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1" r:id="rId3"/>
    <p:sldMasterId id="214748369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4" autoAdjust="0"/>
  </p:normalViewPr>
  <p:slideViewPr>
    <p:cSldViewPr snapToGrid="0">
      <p:cViewPr varScale="1">
        <p:scale>
          <a:sx n="64" d="100"/>
          <a:sy n="64" d="100"/>
        </p:scale>
        <p:origin x="13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102E-317B-43A5-9B76-8ABD36E9CC05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B688-A743-4A44-832D-C442DAE0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 explain every the right of customers in requirements engineering</a:t>
            </a:r>
            <a:r>
              <a:rPr lang="en-US" baseline="0" smtClean="0"/>
              <a:t> activities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Teacher should explain every the responsibility of customers in requirements engineering</a:t>
            </a:r>
            <a:r>
              <a:rPr lang="en-US" baseline="0" smtClean="0"/>
              <a:t> activities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■ The decision leader makes the choice, either with or without discussion with others. ■■ The group votes and the majority rules. ■■ The group votes, but the result must be unanimous to approve the decision. ■■ The group discusses and negotiates to reach a consensus. Everyone can live with the decision and commits to supporting it. ■■ The decision leader delegates authority for making the decision to one individual. ■■ The group reaches a decision, but some individual has veto authority over that decision.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B688-A743-4A44-832D-C442DAE0B4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8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3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2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DDB03835-4F96-4ECE-AD21-6F656C805E03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DDB03835-4F96-4ECE-AD21-6F656C805E03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3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33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3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1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0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6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5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2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3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7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622152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06C0AFBF-85B7-4561-B61E-EA3AD430456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6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43000"/>
            <a:ext cx="7904560" cy="29336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/>
              <a:t>CHAPTER </a:t>
            </a:r>
            <a:r>
              <a:rPr lang="en-US" sz="4800" smtClean="0"/>
              <a:t>2</a:t>
            </a:r>
            <a:br>
              <a:rPr lang="en-US" sz="4800" smtClean="0"/>
            </a:br>
            <a:r>
              <a:rPr lang="en-US" sz="4800"/>
              <a:t/>
            </a:r>
            <a:br>
              <a:rPr lang="en-US" sz="4800"/>
            </a:br>
            <a:r>
              <a:rPr lang="en-US" sz="4800"/>
              <a:t>Requirements from the customer’s </a:t>
            </a:r>
            <a:r>
              <a:rPr lang="en-US" sz="4800" smtClean="0"/>
              <a:t>perspective</a:t>
            </a:r>
            <a:endParaRPr lang="en-US" sz="4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requirements </a:t>
            </a:r>
            <a:r>
              <a:rPr lang="en-US" smtClean="0"/>
              <a:t>baseline (p39)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062660"/>
            <a:ext cx="8761863" cy="4704348"/>
          </a:xfrm>
        </p:spPr>
        <p:txBody>
          <a:bodyPr/>
          <a:lstStyle/>
          <a:p>
            <a:r>
              <a:rPr lang="en-US"/>
              <a:t> A requirements baseline is a set of  requirements that has been reviewed and agreed upon and serves as the basis for further </a:t>
            </a:r>
            <a:r>
              <a:rPr lang="en-US" smtClean="0"/>
              <a:t>development</a:t>
            </a:r>
          </a:p>
          <a:p>
            <a:r>
              <a:rPr lang="en-US"/>
              <a:t>A meaningful baselining process gives all the major stakeholders confidence in the following ways</a:t>
            </a:r>
            <a:r>
              <a:rPr lang="en-US" smtClean="0"/>
              <a:t>:</a:t>
            </a:r>
          </a:p>
          <a:p>
            <a:pPr lvl="1"/>
            <a:r>
              <a:rPr lang="en-US"/>
              <a:t> </a:t>
            </a:r>
            <a:r>
              <a:rPr lang="en-US" sz="1800"/>
              <a:t>Customer management or marketing is confident that the project scope won’t explode out of control, because customers manage the scope change decisions. </a:t>
            </a:r>
            <a:endParaRPr lang="en-US" sz="1800" smtClean="0"/>
          </a:p>
          <a:p>
            <a:pPr lvl="1"/>
            <a:r>
              <a:rPr lang="en-US" sz="1800" smtClean="0"/>
              <a:t>User </a:t>
            </a:r>
            <a:r>
              <a:rPr lang="en-US" sz="1800"/>
              <a:t>representatives have confidence that the development team will work with them to deliver the right solution, even if they didn’t think of every requirement before construction began. </a:t>
            </a:r>
            <a:endParaRPr lang="en-US" sz="1800" smtClean="0"/>
          </a:p>
          <a:p>
            <a:pPr lvl="1"/>
            <a:r>
              <a:rPr lang="en-US" sz="1800" smtClean="0"/>
              <a:t>Development </a:t>
            </a:r>
            <a:r>
              <a:rPr lang="en-US" sz="1800"/>
              <a:t>management has confidence because the development team has a business partner who will keep the project focused on achieving its objectives and will work with  development to balance schedule, cost, functionality, and </a:t>
            </a:r>
            <a:r>
              <a:rPr lang="en-US" sz="1800" smtClean="0"/>
              <a:t>quality.</a:t>
            </a:r>
          </a:p>
          <a:p>
            <a:pPr lvl="1"/>
            <a:r>
              <a:rPr lang="en-US" sz="1800" smtClean="0"/>
              <a:t>Business </a:t>
            </a:r>
            <a:r>
              <a:rPr lang="en-US" sz="1800"/>
              <a:t>analysts and project managers are confident that they can manage changes to the project in a way that will keep chaos to a minimum. </a:t>
            </a:r>
            <a:endParaRPr lang="en-US" sz="1800" smtClean="0"/>
          </a:p>
          <a:p>
            <a:pPr lvl="1"/>
            <a:r>
              <a:rPr lang="en-US" sz="1800" smtClean="0"/>
              <a:t>Quality </a:t>
            </a:r>
            <a:r>
              <a:rPr lang="en-US" sz="1800"/>
              <a:t>assurance and test teams can confidently develop their test scripts and be fully  prepared for their project activities. </a:t>
            </a:r>
          </a:p>
        </p:txBody>
      </p:sp>
    </p:spTree>
    <p:extLst>
      <p:ext uri="{BB962C8B-B14F-4D97-AF65-F5344CB8AC3E}">
        <p14:creationId xmlns:p14="http://schemas.microsoft.com/office/powerpoint/2010/main" val="317801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don’t reach agreement?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Agreeing on requirements on agile projects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609" y="370239"/>
            <a:ext cx="6811691" cy="1052161"/>
          </a:xfrm>
        </p:spPr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422400"/>
            <a:ext cx="7747000" cy="4394200"/>
          </a:xfrm>
        </p:spPr>
        <p:txBody>
          <a:bodyPr>
            <a:normAutofit/>
          </a:bodyPr>
          <a:lstStyle/>
          <a:p>
            <a:r>
              <a:rPr lang="en-US" smtClean="0"/>
              <a:t>After finish this chapter, </a:t>
            </a:r>
            <a:r>
              <a:rPr lang="en-US"/>
              <a:t>s</a:t>
            </a:r>
            <a:r>
              <a:rPr lang="en-US" smtClean="0"/>
              <a:t>tudent should understand that the customer-development </a:t>
            </a:r>
            <a:r>
              <a:rPr lang="en-US"/>
              <a:t>relationship </a:t>
            </a:r>
            <a:r>
              <a:rPr lang="en-US" smtClean="0"/>
              <a:t>is so critical </a:t>
            </a:r>
            <a:r>
              <a:rPr lang="en-US"/>
              <a:t>to </a:t>
            </a:r>
            <a:r>
              <a:rPr lang="en-US" smtClean="0"/>
              <a:t>software  </a:t>
            </a:r>
            <a:r>
              <a:rPr lang="en-US"/>
              <a:t>project success. </a:t>
            </a:r>
            <a:endParaRPr lang="en-US" smtClean="0"/>
          </a:p>
          <a:p>
            <a:r>
              <a:rPr lang="en-US" smtClean="0"/>
              <a:t>This </a:t>
            </a:r>
            <a:r>
              <a:rPr lang="en-US"/>
              <a:t>chapter also discusses the critical issue of reaching agreement on a set of requirements planned for a specific release or development </a:t>
            </a:r>
            <a:r>
              <a:rPr lang="en-US" smtClean="0"/>
              <a:t>iteration</a:t>
            </a:r>
          </a:p>
          <a:p>
            <a:r>
              <a:rPr lang="en-US"/>
              <a:t>Requirements Bill of Rights for Software Customers and a  corresponding Requirements Bill of Responsibilities for Software Customers could bring to student the importance of customer—and specifically end user—involvement in requirements  development.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74" y="-304800"/>
            <a:ext cx="5150726" cy="609600"/>
          </a:xfrm>
        </p:spPr>
        <p:txBody>
          <a:bodyPr>
            <a:no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333500"/>
            <a:ext cx="7543800" cy="4927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The expectation </a:t>
            </a:r>
            <a:r>
              <a:rPr lang="en-US" smtClean="0"/>
              <a:t>gap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Who is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The customer-development partnership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Bill of Rights for Software Customers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Bill of Responsibilities for Software </a:t>
            </a:r>
            <a:r>
              <a:rPr lang="en-US" smtClean="0"/>
              <a:t>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Creating a culture that respects </a:t>
            </a:r>
            <a:r>
              <a:rPr lang="en-US" smtClean="0"/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Identifying decision </a:t>
            </a:r>
            <a:r>
              <a:rPr lang="en-US" smtClean="0"/>
              <a:t>makers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Reaching agreement 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642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143" y="112101"/>
            <a:ext cx="6811691" cy="853099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/>
              <a:t>expectation gap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11" y="1244600"/>
            <a:ext cx="7459490" cy="49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743" y="222263"/>
            <a:ext cx="6811691" cy="840399"/>
          </a:xfrm>
        </p:spPr>
        <p:txBody>
          <a:bodyPr>
            <a:normAutofit fontScale="90000"/>
          </a:bodyPr>
          <a:lstStyle/>
          <a:p>
            <a:r>
              <a:rPr lang="en-US"/>
              <a:t>Who is the </a:t>
            </a:r>
            <a:r>
              <a:rPr lang="en-US" smtClean="0"/>
              <a:t>customer?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2662"/>
            <a:ext cx="7391400" cy="55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customer-development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062662"/>
            <a:ext cx="8051800" cy="5655638"/>
          </a:xfrm>
        </p:spPr>
        <p:txBody>
          <a:bodyPr>
            <a:normAutofit fontScale="92500"/>
          </a:bodyPr>
          <a:lstStyle/>
          <a:p>
            <a:r>
              <a:rPr lang="en-US" smtClean="0"/>
              <a:t>Customers have the right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speak your language.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learn about your business and your objectives.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BAs to record requirements in an appropriate form.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Receive explanations </a:t>
            </a:r>
            <a:r>
              <a:rPr lang="en-US"/>
              <a:t>of requirements practices and deliverables.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Change </a:t>
            </a:r>
            <a:r>
              <a:rPr lang="en-US"/>
              <a:t>your requirements</a:t>
            </a:r>
            <a:r>
              <a:rPr lang="en-US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Expect </a:t>
            </a:r>
            <a:r>
              <a:rPr lang="en-US"/>
              <a:t>an environment of mutual respect.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Hear </a:t>
            </a:r>
            <a:r>
              <a:rPr lang="en-US"/>
              <a:t>ideas and alternatives for your requirements and for their solution.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Describe </a:t>
            </a:r>
            <a:r>
              <a:rPr lang="en-US"/>
              <a:t>characteristics that will make the product easy to use. 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Hear </a:t>
            </a:r>
            <a:r>
              <a:rPr lang="en-US"/>
              <a:t>about ways to adjust requirements to accelerate development through reuse</a:t>
            </a:r>
            <a:r>
              <a:rPr lang="en-US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Receive </a:t>
            </a:r>
            <a:r>
              <a:rPr lang="en-US"/>
              <a:t>a system that meets your functional needs and quality 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0873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customer-development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2662"/>
            <a:ext cx="7772400" cy="5325438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 </a:t>
            </a:r>
            <a:r>
              <a:rPr lang="en-US" b="1" smtClean="0"/>
              <a:t>Customers have </a:t>
            </a:r>
            <a:r>
              <a:rPr lang="en-US" b="1"/>
              <a:t>the responsibility </a:t>
            </a:r>
            <a:r>
              <a:rPr lang="en-US" b="1" smtClean="0"/>
              <a:t>to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r>
              <a:rPr lang="en-US" smtClean="0"/>
              <a:t>Educate </a:t>
            </a:r>
            <a:r>
              <a:rPr lang="en-US"/>
              <a:t>BAs and developers about your business</a:t>
            </a:r>
            <a:r>
              <a:rPr lang="en-US" smtClean="0"/>
              <a:t>.</a:t>
            </a:r>
          </a:p>
          <a:p>
            <a:pPr marL="342900" indent="-342900">
              <a:buAutoNum type="arabicPeriod"/>
            </a:pPr>
            <a:r>
              <a:rPr lang="en-US" smtClean="0"/>
              <a:t>Dedicate </a:t>
            </a:r>
            <a:r>
              <a:rPr lang="en-US"/>
              <a:t>the time that it takes to provide and clarify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Be </a:t>
            </a:r>
            <a:r>
              <a:rPr lang="en-US"/>
              <a:t>specific and precise when providing input about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Make </a:t>
            </a:r>
            <a:r>
              <a:rPr lang="en-US"/>
              <a:t>timely decisions about requirements when asked</a:t>
            </a:r>
            <a:r>
              <a:rPr lang="en-US" smtClean="0"/>
              <a:t>.</a:t>
            </a:r>
          </a:p>
          <a:p>
            <a:pPr marL="342900" indent="-342900">
              <a:buAutoNum type="arabicPeriod"/>
            </a:pPr>
            <a:r>
              <a:rPr lang="en-US" smtClean="0"/>
              <a:t>Respect </a:t>
            </a:r>
            <a:r>
              <a:rPr lang="en-US"/>
              <a:t>a developer’s assessment of the cost and feasibility of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Set </a:t>
            </a:r>
            <a:r>
              <a:rPr lang="en-US"/>
              <a:t>realistic requirement priorities in collaboration with developers. 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Review </a:t>
            </a:r>
            <a:r>
              <a:rPr lang="en-US"/>
              <a:t>requirements and evaluate prototypes.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Establish </a:t>
            </a:r>
            <a:r>
              <a:rPr lang="en-US"/>
              <a:t>acceptance criteria.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Promptly </a:t>
            </a:r>
            <a:r>
              <a:rPr lang="en-US"/>
              <a:t>communicate changes to the requirements.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Respect </a:t>
            </a:r>
            <a:r>
              <a:rPr lang="en-US"/>
              <a:t>the requirements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152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354865"/>
            <a:ext cx="6811691" cy="699235"/>
          </a:xfrm>
        </p:spPr>
        <p:txBody>
          <a:bodyPr/>
          <a:lstStyle/>
          <a:p>
            <a:r>
              <a:rPr lang="en-US"/>
              <a:t>Identifying decision makers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decision leader </a:t>
            </a:r>
            <a:endParaRPr lang="en-US" smtClean="0"/>
          </a:p>
          <a:p>
            <a:r>
              <a:rPr lang="en-US" smtClean="0"/>
              <a:t>decision rule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109" y="0"/>
            <a:ext cx="6811691" cy="1052161"/>
          </a:xfrm>
        </p:spPr>
        <p:txBody>
          <a:bodyPr>
            <a:normAutofit fontScale="90000"/>
          </a:bodyPr>
          <a:lstStyle/>
          <a:p>
            <a:r>
              <a:rPr lang="en-US"/>
              <a:t>Reaching agreement 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33501"/>
            <a:ext cx="7645399" cy="4876798"/>
          </a:xfrm>
        </p:spPr>
        <p:txBody>
          <a:bodyPr>
            <a:normAutofit/>
          </a:bodyPr>
          <a:lstStyle/>
          <a:p>
            <a:pPr lvl="1"/>
            <a:r>
              <a:rPr lang="en-US"/>
              <a:t>Customers agree that the requirements address their needs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Developers </a:t>
            </a:r>
            <a:r>
              <a:rPr lang="en-US"/>
              <a:t>agree that they understand the requirements and that they are feasible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Testers </a:t>
            </a:r>
            <a:r>
              <a:rPr lang="en-US"/>
              <a:t>agree that the requirements are verifiable. </a:t>
            </a:r>
            <a:endParaRPr lang="en-US" smtClean="0"/>
          </a:p>
          <a:p>
            <a:pPr lvl="1"/>
            <a:r>
              <a:rPr lang="en-US" smtClean="0"/>
              <a:t>Management </a:t>
            </a:r>
            <a:r>
              <a:rPr lang="en-US"/>
              <a:t>agrees that the requirements will achieve their business objectives</a:t>
            </a:r>
            <a:r>
              <a:rPr lang="en-US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The requirements baseline </a:t>
            </a:r>
            <a:endParaRPr lang="en-US" b="1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What if you don’t reach agreement</a:t>
            </a:r>
            <a:r>
              <a:rPr lang="en-US" b="1" smtClean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Agreeing on requirements on agile projects </a:t>
            </a:r>
          </a:p>
        </p:txBody>
      </p:sp>
    </p:spTree>
    <p:extLst>
      <p:ext uri="{BB962C8B-B14F-4D97-AF65-F5344CB8AC3E}">
        <p14:creationId xmlns:p14="http://schemas.microsoft.com/office/powerpoint/2010/main" val="36016381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06A47D4A-4581-49E1-B8BD-199B47DD65B3}" vid="{55E906EE-FA58-4BCD-92B1-1DDA609E1DB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30</TotalTime>
  <Words>705</Words>
  <Application>Microsoft Office PowerPoint</Application>
  <PresentationFormat>On-screen Show (4:3)</PresentationFormat>
  <Paragraphs>68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Myriad Pro</vt:lpstr>
      <vt:lpstr>Wingdings</vt:lpstr>
      <vt:lpstr>Theme</vt:lpstr>
      <vt:lpstr>Custom Design</vt:lpstr>
      <vt:lpstr>Theme2</vt:lpstr>
      <vt:lpstr>1_Custom Design</vt:lpstr>
      <vt:lpstr>CHAPTER 2  Requirements from the customer’s perspective</vt:lpstr>
      <vt:lpstr>Objectives</vt:lpstr>
      <vt:lpstr> Contents </vt:lpstr>
      <vt:lpstr>The expectation gap</vt:lpstr>
      <vt:lpstr>Who is the customer? </vt:lpstr>
      <vt:lpstr>The customer-development partnership</vt:lpstr>
      <vt:lpstr>The customer-development partnership</vt:lpstr>
      <vt:lpstr>Identifying decision makers</vt:lpstr>
      <vt:lpstr>Reaching agreement on requirements</vt:lpstr>
      <vt:lpstr>The requirements baseline (p39) </vt:lpstr>
      <vt:lpstr>What if you don’t reach agreement?</vt:lpstr>
      <vt:lpstr>Agreeing on requirements on agile projects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Requirements from the customer’s perspective</dc:title>
  <dc:creator>Huong</dc:creator>
  <cp:lastModifiedBy>Huong</cp:lastModifiedBy>
  <cp:revision>35</cp:revision>
  <dcterms:created xsi:type="dcterms:W3CDTF">2018-04-23T08:00:01Z</dcterms:created>
  <dcterms:modified xsi:type="dcterms:W3CDTF">2018-05-18T00:37:32Z</dcterms:modified>
</cp:coreProperties>
</file>