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1" r:id="rId3"/>
    <p:sldMasterId id="2147483690" r:id="rId4"/>
  </p:sldMasterIdLst>
  <p:notesMasterIdLst>
    <p:notesMasterId r:id="rId31"/>
  </p:notesMasterIdLst>
  <p:sldIdLst>
    <p:sldId id="256" r:id="rId5"/>
    <p:sldId id="28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37" autoAdjust="0"/>
  </p:normalViewPr>
  <p:slideViewPr>
    <p:cSldViewPr snapToGrid="0">
      <p:cViewPr varScale="1">
        <p:scale>
          <a:sx n="75" d="100"/>
          <a:sy n="75" d="100"/>
        </p:scale>
        <p:origin x="10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4102E-317B-43A5-9B76-8ABD36E9CC05}" type="datetimeFigureOut">
              <a:rPr lang="en-US" smtClean="0"/>
              <a:t>18/05/2018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9B688-A743-4A44-832D-C442DAE0B49D}" type="slidenum">
              <a:rPr lang="en-US" smtClean="0"/>
              <a:t>‹#›</a:t>
            </a:fld>
            <a:endParaRPr lang="en-US" dirty="0"/>
          </a:p>
        </p:txBody>
      </p:sp>
    </p:spTree>
    <p:extLst>
      <p:ext uri="{BB962C8B-B14F-4D97-AF65-F5344CB8AC3E}">
        <p14:creationId xmlns:p14="http://schemas.microsoft.com/office/powerpoint/2010/main" val="136337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Teacher should explain every the right of customers in requirements engineering</a:t>
            </a:r>
            <a:r>
              <a:rPr lang="en-US" baseline="0" dirty="0" smtClean="0"/>
              <a:t> activities</a:t>
            </a:r>
            <a:endParaRPr lang="en-US" dirty="0"/>
          </a:p>
        </p:txBody>
      </p:sp>
      <p:sp>
        <p:nvSpPr>
          <p:cNvPr id="4" name="Slide Number Placeholder 3"/>
          <p:cNvSpPr>
            <a:spLocks noGrp="1"/>
          </p:cNvSpPr>
          <p:nvPr>
            <p:ph type="sldNum" sz="quarter" idx="10"/>
          </p:nvPr>
        </p:nvSpPr>
        <p:spPr/>
        <p:txBody>
          <a:bodyPr/>
          <a:lstStyle/>
          <a:p>
            <a:fld id="{D6D8E87D-860B-4D07-AA9C-845386AB8A4E}" type="slidenum">
              <a:rPr lang="en-US" smtClean="0"/>
              <a:t>7</a:t>
            </a:fld>
            <a:endParaRPr lang="en-US" dirty="0"/>
          </a:p>
        </p:txBody>
      </p:sp>
    </p:spTree>
    <p:extLst>
      <p:ext uri="{BB962C8B-B14F-4D97-AF65-F5344CB8AC3E}">
        <p14:creationId xmlns:p14="http://schemas.microsoft.com/office/powerpoint/2010/main" val="245998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Teacher should explain every the responsibility of customers in requirements engineering</a:t>
            </a:r>
            <a:r>
              <a:rPr lang="en-US" baseline="0" dirty="0" smtClean="0"/>
              <a:t> activities</a:t>
            </a:r>
            <a:endParaRPr lang="en-US" dirty="0" smtClean="0"/>
          </a:p>
          <a:p>
            <a:endParaRPr lang="en-US" dirty="0"/>
          </a:p>
        </p:txBody>
      </p:sp>
      <p:sp>
        <p:nvSpPr>
          <p:cNvPr id="4" name="Slide Number Placeholder 3"/>
          <p:cNvSpPr>
            <a:spLocks noGrp="1"/>
          </p:cNvSpPr>
          <p:nvPr>
            <p:ph type="sldNum" sz="quarter" idx="10"/>
          </p:nvPr>
        </p:nvSpPr>
        <p:spPr/>
        <p:txBody>
          <a:bodyPr/>
          <a:lstStyle/>
          <a:p>
            <a:fld id="{D6D8E87D-860B-4D07-AA9C-845386AB8A4E}" type="slidenum">
              <a:rPr lang="en-US" smtClean="0"/>
              <a:t>8</a:t>
            </a:fld>
            <a:endParaRPr lang="en-US" dirty="0"/>
          </a:p>
        </p:txBody>
      </p:sp>
    </p:spTree>
    <p:extLst>
      <p:ext uri="{BB962C8B-B14F-4D97-AF65-F5344CB8AC3E}">
        <p14:creationId xmlns:p14="http://schemas.microsoft.com/office/powerpoint/2010/main" val="335728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decision leader makes the choice, either with or without discussion with others. ■■ The group votes and the majority rules. ■■ The group votes, but the result must be unanimous to approve the decision. ■■ The group discusses and negotiates to reach a consensus. Everyone can live with the decision and commits to supporting it. ■■ The decision leader delegates authority for making the decision to one individual. ■■ The group reaches a decision, but some individual has veto authority over that decision.</a:t>
            </a:r>
            <a:endParaRPr lang="en-US" dirty="0"/>
          </a:p>
        </p:txBody>
      </p:sp>
      <p:sp>
        <p:nvSpPr>
          <p:cNvPr id="4" name="Slide Number Placeholder 3"/>
          <p:cNvSpPr>
            <a:spLocks noGrp="1"/>
          </p:cNvSpPr>
          <p:nvPr>
            <p:ph type="sldNum" sz="quarter" idx="10"/>
          </p:nvPr>
        </p:nvSpPr>
        <p:spPr/>
        <p:txBody>
          <a:bodyPr/>
          <a:lstStyle/>
          <a:p>
            <a:fld id="{80A9B688-A743-4A44-832D-C442DAE0B49D}" type="slidenum">
              <a:rPr lang="en-US" smtClean="0"/>
              <a:t>9</a:t>
            </a:fld>
            <a:endParaRPr lang="en-US" dirty="0"/>
          </a:p>
        </p:txBody>
      </p:sp>
    </p:spTree>
    <p:extLst>
      <p:ext uri="{BB962C8B-B14F-4D97-AF65-F5344CB8AC3E}">
        <p14:creationId xmlns:p14="http://schemas.microsoft.com/office/powerpoint/2010/main" val="240607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D8E87D-860B-4D07-AA9C-845386AB8A4E}" type="slidenum">
              <a:rPr lang="en-US" smtClean="0"/>
              <a:t>10</a:t>
            </a:fld>
            <a:endParaRPr lang="en-US" dirty="0"/>
          </a:p>
        </p:txBody>
      </p:sp>
    </p:spTree>
    <p:extLst>
      <p:ext uri="{BB962C8B-B14F-4D97-AF65-F5344CB8AC3E}">
        <p14:creationId xmlns:p14="http://schemas.microsoft.com/office/powerpoint/2010/main" val="804052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8958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8377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97649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06C0AFBF-85B7-4561-B61E-EA3AD430456B}"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smtClean="0"/>
              <a:t>CLICK TO EDIT MASTER TITLE STYLE</a:t>
            </a:r>
            <a:endParaRPr lang="en-US" dirty="0"/>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28135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smtClean="0"/>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95389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90539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64290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06C0AFBF-85B7-4561-B61E-EA3AD430456B}"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23737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C0AFBF-85B7-4561-B61E-EA3AD430456B}"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16475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DDB03835-4F96-4ECE-AD21-6F656C805E03}" type="datetimeFigureOut">
              <a:rPr lang="en-US" smtClean="0"/>
              <a:t>18/05/2018</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06C0AFBF-85B7-4561-B61E-EA3AD430456B}" type="slidenum">
              <a:rPr lang="en-US" smtClean="0"/>
              <a:t>‹#›</a:t>
            </a:fld>
            <a:endParaRPr lang="en-US"/>
          </a:p>
        </p:txBody>
      </p:sp>
    </p:spTree>
    <p:extLst>
      <p:ext uri="{BB962C8B-B14F-4D97-AF65-F5344CB8AC3E}">
        <p14:creationId xmlns:p14="http://schemas.microsoft.com/office/powerpoint/2010/main" val="349649026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DDB03835-4F96-4ECE-AD21-6F656C805E03}" type="datetimeFigureOut">
              <a:rPr lang="en-US" smtClean="0"/>
              <a:t>18/05/2018</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6C0AFBF-85B7-4561-B61E-EA3AD430456B}" type="slidenum">
              <a:rPr lang="en-US" smtClean="0"/>
              <a:t>‹#›</a:t>
            </a:fld>
            <a:endParaRPr lang="en-US"/>
          </a:p>
        </p:txBody>
      </p:sp>
    </p:spTree>
    <p:extLst>
      <p:ext uri="{BB962C8B-B14F-4D97-AF65-F5344CB8AC3E}">
        <p14:creationId xmlns:p14="http://schemas.microsoft.com/office/powerpoint/2010/main" val="38972884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442063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420166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537594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48913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74957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4923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530098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564338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987135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614875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117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225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91005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93073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255043" y="6130437"/>
            <a:ext cx="1347537" cy="370396"/>
          </a:xfrm>
          <a:prstGeom prst="rect">
            <a:avLst/>
          </a:prstGeom>
        </p:spPr>
        <p:txBody>
          <a:bodyPr/>
          <a:lstStyle/>
          <a:p>
            <a:fld id="{7BF943A3-4489-430B-A0B7-385B236068BD}" type="datetimeFigureOut">
              <a:rPr lang="en-US" smtClean="0"/>
              <a:t>18/05/2018</a:t>
            </a:fld>
            <a:endParaRPr lang="en-US"/>
          </a:p>
        </p:txBody>
      </p:sp>
      <p:sp>
        <p:nvSpPr>
          <p:cNvPr id="5" name="Footer Placeholder 4"/>
          <p:cNvSpPr>
            <a:spLocks noGrp="1"/>
          </p:cNvSpPr>
          <p:nvPr>
            <p:ph type="ftr" sz="quarter" idx="11"/>
          </p:nvPr>
        </p:nvSpPr>
        <p:spPr>
          <a:xfrm>
            <a:off x="830181" y="6135811"/>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5B7635-705B-4E6E-A9E8-FF9E1B845D49}" type="slidenum">
              <a:rPr lang="en-US" smtClean="0"/>
              <a:t>‹#›</a:t>
            </a:fld>
            <a:endParaRPr lang="en-US"/>
          </a:p>
        </p:txBody>
      </p:sp>
      <p:sp>
        <p:nvSpPr>
          <p:cNvPr id="7" name="Title 1"/>
          <p:cNvSpPr txBox="1">
            <a:spLocks/>
          </p:cNvSpPr>
          <p:nvPr userDrawn="1"/>
        </p:nvSpPr>
        <p:spPr>
          <a:xfrm>
            <a:off x="2164963" y="163126"/>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3200" dirty="0"/>
          </a:p>
        </p:txBody>
      </p:sp>
      <p:sp>
        <p:nvSpPr>
          <p:cNvPr id="8" name="Content Placeholder 2"/>
          <p:cNvSpPr>
            <a:spLocks noGrp="1"/>
          </p:cNvSpPr>
          <p:nvPr>
            <p:ph idx="1"/>
          </p:nvPr>
        </p:nvSpPr>
        <p:spPr>
          <a:xfrm>
            <a:off x="830181" y="1191125"/>
            <a:ext cx="7772399" cy="5065295"/>
          </a:xfrm>
          <a:prstGeom prst="rect">
            <a:avLst/>
          </a:prstGeom>
        </p:spPr>
        <p:txBody>
          <a:bodyPr/>
          <a:lstStyle>
            <a:lvl1pPr>
              <a:defRPr sz="2800"/>
            </a:lvl1pPr>
            <a:lvl2pPr>
              <a:defRPr sz="2400"/>
            </a:lvl2pPr>
            <a:lvl3pPr>
              <a:defRPr sz="2000"/>
            </a:lvl3pPr>
            <a:lvl4pPr>
              <a:defRPr sz="16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84116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33645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779935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1140011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3567304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7718668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661975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13422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933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127623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9740873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110525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18/05/2018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43134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9308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7844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03340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1125"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47125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125"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p>
            <a:fld id="{31F5B154-6733-44EE-BCED-0CE01457041A}" type="datetimeFigureOut">
              <a:rPr lang="en-US" smtClean="0"/>
              <a:t>18/05/2018</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974331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2.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2.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619">
                <a:solidFill>
                  <a:schemeClr val="bg1"/>
                </a:solidFill>
              </a:defRPr>
            </a:lvl1pPr>
          </a:lstStyle>
          <a:p>
            <a:fld id="{06C0AFBF-85B7-4561-B61E-EA3AD430456B}" type="slidenum">
              <a:rPr lang="en-US" smtClean="0"/>
              <a:t>‹#›</a:t>
            </a:fld>
            <a:endParaRPr lang="en-US" dirty="0"/>
          </a:p>
        </p:txBody>
      </p:sp>
      <p:pic>
        <p:nvPicPr>
          <p:cNvPr id="5" name="Picture 2" descr="E:\Kienlh\2018\Thuong-Hieu\Đại hôi cổ đông\logo-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9"/>
            <a:ext cx="6705600" cy="688975"/>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025"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3" y="166911"/>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sz="2700" dirty="0"/>
          </a:p>
        </p:txBody>
      </p:sp>
    </p:spTree>
    <p:extLst>
      <p:ext uri="{BB962C8B-B14F-4D97-AF65-F5344CB8AC3E}">
        <p14:creationId xmlns:p14="http://schemas.microsoft.com/office/powerpoint/2010/main" val="862215262"/>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514350" rtl="0" eaLnBrk="1" latinLnBrk="0" hangingPunct="1">
        <a:spcBef>
          <a:spcPct val="0"/>
        </a:spcBef>
        <a:buNone/>
        <a:defRPr sz="1125" b="1" kern="1200">
          <a:solidFill>
            <a:srgbClr val="0066B2"/>
          </a:solidFill>
          <a:latin typeface="Myriad Pro" pitchFamily="34" charset="0"/>
          <a:ea typeface="+mj-ea"/>
          <a:cs typeface="+mj-cs"/>
        </a:defRPr>
      </a:lvl1pPr>
    </p:titleStyle>
    <p:bodyStyle>
      <a:lvl1pPr marL="192881" indent="-192881" algn="l" defTabSz="51435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6"/>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2404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par>
    </p:tnLst>
  </p:timing>
  <p:txStyles>
    <p:titleStyle>
      <a:lvl1pPr algn="ctr" defTabSz="514350"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51435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06C0AFBF-85B7-4561-B61E-EA3AD430456B}" type="slidenum">
              <a:rPr lang="en-US" smtClean="0"/>
              <a:t>‹#›</a:t>
            </a:fld>
            <a:endParaRPr lang="en-US" dirty="0"/>
          </a:p>
        </p:txBody>
      </p:sp>
      <p:pic>
        <p:nvPicPr>
          <p:cNvPr id="5" name="Picture 2" descr="E:\Kienlh\2018\Thuong-Hieu\Đại hôi cổ đông\logo-en.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74310203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Lst>
  <p:timing>
    <p:tnLst>
      <p:par>
        <p:cTn id="1" dur="indefinite" restart="never" nodeType="tmRoot"/>
      </p:par>
    </p:tnLst>
  </p:timing>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0622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43000"/>
            <a:ext cx="7904560" cy="2933699"/>
          </a:xfrm>
        </p:spPr>
        <p:txBody>
          <a:bodyPr>
            <a:normAutofit fontScale="90000"/>
          </a:bodyPr>
          <a:lstStyle/>
          <a:p>
            <a:pPr algn="ctr"/>
            <a:r>
              <a:rPr lang="en-US" sz="4800" dirty="0"/>
              <a:t>CHAPTER </a:t>
            </a:r>
            <a:r>
              <a:rPr lang="en-US" sz="4800" dirty="0" smtClean="0"/>
              <a:t>2</a:t>
            </a:r>
            <a:br>
              <a:rPr lang="en-US" sz="4800" dirty="0" smtClean="0"/>
            </a:br>
            <a:r>
              <a:rPr lang="en-US" sz="4800" dirty="0"/>
              <a:t/>
            </a:r>
            <a:br>
              <a:rPr lang="en-US" sz="4800" dirty="0"/>
            </a:br>
            <a:r>
              <a:rPr lang="en-US" sz="4800" dirty="0"/>
              <a:t>Requirements from the customer’s </a:t>
            </a:r>
            <a:r>
              <a:rPr lang="en-US" sz="4800" dirty="0" smtClean="0"/>
              <a:t>perspective</a:t>
            </a:r>
            <a:endParaRPr lang="en-US" sz="4800" i="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718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109" y="0"/>
            <a:ext cx="6811691" cy="1052161"/>
          </a:xfrm>
        </p:spPr>
        <p:txBody>
          <a:bodyPr>
            <a:normAutofit fontScale="90000"/>
          </a:bodyPr>
          <a:lstStyle/>
          <a:p>
            <a:r>
              <a:rPr lang="en-US" dirty="0"/>
              <a:t>Reaching agreement on requirements</a:t>
            </a:r>
          </a:p>
        </p:txBody>
      </p:sp>
      <p:sp>
        <p:nvSpPr>
          <p:cNvPr id="3" name="Content Placeholder 2"/>
          <p:cNvSpPr>
            <a:spLocks noGrp="1"/>
          </p:cNvSpPr>
          <p:nvPr>
            <p:ph idx="1"/>
          </p:nvPr>
        </p:nvSpPr>
        <p:spPr>
          <a:xfrm>
            <a:off x="825500" y="1333501"/>
            <a:ext cx="7645399" cy="4876798"/>
          </a:xfrm>
        </p:spPr>
        <p:txBody>
          <a:bodyPr>
            <a:normAutofit/>
          </a:bodyPr>
          <a:lstStyle/>
          <a:p>
            <a:pPr lvl="1"/>
            <a:r>
              <a:rPr lang="en-US" dirty="0"/>
              <a:t>Customers agree that the requirements address their needs</a:t>
            </a:r>
            <a:r>
              <a:rPr lang="en-US" dirty="0" smtClean="0"/>
              <a:t>.</a:t>
            </a:r>
          </a:p>
          <a:p>
            <a:pPr lvl="1"/>
            <a:r>
              <a:rPr lang="en-US" dirty="0" smtClean="0"/>
              <a:t>Developers </a:t>
            </a:r>
            <a:r>
              <a:rPr lang="en-US" dirty="0"/>
              <a:t>agree that they understand the requirements and that they are feasible</a:t>
            </a:r>
            <a:r>
              <a:rPr lang="en-US" dirty="0" smtClean="0"/>
              <a:t>.</a:t>
            </a:r>
          </a:p>
          <a:p>
            <a:pPr lvl="1"/>
            <a:r>
              <a:rPr lang="en-US" dirty="0" smtClean="0"/>
              <a:t>Testers </a:t>
            </a:r>
            <a:r>
              <a:rPr lang="en-US" dirty="0"/>
              <a:t>agree that the requirements are verifiable. </a:t>
            </a:r>
            <a:endParaRPr lang="en-US" dirty="0" smtClean="0"/>
          </a:p>
          <a:p>
            <a:pPr lvl="1"/>
            <a:r>
              <a:rPr lang="en-US" dirty="0" smtClean="0"/>
              <a:t>Management </a:t>
            </a:r>
            <a:r>
              <a:rPr lang="en-US" dirty="0"/>
              <a:t>agrees that the requirements will achieve their business objectives</a:t>
            </a:r>
            <a:r>
              <a:rPr lang="en-US" dirty="0" smtClean="0"/>
              <a:t>.</a:t>
            </a:r>
          </a:p>
          <a:p>
            <a:pPr>
              <a:buFont typeface="Wingdings" panose="05000000000000000000" pitchFamily="2" charset="2"/>
              <a:buChar char="v"/>
            </a:pPr>
            <a:r>
              <a:rPr lang="en-US" b="1" dirty="0"/>
              <a:t>The requirements baseline </a:t>
            </a:r>
            <a:endParaRPr lang="en-US" b="1" dirty="0" smtClean="0"/>
          </a:p>
          <a:p>
            <a:pPr>
              <a:buFont typeface="Wingdings" panose="05000000000000000000" pitchFamily="2" charset="2"/>
              <a:buChar char="v"/>
            </a:pPr>
            <a:r>
              <a:rPr lang="en-US" b="1" dirty="0"/>
              <a:t>What if you don’t reach agreement</a:t>
            </a:r>
            <a:r>
              <a:rPr lang="en-US" b="1" dirty="0" smtClean="0"/>
              <a:t>?</a:t>
            </a:r>
          </a:p>
          <a:p>
            <a:pPr>
              <a:buFont typeface="Wingdings" panose="05000000000000000000" pitchFamily="2" charset="2"/>
              <a:buChar char="v"/>
            </a:pPr>
            <a:r>
              <a:rPr lang="en-US" b="1" dirty="0"/>
              <a:t>Agreeing on requirements on agile projects </a:t>
            </a:r>
          </a:p>
        </p:txBody>
      </p:sp>
    </p:spTree>
    <p:extLst>
      <p:ext uri="{BB962C8B-B14F-4D97-AF65-F5344CB8AC3E}">
        <p14:creationId xmlns:p14="http://schemas.microsoft.com/office/powerpoint/2010/main" val="360163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requirements </a:t>
            </a:r>
            <a:r>
              <a:rPr lang="en-US" dirty="0" smtClean="0"/>
              <a:t>baseline (p39)</a:t>
            </a:r>
            <a:r>
              <a:rPr lang="en-US" dirty="0"/>
              <a:t/>
            </a:r>
            <a:br>
              <a:rPr lang="en-US" dirty="0"/>
            </a:br>
            <a:endParaRPr lang="en-US" dirty="0"/>
          </a:p>
        </p:txBody>
      </p:sp>
      <p:sp>
        <p:nvSpPr>
          <p:cNvPr id="3" name="Content Placeholder 2"/>
          <p:cNvSpPr>
            <a:spLocks noGrp="1"/>
          </p:cNvSpPr>
          <p:nvPr>
            <p:ph idx="1"/>
          </p:nvPr>
        </p:nvSpPr>
        <p:spPr>
          <a:xfrm>
            <a:off x="382137" y="1062660"/>
            <a:ext cx="8761863" cy="4704348"/>
          </a:xfrm>
        </p:spPr>
        <p:txBody>
          <a:bodyPr/>
          <a:lstStyle/>
          <a:p>
            <a:r>
              <a:rPr lang="en-US" dirty="0"/>
              <a:t> A requirements baseline is a set of  requirements that has been reviewed and agreed upon and serves as the basis for further </a:t>
            </a:r>
            <a:r>
              <a:rPr lang="en-US" dirty="0" smtClean="0"/>
              <a:t>development</a:t>
            </a:r>
          </a:p>
          <a:p>
            <a:r>
              <a:rPr lang="en-US" dirty="0"/>
              <a:t>A meaningful </a:t>
            </a:r>
            <a:r>
              <a:rPr lang="en-US" dirty="0" err="1"/>
              <a:t>baselining</a:t>
            </a:r>
            <a:r>
              <a:rPr lang="en-US"/>
              <a:t> process gives all the major stakeholders confidence in the following ways</a:t>
            </a:r>
            <a:r>
              <a:rPr lang="en-US" smtClean="0"/>
              <a:t>:</a:t>
            </a:r>
          </a:p>
          <a:p>
            <a:pPr lvl="1"/>
            <a:r>
              <a:rPr lang="en-US"/>
              <a:t> </a:t>
            </a:r>
            <a:r>
              <a:rPr lang="en-US" sz="1800"/>
              <a:t>Customer management or marketing is confident that the project scope won’t explode out of control, because customers manage the scope change decisions. </a:t>
            </a:r>
            <a:endParaRPr lang="en-US" sz="1800" smtClean="0"/>
          </a:p>
          <a:p>
            <a:pPr lvl="1"/>
            <a:r>
              <a:rPr lang="en-US" sz="1800" smtClean="0"/>
              <a:t>User </a:t>
            </a:r>
            <a:r>
              <a:rPr lang="en-US" sz="1800"/>
              <a:t>representatives have confidence that the development team will work with them to deliver the right solution, even if they didn’t think of every requirement before construction began. </a:t>
            </a:r>
            <a:endParaRPr lang="en-US" sz="1800" smtClean="0"/>
          </a:p>
          <a:p>
            <a:pPr lvl="1"/>
            <a:r>
              <a:rPr lang="en-US" sz="1800" smtClean="0"/>
              <a:t>Development </a:t>
            </a:r>
            <a:r>
              <a:rPr lang="en-US" sz="1800"/>
              <a:t>management has confidence because the development team has a business partner who will keep the project focused on achieving its objectives and will work with  development to balance schedule, cost, functionality, and </a:t>
            </a:r>
            <a:r>
              <a:rPr lang="en-US" sz="1800" smtClean="0"/>
              <a:t>quality.</a:t>
            </a:r>
          </a:p>
          <a:p>
            <a:pPr lvl="1"/>
            <a:r>
              <a:rPr lang="en-US" sz="1800" smtClean="0"/>
              <a:t>Business </a:t>
            </a:r>
            <a:r>
              <a:rPr lang="en-US" sz="1800"/>
              <a:t>analysts and project managers are confident that they can manage changes to the project in a way that will keep chaos to a minimum. </a:t>
            </a:r>
            <a:endParaRPr lang="en-US" sz="1800" smtClean="0"/>
          </a:p>
          <a:p>
            <a:pPr lvl="1"/>
            <a:r>
              <a:rPr lang="en-US" sz="1800" smtClean="0"/>
              <a:t>Quality </a:t>
            </a:r>
            <a:r>
              <a:rPr lang="en-US" sz="1800"/>
              <a:t>assurance and test teams can confidently develop their test scripts and be fully  prepared for their project activities. </a:t>
            </a:r>
          </a:p>
        </p:txBody>
      </p:sp>
    </p:spTree>
    <p:extLst>
      <p:ext uri="{BB962C8B-B14F-4D97-AF65-F5344CB8AC3E}">
        <p14:creationId xmlns:p14="http://schemas.microsoft.com/office/powerpoint/2010/main" val="317801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if you don’t reach agreement?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455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Agreeing on requirements on agile projects </a:t>
            </a:r>
            <a:br>
              <a:rPr lang="en-US"/>
            </a:b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588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394" y="1867903"/>
            <a:ext cx="5762768" cy="2237873"/>
          </a:xfrm>
        </p:spPr>
        <p:txBody>
          <a:bodyPr>
            <a:normAutofit fontScale="90000"/>
          </a:bodyPr>
          <a:lstStyle/>
          <a:p>
            <a:pPr algn="ctr"/>
            <a:r>
              <a:rPr lang="en-US"/>
              <a:t>CHAPTER 3</a:t>
            </a:r>
            <a:br>
              <a:rPr lang="en-US"/>
            </a:br>
            <a:r>
              <a:rPr lang="en-US"/>
              <a:t> Requirements engineering good practices </a:t>
            </a:r>
            <a:endParaRPr lang="en-US" sz="3000" i="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6448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580" y="1010651"/>
            <a:ext cx="8181474" cy="4535905"/>
          </a:xfrm>
          <a:prstGeom prst="rect">
            <a:avLst/>
          </a:prstGeom>
        </p:spPr>
        <p:txBody>
          <a:bodyPr>
            <a:noAutofit/>
          </a:bodyPr>
          <a:lstStyle/>
          <a:p>
            <a:r>
              <a:rPr lang="en-US" sz="2200" smtClean="0"/>
              <a:t>Student should enhance every stage in the requirement development process framework and how to implement these stages.</a:t>
            </a:r>
          </a:p>
          <a:p>
            <a:r>
              <a:rPr lang="en-US" sz="2200" smtClean="0"/>
              <a:t>Student should obtain a wide range of good </a:t>
            </a:r>
            <a:r>
              <a:rPr lang="en-US" sz="2200"/>
              <a:t>practice </a:t>
            </a:r>
            <a:r>
              <a:rPr lang="en-US" sz="2200" smtClean="0"/>
              <a:t>in software requirements to prepare for the next chapters</a:t>
            </a:r>
          </a:p>
          <a:p>
            <a:r>
              <a:rPr lang="en-US" sz="2200" smtClean="0"/>
              <a:t>Need to help student understand these </a:t>
            </a:r>
            <a:r>
              <a:rPr lang="en-US" sz="2200"/>
              <a:t>practices aren’t suitable for every situation, so use good judgment, common sense, and experience. Even the best practices need to be selected, applied, and adapted thoughtfully to appropriate situations by skilled business analysts. </a:t>
            </a:r>
            <a:endParaRPr lang="en-US" sz="2200" smtClean="0"/>
          </a:p>
          <a:p>
            <a:r>
              <a:rPr lang="en-US" sz="2200" smtClean="0"/>
              <a:t>Student must enhance that different </a:t>
            </a:r>
            <a:r>
              <a:rPr lang="en-US" sz="2200"/>
              <a:t>practices might be most appropriate for understanding the requirements for different portions of a given project. </a:t>
            </a:r>
            <a:endParaRPr lang="en-US" sz="2200" smtClean="0"/>
          </a:p>
          <a:p>
            <a:r>
              <a:rPr lang="en-US" sz="2200" smtClean="0"/>
              <a:t>Use </a:t>
            </a:r>
            <a:r>
              <a:rPr lang="en-US" sz="2200"/>
              <a:t>cases and user interface prototypes might help for the client side, whereas interface analysis is more valuable on the server </a:t>
            </a:r>
            <a:r>
              <a:rPr lang="en-US" sz="2200" smtClean="0"/>
              <a:t>side…etc.</a:t>
            </a:r>
            <a:endParaRPr lang="en-US" sz="2200"/>
          </a:p>
        </p:txBody>
      </p:sp>
      <p:sp>
        <p:nvSpPr>
          <p:cNvPr id="2" name="Title 1"/>
          <p:cNvSpPr>
            <a:spLocks noGrp="1"/>
          </p:cNvSpPr>
          <p:nvPr>
            <p:ph type="title" idx="4294967295"/>
          </p:nvPr>
        </p:nvSpPr>
        <p:spPr>
          <a:xfrm>
            <a:off x="1971091" y="323934"/>
            <a:ext cx="6811962" cy="1050925"/>
          </a:xfrm>
          <a:prstGeom prst="rect">
            <a:avLst/>
          </a:prstGeom>
        </p:spPr>
        <p:txBody>
          <a:bodyPr/>
          <a:lstStyle/>
          <a:p>
            <a:r>
              <a:rPr lang="en-US" sz="3200" smtClean="0"/>
              <a:t>Objectives</a:t>
            </a:r>
            <a:endParaRPr lang="en-US" sz="3200"/>
          </a:p>
        </p:txBody>
      </p:sp>
    </p:spTree>
    <p:extLst>
      <p:ext uri="{BB962C8B-B14F-4D97-AF65-F5344CB8AC3E}">
        <p14:creationId xmlns:p14="http://schemas.microsoft.com/office/powerpoint/2010/main" val="2420583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716" y="1347538"/>
            <a:ext cx="7291137" cy="4788568"/>
          </a:xfrm>
          <a:prstGeom prst="rect">
            <a:avLst/>
          </a:prstGeom>
        </p:spPr>
        <p:txBody>
          <a:bodyPr>
            <a:normAutofit/>
          </a:bodyPr>
          <a:lstStyle/>
          <a:p>
            <a:pPr marL="342900" indent="-342900">
              <a:buFont typeface="+mj-lt"/>
              <a:buAutoNum type="arabicPeriod"/>
            </a:pPr>
            <a:r>
              <a:rPr lang="en-US"/>
              <a:t>Requirements </a:t>
            </a:r>
            <a:r>
              <a:rPr lang="en-US" smtClean="0"/>
              <a:t>engineering good practices</a:t>
            </a:r>
          </a:p>
          <a:p>
            <a:pPr marL="342900" indent="-342900">
              <a:buFont typeface="+mj-lt"/>
              <a:buAutoNum type="arabicPeriod"/>
            </a:pPr>
            <a:r>
              <a:rPr lang="en-US"/>
              <a:t>A requirements development process </a:t>
            </a:r>
            <a:r>
              <a:rPr lang="en-US" smtClean="0"/>
              <a:t>framework</a:t>
            </a:r>
          </a:p>
          <a:p>
            <a:pPr lvl="1" indent="-257175">
              <a:buFontTx/>
              <a:buChar char="-"/>
            </a:pPr>
            <a:r>
              <a:rPr lang="en-US" smtClean="0"/>
              <a:t>Elicitation</a:t>
            </a:r>
          </a:p>
          <a:p>
            <a:pPr lvl="1" indent="-257175">
              <a:buFontTx/>
              <a:buChar char="-"/>
            </a:pPr>
            <a:r>
              <a:rPr lang="en-US" smtClean="0"/>
              <a:t>Analysis</a:t>
            </a:r>
          </a:p>
          <a:p>
            <a:pPr lvl="1" indent="-257175">
              <a:buFontTx/>
              <a:buChar char="-"/>
            </a:pPr>
            <a:r>
              <a:rPr lang="en-US" smtClean="0"/>
              <a:t>Specification</a:t>
            </a:r>
          </a:p>
          <a:p>
            <a:pPr lvl="1" indent="-257175">
              <a:buFontTx/>
              <a:buChar char="-"/>
            </a:pPr>
            <a:r>
              <a:rPr lang="en-US" smtClean="0"/>
              <a:t>Validation</a:t>
            </a:r>
          </a:p>
          <a:p>
            <a:pPr marL="342900" indent="-342900">
              <a:buFont typeface="+mj-lt"/>
              <a:buAutoNum type="arabicPeriod"/>
            </a:pPr>
            <a:r>
              <a:rPr lang="en-US" smtClean="0"/>
              <a:t>A </a:t>
            </a:r>
            <a:r>
              <a:rPr lang="en-US"/>
              <a:t>representative requirements development </a:t>
            </a:r>
            <a:r>
              <a:rPr lang="en-US" smtClean="0"/>
              <a:t>process</a:t>
            </a:r>
          </a:p>
          <a:p>
            <a:pPr marL="342900" indent="-342900">
              <a:buFont typeface="+mj-lt"/>
              <a:buAutoNum type="arabicPeriod"/>
            </a:pPr>
            <a:r>
              <a:rPr lang="en-US" smtClean="0"/>
              <a:t>Requirements management</a:t>
            </a:r>
          </a:p>
          <a:p>
            <a:pPr marL="342900" indent="-342900">
              <a:buFont typeface="+mj-lt"/>
              <a:buAutoNum type="arabicPeriod"/>
            </a:pPr>
            <a:endParaRPr lang="en-US" smtClean="0"/>
          </a:p>
          <a:p>
            <a:pPr marL="342900" indent="-342900">
              <a:buFont typeface="+mj-lt"/>
              <a:buAutoNum type="arabicPeriod"/>
            </a:pPr>
            <a:endParaRPr lang="en-US" smtClean="0"/>
          </a:p>
          <a:p>
            <a:pPr marL="342900" indent="-342900">
              <a:buFont typeface="+mj-lt"/>
              <a:buAutoNum type="arabicPeriod"/>
            </a:pPr>
            <a:endParaRPr lang="en-US"/>
          </a:p>
        </p:txBody>
      </p:sp>
      <p:sp>
        <p:nvSpPr>
          <p:cNvPr id="2" name="Title 1"/>
          <p:cNvSpPr>
            <a:spLocks noGrp="1"/>
          </p:cNvSpPr>
          <p:nvPr>
            <p:ph type="title" idx="4294967295"/>
          </p:nvPr>
        </p:nvSpPr>
        <p:spPr>
          <a:xfrm>
            <a:off x="2607506" y="-156412"/>
            <a:ext cx="5291137" cy="694991"/>
          </a:xfrm>
          <a:prstGeom prst="rect">
            <a:avLst/>
          </a:prstGeom>
        </p:spPr>
        <p:txBody>
          <a:bodyPr>
            <a:noAutofit/>
          </a:bodyPr>
          <a:lstStyle/>
          <a:p>
            <a:r>
              <a:rPr lang="en-US" sz="3200" smtClean="0"/>
              <a:t/>
            </a:r>
            <a:br>
              <a:rPr lang="en-US" sz="3200" smtClean="0"/>
            </a:br>
            <a:r>
              <a:rPr lang="en-US" sz="3200" smtClean="0"/>
              <a:t>Contents</a:t>
            </a:r>
            <a:br>
              <a:rPr lang="en-US" sz="3200" smtClean="0"/>
            </a:br>
            <a:endParaRPr lang="en-US" sz="3200"/>
          </a:p>
        </p:txBody>
      </p:sp>
    </p:spTree>
    <p:extLst>
      <p:ext uri="{BB962C8B-B14F-4D97-AF65-F5344CB8AC3E}">
        <p14:creationId xmlns:p14="http://schemas.microsoft.com/office/powerpoint/2010/main" val="340627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76625" y="1123950"/>
            <a:ext cx="5667375" cy="736600"/>
          </a:xfrm>
          <a:prstGeom prst="rect">
            <a:avLst/>
          </a:prstGeom>
        </p:spPr>
        <p:txBody>
          <a:bodyPr>
            <a:normAutofit/>
          </a:bodyPr>
          <a:lstStyle/>
          <a:p>
            <a:pPr algn="ctr"/>
            <a:r>
              <a:rPr lang="en-US"/>
              <a:t> </a:t>
            </a:r>
          </a:p>
        </p:txBody>
      </p:sp>
      <p:pic>
        <p:nvPicPr>
          <p:cNvPr id="3" name="Picture 2"/>
          <p:cNvPicPr>
            <a:picLocks noChangeAspect="1"/>
          </p:cNvPicPr>
          <p:nvPr/>
        </p:nvPicPr>
        <p:blipFill>
          <a:blip r:embed="rId2"/>
          <a:stretch>
            <a:fillRect/>
          </a:stretch>
        </p:blipFill>
        <p:spPr>
          <a:xfrm>
            <a:off x="1311442" y="1039728"/>
            <a:ext cx="5606716" cy="3385623"/>
          </a:xfrm>
          <a:prstGeom prst="rect">
            <a:avLst/>
          </a:prstGeom>
        </p:spPr>
      </p:pic>
      <p:pic>
        <p:nvPicPr>
          <p:cNvPr id="5" name="Picture 4"/>
          <p:cNvPicPr>
            <a:picLocks noChangeAspect="1"/>
          </p:cNvPicPr>
          <p:nvPr/>
        </p:nvPicPr>
        <p:blipFill>
          <a:blip r:embed="rId3"/>
          <a:stretch>
            <a:fillRect/>
          </a:stretch>
        </p:blipFill>
        <p:spPr>
          <a:xfrm>
            <a:off x="1311442" y="4425351"/>
            <a:ext cx="5982418" cy="2185884"/>
          </a:xfrm>
          <a:prstGeom prst="rect">
            <a:avLst/>
          </a:prstGeom>
        </p:spPr>
      </p:pic>
      <p:sp>
        <p:nvSpPr>
          <p:cNvPr id="6" name="Title 1"/>
          <p:cNvSpPr txBox="1">
            <a:spLocks/>
          </p:cNvSpPr>
          <p:nvPr/>
        </p:nvSpPr>
        <p:spPr>
          <a:xfrm>
            <a:off x="2607506" y="0"/>
            <a:ext cx="6163515" cy="694991"/>
          </a:xfrm>
          <a:prstGeom prst="rect">
            <a:avLst/>
          </a:prstGeom>
        </p:spPr>
        <p:txBody>
          <a:bodyPr>
            <a:noAutofit/>
          </a:bodyPr>
          <a:lst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a:lstStyle>
          <a:p>
            <a:r>
              <a:rPr lang="en-US" sz="3200"/>
              <a:t>Requirements engineering</a:t>
            </a:r>
            <a:br>
              <a:rPr lang="en-US" sz="3200"/>
            </a:br>
            <a:r>
              <a:rPr lang="en-US" sz="3200"/>
              <a:t> good practices</a:t>
            </a:r>
          </a:p>
        </p:txBody>
      </p:sp>
    </p:spTree>
    <p:extLst>
      <p:ext uri="{BB962C8B-B14F-4D97-AF65-F5344CB8AC3E}">
        <p14:creationId xmlns:p14="http://schemas.microsoft.com/office/powerpoint/2010/main" val="1575075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29972" y="-12032"/>
            <a:ext cx="6811962" cy="831096"/>
          </a:xfrm>
          <a:prstGeom prst="rect">
            <a:avLst/>
          </a:prstGeom>
        </p:spPr>
        <p:txBody>
          <a:bodyPr>
            <a:noAutofit/>
          </a:bodyPr>
          <a:lstStyle/>
          <a:p>
            <a:r>
              <a:rPr lang="en-US" sz="3200"/>
              <a:t>A requirements development process framework</a:t>
            </a:r>
          </a:p>
        </p:txBody>
      </p:sp>
      <p:pic>
        <p:nvPicPr>
          <p:cNvPr id="4" name="Picture 3"/>
          <p:cNvPicPr>
            <a:picLocks noChangeAspect="1"/>
          </p:cNvPicPr>
          <p:nvPr/>
        </p:nvPicPr>
        <p:blipFill>
          <a:blip r:embed="rId2"/>
          <a:stretch>
            <a:fillRect/>
          </a:stretch>
        </p:blipFill>
        <p:spPr>
          <a:xfrm>
            <a:off x="841121" y="1491915"/>
            <a:ext cx="7393480" cy="2177716"/>
          </a:xfrm>
          <a:prstGeom prst="rect">
            <a:avLst/>
          </a:prstGeom>
        </p:spPr>
      </p:pic>
    </p:spTree>
    <p:extLst>
      <p:ext uri="{BB962C8B-B14F-4D97-AF65-F5344CB8AC3E}">
        <p14:creationId xmlns:p14="http://schemas.microsoft.com/office/powerpoint/2010/main" val="288183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2038" y="11113"/>
            <a:ext cx="6811962" cy="1050925"/>
          </a:xfrm>
          <a:prstGeom prst="rect">
            <a:avLst/>
          </a:prstGeom>
        </p:spPr>
        <p:txBody>
          <a:bodyPr>
            <a:noAutofit/>
          </a:bodyPr>
          <a:lstStyle/>
          <a:p>
            <a:pPr algn="ctr"/>
            <a:r>
              <a:rPr lang="en-US" sz="3200" smtClean="0"/>
              <a:t>A representative </a:t>
            </a:r>
            <a:r>
              <a:rPr lang="en-US" sz="3200"/>
              <a:t>requirements development </a:t>
            </a:r>
            <a:r>
              <a:rPr lang="en-US" sz="3200" smtClean="0"/>
              <a:t>process</a:t>
            </a:r>
            <a:endParaRPr lang="en-US" sz="3200"/>
          </a:p>
        </p:txBody>
      </p:sp>
      <p:pic>
        <p:nvPicPr>
          <p:cNvPr id="4" name="Picture 3"/>
          <p:cNvPicPr>
            <a:picLocks noChangeAspect="1"/>
          </p:cNvPicPr>
          <p:nvPr/>
        </p:nvPicPr>
        <p:blipFill>
          <a:blip r:embed="rId2"/>
          <a:stretch>
            <a:fillRect/>
          </a:stretch>
        </p:blipFill>
        <p:spPr>
          <a:xfrm>
            <a:off x="1118937" y="1107365"/>
            <a:ext cx="6990347" cy="5421324"/>
          </a:xfrm>
          <a:prstGeom prst="rect">
            <a:avLst/>
          </a:prstGeom>
        </p:spPr>
      </p:pic>
    </p:spTree>
    <p:extLst>
      <p:ext uri="{BB962C8B-B14F-4D97-AF65-F5344CB8AC3E}">
        <p14:creationId xmlns:p14="http://schemas.microsoft.com/office/powerpoint/2010/main" val="297471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842" y="848641"/>
            <a:ext cx="8904158" cy="5065295"/>
          </a:xfrm>
        </p:spPr>
        <p:txBody>
          <a:bodyPr/>
          <a:lstStyle/>
          <a:p>
            <a:r>
              <a:rPr lang="en-US" smtClean="0"/>
              <a:t>Chapter 2</a:t>
            </a:r>
          </a:p>
          <a:p>
            <a:pPr lvl="1"/>
            <a:r>
              <a:rPr lang="en-US" smtClean="0"/>
              <a:t>Who is the customer?</a:t>
            </a:r>
          </a:p>
          <a:p>
            <a:pPr lvl="1"/>
            <a:r>
              <a:rPr lang="en-US" smtClean="0"/>
              <a:t>Differentiate stakeholders and customers</a:t>
            </a:r>
          </a:p>
          <a:p>
            <a:pPr lvl="1"/>
            <a:r>
              <a:rPr lang="en-US" smtClean="0"/>
              <a:t>The gap between what the customer needs  and what the developer builds</a:t>
            </a:r>
          </a:p>
          <a:p>
            <a:pPr lvl="1"/>
            <a:r>
              <a:rPr lang="en-US" smtClean="0"/>
              <a:t>Parties involve the reaching agreements</a:t>
            </a:r>
          </a:p>
          <a:p>
            <a:pPr lvl="1"/>
            <a:r>
              <a:rPr lang="en-US" smtClean="0"/>
              <a:t>What is requirements baseline?</a:t>
            </a:r>
          </a:p>
          <a:p>
            <a:pPr lvl="1"/>
            <a:r>
              <a:rPr lang="en-US" smtClean="0"/>
              <a:t>The customer’s rights and customer’s responsibilities</a:t>
            </a:r>
          </a:p>
          <a:p>
            <a:r>
              <a:rPr lang="en-US" smtClean="0"/>
              <a:t>Chapter 3</a:t>
            </a:r>
          </a:p>
          <a:p>
            <a:pPr lvl="1"/>
            <a:r>
              <a:rPr lang="en-US" smtClean="0"/>
              <a:t>Requirements development process framework</a:t>
            </a:r>
          </a:p>
          <a:p>
            <a:pPr lvl="1"/>
            <a:r>
              <a:rPr lang="en-US" smtClean="0"/>
              <a:t>The distribution </a:t>
            </a:r>
            <a:r>
              <a:rPr lang="en-US"/>
              <a:t>of requirements development </a:t>
            </a:r>
            <a:r>
              <a:rPr lang="en-US" smtClean="0"/>
              <a:t>related in different type of SDLC</a:t>
            </a:r>
          </a:p>
          <a:p>
            <a:pPr lvl="1"/>
            <a:r>
              <a:rPr lang="en-US" smtClean="0"/>
              <a:t>The goal of every phase in  </a:t>
            </a:r>
            <a:r>
              <a:rPr lang="en-US"/>
              <a:t>Requirements development process framework</a:t>
            </a:r>
          </a:p>
          <a:p>
            <a:pPr lvl="1"/>
            <a:endParaRPr lang="en-US"/>
          </a:p>
        </p:txBody>
      </p:sp>
      <p:sp>
        <p:nvSpPr>
          <p:cNvPr id="3" name="Title 1"/>
          <p:cNvSpPr txBox="1">
            <a:spLocks/>
          </p:cNvSpPr>
          <p:nvPr/>
        </p:nvSpPr>
        <p:spPr>
          <a:xfrm>
            <a:off x="1959059" y="215650"/>
            <a:ext cx="6811962" cy="1050925"/>
          </a:xfrm>
          <a:prstGeom prst="rect">
            <a:avLst/>
          </a:prstGeom>
        </p:spPr>
        <p:txBody>
          <a:bodyPr>
            <a:noAutofit/>
          </a:bodyPr>
          <a:lst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a:lstStyle>
          <a:p>
            <a:r>
              <a:rPr lang="en-US" sz="3200" smtClean="0"/>
              <a:t> Read by yourself</a:t>
            </a:r>
            <a:endParaRPr lang="en-US" sz="3200" dirty="0"/>
          </a:p>
        </p:txBody>
      </p:sp>
    </p:spTree>
    <p:extLst>
      <p:ext uri="{BB962C8B-B14F-4D97-AF65-F5344CB8AC3E}">
        <p14:creationId xmlns:p14="http://schemas.microsoft.com/office/powerpoint/2010/main" val="2520699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432" y="1323475"/>
            <a:ext cx="7447547" cy="4969042"/>
          </a:xfrm>
          <a:prstGeom prst="rect">
            <a:avLst/>
          </a:prstGeom>
        </p:spPr>
        <p:txBody>
          <a:bodyPr>
            <a:normAutofit fontScale="77500" lnSpcReduction="20000"/>
          </a:bodyPr>
          <a:lstStyle/>
          <a:p>
            <a:r>
              <a:rPr lang="en-US"/>
              <a:t>Define product vision and project scope </a:t>
            </a:r>
            <a:endParaRPr lang="en-US" smtClean="0"/>
          </a:p>
          <a:p>
            <a:r>
              <a:rPr lang="en-US"/>
              <a:t>Identify user classes and their characteristics </a:t>
            </a:r>
            <a:endParaRPr lang="en-US" smtClean="0"/>
          </a:p>
          <a:p>
            <a:r>
              <a:rPr lang="en-US"/>
              <a:t>Select a product champion for each user class </a:t>
            </a:r>
            <a:endParaRPr lang="en-US" smtClean="0"/>
          </a:p>
          <a:p>
            <a:r>
              <a:rPr lang="en-US"/>
              <a:t>Conduct focus groups with typical users </a:t>
            </a:r>
            <a:endParaRPr lang="en-US" smtClean="0"/>
          </a:p>
          <a:p>
            <a:r>
              <a:rPr lang="en-US"/>
              <a:t>Work with user representatives to identify user requirements </a:t>
            </a:r>
            <a:endParaRPr lang="en-US" smtClean="0"/>
          </a:p>
          <a:p>
            <a:r>
              <a:rPr lang="en-US"/>
              <a:t>Identify system events and responses </a:t>
            </a:r>
            <a:endParaRPr lang="en-US" smtClean="0"/>
          </a:p>
          <a:p>
            <a:r>
              <a:rPr lang="en-US"/>
              <a:t>Hold elicitation interviews </a:t>
            </a:r>
            <a:endParaRPr lang="en-US" smtClean="0"/>
          </a:p>
          <a:p>
            <a:r>
              <a:rPr lang="en-US"/>
              <a:t>Hold facilitated elicitation workshops </a:t>
            </a:r>
            <a:endParaRPr lang="en-US" smtClean="0"/>
          </a:p>
          <a:p>
            <a:r>
              <a:rPr lang="en-US"/>
              <a:t>Observe users performing their jobs </a:t>
            </a:r>
            <a:endParaRPr lang="en-US" smtClean="0"/>
          </a:p>
          <a:p>
            <a:r>
              <a:rPr lang="en-US"/>
              <a:t>Distribute questionnaires </a:t>
            </a:r>
            <a:endParaRPr lang="en-US" smtClean="0"/>
          </a:p>
          <a:p>
            <a:r>
              <a:rPr lang="en-US"/>
              <a:t>Perform document </a:t>
            </a:r>
            <a:r>
              <a:rPr lang="en-US" smtClean="0"/>
              <a:t>analysis</a:t>
            </a:r>
          </a:p>
          <a:p>
            <a:r>
              <a:rPr lang="en-US"/>
              <a:t>Examine problem reports of current systems for requirement </a:t>
            </a:r>
            <a:r>
              <a:rPr lang="en-US" smtClean="0"/>
              <a:t>ideas</a:t>
            </a:r>
          </a:p>
          <a:p>
            <a:r>
              <a:rPr lang="en-US"/>
              <a:t>Reuse existing </a:t>
            </a:r>
            <a:r>
              <a:rPr lang="en-US" smtClean="0"/>
              <a:t>requirements </a:t>
            </a:r>
            <a:endParaRPr lang="en-US"/>
          </a:p>
        </p:txBody>
      </p:sp>
      <p:sp>
        <p:nvSpPr>
          <p:cNvPr id="2" name="Title 1"/>
          <p:cNvSpPr>
            <a:spLocks noGrp="1"/>
          </p:cNvSpPr>
          <p:nvPr>
            <p:ph type="title" idx="4294967295"/>
          </p:nvPr>
        </p:nvSpPr>
        <p:spPr>
          <a:xfrm>
            <a:off x="2332038" y="239714"/>
            <a:ext cx="6811962" cy="879224"/>
          </a:xfrm>
          <a:prstGeom prst="rect">
            <a:avLst/>
          </a:prstGeom>
        </p:spPr>
        <p:txBody>
          <a:bodyPr>
            <a:noAutofit/>
          </a:bodyPr>
          <a:lstStyle/>
          <a:p>
            <a:r>
              <a:rPr lang="en-US" sz="3200"/>
              <a:t> Requirements elicitation</a:t>
            </a:r>
            <a:br>
              <a:rPr lang="en-US" sz="3200"/>
            </a:br>
            <a:endParaRPr lang="en-US" sz="3200"/>
          </a:p>
        </p:txBody>
      </p:sp>
    </p:spTree>
    <p:extLst>
      <p:ext uri="{BB962C8B-B14F-4D97-AF65-F5344CB8AC3E}">
        <p14:creationId xmlns:p14="http://schemas.microsoft.com/office/powerpoint/2010/main" val="346190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622" y="1290639"/>
            <a:ext cx="7351294" cy="4965782"/>
          </a:xfrm>
          <a:prstGeom prst="rect">
            <a:avLst/>
          </a:prstGeom>
        </p:spPr>
        <p:txBody>
          <a:bodyPr>
            <a:normAutofit/>
          </a:bodyPr>
          <a:lstStyle/>
          <a:p>
            <a:r>
              <a:rPr lang="en-US"/>
              <a:t>Model the application </a:t>
            </a:r>
            <a:r>
              <a:rPr lang="en-US" smtClean="0"/>
              <a:t>environment</a:t>
            </a:r>
          </a:p>
          <a:p>
            <a:r>
              <a:rPr lang="en-US"/>
              <a:t>Create user interface and technical prototypes </a:t>
            </a:r>
            <a:endParaRPr lang="en-US" smtClean="0"/>
          </a:p>
          <a:p>
            <a:r>
              <a:rPr lang="en-US"/>
              <a:t>Analyze requirement feasibility </a:t>
            </a:r>
            <a:endParaRPr lang="en-US" smtClean="0"/>
          </a:p>
          <a:p>
            <a:r>
              <a:rPr lang="en-US"/>
              <a:t>Prioritize the requirements </a:t>
            </a:r>
            <a:endParaRPr lang="en-US" smtClean="0"/>
          </a:p>
          <a:p>
            <a:r>
              <a:rPr lang="en-US"/>
              <a:t>Create a data dictionary </a:t>
            </a:r>
            <a:endParaRPr lang="en-US" smtClean="0"/>
          </a:p>
          <a:p>
            <a:r>
              <a:rPr lang="en-US"/>
              <a:t>Model the requirements </a:t>
            </a:r>
            <a:endParaRPr lang="en-US" smtClean="0"/>
          </a:p>
          <a:p>
            <a:r>
              <a:rPr lang="en-US"/>
              <a:t>Analyze interfaces between your system and the outside world </a:t>
            </a:r>
            <a:endParaRPr lang="en-US" smtClean="0"/>
          </a:p>
          <a:p>
            <a:r>
              <a:rPr lang="en-US"/>
              <a:t>Allocate requirements to subsystems </a:t>
            </a:r>
          </a:p>
          <a:p>
            <a:endParaRPr lang="en-US"/>
          </a:p>
        </p:txBody>
      </p:sp>
      <p:sp>
        <p:nvSpPr>
          <p:cNvPr id="2" name="Title 1"/>
          <p:cNvSpPr>
            <a:spLocks noGrp="1"/>
          </p:cNvSpPr>
          <p:nvPr>
            <p:ph type="title" idx="4294967295"/>
          </p:nvPr>
        </p:nvSpPr>
        <p:spPr>
          <a:xfrm>
            <a:off x="2225843" y="239713"/>
            <a:ext cx="6811962" cy="1050925"/>
          </a:xfrm>
          <a:prstGeom prst="rect">
            <a:avLst/>
          </a:prstGeom>
        </p:spPr>
        <p:txBody>
          <a:bodyPr>
            <a:noAutofit/>
          </a:bodyPr>
          <a:lstStyle/>
          <a:p>
            <a:r>
              <a:rPr lang="en-US" sz="3200"/>
              <a:t> Requirements analysis</a:t>
            </a:r>
            <a:br>
              <a:rPr lang="en-US" sz="3200"/>
            </a:br>
            <a:endParaRPr lang="en-US" sz="3200"/>
          </a:p>
        </p:txBody>
      </p:sp>
    </p:spTree>
    <p:extLst>
      <p:ext uri="{BB962C8B-B14F-4D97-AF65-F5344CB8AC3E}">
        <p14:creationId xmlns:p14="http://schemas.microsoft.com/office/powerpoint/2010/main" val="46691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Adopt requirement document templates </a:t>
            </a:r>
            <a:endParaRPr lang="en-US" smtClean="0"/>
          </a:p>
          <a:p>
            <a:r>
              <a:rPr lang="en-US"/>
              <a:t>Identify requirement origins </a:t>
            </a:r>
            <a:endParaRPr lang="en-US" smtClean="0"/>
          </a:p>
          <a:p>
            <a:r>
              <a:rPr lang="en-US"/>
              <a:t>Uniquely label each requirement </a:t>
            </a:r>
            <a:endParaRPr lang="en-US" smtClean="0"/>
          </a:p>
          <a:p>
            <a:r>
              <a:rPr lang="en-US"/>
              <a:t>Record business rules </a:t>
            </a:r>
            <a:endParaRPr lang="en-US" smtClean="0"/>
          </a:p>
          <a:p>
            <a:r>
              <a:rPr lang="en-US"/>
              <a:t>Specify nonfunctional requirements </a:t>
            </a:r>
          </a:p>
        </p:txBody>
      </p:sp>
      <p:sp>
        <p:nvSpPr>
          <p:cNvPr id="2" name="Title 1"/>
          <p:cNvSpPr>
            <a:spLocks noGrp="1"/>
          </p:cNvSpPr>
          <p:nvPr>
            <p:ph type="title" idx="4294967295"/>
          </p:nvPr>
        </p:nvSpPr>
        <p:spPr>
          <a:xfrm>
            <a:off x="2223754" y="263776"/>
            <a:ext cx="6811962" cy="1050925"/>
          </a:xfrm>
          <a:prstGeom prst="rect">
            <a:avLst/>
          </a:prstGeom>
        </p:spPr>
        <p:txBody>
          <a:bodyPr>
            <a:noAutofit/>
          </a:bodyPr>
          <a:lstStyle/>
          <a:p>
            <a:r>
              <a:rPr lang="en-US" sz="3200"/>
              <a:t> Requirements specification</a:t>
            </a:r>
            <a:br>
              <a:rPr lang="en-US" sz="3200"/>
            </a:br>
            <a:endParaRPr lang="en-US" sz="3200"/>
          </a:p>
        </p:txBody>
      </p:sp>
    </p:spTree>
    <p:extLst>
      <p:ext uri="{BB962C8B-B14F-4D97-AF65-F5344CB8AC3E}">
        <p14:creationId xmlns:p14="http://schemas.microsoft.com/office/powerpoint/2010/main" val="232167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Review the </a:t>
            </a:r>
            <a:r>
              <a:rPr lang="en-US" smtClean="0"/>
              <a:t>requirements</a:t>
            </a:r>
          </a:p>
          <a:p>
            <a:r>
              <a:rPr lang="en-US"/>
              <a:t>Test the requirements </a:t>
            </a:r>
            <a:endParaRPr lang="en-US" smtClean="0"/>
          </a:p>
          <a:p>
            <a:r>
              <a:rPr lang="en-US"/>
              <a:t>Define acceptance criteria </a:t>
            </a:r>
            <a:endParaRPr lang="en-US" smtClean="0"/>
          </a:p>
          <a:p>
            <a:r>
              <a:rPr lang="en-US"/>
              <a:t>Simulate the requirements </a:t>
            </a:r>
          </a:p>
        </p:txBody>
      </p:sp>
      <p:sp>
        <p:nvSpPr>
          <p:cNvPr id="2" name="Title 1"/>
          <p:cNvSpPr>
            <a:spLocks noGrp="1"/>
          </p:cNvSpPr>
          <p:nvPr>
            <p:ph type="title" idx="4294967295"/>
          </p:nvPr>
        </p:nvSpPr>
        <p:spPr>
          <a:xfrm>
            <a:off x="2223754" y="251744"/>
            <a:ext cx="6811962" cy="1050925"/>
          </a:xfrm>
          <a:prstGeom prst="rect">
            <a:avLst/>
          </a:prstGeom>
        </p:spPr>
        <p:txBody>
          <a:bodyPr>
            <a:noAutofit/>
          </a:bodyPr>
          <a:lstStyle/>
          <a:p>
            <a:r>
              <a:rPr lang="en-US" sz="3200"/>
              <a:t> Requirements validation</a:t>
            </a:r>
            <a:br>
              <a:rPr lang="en-US" sz="3200"/>
            </a:br>
            <a:endParaRPr lang="en-US" sz="3200"/>
          </a:p>
        </p:txBody>
      </p:sp>
    </p:spTree>
    <p:extLst>
      <p:ext uri="{BB962C8B-B14F-4D97-AF65-F5344CB8AC3E}">
        <p14:creationId xmlns:p14="http://schemas.microsoft.com/office/powerpoint/2010/main" val="1378042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894" y="1242512"/>
            <a:ext cx="7760369" cy="4812632"/>
          </a:xfrm>
          <a:prstGeom prst="rect">
            <a:avLst/>
          </a:prstGeom>
        </p:spPr>
        <p:txBody>
          <a:bodyPr>
            <a:normAutofit/>
          </a:bodyPr>
          <a:lstStyle/>
          <a:p>
            <a:r>
              <a:rPr lang="en-US"/>
              <a:t>Establish a requirements change control process </a:t>
            </a:r>
            <a:endParaRPr lang="en-US" smtClean="0"/>
          </a:p>
          <a:p>
            <a:r>
              <a:rPr lang="en-US"/>
              <a:t>Perform impact analysis on requirements changes </a:t>
            </a:r>
            <a:endParaRPr lang="en-US" smtClean="0"/>
          </a:p>
          <a:p>
            <a:r>
              <a:rPr lang="en-US"/>
              <a:t>Establish baselines and control versions of requirements sets </a:t>
            </a:r>
            <a:endParaRPr lang="en-US" smtClean="0"/>
          </a:p>
          <a:p>
            <a:r>
              <a:rPr lang="en-US"/>
              <a:t>Maintain a history of requirements changes </a:t>
            </a:r>
            <a:endParaRPr lang="en-US" smtClean="0"/>
          </a:p>
          <a:p>
            <a:r>
              <a:rPr lang="en-US"/>
              <a:t>Track the status of each requirement </a:t>
            </a:r>
            <a:endParaRPr lang="en-US" smtClean="0"/>
          </a:p>
          <a:p>
            <a:r>
              <a:rPr lang="en-US"/>
              <a:t>Track requirements issues </a:t>
            </a:r>
            <a:endParaRPr lang="en-US" smtClean="0"/>
          </a:p>
          <a:p>
            <a:r>
              <a:rPr lang="en-US"/>
              <a:t>Maintain a requirements traceability matrix </a:t>
            </a:r>
            <a:endParaRPr lang="en-US" smtClean="0"/>
          </a:p>
          <a:p>
            <a:r>
              <a:rPr lang="en-US"/>
              <a:t>Use a requirements management tool </a:t>
            </a:r>
          </a:p>
        </p:txBody>
      </p:sp>
      <p:sp>
        <p:nvSpPr>
          <p:cNvPr id="2" name="Title 1"/>
          <p:cNvSpPr>
            <a:spLocks noGrp="1"/>
          </p:cNvSpPr>
          <p:nvPr>
            <p:ph type="title" idx="4294967295"/>
          </p:nvPr>
        </p:nvSpPr>
        <p:spPr>
          <a:xfrm>
            <a:off x="2225843" y="191587"/>
            <a:ext cx="6811962" cy="1050925"/>
          </a:xfrm>
          <a:prstGeom prst="rect">
            <a:avLst/>
          </a:prstGeom>
        </p:spPr>
        <p:txBody>
          <a:bodyPr>
            <a:noAutofit/>
          </a:bodyPr>
          <a:lstStyle/>
          <a:p>
            <a:r>
              <a:rPr lang="en-US" sz="3200"/>
              <a:t> Requirements management</a:t>
            </a:r>
            <a:br>
              <a:rPr lang="en-US" sz="3200"/>
            </a:br>
            <a:endParaRPr lang="en-US" sz="3200"/>
          </a:p>
        </p:txBody>
      </p:sp>
    </p:spTree>
    <p:extLst>
      <p:ext uri="{BB962C8B-B14F-4D97-AF65-F5344CB8AC3E}">
        <p14:creationId xmlns:p14="http://schemas.microsoft.com/office/powerpoint/2010/main" val="282146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181" y="1191126"/>
            <a:ext cx="7772399" cy="4704348"/>
          </a:xfrm>
          <a:prstGeom prst="rect">
            <a:avLst/>
          </a:prstGeom>
        </p:spPr>
        <p:txBody>
          <a:bodyPr/>
          <a:lstStyle/>
          <a:p>
            <a:r>
              <a:rPr lang="en-US"/>
              <a:t>Train business analysts </a:t>
            </a:r>
            <a:endParaRPr lang="en-US" smtClean="0"/>
          </a:p>
          <a:p>
            <a:r>
              <a:rPr lang="en-US"/>
              <a:t>Educate stakeholders about requirements </a:t>
            </a:r>
            <a:endParaRPr lang="en-US" smtClean="0"/>
          </a:p>
          <a:p>
            <a:r>
              <a:rPr lang="en-US"/>
              <a:t>Educate developers about the application domain </a:t>
            </a:r>
            <a:endParaRPr lang="en-US" smtClean="0"/>
          </a:p>
          <a:p>
            <a:r>
              <a:rPr lang="en-US"/>
              <a:t>Define a requirements engineering process </a:t>
            </a:r>
            <a:endParaRPr lang="en-US" smtClean="0"/>
          </a:p>
          <a:p>
            <a:r>
              <a:rPr lang="en-US"/>
              <a:t>Create a glossary </a:t>
            </a:r>
          </a:p>
        </p:txBody>
      </p:sp>
      <p:sp>
        <p:nvSpPr>
          <p:cNvPr id="2" name="Title 1"/>
          <p:cNvSpPr>
            <a:spLocks noGrp="1"/>
          </p:cNvSpPr>
          <p:nvPr>
            <p:ph type="title" idx="4294967295"/>
          </p:nvPr>
        </p:nvSpPr>
        <p:spPr>
          <a:xfrm>
            <a:off x="2031249" y="251744"/>
            <a:ext cx="6811962" cy="1050925"/>
          </a:xfrm>
          <a:prstGeom prst="rect">
            <a:avLst/>
          </a:prstGeom>
        </p:spPr>
        <p:txBody>
          <a:bodyPr/>
          <a:lstStyle/>
          <a:p>
            <a:r>
              <a:rPr lang="en-US" sz="3200"/>
              <a:t> Knowledge</a:t>
            </a:r>
          </a:p>
        </p:txBody>
      </p:sp>
    </p:spTree>
    <p:extLst>
      <p:ext uri="{BB962C8B-B14F-4D97-AF65-F5344CB8AC3E}">
        <p14:creationId xmlns:p14="http://schemas.microsoft.com/office/powerpoint/2010/main" val="1474532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958" y="1395663"/>
            <a:ext cx="7652084" cy="4896853"/>
          </a:xfrm>
          <a:prstGeom prst="rect">
            <a:avLst/>
          </a:prstGeom>
        </p:spPr>
        <p:txBody>
          <a:bodyPr>
            <a:normAutofit fontScale="92500" lnSpcReduction="20000"/>
          </a:bodyPr>
          <a:lstStyle/>
          <a:p>
            <a:r>
              <a:rPr lang="en-US" dirty="0"/>
              <a:t>Select an appropriate software development life cycle </a:t>
            </a:r>
            <a:endParaRPr lang="en-US" dirty="0" smtClean="0"/>
          </a:p>
          <a:p>
            <a:r>
              <a:rPr lang="en-US" dirty="0"/>
              <a:t>Plan requirements </a:t>
            </a:r>
            <a:r>
              <a:rPr lang="en-US" dirty="0" smtClean="0"/>
              <a:t>approach</a:t>
            </a:r>
          </a:p>
          <a:p>
            <a:r>
              <a:rPr lang="en-US" dirty="0"/>
              <a:t>Estimate requirements effort </a:t>
            </a:r>
            <a:endParaRPr lang="en-US" dirty="0" smtClean="0"/>
          </a:p>
          <a:p>
            <a:r>
              <a:rPr lang="en-US" dirty="0"/>
              <a:t>Base project plans on </a:t>
            </a:r>
            <a:r>
              <a:rPr lang="en-US" dirty="0" smtClean="0"/>
              <a:t>requirements</a:t>
            </a:r>
          </a:p>
          <a:p>
            <a:r>
              <a:rPr lang="en-US" dirty="0"/>
              <a:t>Identify requirements decision makers </a:t>
            </a:r>
            <a:endParaRPr lang="en-US" dirty="0" smtClean="0"/>
          </a:p>
          <a:p>
            <a:r>
              <a:rPr lang="en-US" dirty="0"/>
              <a:t>Renegotiate project commitments when requirements change </a:t>
            </a:r>
            <a:endParaRPr lang="en-US" dirty="0" smtClean="0"/>
          </a:p>
          <a:p>
            <a:r>
              <a:rPr lang="en-US" dirty="0"/>
              <a:t>Analyze, document, and manage requirements-related </a:t>
            </a:r>
            <a:r>
              <a:rPr lang="en-US" dirty="0" smtClean="0"/>
              <a:t>risks</a:t>
            </a:r>
          </a:p>
          <a:p>
            <a:r>
              <a:rPr lang="en-US" dirty="0"/>
              <a:t>Track the effort spent on requirements </a:t>
            </a:r>
            <a:endParaRPr lang="en-US" dirty="0" smtClean="0"/>
          </a:p>
          <a:p>
            <a:r>
              <a:rPr lang="en-US" dirty="0"/>
              <a:t>Review lessons learned regarding requirements on other projects </a:t>
            </a:r>
          </a:p>
        </p:txBody>
      </p:sp>
      <p:sp>
        <p:nvSpPr>
          <p:cNvPr id="2" name="Title 1"/>
          <p:cNvSpPr>
            <a:spLocks noGrp="1"/>
          </p:cNvSpPr>
          <p:nvPr>
            <p:ph type="title" idx="4294967295"/>
          </p:nvPr>
        </p:nvSpPr>
        <p:spPr>
          <a:xfrm>
            <a:off x="1959059" y="215650"/>
            <a:ext cx="6811962" cy="1050925"/>
          </a:xfrm>
          <a:prstGeom prst="rect">
            <a:avLst/>
          </a:prstGeom>
        </p:spPr>
        <p:txBody>
          <a:bodyPr>
            <a:noAutofit/>
          </a:bodyPr>
          <a:lstStyle/>
          <a:p>
            <a:r>
              <a:rPr lang="en-US" sz="3200" dirty="0"/>
              <a:t> Project management</a:t>
            </a:r>
            <a:br>
              <a:rPr lang="en-US" sz="3200" dirty="0"/>
            </a:br>
            <a:endParaRPr lang="en-US" sz="3200" dirty="0"/>
          </a:p>
        </p:txBody>
      </p:sp>
    </p:spTree>
    <p:extLst>
      <p:ext uri="{BB962C8B-B14F-4D97-AF65-F5344CB8AC3E}">
        <p14:creationId xmlns:p14="http://schemas.microsoft.com/office/powerpoint/2010/main" val="234013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609" y="370239"/>
            <a:ext cx="6811691" cy="1052161"/>
          </a:xfrm>
        </p:spPr>
        <p:txBody>
          <a:bodyPr/>
          <a:lstStyle/>
          <a:p>
            <a:r>
              <a:rPr lang="en-US" dirty="0" smtClean="0"/>
              <a:t>Objectives</a:t>
            </a:r>
            <a:endParaRPr lang="en-US" dirty="0"/>
          </a:p>
        </p:txBody>
      </p:sp>
      <p:sp>
        <p:nvSpPr>
          <p:cNvPr id="3" name="Content Placeholder 2"/>
          <p:cNvSpPr>
            <a:spLocks noGrp="1"/>
          </p:cNvSpPr>
          <p:nvPr>
            <p:ph idx="1"/>
          </p:nvPr>
        </p:nvSpPr>
        <p:spPr>
          <a:xfrm>
            <a:off x="774700" y="1422400"/>
            <a:ext cx="7747000" cy="4394200"/>
          </a:xfrm>
        </p:spPr>
        <p:txBody>
          <a:bodyPr>
            <a:normAutofit/>
          </a:bodyPr>
          <a:lstStyle/>
          <a:p>
            <a:r>
              <a:rPr lang="en-US" dirty="0" smtClean="0"/>
              <a:t>After finish this chapter, </a:t>
            </a:r>
            <a:r>
              <a:rPr lang="en-US" dirty="0"/>
              <a:t>s</a:t>
            </a:r>
            <a:r>
              <a:rPr lang="en-US" dirty="0" smtClean="0"/>
              <a:t>tudent should understand that the customer-development </a:t>
            </a:r>
            <a:r>
              <a:rPr lang="en-US" dirty="0"/>
              <a:t>relationship </a:t>
            </a:r>
            <a:r>
              <a:rPr lang="en-US" dirty="0" smtClean="0"/>
              <a:t>is so critical </a:t>
            </a:r>
            <a:r>
              <a:rPr lang="en-US" dirty="0"/>
              <a:t>to </a:t>
            </a:r>
            <a:r>
              <a:rPr lang="en-US" dirty="0" smtClean="0"/>
              <a:t>software  </a:t>
            </a:r>
            <a:r>
              <a:rPr lang="en-US" dirty="0"/>
              <a:t>project success. </a:t>
            </a:r>
            <a:endParaRPr lang="en-US" dirty="0" smtClean="0"/>
          </a:p>
          <a:p>
            <a:r>
              <a:rPr lang="en-US" dirty="0" smtClean="0"/>
              <a:t>This </a:t>
            </a:r>
            <a:r>
              <a:rPr lang="en-US" dirty="0"/>
              <a:t>chapter also discusses the critical issue of reaching agreement on a set of requirements planned for a specific release or development </a:t>
            </a:r>
            <a:r>
              <a:rPr lang="en-US" dirty="0" smtClean="0"/>
              <a:t>iteration</a:t>
            </a:r>
          </a:p>
          <a:p>
            <a:r>
              <a:rPr lang="en-US" dirty="0"/>
              <a:t>Requirements Bill of Rights for Software Customers and a  corresponding Requirements Bill of Responsibilities for Software Customers could bring to student the importance of customer—and specifically end user—involvement in requirements  development. </a:t>
            </a:r>
          </a:p>
          <a:p>
            <a:endParaRPr lang="en-US" dirty="0"/>
          </a:p>
        </p:txBody>
      </p:sp>
    </p:spTree>
    <p:extLst>
      <p:ext uri="{BB962C8B-B14F-4D97-AF65-F5344CB8AC3E}">
        <p14:creationId xmlns:p14="http://schemas.microsoft.com/office/powerpoint/2010/main" val="265429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74" y="-304800"/>
            <a:ext cx="5150726" cy="609600"/>
          </a:xfrm>
        </p:spPr>
        <p:txBody>
          <a:bodyPr>
            <a:noAutofit/>
          </a:bodyPr>
          <a:lstStyle/>
          <a:p>
            <a:r>
              <a:rPr lang="en-US" dirty="0" smtClean="0"/>
              <a:t/>
            </a:r>
            <a:br>
              <a:rPr lang="en-US" dirty="0" smtClean="0"/>
            </a:br>
            <a:r>
              <a:rPr lang="en-US" dirty="0" smtClean="0"/>
              <a:t>Contents</a:t>
            </a:r>
            <a:br>
              <a:rPr lang="en-US" dirty="0" smtClean="0"/>
            </a:br>
            <a:endParaRPr lang="en-US" dirty="0"/>
          </a:p>
        </p:txBody>
      </p:sp>
      <p:sp>
        <p:nvSpPr>
          <p:cNvPr id="3" name="Content Placeholder 2"/>
          <p:cNvSpPr>
            <a:spLocks noGrp="1"/>
          </p:cNvSpPr>
          <p:nvPr>
            <p:ph idx="1"/>
          </p:nvPr>
        </p:nvSpPr>
        <p:spPr>
          <a:xfrm>
            <a:off x="850900" y="1333500"/>
            <a:ext cx="7543800" cy="4927600"/>
          </a:xfrm>
        </p:spPr>
        <p:txBody>
          <a:bodyPr>
            <a:normAutofit/>
          </a:bodyPr>
          <a:lstStyle/>
          <a:p>
            <a:pPr marL="342900" indent="-342900">
              <a:buFont typeface="+mj-lt"/>
              <a:buAutoNum type="arabicPeriod"/>
            </a:pPr>
            <a:r>
              <a:rPr lang="en-US" dirty="0"/>
              <a:t>The expectation </a:t>
            </a:r>
            <a:r>
              <a:rPr lang="en-US" dirty="0" smtClean="0"/>
              <a:t>gap</a:t>
            </a:r>
          </a:p>
          <a:p>
            <a:pPr marL="342900" indent="-342900">
              <a:buFont typeface="+mj-lt"/>
              <a:buAutoNum type="arabicPeriod"/>
            </a:pPr>
            <a:r>
              <a:rPr lang="en-US" dirty="0" smtClean="0"/>
              <a:t>Who is the customer</a:t>
            </a:r>
          </a:p>
          <a:p>
            <a:pPr marL="342900" indent="-342900">
              <a:buFont typeface="+mj-lt"/>
              <a:buAutoNum type="arabicPeriod"/>
            </a:pPr>
            <a:r>
              <a:rPr lang="en-US" dirty="0"/>
              <a:t>The customer-development partnership</a:t>
            </a:r>
          </a:p>
          <a:p>
            <a:pPr marL="342900" indent="-342900">
              <a:buFont typeface="+mj-lt"/>
              <a:buAutoNum type="arabicPeriod"/>
            </a:pPr>
            <a:r>
              <a:rPr lang="en-US" dirty="0"/>
              <a:t>Requirements Bill of Rights for Software Customers </a:t>
            </a:r>
            <a:endParaRPr lang="en-US" dirty="0" smtClean="0"/>
          </a:p>
          <a:p>
            <a:pPr marL="342900" indent="-342900">
              <a:buFont typeface="+mj-lt"/>
              <a:buAutoNum type="arabicPeriod"/>
            </a:pPr>
            <a:r>
              <a:rPr lang="en-US" dirty="0"/>
              <a:t>Requirements Bill of Responsibilities for Software </a:t>
            </a:r>
            <a:r>
              <a:rPr lang="en-US" dirty="0" smtClean="0"/>
              <a:t>Customers</a:t>
            </a:r>
          </a:p>
          <a:p>
            <a:pPr marL="342900" indent="-342900">
              <a:buFont typeface="+mj-lt"/>
              <a:buAutoNum type="arabicPeriod"/>
            </a:pPr>
            <a:r>
              <a:rPr lang="en-US" dirty="0"/>
              <a:t>Creating a culture that respects </a:t>
            </a:r>
            <a:r>
              <a:rPr lang="en-US" dirty="0" smtClean="0"/>
              <a:t>requirements</a:t>
            </a:r>
          </a:p>
          <a:p>
            <a:pPr marL="342900" indent="-342900">
              <a:buFont typeface="+mj-lt"/>
              <a:buAutoNum type="arabicPeriod"/>
            </a:pPr>
            <a:r>
              <a:rPr lang="en-US" dirty="0"/>
              <a:t>Identifying decision </a:t>
            </a:r>
            <a:r>
              <a:rPr lang="en-US" dirty="0" smtClean="0"/>
              <a:t>makers</a:t>
            </a:r>
          </a:p>
          <a:p>
            <a:pPr marL="342900" indent="-342900">
              <a:buFont typeface="+mj-lt"/>
              <a:buAutoNum type="arabicPeriod"/>
            </a:pPr>
            <a:r>
              <a:rPr lang="en-US" dirty="0"/>
              <a:t>Reaching agreement on requirements</a:t>
            </a:r>
          </a:p>
        </p:txBody>
      </p:sp>
    </p:spTree>
    <p:extLst>
      <p:ext uri="{BB962C8B-B14F-4D97-AF65-F5344CB8AC3E}">
        <p14:creationId xmlns:p14="http://schemas.microsoft.com/office/powerpoint/2010/main" val="1564224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143" y="112101"/>
            <a:ext cx="6811691" cy="853099"/>
          </a:xfrm>
        </p:spPr>
        <p:txBody>
          <a:bodyPr/>
          <a:lstStyle/>
          <a:p>
            <a:r>
              <a:rPr lang="en-US" dirty="0" smtClean="0"/>
              <a:t>The </a:t>
            </a:r>
            <a:r>
              <a:rPr lang="en-US" dirty="0"/>
              <a:t>expectation gap</a:t>
            </a:r>
          </a:p>
        </p:txBody>
      </p:sp>
      <p:pic>
        <p:nvPicPr>
          <p:cNvPr id="4" name="Picture 3"/>
          <p:cNvPicPr>
            <a:picLocks noChangeAspect="1"/>
          </p:cNvPicPr>
          <p:nvPr/>
        </p:nvPicPr>
        <p:blipFill>
          <a:blip r:embed="rId2"/>
          <a:stretch>
            <a:fillRect/>
          </a:stretch>
        </p:blipFill>
        <p:spPr>
          <a:xfrm>
            <a:off x="871711" y="1244600"/>
            <a:ext cx="7459490" cy="4945668"/>
          </a:xfrm>
          <a:prstGeom prst="rect">
            <a:avLst/>
          </a:prstGeom>
        </p:spPr>
      </p:pic>
    </p:spTree>
    <p:extLst>
      <p:ext uri="{BB962C8B-B14F-4D97-AF65-F5344CB8AC3E}">
        <p14:creationId xmlns:p14="http://schemas.microsoft.com/office/powerpoint/2010/main" val="146196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743" y="222263"/>
            <a:ext cx="6811691" cy="840399"/>
          </a:xfrm>
        </p:spPr>
        <p:txBody>
          <a:bodyPr>
            <a:normAutofit fontScale="90000"/>
          </a:bodyPr>
          <a:lstStyle/>
          <a:p>
            <a:r>
              <a:rPr lang="en-US" dirty="0"/>
              <a:t>Who is the </a:t>
            </a:r>
            <a:r>
              <a:rPr lang="en-US" dirty="0" smtClean="0"/>
              <a:t>customer?</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143000" y="1062662"/>
            <a:ext cx="7391400" cy="5566624"/>
          </a:xfrm>
          <a:prstGeom prst="rect">
            <a:avLst/>
          </a:prstGeom>
        </p:spPr>
      </p:pic>
    </p:spTree>
    <p:extLst>
      <p:ext uri="{BB962C8B-B14F-4D97-AF65-F5344CB8AC3E}">
        <p14:creationId xmlns:p14="http://schemas.microsoft.com/office/powerpoint/2010/main" val="276660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customer-development partnership</a:t>
            </a:r>
          </a:p>
        </p:txBody>
      </p:sp>
      <p:sp>
        <p:nvSpPr>
          <p:cNvPr id="3" name="Content Placeholder 2"/>
          <p:cNvSpPr>
            <a:spLocks noGrp="1"/>
          </p:cNvSpPr>
          <p:nvPr>
            <p:ph idx="1"/>
          </p:nvPr>
        </p:nvSpPr>
        <p:spPr>
          <a:xfrm>
            <a:off x="711200" y="1062662"/>
            <a:ext cx="8051800" cy="5655638"/>
          </a:xfrm>
        </p:spPr>
        <p:txBody>
          <a:bodyPr>
            <a:normAutofit fontScale="92500"/>
          </a:bodyPr>
          <a:lstStyle/>
          <a:p>
            <a:r>
              <a:rPr lang="en-US" dirty="0" smtClean="0"/>
              <a:t>Customers have the right to:</a:t>
            </a:r>
          </a:p>
          <a:p>
            <a:pPr marL="342900" indent="-342900">
              <a:buFont typeface="+mj-lt"/>
              <a:buAutoNum type="arabicPeriod"/>
            </a:pPr>
            <a:r>
              <a:rPr lang="en-US" dirty="0" smtClean="0"/>
              <a:t>Expect </a:t>
            </a:r>
            <a:r>
              <a:rPr lang="en-US" dirty="0"/>
              <a:t>BAs to speak your language. </a:t>
            </a:r>
            <a:endParaRPr lang="en-US" dirty="0" smtClean="0"/>
          </a:p>
          <a:p>
            <a:pPr marL="342900" indent="-342900">
              <a:buFont typeface="+mj-lt"/>
              <a:buAutoNum type="arabicPeriod"/>
            </a:pPr>
            <a:r>
              <a:rPr lang="en-US" dirty="0" smtClean="0"/>
              <a:t>Expect </a:t>
            </a:r>
            <a:r>
              <a:rPr lang="en-US" dirty="0"/>
              <a:t>BAs to learn about your business and your objectives. </a:t>
            </a:r>
            <a:endParaRPr lang="en-US" dirty="0" smtClean="0"/>
          </a:p>
          <a:p>
            <a:pPr marL="342900" indent="-342900">
              <a:buFont typeface="+mj-lt"/>
              <a:buAutoNum type="arabicPeriod"/>
            </a:pPr>
            <a:r>
              <a:rPr lang="en-US" dirty="0" smtClean="0"/>
              <a:t>Expect </a:t>
            </a:r>
            <a:r>
              <a:rPr lang="en-US" dirty="0"/>
              <a:t>BAs to record requirements in an appropriate form.  </a:t>
            </a:r>
            <a:endParaRPr lang="en-US" dirty="0" smtClean="0"/>
          </a:p>
          <a:p>
            <a:pPr marL="342900" indent="-342900">
              <a:buFont typeface="+mj-lt"/>
              <a:buAutoNum type="arabicPeriod"/>
            </a:pPr>
            <a:r>
              <a:rPr lang="en-US" dirty="0" smtClean="0"/>
              <a:t>Receive explanations </a:t>
            </a:r>
            <a:r>
              <a:rPr lang="en-US" dirty="0"/>
              <a:t>of requirements practices and deliverables. </a:t>
            </a:r>
            <a:endParaRPr lang="en-US" dirty="0" smtClean="0"/>
          </a:p>
          <a:p>
            <a:pPr marL="342900" indent="-342900">
              <a:buFont typeface="+mj-lt"/>
              <a:buAutoNum type="arabicPeriod"/>
            </a:pPr>
            <a:r>
              <a:rPr lang="en-US" dirty="0" smtClean="0"/>
              <a:t>Change </a:t>
            </a:r>
            <a:r>
              <a:rPr lang="en-US" dirty="0"/>
              <a:t>your requirements</a:t>
            </a:r>
            <a:r>
              <a:rPr lang="en-US" dirty="0" smtClean="0"/>
              <a:t>.</a:t>
            </a:r>
          </a:p>
          <a:p>
            <a:pPr marL="342900" indent="-342900">
              <a:buFont typeface="+mj-lt"/>
              <a:buAutoNum type="arabicPeriod"/>
            </a:pPr>
            <a:r>
              <a:rPr lang="en-US" dirty="0" smtClean="0"/>
              <a:t>Expect </a:t>
            </a:r>
            <a:r>
              <a:rPr lang="en-US" dirty="0"/>
              <a:t>an environment of mutual respect. </a:t>
            </a:r>
            <a:endParaRPr lang="en-US" dirty="0" smtClean="0"/>
          </a:p>
          <a:p>
            <a:pPr marL="342900" indent="-342900">
              <a:buFont typeface="+mj-lt"/>
              <a:buAutoNum type="arabicPeriod"/>
            </a:pPr>
            <a:r>
              <a:rPr lang="en-US" dirty="0" smtClean="0"/>
              <a:t>Hear </a:t>
            </a:r>
            <a:r>
              <a:rPr lang="en-US" dirty="0"/>
              <a:t>ideas and alternatives for your requirements and for their solution.  </a:t>
            </a:r>
            <a:endParaRPr lang="en-US" dirty="0" smtClean="0"/>
          </a:p>
          <a:p>
            <a:pPr marL="342900" indent="-342900">
              <a:buFont typeface="+mj-lt"/>
              <a:buAutoNum type="arabicPeriod"/>
            </a:pPr>
            <a:r>
              <a:rPr lang="en-US" dirty="0" smtClean="0"/>
              <a:t>Describe </a:t>
            </a:r>
            <a:r>
              <a:rPr lang="en-US" dirty="0"/>
              <a:t>characteristics that will make the product easy to use.  </a:t>
            </a:r>
            <a:endParaRPr lang="en-US" dirty="0" smtClean="0"/>
          </a:p>
          <a:p>
            <a:pPr marL="342900" indent="-342900">
              <a:buFont typeface="+mj-lt"/>
              <a:buAutoNum type="arabicPeriod"/>
            </a:pPr>
            <a:r>
              <a:rPr lang="en-US" dirty="0" smtClean="0"/>
              <a:t>Hear </a:t>
            </a:r>
            <a:r>
              <a:rPr lang="en-US" dirty="0"/>
              <a:t>about ways to adjust requirements to accelerate development through reuse</a:t>
            </a:r>
            <a:r>
              <a:rPr lang="en-US" dirty="0" smtClean="0"/>
              <a:t>.</a:t>
            </a:r>
          </a:p>
          <a:p>
            <a:pPr marL="342900" indent="-342900">
              <a:buFont typeface="+mj-lt"/>
              <a:buAutoNum type="arabicPeriod"/>
            </a:pPr>
            <a:r>
              <a:rPr lang="en-US" dirty="0" smtClean="0"/>
              <a:t>Receive </a:t>
            </a:r>
            <a:r>
              <a:rPr lang="en-US" dirty="0"/>
              <a:t>a system that meets your functional needs and quality  expectations.</a:t>
            </a:r>
          </a:p>
        </p:txBody>
      </p:sp>
    </p:spTree>
    <p:extLst>
      <p:ext uri="{BB962C8B-B14F-4D97-AF65-F5344CB8AC3E}">
        <p14:creationId xmlns:p14="http://schemas.microsoft.com/office/powerpoint/2010/main" val="108730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customer-development partnership</a:t>
            </a:r>
          </a:p>
        </p:txBody>
      </p:sp>
      <p:sp>
        <p:nvSpPr>
          <p:cNvPr id="3" name="Content Placeholder 2"/>
          <p:cNvSpPr>
            <a:spLocks noGrp="1"/>
          </p:cNvSpPr>
          <p:nvPr>
            <p:ph idx="1"/>
          </p:nvPr>
        </p:nvSpPr>
        <p:spPr>
          <a:xfrm>
            <a:off x="660400" y="1062662"/>
            <a:ext cx="7772400" cy="5325438"/>
          </a:xfrm>
        </p:spPr>
        <p:txBody>
          <a:bodyPr>
            <a:normAutofit fontScale="92500" lnSpcReduction="10000"/>
          </a:bodyPr>
          <a:lstStyle/>
          <a:p>
            <a:r>
              <a:rPr lang="en-US" b="1" dirty="0"/>
              <a:t> </a:t>
            </a:r>
            <a:r>
              <a:rPr lang="en-US" b="1" dirty="0" smtClean="0"/>
              <a:t>Customers have </a:t>
            </a:r>
            <a:r>
              <a:rPr lang="en-US" b="1" dirty="0"/>
              <a:t>the responsibility </a:t>
            </a:r>
            <a:r>
              <a:rPr lang="en-US" b="1" dirty="0" smtClean="0"/>
              <a:t>to</a:t>
            </a:r>
            <a:r>
              <a:rPr lang="en-US" dirty="0" smtClean="0"/>
              <a:t>:</a:t>
            </a:r>
          </a:p>
          <a:p>
            <a:pPr marL="342900" indent="-342900">
              <a:buAutoNum type="arabicPeriod"/>
            </a:pPr>
            <a:r>
              <a:rPr lang="en-US" dirty="0" smtClean="0"/>
              <a:t>Educate </a:t>
            </a:r>
            <a:r>
              <a:rPr lang="en-US" dirty="0"/>
              <a:t>BAs and developers about your business</a:t>
            </a:r>
            <a:r>
              <a:rPr lang="en-US" dirty="0" smtClean="0"/>
              <a:t>.</a:t>
            </a:r>
          </a:p>
          <a:p>
            <a:pPr marL="342900" indent="-342900">
              <a:buAutoNum type="arabicPeriod"/>
            </a:pPr>
            <a:r>
              <a:rPr lang="en-US" dirty="0" smtClean="0"/>
              <a:t>Dedicate </a:t>
            </a:r>
            <a:r>
              <a:rPr lang="en-US" dirty="0"/>
              <a:t>the time that it takes to provide and clarify requirements. </a:t>
            </a:r>
            <a:endParaRPr lang="en-US" dirty="0" smtClean="0"/>
          </a:p>
          <a:p>
            <a:pPr marL="342900" indent="-342900">
              <a:buAutoNum type="arabicPeriod"/>
            </a:pPr>
            <a:r>
              <a:rPr lang="en-US" dirty="0" smtClean="0"/>
              <a:t>Be </a:t>
            </a:r>
            <a:r>
              <a:rPr lang="en-US" dirty="0"/>
              <a:t>specific and precise when providing input about requirements. </a:t>
            </a:r>
            <a:endParaRPr lang="en-US" dirty="0" smtClean="0"/>
          </a:p>
          <a:p>
            <a:pPr marL="342900" indent="-342900">
              <a:buAutoNum type="arabicPeriod"/>
            </a:pPr>
            <a:r>
              <a:rPr lang="en-US" dirty="0" smtClean="0"/>
              <a:t>Make </a:t>
            </a:r>
            <a:r>
              <a:rPr lang="en-US" dirty="0"/>
              <a:t>timely decisions about requirements when asked</a:t>
            </a:r>
            <a:r>
              <a:rPr lang="en-US" dirty="0" smtClean="0"/>
              <a:t>.</a:t>
            </a:r>
          </a:p>
          <a:p>
            <a:pPr marL="342900" indent="-342900">
              <a:buAutoNum type="arabicPeriod"/>
            </a:pPr>
            <a:r>
              <a:rPr lang="en-US" dirty="0" smtClean="0"/>
              <a:t>Respect </a:t>
            </a:r>
            <a:r>
              <a:rPr lang="en-US" dirty="0"/>
              <a:t>a developer’s assessment of the cost and feasibility of requirements. </a:t>
            </a:r>
            <a:endParaRPr lang="en-US" dirty="0" smtClean="0"/>
          </a:p>
          <a:p>
            <a:pPr marL="342900" indent="-342900">
              <a:buAutoNum type="arabicPeriod"/>
            </a:pPr>
            <a:r>
              <a:rPr lang="en-US" dirty="0" smtClean="0"/>
              <a:t>Set </a:t>
            </a:r>
            <a:r>
              <a:rPr lang="en-US" dirty="0"/>
              <a:t>realistic requirement priorities in collaboration with developers.  </a:t>
            </a:r>
            <a:endParaRPr lang="en-US" dirty="0" smtClean="0"/>
          </a:p>
          <a:p>
            <a:pPr marL="342900" indent="-342900">
              <a:buAutoNum type="arabicPeriod"/>
            </a:pPr>
            <a:r>
              <a:rPr lang="en-US" dirty="0" smtClean="0"/>
              <a:t>Review </a:t>
            </a:r>
            <a:r>
              <a:rPr lang="en-US" dirty="0"/>
              <a:t>requirements and evaluate prototypes. </a:t>
            </a:r>
            <a:endParaRPr lang="en-US" dirty="0" smtClean="0"/>
          </a:p>
          <a:p>
            <a:pPr marL="342900" indent="-342900">
              <a:buAutoNum type="arabicPeriod"/>
            </a:pPr>
            <a:r>
              <a:rPr lang="en-US" dirty="0" smtClean="0"/>
              <a:t>Establish </a:t>
            </a:r>
            <a:r>
              <a:rPr lang="en-US" dirty="0"/>
              <a:t>acceptance criteria. </a:t>
            </a:r>
            <a:endParaRPr lang="en-US" dirty="0" smtClean="0"/>
          </a:p>
          <a:p>
            <a:pPr marL="342900" indent="-342900">
              <a:buAutoNum type="arabicPeriod"/>
            </a:pPr>
            <a:r>
              <a:rPr lang="en-US" dirty="0" smtClean="0"/>
              <a:t>Promptly </a:t>
            </a:r>
            <a:r>
              <a:rPr lang="en-US" dirty="0"/>
              <a:t>communicate changes to the requirements. </a:t>
            </a:r>
            <a:endParaRPr lang="en-US" dirty="0" smtClean="0"/>
          </a:p>
          <a:p>
            <a:pPr marL="342900" indent="-342900">
              <a:buAutoNum type="arabicPeriod"/>
            </a:pPr>
            <a:r>
              <a:rPr lang="en-US" dirty="0" smtClean="0"/>
              <a:t>Respect </a:t>
            </a:r>
            <a:r>
              <a:rPr lang="en-US" dirty="0"/>
              <a:t>the requirements development process</a:t>
            </a:r>
          </a:p>
        </p:txBody>
      </p:sp>
    </p:spTree>
    <p:extLst>
      <p:ext uri="{BB962C8B-B14F-4D97-AF65-F5344CB8AC3E}">
        <p14:creationId xmlns:p14="http://schemas.microsoft.com/office/powerpoint/2010/main" val="11524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043" y="354865"/>
            <a:ext cx="6811691" cy="699235"/>
          </a:xfrm>
        </p:spPr>
        <p:txBody>
          <a:bodyPr/>
          <a:lstStyle/>
          <a:p>
            <a:r>
              <a:rPr lang="en-US" dirty="0"/>
              <a:t>Identifying decision makers</a:t>
            </a:r>
          </a:p>
        </p:txBody>
      </p:sp>
      <p:sp>
        <p:nvSpPr>
          <p:cNvPr id="3" name="Content Placeholder 2"/>
          <p:cNvSpPr>
            <a:spLocks noGrp="1"/>
          </p:cNvSpPr>
          <p:nvPr>
            <p:ph idx="1"/>
          </p:nvPr>
        </p:nvSpPr>
        <p:spPr/>
        <p:txBody>
          <a:bodyPr/>
          <a:lstStyle/>
          <a:p>
            <a:r>
              <a:rPr lang="en-US" dirty="0"/>
              <a:t>decision leader </a:t>
            </a:r>
            <a:endParaRPr lang="en-US" dirty="0" smtClean="0"/>
          </a:p>
          <a:p>
            <a:r>
              <a:rPr lang="en-US" dirty="0" smtClean="0"/>
              <a:t>decision rule</a:t>
            </a:r>
            <a:endParaRPr lang="en-US" dirty="0"/>
          </a:p>
        </p:txBody>
      </p:sp>
    </p:spTree>
    <p:extLst>
      <p:ext uri="{BB962C8B-B14F-4D97-AF65-F5344CB8AC3E}">
        <p14:creationId xmlns:p14="http://schemas.microsoft.com/office/powerpoint/2010/main" val="3969300694"/>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id="{06A47D4A-4581-49E1-B8BD-199B47DD65B3}" vid="{55E906EE-FA58-4BCD-92B1-1DDA609E1DB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151</TotalTime>
  <Words>1208</Words>
  <Application>Microsoft Office PowerPoint</Application>
  <PresentationFormat>On-screen Show (4:3)</PresentationFormat>
  <Paragraphs>160</Paragraphs>
  <Slides>26</Slides>
  <Notes>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26</vt:i4>
      </vt:variant>
    </vt:vector>
  </HeadingPairs>
  <TitlesOfParts>
    <vt:vector size="34" baseType="lpstr">
      <vt:lpstr>Arial</vt:lpstr>
      <vt:lpstr>Calibri</vt:lpstr>
      <vt:lpstr>Myriad Pro</vt:lpstr>
      <vt:lpstr>Wingdings</vt:lpstr>
      <vt:lpstr>Theme</vt:lpstr>
      <vt:lpstr>Custom Design</vt:lpstr>
      <vt:lpstr>Theme2</vt:lpstr>
      <vt:lpstr>1_Custom Design</vt:lpstr>
      <vt:lpstr>CHAPTER 2  Requirements from the customer’s perspective</vt:lpstr>
      <vt:lpstr>PowerPoint Presentation</vt:lpstr>
      <vt:lpstr>Objectives</vt:lpstr>
      <vt:lpstr> Contents </vt:lpstr>
      <vt:lpstr>The expectation gap</vt:lpstr>
      <vt:lpstr>Who is the customer? </vt:lpstr>
      <vt:lpstr>The customer-development partnership</vt:lpstr>
      <vt:lpstr>The customer-development partnership</vt:lpstr>
      <vt:lpstr>Identifying decision makers</vt:lpstr>
      <vt:lpstr>Reaching agreement on requirements</vt:lpstr>
      <vt:lpstr>The requirements baseline (p39) </vt:lpstr>
      <vt:lpstr>What if you don’t reach agreement?</vt:lpstr>
      <vt:lpstr>Agreeing on requirements on agile projects  </vt:lpstr>
      <vt:lpstr>CHAPTER 3  Requirements engineering good practices </vt:lpstr>
      <vt:lpstr>Objectives</vt:lpstr>
      <vt:lpstr> Contents </vt:lpstr>
      <vt:lpstr> </vt:lpstr>
      <vt:lpstr>A requirements development process framework</vt:lpstr>
      <vt:lpstr>A representative requirements development process</vt:lpstr>
      <vt:lpstr> Requirements elicitation </vt:lpstr>
      <vt:lpstr> Requirements analysis </vt:lpstr>
      <vt:lpstr> Requirements specification </vt:lpstr>
      <vt:lpstr> Requirements validation </vt:lpstr>
      <vt:lpstr> Requirements management </vt:lpstr>
      <vt:lpstr> Knowledge</vt:lpstr>
      <vt:lpstr> Project management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Requirements from the customer’s perspective</dc:title>
  <dc:creator>Huong</dc:creator>
  <cp:lastModifiedBy>Huong</cp:lastModifiedBy>
  <cp:revision>44</cp:revision>
  <dcterms:created xsi:type="dcterms:W3CDTF">2018-04-23T08:00:01Z</dcterms:created>
  <dcterms:modified xsi:type="dcterms:W3CDTF">2018-05-18T09:03:14Z</dcterms:modified>
</cp:coreProperties>
</file>