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1" r:id="rId3"/>
    <p:sldMasterId id="2147483702" r:id="rId4"/>
    <p:sldMasterId id="2147483703" r:id="rId5"/>
    <p:sldMasterId id="2147483715" r:id="rId6"/>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9" d="100"/>
          <a:sy n="79" d="100"/>
        </p:scale>
        <p:origin x="8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619">
                <a:solidFill>
                  <a:schemeClr val="bg1"/>
                </a:solidFill>
              </a:defRPr>
            </a:lvl1pPr>
          </a:lstStyle>
          <a:p>
            <a:fld id="{015B7635-705B-4E6E-A9E8-FF9E1B845D49}" type="slidenum">
              <a:rPr lang="en-US" smtClean="0"/>
              <a:t>‹#›</a:t>
            </a:fld>
            <a:endParaRPr lang="en-US"/>
          </a:p>
        </p:txBody>
      </p:sp>
      <p:sp>
        <p:nvSpPr>
          <p:cNvPr id="3" name="Rectangle 2"/>
          <p:cNvSpPr/>
          <p:nvPr/>
        </p:nvSpPr>
        <p:spPr>
          <a:xfrm>
            <a:off x="435431"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350">
                <a:solidFill>
                  <a:srgbClr val="F47206"/>
                </a:solidFill>
                <a:latin typeface="Myriad Pro" pitchFamily="34" charset="0"/>
              </a:defRPr>
            </a:lvl1pPr>
          </a:lstStyle>
          <a:p>
            <a:r>
              <a:rPr lang="en-US" dirty="0" smtClean="0"/>
              <a:t>CLICK TO EDIT MASTER TITLE STYLE</a:t>
            </a:r>
            <a:endParaRPr lang="en-US" dirty="0"/>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3" y="1"/>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3" name="Content Placeholder 2"/>
          <p:cNvSpPr>
            <a:spLocks noGrp="1"/>
          </p:cNvSpPr>
          <p:nvPr>
            <p:ph idx="1"/>
          </p:nvPr>
        </p:nvSpPr>
        <p:spPr>
          <a:xfrm>
            <a:off x="830181" y="1191126"/>
            <a:ext cx="7772399" cy="4872790"/>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72483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0131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225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766780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18782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992010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917450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208329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1125"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76046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125"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623146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0406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36596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619">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5"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idx="1"/>
          </p:nvPr>
        </p:nvSpPr>
        <p:spPr>
          <a:xfrm>
            <a:off x="830181" y="1191126"/>
            <a:ext cx="7772399" cy="4872790"/>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
          <p:cNvSpPr txBox="1">
            <a:spLocks/>
          </p:cNvSpPr>
          <p:nvPr userDrawn="1"/>
        </p:nvSpPr>
        <p:spPr>
          <a:xfrm>
            <a:off x="2225843" y="1"/>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Tree>
    <p:extLst>
      <p:ext uri="{BB962C8B-B14F-4D97-AF65-F5344CB8AC3E}">
        <p14:creationId xmlns:p14="http://schemas.microsoft.com/office/powerpoint/2010/main" val="241081765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015B7635-705B-4E6E-A9E8-FF9E1B845D49}"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smtClean="0"/>
              <a:t>CLICK TO EDIT MASTER TITLE STYLE</a:t>
            </a:r>
            <a:endParaRPr lang="en-US" dirty="0"/>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321170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smtClean="0"/>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631341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901062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504514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579798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5B7635-705B-4E6E-A9E8-FF9E1B845D49}"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5856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015B7635-705B-4E6E-A9E8-FF9E1B845D49}" type="slidenum">
              <a:rPr lang="en-US" smtClean="0"/>
              <a:t>‹#›</a:t>
            </a:fld>
            <a:endParaRPr lang="en-US"/>
          </a:p>
        </p:txBody>
      </p:sp>
    </p:spTree>
    <p:extLst>
      <p:ext uri="{BB962C8B-B14F-4D97-AF65-F5344CB8AC3E}">
        <p14:creationId xmlns:p14="http://schemas.microsoft.com/office/powerpoint/2010/main" val="171985785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DDB03835-4F96-4ECE-AD21-6F656C805E03}" type="datetimeFigureOut">
              <a:rPr lang="en-US" smtClean="0"/>
              <a:t>24/04/2018</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Tree>
    <p:extLst>
      <p:ext uri="{BB962C8B-B14F-4D97-AF65-F5344CB8AC3E}">
        <p14:creationId xmlns:p14="http://schemas.microsoft.com/office/powerpoint/2010/main" val="54054592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865595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7808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619">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5"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2225843" y="1"/>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3" name="Content Placeholder 2"/>
          <p:cNvSpPr>
            <a:spLocks noGrp="1"/>
          </p:cNvSpPr>
          <p:nvPr>
            <p:ph idx="1"/>
          </p:nvPr>
        </p:nvSpPr>
        <p:spPr>
          <a:xfrm>
            <a:off x="830181" y="1191126"/>
            <a:ext cx="7772399" cy="4872790"/>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551205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825170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621690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683519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672763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48304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45138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883413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372056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48280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488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619">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5"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3"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81401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4486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9974545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225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8045945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5099272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1783530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3119903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783733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1125"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1932225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125"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1369686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2050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619">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5"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6"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219128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765591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12689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7081826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324813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04976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333581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1758053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1978889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2329916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63860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5B7635-705B-4E6E-A9E8-FF9E1B845D49}"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5"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2"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847413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119479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07978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1" y="2514601"/>
            <a:ext cx="6686549" cy="2262781"/>
          </a:xfrm>
          <a:prstGeom prst="rect">
            <a:avLst/>
          </a:prstGeom>
        </p:spPr>
        <p:txBody>
          <a:bodyPr anchor="b">
            <a:normAutofit/>
          </a:bodyPr>
          <a:lstStyle>
            <a:lvl1pPr>
              <a:defRPr sz="3038"/>
            </a:lvl1pPr>
          </a:lstStyle>
          <a:p>
            <a:r>
              <a:rPr lang="en-US" smtClean="0"/>
              <a:t>Click to edit Master title style</a:t>
            </a:r>
            <a:endParaRPr lang="en-US" dirty="0"/>
          </a:p>
        </p:txBody>
      </p:sp>
      <p:sp>
        <p:nvSpPr>
          <p:cNvPr id="3" name="Subtitle 2"/>
          <p:cNvSpPr>
            <a:spLocks noGrp="1"/>
          </p:cNvSpPr>
          <p:nvPr>
            <p:ph type="subTitle" idx="1"/>
          </p:nvPr>
        </p:nvSpPr>
        <p:spPr>
          <a:xfrm>
            <a:off x="1941911" y="4777382"/>
            <a:ext cx="6686549" cy="1126283"/>
          </a:xfrm>
          <a:prstGeom prst="rect">
            <a:avLst/>
          </a:prstGeom>
        </p:spPr>
        <p:txBody>
          <a:bodyPr anchor="t"/>
          <a:lstStyle>
            <a:lvl1pPr marL="0" indent="0" algn="l">
              <a:buNone/>
              <a:defRPr>
                <a:solidFill>
                  <a:schemeClr val="tx1">
                    <a:lumMod val="65000"/>
                    <a:lumOff val="3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1941911" y="6135811"/>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1" y="4529543"/>
            <a:ext cx="584825" cy="365125"/>
          </a:xfrm>
        </p:spPr>
        <p:txBody>
          <a:bodyPr/>
          <a:lstStyle/>
          <a:p>
            <a:fld id="{015B7635-705B-4E6E-A9E8-FF9E1B845D49}" type="slidenum">
              <a:rPr lang="en-US" smtClean="0"/>
              <a:t>‹#›</a:t>
            </a:fld>
            <a:endParaRPr lang="en-US"/>
          </a:p>
        </p:txBody>
      </p:sp>
    </p:spTree>
    <p:extLst>
      <p:ext uri="{BB962C8B-B14F-4D97-AF65-F5344CB8AC3E}">
        <p14:creationId xmlns:p14="http://schemas.microsoft.com/office/powerpoint/2010/main" val="4848552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24/04/2018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13897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4336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4.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3.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2.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2.pn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4.jp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2.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619">
                <a:solidFill>
                  <a:schemeClr val="bg1"/>
                </a:solidFill>
              </a:defRPr>
            </a:lvl1pPr>
          </a:lstStyle>
          <a:p>
            <a:fld id="{015B7635-705B-4E6E-A9E8-FF9E1B845D49}"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9"/>
            <a:ext cx="6705600" cy="688975"/>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025"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3" y="166911"/>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2700" dirty="0"/>
          </a:p>
        </p:txBody>
      </p:sp>
    </p:spTree>
    <p:extLst>
      <p:ext uri="{BB962C8B-B14F-4D97-AF65-F5344CB8AC3E}">
        <p14:creationId xmlns:p14="http://schemas.microsoft.com/office/powerpoint/2010/main" val="3303743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ctr" defTabSz="514350" rtl="0" eaLnBrk="1" latinLnBrk="0" hangingPunct="1">
        <a:spcBef>
          <a:spcPct val="0"/>
        </a:spcBef>
        <a:buNone/>
        <a:defRPr sz="1125" b="1" kern="1200">
          <a:solidFill>
            <a:srgbClr val="0066B2"/>
          </a:solidFill>
          <a:latin typeface="Myriad Pro" pitchFamily="34" charset="0"/>
          <a:ea typeface="+mj-ea"/>
          <a:cs typeface="+mj-cs"/>
        </a:defRPr>
      </a:lvl1pPr>
    </p:titleStyle>
    <p:bodyStyle>
      <a:lvl1pPr marL="192881" indent="-192881" algn="l" defTabSz="51435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6"/>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109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iming>
    <p:tnLst>
      <p:par>
        <p:cTn id="1" dur="indefinite" restart="never" nodeType="tmRoot"/>
      </p:par>
    </p:tnLst>
  </p:timing>
  <p:txStyles>
    <p:titleStyle>
      <a:lvl1pPr algn="ctr" defTabSz="514350"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51435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015B7635-705B-4E6E-A9E8-FF9E1B845D49}"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21800525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iming>
    <p:tnLst>
      <p:par>
        <p:cTn id="1" dur="indefinite" restart="never" nodeType="tmRoot"/>
      </p:par>
    </p:tnLst>
  </p:timing>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619">
                <a:solidFill>
                  <a:schemeClr val="bg1"/>
                </a:solidFill>
              </a:defRPr>
            </a:lvl1pPr>
          </a:lstStyle>
          <a:p>
            <a:fld id="{06C0AFBF-85B7-4561-B61E-EA3AD430456B}"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9"/>
            <a:ext cx="6705600" cy="688975"/>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025"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3" y="166911"/>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2700" dirty="0"/>
          </a:p>
        </p:txBody>
      </p:sp>
    </p:spTree>
    <p:extLst>
      <p:ext uri="{BB962C8B-B14F-4D97-AF65-F5344CB8AC3E}">
        <p14:creationId xmlns:p14="http://schemas.microsoft.com/office/powerpoint/2010/main" val="813385807"/>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514350" rtl="0" eaLnBrk="1" latinLnBrk="0" hangingPunct="1">
        <a:spcBef>
          <a:spcPct val="0"/>
        </a:spcBef>
        <a:buNone/>
        <a:defRPr sz="1125" b="1" kern="1200">
          <a:solidFill>
            <a:srgbClr val="0066B2"/>
          </a:solidFill>
          <a:latin typeface="Myriad Pro" pitchFamily="34" charset="0"/>
          <a:ea typeface="+mj-ea"/>
          <a:cs typeface="+mj-cs"/>
        </a:defRPr>
      </a:lvl1pPr>
    </p:titleStyle>
    <p:bodyStyle>
      <a:lvl1pPr marL="192881" indent="-192881" algn="l" defTabSz="51435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6"/>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64394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ctr" defTabSz="514350"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51435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152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1394" y="1867903"/>
            <a:ext cx="5762768" cy="2237873"/>
          </a:xfrm>
        </p:spPr>
        <p:txBody>
          <a:bodyPr>
            <a:normAutofit fontScale="90000"/>
          </a:bodyPr>
          <a:lstStyle/>
          <a:p>
            <a:pPr algn="ctr"/>
            <a:r>
              <a:rPr lang="en-US"/>
              <a:t>CHAPTER 3</a:t>
            </a:r>
            <a:br>
              <a:rPr lang="en-US"/>
            </a:br>
            <a:r>
              <a:rPr lang="en-US"/>
              <a:t> Requirements engineering good practices </a:t>
            </a:r>
            <a:endParaRPr lang="en-US" sz="3000" i="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1821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Review the </a:t>
            </a:r>
            <a:r>
              <a:rPr lang="en-US" smtClean="0"/>
              <a:t>requirements</a:t>
            </a:r>
          </a:p>
          <a:p>
            <a:r>
              <a:rPr lang="en-US"/>
              <a:t>Test the requirements </a:t>
            </a:r>
            <a:endParaRPr lang="en-US" smtClean="0"/>
          </a:p>
          <a:p>
            <a:r>
              <a:rPr lang="en-US"/>
              <a:t>Define acceptance criteria </a:t>
            </a:r>
            <a:endParaRPr lang="en-US" smtClean="0"/>
          </a:p>
          <a:p>
            <a:r>
              <a:rPr lang="en-US"/>
              <a:t>Simulate the requirements </a:t>
            </a:r>
          </a:p>
        </p:txBody>
      </p:sp>
      <p:sp>
        <p:nvSpPr>
          <p:cNvPr id="2" name="Title 1"/>
          <p:cNvSpPr>
            <a:spLocks noGrp="1"/>
          </p:cNvSpPr>
          <p:nvPr>
            <p:ph type="title" idx="4294967295"/>
          </p:nvPr>
        </p:nvSpPr>
        <p:spPr>
          <a:xfrm>
            <a:off x="2223754" y="251744"/>
            <a:ext cx="6811962" cy="1050925"/>
          </a:xfrm>
          <a:prstGeom prst="rect">
            <a:avLst/>
          </a:prstGeom>
        </p:spPr>
        <p:txBody>
          <a:bodyPr>
            <a:noAutofit/>
          </a:bodyPr>
          <a:lstStyle/>
          <a:p>
            <a:r>
              <a:rPr lang="en-US" sz="3200"/>
              <a:t> Requirements validation</a:t>
            </a:r>
            <a:br>
              <a:rPr lang="en-US" sz="3200"/>
            </a:br>
            <a:endParaRPr lang="en-US" sz="3200"/>
          </a:p>
        </p:txBody>
      </p:sp>
    </p:spTree>
    <p:extLst>
      <p:ext uri="{BB962C8B-B14F-4D97-AF65-F5344CB8AC3E}">
        <p14:creationId xmlns:p14="http://schemas.microsoft.com/office/powerpoint/2010/main" val="129270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894" y="1242512"/>
            <a:ext cx="7760369" cy="4812632"/>
          </a:xfrm>
          <a:prstGeom prst="rect">
            <a:avLst/>
          </a:prstGeom>
        </p:spPr>
        <p:txBody>
          <a:bodyPr>
            <a:normAutofit/>
          </a:bodyPr>
          <a:lstStyle/>
          <a:p>
            <a:r>
              <a:rPr lang="en-US"/>
              <a:t>Establish a requirements change control process </a:t>
            </a:r>
            <a:endParaRPr lang="en-US" smtClean="0"/>
          </a:p>
          <a:p>
            <a:r>
              <a:rPr lang="en-US"/>
              <a:t>Perform impact analysis on requirements changes </a:t>
            </a:r>
            <a:endParaRPr lang="en-US" smtClean="0"/>
          </a:p>
          <a:p>
            <a:r>
              <a:rPr lang="en-US"/>
              <a:t>Establish baselines and control versions of requirements sets </a:t>
            </a:r>
            <a:endParaRPr lang="en-US" smtClean="0"/>
          </a:p>
          <a:p>
            <a:r>
              <a:rPr lang="en-US"/>
              <a:t>Maintain a history of requirements changes </a:t>
            </a:r>
            <a:endParaRPr lang="en-US" smtClean="0"/>
          </a:p>
          <a:p>
            <a:r>
              <a:rPr lang="en-US"/>
              <a:t>Track the status of each requirement </a:t>
            </a:r>
            <a:endParaRPr lang="en-US" smtClean="0"/>
          </a:p>
          <a:p>
            <a:r>
              <a:rPr lang="en-US"/>
              <a:t>Track requirements issues </a:t>
            </a:r>
            <a:endParaRPr lang="en-US" smtClean="0"/>
          </a:p>
          <a:p>
            <a:r>
              <a:rPr lang="en-US"/>
              <a:t>Maintain a requirements traceability matrix </a:t>
            </a:r>
            <a:endParaRPr lang="en-US" smtClean="0"/>
          </a:p>
          <a:p>
            <a:r>
              <a:rPr lang="en-US"/>
              <a:t>Use a requirements management tool </a:t>
            </a:r>
          </a:p>
        </p:txBody>
      </p:sp>
      <p:sp>
        <p:nvSpPr>
          <p:cNvPr id="2" name="Title 1"/>
          <p:cNvSpPr>
            <a:spLocks noGrp="1"/>
          </p:cNvSpPr>
          <p:nvPr>
            <p:ph type="title" idx="4294967295"/>
          </p:nvPr>
        </p:nvSpPr>
        <p:spPr>
          <a:xfrm>
            <a:off x="2225843" y="191587"/>
            <a:ext cx="6811962" cy="1050925"/>
          </a:xfrm>
          <a:prstGeom prst="rect">
            <a:avLst/>
          </a:prstGeom>
        </p:spPr>
        <p:txBody>
          <a:bodyPr>
            <a:noAutofit/>
          </a:bodyPr>
          <a:lstStyle/>
          <a:p>
            <a:r>
              <a:rPr lang="en-US" sz="3200"/>
              <a:t> Requirements management</a:t>
            </a:r>
            <a:br>
              <a:rPr lang="en-US" sz="3200"/>
            </a:br>
            <a:endParaRPr lang="en-US" sz="3200"/>
          </a:p>
        </p:txBody>
      </p:sp>
    </p:spTree>
    <p:extLst>
      <p:ext uri="{BB962C8B-B14F-4D97-AF65-F5344CB8AC3E}">
        <p14:creationId xmlns:p14="http://schemas.microsoft.com/office/powerpoint/2010/main" val="203492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Train business analysts </a:t>
            </a:r>
            <a:endParaRPr lang="en-US" smtClean="0"/>
          </a:p>
          <a:p>
            <a:r>
              <a:rPr lang="en-US"/>
              <a:t>Educate stakeholders about requirements </a:t>
            </a:r>
            <a:endParaRPr lang="en-US" smtClean="0"/>
          </a:p>
          <a:p>
            <a:r>
              <a:rPr lang="en-US"/>
              <a:t>Educate developers about the application domain </a:t>
            </a:r>
            <a:endParaRPr lang="en-US" smtClean="0"/>
          </a:p>
          <a:p>
            <a:r>
              <a:rPr lang="en-US"/>
              <a:t>Define a requirements engineering process </a:t>
            </a:r>
            <a:endParaRPr lang="en-US" smtClean="0"/>
          </a:p>
          <a:p>
            <a:r>
              <a:rPr lang="en-US"/>
              <a:t>Create a glossary </a:t>
            </a:r>
          </a:p>
        </p:txBody>
      </p:sp>
      <p:sp>
        <p:nvSpPr>
          <p:cNvPr id="2" name="Title 1"/>
          <p:cNvSpPr>
            <a:spLocks noGrp="1"/>
          </p:cNvSpPr>
          <p:nvPr>
            <p:ph type="title" idx="4294967295"/>
          </p:nvPr>
        </p:nvSpPr>
        <p:spPr>
          <a:xfrm>
            <a:off x="2031249" y="251744"/>
            <a:ext cx="6811962" cy="1050925"/>
          </a:xfrm>
          <a:prstGeom prst="rect">
            <a:avLst/>
          </a:prstGeom>
        </p:spPr>
        <p:txBody>
          <a:bodyPr/>
          <a:lstStyle/>
          <a:p>
            <a:r>
              <a:rPr lang="en-US" sz="3200"/>
              <a:t> Knowledge</a:t>
            </a:r>
          </a:p>
        </p:txBody>
      </p:sp>
    </p:spTree>
    <p:extLst>
      <p:ext uri="{BB962C8B-B14F-4D97-AF65-F5344CB8AC3E}">
        <p14:creationId xmlns:p14="http://schemas.microsoft.com/office/powerpoint/2010/main" val="257660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958" y="1395663"/>
            <a:ext cx="7652084" cy="4896853"/>
          </a:xfrm>
          <a:prstGeom prst="rect">
            <a:avLst/>
          </a:prstGeom>
        </p:spPr>
        <p:txBody>
          <a:bodyPr>
            <a:normAutofit fontScale="92500" lnSpcReduction="20000"/>
          </a:bodyPr>
          <a:lstStyle/>
          <a:p>
            <a:r>
              <a:rPr lang="en-US"/>
              <a:t>Select an appropriate software development life cycle </a:t>
            </a:r>
            <a:endParaRPr lang="en-US" smtClean="0"/>
          </a:p>
          <a:p>
            <a:r>
              <a:rPr lang="en-US"/>
              <a:t>Plan requirements </a:t>
            </a:r>
            <a:r>
              <a:rPr lang="en-US" smtClean="0"/>
              <a:t>approach</a:t>
            </a:r>
          </a:p>
          <a:p>
            <a:r>
              <a:rPr lang="en-US"/>
              <a:t>Estimate requirements effort </a:t>
            </a:r>
            <a:endParaRPr lang="en-US" smtClean="0"/>
          </a:p>
          <a:p>
            <a:r>
              <a:rPr lang="en-US"/>
              <a:t>Base project plans on </a:t>
            </a:r>
            <a:r>
              <a:rPr lang="en-US" smtClean="0"/>
              <a:t>requirements</a:t>
            </a:r>
          </a:p>
          <a:p>
            <a:r>
              <a:rPr lang="en-US"/>
              <a:t>Identify requirements decision makers </a:t>
            </a:r>
            <a:endParaRPr lang="en-US" smtClean="0"/>
          </a:p>
          <a:p>
            <a:r>
              <a:rPr lang="en-US"/>
              <a:t>Renegotiate project commitments when requirements change </a:t>
            </a:r>
            <a:endParaRPr lang="en-US" smtClean="0"/>
          </a:p>
          <a:p>
            <a:r>
              <a:rPr lang="en-US"/>
              <a:t>Analyze, document, and manage requirements-related </a:t>
            </a:r>
            <a:r>
              <a:rPr lang="en-US" smtClean="0"/>
              <a:t>risks</a:t>
            </a:r>
          </a:p>
          <a:p>
            <a:r>
              <a:rPr lang="en-US"/>
              <a:t>Track the effort spent on requirements </a:t>
            </a:r>
            <a:endParaRPr lang="en-US" smtClean="0"/>
          </a:p>
          <a:p>
            <a:r>
              <a:rPr lang="en-US"/>
              <a:t>Review lessons learned regarding requirements on other projects </a:t>
            </a:r>
          </a:p>
        </p:txBody>
      </p:sp>
      <p:sp>
        <p:nvSpPr>
          <p:cNvPr id="2" name="Title 1"/>
          <p:cNvSpPr>
            <a:spLocks noGrp="1"/>
          </p:cNvSpPr>
          <p:nvPr>
            <p:ph type="title" idx="4294967295"/>
          </p:nvPr>
        </p:nvSpPr>
        <p:spPr>
          <a:xfrm>
            <a:off x="1959059" y="215650"/>
            <a:ext cx="6811962" cy="1050925"/>
          </a:xfrm>
          <a:prstGeom prst="rect">
            <a:avLst/>
          </a:prstGeom>
        </p:spPr>
        <p:txBody>
          <a:bodyPr>
            <a:noAutofit/>
          </a:bodyPr>
          <a:lstStyle/>
          <a:p>
            <a:r>
              <a:rPr lang="en-US" sz="3200"/>
              <a:t> Project management</a:t>
            </a:r>
            <a:br>
              <a:rPr lang="en-US" sz="3200"/>
            </a:br>
            <a:endParaRPr lang="en-US" sz="3200"/>
          </a:p>
        </p:txBody>
      </p:sp>
    </p:spTree>
    <p:extLst>
      <p:ext uri="{BB962C8B-B14F-4D97-AF65-F5344CB8AC3E}">
        <p14:creationId xmlns:p14="http://schemas.microsoft.com/office/powerpoint/2010/main" val="37829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580" y="1010651"/>
            <a:ext cx="8181474" cy="4535905"/>
          </a:xfrm>
          <a:prstGeom prst="rect">
            <a:avLst/>
          </a:prstGeom>
        </p:spPr>
        <p:txBody>
          <a:bodyPr>
            <a:noAutofit/>
          </a:bodyPr>
          <a:lstStyle/>
          <a:p>
            <a:r>
              <a:rPr lang="en-US" sz="2200" smtClean="0"/>
              <a:t>Student should enhance every stage in the requirement development process framework and how to implement these stages.</a:t>
            </a:r>
          </a:p>
          <a:p>
            <a:r>
              <a:rPr lang="en-US" sz="2200" smtClean="0"/>
              <a:t>Student should obtain a wide range of good </a:t>
            </a:r>
            <a:r>
              <a:rPr lang="en-US" sz="2200"/>
              <a:t>practice </a:t>
            </a:r>
            <a:r>
              <a:rPr lang="en-US" sz="2200" smtClean="0"/>
              <a:t>in software requirements to prepare for the next chapters</a:t>
            </a:r>
          </a:p>
          <a:p>
            <a:r>
              <a:rPr lang="en-US" sz="2200" smtClean="0"/>
              <a:t>Need to help student understand these </a:t>
            </a:r>
            <a:r>
              <a:rPr lang="en-US" sz="2200"/>
              <a:t>practices aren’t suitable for every situation, so use good judgment, common sense, and experience. Even the best practices need to be selected, applied, and adapted thoughtfully to appropriate situations by skilled business analysts. </a:t>
            </a:r>
            <a:endParaRPr lang="en-US" sz="2200" smtClean="0"/>
          </a:p>
          <a:p>
            <a:r>
              <a:rPr lang="en-US" sz="2200" smtClean="0"/>
              <a:t>Student must enhance that different </a:t>
            </a:r>
            <a:r>
              <a:rPr lang="en-US" sz="2200"/>
              <a:t>practices might be most appropriate for understanding the requirements for different portions of a given project. </a:t>
            </a:r>
            <a:endParaRPr lang="en-US" sz="2200" smtClean="0"/>
          </a:p>
          <a:p>
            <a:r>
              <a:rPr lang="en-US" sz="2200" smtClean="0"/>
              <a:t>Use </a:t>
            </a:r>
            <a:r>
              <a:rPr lang="en-US" sz="2200"/>
              <a:t>cases and user interface prototypes might help for the client side, whereas interface analysis is more valuable on the server </a:t>
            </a:r>
            <a:r>
              <a:rPr lang="en-US" sz="2200" smtClean="0"/>
              <a:t>side…etc.</a:t>
            </a:r>
            <a:endParaRPr lang="en-US" sz="2200"/>
          </a:p>
        </p:txBody>
      </p:sp>
      <p:sp>
        <p:nvSpPr>
          <p:cNvPr id="2" name="Title 1"/>
          <p:cNvSpPr>
            <a:spLocks noGrp="1"/>
          </p:cNvSpPr>
          <p:nvPr>
            <p:ph type="title" idx="4294967295"/>
          </p:nvPr>
        </p:nvSpPr>
        <p:spPr>
          <a:xfrm>
            <a:off x="1971091" y="323934"/>
            <a:ext cx="6811962" cy="1050925"/>
          </a:xfrm>
          <a:prstGeom prst="rect">
            <a:avLst/>
          </a:prstGeom>
        </p:spPr>
        <p:txBody>
          <a:bodyPr/>
          <a:lstStyle/>
          <a:p>
            <a:r>
              <a:rPr lang="en-US" sz="3200" smtClean="0"/>
              <a:t>Objectives</a:t>
            </a:r>
            <a:endParaRPr lang="en-US" sz="3200"/>
          </a:p>
        </p:txBody>
      </p:sp>
    </p:spTree>
    <p:extLst>
      <p:ext uri="{BB962C8B-B14F-4D97-AF65-F5344CB8AC3E}">
        <p14:creationId xmlns:p14="http://schemas.microsoft.com/office/powerpoint/2010/main" val="1021494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716" y="1347538"/>
            <a:ext cx="7291137" cy="4788568"/>
          </a:xfrm>
          <a:prstGeom prst="rect">
            <a:avLst/>
          </a:prstGeom>
        </p:spPr>
        <p:txBody>
          <a:bodyPr>
            <a:normAutofit/>
          </a:bodyPr>
          <a:lstStyle/>
          <a:p>
            <a:pPr marL="342900" indent="-342900">
              <a:buFont typeface="+mj-lt"/>
              <a:buAutoNum type="arabicPeriod"/>
            </a:pPr>
            <a:r>
              <a:rPr lang="en-US"/>
              <a:t>Requirements </a:t>
            </a:r>
            <a:r>
              <a:rPr lang="en-US" smtClean="0"/>
              <a:t>engineering good practices</a:t>
            </a:r>
          </a:p>
          <a:p>
            <a:pPr marL="342900" indent="-342900">
              <a:buFont typeface="+mj-lt"/>
              <a:buAutoNum type="arabicPeriod"/>
            </a:pPr>
            <a:r>
              <a:rPr lang="en-US"/>
              <a:t>A requirements development process </a:t>
            </a:r>
            <a:r>
              <a:rPr lang="en-US" smtClean="0"/>
              <a:t>framework</a:t>
            </a:r>
          </a:p>
          <a:p>
            <a:pPr lvl="1" indent="-257175">
              <a:buFontTx/>
              <a:buChar char="-"/>
            </a:pPr>
            <a:r>
              <a:rPr lang="en-US" smtClean="0"/>
              <a:t>Elicitation</a:t>
            </a:r>
          </a:p>
          <a:p>
            <a:pPr lvl="1" indent="-257175">
              <a:buFontTx/>
              <a:buChar char="-"/>
            </a:pPr>
            <a:r>
              <a:rPr lang="en-US" smtClean="0"/>
              <a:t>Analysis</a:t>
            </a:r>
          </a:p>
          <a:p>
            <a:pPr lvl="1" indent="-257175">
              <a:buFontTx/>
              <a:buChar char="-"/>
            </a:pPr>
            <a:r>
              <a:rPr lang="en-US" smtClean="0"/>
              <a:t>Specification</a:t>
            </a:r>
          </a:p>
          <a:p>
            <a:pPr lvl="1" indent="-257175">
              <a:buFontTx/>
              <a:buChar char="-"/>
            </a:pPr>
            <a:r>
              <a:rPr lang="en-US" smtClean="0"/>
              <a:t>Validation</a:t>
            </a:r>
          </a:p>
          <a:p>
            <a:pPr marL="342900" indent="-342900">
              <a:buFont typeface="+mj-lt"/>
              <a:buAutoNum type="arabicPeriod"/>
            </a:pPr>
            <a:r>
              <a:rPr lang="en-US" smtClean="0"/>
              <a:t>A </a:t>
            </a:r>
            <a:r>
              <a:rPr lang="en-US"/>
              <a:t>representative requirements development </a:t>
            </a:r>
            <a:r>
              <a:rPr lang="en-US" smtClean="0"/>
              <a:t>process</a:t>
            </a:r>
          </a:p>
          <a:p>
            <a:pPr marL="342900" indent="-342900">
              <a:buFont typeface="+mj-lt"/>
              <a:buAutoNum type="arabicPeriod"/>
            </a:pPr>
            <a:r>
              <a:rPr lang="en-US" smtClean="0"/>
              <a:t>Requirements management</a:t>
            </a:r>
          </a:p>
          <a:p>
            <a:pPr marL="342900" indent="-342900">
              <a:buFont typeface="+mj-lt"/>
              <a:buAutoNum type="arabicPeriod"/>
            </a:pPr>
            <a:endParaRPr lang="en-US" smtClean="0"/>
          </a:p>
          <a:p>
            <a:pPr marL="342900" indent="-342900">
              <a:buFont typeface="+mj-lt"/>
              <a:buAutoNum type="arabicPeriod"/>
            </a:pPr>
            <a:endParaRPr lang="en-US" smtClean="0"/>
          </a:p>
          <a:p>
            <a:pPr marL="342900" indent="-342900">
              <a:buFont typeface="+mj-lt"/>
              <a:buAutoNum type="arabicPeriod"/>
            </a:pPr>
            <a:endParaRPr lang="en-US"/>
          </a:p>
        </p:txBody>
      </p:sp>
      <p:sp>
        <p:nvSpPr>
          <p:cNvPr id="2" name="Title 1"/>
          <p:cNvSpPr>
            <a:spLocks noGrp="1"/>
          </p:cNvSpPr>
          <p:nvPr>
            <p:ph type="title" idx="4294967295"/>
          </p:nvPr>
        </p:nvSpPr>
        <p:spPr>
          <a:xfrm>
            <a:off x="2607506" y="-156412"/>
            <a:ext cx="5291137" cy="694991"/>
          </a:xfrm>
          <a:prstGeom prst="rect">
            <a:avLst/>
          </a:prstGeom>
        </p:spPr>
        <p:txBody>
          <a:bodyPr>
            <a:noAutofit/>
          </a:bodyPr>
          <a:lstStyle/>
          <a:p>
            <a:r>
              <a:rPr lang="en-US" sz="3200" smtClean="0"/>
              <a:t/>
            </a:r>
            <a:br>
              <a:rPr lang="en-US" sz="3200" smtClean="0"/>
            </a:br>
            <a:r>
              <a:rPr lang="en-US" sz="3200" smtClean="0"/>
              <a:t>Contents</a:t>
            </a:r>
            <a:br>
              <a:rPr lang="en-US" sz="3200" smtClean="0"/>
            </a:br>
            <a:endParaRPr lang="en-US" sz="3200"/>
          </a:p>
        </p:txBody>
      </p:sp>
    </p:spTree>
    <p:extLst>
      <p:ext uri="{BB962C8B-B14F-4D97-AF65-F5344CB8AC3E}">
        <p14:creationId xmlns:p14="http://schemas.microsoft.com/office/powerpoint/2010/main" val="2274715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76625" y="1123950"/>
            <a:ext cx="5667375" cy="736600"/>
          </a:xfrm>
          <a:prstGeom prst="rect">
            <a:avLst/>
          </a:prstGeom>
        </p:spPr>
        <p:txBody>
          <a:bodyPr>
            <a:normAutofit/>
          </a:bodyPr>
          <a:lstStyle/>
          <a:p>
            <a:pPr algn="ctr"/>
            <a:r>
              <a:rPr lang="en-US"/>
              <a:t> </a:t>
            </a:r>
          </a:p>
        </p:txBody>
      </p:sp>
      <p:pic>
        <p:nvPicPr>
          <p:cNvPr id="3" name="Picture 2"/>
          <p:cNvPicPr>
            <a:picLocks noChangeAspect="1"/>
          </p:cNvPicPr>
          <p:nvPr/>
        </p:nvPicPr>
        <p:blipFill>
          <a:blip r:embed="rId2"/>
          <a:stretch>
            <a:fillRect/>
          </a:stretch>
        </p:blipFill>
        <p:spPr>
          <a:xfrm>
            <a:off x="1311442" y="1039728"/>
            <a:ext cx="5606716" cy="3385623"/>
          </a:xfrm>
          <a:prstGeom prst="rect">
            <a:avLst/>
          </a:prstGeom>
        </p:spPr>
      </p:pic>
      <p:pic>
        <p:nvPicPr>
          <p:cNvPr id="5" name="Picture 4"/>
          <p:cNvPicPr>
            <a:picLocks noChangeAspect="1"/>
          </p:cNvPicPr>
          <p:nvPr/>
        </p:nvPicPr>
        <p:blipFill>
          <a:blip r:embed="rId3"/>
          <a:stretch>
            <a:fillRect/>
          </a:stretch>
        </p:blipFill>
        <p:spPr>
          <a:xfrm>
            <a:off x="1311442" y="4425351"/>
            <a:ext cx="5982418" cy="2185884"/>
          </a:xfrm>
          <a:prstGeom prst="rect">
            <a:avLst/>
          </a:prstGeom>
        </p:spPr>
      </p:pic>
      <p:sp>
        <p:nvSpPr>
          <p:cNvPr id="6" name="Title 1"/>
          <p:cNvSpPr txBox="1">
            <a:spLocks/>
          </p:cNvSpPr>
          <p:nvPr/>
        </p:nvSpPr>
        <p:spPr>
          <a:xfrm>
            <a:off x="2607506" y="0"/>
            <a:ext cx="6163515" cy="694991"/>
          </a:xfrm>
          <a:prstGeom prst="rect">
            <a:avLst/>
          </a:prstGeom>
        </p:spPr>
        <p:txBody>
          <a:bodyPr>
            <a:noAutofit/>
          </a:bodyPr>
          <a:lst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a:lstStyle>
          <a:p>
            <a:r>
              <a:rPr lang="en-US" sz="3200"/>
              <a:t>Requirements engineering</a:t>
            </a:r>
            <a:br>
              <a:rPr lang="en-US" sz="3200"/>
            </a:br>
            <a:r>
              <a:rPr lang="en-US" sz="3200"/>
              <a:t> good practices</a:t>
            </a:r>
          </a:p>
        </p:txBody>
      </p:sp>
    </p:spTree>
    <p:extLst>
      <p:ext uri="{BB962C8B-B14F-4D97-AF65-F5344CB8AC3E}">
        <p14:creationId xmlns:p14="http://schemas.microsoft.com/office/powerpoint/2010/main" val="264041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29972" y="-12032"/>
            <a:ext cx="6811962" cy="831096"/>
          </a:xfrm>
          <a:prstGeom prst="rect">
            <a:avLst/>
          </a:prstGeom>
        </p:spPr>
        <p:txBody>
          <a:bodyPr>
            <a:noAutofit/>
          </a:bodyPr>
          <a:lstStyle/>
          <a:p>
            <a:r>
              <a:rPr lang="en-US" sz="3200"/>
              <a:t>A requirements development process framework</a:t>
            </a:r>
          </a:p>
        </p:txBody>
      </p:sp>
      <p:pic>
        <p:nvPicPr>
          <p:cNvPr id="4" name="Picture 3"/>
          <p:cNvPicPr>
            <a:picLocks noChangeAspect="1"/>
          </p:cNvPicPr>
          <p:nvPr/>
        </p:nvPicPr>
        <p:blipFill>
          <a:blip r:embed="rId2"/>
          <a:stretch>
            <a:fillRect/>
          </a:stretch>
        </p:blipFill>
        <p:spPr>
          <a:xfrm>
            <a:off x="841121" y="1491915"/>
            <a:ext cx="7393480" cy="2177716"/>
          </a:xfrm>
          <a:prstGeom prst="rect">
            <a:avLst/>
          </a:prstGeom>
        </p:spPr>
      </p:pic>
    </p:spTree>
    <p:extLst>
      <p:ext uri="{BB962C8B-B14F-4D97-AF65-F5344CB8AC3E}">
        <p14:creationId xmlns:p14="http://schemas.microsoft.com/office/powerpoint/2010/main" val="64867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2038" y="11113"/>
            <a:ext cx="6811962" cy="1050925"/>
          </a:xfrm>
          <a:prstGeom prst="rect">
            <a:avLst/>
          </a:prstGeom>
        </p:spPr>
        <p:txBody>
          <a:bodyPr>
            <a:noAutofit/>
          </a:bodyPr>
          <a:lstStyle/>
          <a:p>
            <a:pPr algn="ctr"/>
            <a:r>
              <a:rPr lang="en-US" sz="3200" smtClean="0"/>
              <a:t>A representative </a:t>
            </a:r>
            <a:r>
              <a:rPr lang="en-US" sz="3200"/>
              <a:t>requirements development </a:t>
            </a:r>
            <a:r>
              <a:rPr lang="en-US" sz="3200" smtClean="0"/>
              <a:t>process</a:t>
            </a:r>
            <a:endParaRPr lang="en-US" sz="3200"/>
          </a:p>
        </p:txBody>
      </p:sp>
      <p:pic>
        <p:nvPicPr>
          <p:cNvPr id="4" name="Picture 3"/>
          <p:cNvPicPr>
            <a:picLocks noChangeAspect="1"/>
          </p:cNvPicPr>
          <p:nvPr/>
        </p:nvPicPr>
        <p:blipFill>
          <a:blip r:embed="rId2"/>
          <a:stretch>
            <a:fillRect/>
          </a:stretch>
        </p:blipFill>
        <p:spPr>
          <a:xfrm>
            <a:off x="1118937" y="1107365"/>
            <a:ext cx="6990347" cy="5421324"/>
          </a:xfrm>
          <a:prstGeom prst="rect">
            <a:avLst/>
          </a:prstGeom>
        </p:spPr>
      </p:pic>
    </p:spTree>
    <p:extLst>
      <p:ext uri="{BB962C8B-B14F-4D97-AF65-F5344CB8AC3E}">
        <p14:creationId xmlns:p14="http://schemas.microsoft.com/office/powerpoint/2010/main" val="74927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432" y="1323475"/>
            <a:ext cx="7447547" cy="4969042"/>
          </a:xfrm>
          <a:prstGeom prst="rect">
            <a:avLst/>
          </a:prstGeom>
        </p:spPr>
        <p:txBody>
          <a:bodyPr>
            <a:normAutofit fontScale="77500" lnSpcReduction="20000"/>
          </a:bodyPr>
          <a:lstStyle/>
          <a:p>
            <a:r>
              <a:rPr lang="en-US"/>
              <a:t>Define product vision and project scope </a:t>
            </a:r>
            <a:endParaRPr lang="en-US" smtClean="0"/>
          </a:p>
          <a:p>
            <a:r>
              <a:rPr lang="en-US"/>
              <a:t>Identify user classes and their characteristics </a:t>
            </a:r>
            <a:endParaRPr lang="en-US" smtClean="0"/>
          </a:p>
          <a:p>
            <a:r>
              <a:rPr lang="en-US"/>
              <a:t>Select a product champion for each user class </a:t>
            </a:r>
            <a:endParaRPr lang="en-US" smtClean="0"/>
          </a:p>
          <a:p>
            <a:r>
              <a:rPr lang="en-US"/>
              <a:t>Conduct focus groups with typical users </a:t>
            </a:r>
            <a:endParaRPr lang="en-US" smtClean="0"/>
          </a:p>
          <a:p>
            <a:r>
              <a:rPr lang="en-US"/>
              <a:t>Work with user representatives to identify user requirements </a:t>
            </a:r>
            <a:endParaRPr lang="en-US" smtClean="0"/>
          </a:p>
          <a:p>
            <a:r>
              <a:rPr lang="en-US"/>
              <a:t>Identify system events and responses </a:t>
            </a:r>
            <a:endParaRPr lang="en-US" smtClean="0"/>
          </a:p>
          <a:p>
            <a:r>
              <a:rPr lang="en-US"/>
              <a:t>Hold elicitation interviews </a:t>
            </a:r>
            <a:endParaRPr lang="en-US" smtClean="0"/>
          </a:p>
          <a:p>
            <a:r>
              <a:rPr lang="en-US"/>
              <a:t>Hold facilitated elicitation workshops </a:t>
            </a:r>
            <a:endParaRPr lang="en-US" smtClean="0"/>
          </a:p>
          <a:p>
            <a:r>
              <a:rPr lang="en-US"/>
              <a:t>Observe users performing their jobs </a:t>
            </a:r>
            <a:endParaRPr lang="en-US" smtClean="0"/>
          </a:p>
          <a:p>
            <a:r>
              <a:rPr lang="en-US"/>
              <a:t>Distribute questionnaires </a:t>
            </a:r>
            <a:endParaRPr lang="en-US" smtClean="0"/>
          </a:p>
          <a:p>
            <a:r>
              <a:rPr lang="en-US"/>
              <a:t>Perform document </a:t>
            </a:r>
            <a:r>
              <a:rPr lang="en-US" smtClean="0"/>
              <a:t>analysis</a:t>
            </a:r>
          </a:p>
          <a:p>
            <a:r>
              <a:rPr lang="en-US"/>
              <a:t>Examine problem reports of current systems for requirement </a:t>
            </a:r>
            <a:r>
              <a:rPr lang="en-US" smtClean="0"/>
              <a:t>ideas</a:t>
            </a:r>
          </a:p>
          <a:p>
            <a:r>
              <a:rPr lang="en-US"/>
              <a:t>Reuse existing </a:t>
            </a:r>
            <a:r>
              <a:rPr lang="en-US" smtClean="0"/>
              <a:t>requirements </a:t>
            </a:r>
            <a:endParaRPr lang="en-US"/>
          </a:p>
        </p:txBody>
      </p:sp>
      <p:sp>
        <p:nvSpPr>
          <p:cNvPr id="2" name="Title 1"/>
          <p:cNvSpPr>
            <a:spLocks noGrp="1"/>
          </p:cNvSpPr>
          <p:nvPr>
            <p:ph type="title" idx="4294967295"/>
          </p:nvPr>
        </p:nvSpPr>
        <p:spPr>
          <a:xfrm>
            <a:off x="2332038" y="239714"/>
            <a:ext cx="6811962" cy="879224"/>
          </a:xfrm>
          <a:prstGeom prst="rect">
            <a:avLst/>
          </a:prstGeom>
        </p:spPr>
        <p:txBody>
          <a:bodyPr>
            <a:noAutofit/>
          </a:bodyPr>
          <a:lstStyle/>
          <a:p>
            <a:r>
              <a:rPr lang="en-US" sz="3200"/>
              <a:t> Requirements elicitation</a:t>
            </a:r>
            <a:br>
              <a:rPr lang="en-US" sz="3200"/>
            </a:br>
            <a:endParaRPr lang="en-US" sz="3200"/>
          </a:p>
        </p:txBody>
      </p:sp>
    </p:spTree>
    <p:extLst>
      <p:ext uri="{BB962C8B-B14F-4D97-AF65-F5344CB8AC3E}">
        <p14:creationId xmlns:p14="http://schemas.microsoft.com/office/powerpoint/2010/main" val="288623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8622" y="1290639"/>
            <a:ext cx="7351294" cy="4965782"/>
          </a:xfrm>
          <a:prstGeom prst="rect">
            <a:avLst/>
          </a:prstGeom>
        </p:spPr>
        <p:txBody>
          <a:bodyPr>
            <a:normAutofit/>
          </a:bodyPr>
          <a:lstStyle/>
          <a:p>
            <a:r>
              <a:rPr lang="en-US"/>
              <a:t>Model the application </a:t>
            </a:r>
            <a:r>
              <a:rPr lang="en-US" smtClean="0"/>
              <a:t>environment</a:t>
            </a:r>
          </a:p>
          <a:p>
            <a:r>
              <a:rPr lang="en-US"/>
              <a:t>Create user interface and technical prototypes </a:t>
            </a:r>
            <a:endParaRPr lang="en-US" smtClean="0"/>
          </a:p>
          <a:p>
            <a:r>
              <a:rPr lang="en-US"/>
              <a:t>Analyze requirement feasibility </a:t>
            </a:r>
            <a:endParaRPr lang="en-US" smtClean="0"/>
          </a:p>
          <a:p>
            <a:r>
              <a:rPr lang="en-US"/>
              <a:t>Prioritize the requirements </a:t>
            </a:r>
            <a:endParaRPr lang="en-US" smtClean="0"/>
          </a:p>
          <a:p>
            <a:r>
              <a:rPr lang="en-US"/>
              <a:t>Create a data dictionary </a:t>
            </a:r>
            <a:endParaRPr lang="en-US" smtClean="0"/>
          </a:p>
          <a:p>
            <a:r>
              <a:rPr lang="en-US"/>
              <a:t>Model the requirements </a:t>
            </a:r>
            <a:endParaRPr lang="en-US" smtClean="0"/>
          </a:p>
          <a:p>
            <a:r>
              <a:rPr lang="en-US"/>
              <a:t>Analyze interfaces between your system and the outside world </a:t>
            </a:r>
            <a:endParaRPr lang="en-US" smtClean="0"/>
          </a:p>
          <a:p>
            <a:r>
              <a:rPr lang="en-US"/>
              <a:t>Allocate requirements to subsystems </a:t>
            </a:r>
          </a:p>
          <a:p>
            <a:endParaRPr lang="en-US"/>
          </a:p>
        </p:txBody>
      </p:sp>
      <p:sp>
        <p:nvSpPr>
          <p:cNvPr id="2" name="Title 1"/>
          <p:cNvSpPr>
            <a:spLocks noGrp="1"/>
          </p:cNvSpPr>
          <p:nvPr>
            <p:ph type="title" idx="4294967295"/>
          </p:nvPr>
        </p:nvSpPr>
        <p:spPr>
          <a:xfrm>
            <a:off x="2225843" y="239713"/>
            <a:ext cx="6811962" cy="1050925"/>
          </a:xfrm>
          <a:prstGeom prst="rect">
            <a:avLst/>
          </a:prstGeom>
        </p:spPr>
        <p:txBody>
          <a:bodyPr>
            <a:noAutofit/>
          </a:bodyPr>
          <a:lstStyle/>
          <a:p>
            <a:r>
              <a:rPr lang="en-US" sz="3200"/>
              <a:t> Requirements analysis</a:t>
            </a:r>
            <a:br>
              <a:rPr lang="en-US" sz="3200"/>
            </a:br>
            <a:endParaRPr lang="en-US" sz="3200"/>
          </a:p>
        </p:txBody>
      </p:sp>
    </p:spTree>
    <p:extLst>
      <p:ext uri="{BB962C8B-B14F-4D97-AF65-F5344CB8AC3E}">
        <p14:creationId xmlns:p14="http://schemas.microsoft.com/office/powerpoint/2010/main" val="142428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Adopt requirement document templates </a:t>
            </a:r>
            <a:endParaRPr lang="en-US" smtClean="0"/>
          </a:p>
          <a:p>
            <a:r>
              <a:rPr lang="en-US"/>
              <a:t>Identify requirement origins </a:t>
            </a:r>
            <a:endParaRPr lang="en-US" smtClean="0"/>
          </a:p>
          <a:p>
            <a:r>
              <a:rPr lang="en-US"/>
              <a:t>Uniquely label each requirement </a:t>
            </a:r>
            <a:endParaRPr lang="en-US" smtClean="0"/>
          </a:p>
          <a:p>
            <a:r>
              <a:rPr lang="en-US"/>
              <a:t>Record business rules </a:t>
            </a:r>
            <a:endParaRPr lang="en-US" smtClean="0"/>
          </a:p>
          <a:p>
            <a:r>
              <a:rPr lang="en-US"/>
              <a:t>Specify nonfunctional requirements </a:t>
            </a:r>
          </a:p>
        </p:txBody>
      </p:sp>
      <p:sp>
        <p:nvSpPr>
          <p:cNvPr id="2" name="Title 1"/>
          <p:cNvSpPr>
            <a:spLocks noGrp="1"/>
          </p:cNvSpPr>
          <p:nvPr>
            <p:ph type="title" idx="4294967295"/>
          </p:nvPr>
        </p:nvSpPr>
        <p:spPr>
          <a:xfrm>
            <a:off x="2223754" y="263776"/>
            <a:ext cx="6811962" cy="1050925"/>
          </a:xfrm>
          <a:prstGeom prst="rect">
            <a:avLst/>
          </a:prstGeom>
        </p:spPr>
        <p:txBody>
          <a:bodyPr>
            <a:noAutofit/>
          </a:bodyPr>
          <a:lstStyle/>
          <a:p>
            <a:r>
              <a:rPr lang="en-US" sz="3200"/>
              <a:t> Requirements specification</a:t>
            </a:r>
            <a:br>
              <a:rPr lang="en-US" sz="3200"/>
            </a:br>
            <a:endParaRPr lang="en-US" sz="3200"/>
          </a:p>
        </p:txBody>
      </p:sp>
    </p:spTree>
    <p:extLst>
      <p:ext uri="{BB962C8B-B14F-4D97-AF65-F5344CB8AC3E}">
        <p14:creationId xmlns:p14="http://schemas.microsoft.com/office/powerpoint/2010/main" val="3198749708"/>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APTER_2.pptx" id="{74C1EA46-1327-488C-9FD8-F9FC7736EC48}" vid="{7C5ABE35-649B-4413-A76A-9E5F90A037F1}"/>
    </a:ext>
  </a:extLst>
</a:theme>
</file>

<file path=ppt/theme/theme4.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APTER_2.pptx" id="{74C1EA46-1327-488C-9FD8-F9FC7736EC48}" vid="{F1FD06C0-84E3-4852-9332-48CFC54CAE29}"/>
    </a:ext>
  </a:ext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APTER_2.pptx" id="{74C1EA46-1327-488C-9FD8-F9FC7736EC48}" vid="{8A66B824-83F2-4290-A3B5-051EE992E2E9}"/>
    </a:ext>
  </a:ext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APTER_2.pptx" id="{74C1EA46-1327-488C-9FD8-F9FC7736EC48}" vid="{AF035DDC-ECB3-4065-A6A8-ED0B56AB100F}"/>
    </a:ext>
  </a:extLst>
</a:theme>
</file>

<file path=docProps/app.xml><?xml version="1.0" encoding="utf-8"?>
<Properties xmlns="http://schemas.openxmlformats.org/officeDocument/2006/extended-properties" xmlns:vt="http://schemas.openxmlformats.org/officeDocument/2006/docPropsVTypes">
  <Template>Theme2</Template>
  <TotalTime>18</TotalTime>
  <Words>433</Words>
  <Application>Microsoft Office PowerPoint</Application>
  <PresentationFormat>On-screen Show (4:3)</PresentationFormat>
  <Paragraphs>80</Paragraphs>
  <Slides>13</Slides>
  <Notes>0</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13</vt:i4>
      </vt:variant>
    </vt:vector>
  </HeadingPairs>
  <TitlesOfParts>
    <vt:vector size="22" baseType="lpstr">
      <vt:lpstr>Arial</vt:lpstr>
      <vt:lpstr>Calibri</vt:lpstr>
      <vt:lpstr>Myriad Pro</vt:lpstr>
      <vt:lpstr>Theme2</vt:lpstr>
      <vt:lpstr>Custom Design</vt:lpstr>
      <vt:lpstr>1_Theme2</vt:lpstr>
      <vt:lpstr>Theme</vt:lpstr>
      <vt:lpstr>1_Custom Design</vt:lpstr>
      <vt:lpstr>2_Custom Design</vt:lpstr>
      <vt:lpstr>CHAPTER 3  Requirements engineering good practices </vt:lpstr>
      <vt:lpstr>Objectives</vt:lpstr>
      <vt:lpstr> Contents </vt:lpstr>
      <vt:lpstr> </vt:lpstr>
      <vt:lpstr>A requirements development process framework</vt:lpstr>
      <vt:lpstr>A representative requirements development process</vt:lpstr>
      <vt:lpstr> Requirements elicitation </vt:lpstr>
      <vt:lpstr> Requirements analysis </vt:lpstr>
      <vt:lpstr> Requirements specification </vt:lpstr>
      <vt:lpstr> Requirements validation </vt:lpstr>
      <vt:lpstr> Requirements management </vt:lpstr>
      <vt:lpstr> Knowledge</vt:lpstr>
      <vt:lpstr> Project management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Requirements engineering good practices </dc:title>
  <dc:creator>Huong</dc:creator>
  <cp:lastModifiedBy>Huong</cp:lastModifiedBy>
  <cp:revision>36</cp:revision>
  <dcterms:created xsi:type="dcterms:W3CDTF">2018-04-23T08:23:48Z</dcterms:created>
  <dcterms:modified xsi:type="dcterms:W3CDTF">2018-04-24T06:02:46Z</dcterms:modified>
</cp:coreProperties>
</file>