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 id="2147483675" r:id="rId2"/>
    <p:sldMasterId id="2147483648" r:id="rId3"/>
  </p:sldMasterIdLst>
  <p:notesMasterIdLst>
    <p:notesMasterId r:id="rId40"/>
  </p:notesMasterIdLst>
  <p:sldIdLst>
    <p:sldId id="269" r:id="rId4"/>
    <p:sldId id="256" r:id="rId5"/>
    <p:sldId id="257" r:id="rId6"/>
    <p:sldId id="258" r:id="rId7"/>
    <p:sldId id="259" r:id="rId8"/>
    <p:sldId id="261" r:id="rId9"/>
    <p:sldId id="262" r:id="rId10"/>
    <p:sldId id="263" r:id="rId11"/>
    <p:sldId id="265" r:id="rId12"/>
    <p:sldId id="264" r:id="rId13"/>
    <p:sldId id="266" r:id="rId14"/>
    <p:sldId id="267" r:id="rId15"/>
    <p:sldId id="268" r:id="rId16"/>
    <p:sldId id="287" r:id="rId17"/>
    <p:sldId id="288" r:id="rId18"/>
    <p:sldId id="289" r:id="rId19"/>
    <p:sldId id="290" r:id="rId20"/>
    <p:sldId id="279" r:id="rId21"/>
    <p:sldId id="280" r:id="rId22"/>
    <p:sldId id="291" r:id="rId23"/>
    <p:sldId id="292" r:id="rId24"/>
    <p:sldId id="293" r:id="rId25"/>
    <p:sldId id="271" r:id="rId26"/>
    <p:sldId id="272" r:id="rId27"/>
    <p:sldId id="273" r:id="rId28"/>
    <p:sldId id="274" r:id="rId29"/>
    <p:sldId id="275" r:id="rId30"/>
    <p:sldId id="276" r:id="rId31"/>
    <p:sldId id="277" r:id="rId32"/>
    <p:sldId id="281" r:id="rId33"/>
    <p:sldId id="282" r:id="rId34"/>
    <p:sldId id="283" r:id="rId35"/>
    <p:sldId id="284" r:id="rId36"/>
    <p:sldId id="285" r:id="rId37"/>
    <p:sldId id="286" r:id="rId38"/>
    <p:sldId id="27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17A80-39B3-4CC5-899D-7A5669ED8AF6}" v="592" dt="2023-08-29T12:12:24.080"/>
    <p1510:client id="{3BACE445-A409-4D57-A64E-A0FC89073595}" v="412" dt="2023-08-30T05:42:54.667"/>
    <p1510:client id="{7A26219C-F296-4536-B634-35E7C66E5810}" v="115" dt="2023-08-30T06:12:52.064"/>
    <p1510:client id="{A883497A-D22A-4F60-BE81-07B49B3566D3}" v="2316" dt="2023-08-30T07:59:13.873"/>
    <p1510:client id="{AA51995F-6B59-42DC-839D-ADB5FF96CD28}" v="42" dt="2023-08-29T12:22:24.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0.xml" Id="rId13" /><Relationship Type="http://schemas.openxmlformats.org/officeDocument/2006/relationships/slide" Target="slides/slide15.xml" Id="rId18" /><Relationship Type="http://schemas.openxmlformats.org/officeDocument/2006/relationships/slide" Target="slides/slide23.xml" Id="rId26" /><Relationship Type="http://schemas.openxmlformats.org/officeDocument/2006/relationships/slide" Target="slides/slide36.xml" Id="rId39" /><Relationship Type="http://schemas.openxmlformats.org/officeDocument/2006/relationships/slide" Target="slides/slide18.xml" Id="rId21" /><Relationship Type="http://schemas.openxmlformats.org/officeDocument/2006/relationships/slide" Target="slides/slide31.xml" Id="rId34" /><Relationship Type="http://schemas.openxmlformats.org/officeDocument/2006/relationships/viewProps" Target="viewProps.xml" Id="rId42" /><Relationship Type="http://schemas.openxmlformats.org/officeDocument/2006/relationships/slide" Target="slides/slide4.xml" Id="rId7" /><Relationship Type="http://schemas.openxmlformats.org/officeDocument/2006/relationships/slideMaster" Target="slideMasters/slideMaster2.xml" Id="rId2" /><Relationship Type="http://schemas.openxmlformats.org/officeDocument/2006/relationships/slide" Target="slides/slide13.xml" Id="rId16" /><Relationship Type="http://schemas.openxmlformats.org/officeDocument/2006/relationships/slide" Target="slides/slide26.xml" Id="rId29" /><Relationship Type="http://schemas.openxmlformats.org/officeDocument/2006/relationships/slideMaster" Target="slideMasters/slideMaster1.xml" Id="rId1" /><Relationship Type="http://schemas.openxmlformats.org/officeDocument/2006/relationships/slide" Target="slides/slide3.xml" Id="rId6" /><Relationship Type="http://schemas.openxmlformats.org/officeDocument/2006/relationships/slide" Target="slides/slide8.xml" Id="rId11" /><Relationship Type="http://schemas.openxmlformats.org/officeDocument/2006/relationships/slide" Target="slides/slide21.xml" Id="rId24" /><Relationship Type="http://schemas.openxmlformats.org/officeDocument/2006/relationships/slide" Target="slides/slide29.xml" Id="rId32" /><Relationship Type="http://schemas.openxmlformats.org/officeDocument/2006/relationships/slide" Target="slides/slide34.xml" Id="rId37" /><Relationship Type="http://schemas.openxmlformats.org/officeDocument/2006/relationships/notesMaster" Target="notesMasters/notesMaster1.xml" Id="rId40" /><Relationship Type="http://schemas.openxmlformats.org/officeDocument/2006/relationships/slide" Target="slides/slide2.xml" Id="rId5" /><Relationship Type="http://schemas.openxmlformats.org/officeDocument/2006/relationships/slide" Target="slides/slide12.xml" Id="rId15" /><Relationship Type="http://schemas.openxmlformats.org/officeDocument/2006/relationships/slide" Target="slides/slide20.xml" Id="rId23" /><Relationship Type="http://schemas.openxmlformats.org/officeDocument/2006/relationships/slide" Target="slides/slide25.xml" Id="rId28" /><Relationship Type="http://schemas.openxmlformats.org/officeDocument/2006/relationships/slide" Target="slides/slide33.xml" Id="rId36" /><Relationship Type="http://schemas.openxmlformats.org/officeDocument/2006/relationships/slide" Target="slides/slide7.xml" Id="rId10" /><Relationship Type="http://schemas.openxmlformats.org/officeDocument/2006/relationships/slide" Target="slides/slide16.xml" Id="rId19" /><Relationship Type="http://schemas.openxmlformats.org/officeDocument/2006/relationships/slide" Target="slides/slide28.xml" Id="rId31" /><Relationship Type="http://schemas.openxmlformats.org/officeDocument/2006/relationships/tableStyles" Target="tableStyles.xml" Id="rId44" /><Relationship Type="http://schemas.openxmlformats.org/officeDocument/2006/relationships/slide" Target="slides/slide1.xml" Id="rId4" /><Relationship Type="http://schemas.openxmlformats.org/officeDocument/2006/relationships/slide" Target="slides/slide6.xml" Id="rId9" /><Relationship Type="http://schemas.openxmlformats.org/officeDocument/2006/relationships/slide" Target="slides/slide11.xml" Id="rId14" /><Relationship Type="http://schemas.openxmlformats.org/officeDocument/2006/relationships/slide" Target="slides/slide19.xml" Id="rId22" /><Relationship Type="http://schemas.openxmlformats.org/officeDocument/2006/relationships/slide" Target="slides/slide24.xml" Id="rId27" /><Relationship Type="http://schemas.openxmlformats.org/officeDocument/2006/relationships/slide" Target="slides/slide27.xml" Id="rId30" /><Relationship Type="http://schemas.openxmlformats.org/officeDocument/2006/relationships/slide" Target="slides/slide32.xml" Id="rId35" /><Relationship Type="http://schemas.openxmlformats.org/officeDocument/2006/relationships/theme" Target="theme/theme1.xml" Id="rId43" /><Relationship Type="http://schemas.openxmlformats.org/officeDocument/2006/relationships/slide" Target="slides/slide5.xml" Id="rId8" /><Relationship Type="http://schemas.openxmlformats.org/officeDocument/2006/relationships/slideMaster" Target="slideMasters/slideMaster3.xml" Id="rId3" /><Relationship Type="http://schemas.openxmlformats.org/officeDocument/2006/relationships/slide" Target="slides/slide9.xml" Id="rId12" /><Relationship Type="http://schemas.openxmlformats.org/officeDocument/2006/relationships/slide" Target="slides/slide14.xml" Id="rId17" /><Relationship Type="http://schemas.openxmlformats.org/officeDocument/2006/relationships/slide" Target="slides/slide22.xml" Id="rId25" /><Relationship Type="http://schemas.openxmlformats.org/officeDocument/2006/relationships/slide" Target="slides/slide30.xml" Id="rId33" /><Relationship Type="http://schemas.openxmlformats.org/officeDocument/2006/relationships/slide" Target="slides/slide35.xml" Id="rId38" /><Relationship Type="http://schemas.microsoft.com/office/2015/10/relationships/revisionInfo" Target="revisionInfo.xml" Id="rId46" /><Relationship Type="http://schemas.openxmlformats.org/officeDocument/2006/relationships/slide" Target="slides/slide17.xml" Id="rId20" /><Relationship Type="http://schemas.openxmlformats.org/officeDocument/2006/relationships/presProps" Target="presProps.xml" Id="rId41"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36E5D-86FF-4EB6-9DD9-CCEC6F957174}" type="datetimeFigureOut">
              <a:t>8/29/2023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1B9FA-B30C-4735-B0A6-50ADADD5FAE8}" type="slidenum">
              <a:t>‹#›</a:t>
            </a:fld>
            <a:endParaRPr lang="en-US"/>
          </a:p>
        </p:txBody>
      </p:sp>
    </p:spTree>
    <p:extLst>
      <p:ext uri="{BB962C8B-B14F-4D97-AF65-F5344CB8AC3E}">
        <p14:creationId xmlns:p14="http://schemas.microsoft.com/office/powerpoint/2010/main" val="4065324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78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140400" y="2045396"/>
            <a:ext cx="6814400" cy="1546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8" name="Google Shape;18;p3"/>
          <p:cNvSpPr txBox="1">
            <a:spLocks noGrp="1"/>
          </p:cNvSpPr>
          <p:nvPr>
            <p:ph type="subTitle" idx="1"/>
          </p:nvPr>
        </p:nvSpPr>
        <p:spPr>
          <a:xfrm>
            <a:off x="1140400" y="3619403"/>
            <a:ext cx="6814400" cy="5708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1067"/>
              </a:spcBef>
              <a:spcAft>
                <a:spcPts val="0"/>
              </a:spcAft>
              <a:buClr>
                <a:schemeClr val="lt2"/>
              </a:buClr>
              <a:buSzPts val="3000"/>
              <a:buNone/>
              <a:defRPr sz="4000">
                <a:solidFill>
                  <a:schemeClr val="lt2"/>
                </a:solidFill>
              </a:defRPr>
            </a:lvl2pPr>
            <a:lvl3pPr lvl="2" rtl="0">
              <a:spcBef>
                <a:spcPts val="1067"/>
              </a:spcBef>
              <a:spcAft>
                <a:spcPts val="0"/>
              </a:spcAft>
              <a:buClr>
                <a:schemeClr val="lt2"/>
              </a:buClr>
              <a:buSzPts val="3000"/>
              <a:buNone/>
              <a:defRPr sz="4000">
                <a:solidFill>
                  <a:schemeClr val="lt2"/>
                </a:solidFill>
              </a:defRPr>
            </a:lvl3pPr>
            <a:lvl4pPr lvl="3" rtl="0">
              <a:spcBef>
                <a:spcPts val="1067"/>
              </a:spcBef>
              <a:spcAft>
                <a:spcPts val="0"/>
              </a:spcAft>
              <a:buClr>
                <a:schemeClr val="lt2"/>
              </a:buClr>
              <a:buSzPts val="3000"/>
              <a:buNone/>
              <a:defRPr sz="4000">
                <a:solidFill>
                  <a:schemeClr val="lt2"/>
                </a:solidFill>
              </a:defRPr>
            </a:lvl4pPr>
            <a:lvl5pPr lvl="4" rtl="0">
              <a:spcBef>
                <a:spcPts val="1067"/>
              </a:spcBef>
              <a:spcAft>
                <a:spcPts val="0"/>
              </a:spcAft>
              <a:buClr>
                <a:schemeClr val="lt2"/>
              </a:buClr>
              <a:buSzPts val="3000"/>
              <a:buNone/>
              <a:defRPr sz="4000">
                <a:solidFill>
                  <a:schemeClr val="lt2"/>
                </a:solidFill>
              </a:defRPr>
            </a:lvl5pPr>
            <a:lvl6pPr lvl="5" rtl="0">
              <a:spcBef>
                <a:spcPts val="1067"/>
              </a:spcBef>
              <a:spcAft>
                <a:spcPts val="0"/>
              </a:spcAft>
              <a:buClr>
                <a:schemeClr val="lt2"/>
              </a:buClr>
              <a:buSzPts val="3000"/>
              <a:buNone/>
              <a:defRPr sz="4000">
                <a:solidFill>
                  <a:schemeClr val="lt2"/>
                </a:solidFill>
              </a:defRPr>
            </a:lvl6pPr>
            <a:lvl7pPr lvl="6" rtl="0">
              <a:spcBef>
                <a:spcPts val="1067"/>
              </a:spcBef>
              <a:spcAft>
                <a:spcPts val="0"/>
              </a:spcAft>
              <a:buClr>
                <a:schemeClr val="lt2"/>
              </a:buClr>
              <a:buSzPts val="3000"/>
              <a:buNone/>
              <a:defRPr sz="4000">
                <a:solidFill>
                  <a:schemeClr val="lt2"/>
                </a:solidFill>
              </a:defRPr>
            </a:lvl7pPr>
            <a:lvl8pPr lvl="7" rtl="0">
              <a:spcBef>
                <a:spcPts val="1067"/>
              </a:spcBef>
              <a:spcAft>
                <a:spcPts val="0"/>
              </a:spcAft>
              <a:buClr>
                <a:schemeClr val="lt2"/>
              </a:buClr>
              <a:buSzPts val="3000"/>
              <a:buNone/>
              <a:defRPr sz="4000">
                <a:solidFill>
                  <a:schemeClr val="lt2"/>
                </a:solidFill>
              </a:defRPr>
            </a:lvl8pPr>
            <a:lvl9pPr lvl="8" rtl="0">
              <a:spcBef>
                <a:spcPts val="1067"/>
              </a:spcBef>
              <a:spcAft>
                <a:spcPts val="1067"/>
              </a:spcAft>
              <a:buClr>
                <a:schemeClr val="lt2"/>
              </a:buClr>
              <a:buSzPts val="3000"/>
              <a:buNone/>
              <a:defRPr sz="4000">
                <a:solidFill>
                  <a:schemeClr val="lt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1140367" y="1805267"/>
            <a:ext cx="33060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endParaRPr/>
          </a:p>
        </p:txBody>
      </p:sp>
      <p:sp>
        <p:nvSpPr>
          <p:cNvPr id="37" name="Google Shape;37;p6"/>
          <p:cNvSpPr txBox="1">
            <a:spLocks noGrp="1"/>
          </p:cNvSpPr>
          <p:nvPr>
            <p:ph type="body" idx="2"/>
          </p:nvPr>
        </p:nvSpPr>
        <p:spPr>
          <a:xfrm>
            <a:off x="4910264" y="1805267"/>
            <a:ext cx="33060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endParaRPr/>
          </a:p>
        </p:txBody>
      </p:sp>
      <p:sp>
        <p:nvSpPr>
          <p:cNvPr id="38" name="Google Shape;38;p6"/>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C208-F8EF-48B2-BB31-3D73DB4C8F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4E08F-B53F-4530-976D-B392D5C34ED3}"/>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8A831-08FF-4140-A8D1-E676D4379873}"/>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0FFD63-9488-4F1F-AEE9-1ECD9D7EA33B}"/>
              </a:ext>
            </a:extLst>
          </p:cNvPr>
          <p:cNvSpPr>
            <a:spLocks noGrp="1"/>
          </p:cNvSpPr>
          <p:nvPr>
            <p:ph type="dt" sz="half" idx="10"/>
          </p:nvPr>
        </p:nvSpPr>
        <p:spPr/>
        <p:txBody>
          <a:bodyPr/>
          <a:lstStyle/>
          <a:p>
            <a:fld id="{7A006B6D-4892-423F-A968-827B7EC7F8E5}" type="datetimeFigureOut">
              <a:rPr lang="en-US" smtClean="0"/>
              <a:t>8/29/2023</a:t>
            </a:fld>
            <a:endParaRPr lang="en-US"/>
          </a:p>
        </p:txBody>
      </p:sp>
      <p:sp>
        <p:nvSpPr>
          <p:cNvPr id="6" name="Footer Placeholder 5">
            <a:extLst>
              <a:ext uri="{FF2B5EF4-FFF2-40B4-BE49-F238E27FC236}">
                <a16:creationId xmlns:a16="http://schemas.microsoft.com/office/drawing/2014/main" id="{8C056AE0-345C-484C-9D52-398D8F732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3717-31C4-4D52-B8BF-96CECBF0101E}"/>
              </a:ext>
            </a:extLst>
          </p:cNvPr>
          <p:cNvSpPr>
            <a:spLocks noGrp="1"/>
          </p:cNvSpPr>
          <p:nvPr>
            <p:ph type="sldNum" sz="quarter" idx="12"/>
          </p:nvPr>
        </p:nvSpPr>
        <p:spPr>
          <a:xfrm>
            <a:off x="11591200" y="6333133"/>
            <a:ext cx="600800" cy="462800"/>
          </a:xfrm>
          <a:prstGeom prst="rect">
            <a:avLst/>
          </a:prstGeom>
        </p:spPr>
        <p:txBody>
          <a:bodyPr/>
          <a:lstStyle/>
          <a:p>
            <a:fld id="{A3873A04-9760-4B63-BFE8-5873A5CE2CD6}" type="slidenum">
              <a:rPr lang="en-US" smtClean="0"/>
              <a:t>‹#›</a:t>
            </a:fld>
            <a:endParaRPr lang="en-US"/>
          </a:p>
        </p:txBody>
      </p:sp>
    </p:spTree>
    <p:extLst>
      <p:ext uri="{BB962C8B-B14F-4D97-AF65-F5344CB8AC3E}">
        <p14:creationId xmlns:p14="http://schemas.microsoft.com/office/powerpoint/2010/main" val="249614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EB227B0-4F00-4CC7-9066-F97667AA0391}" type="datetimeFigureOut">
              <a:rPr lang="en-IN" smtClean="0"/>
              <a:pPr/>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34B9F7-90ED-49C7-A62C-449CF74CC9D2}" type="slidenum">
              <a:rPr lang="en-IN" smtClean="0"/>
              <a:pPr/>
              <a:t>‹#›</a:t>
            </a:fld>
            <a:endParaRPr lang="en-IN"/>
          </a:p>
        </p:txBody>
      </p:sp>
    </p:spTree>
    <p:extLst>
      <p:ext uri="{BB962C8B-B14F-4D97-AF65-F5344CB8AC3E}">
        <p14:creationId xmlns:p14="http://schemas.microsoft.com/office/powerpoint/2010/main" val="324554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E69B5F15-353A-4344-8D61-F4E25AA9FB6C}"/>
              </a:ext>
            </a:extLst>
          </p:cNvPr>
          <p:cNvSpPr/>
          <p:nvPr userDrawn="1"/>
        </p:nvSpPr>
        <p:spPr>
          <a:xfrm>
            <a:off x="10731" y="-2148"/>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FA0C0AA-FCE8-4A7F-928A-54C96BBA9053}"/>
              </a:ext>
            </a:extLst>
          </p:cNvPr>
          <p:cNvSpPr/>
          <p:nvPr userDrawn="1"/>
        </p:nvSpPr>
        <p:spPr>
          <a:xfrm rot="5400000">
            <a:off x="-3380589" y="3408137"/>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theme" Target="../theme/theme3.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image" Target="../media/image4.png"/><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81" r:id="rId2"/>
    <p:sldLayoutId id="2147483651" r:id="rId3"/>
    <p:sldLayoutId id="2147483652" r:id="rId4"/>
    <p:sldLayoutId id="2147483653" r:id="rId5"/>
    <p:sldLayoutId id="2147483684" r:id="rId6"/>
    <p:sldLayoutId id="2147483685" r:id="rId7"/>
    <p:sldLayoutId id="2147483682" r:id="rId8"/>
    <p:sldLayoutId id="2147483683" r:id="rId9"/>
    <p:sldLayoutId id="2147483677" r:id="rId10"/>
    <p:sldLayoutId id="214748367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tx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70760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140400" y="1805264"/>
            <a:ext cx="7076000" cy="4045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9" name="Google Shape;9;p1"/>
          <p:cNvSpPr/>
          <p:nvPr/>
        </p:nvSpPr>
        <p:spPr>
          <a:xfrm>
            <a:off x="0" y="6795933"/>
            <a:ext cx="11626400" cy="620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121900" tIns="121900" rIns="121900" bIns="121900" anchor="ctr" anchorCtr="0">
            <a:noAutofit/>
          </a:bodyPr>
          <a:lstStyle/>
          <a:p>
            <a:pPr marL="0" lvl="0" indent="0">
              <a:buNone/>
            </a:pPr>
            <a:endParaRPr sz="2533"/>
          </a:p>
        </p:txBody>
      </p:sp>
      <p:sp>
        <p:nvSpPr>
          <p:cNvPr id="10" name="Google Shape;10;p1"/>
          <p:cNvSpPr/>
          <p:nvPr/>
        </p:nvSpPr>
        <p:spPr>
          <a:xfrm>
            <a:off x="11591200" y="6795933"/>
            <a:ext cx="600800" cy="62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pic>
        <p:nvPicPr>
          <p:cNvPr id="8" name="Picture 7"/>
          <p:cNvPicPr>
            <a:picLocks noChangeAspect="1"/>
          </p:cNvPicPr>
          <p:nvPr userDrawn="1"/>
        </p:nvPicPr>
        <p:blipFill>
          <a:blip r:embed="rId6"/>
          <a:stretch>
            <a:fillRect/>
          </a:stretch>
        </p:blipFill>
        <p:spPr>
          <a:xfrm>
            <a:off x="10713957" y="10583"/>
            <a:ext cx="1478044" cy="1496180"/>
          </a:xfrm>
          <a:prstGeom prst="rect">
            <a:avLst/>
          </a:prstGeom>
        </p:spPr>
      </p:pic>
    </p:spTree>
  </p:cSld>
  <p:clrMap bg1="lt1" tx1="dk1" bg2="dk2" tx2="lt2" accent1="accent1" accent2="accent2" accent3="accent3" accent4="accent4" accent5="accent5" accent6="accent6" hlink="hlink" folHlink="folHlink"/>
  <p:sldLayoutIdLst>
    <p:sldLayoutId id="2147483676" r:id="rId1"/>
    <p:sldLayoutId id="2147483680" r:id="rId2"/>
    <p:sldLayoutId id="2147483679" r:id="rId3"/>
    <p:sldLayoutId id="2147483661"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9" name="Picture 8"/>
          <p:cNvPicPr>
            <a:picLocks noChangeAspect="1"/>
          </p:cNvPicPr>
          <p:nvPr userDrawn="1"/>
        </p:nvPicPr>
        <p:blipFill>
          <a:blip r:embed="rId22"/>
          <a:stretch>
            <a:fillRect/>
          </a:stretch>
        </p:blipFill>
        <p:spPr>
          <a:xfrm>
            <a:off x="9995866" y="5475851"/>
            <a:ext cx="2196134" cy="1318457"/>
          </a:xfrm>
          <a:prstGeom prst="rect">
            <a:avLst/>
          </a:prstGeom>
        </p:spPr>
      </p:pic>
      <p:pic>
        <p:nvPicPr>
          <p:cNvPr id="13" name="Picture Placeholder 7"/>
          <p:cNvPicPr>
            <a:picLocks noChangeAspect="1"/>
          </p:cNvPicPr>
          <p:nvPr userDrawn="1"/>
        </p:nvPicPr>
        <p:blipFill>
          <a:blip r:embed="rId23">
            <a:extLst>
              <a:ext uri="{28A0092B-C50C-407E-A947-70E740481C1C}">
                <a14:useLocalDpi xmlns:a14="http://schemas.microsoft.com/office/drawing/2010/main" val="0"/>
              </a:ext>
            </a:extLst>
          </a:blip>
          <a:srcRect l="39954" r="39954"/>
          <a:stretch>
            <a:fillRect/>
          </a:stretch>
        </p:blipFill>
        <p:spPr>
          <a:xfrm>
            <a:off x="9980476" y="0"/>
            <a:ext cx="2211524" cy="5403018"/>
          </a:xfrm>
          <a:prstGeom prst="rect">
            <a:avLst/>
          </a:prstGeom>
        </p:spPr>
      </p:pic>
      <p:sp>
        <p:nvSpPr>
          <p:cNvPr id="14" name="TextBox 13"/>
          <p:cNvSpPr txBox="1"/>
          <p:nvPr userDrawn="1"/>
        </p:nvSpPr>
        <p:spPr>
          <a:xfrm rot="19422313">
            <a:off x="2550016" y="3075056"/>
            <a:ext cx="5679583" cy="707886"/>
          </a:xfrm>
          <a:prstGeom prst="rect">
            <a:avLst/>
          </a:prstGeom>
          <a:noFill/>
        </p:spPr>
        <p:txBody>
          <a:bodyPr wrap="square" rtlCol="0">
            <a:spAutoFit/>
          </a:bodyPr>
          <a:lstStyle/>
          <a:p>
            <a:r>
              <a:rPr lang="en-US" sz="4000" dirty="0">
                <a:solidFill>
                  <a:schemeClr val="bg2">
                    <a:lumMod val="75000"/>
                  </a:schemeClr>
                </a:solidFill>
              </a:rPr>
              <a:t>THE IOT ACADEMY</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3" Type="http://schemas.openxmlformats.org/officeDocument/2006/relationships/hyperlink" Target="https://instagram.com/the_iot_academy" TargetMode="External"/><Relationship Id="rId7" Type="http://schemas.openxmlformats.org/officeDocument/2006/relationships/hyperlink" Target="https://twitter.com/academyforiot" TargetMode="External"/><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hyperlink" Target="https://www.youtube.com/channel/UCyIXtUMsOX02mpi5PKex9aA" TargetMode="External"/><Relationship Id="rId5" Type="http://schemas.openxmlformats.org/officeDocument/2006/relationships/hyperlink" Target="https://www.linkedin.com/school/theiotacademy/" TargetMode="Externa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hyperlink" Target="https://www.facebook.com/academyforiot/" TargetMode="Externa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AutoShape 2" descr="upload.wikimedia.org/wikipedia/en/c/c5/Gauhati_..."/>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533"/>
          </a:p>
        </p:txBody>
      </p:sp>
      <p:sp>
        <p:nvSpPr>
          <p:cNvPr id="8" name="Subtitle 4"/>
          <p:cNvSpPr txBox="1">
            <a:spLocks/>
          </p:cNvSpPr>
          <p:nvPr/>
        </p:nvSpPr>
        <p:spPr>
          <a:xfrm>
            <a:off x="1431747" y="213785"/>
            <a:ext cx="8614611" cy="135834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lt2"/>
              </a:buClr>
              <a:buSzPts val="20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55600" algn="l" rtl="0">
              <a:lnSpc>
                <a:spcPct val="115000"/>
              </a:lnSpc>
              <a:spcBef>
                <a:spcPts val="800"/>
              </a:spcBef>
              <a:spcAft>
                <a:spcPts val="0"/>
              </a:spcAft>
              <a:buClr>
                <a:schemeClr val="lt2"/>
              </a:buClr>
              <a:buSzPts val="20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55600" algn="l" rtl="0">
              <a:lnSpc>
                <a:spcPct val="115000"/>
              </a:lnSpc>
              <a:spcBef>
                <a:spcPts val="800"/>
              </a:spcBef>
              <a:spcAft>
                <a:spcPts val="0"/>
              </a:spcAft>
              <a:buClr>
                <a:schemeClr val="lt2"/>
              </a:buClr>
              <a:buSzPts val="20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5000"/>
              </a:lnSpc>
              <a:spcBef>
                <a:spcPts val="8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5000"/>
              </a:lnSpc>
              <a:spcBef>
                <a:spcPts val="800"/>
              </a:spcBef>
              <a:spcAft>
                <a:spcPts val="80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35463" indent="0" algn="ctr">
              <a:buNone/>
            </a:pPr>
            <a:r>
              <a:rPr lang="en-US" sz="3733" b="1" dirty="0">
                <a:solidFill>
                  <a:schemeClr val="bg1"/>
                </a:solidFill>
              </a:rPr>
              <a:t>Fundamentals of Python for Machine Learning, Data Science &amp; Web	Development</a:t>
            </a:r>
            <a:endParaRPr lang="en-US" sz="3733" b="1" spc="-9" dirty="0">
              <a:solidFill>
                <a:schemeClr val="bg1"/>
              </a:solidFill>
              <a:latin typeface="Arial" panose="020B0604020202020204" pitchFamily="34" charset="0"/>
              <a:ea typeface="Segoe UI Black" panose="020B0A02040204020203" pitchFamily="34" charset="0"/>
              <a:cs typeface="Arial" panose="020B0604020202020204" pitchFamily="34" charset="0"/>
            </a:endParaRPr>
          </a:p>
        </p:txBody>
      </p:sp>
      <p:pic>
        <p:nvPicPr>
          <p:cNvPr id="7" name="Picture 2" descr="Top 26 Machine Learning Applications You Must Know in 20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46104"/>
            <a:ext cx="9095873" cy="46118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0136435" y="10583"/>
            <a:ext cx="2055565" cy="2080788"/>
          </a:xfrm>
          <a:prstGeom prst="rect">
            <a:avLst/>
          </a:prstGeom>
        </p:spPr>
      </p:pic>
      <p:pic>
        <p:nvPicPr>
          <p:cNvPr id="9" name="Picture 8"/>
          <p:cNvPicPr>
            <a:picLocks noChangeAspect="1"/>
          </p:cNvPicPr>
          <p:nvPr/>
        </p:nvPicPr>
        <p:blipFill>
          <a:blip r:embed="rId5"/>
          <a:stretch>
            <a:fillRect/>
          </a:stretch>
        </p:blipFill>
        <p:spPr>
          <a:xfrm>
            <a:off x="-9843" y="1"/>
            <a:ext cx="1792924" cy="1792924"/>
          </a:xfrm>
          <a:prstGeom prst="rect">
            <a:avLst/>
          </a:prstGeom>
        </p:spPr>
      </p:pic>
      <p:pic>
        <p:nvPicPr>
          <p:cNvPr id="10" name="Picture 9"/>
          <p:cNvPicPr>
            <a:picLocks noChangeAspect="1"/>
          </p:cNvPicPr>
          <p:nvPr/>
        </p:nvPicPr>
        <p:blipFill>
          <a:blip r:embed="rId6"/>
          <a:stretch>
            <a:fillRect/>
          </a:stretch>
        </p:blipFill>
        <p:spPr>
          <a:xfrm>
            <a:off x="9552144" y="5177589"/>
            <a:ext cx="2517936" cy="1543251"/>
          </a:xfrm>
          <a:prstGeom prst="rect">
            <a:avLst/>
          </a:prstGeom>
        </p:spPr>
      </p:pic>
    </p:spTree>
    <p:extLst>
      <p:ext uri="{BB962C8B-B14F-4D97-AF65-F5344CB8AC3E}">
        <p14:creationId xmlns:p14="http://schemas.microsoft.com/office/powerpoint/2010/main" val="2015694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22244D-5421-812A-7804-5CF05C31D34F}"/>
              </a:ext>
            </a:extLst>
          </p:cNvPr>
          <p:cNvSpPr txBox="1"/>
          <p:nvPr/>
        </p:nvSpPr>
        <p:spPr>
          <a:xfrm>
            <a:off x="89771" y="1290181"/>
            <a:ext cx="1202289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cs typeface="Segoe UI"/>
              </a:rPr>
              <a:t>3. Platform independence</a:t>
            </a:r>
            <a:r>
              <a:rPr lang="en-US">
                <a:latin typeface="Arial"/>
                <a:cs typeface="Segoe UI"/>
              </a:rPr>
              <a:t>​</a:t>
            </a:r>
          </a:p>
          <a:p>
            <a:r>
              <a:rPr lang="en-US">
                <a:latin typeface="Arial"/>
                <a:cs typeface="Segoe UI"/>
              </a:rPr>
              <a:t>​</a:t>
            </a:r>
          </a:p>
          <a:p>
            <a:r>
              <a:rPr lang="en-US">
                <a:latin typeface="Arial"/>
                <a:cs typeface="Segoe UI"/>
              </a:rPr>
              <a:t>Platform independence refers to a programming language or framework allowing developers to implement things on one machine and use them on another machine without any (or with only minimal) changes. One key to Python’s popularity is that it’s a platform independent language. Python is supported by many platforms including Linux, Windows, and macOS. Python code can be used to create standalone executable programs for most common operating systems, which means that Python software can be easily distributed and used on those operating systems without a Python interpreter.​</a:t>
            </a:r>
          </a:p>
          <a:p>
            <a:pPr algn="just"/>
            <a:r>
              <a:rPr lang="en-US">
                <a:latin typeface="Arial"/>
                <a:cs typeface="Segoe UI"/>
              </a:rPr>
              <a:t>​</a:t>
            </a:r>
          </a:p>
          <a:p>
            <a:r>
              <a:rPr lang="en-US" b="1">
                <a:latin typeface="Arial"/>
                <a:cs typeface="Segoe UI"/>
              </a:rPr>
              <a:t>4. Great community and popularity</a:t>
            </a:r>
            <a:r>
              <a:rPr lang="en-US">
                <a:latin typeface="Arial"/>
                <a:cs typeface="Segoe UI"/>
              </a:rPr>
              <a:t>​</a:t>
            </a:r>
          </a:p>
          <a:p>
            <a:r>
              <a:rPr lang="en-US">
                <a:latin typeface="Arial"/>
                <a:cs typeface="Segoe UI"/>
              </a:rPr>
              <a:t>​</a:t>
            </a:r>
          </a:p>
          <a:p>
            <a:r>
              <a:rPr lang="en-US">
                <a:latin typeface="Arial"/>
                <a:cs typeface="Segoe UI"/>
              </a:rPr>
              <a:t>In the Developer Survey 2020 by Stack Overflow, Python was among the top 5 most popular programming languages, which ultimately means that you can find and hire a development company with the necessary skill set to build your AI-based project.</a:t>
            </a:r>
          </a:p>
        </p:txBody>
      </p:sp>
      <p:pic>
        <p:nvPicPr>
          <p:cNvPr id="3" name="Picture 2">
            <a:extLst>
              <a:ext uri="{FF2B5EF4-FFF2-40B4-BE49-F238E27FC236}">
                <a16:creationId xmlns:a16="http://schemas.microsoft.com/office/drawing/2014/main" id="{19470E58-B70C-776C-11E3-37E37D356883}"/>
              </a:ext>
            </a:extLst>
          </p:cNvPr>
          <p:cNvPicPr>
            <a:picLocks noChangeAspect="1"/>
          </p:cNvPicPr>
          <p:nvPr/>
        </p:nvPicPr>
        <p:blipFill>
          <a:blip r:embed="rId2"/>
          <a:stretch>
            <a:fillRect/>
          </a:stretch>
        </p:blipFill>
        <p:spPr>
          <a:xfrm>
            <a:off x="10648036" y="80114"/>
            <a:ext cx="1543050" cy="1562100"/>
          </a:xfrm>
          <a:prstGeom prst="rect">
            <a:avLst/>
          </a:prstGeom>
        </p:spPr>
      </p:pic>
    </p:spTree>
    <p:extLst>
      <p:ext uri="{BB962C8B-B14F-4D97-AF65-F5344CB8AC3E}">
        <p14:creationId xmlns:p14="http://schemas.microsoft.com/office/powerpoint/2010/main" val="169190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0B1137-930A-DD7C-70FC-A21CB3371415}"/>
              </a:ext>
            </a:extLst>
          </p:cNvPr>
          <p:cNvPicPr>
            <a:picLocks noChangeAspect="1"/>
          </p:cNvPicPr>
          <p:nvPr/>
        </p:nvPicPr>
        <p:blipFill>
          <a:blip r:embed="rId2"/>
          <a:stretch>
            <a:fillRect/>
          </a:stretch>
        </p:blipFill>
        <p:spPr>
          <a:xfrm>
            <a:off x="100209" y="76527"/>
            <a:ext cx="11939390" cy="5901191"/>
          </a:xfrm>
          <a:prstGeom prst="rect">
            <a:avLst/>
          </a:prstGeom>
        </p:spPr>
      </p:pic>
      <p:sp>
        <p:nvSpPr>
          <p:cNvPr id="3" name="TextBox 2">
            <a:extLst>
              <a:ext uri="{FF2B5EF4-FFF2-40B4-BE49-F238E27FC236}">
                <a16:creationId xmlns:a16="http://schemas.microsoft.com/office/drawing/2014/main" id="{B6D69106-1A78-3F93-95D0-8B88ED09AB41}"/>
              </a:ext>
            </a:extLst>
          </p:cNvPr>
          <p:cNvSpPr txBox="1"/>
          <p:nvPr/>
        </p:nvSpPr>
        <p:spPr>
          <a:xfrm>
            <a:off x="5538594" y="2908126"/>
            <a:ext cx="616697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cap="all" dirty="0">
                <a:solidFill>
                  <a:srgbClr val="FFFFFF"/>
                </a:solidFill>
                <a:latin typeface="Arial"/>
              </a:rPr>
              <a:t>DATA TYPES             IN PYTHON</a:t>
            </a:r>
            <a:r>
              <a:rPr lang="en-US" sz="6000" dirty="0">
                <a:solidFill>
                  <a:srgbClr val="FFFFFF"/>
                </a:solidFill>
                <a:latin typeface="Arial"/>
                <a:cs typeface="Arial"/>
              </a:rPr>
              <a:t>​</a:t>
            </a:r>
            <a:endParaRPr lang="en-US" dirty="0"/>
          </a:p>
        </p:txBody>
      </p:sp>
    </p:spTree>
    <p:extLst>
      <p:ext uri="{BB962C8B-B14F-4D97-AF65-F5344CB8AC3E}">
        <p14:creationId xmlns:p14="http://schemas.microsoft.com/office/powerpoint/2010/main" val="2476085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FFD02-882A-4B6A-E8C1-980FDE3AA790}"/>
              </a:ext>
            </a:extLst>
          </p:cNvPr>
          <p:cNvSpPr txBox="1"/>
          <p:nvPr/>
        </p:nvSpPr>
        <p:spPr>
          <a:xfrm>
            <a:off x="37578" y="799579"/>
            <a:ext cx="1194982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Segoe UI"/>
              </a:rPr>
              <a:t>Python Data types divided into two parts​</a:t>
            </a:r>
          </a:p>
          <a:p>
            <a:r>
              <a:rPr lang="en-US">
                <a:latin typeface="Arial"/>
                <a:cs typeface="Segoe UI"/>
              </a:rPr>
              <a:t>​</a:t>
            </a:r>
          </a:p>
          <a:p>
            <a:r>
              <a:rPr lang="en-US">
                <a:latin typeface="Arial"/>
                <a:cs typeface="Segoe UI"/>
              </a:rPr>
              <a:t>1.Immutable  (Unable to change, you cannot add or remove the value )​</a:t>
            </a:r>
          </a:p>
          <a:p>
            <a:r>
              <a:rPr lang="en-US">
                <a:latin typeface="Arial"/>
                <a:cs typeface="Segoe UI"/>
              </a:rPr>
              <a:t>2.Mutable (Liable to change , you can add or remove the values )​</a:t>
            </a:r>
          </a:p>
          <a:p>
            <a:r>
              <a:rPr lang="en-US">
                <a:latin typeface="Arial"/>
                <a:cs typeface="Segoe UI"/>
              </a:rPr>
              <a:t>​</a:t>
            </a:r>
          </a:p>
          <a:p>
            <a:r>
              <a:rPr lang="en-US" b="1">
                <a:latin typeface="Arial"/>
                <a:cs typeface="Segoe UI"/>
              </a:rPr>
              <a:t>Immutable                                                Mutable</a:t>
            </a:r>
            <a:r>
              <a:rPr lang="en-US">
                <a:latin typeface="Arial"/>
                <a:cs typeface="Segoe UI"/>
              </a:rPr>
              <a:t>​</a:t>
            </a:r>
          </a:p>
          <a:p>
            <a:r>
              <a:rPr lang="en-US">
                <a:latin typeface="Arial"/>
                <a:cs typeface="Segoe UI"/>
              </a:rPr>
              <a:t>Numbers</a:t>
            </a:r>
            <a:r>
              <a:rPr lang="en-US" b="1">
                <a:latin typeface="Arial"/>
                <a:cs typeface="Segoe UI"/>
              </a:rPr>
              <a:t>                                                 </a:t>
            </a:r>
            <a:r>
              <a:rPr lang="en-US">
                <a:latin typeface="Arial"/>
                <a:cs typeface="Segoe UI"/>
              </a:rPr>
              <a:t>   Lists​</a:t>
            </a:r>
          </a:p>
          <a:p>
            <a:r>
              <a:rPr lang="en-US">
                <a:latin typeface="Arial"/>
                <a:cs typeface="Segoe UI"/>
              </a:rPr>
              <a:t>Strings                                                       Dictionaries​</a:t>
            </a:r>
          </a:p>
          <a:p>
            <a:r>
              <a:rPr lang="en-US">
                <a:latin typeface="Arial"/>
                <a:cs typeface="Segoe UI"/>
              </a:rPr>
              <a:t>Tuple                                                         Sets​</a:t>
            </a:r>
          </a:p>
          <a:p>
            <a:r>
              <a:rPr lang="en-US">
                <a:latin typeface="Arial"/>
                <a:cs typeface="Segoe UI"/>
              </a:rPr>
              <a:t>​</a:t>
            </a:r>
          </a:p>
          <a:p>
            <a:r>
              <a:rPr lang="en-US">
                <a:latin typeface="Arial"/>
                <a:cs typeface="Segoe UI"/>
              </a:rPr>
              <a:t>In python we have  </a:t>
            </a:r>
            <a:r>
              <a:rPr lang="en-US" b="1">
                <a:latin typeface="Arial"/>
                <a:cs typeface="Segoe UI"/>
              </a:rPr>
              <a:t>type() </a:t>
            </a:r>
            <a:r>
              <a:rPr lang="en-US">
                <a:latin typeface="Arial"/>
                <a:cs typeface="Segoe UI"/>
              </a:rPr>
              <a:t>function to find out type of value passed in variable. Common data types include:​</a:t>
            </a:r>
          </a:p>
          <a:p>
            <a:r>
              <a:rPr lang="en-US">
                <a:latin typeface="Arial"/>
                <a:cs typeface="Segoe UI"/>
              </a:rPr>
              <a:t>​</a:t>
            </a:r>
          </a:p>
          <a:p>
            <a:r>
              <a:rPr lang="en-US" b="1">
                <a:latin typeface="Arial"/>
                <a:cs typeface="Segoe UI"/>
              </a:rPr>
              <a:t>int</a:t>
            </a:r>
            <a:r>
              <a:rPr lang="en-US">
                <a:latin typeface="Arial"/>
                <a:cs typeface="Segoe UI"/>
              </a:rPr>
              <a:t> (for integer)                                         </a:t>
            </a:r>
            <a:r>
              <a:rPr lang="en-US" b="1">
                <a:latin typeface="Arial"/>
                <a:cs typeface="Segoe UI"/>
              </a:rPr>
              <a:t>float</a:t>
            </a:r>
            <a:r>
              <a:rPr lang="en-US">
                <a:latin typeface="Arial"/>
                <a:cs typeface="Segoe UI"/>
              </a:rPr>
              <a:t>​</a:t>
            </a:r>
          </a:p>
          <a:p>
            <a:r>
              <a:rPr lang="en-US" b="1">
                <a:latin typeface="Arial"/>
                <a:cs typeface="Segoe UI"/>
              </a:rPr>
              <a:t>str</a:t>
            </a:r>
            <a:r>
              <a:rPr lang="en-US">
                <a:latin typeface="Arial"/>
                <a:cs typeface="Segoe UI"/>
              </a:rPr>
              <a:t> (for string)                                           </a:t>
            </a:r>
            <a:r>
              <a:rPr lang="en-US" b="1">
                <a:latin typeface="Arial"/>
                <a:cs typeface="Segoe UI"/>
              </a:rPr>
              <a:t>list</a:t>
            </a:r>
            <a:r>
              <a:rPr lang="en-US">
                <a:latin typeface="Arial"/>
                <a:cs typeface="Segoe UI"/>
              </a:rPr>
              <a:t>​</a:t>
            </a:r>
          </a:p>
          <a:p>
            <a:r>
              <a:rPr lang="en-US" b="1">
                <a:latin typeface="Arial"/>
                <a:cs typeface="Segoe UI"/>
              </a:rPr>
              <a:t>tuple</a:t>
            </a:r>
            <a:r>
              <a:rPr lang="en-US">
                <a:latin typeface="Arial"/>
                <a:cs typeface="Segoe UI"/>
              </a:rPr>
              <a:t>                                                        </a:t>
            </a:r>
            <a:r>
              <a:rPr lang="en-US" b="1">
                <a:latin typeface="Arial"/>
                <a:cs typeface="Segoe UI"/>
              </a:rPr>
              <a:t>dict</a:t>
            </a:r>
            <a:r>
              <a:rPr lang="en-US">
                <a:latin typeface="Arial"/>
                <a:cs typeface="Segoe UI"/>
              </a:rPr>
              <a:t> (for dictionary)​</a:t>
            </a:r>
          </a:p>
          <a:p>
            <a:r>
              <a:rPr lang="en-US" b="1">
                <a:latin typeface="Arial"/>
                <a:cs typeface="Segoe UI"/>
              </a:rPr>
              <a:t>set</a:t>
            </a:r>
            <a:r>
              <a:rPr lang="en-US">
                <a:latin typeface="Arial"/>
                <a:cs typeface="Segoe UI"/>
              </a:rPr>
              <a:t>                                                            </a:t>
            </a:r>
            <a:r>
              <a:rPr lang="en-US" b="1">
                <a:latin typeface="Arial"/>
                <a:cs typeface="Segoe UI"/>
              </a:rPr>
              <a:t>bool</a:t>
            </a:r>
            <a:r>
              <a:rPr lang="en-US">
                <a:latin typeface="Arial"/>
                <a:cs typeface="Segoe UI"/>
              </a:rPr>
              <a:t> (for Boolean True/False)</a:t>
            </a:r>
          </a:p>
        </p:txBody>
      </p:sp>
      <p:sp>
        <p:nvSpPr>
          <p:cNvPr id="3" name="TextBox 2">
            <a:extLst>
              <a:ext uri="{FF2B5EF4-FFF2-40B4-BE49-F238E27FC236}">
                <a16:creationId xmlns:a16="http://schemas.microsoft.com/office/drawing/2014/main" id="{51906EC3-899D-A228-7DEC-D9C6EE80ABFF}"/>
              </a:ext>
            </a:extLst>
          </p:cNvPr>
          <p:cNvSpPr txBox="1"/>
          <p:nvPr/>
        </p:nvSpPr>
        <p:spPr>
          <a:xfrm>
            <a:off x="194153" y="79332"/>
            <a:ext cx="61252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dirty="0">
                <a:latin typeface="Arial"/>
              </a:rPr>
              <a:t>Data types in  python</a:t>
            </a:r>
            <a:endParaRPr lang="en-US" dirty="0"/>
          </a:p>
        </p:txBody>
      </p:sp>
      <p:pic>
        <p:nvPicPr>
          <p:cNvPr id="4" name="Picture 3">
            <a:extLst>
              <a:ext uri="{FF2B5EF4-FFF2-40B4-BE49-F238E27FC236}">
                <a16:creationId xmlns:a16="http://schemas.microsoft.com/office/drawing/2014/main" id="{D6266C43-9369-FA00-1862-623FF3FBF29F}"/>
              </a:ext>
            </a:extLst>
          </p:cNvPr>
          <p:cNvPicPr>
            <a:picLocks noChangeAspect="1"/>
          </p:cNvPicPr>
          <p:nvPr/>
        </p:nvPicPr>
        <p:blipFill>
          <a:blip r:embed="rId2"/>
          <a:stretch>
            <a:fillRect/>
          </a:stretch>
        </p:blipFill>
        <p:spPr>
          <a:xfrm>
            <a:off x="10585407" y="-3392"/>
            <a:ext cx="1543050" cy="1562100"/>
          </a:xfrm>
          <a:prstGeom prst="rect">
            <a:avLst/>
          </a:prstGeom>
        </p:spPr>
      </p:pic>
    </p:spTree>
    <p:extLst>
      <p:ext uri="{BB962C8B-B14F-4D97-AF65-F5344CB8AC3E}">
        <p14:creationId xmlns:p14="http://schemas.microsoft.com/office/powerpoint/2010/main" val="3915857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4D94D7B-FBED-9D67-F462-64171EB06E0F}"/>
              </a:ext>
            </a:extLst>
          </p:cNvPr>
          <p:cNvGraphicFramePr>
            <a:graphicFrameLocks noGrp="1"/>
          </p:cNvGraphicFramePr>
          <p:nvPr>
            <p:extLst>
              <p:ext uri="{D42A27DB-BD31-4B8C-83A1-F6EECF244321}">
                <p14:modId xmlns:p14="http://schemas.microsoft.com/office/powerpoint/2010/main" val="2273981133"/>
              </p:ext>
            </p:extLst>
          </p:nvPr>
        </p:nvGraphicFramePr>
        <p:xfrm>
          <a:off x="709808" y="1231726"/>
          <a:ext cx="10570514" cy="4394774"/>
        </p:xfrm>
        <a:graphic>
          <a:graphicData uri="http://schemas.openxmlformats.org/drawingml/2006/table">
            <a:tbl>
              <a:tblPr firstRow="1" bandRow="1">
                <a:tableStyleId>{5C22544A-7EE6-4342-B048-85BDC9FD1C3A}</a:tableStyleId>
              </a:tblPr>
              <a:tblGrid>
                <a:gridCol w="5285257">
                  <a:extLst>
                    <a:ext uri="{9D8B030D-6E8A-4147-A177-3AD203B41FA5}">
                      <a16:colId xmlns:a16="http://schemas.microsoft.com/office/drawing/2014/main" val="3968617609"/>
                    </a:ext>
                  </a:extLst>
                </a:gridCol>
                <a:gridCol w="5285257">
                  <a:extLst>
                    <a:ext uri="{9D8B030D-6E8A-4147-A177-3AD203B41FA5}">
                      <a16:colId xmlns:a16="http://schemas.microsoft.com/office/drawing/2014/main" val="3057827364"/>
                    </a:ext>
                  </a:extLst>
                </a:gridCol>
              </a:tblGrid>
              <a:tr h="354691">
                <a:tc>
                  <a:txBody>
                    <a:bodyPr/>
                    <a:lstStyle/>
                    <a:p>
                      <a:pPr rtl="0" fontAlgn="base"/>
                      <a:r>
                        <a:rPr lang="en-US" sz="1800">
                          <a:effectLst/>
                        </a:rPr>
                        <a:t>Operators ​</a:t>
                      </a:r>
                      <a:endParaRPr lang="en-US">
                        <a:effectLst/>
                      </a:endParaRPr>
                    </a:p>
                  </a:txBody>
                  <a:tcPr anchor="ctr"/>
                </a:tc>
                <a:tc>
                  <a:txBody>
                    <a:bodyPr/>
                    <a:lstStyle/>
                    <a:p>
                      <a:pPr rtl="0" fontAlgn="base"/>
                      <a:r>
                        <a:rPr lang="en-US" sz="1800">
                          <a:effectLst/>
                        </a:rPr>
                        <a:t>Explanation ​</a:t>
                      </a:r>
                      <a:endParaRPr lang="en-US">
                        <a:effectLst/>
                      </a:endParaRPr>
                    </a:p>
                  </a:txBody>
                  <a:tcPr anchor="ctr"/>
                </a:tc>
                <a:extLst>
                  <a:ext uri="{0D108BD9-81ED-4DB2-BD59-A6C34878D82A}">
                    <a16:rowId xmlns:a16="http://schemas.microsoft.com/office/drawing/2014/main" val="377949339"/>
                  </a:ext>
                </a:extLst>
              </a:tr>
              <a:tr h="620709">
                <a:tc>
                  <a:txBody>
                    <a:bodyPr/>
                    <a:lstStyle/>
                    <a:p>
                      <a:pPr rtl="0" fontAlgn="base"/>
                      <a:r>
                        <a:rPr lang="en-US" sz="1800">
                          <a:effectLst/>
                        </a:rPr>
                        <a:t>Addition (+ )​</a:t>
                      </a:r>
                      <a:endParaRPr lang="en-US">
                        <a:effectLst/>
                      </a:endParaRPr>
                    </a:p>
                  </a:txBody>
                  <a:tcPr anchor="ctr"/>
                </a:tc>
                <a:tc>
                  <a:txBody>
                    <a:bodyPr/>
                    <a:lstStyle/>
                    <a:p>
                      <a:pPr rtl="0" fontAlgn="base"/>
                      <a:r>
                        <a:rPr lang="en-US" sz="1800">
                          <a:effectLst/>
                        </a:rPr>
                        <a:t>Adds values on either side of the operator​</a:t>
                      </a:r>
                      <a:endParaRPr lang="en-US">
                        <a:effectLst/>
                      </a:endParaRPr>
                    </a:p>
                  </a:txBody>
                  <a:tcPr anchor="ctr"/>
                </a:tc>
                <a:extLst>
                  <a:ext uri="{0D108BD9-81ED-4DB2-BD59-A6C34878D82A}">
                    <a16:rowId xmlns:a16="http://schemas.microsoft.com/office/drawing/2014/main" val="94069238"/>
                  </a:ext>
                </a:extLst>
              </a:tr>
              <a:tr h="620709">
                <a:tc>
                  <a:txBody>
                    <a:bodyPr/>
                    <a:lstStyle/>
                    <a:p>
                      <a:pPr rtl="0" fontAlgn="base"/>
                      <a:r>
                        <a:rPr lang="en-US" sz="1800">
                          <a:effectLst/>
                        </a:rPr>
                        <a:t>Subtraction (-)​</a:t>
                      </a:r>
                      <a:endParaRPr lang="en-US">
                        <a:effectLst/>
                      </a:endParaRPr>
                    </a:p>
                  </a:txBody>
                  <a:tcPr anchor="ctr"/>
                </a:tc>
                <a:tc>
                  <a:txBody>
                    <a:bodyPr/>
                    <a:lstStyle/>
                    <a:p>
                      <a:pPr rtl="0" fontAlgn="base"/>
                      <a:r>
                        <a:rPr lang="en-US" sz="1800">
                          <a:effectLst/>
                        </a:rPr>
                        <a:t>Subtracts the right hand operator with left hand operator​</a:t>
                      </a:r>
                      <a:endParaRPr lang="en-US">
                        <a:effectLst/>
                      </a:endParaRPr>
                    </a:p>
                  </a:txBody>
                  <a:tcPr anchor="ctr"/>
                </a:tc>
                <a:extLst>
                  <a:ext uri="{0D108BD9-81ED-4DB2-BD59-A6C34878D82A}">
                    <a16:rowId xmlns:a16="http://schemas.microsoft.com/office/drawing/2014/main" val="3479789340"/>
                  </a:ext>
                </a:extLst>
              </a:tr>
              <a:tr h="620709">
                <a:tc>
                  <a:txBody>
                    <a:bodyPr/>
                    <a:lstStyle/>
                    <a:p>
                      <a:pPr rtl="0" fontAlgn="base"/>
                      <a:r>
                        <a:rPr lang="en-US" sz="1800">
                          <a:effectLst/>
                        </a:rPr>
                        <a:t>Multiplication (*)​</a:t>
                      </a:r>
                      <a:endParaRPr lang="en-US">
                        <a:effectLst/>
                      </a:endParaRPr>
                    </a:p>
                  </a:txBody>
                  <a:tcPr anchor="ctr"/>
                </a:tc>
                <a:tc>
                  <a:txBody>
                    <a:bodyPr/>
                    <a:lstStyle/>
                    <a:p>
                      <a:pPr rtl="0" fontAlgn="base"/>
                      <a:r>
                        <a:rPr lang="en-US" sz="1800">
                          <a:effectLst/>
                        </a:rPr>
                        <a:t>Multiplies values on either side of the operator​</a:t>
                      </a:r>
                      <a:endParaRPr lang="en-US">
                        <a:effectLst/>
                      </a:endParaRPr>
                    </a:p>
                  </a:txBody>
                  <a:tcPr anchor="ctr"/>
                </a:tc>
                <a:extLst>
                  <a:ext uri="{0D108BD9-81ED-4DB2-BD59-A6C34878D82A}">
                    <a16:rowId xmlns:a16="http://schemas.microsoft.com/office/drawing/2014/main" val="893397101"/>
                  </a:ext>
                </a:extLst>
              </a:tr>
              <a:tr h="620709">
                <a:tc>
                  <a:txBody>
                    <a:bodyPr/>
                    <a:lstStyle/>
                    <a:p>
                      <a:pPr rtl="0" fontAlgn="base"/>
                      <a:r>
                        <a:rPr lang="en-US" sz="1800">
                          <a:effectLst/>
                        </a:rPr>
                        <a:t>Division (/)​</a:t>
                      </a:r>
                      <a:endParaRPr lang="en-US">
                        <a:effectLst/>
                      </a:endParaRPr>
                    </a:p>
                  </a:txBody>
                  <a:tcPr anchor="ctr"/>
                </a:tc>
                <a:tc>
                  <a:txBody>
                    <a:bodyPr/>
                    <a:lstStyle/>
                    <a:p>
                      <a:pPr rtl="0" fontAlgn="base"/>
                      <a:r>
                        <a:rPr lang="en-US" sz="1800">
                          <a:effectLst/>
                        </a:rPr>
                        <a:t>Divides left hand operand with right hand operator​</a:t>
                      </a:r>
                      <a:endParaRPr lang="en-US">
                        <a:effectLst/>
                      </a:endParaRPr>
                    </a:p>
                  </a:txBody>
                  <a:tcPr anchor="ctr"/>
                </a:tc>
                <a:extLst>
                  <a:ext uri="{0D108BD9-81ED-4DB2-BD59-A6C34878D82A}">
                    <a16:rowId xmlns:a16="http://schemas.microsoft.com/office/drawing/2014/main" val="3583473363"/>
                  </a:ext>
                </a:extLst>
              </a:tr>
              <a:tr h="886727">
                <a:tc>
                  <a:txBody>
                    <a:bodyPr/>
                    <a:lstStyle/>
                    <a:p>
                      <a:pPr rtl="0" fontAlgn="base"/>
                      <a:r>
                        <a:rPr lang="en-US" sz="1800">
                          <a:effectLst/>
                        </a:rPr>
                        <a:t>Modulus (%)​</a:t>
                      </a:r>
                      <a:endParaRPr lang="en-US">
                        <a:effectLst/>
                      </a:endParaRPr>
                    </a:p>
                  </a:txBody>
                  <a:tcPr anchor="ctr"/>
                </a:tc>
                <a:tc>
                  <a:txBody>
                    <a:bodyPr/>
                    <a:lstStyle/>
                    <a:p>
                      <a:pPr rtl="0" fontAlgn="base"/>
                      <a:r>
                        <a:rPr lang="en-US" sz="1800">
                          <a:effectLst/>
                        </a:rPr>
                        <a:t>Divides left hand operand by right hand operand and returns remainder​</a:t>
                      </a:r>
                      <a:endParaRPr lang="en-US">
                        <a:effectLst/>
                      </a:endParaRPr>
                    </a:p>
                  </a:txBody>
                  <a:tcPr anchor="ctr"/>
                </a:tc>
                <a:extLst>
                  <a:ext uri="{0D108BD9-81ED-4DB2-BD59-A6C34878D82A}">
                    <a16:rowId xmlns:a16="http://schemas.microsoft.com/office/drawing/2014/main" val="566222210"/>
                  </a:ext>
                </a:extLst>
              </a:tr>
              <a:tr h="620709">
                <a:tc>
                  <a:txBody>
                    <a:bodyPr/>
                    <a:lstStyle/>
                    <a:p>
                      <a:pPr rtl="0" fontAlgn="base"/>
                      <a:r>
                        <a:rPr lang="en-US" sz="1800">
                          <a:effectLst/>
                        </a:rPr>
                        <a:t>Exponent (**)​</a:t>
                      </a:r>
                      <a:endParaRPr lang="en-US">
                        <a:effectLst/>
                      </a:endParaRPr>
                    </a:p>
                  </a:txBody>
                  <a:tcPr anchor="ctr"/>
                </a:tc>
                <a:tc>
                  <a:txBody>
                    <a:bodyPr/>
                    <a:lstStyle/>
                    <a:p>
                      <a:pPr rtl="0" fontAlgn="base"/>
                      <a:r>
                        <a:rPr lang="en-US" sz="1800">
                          <a:effectLst/>
                        </a:rPr>
                        <a:t>Performs exponential (power) calculation on operators​</a:t>
                      </a:r>
                      <a:endParaRPr lang="en-US">
                        <a:effectLst/>
                      </a:endParaRPr>
                    </a:p>
                  </a:txBody>
                  <a:tcPr anchor="ctr"/>
                </a:tc>
                <a:extLst>
                  <a:ext uri="{0D108BD9-81ED-4DB2-BD59-A6C34878D82A}">
                    <a16:rowId xmlns:a16="http://schemas.microsoft.com/office/drawing/2014/main" val="484919650"/>
                  </a:ext>
                </a:extLst>
              </a:tr>
            </a:tbl>
          </a:graphicData>
        </a:graphic>
      </p:graphicFrame>
      <p:sp>
        <p:nvSpPr>
          <p:cNvPr id="4" name="TextBox 3">
            <a:extLst>
              <a:ext uri="{FF2B5EF4-FFF2-40B4-BE49-F238E27FC236}">
                <a16:creationId xmlns:a16="http://schemas.microsoft.com/office/drawing/2014/main" id="{636E7A75-14EC-F0A8-3F58-CFD466DA950A}"/>
              </a:ext>
            </a:extLst>
          </p:cNvPr>
          <p:cNvSpPr txBox="1"/>
          <p:nvPr/>
        </p:nvSpPr>
        <p:spPr>
          <a:xfrm>
            <a:off x="705633" y="4759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rPr>
              <a:t>Arithmetic operators</a:t>
            </a:r>
            <a:endParaRPr lang="en-US"/>
          </a:p>
        </p:txBody>
      </p:sp>
      <p:pic>
        <p:nvPicPr>
          <p:cNvPr id="2" name="Picture 1">
            <a:extLst>
              <a:ext uri="{FF2B5EF4-FFF2-40B4-BE49-F238E27FC236}">
                <a16:creationId xmlns:a16="http://schemas.microsoft.com/office/drawing/2014/main" id="{0F57D0F0-AA74-3BF4-F5FC-DC8BC5C2BCAF}"/>
              </a:ext>
            </a:extLst>
          </p:cNvPr>
          <p:cNvPicPr>
            <a:picLocks noChangeAspect="1"/>
          </p:cNvPicPr>
          <p:nvPr/>
        </p:nvPicPr>
        <p:blipFill>
          <a:blip r:embed="rId2"/>
          <a:stretch>
            <a:fillRect/>
          </a:stretch>
        </p:blipFill>
        <p:spPr>
          <a:xfrm>
            <a:off x="10585407" y="-3392"/>
            <a:ext cx="1543050" cy="1562100"/>
          </a:xfrm>
          <a:prstGeom prst="rect">
            <a:avLst/>
          </a:prstGeom>
        </p:spPr>
      </p:pic>
    </p:spTree>
    <p:extLst>
      <p:ext uri="{BB962C8B-B14F-4D97-AF65-F5344CB8AC3E}">
        <p14:creationId xmlns:p14="http://schemas.microsoft.com/office/powerpoint/2010/main" val="169397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1F1DF-F41D-F4D8-4AF8-5A9A9764EEED}"/>
              </a:ext>
            </a:extLst>
          </p:cNvPr>
          <p:cNvSpPr txBox="1"/>
          <p:nvPr/>
        </p:nvSpPr>
        <p:spPr>
          <a:xfrm>
            <a:off x="37579" y="6264"/>
            <a:ext cx="12106404"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a:t>
            </a:r>
            <a:r>
              <a:rPr lang="en-US" b="1" dirty="0">
                <a:ea typeface="+mn-lt"/>
                <a:cs typeface="+mn-lt"/>
              </a:rPr>
              <a:t> PRINT:  Print function used to print the texts, variables, output in the python program.</a:t>
            </a:r>
          </a:p>
          <a:p>
            <a:pPr algn="just"/>
            <a:endParaRPr lang="en-US" dirty="0">
              <a:ea typeface="+mn-lt"/>
              <a:cs typeface="+mn-lt"/>
            </a:endParaRPr>
          </a:p>
          <a:p>
            <a:pPr algn="just"/>
            <a:r>
              <a:rPr lang="en-US" dirty="0">
                <a:ea typeface="+mn-lt"/>
                <a:cs typeface="+mn-lt"/>
              </a:rPr>
              <a:t>print('Hello world') </a:t>
            </a:r>
            <a:endParaRPr lang="en-US" dirty="0"/>
          </a:p>
          <a:p>
            <a:pPr algn="just"/>
            <a:endParaRPr lang="en-US" dirty="0"/>
          </a:p>
          <a:p>
            <a:pPr algn="just"/>
            <a:r>
              <a:rPr lang="en-US" dirty="0">
                <a:ea typeface="+mn-lt"/>
                <a:cs typeface="+mn-lt"/>
              </a:rPr>
              <a:t>• </a:t>
            </a:r>
            <a:r>
              <a:rPr lang="en-US" b="1" dirty="0">
                <a:ea typeface="+mn-lt"/>
                <a:cs typeface="+mn-lt"/>
              </a:rPr>
              <a:t>TYPE():  Type function is used to get the type of the object. </a:t>
            </a:r>
          </a:p>
          <a:p>
            <a:pPr algn="just"/>
            <a:endParaRPr lang="en-US" b="1" dirty="0">
              <a:ea typeface="+mn-lt"/>
              <a:cs typeface="+mn-lt"/>
            </a:endParaRPr>
          </a:p>
          <a:p>
            <a:pPr algn="just"/>
            <a:r>
              <a:rPr lang="en-US" dirty="0">
                <a:ea typeface="+mn-lt"/>
                <a:cs typeface="+mn-lt"/>
              </a:rPr>
              <a:t>a=10</a:t>
            </a:r>
            <a:endParaRPr lang="en-US" dirty="0"/>
          </a:p>
          <a:p>
            <a:pPr algn="just"/>
            <a:r>
              <a:rPr lang="en-US" dirty="0">
                <a:ea typeface="+mn-lt"/>
                <a:cs typeface="+mn-lt"/>
              </a:rPr>
              <a:t>b=20.0</a:t>
            </a:r>
            <a:endParaRPr lang="en-US" dirty="0"/>
          </a:p>
          <a:p>
            <a:pPr algn="just"/>
            <a:r>
              <a:rPr lang="en-US" dirty="0">
                <a:ea typeface="+mn-lt"/>
                <a:cs typeface="+mn-lt"/>
              </a:rPr>
              <a:t>c='name'</a:t>
            </a:r>
            <a:endParaRPr lang="en-US" dirty="0"/>
          </a:p>
          <a:p>
            <a:pPr algn="just"/>
            <a:r>
              <a:rPr lang="en-US" dirty="0">
                <a:ea typeface="+mn-lt"/>
                <a:cs typeface="+mn-lt"/>
              </a:rPr>
              <a:t>print(type(a))</a:t>
            </a:r>
            <a:endParaRPr lang="en-US" dirty="0"/>
          </a:p>
          <a:p>
            <a:pPr algn="just"/>
            <a:r>
              <a:rPr lang="en-US" dirty="0">
                <a:ea typeface="+mn-lt"/>
                <a:cs typeface="+mn-lt"/>
              </a:rPr>
              <a:t>print(type(b))</a:t>
            </a:r>
            <a:endParaRPr lang="en-US" dirty="0"/>
          </a:p>
          <a:p>
            <a:pPr algn="just"/>
            <a:r>
              <a:rPr lang="en-US" dirty="0">
                <a:ea typeface="+mn-lt"/>
                <a:cs typeface="+mn-lt"/>
              </a:rPr>
              <a:t>print(type(c))</a:t>
            </a:r>
            <a:endParaRPr lang="en-US" dirty="0"/>
          </a:p>
          <a:p>
            <a:pPr algn="just"/>
            <a:endParaRPr lang="en-US" dirty="0"/>
          </a:p>
          <a:p>
            <a:pPr algn="just"/>
            <a:r>
              <a:rPr lang="en-US" b="1" dirty="0">
                <a:ea typeface="+mn-lt"/>
                <a:cs typeface="+mn-lt"/>
              </a:rPr>
              <a:t>•  INPUT():  To take the input from the user we use input() function. </a:t>
            </a:r>
          </a:p>
          <a:p>
            <a:pPr algn="just"/>
            <a:r>
              <a:rPr lang="en-US" dirty="0">
                <a:ea typeface="+mn-lt"/>
                <a:cs typeface="+mn-lt"/>
              </a:rPr>
              <a:t>Example :</a:t>
            </a:r>
            <a:endParaRPr lang="en-US" dirty="0"/>
          </a:p>
          <a:p>
            <a:pPr algn="just"/>
            <a:endParaRPr lang="en-US" dirty="0"/>
          </a:p>
          <a:p>
            <a:pPr algn="just"/>
            <a:r>
              <a:rPr lang="en-US" dirty="0">
                <a:ea typeface="+mn-lt"/>
                <a:cs typeface="+mn-lt"/>
              </a:rPr>
              <a:t>name=input('enter the name of the student :')</a:t>
            </a:r>
            <a:endParaRPr lang="en-US" dirty="0"/>
          </a:p>
          <a:p>
            <a:pPr algn="just"/>
            <a:r>
              <a:rPr lang="en-US" dirty="0">
                <a:ea typeface="+mn-lt"/>
                <a:cs typeface="+mn-lt"/>
              </a:rPr>
              <a:t>print(name)</a:t>
            </a:r>
            <a:endParaRPr lang="en-US" dirty="0"/>
          </a:p>
          <a:p>
            <a:pPr algn="just"/>
            <a:endParaRPr lang="en-US" dirty="0"/>
          </a:p>
          <a:p>
            <a:pPr algn="just"/>
            <a:endParaRPr lang="en-US" dirty="0"/>
          </a:p>
          <a:p>
            <a:pPr algn="just"/>
            <a:endParaRPr lang="en-US" dirty="0"/>
          </a:p>
          <a:p>
            <a:pPr algn="just"/>
            <a:endParaRPr lang="en-US" dirty="0"/>
          </a:p>
        </p:txBody>
      </p:sp>
      <p:pic>
        <p:nvPicPr>
          <p:cNvPr id="4" name="Picture 3">
            <a:extLst>
              <a:ext uri="{FF2B5EF4-FFF2-40B4-BE49-F238E27FC236}">
                <a16:creationId xmlns:a16="http://schemas.microsoft.com/office/drawing/2014/main" id="{FE6E2E83-C892-6F7B-4BF0-1005F642B57E}"/>
              </a:ext>
            </a:extLst>
          </p:cNvPr>
          <p:cNvPicPr>
            <a:picLocks noChangeAspect="1"/>
          </p:cNvPicPr>
          <p:nvPr/>
        </p:nvPicPr>
        <p:blipFill>
          <a:blip r:embed="rId2"/>
          <a:stretch>
            <a:fillRect/>
          </a:stretch>
        </p:blipFill>
        <p:spPr>
          <a:xfrm>
            <a:off x="10585407" y="-3392"/>
            <a:ext cx="1543050" cy="1562100"/>
          </a:xfrm>
          <a:prstGeom prst="rect">
            <a:avLst/>
          </a:prstGeom>
        </p:spPr>
      </p:pic>
    </p:spTree>
    <p:extLst>
      <p:ext uri="{BB962C8B-B14F-4D97-AF65-F5344CB8AC3E}">
        <p14:creationId xmlns:p14="http://schemas.microsoft.com/office/powerpoint/2010/main" val="325833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E4D8D-2A21-78BF-5905-1230DFE1CCCA}"/>
              </a:ext>
            </a:extLst>
          </p:cNvPr>
          <p:cNvSpPr txBox="1"/>
          <p:nvPr/>
        </p:nvSpPr>
        <p:spPr>
          <a:xfrm>
            <a:off x="89770" y="215030"/>
            <a:ext cx="11939391" cy="72635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cs typeface="Segoe UI"/>
              </a:rPr>
              <a:t>• </a:t>
            </a:r>
            <a:r>
              <a:rPr lang="en-US" sz="2800" b="1" dirty="0">
                <a:cs typeface="Segoe UI"/>
              </a:rPr>
              <a:t>Type casting and Type conversion:</a:t>
            </a:r>
          </a:p>
          <a:p>
            <a:pPr algn="just"/>
            <a:endParaRPr lang="en-US" b="1" dirty="0">
              <a:solidFill>
                <a:srgbClr val="000000"/>
              </a:solidFill>
              <a:ea typeface="+mn-lt"/>
              <a:cs typeface="Segoe UI"/>
            </a:endParaRPr>
          </a:p>
          <a:p>
            <a:pPr algn="just"/>
            <a:r>
              <a:rPr lang="en-US" sz="2400" dirty="0">
                <a:solidFill>
                  <a:srgbClr val="000000"/>
                </a:solidFill>
                <a:ea typeface="+mn-lt"/>
                <a:cs typeface="+mn-lt"/>
              </a:rPr>
              <a:t>Type casting and type conversion are both processes of converting a value from </a:t>
            </a:r>
          </a:p>
          <a:p>
            <a:pPr algn="just"/>
            <a:r>
              <a:rPr lang="en-US" sz="2400" dirty="0">
                <a:solidFill>
                  <a:srgbClr val="000000"/>
                </a:solidFill>
                <a:ea typeface="+mn-lt"/>
                <a:cs typeface="+mn-lt"/>
              </a:rPr>
              <a:t>one data type to another. However, there are some key differences between the two.</a:t>
            </a:r>
            <a:endParaRPr lang="en-US" sz="2400"/>
          </a:p>
          <a:p>
            <a:pPr algn="just"/>
            <a:r>
              <a:rPr lang="en-US" sz="2400" dirty="0">
                <a:solidFill>
                  <a:srgbClr val="000000"/>
                </a:solidFill>
                <a:ea typeface="+mn-lt"/>
                <a:cs typeface="+mn-lt"/>
              </a:rPr>
              <a:t>Type casting is when the programmer manually converts a value from one data type to another. This is done using the built-in functions </a:t>
            </a:r>
            <a:r>
              <a:rPr lang="en-US" sz="2400" dirty="0">
                <a:latin typeface="Gill Sans MT"/>
                <a:cs typeface="Segoe UI"/>
              </a:rPr>
              <a:t>int()</a:t>
            </a:r>
            <a:r>
              <a:rPr lang="en-US" sz="2400" dirty="0">
                <a:solidFill>
                  <a:srgbClr val="000000"/>
                </a:solidFill>
                <a:ea typeface="+mn-lt"/>
                <a:cs typeface="+mn-lt"/>
              </a:rPr>
              <a:t>, </a:t>
            </a:r>
            <a:r>
              <a:rPr lang="en-US" sz="2400" dirty="0">
                <a:latin typeface="Gill Sans MT"/>
                <a:cs typeface="Segoe UI"/>
              </a:rPr>
              <a:t>float()</a:t>
            </a:r>
            <a:r>
              <a:rPr lang="en-US" sz="2400" dirty="0">
                <a:solidFill>
                  <a:srgbClr val="000000"/>
                </a:solidFill>
                <a:ea typeface="+mn-lt"/>
                <a:cs typeface="+mn-lt"/>
              </a:rPr>
              <a:t>, </a:t>
            </a:r>
            <a:r>
              <a:rPr lang="en-US" sz="2400" dirty="0">
                <a:latin typeface="Gill Sans MT"/>
                <a:cs typeface="Segoe UI"/>
              </a:rPr>
              <a:t>str()</a:t>
            </a:r>
            <a:r>
              <a:rPr lang="en-US" sz="2400" dirty="0">
                <a:solidFill>
                  <a:srgbClr val="000000"/>
                </a:solidFill>
                <a:ea typeface="+mn-lt"/>
                <a:cs typeface="+mn-lt"/>
              </a:rPr>
              <a:t>, </a:t>
            </a:r>
            <a:r>
              <a:rPr lang="en-US" sz="2400" dirty="0">
                <a:latin typeface="Gill Sans MT"/>
                <a:cs typeface="Segoe UI"/>
              </a:rPr>
              <a:t>bool()</a:t>
            </a:r>
            <a:r>
              <a:rPr lang="en-US" sz="2400" dirty="0">
                <a:solidFill>
                  <a:srgbClr val="000000"/>
                </a:solidFill>
                <a:ea typeface="+mn-lt"/>
                <a:cs typeface="+mn-lt"/>
              </a:rPr>
              <a:t>, and </a:t>
            </a:r>
            <a:r>
              <a:rPr lang="en-US" sz="2400" dirty="0">
                <a:latin typeface="Gill Sans MT"/>
                <a:cs typeface="Segoe UI"/>
              </a:rPr>
              <a:t>complex()</a:t>
            </a:r>
            <a:r>
              <a:rPr lang="en-US" sz="2400" dirty="0">
                <a:solidFill>
                  <a:srgbClr val="000000"/>
                </a:solidFill>
                <a:ea typeface="+mn-lt"/>
                <a:cs typeface="+mn-lt"/>
              </a:rPr>
              <a:t>.</a:t>
            </a:r>
            <a:endParaRPr lang="en-US" sz="2400"/>
          </a:p>
          <a:p>
            <a:pPr algn="just"/>
            <a:endParaRPr lang="en-US" sz="2400" dirty="0">
              <a:cs typeface="Segoe UI"/>
            </a:endParaRPr>
          </a:p>
          <a:p>
            <a:pPr algn="just"/>
            <a:r>
              <a:rPr lang="en-US" sz="2400" dirty="0">
                <a:cs typeface="Segoe UI"/>
              </a:rPr>
              <a:t>Examples1:</a:t>
            </a:r>
          </a:p>
          <a:p>
            <a:pPr algn="just"/>
            <a:r>
              <a:rPr lang="en-US" sz="2400" dirty="0">
                <a:cs typeface="Segoe UI"/>
              </a:rPr>
              <a:t>A=10</a:t>
            </a:r>
          </a:p>
          <a:p>
            <a:pPr algn="just"/>
            <a:r>
              <a:rPr lang="en-US" sz="2400" dirty="0">
                <a:cs typeface="Segoe UI"/>
              </a:rPr>
              <a:t>A=str(A)</a:t>
            </a:r>
          </a:p>
          <a:p>
            <a:pPr algn="just"/>
            <a:endParaRPr lang="en-US" sz="2400" dirty="0">
              <a:cs typeface="Segoe UI"/>
            </a:endParaRPr>
          </a:p>
          <a:p>
            <a:pPr algn="just"/>
            <a:r>
              <a:rPr lang="en-US" sz="2400" dirty="0">
                <a:ea typeface="+mn-lt"/>
                <a:cs typeface="+mn-lt"/>
              </a:rPr>
              <a:t>Examples2:</a:t>
            </a:r>
            <a:endParaRPr lang="en-US" dirty="0"/>
          </a:p>
          <a:p>
            <a:pPr algn="just"/>
            <a:r>
              <a:rPr lang="en-US" sz="2400" dirty="0">
                <a:ea typeface="+mn-lt"/>
                <a:cs typeface="+mn-lt"/>
              </a:rPr>
              <a:t>a=11</a:t>
            </a:r>
            <a:endParaRPr lang="en-US" dirty="0"/>
          </a:p>
          <a:p>
            <a:pPr algn="just"/>
            <a:r>
              <a:rPr lang="en-US" sz="2400" dirty="0">
                <a:ea typeface="+mn-lt"/>
                <a:cs typeface="+mn-lt"/>
              </a:rPr>
              <a:t>b=20.23</a:t>
            </a:r>
            <a:endParaRPr lang="en-US" dirty="0"/>
          </a:p>
          <a:p>
            <a:pPr algn="just"/>
            <a:r>
              <a:rPr lang="en-US" sz="2400" dirty="0">
                <a:ea typeface="+mn-lt"/>
                <a:cs typeface="+mn-lt"/>
              </a:rPr>
              <a:t>c=</a:t>
            </a:r>
            <a:r>
              <a:rPr lang="en-US" sz="2400" dirty="0" err="1">
                <a:ea typeface="+mn-lt"/>
                <a:cs typeface="+mn-lt"/>
              </a:rPr>
              <a:t>a+b</a:t>
            </a:r>
            <a:endParaRPr lang="en-US" dirty="0" err="1"/>
          </a:p>
          <a:p>
            <a:pPr algn="just"/>
            <a:r>
              <a:rPr lang="en-US" sz="2400" dirty="0">
                <a:ea typeface="+mn-lt"/>
                <a:cs typeface="+mn-lt"/>
              </a:rPr>
              <a:t>print(c)</a:t>
            </a:r>
            <a:endParaRPr lang="en-US" dirty="0"/>
          </a:p>
          <a:p>
            <a:pPr algn="just"/>
            <a:endParaRPr lang="en-US" sz="2400" dirty="0">
              <a:cs typeface="Segoe UI"/>
            </a:endParaRPr>
          </a:p>
          <a:p>
            <a:pPr algn="just"/>
            <a:endParaRPr lang="en-US" sz="2400" dirty="0">
              <a:cs typeface="Segoe UI"/>
            </a:endParaRPr>
          </a:p>
          <a:p>
            <a:pPr algn="just"/>
            <a:endParaRPr lang="en-US" b="1" dirty="0">
              <a:cs typeface="Segoe UI"/>
            </a:endParaRPr>
          </a:p>
          <a:p>
            <a:pPr algn="just"/>
            <a:endParaRPr lang="en-US" b="1" dirty="0">
              <a:cs typeface="Segoe UI"/>
            </a:endParaRPr>
          </a:p>
        </p:txBody>
      </p:sp>
      <p:pic>
        <p:nvPicPr>
          <p:cNvPr id="4" name="Picture 3">
            <a:extLst>
              <a:ext uri="{FF2B5EF4-FFF2-40B4-BE49-F238E27FC236}">
                <a16:creationId xmlns:a16="http://schemas.microsoft.com/office/drawing/2014/main" id="{B15D08C0-91CB-0E71-DB78-F9C4AB49F55D}"/>
              </a:ext>
            </a:extLst>
          </p:cNvPr>
          <p:cNvPicPr>
            <a:picLocks noChangeAspect="1"/>
          </p:cNvPicPr>
          <p:nvPr/>
        </p:nvPicPr>
        <p:blipFill>
          <a:blip r:embed="rId2"/>
          <a:stretch>
            <a:fillRect/>
          </a:stretch>
        </p:blipFill>
        <p:spPr>
          <a:xfrm>
            <a:off x="10585407" y="-3392"/>
            <a:ext cx="1543050" cy="1562100"/>
          </a:xfrm>
          <a:prstGeom prst="rect">
            <a:avLst/>
          </a:prstGeom>
        </p:spPr>
      </p:pic>
    </p:spTree>
    <p:extLst>
      <p:ext uri="{BB962C8B-B14F-4D97-AF65-F5344CB8AC3E}">
        <p14:creationId xmlns:p14="http://schemas.microsoft.com/office/powerpoint/2010/main" val="2689846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9D48A-2210-8B1C-C901-A9987DFD0EBC}"/>
              </a:ext>
            </a:extLst>
          </p:cNvPr>
          <p:cNvSpPr txBox="1"/>
          <p:nvPr/>
        </p:nvSpPr>
        <p:spPr>
          <a:xfrm>
            <a:off x="79332" y="173277"/>
            <a:ext cx="12012459"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dirty="0">
                <a:cs typeface="Segoe UI"/>
              </a:rPr>
              <a:t>Functions in python:</a:t>
            </a:r>
            <a:r>
              <a:rPr lang="en-US" sz="2800" dirty="0">
                <a:cs typeface="Segoe UI"/>
              </a:rPr>
              <a:t>​</a:t>
            </a:r>
          </a:p>
          <a:p>
            <a:pPr algn="just"/>
            <a:r>
              <a:rPr lang="en-US" dirty="0">
                <a:cs typeface="Segoe UI"/>
              </a:rPr>
              <a:t>​</a:t>
            </a:r>
          </a:p>
          <a:p>
            <a:pPr algn="just"/>
            <a:r>
              <a:rPr lang="en-US" sz="2400">
                <a:ea typeface="+mn-lt"/>
                <a:cs typeface="+mn-lt"/>
              </a:rPr>
              <a:t>A function in Python is a block of code that is executed when it is called. Functions</a:t>
            </a:r>
            <a:endParaRPr lang="en-US">
              <a:ea typeface="+mn-lt"/>
              <a:cs typeface="+mn-lt"/>
            </a:endParaRPr>
          </a:p>
          <a:p>
            <a:pPr algn="just"/>
            <a:r>
              <a:rPr lang="en-US" sz="2400" dirty="0">
                <a:ea typeface="+mn-lt"/>
                <a:cs typeface="+mn-lt"/>
              </a:rPr>
              <a:t> can be used to perform a specific task.</a:t>
            </a:r>
            <a:endParaRPr lang="en-US"/>
          </a:p>
          <a:p>
            <a:pPr algn="just"/>
            <a:r>
              <a:rPr lang="en-US" sz="2400" dirty="0">
                <a:cs typeface="Segoe UI"/>
              </a:rPr>
              <a:t>​</a:t>
            </a:r>
          </a:p>
          <a:p>
            <a:pPr algn="just"/>
            <a:r>
              <a:rPr lang="en-US" sz="2400" dirty="0">
                <a:cs typeface="Segoe UI"/>
              </a:rPr>
              <a:t>Example:</a:t>
            </a:r>
            <a:endParaRPr lang="en-US" sz="2400" b="1" dirty="0">
              <a:cs typeface="Segoe UI"/>
            </a:endParaRPr>
          </a:p>
          <a:p>
            <a:pPr algn="just"/>
            <a:endParaRPr lang="en-US" sz="2400" dirty="0">
              <a:cs typeface="Segoe UI"/>
            </a:endParaRPr>
          </a:p>
          <a:p>
            <a:pPr algn="just"/>
            <a:r>
              <a:rPr lang="en-US" sz="2400" dirty="0">
                <a:ea typeface="+mn-lt"/>
                <a:cs typeface="+mn-lt"/>
              </a:rPr>
              <a:t>def adder(a, b):</a:t>
            </a:r>
            <a:endParaRPr lang="en-US" dirty="0"/>
          </a:p>
          <a:p>
            <a:pPr algn="just"/>
            <a:r>
              <a:rPr lang="en-US" sz="2400" dirty="0">
                <a:ea typeface="+mn-lt"/>
                <a:cs typeface="+mn-lt"/>
              </a:rPr>
              <a:t>    c=a+ b</a:t>
            </a:r>
            <a:endParaRPr lang="en-US" dirty="0"/>
          </a:p>
          <a:p>
            <a:pPr algn="just"/>
            <a:r>
              <a:rPr lang="en-US" sz="2400" dirty="0">
                <a:ea typeface="+mn-lt"/>
                <a:cs typeface="+mn-lt"/>
              </a:rPr>
              <a:t>    return c                    # a and b are the arguments of the function.</a:t>
            </a:r>
            <a:endParaRPr lang="en-US" dirty="0"/>
          </a:p>
          <a:p>
            <a:pPr algn="just"/>
            <a:endParaRPr lang="en-US" sz="2400" dirty="0">
              <a:ea typeface="+mn-lt"/>
              <a:cs typeface="+mn-lt"/>
            </a:endParaRPr>
          </a:p>
          <a:p>
            <a:pPr algn="just"/>
            <a:r>
              <a:rPr lang="en-US" sz="2400" dirty="0">
                <a:ea typeface="+mn-lt"/>
                <a:cs typeface="+mn-lt"/>
              </a:rPr>
              <a:t>adder(1,2)</a:t>
            </a:r>
            <a:endParaRPr lang="en-US" dirty="0"/>
          </a:p>
        </p:txBody>
      </p:sp>
      <p:pic>
        <p:nvPicPr>
          <p:cNvPr id="4" name="Picture 3">
            <a:extLst>
              <a:ext uri="{FF2B5EF4-FFF2-40B4-BE49-F238E27FC236}">
                <a16:creationId xmlns:a16="http://schemas.microsoft.com/office/drawing/2014/main" id="{369CCC5A-A79C-44FC-90BB-32F7C3A472A1}"/>
              </a:ext>
            </a:extLst>
          </p:cNvPr>
          <p:cNvPicPr>
            <a:picLocks noChangeAspect="1"/>
          </p:cNvPicPr>
          <p:nvPr/>
        </p:nvPicPr>
        <p:blipFill>
          <a:blip r:embed="rId2"/>
          <a:stretch>
            <a:fillRect/>
          </a:stretch>
        </p:blipFill>
        <p:spPr>
          <a:xfrm>
            <a:off x="10585407" y="-3392"/>
            <a:ext cx="1543050" cy="1562100"/>
          </a:xfrm>
          <a:prstGeom prst="rect">
            <a:avLst/>
          </a:prstGeom>
        </p:spPr>
      </p:pic>
    </p:spTree>
    <p:extLst>
      <p:ext uri="{BB962C8B-B14F-4D97-AF65-F5344CB8AC3E}">
        <p14:creationId xmlns:p14="http://schemas.microsoft.com/office/powerpoint/2010/main" val="3423675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4CCF44-A864-8A2C-E2D6-A4AE05F7C99C}"/>
              </a:ext>
            </a:extLst>
          </p:cNvPr>
          <p:cNvSpPr txBox="1"/>
          <p:nvPr/>
        </p:nvSpPr>
        <p:spPr>
          <a:xfrm>
            <a:off x="37578" y="-108559"/>
            <a:ext cx="1190807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dirty="0">
                <a:cs typeface="Segoe UI"/>
              </a:rPr>
              <a:t>Questions:</a:t>
            </a:r>
          </a:p>
          <a:p>
            <a:pPr algn="just"/>
            <a:endParaRPr lang="en-US" sz="2800" b="1" dirty="0">
              <a:cs typeface="Segoe UI"/>
            </a:endParaRPr>
          </a:p>
          <a:p>
            <a:pPr marL="514350" indent="-514350" algn="just">
              <a:buAutoNum type="arabicPeriod"/>
            </a:pPr>
            <a:r>
              <a:rPr lang="en-US" sz="2800" dirty="0">
                <a:cs typeface="Segoe UI"/>
              </a:rPr>
              <a:t>Write a python function which take only name as </a:t>
            </a:r>
            <a:endParaRPr lang="en-US" sz="2800" b="1" dirty="0">
              <a:ea typeface="+mn-lt"/>
              <a:cs typeface="Segoe UI"/>
            </a:endParaRPr>
          </a:p>
          <a:p>
            <a:pPr algn="just"/>
            <a:r>
              <a:rPr lang="en-US" sz="2800" dirty="0">
                <a:ea typeface="+mn-lt"/>
                <a:cs typeface="+mn-lt"/>
              </a:rPr>
              <a:t>argument( from the</a:t>
            </a:r>
            <a:r>
              <a:rPr lang="en-US" sz="2800" dirty="0">
                <a:solidFill>
                  <a:srgbClr val="000000"/>
                </a:solidFill>
                <a:ea typeface="+mn-lt"/>
                <a:cs typeface="Segoe UI"/>
              </a:rPr>
              <a:t> user) and</a:t>
            </a:r>
            <a:r>
              <a:rPr lang="en-US" sz="2800" dirty="0">
                <a:cs typeface="Segoe UI"/>
              </a:rPr>
              <a:t> display the output "Hello Ashish". </a:t>
            </a:r>
            <a:endParaRPr lang="en-US" sz="2800" b="1">
              <a:cs typeface="Segoe UI"/>
            </a:endParaRPr>
          </a:p>
          <a:p>
            <a:pPr algn="just"/>
            <a:r>
              <a:rPr lang="en-US" dirty="0">
                <a:cs typeface="Segoe UI"/>
              </a:rPr>
              <a:t>​​</a:t>
            </a:r>
          </a:p>
          <a:p>
            <a:pPr algn="just"/>
            <a:r>
              <a:rPr lang="en-US" sz="2400" dirty="0">
                <a:cs typeface="Segoe UI"/>
              </a:rPr>
              <a:t>2.  </a:t>
            </a:r>
            <a:r>
              <a:rPr lang="en-US" sz="2800" dirty="0">
                <a:cs typeface="Segoe UI"/>
              </a:rPr>
              <a:t>Make a calculator using the function.</a:t>
            </a:r>
          </a:p>
          <a:p>
            <a:pPr algn="just"/>
            <a:endParaRPr lang="en-US" sz="2800" dirty="0">
              <a:cs typeface="Segoe UI"/>
            </a:endParaRPr>
          </a:p>
          <a:p>
            <a:pPr algn="just"/>
            <a:endParaRPr lang="en-US" sz="2400" dirty="0">
              <a:cs typeface="Segoe UI"/>
            </a:endParaRPr>
          </a:p>
        </p:txBody>
      </p:sp>
      <p:pic>
        <p:nvPicPr>
          <p:cNvPr id="4" name="Picture 3">
            <a:extLst>
              <a:ext uri="{FF2B5EF4-FFF2-40B4-BE49-F238E27FC236}">
                <a16:creationId xmlns:a16="http://schemas.microsoft.com/office/drawing/2014/main" id="{291A89E9-CAB2-98C8-E284-C4F3ECF549D1}"/>
              </a:ext>
            </a:extLst>
          </p:cNvPr>
          <p:cNvPicPr>
            <a:picLocks noChangeAspect="1"/>
          </p:cNvPicPr>
          <p:nvPr/>
        </p:nvPicPr>
        <p:blipFill>
          <a:blip r:embed="rId2"/>
          <a:stretch>
            <a:fillRect/>
          </a:stretch>
        </p:blipFill>
        <p:spPr>
          <a:xfrm>
            <a:off x="10585407" y="-3392"/>
            <a:ext cx="1543050" cy="1562100"/>
          </a:xfrm>
          <a:prstGeom prst="rect">
            <a:avLst/>
          </a:prstGeom>
        </p:spPr>
      </p:pic>
    </p:spTree>
    <p:extLst>
      <p:ext uri="{BB962C8B-B14F-4D97-AF65-F5344CB8AC3E}">
        <p14:creationId xmlns:p14="http://schemas.microsoft.com/office/powerpoint/2010/main" val="1736297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C9FA9E-63B1-60BE-E91E-37A043AE3343}"/>
              </a:ext>
            </a:extLst>
          </p:cNvPr>
          <p:cNvSpPr txBox="1"/>
          <p:nvPr/>
        </p:nvSpPr>
        <p:spPr>
          <a:xfrm>
            <a:off x="256784" y="131524"/>
            <a:ext cx="40375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latin typeface="Arial"/>
                <a:cs typeface="Arial"/>
              </a:rPr>
              <a:t>Loops in python</a:t>
            </a:r>
            <a:endParaRPr lang="en-US"/>
          </a:p>
        </p:txBody>
      </p:sp>
      <p:sp>
        <p:nvSpPr>
          <p:cNvPr id="3" name="TextBox 2">
            <a:extLst>
              <a:ext uri="{FF2B5EF4-FFF2-40B4-BE49-F238E27FC236}">
                <a16:creationId xmlns:a16="http://schemas.microsoft.com/office/drawing/2014/main" id="{B041AC98-8CA5-4B05-FD72-6C4DFEE89B61}"/>
              </a:ext>
            </a:extLst>
          </p:cNvPr>
          <p:cNvSpPr txBox="1"/>
          <p:nvPr/>
        </p:nvSpPr>
        <p:spPr>
          <a:xfrm>
            <a:off x="183716" y="716072"/>
            <a:ext cx="1198114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Segoe UI"/>
              </a:rPr>
              <a:t>Python provides different types of loop in python programming. ​</a:t>
            </a:r>
          </a:p>
          <a:p>
            <a:r>
              <a:rPr lang="en-US">
                <a:latin typeface="Arial"/>
                <a:cs typeface="Segoe UI"/>
              </a:rPr>
              <a:t>​</a:t>
            </a:r>
          </a:p>
          <a:p>
            <a:pPr>
              <a:buChar char="•"/>
            </a:pPr>
            <a:r>
              <a:rPr lang="en-US">
                <a:latin typeface="Arial"/>
                <a:cs typeface="Arial"/>
              </a:rPr>
              <a:t>for loop​</a:t>
            </a:r>
          </a:p>
          <a:p>
            <a:pPr>
              <a:buChar char="•"/>
            </a:pPr>
            <a:r>
              <a:rPr lang="en-US">
                <a:latin typeface="Arial"/>
                <a:cs typeface="Arial"/>
              </a:rPr>
              <a:t>while loop​</a:t>
            </a:r>
          </a:p>
          <a:p>
            <a:pPr>
              <a:buChar char="•"/>
            </a:pPr>
            <a:r>
              <a:rPr lang="en-US">
                <a:latin typeface="Arial"/>
                <a:cs typeface="Arial"/>
              </a:rPr>
              <a:t>nested loops​</a:t>
            </a:r>
          </a:p>
          <a:p>
            <a:pPr algn="just"/>
            <a:r>
              <a:rPr lang="en-US">
                <a:latin typeface="Arial"/>
                <a:cs typeface="Segoe UI"/>
              </a:rPr>
              <a:t>​</a:t>
            </a:r>
          </a:p>
          <a:p>
            <a:pPr algn="just"/>
            <a:r>
              <a:rPr lang="en-US" b="1">
                <a:latin typeface="Arial"/>
                <a:cs typeface="Segoe UI"/>
              </a:rPr>
              <a:t>FOR Loops :</a:t>
            </a:r>
            <a:r>
              <a:rPr lang="en-US">
                <a:latin typeface="Arial"/>
                <a:cs typeface="Segoe UI"/>
              </a:rPr>
              <a:t>​</a:t>
            </a:r>
          </a:p>
          <a:p>
            <a:pPr algn="just"/>
            <a:r>
              <a:rPr lang="en-US">
                <a:latin typeface="Arial"/>
                <a:cs typeface="Segoe UI"/>
              </a:rPr>
              <a:t>​</a:t>
            </a:r>
          </a:p>
          <a:p>
            <a:pPr algn="just"/>
            <a:r>
              <a:rPr lang="en-US">
                <a:latin typeface="Arial"/>
                <a:cs typeface="Segoe UI"/>
              </a:rPr>
              <a:t>A for loop is used for iterating over a sequence (that is either a list, a tuple, a dictionary, a set, or a string).​</a:t>
            </a:r>
          </a:p>
          <a:p>
            <a:pPr algn="just"/>
            <a:r>
              <a:rPr lang="en-US">
                <a:latin typeface="Arial"/>
                <a:cs typeface="Segoe UI"/>
              </a:rPr>
              <a:t>​</a:t>
            </a:r>
          </a:p>
          <a:p>
            <a:pPr algn="just"/>
            <a:r>
              <a:rPr lang="en-US">
                <a:latin typeface="Arial"/>
                <a:cs typeface="Segoe UI"/>
              </a:rPr>
              <a:t>Input:​</a:t>
            </a:r>
          </a:p>
          <a:p>
            <a:pPr algn="just"/>
            <a:r>
              <a:rPr lang="en-US">
                <a:latin typeface="Arial"/>
                <a:cs typeface="Segoe UI"/>
              </a:rPr>
              <a:t>fruits = ["apple", "banana", "cherry"]​</a:t>
            </a:r>
          </a:p>
          <a:p>
            <a:pPr algn="just"/>
            <a:r>
              <a:rPr lang="en-US">
                <a:latin typeface="Arial"/>
                <a:cs typeface="Segoe UI"/>
              </a:rPr>
              <a:t>for x in fruits:​</a:t>
            </a:r>
          </a:p>
          <a:p>
            <a:pPr algn="just"/>
            <a:r>
              <a:rPr lang="en-US">
                <a:latin typeface="Arial"/>
                <a:cs typeface="Segoe UI"/>
              </a:rPr>
              <a:t>  print(x)​</a:t>
            </a:r>
          </a:p>
          <a:p>
            <a:pPr algn="just"/>
            <a:r>
              <a:rPr lang="en-US">
                <a:latin typeface="Arial"/>
                <a:cs typeface="Segoe UI"/>
              </a:rPr>
              <a:t>​</a:t>
            </a:r>
          </a:p>
          <a:p>
            <a:pPr algn="just"/>
            <a:r>
              <a:rPr lang="en-US">
                <a:latin typeface="Arial"/>
                <a:cs typeface="Segoe UI"/>
              </a:rPr>
              <a:t>Output:​</a:t>
            </a:r>
          </a:p>
          <a:p>
            <a:pPr algn="just"/>
            <a:r>
              <a:rPr lang="en-US">
                <a:latin typeface="Arial"/>
                <a:cs typeface="Segoe UI"/>
              </a:rPr>
              <a:t>apple banana cherry</a:t>
            </a:r>
          </a:p>
        </p:txBody>
      </p:sp>
      <p:pic>
        <p:nvPicPr>
          <p:cNvPr id="4" name="Picture 3">
            <a:extLst>
              <a:ext uri="{FF2B5EF4-FFF2-40B4-BE49-F238E27FC236}">
                <a16:creationId xmlns:a16="http://schemas.microsoft.com/office/drawing/2014/main" id="{E6B5B7B8-F26E-BF72-FE30-FCE7AA7DEDEF}"/>
              </a:ext>
            </a:extLst>
          </p:cNvPr>
          <p:cNvPicPr>
            <a:picLocks noChangeAspect="1"/>
          </p:cNvPicPr>
          <p:nvPr/>
        </p:nvPicPr>
        <p:blipFill>
          <a:blip r:embed="rId2"/>
          <a:stretch>
            <a:fillRect/>
          </a:stretch>
        </p:blipFill>
        <p:spPr>
          <a:xfrm>
            <a:off x="10616722" y="38361"/>
            <a:ext cx="1543050" cy="1562100"/>
          </a:xfrm>
          <a:prstGeom prst="rect">
            <a:avLst/>
          </a:prstGeom>
        </p:spPr>
      </p:pic>
    </p:spTree>
    <p:extLst>
      <p:ext uri="{BB962C8B-B14F-4D97-AF65-F5344CB8AC3E}">
        <p14:creationId xmlns:p14="http://schemas.microsoft.com/office/powerpoint/2010/main" val="1118829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95471C-9AC4-4DEF-073B-AE8B7A8309FC}"/>
              </a:ext>
            </a:extLst>
          </p:cNvPr>
          <p:cNvSpPr txBox="1"/>
          <p:nvPr/>
        </p:nvSpPr>
        <p:spPr>
          <a:xfrm>
            <a:off x="100209" y="58455"/>
            <a:ext cx="1191851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latin typeface="Arial"/>
                <a:cs typeface="Segoe UI"/>
              </a:rPr>
              <a:t>WHILE Loops :</a:t>
            </a:r>
            <a:r>
              <a:rPr lang="en-US">
                <a:latin typeface="Arial"/>
                <a:cs typeface="Segoe UI"/>
              </a:rPr>
              <a:t>​</a:t>
            </a:r>
          </a:p>
          <a:p>
            <a:pPr algn="just"/>
            <a:r>
              <a:rPr lang="en-US">
                <a:latin typeface="Arial"/>
                <a:cs typeface="Segoe UI"/>
              </a:rPr>
              <a:t>While loops repeat as long as a certain Boolean condition is met.​</a:t>
            </a:r>
          </a:p>
          <a:p>
            <a:pPr algn="just"/>
            <a:r>
              <a:rPr lang="en-US">
                <a:latin typeface="Arial"/>
                <a:cs typeface="Segoe UI"/>
              </a:rPr>
              <a:t>​</a:t>
            </a:r>
          </a:p>
          <a:p>
            <a:pPr algn="just"/>
            <a:r>
              <a:rPr lang="en-US">
                <a:latin typeface="Arial"/>
                <a:cs typeface="Segoe UI"/>
              </a:rPr>
              <a:t>Input:​</a:t>
            </a:r>
          </a:p>
          <a:p>
            <a:pPr algn="just"/>
            <a:r>
              <a:rPr lang="en-US">
                <a:latin typeface="Arial"/>
                <a:cs typeface="Segoe UI"/>
              </a:rPr>
              <a:t>count = 0​</a:t>
            </a:r>
          </a:p>
          <a:p>
            <a:pPr algn="just"/>
            <a:r>
              <a:rPr lang="en-US">
                <a:latin typeface="Arial"/>
                <a:cs typeface="Segoe UI"/>
              </a:rPr>
              <a:t>while count &lt; 5:​</a:t>
            </a:r>
          </a:p>
          <a:p>
            <a:pPr algn="just"/>
            <a:r>
              <a:rPr lang="en-US">
                <a:latin typeface="Arial"/>
                <a:cs typeface="Segoe UI"/>
              </a:rPr>
              <a:t>    print(count)​</a:t>
            </a:r>
          </a:p>
          <a:p>
            <a:pPr algn="just"/>
            <a:r>
              <a:rPr lang="en-US">
                <a:latin typeface="Arial"/>
                <a:cs typeface="Segoe UI"/>
              </a:rPr>
              <a:t>    count += 1​</a:t>
            </a:r>
          </a:p>
          <a:p>
            <a:pPr algn="just"/>
            <a:r>
              <a:rPr lang="en-US">
                <a:latin typeface="Arial"/>
                <a:cs typeface="Segoe UI"/>
              </a:rPr>
              <a:t>​</a:t>
            </a:r>
          </a:p>
          <a:p>
            <a:pPr algn="just"/>
            <a:r>
              <a:rPr lang="en-US">
                <a:latin typeface="Arial"/>
                <a:cs typeface="Segoe UI"/>
              </a:rPr>
              <a:t>Output:​</a:t>
            </a:r>
          </a:p>
          <a:p>
            <a:pPr algn="just"/>
            <a:r>
              <a:rPr lang="en-US">
                <a:latin typeface="Arial"/>
                <a:cs typeface="Segoe UI"/>
              </a:rPr>
              <a:t>0​</a:t>
            </a:r>
          </a:p>
          <a:p>
            <a:pPr algn="just"/>
            <a:r>
              <a:rPr lang="en-US">
                <a:latin typeface="Arial"/>
                <a:cs typeface="Segoe UI"/>
              </a:rPr>
              <a:t>1​</a:t>
            </a:r>
          </a:p>
          <a:p>
            <a:pPr algn="just"/>
            <a:r>
              <a:rPr lang="en-US">
                <a:latin typeface="Arial"/>
                <a:cs typeface="Segoe UI"/>
              </a:rPr>
              <a:t>2​</a:t>
            </a:r>
          </a:p>
          <a:p>
            <a:pPr algn="just"/>
            <a:r>
              <a:rPr lang="en-US">
                <a:latin typeface="Arial"/>
                <a:cs typeface="Segoe UI"/>
              </a:rPr>
              <a:t>3​</a:t>
            </a:r>
          </a:p>
          <a:p>
            <a:pPr algn="just"/>
            <a:r>
              <a:rPr lang="en-US">
                <a:latin typeface="Arial"/>
                <a:cs typeface="Segoe UI"/>
              </a:rPr>
              <a:t>4​</a:t>
            </a:r>
          </a:p>
          <a:p>
            <a:pPr algn="just"/>
            <a:r>
              <a:rPr lang="en-US">
                <a:latin typeface="Arial"/>
                <a:cs typeface="Segoe UI"/>
              </a:rPr>
              <a:t>​</a:t>
            </a:r>
          </a:p>
          <a:p>
            <a:pPr algn="just"/>
            <a:r>
              <a:rPr lang="en-US" b="1">
                <a:latin typeface="Arial"/>
                <a:cs typeface="Segoe UI"/>
              </a:rPr>
              <a:t>"break" and "continue" statements </a:t>
            </a:r>
            <a:r>
              <a:rPr lang="en-US">
                <a:latin typeface="Arial"/>
                <a:cs typeface="Segoe UI"/>
              </a:rPr>
              <a:t>: </a:t>
            </a:r>
            <a:r>
              <a:rPr lang="en-US" b="1">
                <a:latin typeface="Arial"/>
                <a:cs typeface="Segoe UI"/>
              </a:rPr>
              <a:t>break</a:t>
            </a:r>
            <a:r>
              <a:rPr lang="en-US">
                <a:latin typeface="Arial"/>
                <a:cs typeface="Segoe UI"/>
              </a:rPr>
              <a:t> is used to exit a for loop or a while loop, whereas </a:t>
            </a:r>
            <a:r>
              <a:rPr lang="en-US" b="1">
                <a:latin typeface="Arial"/>
                <a:cs typeface="Segoe UI"/>
              </a:rPr>
              <a:t>continue</a:t>
            </a:r>
            <a:r>
              <a:rPr lang="en-US">
                <a:latin typeface="Arial"/>
                <a:cs typeface="Segoe UI"/>
              </a:rPr>
              <a:t> is used to skip the current block, and return to the "for" or "while" statement.</a:t>
            </a:r>
          </a:p>
        </p:txBody>
      </p:sp>
      <p:pic>
        <p:nvPicPr>
          <p:cNvPr id="3" name="Picture 2">
            <a:extLst>
              <a:ext uri="{FF2B5EF4-FFF2-40B4-BE49-F238E27FC236}">
                <a16:creationId xmlns:a16="http://schemas.microsoft.com/office/drawing/2014/main" id="{3B491ABC-A3F4-B3B6-EB6E-32A969B61C0A}"/>
              </a:ext>
            </a:extLst>
          </p:cNvPr>
          <p:cNvPicPr>
            <a:picLocks noChangeAspect="1"/>
          </p:cNvPicPr>
          <p:nvPr/>
        </p:nvPicPr>
        <p:blipFill>
          <a:blip r:embed="rId2"/>
          <a:stretch>
            <a:fillRect/>
          </a:stretch>
        </p:blipFill>
        <p:spPr>
          <a:xfrm>
            <a:off x="10595845" y="-3392"/>
            <a:ext cx="1543050" cy="1562100"/>
          </a:xfrm>
          <a:prstGeom prst="rect">
            <a:avLst/>
          </a:prstGeom>
        </p:spPr>
      </p:pic>
    </p:spTree>
    <p:extLst>
      <p:ext uri="{BB962C8B-B14F-4D97-AF65-F5344CB8AC3E}">
        <p14:creationId xmlns:p14="http://schemas.microsoft.com/office/powerpoint/2010/main" val="3389973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3478" y="343011"/>
            <a:ext cx="8501374" cy="3908855"/>
          </a:xfrm>
        </p:spPr>
        <p:txBody>
          <a:bodyPr>
            <a:normAutofit/>
          </a:bodyPr>
          <a:lstStyle/>
          <a:p>
            <a:r>
              <a:rPr lang="en-US" b="1" dirty="0"/>
              <a:t>PYTHON: </a:t>
            </a:r>
            <a:r>
              <a:rPr lang="en-US" dirty="0"/>
              <a:t>INTRODUCTION</a:t>
            </a:r>
            <a:br>
              <a:rPr lang="en-US" b="1" dirty="0"/>
            </a:br>
            <a:endParaRPr lang="en-US" b="1" dirty="0"/>
          </a:p>
        </p:txBody>
      </p:sp>
      <p:sp>
        <p:nvSpPr>
          <p:cNvPr id="3" name="Subtitle 2"/>
          <p:cNvSpPr>
            <a:spLocks noGrp="1"/>
          </p:cNvSpPr>
          <p:nvPr>
            <p:ph type="subTitle" idx="1"/>
          </p:nvPr>
        </p:nvSpPr>
        <p:spPr>
          <a:xfrm>
            <a:off x="2480410" y="3531204"/>
            <a:ext cx="8574442" cy="1844004"/>
          </a:xfrm>
        </p:spPr>
        <p:txBody>
          <a:bodyPr vert="horz" lIns="91440" tIns="91440" rIns="91440" bIns="91440" rtlCol="0" anchor="t">
            <a:normAutofit/>
          </a:bodyPr>
          <a:lstStyle/>
          <a:p>
            <a:pPr marL="285750" indent="-285750">
              <a:lnSpc>
                <a:spcPct val="100000"/>
              </a:lnSpc>
              <a:spcBef>
                <a:spcPts val="0"/>
              </a:spcBef>
              <a:buFont typeface="Arial,Sans-Serif"/>
              <a:buChar char="•"/>
            </a:pPr>
            <a:r>
              <a:rPr lang="en-US" sz="2400" b="1" dirty="0">
                <a:latin typeface="Times New Roman"/>
                <a:cs typeface="Times New Roman"/>
              </a:rPr>
              <a:t>Python : Overview and History</a:t>
            </a:r>
            <a:endParaRPr lang="en-US" sz="2400" dirty="0">
              <a:latin typeface="Times New Roman"/>
              <a:cs typeface="Times New Roman"/>
            </a:endParaRPr>
          </a:p>
          <a:p>
            <a:pPr marL="285750" indent="-285750">
              <a:lnSpc>
                <a:spcPct val="100000"/>
              </a:lnSpc>
              <a:spcBef>
                <a:spcPts val="0"/>
              </a:spcBef>
              <a:buFont typeface="Arial,Sans-Serif"/>
              <a:buChar char="•"/>
            </a:pPr>
            <a:r>
              <a:rPr lang="en-US" sz="2400" b="1" dirty="0">
                <a:latin typeface="Times New Roman"/>
                <a:cs typeface="Times New Roman"/>
              </a:rPr>
              <a:t>Characteristics</a:t>
            </a:r>
            <a:endParaRPr lang="en-US" sz="2400" dirty="0">
              <a:latin typeface="Times New Roman"/>
              <a:cs typeface="Times New Roman"/>
            </a:endParaRPr>
          </a:p>
          <a:p>
            <a:pPr marL="285750" indent="-285750">
              <a:lnSpc>
                <a:spcPct val="100000"/>
              </a:lnSpc>
              <a:spcBef>
                <a:spcPts val="0"/>
              </a:spcBef>
              <a:buFont typeface="Arial,Sans-Serif"/>
              <a:buChar char="•"/>
            </a:pPr>
            <a:r>
              <a:rPr lang="en-US" sz="2400" b="1" dirty="0">
                <a:latin typeface="Times New Roman"/>
                <a:cs typeface="Times New Roman"/>
              </a:rPr>
              <a:t>Applications</a:t>
            </a:r>
            <a:endParaRPr lang="en-US" sz="2400" dirty="0">
              <a:latin typeface="Times New Roman"/>
              <a:cs typeface="Times New Roman"/>
            </a:endParaRPr>
          </a:p>
          <a:p>
            <a:pPr marL="285750" indent="-285750">
              <a:lnSpc>
                <a:spcPct val="100000"/>
              </a:lnSpc>
              <a:spcBef>
                <a:spcPts val="0"/>
              </a:spcBef>
              <a:buFont typeface="Arial,Sans-Serif"/>
              <a:buChar char="•"/>
            </a:pPr>
            <a:r>
              <a:rPr lang="en-US" sz="2400" b="1" dirty="0">
                <a:latin typeface="Times New Roman"/>
                <a:cs typeface="Times New Roman"/>
              </a:rPr>
              <a:t>Python for Machine Learning</a:t>
            </a:r>
            <a:endParaRPr lang="en-US" dirty="0"/>
          </a:p>
        </p:txBody>
      </p:sp>
      <p:pic>
        <p:nvPicPr>
          <p:cNvPr id="4" name="Picture 3">
            <a:extLst>
              <a:ext uri="{FF2B5EF4-FFF2-40B4-BE49-F238E27FC236}">
                <a16:creationId xmlns:a16="http://schemas.microsoft.com/office/drawing/2014/main" id="{7FFCEE0F-EDA2-E026-4C0C-7D335BAB4E3F}"/>
              </a:ext>
            </a:extLst>
          </p:cNvPr>
          <p:cNvPicPr>
            <a:picLocks noChangeAspect="1"/>
          </p:cNvPicPr>
          <p:nvPr/>
        </p:nvPicPr>
        <p:blipFill>
          <a:blip r:embed="rId2"/>
          <a:stretch>
            <a:fillRect/>
          </a:stretch>
        </p:blipFill>
        <p:spPr>
          <a:xfrm>
            <a:off x="10585407" y="-3392"/>
            <a:ext cx="1543050" cy="1562100"/>
          </a:xfrm>
          <a:prstGeom prst="rect">
            <a:avLst/>
          </a:prstGeom>
        </p:spPr>
      </p:pic>
    </p:spTree>
    <p:extLst>
      <p:ext uri="{BB962C8B-B14F-4D97-AF65-F5344CB8AC3E}">
        <p14:creationId xmlns:p14="http://schemas.microsoft.com/office/powerpoint/2010/main" val="128632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B35F9-377F-3325-A38B-3F7261D6F433}"/>
              </a:ext>
            </a:extLst>
          </p:cNvPr>
          <p:cNvSpPr txBox="1"/>
          <p:nvPr/>
        </p:nvSpPr>
        <p:spPr>
          <a:xfrm>
            <a:off x="183715" y="204592"/>
            <a:ext cx="124508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Arial"/>
              <a:cs typeface="Segoe UI"/>
            </a:endParaRPr>
          </a:p>
        </p:txBody>
      </p:sp>
      <p:sp>
        <p:nvSpPr>
          <p:cNvPr id="3" name="TextBox 2">
            <a:extLst>
              <a:ext uri="{FF2B5EF4-FFF2-40B4-BE49-F238E27FC236}">
                <a16:creationId xmlns:a16="http://schemas.microsoft.com/office/drawing/2014/main" id="{854ACA3C-07E8-CDDC-2664-ECED8C414724}"/>
              </a:ext>
            </a:extLst>
          </p:cNvPr>
          <p:cNvSpPr txBox="1"/>
          <p:nvPr/>
        </p:nvSpPr>
        <p:spPr>
          <a:xfrm>
            <a:off x="131523" y="121085"/>
            <a:ext cx="12064652" cy="7109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ea typeface="+mn-lt"/>
                <a:cs typeface="+mn-lt"/>
              </a:rPr>
              <a:t>The statement </a:t>
            </a:r>
            <a:r>
              <a:rPr lang="en-US" sz="2800" dirty="0">
                <a:latin typeface="Consolas"/>
                <a:ea typeface="+mn-lt"/>
                <a:cs typeface="Segoe UI"/>
              </a:rPr>
              <a:t>a </a:t>
            </a:r>
            <a:r>
              <a:rPr lang="en-US" sz="2800" dirty="0">
                <a:latin typeface="Consolas"/>
                <a:cs typeface="Segoe UI"/>
              </a:rPr>
              <a:t>= 2</a:t>
            </a:r>
            <a:r>
              <a:rPr lang="en-US" sz="2800" dirty="0">
                <a:ea typeface="+mn-lt"/>
                <a:cs typeface="+mn-lt"/>
              </a:rPr>
              <a:t> means that the variable </a:t>
            </a:r>
            <a:r>
              <a:rPr lang="en-US" sz="2800" dirty="0">
                <a:latin typeface="Consolas"/>
                <a:cs typeface="Segoe UI"/>
              </a:rPr>
              <a:t>a</a:t>
            </a:r>
            <a:r>
              <a:rPr lang="en-US" sz="2800" dirty="0">
                <a:ea typeface="+mn-lt"/>
                <a:cs typeface="+mn-lt"/>
              </a:rPr>
              <a:t> is assigned the value 2.</a:t>
            </a:r>
            <a:endParaRPr lang="en-US" sz="2800"/>
          </a:p>
          <a:p>
            <a:pPr algn="just"/>
            <a:endParaRPr lang="en-US" dirty="0">
              <a:latin typeface="Gill Sans MT"/>
              <a:cs typeface="Segoe UI"/>
            </a:endParaRPr>
          </a:p>
          <a:p>
            <a:pPr algn="just"/>
            <a:endParaRPr lang="en-US" dirty="0">
              <a:latin typeface="Arial"/>
              <a:cs typeface="Segoe UI"/>
            </a:endParaRPr>
          </a:p>
          <a:p>
            <a:pPr algn="just"/>
            <a:r>
              <a:rPr lang="en-US" sz="2800" dirty="0">
                <a:latin typeface="Arial"/>
                <a:cs typeface="Segoe UI"/>
              </a:rPr>
              <a:t>Integer==9   is used  to for the comparison.</a:t>
            </a:r>
          </a:p>
          <a:p>
            <a:pPr algn="just"/>
            <a:endParaRPr lang="en-US" sz="2800" dirty="0">
              <a:latin typeface="Arial"/>
              <a:cs typeface="Segoe UI"/>
            </a:endParaRPr>
          </a:p>
          <a:p>
            <a:pPr algn="just"/>
            <a:r>
              <a:rPr lang="en-US" sz="2800" b="1" dirty="0">
                <a:latin typeface="Arial"/>
                <a:cs typeface="Segoe UI"/>
              </a:rPr>
              <a:t>CONDITIONAL STATEMENTS IN PYTHON:</a:t>
            </a:r>
          </a:p>
          <a:p>
            <a:pPr algn="just"/>
            <a:endParaRPr lang="en-US" sz="2800" b="1" dirty="0">
              <a:latin typeface="Arial"/>
              <a:cs typeface="Segoe UI"/>
            </a:endParaRPr>
          </a:p>
          <a:p>
            <a:pPr algn="just"/>
            <a:r>
              <a:rPr lang="en-US" sz="2800" dirty="0">
                <a:ea typeface="+mn-lt"/>
                <a:cs typeface="+mn-lt"/>
              </a:rPr>
              <a:t>n=int(input("enter the marks"))</a:t>
            </a:r>
            <a:endParaRPr lang="en-US" dirty="0"/>
          </a:p>
          <a:p>
            <a:pPr algn="just"/>
            <a:r>
              <a:rPr lang="en-US" sz="2800" b="1" dirty="0">
                <a:ea typeface="+mn-lt"/>
                <a:cs typeface="+mn-lt"/>
              </a:rPr>
              <a:t>if n==100:</a:t>
            </a:r>
            <a:endParaRPr lang="en-US" b="1" dirty="0"/>
          </a:p>
          <a:p>
            <a:pPr algn="just"/>
            <a:r>
              <a:rPr lang="en-US" sz="2800" dirty="0">
                <a:ea typeface="+mn-lt"/>
                <a:cs typeface="+mn-lt"/>
              </a:rPr>
              <a:t>    print('You are the topper')</a:t>
            </a:r>
            <a:endParaRPr lang="en-US" dirty="0"/>
          </a:p>
          <a:p>
            <a:pPr algn="just"/>
            <a:r>
              <a:rPr lang="en-US" sz="2800" b="1" dirty="0">
                <a:ea typeface="+mn-lt"/>
                <a:cs typeface="+mn-lt"/>
              </a:rPr>
              <a:t>else: </a:t>
            </a:r>
            <a:endParaRPr lang="en-US"/>
          </a:p>
          <a:p>
            <a:pPr algn="just"/>
            <a:r>
              <a:rPr lang="en-US" sz="2800" dirty="0">
                <a:ea typeface="+mn-lt"/>
                <a:cs typeface="+mn-lt"/>
              </a:rPr>
              <a:t>    print('You need to work')</a:t>
            </a:r>
            <a:endParaRPr lang="en-US" dirty="0"/>
          </a:p>
          <a:p>
            <a:pPr algn="just"/>
            <a:endParaRPr lang="en-US" sz="2800" dirty="0">
              <a:latin typeface="Arial"/>
              <a:cs typeface="Segoe UI"/>
            </a:endParaRPr>
          </a:p>
          <a:p>
            <a:pPr algn="just"/>
            <a:endParaRPr lang="en-US" sz="2800" dirty="0">
              <a:latin typeface="Arial"/>
              <a:cs typeface="Segoe UI"/>
            </a:endParaRPr>
          </a:p>
          <a:p>
            <a:pPr algn="just"/>
            <a:endParaRPr lang="en-US" sz="2800" dirty="0">
              <a:latin typeface="Arial"/>
              <a:cs typeface="Segoe UI"/>
            </a:endParaRPr>
          </a:p>
          <a:p>
            <a:pPr algn="just"/>
            <a:endParaRPr lang="en-US" sz="2800" dirty="0">
              <a:latin typeface="Arial"/>
              <a:cs typeface="Segoe UI"/>
            </a:endParaRPr>
          </a:p>
          <a:p>
            <a:pPr algn="just"/>
            <a:endParaRPr lang="en-US" sz="2800" dirty="0">
              <a:latin typeface="Arial"/>
              <a:cs typeface="Segoe UI"/>
            </a:endParaRPr>
          </a:p>
        </p:txBody>
      </p:sp>
      <p:pic>
        <p:nvPicPr>
          <p:cNvPr id="5" name="Picture 4">
            <a:extLst>
              <a:ext uri="{FF2B5EF4-FFF2-40B4-BE49-F238E27FC236}">
                <a16:creationId xmlns:a16="http://schemas.microsoft.com/office/drawing/2014/main" id="{4688B78B-A4DD-9ED7-1799-99099D13CCB6}"/>
              </a:ext>
            </a:extLst>
          </p:cNvPr>
          <p:cNvPicPr>
            <a:picLocks noChangeAspect="1"/>
          </p:cNvPicPr>
          <p:nvPr/>
        </p:nvPicPr>
        <p:blipFill>
          <a:blip r:embed="rId2"/>
          <a:stretch>
            <a:fillRect/>
          </a:stretch>
        </p:blipFill>
        <p:spPr>
          <a:xfrm>
            <a:off x="10585407" y="-3392"/>
            <a:ext cx="1543050" cy="1562100"/>
          </a:xfrm>
          <a:prstGeom prst="rect">
            <a:avLst/>
          </a:prstGeom>
        </p:spPr>
      </p:pic>
    </p:spTree>
    <p:extLst>
      <p:ext uri="{BB962C8B-B14F-4D97-AF65-F5344CB8AC3E}">
        <p14:creationId xmlns:p14="http://schemas.microsoft.com/office/powerpoint/2010/main" val="1413738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195A9-5A67-8F2E-475D-C92866E16FC6}"/>
              </a:ext>
            </a:extLst>
          </p:cNvPr>
          <p:cNvSpPr txBox="1"/>
          <p:nvPr/>
        </p:nvSpPr>
        <p:spPr>
          <a:xfrm>
            <a:off x="131523" y="173277"/>
            <a:ext cx="11928953"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Example: Write a python function to calculate the sum of  first 10 </a:t>
            </a:r>
            <a:endParaRPr lang="en-US"/>
          </a:p>
          <a:p>
            <a:pPr algn="just"/>
            <a:r>
              <a:rPr lang="en-US" sz="2800" dirty="0">
                <a:cs typeface="Segoe UI"/>
              </a:rPr>
              <a:t>numbers.</a:t>
            </a:r>
            <a:endParaRPr lang="en-US" dirty="0"/>
          </a:p>
          <a:p>
            <a:pPr algn="just"/>
            <a:endParaRPr lang="en-US" sz="2800" dirty="0">
              <a:cs typeface="Segoe UI"/>
            </a:endParaRPr>
          </a:p>
          <a:p>
            <a:pPr algn="just"/>
            <a:r>
              <a:rPr lang="en-US" sz="2800" dirty="0">
                <a:ea typeface="+mn-lt"/>
                <a:cs typeface="+mn-lt"/>
              </a:rPr>
              <a:t>sum=0</a:t>
            </a:r>
            <a:endParaRPr lang="en-US" dirty="0"/>
          </a:p>
          <a:p>
            <a:pPr algn="just"/>
            <a:r>
              <a:rPr lang="en-US" sz="2800" dirty="0">
                <a:ea typeface="+mn-lt"/>
                <a:cs typeface="+mn-lt"/>
              </a:rPr>
              <a:t>for </a:t>
            </a:r>
            <a:r>
              <a:rPr lang="en-US" sz="2800" dirty="0" err="1">
                <a:ea typeface="+mn-lt"/>
                <a:cs typeface="+mn-lt"/>
              </a:rPr>
              <a:t>i</a:t>
            </a:r>
            <a:r>
              <a:rPr lang="en-US" sz="2800" dirty="0">
                <a:ea typeface="+mn-lt"/>
                <a:cs typeface="+mn-lt"/>
              </a:rPr>
              <a:t> in range(1,10):</a:t>
            </a:r>
            <a:endParaRPr lang="en-US" dirty="0"/>
          </a:p>
          <a:p>
            <a:pPr algn="just"/>
            <a:r>
              <a:rPr lang="en-US" sz="2800" dirty="0">
                <a:ea typeface="+mn-lt"/>
                <a:cs typeface="+mn-lt"/>
              </a:rPr>
              <a:t>    sum+=</a:t>
            </a:r>
            <a:r>
              <a:rPr lang="en-US" sz="2800" dirty="0" err="1">
                <a:ea typeface="+mn-lt"/>
                <a:cs typeface="+mn-lt"/>
              </a:rPr>
              <a:t>i</a:t>
            </a:r>
            <a:endParaRPr lang="en-US" dirty="0" err="1"/>
          </a:p>
          <a:p>
            <a:pPr algn="just"/>
            <a:r>
              <a:rPr lang="en-US" sz="2800" dirty="0">
                <a:ea typeface="+mn-lt"/>
                <a:cs typeface="+mn-lt"/>
              </a:rPr>
              <a:t>print(sum)</a:t>
            </a:r>
            <a:endParaRPr lang="en-US" dirty="0"/>
          </a:p>
          <a:p>
            <a:pPr algn="just"/>
            <a:endParaRPr lang="en-US" sz="2800" dirty="0">
              <a:cs typeface="Segoe UI"/>
            </a:endParaRPr>
          </a:p>
          <a:p>
            <a:pPr algn="just"/>
            <a:r>
              <a:rPr lang="en-US" sz="2800" b="1" dirty="0">
                <a:cs typeface="Segoe UI"/>
              </a:rPr>
              <a:t>Range() : It is used to generate the sequence of the number.</a:t>
            </a:r>
            <a:endParaRPr lang="en-US" sz="2800" dirty="0">
              <a:cs typeface="Segoe UI"/>
            </a:endParaRPr>
          </a:p>
          <a:p>
            <a:pPr algn="just"/>
            <a:endParaRPr lang="en-US" sz="2800" b="1" dirty="0">
              <a:cs typeface="Segoe UI"/>
            </a:endParaRPr>
          </a:p>
          <a:p>
            <a:pPr algn="just"/>
            <a:r>
              <a:rPr lang="en-US" sz="2800" b="1" dirty="0">
                <a:cs typeface="Segoe UI"/>
              </a:rPr>
              <a:t>    </a:t>
            </a:r>
            <a:r>
              <a:rPr lang="en-US" sz="2800" dirty="0">
                <a:ea typeface="+mn-lt"/>
                <a:cs typeface="+mn-lt"/>
              </a:rPr>
              <a:t>for </a:t>
            </a:r>
            <a:r>
              <a:rPr lang="en-US" sz="2800" dirty="0" err="1">
                <a:ea typeface="+mn-lt"/>
                <a:cs typeface="+mn-lt"/>
              </a:rPr>
              <a:t>i</a:t>
            </a:r>
            <a:r>
              <a:rPr lang="en-US" sz="2800" dirty="0">
                <a:ea typeface="+mn-lt"/>
                <a:cs typeface="+mn-lt"/>
              </a:rPr>
              <a:t> in  range(5):</a:t>
            </a:r>
            <a:endParaRPr lang="en-US" sz="2800" b="1" dirty="0">
              <a:cs typeface="Segoe UI"/>
            </a:endParaRPr>
          </a:p>
          <a:p>
            <a:pPr algn="just"/>
            <a:r>
              <a:rPr lang="en-US" sz="2800" dirty="0">
                <a:ea typeface="+mn-lt"/>
                <a:cs typeface="+mn-lt"/>
              </a:rPr>
              <a:t>    print(</a:t>
            </a:r>
            <a:r>
              <a:rPr lang="en-US" sz="2800" dirty="0" err="1">
                <a:ea typeface="+mn-lt"/>
                <a:cs typeface="+mn-lt"/>
              </a:rPr>
              <a:t>i</a:t>
            </a:r>
            <a:r>
              <a:rPr lang="en-US" sz="2800" dirty="0">
                <a:ea typeface="+mn-lt"/>
                <a:cs typeface="+mn-lt"/>
              </a:rPr>
              <a:t>)</a:t>
            </a:r>
            <a:endParaRPr lang="en-US" dirty="0"/>
          </a:p>
          <a:p>
            <a:pPr algn="just"/>
            <a:endParaRPr lang="en-US" sz="2800" dirty="0">
              <a:cs typeface="Segoe UI"/>
            </a:endParaRPr>
          </a:p>
          <a:p>
            <a:pPr algn="just"/>
            <a:endParaRPr lang="en-US" sz="2800" dirty="0">
              <a:cs typeface="Segoe UI"/>
            </a:endParaRPr>
          </a:p>
        </p:txBody>
      </p:sp>
      <p:pic>
        <p:nvPicPr>
          <p:cNvPr id="4" name="Picture 3">
            <a:extLst>
              <a:ext uri="{FF2B5EF4-FFF2-40B4-BE49-F238E27FC236}">
                <a16:creationId xmlns:a16="http://schemas.microsoft.com/office/drawing/2014/main" id="{7AD4EC87-935D-47BB-2E67-E9C02A9A0169}"/>
              </a:ext>
            </a:extLst>
          </p:cNvPr>
          <p:cNvPicPr>
            <a:picLocks noChangeAspect="1"/>
          </p:cNvPicPr>
          <p:nvPr/>
        </p:nvPicPr>
        <p:blipFill>
          <a:blip r:embed="rId2"/>
          <a:stretch>
            <a:fillRect/>
          </a:stretch>
        </p:blipFill>
        <p:spPr>
          <a:xfrm>
            <a:off x="10585407" y="-3392"/>
            <a:ext cx="1543050" cy="1562100"/>
          </a:xfrm>
          <a:prstGeom prst="rect">
            <a:avLst/>
          </a:prstGeom>
        </p:spPr>
      </p:pic>
    </p:spTree>
    <p:extLst>
      <p:ext uri="{BB962C8B-B14F-4D97-AF65-F5344CB8AC3E}">
        <p14:creationId xmlns:p14="http://schemas.microsoft.com/office/powerpoint/2010/main" val="4042860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4089F9-D118-2BE7-78C1-56D9BD02AF58}"/>
              </a:ext>
            </a:extLst>
          </p:cNvPr>
          <p:cNvSpPr txBox="1"/>
          <p:nvPr/>
        </p:nvSpPr>
        <p:spPr>
          <a:xfrm>
            <a:off x="152400" y="173276"/>
            <a:ext cx="1196026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ea typeface="+mn-lt"/>
                <a:cs typeface="+mn-lt"/>
              </a:rPr>
              <a:t>n= int(input('enter the number: '))</a:t>
            </a:r>
            <a:endParaRPr lang="en-US" dirty="0"/>
          </a:p>
          <a:p>
            <a:pPr algn="just"/>
            <a:r>
              <a:rPr lang="en-US" sz="2800" dirty="0">
                <a:ea typeface="+mn-lt"/>
                <a:cs typeface="+mn-lt"/>
              </a:rPr>
              <a:t>flag=0</a:t>
            </a:r>
            <a:endParaRPr lang="en-US" dirty="0"/>
          </a:p>
          <a:p>
            <a:pPr algn="just"/>
            <a:endParaRPr lang="en-US" sz="2800" dirty="0">
              <a:ea typeface="+mn-lt"/>
              <a:cs typeface="+mn-lt"/>
            </a:endParaRPr>
          </a:p>
          <a:p>
            <a:pPr algn="just"/>
            <a:r>
              <a:rPr lang="en-US" sz="2800" dirty="0">
                <a:ea typeface="+mn-lt"/>
                <a:cs typeface="+mn-lt"/>
              </a:rPr>
              <a:t>for </a:t>
            </a:r>
            <a:r>
              <a:rPr lang="en-US" sz="2800" dirty="0" err="1">
                <a:ea typeface="+mn-lt"/>
                <a:cs typeface="+mn-lt"/>
              </a:rPr>
              <a:t>i</a:t>
            </a:r>
            <a:r>
              <a:rPr lang="en-US" sz="2800" dirty="0">
                <a:ea typeface="+mn-lt"/>
                <a:cs typeface="+mn-lt"/>
              </a:rPr>
              <a:t> in range(2,n):</a:t>
            </a:r>
            <a:endParaRPr lang="en-US" dirty="0"/>
          </a:p>
          <a:p>
            <a:pPr algn="just"/>
            <a:r>
              <a:rPr lang="en-US" sz="2800" dirty="0">
                <a:ea typeface="+mn-lt"/>
                <a:cs typeface="+mn-lt"/>
              </a:rPr>
              <a:t>    if (n% </a:t>
            </a:r>
            <a:r>
              <a:rPr lang="en-US" sz="2800" dirty="0" err="1">
                <a:ea typeface="+mn-lt"/>
                <a:cs typeface="+mn-lt"/>
              </a:rPr>
              <a:t>i</a:t>
            </a:r>
            <a:r>
              <a:rPr lang="en-US" sz="2800" dirty="0">
                <a:ea typeface="+mn-lt"/>
                <a:cs typeface="+mn-lt"/>
              </a:rPr>
              <a:t>==0):</a:t>
            </a:r>
            <a:endParaRPr lang="en-US" dirty="0"/>
          </a:p>
          <a:p>
            <a:pPr algn="just"/>
            <a:r>
              <a:rPr lang="en-US" sz="2800" dirty="0">
                <a:ea typeface="+mn-lt"/>
                <a:cs typeface="+mn-lt"/>
              </a:rPr>
              <a:t>        flag+=1</a:t>
            </a:r>
            <a:endParaRPr lang="en-US" dirty="0"/>
          </a:p>
          <a:p>
            <a:pPr algn="just"/>
            <a:r>
              <a:rPr lang="en-US" sz="2800" dirty="0">
                <a:ea typeface="+mn-lt"/>
                <a:cs typeface="+mn-lt"/>
              </a:rPr>
              <a:t>        Break</a:t>
            </a:r>
            <a:endParaRPr lang="en-US" dirty="0">
              <a:ea typeface="+mn-lt"/>
              <a:cs typeface="+mn-lt"/>
            </a:endParaRPr>
          </a:p>
          <a:p>
            <a:pPr algn="just"/>
            <a:endParaRPr lang="en-US" sz="2800" dirty="0"/>
          </a:p>
          <a:p>
            <a:pPr algn="just"/>
            <a:r>
              <a:rPr lang="en-US" sz="2800" dirty="0">
                <a:ea typeface="+mn-lt"/>
                <a:cs typeface="+mn-lt"/>
              </a:rPr>
              <a:t>if flag==0:</a:t>
            </a:r>
            <a:endParaRPr lang="en-US" dirty="0"/>
          </a:p>
          <a:p>
            <a:pPr algn="just"/>
            <a:r>
              <a:rPr lang="en-US" sz="2800" dirty="0">
                <a:ea typeface="+mn-lt"/>
                <a:cs typeface="+mn-lt"/>
              </a:rPr>
              <a:t>    print('number is prime')</a:t>
            </a:r>
            <a:endParaRPr lang="en-US" dirty="0"/>
          </a:p>
          <a:p>
            <a:pPr algn="just"/>
            <a:r>
              <a:rPr lang="en-US" sz="2800" dirty="0">
                <a:ea typeface="+mn-lt"/>
                <a:cs typeface="+mn-lt"/>
              </a:rPr>
              <a:t>else:</a:t>
            </a:r>
            <a:endParaRPr lang="en-US" dirty="0"/>
          </a:p>
          <a:p>
            <a:pPr algn="just"/>
            <a:r>
              <a:rPr lang="en-US" sz="2800" dirty="0">
                <a:ea typeface="+mn-lt"/>
                <a:cs typeface="+mn-lt"/>
              </a:rPr>
              <a:t>    print('number is  not prime')</a:t>
            </a:r>
            <a:endParaRPr lang="en-US" dirty="0"/>
          </a:p>
        </p:txBody>
      </p:sp>
      <p:pic>
        <p:nvPicPr>
          <p:cNvPr id="6" name="Picture 5">
            <a:extLst>
              <a:ext uri="{FF2B5EF4-FFF2-40B4-BE49-F238E27FC236}">
                <a16:creationId xmlns:a16="http://schemas.microsoft.com/office/drawing/2014/main" id="{7F8C4EBE-54C4-388E-4D11-E02162EA7CCB}"/>
              </a:ext>
            </a:extLst>
          </p:cNvPr>
          <p:cNvPicPr>
            <a:picLocks noChangeAspect="1"/>
          </p:cNvPicPr>
          <p:nvPr/>
        </p:nvPicPr>
        <p:blipFill>
          <a:blip r:embed="rId2"/>
          <a:stretch>
            <a:fillRect/>
          </a:stretch>
        </p:blipFill>
        <p:spPr>
          <a:xfrm>
            <a:off x="10585407" y="-3392"/>
            <a:ext cx="1543050" cy="1562100"/>
          </a:xfrm>
          <a:prstGeom prst="rect">
            <a:avLst/>
          </a:prstGeom>
        </p:spPr>
      </p:pic>
    </p:spTree>
    <p:extLst>
      <p:ext uri="{BB962C8B-B14F-4D97-AF65-F5344CB8AC3E}">
        <p14:creationId xmlns:p14="http://schemas.microsoft.com/office/powerpoint/2010/main" val="1018281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3BFDFB-BE46-8A58-7D4F-5E2B07D1C59D}"/>
              </a:ext>
            </a:extLst>
          </p:cNvPr>
          <p:cNvSpPr txBox="1"/>
          <p:nvPr/>
        </p:nvSpPr>
        <p:spPr>
          <a:xfrm>
            <a:off x="183716" y="966591"/>
            <a:ext cx="1201245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Arial"/>
                <a:cs typeface="Segoe UI"/>
              </a:rPr>
              <a:t>The Python List is a general data structure widely used in Python programs. They are found in </a:t>
            </a:r>
            <a:endParaRPr lang="en-US" dirty="0"/>
          </a:p>
          <a:p>
            <a:pPr algn="just"/>
            <a:r>
              <a:rPr lang="en-US" dirty="0">
                <a:latin typeface="Arial"/>
                <a:cs typeface="Segoe UI"/>
              </a:rPr>
              <a:t>other languages, often referred to as dynamic arrays. They are both mutable and a sequence data type that allows them to be indexed and sliced. The list can contain different types of objects, including other list objects.​</a:t>
            </a:r>
            <a:endParaRPr lang="en-US" dirty="0"/>
          </a:p>
          <a:p>
            <a:pPr algn="just"/>
            <a:r>
              <a:rPr lang="en-US" dirty="0">
                <a:latin typeface="Arial"/>
                <a:cs typeface="Segoe UI"/>
              </a:rPr>
              <a:t>​</a:t>
            </a:r>
          </a:p>
          <a:p>
            <a:pPr algn="just"/>
            <a:r>
              <a:rPr lang="en-US" b="1" u="sng" dirty="0">
                <a:latin typeface="Arial"/>
                <a:cs typeface="Segoe UI"/>
              </a:rPr>
              <a:t>Constructing a list</a:t>
            </a:r>
            <a:r>
              <a:rPr lang="en-US" b="1" dirty="0">
                <a:latin typeface="Arial"/>
                <a:cs typeface="Segoe UI"/>
              </a:rPr>
              <a:t> :</a:t>
            </a:r>
            <a:r>
              <a:rPr lang="en-US" dirty="0">
                <a:latin typeface="Arial"/>
                <a:cs typeface="Segoe UI"/>
              </a:rPr>
              <a:t>​</a:t>
            </a:r>
          </a:p>
          <a:p>
            <a:pPr algn="just"/>
            <a:r>
              <a:rPr lang="en-US" dirty="0">
                <a:latin typeface="Arial"/>
                <a:cs typeface="Segoe UI"/>
              </a:rPr>
              <a:t>​</a:t>
            </a:r>
          </a:p>
          <a:p>
            <a:pPr algn="just"/>
            <a:r>
              <a:rPr lang="en-US" dirty="0">
                <a:latin typeface="Arial"/>
                <a:cs typeface="Segoe UI"/>
              </a:rPr>
              <a:t>Input:​</a:t>
            </a:r>
          </a:p>
          <a:p>
            <a:pPr algn="just"/>
            <a:r>
              <a:rPr lang="en-US" dirty="0">
                <a:latin typeface="Arial"/>
                <a:cs typeface="Segoe UI"/>
              </a:rPr>
              <a:t># Assign a list to an variable named </a:t>
            </a:r>
            <a:r>
              <a:rPr lang="en-US" dirty="0" err="1">
                <a:latin typeface="Arial"/>
                <a:cs typeface="Segoe UI"/>
              </a:rPr>
              <a:t>my_list</a:t>
            </a:r>
            <a:r>
              <a:rPr lang="en-US" dirty="0">
                <a:latin typeface="Arial"/>
                <a:cs typeface="Segoe UI"/>
              </a:rPr>
              <a:t>​</a:t>
            </a:r>
          </a:p>
          <a:p>
            <a:pPr algn="just"/>
            <a:r>
              <a:rPr lang="en-US" dirty="0" err="1">
                <a:latin typeface="Arial"/>
                <a:cs typeface="Segoe UI"/>
              </a:rPr>
              <a:t>my_list</a:t>
            </a:r>
            <a:r>
              <a:rPr lang="en-US" dirty="0">
                <a:latin typeface="Arial"/>
                <a:cs typeface="Segoe UI"/>
              </a:rPr>
              <a:t> = [1,2,3]​</a:t>
            </a:r>
          </a:p>
          <a:p>
            <a:pPr algn="just"/>
            <a:r>
              <a:rPr lang="en-US" dirty="0">
                <a:latin typeface="Arial"/>
                <a:cs typeface="Segoe UI"/>
              </a:rPr>
              <a:t>Print(</a:t>
            </a:r>
            <a:r>
              <a:rPr lang="en-US" dirty="0" err="1">
                <a:latin typeface="Arial"/>
                <a:cs typeface="Segoe UI"/>
              </a:rPr>
              <a:t>my_list</a:t>
            </a:r>
            <a:r>
              <a:rPr lang="en-US" dirty="0">
                <a:latin typeface="Arial"/>
                <a:cs typeface="Segoe UI"/>
              </a:rPr>
              <a:t>)​</a:t>
            </a:r>
          </a:p>
          <a:p>
            <a:pPr algn="just"/>
            <a:r>
              <a:rPr lang="en-US" dirty="0">
                <a:latin typeface="Arial"/>
                <a:cs typeface="Segoe UI"/>
              </a:rPr>
              <a:t>​</a:t>
            </a:r>
          </a:p>
          <a:p>
            <a:pPr algn="just"/>
            <a:r>
              <a:rPr lang="en-US" dirty="0">
                <a:latin typeface="Arial"/>
                <a:cs typeface="Segoe UI"/>
              </a:rPr>
              <a:t>Output:​</a:t>
            </a:r>
          </a:p>
          <a:p>
            <a:pPr algn="just"/>
            <a:r>
              <a:rPr lang="en-US" dirty="0">
                <a:latin typeface="Arial"/>
                <a:cs typeface="Segoe UI"/>
              </a:rPr>
              <a:t>[1,2,3]​</a:t>
            </a:r>
          </a:p>
          <a:p>
            <a:pPr algn="just"/>
            <a:r>
              <a:rPr lang="en-US" dirty="0">
                <a:latin typeface="Arial"/>
                <a:cs typeface="Segoe UI"/>
              </a:rPr>
              <a:t>​</a:t>
            </a:r>
          </a:p>
          <a:p>
            <a:pPr algn="just"/>
            <a:r>
              <a:rPr lang="en-US" b="1" u="sng" dirty="0">
                <a:latin typeface="Arial"/>
                <a:cs typeface="Segoe UI"/>
              </a:rPr>
              <a:t>Basic List Methods </a:t>
            </a:r>
            <a:r>
              <a:rPr lang="en-US" b="1" dirty="0">
                <a:latin typeface="Arial"/>
                <a:cs typeface="Segoe UI"/>
              </a:rPr>
              <a:t>:</a:t>
            </a:r>
            <a:r>
              <a:rPr lang="en-US" dirty="0">
                <a:latin typeface="Arial"/>
                <a:cs typeface="Segoe UI"/>
              </a:rPr>
              <a:t>​</a:t>
            </a:r>
          </a:p>
          <a:p>
            <a:pPr algn="just"/>
            <a:r>
              <a:rPr lang="en-US" dirty="0">
                <a:latin typeface="Arial"/>
                <a:cs typeface="Segoe UI"/>
              </a:rPr>
              <a:t>​</a:t>
            </a:r>
          </a:p>
          <a:p>
            <a:pPr algn="just"/>
            <a:r>
              <a:rPr lang="en-US" b="1" dirty="0">
                <a:latin typeface="Arial"/>
                <a:cs typeface="Segoe UI"/>
              </a:rPr>
              <a:t>1. append(value) – </a:t>
            </a:r>
            <a:r>
              <a:rPr lang="en-US" dirty="0">
                <a:latin typeface="Arial"/>
                <a:cs typeface="Segoe UI"/>
              </a:rPr>
              <a:t>appends a new element to the end of the list.​</a:t>
            </a:r>
          </a:p>
          <a:p>
            <a:pPr algn="just"/>
            <a:r>
              <a:rPr lang="en-US" dirty="0">
                <a:latin typeface="Arial"/>
                <a:cs typeface="Segoe UI"/>
              </a:rPr>
              <a:t>list1.append(‘value to be appended)</a:t>
            </a:r>
          </a:p>
        </p:txBody>
      </p:sp>
      <p:sp>
        <p:nvSpPr>
          <p:cNvPr id="3" name="TextBox 2">
            <a:extLst>
              <a:ext uri="{FF2B5EF4-FFF2-40B4-BE49-F238E27FC236}">
                <a16:creationId xmlns:a16="http://schemas.microsoft.com/office/drawing/2014/main" id="{AA1F59EE-BE11-0994-95D0-FB763129C7FD}"/>
              </a:ext>
            </a:extLst>
          </p:cNvPr>
          <p:cNvSpPr txBox="1"/>
          <p:nvPr/>
        </p:nvSpPr>
        <p:spPr>
          <a:xfrm>
            <a:off x="183716" y="215031"/>
            <a:ext cx="72838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latin typeface="Arial"/>
              </a:rPr>
              <a:t>Lists in python</a:t>
            </a:r>
            <a:endParaRPr lang="en-US"/>
          </a:p>
        </p:txBody>
      </p:sp>
      <p:pic>
        <p:nvPicPr>
          <p:cNvPr id="4" name="Picture 3">
            <a:extLst>
              <a:ext uri="{FF2B5EF4-FFF2-40B4-BE49-F238E27FC236}">
                <a16:creationId xmlns:a16="http://schemas.microsoft.com/office/drawing/2014/main" id="{B2EBFE36-6B82-7640-1BD4-FA2CA83DC76F}"/>
              </a:ext>
            </a:extLst>
          </p:cNvPr>
          <p:cNvPicPr>
            <a:picLocks noChangeAspect="1"/>
          </p:cNvPicPr>
          <p:nvPr/>
        </p:nvPicPr>
        <p:blipFill>
          <a:blip r:embed="rId2"/>
          <a:stretch>
            <a:fillRect/>
          </a:stretch>
        </p:blipFill>
        <p:spPr>
          <a:xfrm>
            <a:off x="10835927" y="-3393"/>
            <a:ext cx="1292530" cy="1311580"/>
          </a:xfrm>
          <a:prstGeom prst="rect">
            <a:avLst/>
          </a:prstGeom>
        </p:spPr>
      </p:pic>
    </p:spTree>
    <p:extLst>
      <p:ext uri="{BB962C8B-B14F-4D97-AF65-F5344CB8AC3E}">
        <p14:creationId xmlns:p14="http://schemas.microsoft.com/office/powerpoint/2010/main" val="3851892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9D5B6F-69DF-BBF0-1FBC-ED2E8A154642}"/>
              </a:ext>
            </a:extLst>
          </p:cNvPr>
          <p:cNvSpPr txBox="1"/>
          <p:nvPr/>
        </p:nvSpPr>
        <p:spPr>
          <a:xfrm>
            <a:off x="-4174" y="1906044"/>
            <a:ext cx="1197070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latin typeface="Arial"/>
                <a:cs typeface="Segoe UI"/>
              </a:rPr>
              <a:t>2. index(value, [startIndex]) </a:t>
            </a:r>
            <a:r>
              <a:rPr lang="en-US">
                <a:latin typeface="Arial"/>
                <a:cs typeface="Segoe UI"/>
              </a:rPr>
              <a:t>– gets the index of the first occurrence of the input value. If the input value is not in the list a ValueError exception is raised. If a second argument is provided, the search is started at that specified index.​</a:t>
            </a:r>
          </a:p>
          <a:p>
            <a:pPr algn="just"/>
            <a:r>
              <a:rPr lang="en-US">
                <a:latin typeface="Arial"/>
                <a:cs typeface="Segoe UI"/>
              </a:rPr>
              <a:t>list1.index(5)​</a:t>
            </a:r>
          </a:p>
          <a:p>
            <a:pPr algn="just"/>
            <a:r>
              <a:rPr lang="en-US">
                <a:latin typeface="Arial"/>
                <a:cs typeface="Segoe UI"/>
              </a:rPr>
              <a:t>​</a:t>
            </a:r>
          </a:p>
          <a:p>
            <a:pPr algn="just"/>
            <a:r>
              <a:rPr lang="en-US" b="1">
                <a:latin typeface="Arial"/>
                <a:cs typeface="Segoe UI"/>
              </a:rPr>
              <a:t>3. insert(index, value) – </a:t>
            </a:r>
            <a:r>
              <a:rPr lang="en-US">
                <a:latin typeface="Arial"/>
                <a:cs typeface="Segoe UI"/>
              </a:rPr>
              <a:t>inserts value just before the specified index. Thus after the insertion the new element occupies position index.​</a:t>
            </a:r>
          </a:p>
          <a:p>
            <a:pPr algn="just"/>
            <a:r>
              <a:rPr lang="en-US">
                <a:latin typeface="Arial"/>
                <a:cs typeface="Segoe UI"/>
              </a:rPr>
              <a:t>list1.insert(2, 5) # insert 5 at position 2​</a:t>
            </a:r>
          </a:p>
          <a:p>
            <a:pPr algn="just"/>
            <a:r>
              <a:rPr lang="en-US">
                <a:latin typeface="Arial"/>
                <a:cs typeface="Segoe UI"/>
              </a:rPr>
              <a:t>​</a:t>
            </a:r>
          </a:p>
          <a:p>
            <a:pPr algn="just"/>
            <a:r>
              <a:rPr lang="en-US" b="1">
                <a:latin typeface="Arial"/>
                <a:cs typeface="Segoe UI"/>
              </a:rPr>
              <a:t>4. pop([index]) – </a:t>
            </a:r>
            <a:r>
              <a:rPr lang="en-US">
                <a:latin typeface="Arial"/>
                <a:cs typeface="Segoe UI"/>
              </a:rPr>
              <a:t>removes and returns the item at index. With no argument it removes and returns the last element of the list.​</a:t>
            </a:r>
          </a:p>
          <a:p>
            <a:pPr algn="just"/>
            <a:r>
              <a:rPr lang="en-US">
                <a:latin typeface="Arial"/>
                <a:cs typeface="Segoe UI"/>
              </a:rPr>
              <a:t>list1.pop(5)​</a:t>
            </a:r>
          </a:p>
          <a:p>
            <a:pPr algn="just"/>
            <a:r>
              <a:rPr lang="en-US">
                <a:latin typeface="Arial"/>
                <a:cs typeface="Segoe UI"/>
              </a:rPr>
              <a:t>​</a:t>
            </a:r>
          </a:p>
          <a:p>
            <a:pPr algn="just"/>
            <a:r>
              <a:rPr lang="en-US" b="1">
                <a:latin typeface="Arial"/>
                <a:cs typeface="Segoe UI"/>
              </a:rPr>
              <a:t>5. remove(value) – </a:t>
            </a:r>
            <a:r>
              <a:rPr lang="en-US">
                <a:latin typeface="Arial"/>
                <a:cs typeface="Segoe UI"/>
              </a:rPr>
              <a:t>removes the first occurrence of the specified value. If the provided value cannot be found, a ValueError is raised.​</a:t>
            </a:r>
          </a:p>
          <a:p>
            <a:pPr algn="just"/>
            <a:r>
              <a:rPr lang="en-US">
                <a:latin typeface="Arial"/>
                <a:cs typeface="Segoe UI"/>
              </a:rPr>
              <a:t>list1.remove(0)</a:t>
            </a:r>
          </a:p>
        </p:txBody>
      </p:sp>
      <p:pic>
        <p:nvPicPr>
          <p:cNvPr id="3" name="Picture 2">
            <a:extLst>
              <a:ext uri="{FF2B5EF4-FFF2-40B4-BE49-F238E27FC236}">
                <a16:creationId xmlns:a16="http://schemas.microsoft.com/office/drawing/2014/main" id="{23B53BA1-7169-08F5-65DA-B8EFBA453F01}"/>
              </a:ext>
            </a:extLst>
          </p:cNvPr>
          <p:cNvPicPr>
            <a:picLocks noChangeAspect="1"/>
          </p:cNvPicPr>
          <p:nvPr/>
        </p:nvPicPr>
        <p:blipFill>
          <a:blip r:embed="rId2"/>
          <a:stretch>
            <a:fillRect/>
          </a:stretch>
        </p:blipFill>
        <p:spPr>
          <a:xfrm>
            <a:off x="10554091" y="-3392"/>
            <a:ext cx="1543050" cy="1562100"/>
          </a:xfrm>
          <a:prstGeom prst="rect">
            <a:avLst/>
          </a:prstGeom>
        </p:spPr>
      </p:pic>
    </p:spTree>
    <p:extLst>
      <p:ext uri="{BB962C8B-B14F-4D97-AF65-F5344CB8AC3E}">
        <p14:creationId xmlns:p14="http://schemas.microsoft.com/office/powerpoint/2010/main" val="3260391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BC2AE-6680-EC50-ED65-02BBECA76161}"/>
              </a:ext>
            </a:extLst>
          </p:cNvPr>
          <p:cNvSpPr txBox="1"/>
          <p:nvPr/>
        </p:nvSpPr>
        <p:spPr>
          <a:xfrm>
            <a:off x="183715" y="173277"/>
            <a:ext cx="1198114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Segoe UI"/>
              </a:rPr>
              <a:t>​</a:t>
            </a:r>
          </a:p>
          <a:p>
            <a:r>
              <a:rPr lang="en-US" b="1" dirty="0">
                <a:latin typeface="Arial"/>
                <a:cs typeface="Segoe UI"/>
              </a:rPr>
              <a:t>6. reverse() – </a:t>
            </a:r>
            <a:r>
              <a:rPr lang="en-US" dirty="0">
                <a:latin typeface="Arial"/>
                <a:cs typeface="Segoe UI"/>
              </a:rPr>
              <a:t>reverses the list in-place and returns None.​</a:t>
            </a:r>
          </a:p>
          <a:p>
            <a:r>
              <a:rPr lang="en-US" dirty="0">
                <a:latin typeface="Arial"/>
                <a:cs typeface="Segoe UI"/>
              </a:rPr>
              <a:t>list1.reverse()​</a:t>
            </a:r>
          </a:p>
          <a:p>
            <a:r>
              <a:rPr lang="en-US" dirty="0">
                <a:latin typeface="Arial"/>
                <a:cs typeface="Segoe UI"/>
              </a:rPr>
              <a:t>​</a:t>
            </a:r>
          </a:p>
          <a:p>
            <a:endParaRPr lang="en-US" dirty="0">
              <a:latin typeface="Arial"/>
              <a:cs typeface="Segoe UI"/>
            </a:endParaRPr>
          </a:p>
          <a:p>
            <a:r>
              <a:rPr lang="en-US" b="1" dirty="0">
                <a:latin typeface="Arial"/>
                <a:cs typeface="Segoe UI"/>
              </a:rPr>
              <a:t>Example</a:t>
            </a:r>
            <a:r>
              <a:rPr lang="en-US" dirty="0">
                <a:latin typeface="Arial"/>
                <a:cs typeface="Segoe UI"/>
              </a:rPr>
              <a:t>:</a:t>
            </a:r>
          </a:p>
          <a:p>
            <a:endParaRPr lang="en-US" dirty="0">
              <a:latin typeface="Arial"/>
              <a:cs typeface="Segoe UI"/>
            </a:endParaRPr>
          </a:p>
          <a:p>
            <a:r>
              <a:rPr lang="en-US">
                <a:ea typeface="+mn-lt"/>
                <a:cs typeface="+mn-lt"/>
              </a:rPr>
              <a:t>Mark=[]</a:t>
            </a:r>
          </a:p>
          <a:p>
            <a:endParaRPr lang="en-US"/>
          </a:p>
          <a:p>
            <a:r>
              <a:rPr lang="en-US" dirty="0">
                <a:ea typeface="+mn-lt"/>
                <a:cs typeface="+mn-lt"/>
              </a:rPr>
              <a:t>N=int(input('enter the no. of students'))</a:t>
            </a:r>
            <a:endParaRPr lang="en-US" dirty="0"/>
          </a:p>
          <a:p>
            <a:endParaRPr lang="en-US">
              <a:ea typeface="+mn-lt"/>
              <a:cs typeface="+mn-lt"/>
            </a:endParaRPr>
          </a:p>
          <a:p>
            <a:r>
              <a:rPr lang="en-US" dirty="0">
                <a:ea typeface="+mn-lt"/>
                <a:cs typeface="+mn-lt"/>
              </a:rPr>
              <a:t>for </a:t>
            </a:r>
            <a:r>
              <a:rPr lang="en-US" dirty="0" err="1">
                <a:ea typeface="+mn-lt"/>
                <a:cs typeface="+mn-lt"/>
              </a:rPr>
              <a:t>i</a:t>
            </a:r>
            <a:r>
              <a:rPr lang="en-US" dirty="0">
                <a:ea typeface="+mn-lt"/>
                <a:cs typeface="+mn-lt"/>
              </a:rPr>
              <a:t> in range(N):</a:t>
            </a:r>
          </a:p>
          <a:p>
            <a:r>
              <a:rPr lang="en-US" dirty="0">
                <a:ea typeface="+mn-lt"/>
                <a:cs typeface="+mn-lt"/>
              </a:rPr>
              <a:t>    Ele=int(input('enter the marks'))</a:t>
            </a:r>
          </a:p>
          <a:p>
            <a:r>
              <a:rPr lang="en-US" dirty="0">
                <a:ea typeface="+mn-lt"/>
                <a:cs typeface="+mn-lt"/>
              </a:rPr>
              <a:t>    </a:t>
            </a:r>
            <a:r>
              <a:rPr lang="en-US" dirty="0" err="1">
                <a:ea typeface="+mn-lt"/>
                <a:cs typeface="+mn-lt"/>
              </a:rPr>
              <a:t>Mark.append</a:t>
            </a:r>
            <a:r>
              <a:rPr lang="en-US" dirty="0">
                <a:ea typeface="+mn-lt"/>
                <a:cs typeface="+mn-lt"/>
              </a:rPr>
              <a:t>(Ele)</a:t>
            </a:r>
          </a:p>
          <a:p>
            <a:endParaRPr lang="en-US"/>
          </a:p>
          <a:p>
            <a:r>
              <a:rPr lang="en-US" dirty="0">
                <a:ea typeface="+mn-lt"/>
                <a:cs typeface="+mn-lt"/>
              </a:rPr>
              <a:t>print(Mark)</a:t>
            </a:r>
          </a:p>
          <a:p>
            <a:r>
              <a:rPr lang="en-US" dirty="0">
                <a:latin typeface="Arial"/>
                <a:cs typeface="Segoe UI"/>
              </a:rPr>
              <a:t>     ​</a:t>
            </a:r>
            <a:endParaRPr lang="en-US" dirty="0"/>
          </a:p>
          <a:p>
            <a:endParaRPr lang="en-US" dirty="0">
              <a:latin typeface="Arial"/>
              <a:cs typeface="Segoe UI"/>
            </a:endParaRPr>
          </a:p>
        </p:txBody>
      </p:sp>
      <p:pic>
        <p:nvPicPr>
          <p:cNvPr id="3" name="Picture 2">
            <a:extLst>
              <a:ext uri="{FF2B5EF4-FFF2-40B4-BE49-F238E27FC236}">
                <a16:creationId xmlns:a16="http://schemas.microsoft.com/office/drawing/2014/main" id="{78B9EA16-6769-ADFB-5471-68CE2359EE8E}"/>
              </a:ext>
            </a:extLst>
          </p:cNvPr>
          <p:cNvPicPr>
            <a:picLocks noChangeAspect="1"/>
          </p:cNvPicPr>
          <p:nvPr/>
        </p:nvPicPr>
        <p:blipFill>
          <a:blip r:embed="rId2"/>
          <a:stretch>
            <a:fillRect/>
          </a:stretch>
        </p:blipFill>
        <p:spPr>
          <a:xfrm>
            <a:off x="10616722" y="59238"/>
            <a:ext cx="1543050" cy="1562100"/>
          </a:xfrm>
          <a:prstGeom prst="rect">
            <a:avLst/>
          </a:prstGeom>
        </p:spPr>
      </p:pic>
    </p:spTree>
    <p:extLst>
      <p:ext uri="{BB962C8B-B14F-4D97-AF65-F5344CB8AC3E}">
        <p14:creationId xmlns:p14="http://schemas.microsoft.com/office/powerpoint/2010/main" val="4128626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20A44F-7EE1-2BBF-6F9A-7C8910471E51}"/>
              </a:ext>
            </a:extLst>
          </p:cNvPr>
          <p:cNvSpPr txBox="1"/>
          <p:nvPr/>
        </p:nvSpPr>
        <p:spPr>
          <a:xfrm>
            <a:off x="128847" y="764516"/>
            <a:ext cx="549892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latin typeface="Arial"/>
              </a:rPr>
              <a:t>Tuples in python</a:t>
            </a:r>
            <a:endParaRPr lang="en-US"/>
          </a:p>
        </p:txBody>
      </p:sp>
      <p:sp>
        <p:nvSpPr>
          <p:cNvPr id="3" name="TextBox 2">
            <a:extLst>
              <a:ext uri="{FF2B5EF4-FFF2-40B4-BE49-F238E27FC236}">
                <a16:creationId xmlns:a16="http://schemas.microsoft.com/office/drawing/2014/main" id="{1747421E-77A2-9F24-2E20-B94235921AC2}"/>
              </a:ext>
            </a:extLst>
          </p:cNvPr>
          <p:cNvSpPr txBox="1"/>
          <p:nvPr/>
        </p:nvSpPr>
        <p:spPr>
          <a:xfrm>
            <a:off x="132193" y="1466294"/>
            <a:ext cx="1191851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Arial"/>
                <a:cs typeface="Segoe UI"/>
              </a:rPr>
              <a:t>Tuple is a sequence of python objects like list with immutable feature. We cannot add or remove an item in tuple.​</a:t>
            </a:r>
          </a:p>
          <a:p>
            <a:pPr algn="just"/>
            <a:r>
              <a:rPr lang="en-US" dirty="0">
                <a:latin typeface="Arial"/>
                <a:cs typeface="Segoe UI"/>
              </a:rPr>
              <a:t>​</a:t>
            </a:r>
          </a:p>
          <a:p>
            <a:pPr algn="just"/>
            <a:r>
              <a:rPr lang="en-US" dirty="0">
                <a:latin typeface="Arial"/>
                <a:cs typeface="Segoe UI"/>
              </a:rPr>
              <a:t>In Python tuples are very similar to lists, however, unlike lists they are immutable meaning they cannot be changed. You would use tuples to present things that shouldn't be changed, such as days of the week, or dates on a calendar.​</a:t>
            </a:r>
          </a:p>
          <a:p>
            <a:pPr algn="just"/>
            <a:r>
              <a:rPr lang="en-US" dirty="0">
                <a:latin typeface="Arial"/>
                <a:cs typeface="Segoe UI"/>
              </a:rPr>
              <a:t>​</a:t>
            </a:r>
          </a:p>
          <a:p>
            <a:pPr algn="just"/>
            <a:r>
              <a:rPr lang="en-US" b="1" dirty="0">
                <a:latin typeface="Arial"/>
                <a:cs typeface="Segoe UI"/>
              </a:rPr>
              <a:t>Constructing a Tuple:</a:t>
            </a:r>
            <a:r>
              <a:rPr lang="en-US" dirty="0">
                <a:latin typeface="Arial"/>
                <a:cs typeface="Segoe UI"/>
              </a:rPr>
              <a:t>​</a:t>
            </a:r>
          </a:p>
          <a:p>
            <a:pPr algn="just"/>
            <a:r>
              <a:rPr lang="en-US" dirty="0">
                <a:latin typeface="Arial"/>
                <a:cs typeface="Segoe UI"/>
              </a:rPr>
              <a:t>​</a:t>
            </a:r>
          </a:p>
          <a:p>
            <a:pPr algn="just"/>
            <a:r>
              <a:rPr lang="en-US" dirty="0">
                <a:latin typeface="Arial"/>
                <a:cs typeface="Segoe UI"/>
              </a:rPr>
              <a:t>Input:​</a:t>
            </a:r>
          </a:p>
          <a:p>
            <a:pPr algn="just"/>
            <a:r>
              <a:rPr lang="en-US" dirty="0">
                <a:latin typeface="Arial"/>
                <a:cs typeface="Segoe UI"/>
              </a:rPr>
              <a:t># Create a tuple​</a:t>
            </a:r>
          </a:p>
          <a:p>
            <a:pPr algn="just"/>
            <a:r>
              <a:rPr lang="en-US" dirty="0">
                <a:latin typeface="Arial"/>
                <a:cs typeface="Segoe UI"/>
              </a:rPr>
              <a:t>t = (1,2,3)​</a:t>
            </a:r>
          </a:p>
          <a:p>
            <a:pPr algn="just"/>
            <a:r>
              <a:rPr lang="en-US" dirty="0">
                <a:latin typeface="Arial"/>
                <a:cs typeface="Segoe UI"/>
              </a:rPr>
              <a:t># Check </a:t>
            </a:r>
            <a:r>
              <a:rPr lang="en-US" dirty="0" err="1">
                <a:latin typeface="Arial"/>
                <a:cs typeface="Segoe UI"/>
              </a:rPr>
              <a:t>len</a:t>
            </a:r>
            <a:r>
              <a:rPr lang="en-US" dirty="0">
                <a:latin typeface="Arial"/>
                <a:cs typeface="Segoe UI"/>
              </a:rPr>
              <a:t> just like a list​</a:t>
            </a:r>
          </a:p>
          <a:p>
            <a:pPr algn="just"/>
            <a:r>
              <a:rPr lang="en-US" dirty="0" err="1">
                <a:latin typeface="Arial"/>
                <a:cs typeface="Segoe UI"/>
              </a:rPr>
              <a:t>len</a:t>
            </a:r>
            <a:r>
              <a:rPr lang="en-US" dirty="0">
                <a:latin typeface="Arial"/>
                <a:cs typeface="Segoe UI"/>
              </a:rPr>
              <a:t>(t)​</a:t>
            </a:r>
          </a:p>
          <a:p>
            <a:pPr algn="just"/>
            <a:r>
              <a:rPr lang="en-US" dirty="0">
                <a:latin typeface="Arial"/>
                <a:cs typeface="Segoe UI"/>
              </a:rPr>
              <a:t>​</a:t>
            </a:r>
          </a:p>
          <a:p>
            <a:pPr algn="just"/>
            <a:r>
              <a:rPr lang="en-US" dirty="0">
                <a:latin typeface="Arial"/>
                <a:cs typeface="Segoe UI"/>
              </a:rPr>
              <a:t>Output:​</a:t>
            </a:r>
          </a:p>
          <a:p>
            <a:pPr algn="just"/>
            <a:r>
              <a:rPr lang="en-US" dirty="0">
                <a:latin typeface="Arial"/>
                <a:cs typeface="Segoe UI"/>
              </a:rPr>
              <a:t>[1,2,3]​</a:t>
            </a:r>
          </a:p>
          <a:p>
            <a:pPr algn="just"/>
            <a:r>
              <a:rPr lang="en-US" dirty="0">
                <a:latin typeface="Arial"/>
                <a:cs typeface="Segoe UI"/>
              </a:rPr>
              <a:t>3</a:t>
            </a:r>
          </a:p>
        </p:txBody>
      </p:sp>
      <p:pic>
        <p:nvPicPr>
          <p:cNvPr id="5" name="Picture 4">
            <a:extLst>
              <a:ext uri="{FF2B5EF4-FFF2-40B4-BE49-F238E27FC236}">
                <a16:creationId xmlns:a16="http://schemas.microsoft.com/office/drawing/2014/main" id="{09E278C8-0724-0957-3A24-D6F6834419AE}"/>
              </a:ext>
            </a:extLst>
          </p:cNvPr>
          <p:cNvPicPr>
            <a:picLocks noChangeAspect="1"/>
          </p:cNvPicPr>
          <p:nvPr/>
        </p:nvPicPr>
        <p:blipFill>
          <a:blip r:embed="rId2"/>
          <a:stretch>
            <a:fillRect/>
          </a:stretch>
        </p:blipFill>
        <p:spPr>
          <a:xfrm>
            <a:off x="10689790" y="59238"/>
            <a:ext cx="1490858" cy="1478594"/>
          </a:xfrm>
          <a:prstGeom prst="rect">
            <a:avLst/>
          </a:prstGeom>
        </p:spPr>
      </p:pic>
    </p:spTree>
    <p:extLst>
      <p:ext uri="{BB962C8B-B14F-4D97-AF65-F5344CB8AC3E}">
        <p14:creationId xmlns:p14="http://schemas.microsoft.com/office/powerpoint/2010/main" val="2339835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A53FB-C9C8-AC0D-4266-30A303E035B7}"/>
              </a:ext>
            </a:extLst>
          </p:cNvPr>
          <p:cNvSpPr txBox="1"/>
          <p:nvPr/>
        </p:nvSpPr>
        <p:spPr>
          <a:xfrm>
            <a:off x="58455" y="1217113"/>
            <a:ext cx="1145922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Arial"/>
                <a:cs typeface="Segoe UI"/>
              </a:rPr>
              <a:t>Dictionaries in python are unordered  collection of items,a dictionary is closed by curly brackets. Dictionary hold pair of Key and Value (key:value). Key and value are separated by (:) , whereas each item in dictionary is separated by comma (,).​</a:t>
            </a:r>
          </a:p>
          <a:p>
            <a:pPr algn="just"/>
            <a:r>
              <a:rPr lang="en-US">
                <a:latin typeface="Arial"/>
                <a:cs typeface="Segoe UI"/>
              </a:rPr>
              <a:t>​</a:t>
            </a:r>
          </a:p>
          <a:p>
            <a:pPr algn="just"/>
            <a:r>
              <a:rPr lang="en-US">
                <a:latin typeface="Arial"/>
                <a:cs typeface="Segoe UI"/>
              </a:rPr>
              <a:t>A Python dictionary consists of a key and then an associated value. That value can be almost any Python object.​</a:t>
            </a:r>
          </a:p>
          <a:p>
            <a:pPr algn="just"/>
            <a:r>
              <a:rPr lang="en-US">
                <a:latin typeface="Arial"/>
                <a:cs typeface="Segoe UI"/>
              </a:rPr>
              <a:t>​</a:t>
            </a:r>
          </a:p>
          <a:p>
            <a:pPr algn="just"/>
            <a:r>
              <a:rPr lang="en-US" b="1" u="sng">
                <a:latin typeface="Arial"/>
                <a:cs typeface="Segoe UI"/>
              </a:rPr>
              <a:t>Constructing a Dictionary</a:t>
            </a:r>
            <a:r>
              <a:rPr lang="en-US" b="1">
                <a:latin typeface="Arial"/>
                <a:cs typeface="Segoe UI"/>
              </a:rPr>
              <a:t>:</a:t>
            </a:r>
            <a:r>
              <a:rPr lang="en-US">
                <a:latin typeface="Arial"/>
                <a:cs typeface="Segoe UI"/>
              </a:rPr>
              <a:t>​</a:t>
            </a:r>
          </a:p>
          <a:p>
            <a:pPr algn="just"/>
            <a:r>
              <a:rPr lang="en-US">
                <a:latin typeface="Arial"/>
                <a:cs typeface="Segoe UI"/>
              </a:rPr>
              <a:t>​</a:t>
            </a:r>
          </a:p>
          <a:p>
            <a:pPr algn="just"/>
            <a:r>
              <a:rPr lang="en-US">
                <a:latin typeface="Arial"/>
                <a:cs typeface="Segoe UI"/>
              </a:rPr>
              <a:t>Input:​</a:t>
            </a:r>
          </a:p>
          <a:p>
            <a:pPr algn="just"/>
            <a:r>
              <a:rPr lang="en-US">
                <a:latin typeface="Arial"/>
                <a:cs typeface="Segoe UI"/>
              </a:rPr>
              <a:t># Make a dictionary with {} and : to signify a key and a value​</a:t>
            </a:r>
          </a:p>
          <a:p>
            <a:pPr algn="just"/>
            <a:r>
              <a:rPr lang="en-US">
                <a:latin typeface="Arial"/>
                <a:cs typeface="Segoe UI"/>
              </a:rPr>
              <a:t>my_dict = {'key1':'value1','key2':'value2'}​</a:t>
            </a:r>
          </a:p>
          <a:p>
            <a:pPr algn="just"/>
            <a:r>
              <a:rPr lang="en-US">
                <a:latin typeface="Arial"/>
                <a:cs typeface="Segoe UI"/>
              </a:rPr>
              <a:t># Call values by their key​</a:t>
            </a:r>
          </a:p>
          <a:p>
            <a:pPr algn="just"/>
            <a:r>
              <a:rPr lang="en-US">
                <a:latin typeface="Arial"/>
                <a:cs typeface="Segoe UI"/>
              </a:rPr>
              <a:t>my_dict['key2']​</a:t>
            </a:r>
          </a:p>
          <a:p>
            <a:pPr algn="just"/>
            <a:r>
              <a:rPr lang="en-US">
                <a:latin typeface="Arial"/>
                <a:cs typeface="Segoe UI"/>
              </a:rPr>
              <a:t>​</a:t>
            </a:r>
          </a:p>
          <a:p>
            <a:pPr algn="just"/>
            <a:r>
              <a:rPr lang="en-US">
                <a:latin typeface="Arial"/>
                <a:cs typeface="Segoe UI"/>
              </a:rPr>
              <a:t>Output:​</a:t>
            </a:r>
          </a:p>
          <a:p>
            <a:pPr algn="just"/>
            <a:r>
              <a:rPr lang="en-US">
                <a:latin typeface="Arial"/>
                <a:cs typeface="Segoe UI"/>
              </a:rPr>
              <a:t>'value2'</a:t>
            </a:r>
          </a:p>
        </p:txBody>
      </p:sp>
      <p:sp>
        <p:nvSpPr>
          <p:cNvPr id="3" name="TextBox 2">
            <a:extLst>
              <a:ext uri="{FF2B5EF4-FFF2-40B4-BE49-F238E27FC236}">
                <a16:creationId xmlns:a16="http://schemas.microsoft.com/office/drawing/2014/main" id="{BDE82421-E810-3E0A-7993-139277A28A84}"/>
              </a:ext>
            </a:extLst>
          </p:cNvPr>
          <p:cNvSpPr txBox="1"/>
          <p:nvPr/>
        </p:nvSpPr>
        <p:spPr>
          <a:xfrm>
            <a:off x="110647" y="528181"/>
            <a:ext cx="59582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latin typeface="Arial"/>
              </a:rPr>
              <a:t>Dictionaries in python</a:t>
            </a:r>
            <a:endParaRPr lang="en-US"/>
          </a:p>
        </p:txBody>
      </p:sp>
      <p:pic>
        <p:nvPicPr>
          <p:cNvPr id="5" name="Picture 4">
            <a:extLst>
              <a:ext uri="{FF2B5EF4-FFF2-40B4-BE49-F238E27FC236}">
                <a16:creationId xmlns:a16="http://schemas.microsoft.com/office/drawing/2014/main" id="{70C82761-5185-C65D-CAB8-4C91D0386350}"/>
              </a:ext>
            </a:extLst>
          </p:cNvPr>
          <p:cNvPicPr>
            <a:picLocks noChangeAspect="1"/>
          </p:cNvPicPr>
          <p:nvPr/>
        </p:nvPicPr>
        <p:blipFill>
          <a:blip r:embed="rId2"/>
          <a:stretch>
            <a:fillRect/>
          </a:stretch>
        </p:blipFill>
        <p:spPr>
          <a:xfrm>
            <a:off x="10929872" y="59238"/>
            <a:ext cx="1250776" cy="1248950"/>
          </a:xfrm>
          <a:prstGeom prst="rect">
            <a:avLst/>
          </a:prstGeom>
        </p:spPr>
      </p:pic>
    </p:spTree>
    <p:extLst>
      <p:ext uri="{BB962C8B-B14F-4D97-AF65-F5344CB8AC3E}">
        <p14:creationId xmlns:p14="http://schemas.microsoft.com/office/powerpoint/2010/main" val="3925820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0A1556C-4BC5-E10E-7ECD-EB6D84695192}"/>
              </a:ext>
            </a:extLst>
          </p:cNvPr>
          <p:cNvGraphicFramePr>
            <a:graphicFrameLocks noGrp="1"/>
          </p:cNvGraphicFramePr>
          <p:nvPr>
            <p:extLst>
              <p:ext uri="{D42A27DB-BD31-4B8C-83A1-F6EECF244321}">
                <p14:modId xmlns:p14="http://schemas.microsoft.com/office/powerpoint/2010/main" val="88870522"/>
              </p:ext>
            </p:extLst>
          </p:nvPr>
        </p:nvGraphicFramePr>
        <p:xfrm>
          <a:off x="104383" y="782876"/>
          <a:ext cx="9431394" cy="4384110"/>
        </p:xfrm>
        <a:graphic>
          <a:graphicData uri="http://schemas.openxmlformats.org/drawingml/2006/table">
            <a:tbl>
              <a:tblPr firstRow="1" bandRow="1">
                <a:tableStyleId>{5C22544A-7EE6-4342-B048-85BDC9FD1C3A}</a:tableStyleId>
              </a:tblPr>
              <a:tblGrid>
                <a:gridCol w="4715697">
                  <a:extLst>
                    <a:ext uri="{9D8B030D-6E8A-4147-A177-3AD203B41FA5}">
                      <a16:colId xmlns:a16="http://schemas.microsoft.com/office/drawing/2014/main" val="457325108"/>
                    </a:ext>
                  </a:extLst>
                </a:gridCol>
                <a:gridCol w="4715697">
                  <a:extLst>
                    <a:ext uri="{9D8B030D-6E8A-4147-A177-3AD203B41FA5}">
                      <a16:colId xmlns:a16="http://schemas.microsoft.com/office/drawing/2014/main" val="101662119"/>
                    </a:ext>
                  </a:extLst>
                </a:gridCol>
              </a:tblGrid>
              <a:tr h="340381">
                <a:tc>
                  <a:txBody>
                    <a:bodyPr/>
                    <a:lstStyle/>
                    <a:p>
                      <a:pPr rtl="0" fontAlgn="base"/>
                      <a:r>
                        <a:rPr lang="en-US" sz="1500">
                          <a:effectLst/>
                        </a:rPr>
                        <a:t>Function and Methods ​</a:t>
                      </a:r>
                      <a:endParaRPr lang="en-US">
                        <a:effectLst/>
                      </a:endParaRPr>
                    </a:p>
                  </a:txBody>
                  <a:tcPr anchor="ctr"/>
                </a:tc>
                <a:tc>
                  <a:txBody>
                    <a:bodyPr/>
                    <a:lstStyle/>
                    <a:p>
                      <a:pPr rtl="0" fontAlgn="base"/>
                      <a:r>
                        <a:rPr lang="en-US" sz="1500">
                          <a:effectLst/>
                        </a:rPr>
                        <a:t>Description​</a:t>
                      </a:r>
                      <a:endParaRPr lang="en-US">
                        <a:effectLst/>
                      </a:endParaRPr>
                    </a:p>
                  </a:txBody>
                  <a:tcPr anchor="ctr"/>
                </a:tc>
                <a:extLst>
                  <a:ext uri="{0D108BD9-81ED-4DB2-BD59-A6C34878D82A}">
                    <a16:rowId xmlns:a16="http://schemas.microsoft.com/office/drawing/2014/main" val="378554436"/>
                  </a:ext>
                </a:extLst>
              </a:tr>
              <a:tr h="585456">
                <a:tc>
                  <a:txBody>
                    <a:bodyPr/>
                    <a:lstStyle/>
                    <a:p>
                      <a:pPr rtl="0" fontAlgn="base"/>
                      <a:r>
                        <a:rPr lang="en-US" sz="1500">
                          <a:effectLst/>
                        </a:rPr>
                        <a:t>len(dict)​</a:t>
                      </a:r>
                      <a:endParaRPr lang="en-US">
                        <a:effectLst/>
                      </a:endParaRPr>
                    </a:p>
                  </a:txBody>
                  <a:tcPr anchor="ctr"/>
                </a:tc>
                <a:tc>
                  <a:txBody>
                    <a:bodyPr/>
                    <a:lstStyle/>
                    <a:p>
                      <a:pPr rtl="0" fontAlgn="base"/>
                      <a:r>
                        <a:rPr lang="en-US" sz="1500">
                          <a:effectLst/>
                        </a:rPr>
                        <a:t>Gives the total length of the dictionary.(items)​</a:t>
                      </a:r>
                      <a:endParaRPr lang="en-US">
                        <a:effectLst/>
                      </a:endParaRPr>
                    </a:p>
                  </a:txBody>
                  <a:tcPr anchor="ctr"/>
                </a:tc>
                <a:extLst>
                  <a:ext uri="{0D108BD9-81ED-4DB2-BD59-A6C34878D82A}">
                    <a16:rowId xmlns:a16="http://schemas.microsoft.com/office/drawing/2014/main" val="2146473468"/>
                  </a:ext>
                </a:extLst>
              </a:tr>
              <a:tr h="585456">
                <a:tc>
                  <a:txBody>
                    <a:bodyPr/>
                    <a:lstStyle/>
                    <a:p>
                      <a:pPr rtl="0" fontAlgn="base"/>
                      <a:r>
                        <a:rPr lang="en-US" sz="1500">
                          <a:effectLst/>
                        </a:rPr>
                        <a:t>str(dict)​</a:t>
                      </a:r>
                      <a:endParaRPr lang="en-US">
                        <a:effectLst/>
                      </a:endParaRPr>
                    </a:p>
                  </a:txBody>
                  <a:tcPr anchor="ctr"/>
                </a:tc>
                <a:tc>
                  <a:txBody>
                    <a:bodyPr/>
                    <a:lstStyle/>
                    <a:p>
                      <a:pPr rtl="0" fontAlgn="base"/>
                      <a:r>
                        <a:rPr lang="en-US" sz="1500">
                          <a:effectLst/>
                        </a:rPr>
                        <a:t>Produces a printable string representation of a dictionary​</a:t>
                      </a:r>
                      <a:endParaRPr lang="en-US">
                        <a:effectLst/>
                      </a:endParaRPr>
                    </a:p>
                  </a:txBody>
                  <a:tcPr anchor="ctr"/>
                </a:tc>
                <a:extLst>
                  <a:ext uri="{0D108BD9-81ED-4DB2-BD59-A6C34878D82A}">
                    <a16:rowId xmlns:a16="http://schemas.microsoft.com/office/drawing/2014/main" val="422890184"/>
                  </a:ext>
                </a:extLst>
              </a:tr>
              <a:tr h="340381">
                <a:tc>
                  <a:txBody>
                    <a:bodyPr/>
                    <a:lstStyle/>
                    <a:p>
                      <a:pPr rtl="0" fontAlgn="base"/>
                      <a:r>
                        <a:rPr lang="en-US" sz="1500">
                          <a:effectLst/>
                        </a:rPr>
                        <a:t>dict.clear()​</a:t>
                      </a:r>
                      <a:endParaRPr lang="en-US">
                        <a:effectLst/>
                      </a:endParaRPr>
                    </a:p>
                  </a:txBody>
                  <a:tcPr anchor="ctr"/>
                </a:tc>
                <a:tc>
                  <a:txBody>
                    <a:bodyPr/>
                    <a:lstStyle/>
                    <a:p>
                      <a:pPr rtl="0" fontAlgn="base"/>
                      <a:r>
                        <a:rPr lang="en-US" sz="1500">
                          <a:effectLst/>
                        </a:rPr>
                        <a:t>Removes all elements of dictionary dict​</a:t>
                      </a:r>
                      <a:endParaRPr lang="en-US">
                        <a:effectLst/>
                      </a:endParaRPr>
                    </a:p>
                  </a:txBody>
                  <a:tcPr anchor="ctr"/>
                </a:tc>
                <a:extLst>
                  <a:ext uri="{0D108BD9-81ED-4DB2-BD59-A6C34878D82A}">
                    <a16:rowId xmlns:a16="http://schemas.microsoft.com/office/drawing/2014/main" val="2272058976"/>
                  </a:ext>
                </a:extLst>
              </a:tr>
              <a:tr h="340381">
                <a:tc>
                  <a:txBody>
                    <a:bodyPr/>
                    <a:lstStyle/>
                    <a:p>
                      <a:pPr rtl="0" fontAlgn="base"/>
                      <a:r>
                        <a:rPr lang="en-US" sz="1500">
                          <a:effectLst/>
                        </a:rPr>
                        <a:t>dict.copy()​</a:t>
                      </a:r>
                      <a:endParaRPr lang="en-US">
                        <a:effectLst/>
                      </a:endParaRPr>
                    </a:p>
                  </a:txBody>
                  <a:tcPr anchor="ctr"/>
                </a:tc>
                <a:tc>
                  <a:txBody>
                    <a:bodyPr/>
                    <a:lstStyle/>
                    <a:p>
                      <a:pPr rtl="0" fontAlgn="base"/>
                      <a:r>
                        <a:rPr lang="en-US" sz="1500">
                          <a:effectLst/>
                        </a:rPr>
                        <a:t>Returns a shallow copy of dictionary dict​</a:t>
                      </a:r>
                      <a:endParaRPr lang="en-US">
                        <a:effectLst/>
                      </a:endParaRPr>
                    </a:p>
                  </a:txBody>
                  <a:tcPr anchor="ctr"/>
                </a:tc>
                <a:extLst>
                  <a:ext uri="{0D108BD9-81ED-4DB2-BD59-A6C34878D82A}">
                    <a16:rowId xmlns:a16="http://schemas.microsoft.com/office/drawing/2014/main" val="661657688"/>
                  </a:ext>
                </a:extLst>
              </a:tr>
              <a:tr h="585456">
                <a:tc>
                  <a:txBody>
                    <a:bodyPr/>
                    <a:lstStyle/>
                    <a:p>
                      <a:pPr rtl="0" fontAlgn="base"/>
                      <a:r>
                        <a:rPr lang="en-US" sz="1500">
                          <a:effectLst/>
                        </a:rPr>
                        <a:t>dict.get()​</a:t>
                      </a:r>
                      <a:endParaRPr lang="en-US">
                        <a:effectLst/>
                      </a:endParaRPr>
                    </a:p>
                  </a:txBody>
                  <a:tcPr anchor="ctr"/>
                </a:tc>
                <a:tc>
                  <a:txBody>
                    <a:bodyPr/>
                    <a:lstStyle/>
                    <a:p>
                      <a:pPr rtl="0" fontAlgn="base"/>
                      <a:r>
                        <a:rPr lang="en-US" sz="1500">
                          <a:effectLst/>
                        </a:rPr>
                        <a:t>For key key, returns value or default if key not in dictionary​</a:t>
                      </a:r>
                      <a:endParaRPr lang="en-US">
                        <a:effectLst/>
                      </a:endParaRPr>
                    </a:p>
                  </a:txBody>
                  <a:tcPr anchor="ctr"/>
                </a:tc>
                <a:extLst>
                  <a:ext uri="{0D108BD9-81ED-4DB2-BD59-A6C34878D82A}">
                    <a16:rowId xmlns:a16="http://schemas.microsoft.com/office/drawing/2014/main" val="262503180"/>
                  </a:ext>
                </a:extLst>
              </a:tr>
              <a:tr h="585456">
                <a:tc>
                  <a:txBody>
                    <a:bodyPr/>
                    <a:lstStyle/>
                    <a:p>
                      <a:pPr rtl="0" fontAlgn="base"/>
                      <a:r>
                        <a:rPr lang="en-US" sz="1500">
                          <a:effectLst/>
                        </a:rPr>
                        <a:t>dict.items()​</a:t>
                      </a:r>
                      <a:endParaRPr lang="en-US">
                        <a:effectLst/>
                      </a:endParaRPr>
                    </a:p>
                  </a:txBody>
                  <a:tcPr anchor="ctr"/>
                </a:tc>
                <a:tc>
                  <a:txBody>
                    <a:bodyPr/>
                    <a:lstStyle/>
                    <a:p>
                      <a:pPr rtl="0" fontAlgn="base"/>
                      <a:r>
                        <a:rPr lang="en-US" sz="1500">
                          <a:effectLst/>
                        </a:rPr>
                        <a:t>Returns a list of dict's (key, value) tuple pairs​</a:t>
                      </a:r>
                      <a:endParaRPr lang="en-US">
                        <a:effectLst/>
                      </a:endParaRPr>
                    </a:p>
                  </a:txBody>
                  <a:tcPr anchor="ctr"/>
                </a:tc>
                <a:extLst>
                  <a:ext uri="{0D108BD9-81ED-4DB2-BD59-A6C34878D82A}">
                    <a16:rowId xmlns:a16="http://schemas.microsoft.com/office/drawing/2014/main" val="2267512333"/>
                  </a:ext>
                </a:extLst>
              </a:tr>
              <a:tr h="340381">
                <a:tc>
                  <a:txBody>
                    <a:bodyPr/>
                    <a:lstStyle/>
                    <a:p>
                      <a:pPr rtl="0" fontAlgn="base"/>
                      <a:r>
                        <a:rPr lang="en-US" sz="1500">
                          <a:effectLst/>
                        </a:rPr>
                        <a:t>dict.key()​</a:t>
                      </a:r>
                      <a:endParaRPr lang="en-US">
                        <a:effectLst/>
                      </a:endParaRPr>
                    </a:p>
                  </a:txBody>
                  <a:tcPr anchor="ctr"/>
                </a:tc>
                <a:tc>
                  <a:txBody>
                    <a:bodyPr/>
                    <a:lstStyle/>
                    <a:p>
                      <a:pPr rtl="0" fontAlgn="base"/>
                      <a:r>
                        <a:rPr lang="en-US" sz="1500">
                          <a:effectLst/>
                        </a:rPr>
                        <a:t>Returns list of dictionary dict's keys​</a:t>
                      </a:r>
                      <a:endParaRPr lang="en-US">
                        <a:effectLst/>
                      </a:endParaRPr>
                    </a:p>
                  </a:txBody>
                  <a:tcPr anchor="ctr"/>
                </a:tc>
                <a:extLst>
                  <a:ext uri="{0D108BD9-81ED-4DB2-BD59-A6C34878D82A}">
                    <a16:rowId xmlns:a16="http://schemas.microsoft.com/office/drawing/2014/main" val="1886207751"/>
                  </a:ext>
                </a:extLst>
              </a:tr>
              <a:tr h="340381">
                <a:tc>
                  <a:txBody>
                    <a:bodyPr/>
                    <a:lstStyle/>
                    <a:p>
                      <a:pPr rtl="0" fontAlgn="base"/>
                      <a:r>
                        <a:rPr lang="en-US" sz="1500">
                          <a:effectLst/>
                        </a:rPr>
                        <a:t>dict.update()​</a:t>
                      </a:r>
                      <a:endParaRPr lang="en-US">
                        <a:effectLst/>
                      </a:endParaRPr>
                    </a:p>
                  </a:txBody>
                  <a:tcPr anchor="ctr"/>
                </a:tc>
                <a:tc>
                  <a:txBody>
                    <a:bodyPr/>
                    <a:lstStyle/>
                    <a:p>
                      <a:pPr rtl="0" fontAlgn="base"/>
                      <a:r>
                        <a:rPr lang="en-US" sz="1500">
                          <a:effectLst/>
                        </a:rPr>
                        <a:t>Adds dictionary in other dict.​</a:t>
                      </a:r>
                      <a:endParaRPr lang="en-US">
                        <a:effectLst/>
                      </a:endParaRPr>
                    </a:p>
                  </a:txBody>
                  <a:tcPr anchor="ctr"/>
                </a:tc>
                <a:extLst>
                  <a:ext uri="{0D108BD9-81ED-4DB2-BD59-A6C34878D82A}">
                    <a16:rowId xmlns:a16="http://schemas.microsoft.com/office/drawing/2014/main" val="2476598264"/>
                  </a:ext>
                </a:extLst>
              </a:tr>
              <a:tr h="340381">
                <a:tc>
                  <a:txBody>
                    <a:bodyPr/>
                    <a:lstStyle/>
                    <a:p>
                      <a:pPr rtl="0" fontAlgn="base"/>
                      <a:r>
                        <a:rPr lang="en-US" sz="1500">
                          <a:effectLst/>
                        </a:rPr>
                        <a:t>dict.values()​</a:t>
                      </a:r>
                      <a:endParaRPr lang="en-US">
                        <a:effectLst/>
                      </a:endParaRPr>
                    </a:p>
                  </a:txBody>
                  <a:tcPr anchor="ctr"/>
                </a:tc>
                <a:tc>
                  <a:txBody>
                    <a:bodyPr/>
                    <a:lstStyle/>
                    <a:p>
                      <a:pPr rtl="0" fontAlgn="base"/>
                      <a:r>
                        <a:rPr lang="en-US" sz="1500">
                          <a:effectLst/>
                        </a:rPr>
                        <a:t>Returns list of dictionary dict's values​</a:t>
                      </a:r>
                      <a:endParaRPr lang="en-US">
                        <a:effectLst/>
                      </a:endParaRPr>
                    </a:p>
                  </a:txBody>
                  <a:tcPr anchor="ctr"/>
                </a:tc>
                <a:extLst>
                  <a:ext uri="{0D108BD9-81ED-4DB2-BD59-A6C34878D82A}">
                    <a16:rowId xmlns:a16="http://schemas.microsoft.com/office/drawing/2014/main" val="4090793454"/>
                  </a:ext>
                </a:extLst>
              </a:tr>
            </a:tbl>
          </a:graphicData>
        </a:graphic>
      </p:graphicFrame>
      <p:sp>
        <p:nvSpPr>
          <p:cNvPr id="4" name="TextBox 3">
            <a:extLst>
              <a:ext uri="{FF2B5EF4-FFF2-40B4-BE49-F238E27FC236}">
                <a16:creationId xmlns:a16="http://schemas.microsoft.com/office/drawing/2014/main" id="{CF3033F0-5BF5-AC1B-3FF4-C131E7DD326C}"/>
              </a:ext>
            </a:extLst>
          </p:cNvPr>
          <p:cNvSpPr txBox="1"/>
          <p:nvPr/>
        </p:nvSpPr>
        <p:spPr>
          <a:xfrm>
            <a:off x="194154" y="152401"/>
            <a:ext cx="31920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rPr>
              <a:t>Basic Dictionary Methods :</a:t>
            </a:r>
            <a:endParaRPr lang="en-US"/>
          </a:p>
        </p:txBody>
      </p:sp>
      <p:pic>
        <p:nvPicPr>
          <p:cNvPr id="2" name="Picture 1">
            <a:extLst>
              <a:ext uri="{FF2B5EF4-FFF2-40B4-BE49-F238E27FC236}">
                <a16:creationId xmlns:a16="http://schemas.microsoft.com/office/drawing/2014/main" id="{B2F9074D-18AF-12FC-CD7A-4E7778A08DE2}"/>
              </a:ext>
            </a:extLst>
          </p:cNvPr>
          <p:cNvPicPr>
            <a:picLocks noChangeAspect="1"/>
          </p:cNvPicPr>
          <p:nvPr/>
        </p:nvPicPr>
        <p:blipFill>
          <a:blip r:embed="rId2"/>
          <a:stretch>
            <a:fillRect/>
          </a:stretch>
        </p:blipFill>
        <p:spPr>
          <a:xfrm>
            <a:off x="10606283" y="90553"/>
            <a:ext cx="1543050" cy="1562100"/>
          </a:xfrm>
          <a:prstGeom prst="rect">
            <a:avLst/>
          </a:prstGeom>
        </p:spPr>
      </p:pic>
    </p:spTree>
    <p:extLst>
      <p:ext uri="{BB962C8B-B14F-4D97-AF65-F5344CB8AC3E}">
        <p14:creationId xmlns:p14="http://schemas.microsoft.com/office/powerpoint/2010/main" val="268592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DF587-6904-D304-FD92-6901440E9EA4}"/>
              </a:ext>
            </a:extLst>
          </p:cNvPr>
          <p:cNvSpPr txBox="1"/>
          <p:nvPr/>
        </p:nvSpPr>
        <p:spPr>
          <a:xfrm>
            <a:off x="37578" y="100208"/>
            <a:ext cx="706467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latin typeface="Arial"/>
              </a:rPr>
              <a:t>Sets &amp; Booleans in python</a:t>
            </a:r>
            <a:endParaRPr lang="en-US"/>
          </a:p>
        </p:txBody>
      </p:sp>
      <p:sp>
        <p:nvSpPr>
          <p:cNvPr id="3" name="TextBox 2">
            <a:extLst>
              <a:ext uri="{FF2B5EF4-FFF2-40B4-BE49-F238E27FC236}">
                <a16:creationId xmlns:a16="http://schemas.microsoft.com/office/drawing/2014/main" id="{4C637C41-35FC-91AA-219F-38A0B8F24E86}"/>
              </a:ext>
            </a:extLst>
          </p:cNvPr>
          <p:cNvSpPr txBox="1"/>
          <p:nvPr/>
        </p:nvSpPr>
        <p:spPr>
          <a:xfrm>
            <a:off x="37579" y="684757"/>
            <a:ext cx="1196026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latin typeface="Arial"/>
                <a:cs typeface="Segoe UI"/>
              </a:rPr>
              <a:t>Python Sets:</a:t>
            </a:r>
            <a:r>
              <a:rPr lang="en-US" dirty="0">
                <a:latin typeface="Arial"/>
                <a:cs typeface="Segoe UI"/>
              </a:rPr>
              <a:t>​</a:t>
            </a:r>
          </a:p>
          <a:p>
            <a:pPr algn="just"/>
            <a:r>
              <a:rPr lang="en-US" dirty="0">
                <a:latin typeface="Arial"/>
                <a:cs typeface="Segoe UI"/>
              </a:rPr>
              <a:t>​</a:t>
            </a:r>
          </a:p>
          <a:p>
            <a:pPr algn="just"/>
            <a:r>
              <a:rPr lang="en-US" dirty="0">
                <a:latin typeface="Arial"/>
                <a:cs typeface="Segoe UI"/>
              </a:rPr>
              <a:t>A Set is an unordered collection of items. Every element is unique. A Set is created by placing all the items (elements) inside curly braces {}, separated by comma. Sets are an unordered collection of unique elements. We can construct them by using the set() function. ​</a:t>
            </a:r>
          </a:p>
          <a:p>
            <a:pPr algn="just"/>
            <a:r>
              <a:rPr lang="en-US" dirty="0">
                <a:latin typeface="Arial"/>
                <a:cs typeface="Segoe UI"/>
              </a:rPr>
              <a:t>​</a:t>
            </a:r>
          </a:p>
          <a:p>
            <a:pPr algn="just"/>
            <a:r>
              <a:rPr lang="en-US" b="1" dirty="0">
                <a:latin typeface="Arial"/>
                <a:cs typeface="Segoe UI"/>
              </a:rPr>
              <a:t>Creating a Python Set :</a:t>
            </a:r>
            <a:r>
              <a:rPr lang="en-US" dirty="0">
                <a:latin typeface="Arial"/>
                <a:cs typeface="Segoe UI"/>
              </a:rPr>
              <a:t>​</a:t>
            </a:r>
          </a:p>
          <a:p>
            <a:pPr algn="just"/>
            <a:r>
              <a:rPr lang="en-US" dirty="0">
                <a:latin typeface="Arial"/>
                <a:cs typeface="Segoe UI"/>
              </a:rPr>
              <a:t>​</a:t>
            </a:r>
          </a:p>
          <a:p>
            <a:pPr algn="just"/>
            <a:r>
              <a:rPr lang="en-US" dirty="0">
                <a:latin typeface="Arial"/>
                <a:cs typeface="Segoe UI"/>
              </a:rPr>
              <a:t>Input:​</a:t>
            </a:r>
          </a:p>
          <a:p>
            <a:pPr algn="just"/>
            <a:r>
              <a:rPr lang="en-US" dirty="0">
                <a:latin typeface="Arial"/>
                <a:cs typeface="Segoe UI"/>
              </a:rPr>
              <a:t>x = set()​</a:t>
            </a:r>
          </a:p>
          <a:p>
            <a:pPr algn="just"/>
            <a:r>
              <a:rPr lang="en-US" dirty="0">
                <a:latin typeface="Arial"/>
                <a:cs typeface="Segoe UI"/>
              </a:rPr>
              <a:t># We add to sets with the add() method​</a:t>
            </a:r>
          </a:p>
          <a:p>
            <a:pPr algn="just"/>
            <a:r>
              <a:rPr lang="en-US" dirty="0" err="1">
                <a:latin typeface="Arial"/>
                <a:cs typeface="Segoe UI"/>
              </a:rPr>
              <a:t>x.add</a:t>
            </a:r>
            <a:r>
              <a:rPr lang="en-US" dirty="0">
                <a:latin typeface="Arial"/>
                <a:cs typeface="Segoe UI"/>
              </a:rPr>
              <a:t>(1)​</a:t>
            </a:r>
          </a:p>
          <a:p>
            <a:pPr algn="just"/>
            <a:r>
              <a:rPr lang="en-US" dirty="0">
                <a:latin typeface="Arial"/>
                <a:cs typeface="Segoe UI"/>
              </a:rPr>
              <a:t>X​</a:t>
            </a:r>
          </a:p>
          <a:p>
            <a:pPr algn="just"/>
            <a:r>
              <a:rPr lang="en-US" dirty="0">
                <a:latin typeface="Arial"/>
                <a:cs typeface="Segoe UI"/>
              </a:rPr>
              <a:t>​</a:t>
            </a:r>
          </a:p>
          <a:p>
            <a:pPr algn="just"/>
            <a:r>
              <a:rPr lang="en-US" dirty="0">
                <a:latin typeface="Arial"/>
                <a:cs typeface="Segoe UI"/>
              </a:rPr>
              <a:t>Output:​</a:t>
            </a:r>
          </a:p>
          <a:p>
            <a:pPr algn="just"/>
            <a:r>
              <a:rPr lang="en-US" dirty="0">
                <a:latin typeface="Arial"/>
                <a:cs typeface="Segoe UI"/>
              </a:rPr>
              <a:t>{1}</a:t>
            </a:r>
          </a:p>
        </p:txBody>
      </p:sp>
      <p:pic>
        <p:nvPicPr>
          <p:cNvPr id="5" name="Picture 4">
            <a:extLst>
              <a:ext uri="{FF2B5EF4-FFF2-40B4-BE49-F238E27FC236}">
                <a16:creationId xmlns:a16="http://schemas.microsoft.com/office/drawing/2014/main" id="{B9D50443-ABA1-F007-43E2-C11B0204D12C}"/>
              </a:ext>
            </a:extLst>
          </p:cNvPr>
          <p:cNvPicPr>
            <a:picLocks noChangeAspect="1"/>
          </p:cNvPicPr>
          <p:nvPr/>
        </p:nvPicPr>
        <p:blipFill>
          <a:blip r:embed="rId2"/>
          <a:stretch>
            <a:fillRect/>
          </a:stretch>
        </p:blipFill>
        <p:spPr>
          <a:xfrm>
            <a:off x="10888119" y="59238"/>
            <a:ext cx="1292529" cy="1290703"/>
          </a:xfrm>
          <a:prstGeom prst="rect">
            <a:avLst/>
          </a:prstGeom>
        </p:spPr>
      </p:pic>
    </p:spTree>
    <p:extLst>
      <p:ext uri="{BB962C8B-B14F-4D97-AF65-F5344CB8AC3E}">
        <p14:creationId xmlns:p14="http://schemas.microsoft.com/office/powerpoint/2010/main" val="170619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F1B-1083-BAFA-D98E-127BE6126B60}"/>
              </a:ext>
            </a:extLst>
          </p:cNvPr>
          <p:cNvSpPr>
            <a:spLocks noGrp="1"/>
          </p:cNvSpPr>
          <p:nvPr>
            <p:ph type="title"/>
          </p:nvPr>
        </p:nvSpPr>
        <p:spPr>
          <a:xfrm>
            <a:off x="1388949" y="1347313"/>
            <a:ext cx="9665905" cy="506441"/>
          </a:xfrm>
        </p:spPr>
        <p:txBody>
          <a:bodyPr>
            <a:normAutofit fontScale="90000"/>
          </a:bodyPr>
          <a:lstStyle/>
          <a:p>
            <a:r>
              <a:rPr lang="en-US" dirty="0"/>
              <a:t>Python programming language</a:t>
            </a:r>
          </a:p>
        </p:txBody>
      </p:sp>
      <p:sp>
        <p:nvSpPr>
          <p:cNvPr id="3" name="Content Placeholder 2">
            <a:extLst>
              <a:ext uri="{FF2B5EF4-FFF2-40B4-BE49-F238E27FC236}">
                <a16:creationId xmlns:a16="http://schemas.microsoft.com/office/drawing/2014/main" id="{3D05783A-B776-2A75-21FC-D17A6C03AFDD}"/>
              </a:ext>
            </a:extLst>
          </p:cNvPr>
          <p:cNvSpPr>
            <a:spLocks noGrp="1"/>
          </p:cNvSpPr>
          <p:nvPr>
            <p:ph idx="1"/>
          </p:nvPr>
        </p:nvSpPr>
        <p:spPr>
          <a:xfrm>
            <a:off x="1514209" y="2151431"/>
            <a:ext cx="9540645" cy="3314914"/>
          </a:xfrm>
        </p:spPr>
        <p:txBody>
          <a:bodyPr>
            <a:normAutofit/>
          </a:bodyPr>
          <a:lstStyle/>
          <a:p>
            <a:pPr marL="0" indent="0">
              <a:buNone/>
            </a:pPr>
            <a:r>
              <a:rPr lang="en-US" dirty="0">
                <a:ea typeface="+mn-lt"/>
                <a:cs typeface="+mn-lt"/>
              </a:rPr>
              <a:t>Python is a general-purpose, high-level programming language. </a:t>
            </a:r>
            <a:endParaRPr lang="en-US">
              <a:ea typeface="+mn-lt"/>
              <a:cs typeface="+mn-lt"/>
            </a:endParaRPr>
          </a:p>
          <a:p>
            <a:pPr marL="0" indent="0">
              <a:buNone/>
            </a:pPr>
            <a:r>
              <a:rPr lang="en-US" dirty="0">
                <a:ea typeface="+mn-lt"/>
                <a:cs typeface="+mn-lt"/>
              </a:rPr>
              <a:t>It is known for its simple syntax and its emphasis on code </a:t>
            </a:r>
          </a:p>
          <a:p>
            <a:pPr marL="0" indent="0">
              <a:buNone/>
            </a:pPr>
            <a:r>
              <a:rPr lang="en-US" dirty="0">
                <a:ea typeface="+mn-lt"/>
                <a:cs typeface="+mn-lt"/>
              </a:rPr>
              <a:t>readability. Python is often used for web development,</a:t>
            </a:r>
          </a:p>
          <a:p>
            <a:pPr marL="0" indent="0">
              <a:buNone/>
            </a:pPr>
            <a:r>
              <a:rPr lang="en-US" dirty="0">
                <a:ea typeface="+mn-lt"/>
                <a:cs typeface="+mn-lt"/>
              </a:rPr>
              <a:t>data science, and machine learning.</a:t>
            </a:r>
            <a:endParaRPr lang="en-US" dirty="0"/>
          </a:p>
          <a:p>
            <a:pPr marL="0" indent="0">
              <a:lnSpc>
                <a:spcPct val="90000"/>
              </a:lnSpc>
              <a:buNone/>
            </a:pPr>
            <a:endParaRPr lang="en-US" dirty="0"/>
          </a:p>
          <a:p>
            <a:pPr>
              <a:lnSpc>
                <a:spcPct val="90000"/>
              </a:lnSpc>
            </a:pPr>
            <a:endParaRPr lang="en-US" dirty="0"/>
          </a:p>
          <a:p>
            <a:pPr marL="0" indent="0">
              <a:lnSpc>
                <a:spcPct val="90000"/>
              </a:lnSpc>
              <a:buNone/>
            </a:pPr>
            <a:endParaRPr lang="en-US" dirty="0">
              <a:ea typeface="+mn-lt"/>
              <a:cs typeface="+mn-lt"/>
            </a:endParaRPr>
          </a:p>
        </p:txBody>
      </p:sp>
      <p:pic>
        <p:nvPicPr>
          <p:cNvPr id="4" name="Picture 3">
            <a:extLst>
              <a:ext uri="{FF2B5EF4-FFF2-40B4-BE49-F238E27FC236}">
                <a16:creationId xmlns:a16="http://schemas.microsoft.com/office/drawing/2014/main" id="{BC2A2A43-97FF-9550-A72F-1BF71F7B5A0B}"/>
              </a:ext>
            </a:extLst>
          </p:cNvPr>
          <p:cNvPicPr>
            <a:picLocks noChangeAspect="1"/>
          </p:cNvPicPr>
          <p:nvPr/>
        </p:nvPicPr>
        <p:blipFill>
          <a:blip r:embed="rId2"/>
          <a:stretch>
            <a:fillRect/>
          </a:stretch>
        </p:blipFill>
        <p:spPr>
          <a:xfrm>
            <a:off x="8012482" y="2286633"/>
            <a:ext cx="2743200" cy="2890157"/>
          </a:xfrm>
          <a:prstGeom prst="rect">
            <a:avLst/>
          </a:prstGeom>
        </p:spPr>
      </p:pic>
      <p:pic>
        <p:nvPicPr>
          <p:cNvPr id="5" name="Picture 4">
            <a:extLst>
              <a:ext uri="{FF2B5EF4-FFF2-40B4-BE49-F238E27FC236}">
                <a16:creationId xmlns:a16="http://schemas.microsoft.com/office/drawing/2014/main" id="{70C17A31-331A-1A79-EA9F-6FE7412BE902}"/>
              </a:ext>
            </a:extLst>
          </p:cNvPr>
          <p:cNvPicPr>
            <a:picLocks noChangeAspect="1"/>
          </p:cNvPicPr>
          <p:nvPr/>
        </p:nvPicPr>
        <p:blipFill>
          <a:blip r:embed="rId3"/>
          <a:stretch>
            <a:fillRect/>
          </a:stretch>
        </p:blipFill>
        <p:spPr>
          <a:xfrm>
            <a:off x="10648037" y="-3393"/>
            <a:ext cx="1543050" cy="1562100"/>
          </a:xfrm>
          <a:prstGeom prst="rect">
            <a:avLst/>
          </a:prstGeom>
        </p:spPr>
      </p:pic>
    </p:spTree>
    <p:extLst>
      <p:ext uri="{BB962C8B-B14F-4D97-AF65-F5344CB8AC3E}">
        <p14:creationId xmlns:p14="http://schemas.microsoft.com/office/powerpoint/2010/main" val="788701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C93F82-273E-A1DB-EBAB-7AF9ED23DA8C}"/>
              </a:ext>
            </a:extLst>
          </p:cNvPr>
          <p:cNvSpPr txBox="1"/>
          <p:nvPr/>
        </p:nvSpPr>
        <p:spPr>
          <a:xfrm>
            <a:off x="246345" y="162838"/>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latin typeface="Arial"/>
              </a:rPr>
              <a:t>Numpy</a:t>
            </a:r>
            <a:endParaRPr lang="en-US"/>
          </a:p>
        </p:txBody>
      </p:sp>
      <p:sp>
        <p:nvSpPr>
          <p:cNvPr id="3" name="TextBox 2">
            <a:extLst>
              <a:ext uri="{FF2B5EF4-FFF2-40B4-BE49-F238E27FC236}">
                <a16:creationId xmlns:a16="http://schemas.microsoft.com/office/drawing/2014/main" id="{FAF2EDBB-2433-539F-8FDF-C1FDB16077D4}"/>
              </a:ext>
            </a:extLst>
          </p:cNvPr>
          <p:cNvSpPr txBox="1"/>
          <p:nvPr/>
        </p:nvSpPr>
        <p:spPr>
          <a:xfrm>
            <a:off x="121085" y="1425880"/>
            <a:ext cx="1187676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dirty="0">
                <a:latin typeface="Arial"/>
                <a:cs typeface="Arial"/>
              </a:rPr>
              <a:t>NumPy is a well-known general-purpose array-processing package. very useful for handling linear algebra, Fourier transforms, and random numbers. ​</a:t>
            </a:r>
          </a:p>
          <a:p>
            <a:pPr algn="just">
              <a:buChar char="•"/>
            </a:pPr>
            <a:endParaRPr lang="en-US" dirty="0">
              <a:latin typeface="Arial"/>
              <a:cs typeface="Arial"/>
            </a:endParaRPr>
          </a:p>
          <a:p>
            <a:pPr algn="just">
              <a:buChar char="•"/>
            </a:pPr>
            <a:r>
              <a:rPr lang="en-US" dirty="0">
                <a:latin typeface="Arial"/>
                <a:cs typeface="Arial"/>
              </a:rPr>
              <a:t>Introduces objects for multidimensional arrays and matrices, as well as functions that allow to easily perform advanced mathematical and statistical operations on those objects.​</a:t>
            </a:r>
          </a:p>
          <a:p>
            <a:pPr algn="just">
              <a:buChar char="•"/>
            </a:pPr>
            <a:endParaRPr lang="en-US" dirty="0">
              <a:latin typeface="Arial"/>
              <a:cs typeface="Arial"/>
            </a:endParaRPr>
          </a:p>
          <a:p>
            <a:pPr algn="just">
              <a:buChar char="•"/>
            </a:pPr>
            <a:r>
              <a:rPr lang="en-US" dirty="0">
                <a:latin typeface="Arial"/>
                <a:cs typeface="Arial"/>
              </a:rPr>
              <a:t>It provides vectorization of mathematical operations on arrays and matrices which significantly improves the performance.​</a:t>
            </a:r>
          </a:p>
          <a:p>
            <a:pPr algn="just">
              <a:buChar char="•"/>
            </a:pPr>
            <a:endParaRPr lang="en-US" dirty="0">
              <a:latin typeface="Arial"/>
              <a:cs typeface="Arial"/>
            </a:endParaRPr>
          </a:p>
          <a:p>
            <a:pPr algn="just">
              <a:buChar char="•"/>
            </a:pPr>
            <a:r>
              <a:rPr lang="en-US" dirty="0">
                <a:latin typeface="Arial"/>
                <a:cs typeface="Arial"/>
              </a:rPr>
              <a:t>Many other python libraries are built on NumPy​</a:t>
            </a:r>
          </a:p>
          <a:p>
            <a:pPr algn="just"/>
            <a:r>
              <a:rPr lang="en-US" dirty="0">
                <a:latin typeface="Arial"/>
                <a:cs typeface="Arial"/>
              </a:rPr>
              <a:t>​</a:t>
            </a:r>
          </a:p>
          <a:p>
            <a:pPr algn="just"/>
            <a:r>
              <a:rPr lang="en-US" b="1" dirty="0">
                <a:latin typeface="Arial"/>
                <a:cs typeface="Arial"/>
              </a:rPr>
              <a:t>Arrays :</a:t>
            </a:r>
            <a:r>
              <a:rPr lang="en-US" dirty="0">
                <a:latin typeface="Arial"/>
                <a:cs typeface="Arial"/>
              </a:rPr>
              <a:t>​</a:t>
            </a:r>
          </a:p>
          <a:p>
            <a:pPr algn="just"/>
            <a:r>
              <a:rPr lang="en-US" dirty="0">
                <a:latin typeface="Arial"/>
                <a:cs typeface="Arial"/>
              </a:rPr>
              <a:t>​</a:t>
            </a:r>
          </a:p>
          <a:p>
            <a:pPr algn="just"/>
            <a:r>
              <a:rPr lang="en-US" dirty="0">
                <a:latin typeface="Arial"/>
                <a:cs typeface="Arial"/>
              </a:rPr>
              <a:t>A </a:t>
            </a:r>
            <a:r>
              <a:rPr lang="en-US" dirty="0" err="1">
                <a:latin typeface="Arial"/>
                <a:cs typeface="Arial"/>
              </a:rPr>
              <a:t>numpy</a:t>
            </a:r>
            <a:r>
              <a:rPr lang="en-US" dirty="0">
                <a:latin typeface="Arial"/>
                <a:cs typeface="Arial"/>
              </a:rPr>
              <a:t> array is a grid of values, all of the same type, and is indexed by a tuple of nonnegative integers. The number of dimensions is the rank of the array; the shape of an array is a tuple of integers giving the size of the array along each dimension.</a:t>
            </a:r>
          </a:p>
        </p:txBody>
      </p:sp>
      <p:pic>
        <p:nvPicPr>
          <p:cNvPr id="5" name="Picture 4">
            <a:extLst>
              <a:ext uri="{FF2B5EF4-FFF2-40B4-BE49-F238E27FC236}">
                <a16:creationId xmlns:a16="http://schemas.microsoft.com/office/drawing/2014/main" id="{A978301B-06E4-2796-A8FD-8A1C7D2971BE}"/>
              </a:ext>
            </a:extLst>
          </p:cNvPr>
          <p:cNvPicPr>
            <a:picLocks noChangeAspect="1"/>
          </p:cNvPicPr>
          <p:nvPr/>
        </p:nvPicPr>
        <p:blipFill>
          <a:blip r:embed="rId2"/>
          <a:stretch>
            <a:fillRect/>
          </a:stretch>
        </p:blipFill>
        <p:spPr>
          <a:xfrm>
            <a:off x="10762858" y="59238"/>
            <a:ext cx="1417790" cy="1415964"/>
          </a:xfrm>
          <a:prstGeom prst="rect">
            <a:avLst/>
          </a:prstGeom>
        </p:spPr>
      </p:pic>
    </p:spTree>
    <p:extLst>
      <p:ext uri="{BB962C8B-B14F-4D97-AF65-F5344CB8AC3E}">
        <p14:creationId xmlns:p14="http://schemas.microsoft.com/office/powerpoint/2010/main" val="1762551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89402-5725-891C-5519-9D2DAF4D5952}"/>
              </a:ext>
            </a:extLst>
          </p:cNvPr>
          <p:cNvSpPr txBox="1"/>
          <p:nvPr/>
        </p:nvSpPr>
        <p:spPr>
          <a:xfrm>
            <a:off x="152400" y="17327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latin typeface="Arial"/>
                <a:cs typeface="Arial"/>
              </a:rPr>
              <a:t>PANDAS</a:t>
            </a:r>
            <a:r>
              <a:rPr lang="en-US" sz="3200">
                <a:latin typeface="Arial"/>
                <a:cs typeface="Arial"/>
              </a:rPr>
              <a:t>​</a:t>
            </a:r>
            <a:endParaRPr lang="en-US"/>
          </a:p>
        </p:txBody>
      </p:sp>
      <p:sp>
        <p:nvSpPr>
          <p:cNvPr id="3" name="TextBox 2">
            <a:extLst>
              <a:ext uri="{FF2B5EF4-FFF2-40B4-BE49-F238E27FC236}">
                <a16:creationId xmlns:a16="http://schemas.microsoft.com/office/drawing/2014/main" id="{439AE935-A556-9BD5-1301-0967CF89E36D}"/>
              </a:ext>
            </a:extLst>
          </p:cNvPr>
          <p:cNvSpPr txBox="1"/>
          <p:nvPr/>
        </p:nvSpPr>
        <p:spPr>
          <a:xfrm>
            <a:off x="48017" y="1415441"/>
            <a:ext cx="1215859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Segoe UI"/>
              </a:rPr>
              <a:t>Pandas used mostly for Data Analysis, provides tools for data manipulation: reshaping, merging, sorting, slicing, aggregation etc. It allows handling missing data. Pandas library is built on top of Numpy, meaning Pandas needs Numpy to operate.​</a:t>
            </a:r>
          </a:p>
          <a:p>
            <a:r>
              <a:rPr lang="en-US">
                <a:latin typeface="Arial"/>
                <a:cs typeface="Segoe UI"/>
              </a:rPr>
              <a:t>​</a:t>
            </a:r>
          </a:p>
          <a:p>
            <a:r>
              <a:rPr lang="en-US">
                <a:latin typeface="Arial"/>
                <a:cs typeface="Segoe UI"/>
              </a:rPr>
              <a:t>Pandas support and perform well with different kinds of data including the below :​</a:t>
            </a:r>
          </a:p>
          <a:p>
            <a:r>
              <a:rPr lang="en-US">
                <a:latin typeface="Arial"/>
                <a:cs typeface="Segoe UI"/>
              </a:rPr>
              <a:t>​</a:t>
            </a:r>
          </a:p>
          <a:p>
            <a:pPr>
              <a:buChar char="•"/>
            </a:pPr>
            <a:r>
              <a:rPr lang="en-US">
                <a:latin typeface="Arial"/>
                <a:cs typeface="Arial"/>
              </a:rPr>
              <a:t>Tabular data with columns of heterogeneous data. For instance, consider the data coming from the SQL table or Excel spreadsheet.​</a:t>
            </a:r>
          </a:p>
          <a:p>
            <a:pPr>
              <a:buChar char="•"/>
            </a:pPr>
            <a:r>
              <a:rPr lang="en-US">
                <a:latin typeface="Arial"/>
                <a:cs typeface="Arial"/>
              </a:rPr>
              <a:t>​</a:t>
            </a:r>
          </a:p>
          <a:p>
            <a:pPr>
              <a:buChar char="•"/>
            </a:pPr>
            <a:r>
              <a:rPr lang="en-US">
                <a:latin typeface="Arial"/>
                <a:cs typeface="Arial"/>
              </a:rPr>
              <a:t>Ordered and unordered time series data. The frequency of time series need not be fixed, unlike other libraries and tools. Pandas is exceptionally robust in handling uneven time-series data​</a:t>
            </a:r>
          </a:p>
          <a:p>
            <a:pPr>
              <a:buChar char="•"/>
            </a:pPr>
            <a:r>
              <a:rPr lang="en-US">
                <a:latin typeface="Arial"/>
                <a:cs typeface="Arial"/>
              </a:rPr>
              <a:t>​</a:t>
            </a:r>
          </a:p>
          <a:p>
            <a:pPr>
              <a:buChar char="•"/>
            </a:pPr>
            <a:r>
              <a:rPr lang="en-US">
                <a:latin typeface="Arial"/>
                <a:cs typeface="Arial"/>
              </a:rPr>
              <a:t>Arbitrary matrix data with the homogeneous or heterogeneous type of data in the rows and columns​</a:t>
            </a:r>
          </a:p>
          <a:p>
            <a:pPr>
              <a:buChar char="•"/>
            </a:pPr>
            <a:r>
              <a:rPr lang="en-US">
                <a:latin typeface="Arial"/>
                <a:cs typeface="Arial"/>
              </a:rPr>
              <a:t>​</a:t>
            </a:r>
          </a:p>
          <a:p>
            <a:pPr>
              <a:buChar char="•"/>
            </a:pPr>
            <a:r>
              <a:rPr lang="en-US">
                <a:latin typeface="Arial"/>
                <a:cs typeface="Arial"/>
              </a:rPr>
              <a:t>Any other form of statistical or observational data sets. The data need not be labeled at all. Pandas data structure can process it even without labeling. </a:t>
            </a:r>
          </a:p>
        </p:txBody>
      </p:sp>
      <p:pic>
        <p:nvPicPr>
          <p:cNvPr id="5" name="Picture 4">
            <a:extLst>
              <a:ext uri="{FF2B5EF4-FFF2-40B4-BE49-F238E27FC236}">
                <a16:creationId xmlns:a16="http://schemas.microsoft.com/office/drawing/2014/main" id="{448CE297-1530-7375-756F-01802E0B573F}"/>
              </a:ext>
            </a:extLst>
          </p:cNvPr>
          <p:cNvPicPr>
            <a:picLocks noChangeAspect="1"/>
          </p:cNvPicPr>
          <p:nvPr/>
        </p:nvPicPr>
        <p:blipFill>
          <a:blip r:embed="rId2"/>
          <a:stretch>
            <a:fillRect/>
          </a:stretch>
        </p:blipFill>
        <p:spPr>
          <a:xfrm>
            <a:off x="10815050" y="59238"/>
            <a:ext cx="1365598" cy="1363772"/>
          </a:xfrm>
          <a:prstGeom prst="rect">
            <a:avLst/>
          </a:prstGeom>
        </p:spPr>
      </p:pic>
    </p:spTree>
    <p:extLst>
      <p:ext uri="{BB962C8B-B14F-4D97-AF65-F5344CB8AC3E}">
        <p14:creationId xmlns:p14="http://schemas.microsoft.com/office/powerpoint/2010/main" val="665690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07BD5-71E5-4130-91DF-71D30966C002}"/>
              </a:ext>
            </a:extLst>
          </p:cNvPr>
          <p:cNvSpPr txBox="1"/>
          <p:nvPr/>
        </p:nvSpPr>
        <p:spPr>
          <a:xfrm>
            <a:off x="-4175" y="1102291"/>
            <a:ext cx="1207509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Arial"/>
                <a:cs typeface="Segoe UI"/>
              </a:rPr>
              <a:t>Matplotlib.pyplot</a:t>
            </a:r>
            <a:r>
              <a:rPr lang="en-US" dirty="0">
                <a:latin typeface="Arial"/>
                <a:cs typeface="Segoe UI"/>
              </a:rPr>
              <a:t> is a plotting library used for 2D graphics in python programming language. It can be used in python scripts, shell, web application servers and other graphical user interface tool-kits.    ​</a:t>
            </a:r>
          </a:p>
          <a:p>
            <a:r>
              <a:rPr lang="en-US" dirty="0">
                <a:latin typeface="Arial"/>
                <a:cs typeface="Segoe UI"/>
              </a:rPr>
              <a:t>​</a:t>
            </a:r>
          </a:p>
          <a:p>
            <a:r>
              <a:rPr lang="en-US" dirty="0">
                <a:latin typeface="Arial"/>
                <a:cs typeface="Segoe UI"/>
              </a:rPr>
              <a:t>We can generate plots, histograms, power spectra, bar charts, </a:t>
            </a:r>
            <a:r>
              <a:rPr lang="en-US" dirty="0" err="1">
                <a:latin typeface="Arial"/>
                <a:cs typeface="Segoe UI"/>
              </a:rPr>
              <a:t>errorcharts</a:t>
            </a:r>
            <a:r>
              <a:rPr lang="en-US" dirty="0">
                <a:latin typeface="Arial"/>
                <a:cs typeface="Segoe UI"/>
              </a:rPr>
              <a:t>, scatterplots, etc., with just a few lines of code. Matplotlib is a data visualization library that is used for 2D plotting to produce publication-quality image plots and figures in a variety of formats. ​</a:t>
            </a:r>
          </a:p>
          <a:p>
            <a:pPr algn="just"/>
            <a:r>
              <a:rPr lang="en-US" dirty="0">
                <a:latin typeface="Arial"/>
                <a:cs typeface="Segoe UI"/>
              </a:rPr>
              <a:t>​</a:t>
            </a:r>
          </a:p>
          <a:p>
            <a:r>
              <a:rPr lang="en-US" b="1" dirty="0">
                <a:latin typeface="Arial"/>
                <a:cs typeface="Segoe UI"/>
              </a:rPr>
              <a:t>Python Matplotlib: Bar Graph  </a:t>
            </a:r>
            <a:r>
              <a:rPr lang="en-US" dirty="0">
                <a:latin typeface="Arial"/>
                <a:cs typeface="Segoe UI"/>
              </a:rPr>
              <a:t>​</a:t>
            </a:r>
          </a:p>
          <a:p>
            <a:r>
              <a:rPr lang="en-US" dirty="0">
                <a:latin typeface="Arial"/>
                <a:cs typeface="Segoe UI"/>
              </a:rPr>
              <a:t>A bar graph uses bars to compare data among different categories. It is well suited when you want to measure the changes over a period of time. It can be represented horizontally or vertically. Also, the important thing to keep in mind is that longer the bar, greater is the value.​</a:t>
            </a:r>
          </a:p>
          <a:p>
            <a:pPr algn="just"/>
            <a:r>
              <a:rPr lang="en-US" dirty="0">
                <a:latin typeface="Arial"/>
                <a:cs typeface="Segoe UI"/>
              </a:rPr>
              <a:t>​</a:t>
            </a:r>
          </a:p>
          <a:p>
            <a:r>
              <a:rPr lang="en-US" b="1" dirty="0">
                <a:latin typeface="Arial"/>
                <a:cs typeface="Segoe UI"/>
              </a:rPr>
              <a:t> Python Matplotlib – Histogram</a:t>
            </a:r>
            <a:r>
              <a:rPr lang="en-US" dirty="0">
                <a:latin typeface="Arial"/>
                <a:cs typeface="Segoe UI"/>
              </a:rPr>
              <a:t>​</a:t>
            </a:r>
          </a:p>
          <a:p>
            <a:r>
              <a:rPr lang="en-US" dirty="0">
                <a:latin typeface="Arial"/>
                <a:cs typeface="Segoe UI"/>
              </a:rPr>
              <a:t>Histograms are used to show a distribution whereas a bar chart is used to compare different entities. Histograms are useful when you have arrays or a very long list.</a:t>
            </a:r>
          </a:p>
        </p:txBody>
      </p:sp>
      <p:sp>
        <p:nvSpPr>
          <p:cNvPr id="3" name="TextBox 2">
            <a:extLst>
              <a:ext uri="{FF2B5EF4-FFF2-40B4-BE49-F238E27FC236}">
                <a16:creationId xmlns:a16="http://schemas.microsoft.com/office/drawing/2014/main" id="{88D10F19-8F78-79F8-B860-42F4DC53B271}"/>
              </a:ext>
            </a:extLst>
          </p:cNvPr>
          <p:cNvSpPr txBox="1"/>
          <p:nvPr/>
        </p:nvSpPr>
        <p:spPr>
          <a:xfrm>
            <a:off x="131523" y="110647"/>
            <a:ext cx="32651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latin typeface="Arial"/>
              </a:rPr>
              <a:t>matplotlib</a:t>
            </a:r>
            <a:endParaRPr lang="en-US"/>
          </a:p>
        </p:txBody>
      </p:sp>
      <p:pic>
        <p:nvPicPr>
          <p:cNvPr id="5" name="Picture 4">
            <a:extLst>
              <a:ext uri="{FF2B5EF4-FFF2-40B4-BE49-F238E27FC236}">
                <a16:creationId xmlns:a16="http://schemas.microsoft.com/office/drawing/2014/main" id="{80F8F0BD-BF19-7AC1-4523-747D36606A10}"/>
              </a:ext>
            </a:extLst>
          </p:cNvPr>
          <p:cNvPicPr>
            <a:picLocks noChangeAspect="1"/>
          </p:cNvPicPr>
          <p:nvPr/>
        </p:nvPicPr>
        <p:blipFill>
          <a:blip r:embed="rId2"/>
          <a:stretch>
            <a:fillRect/>
          </a:stretch>
        </p:blipFill>
        <p:spPr>
          <a:xfrm>
            <a:off x="10982064" y="-3392"/>
            <a:ext cx="1209022" cy="1207196"/>
          </a:xfrm>
          <a:prstGeom prst="rect">
            <a:avLst/>
          </a:prstGeom>
        </p:spPr>
      </p:pic>
    </p:spTree>
    <p:extLst>
      <p:ext uri="{BB962C8B-B14F-4D97-AF65-F5344CB8AC3E}">
        <p14:creationId xmlns:p14="http://schemas.microsoft.com/office/powerpoint/2010/main" val="2755972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FDB3C-3C5D-2958-039A-5387C6E16AA9}"/>
              </a:ext>
            </a:extLst>
          </p:cNvPr>
          <p:cNvSpPr txBox="1"/>
          <p:nvPr/>
        </p:nvSpPr>
        <p:spPr>
          <a:xfrm>
            <a:off x="6264" y="1123167"/>
            <a:ext cx="1210640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latin typeface="Arial"/>
                <a:cs typeface="Segoe UI"/>
              </a:rPr>
              <a:t>Python Matplotlib : Scatter Plot </a:t>
            </a:r>
            <a:r>
              <a:rPr lang="en-US" dirty="0">
                <a:latin typeface="Arial"/>
                <a:cs typeface="Segoe UI"/>
              </a:rPr>
              <a:t>​</a:t>
            </a:r>
          </a:p>
          <a:p>
            <a:r>
              <a:rPr lang="en-US" dirty="0">
                <a:latin typeface="Arial"/>
                <a:cs typeface="Segoe UI"/>
              </a:rPr>
              <a:t>​</a:t>
            </a:r>
          </a:p>
          <a:p>
            <a:r>
              <a:rPr lang="en-US" dirty="0">
                <a:latin typeface="Arial"/>
                <a:cs typeface="Segoe UI"/>
              </a:rPr>
              <a:t>Usually we need scatter plots in order to compare variables, for example, how much one variable is affected by another variable to build a relation out of it. The data is displayed as a collection of points, each having the value of one variable which determines the position on the horizontal axis and the value of other variable determines the position on the vertical axis.​</a:t>
            </a:r>
          </a:p>
          <a:p>
            <a:pPr algn="just"/>
            <a:r>
              <a:rPr lang="en-US" dirty="0">
                <a:latin typeface="Arial"/>
                <a:cs typeface="Segoe UI"/>
              </a:rPr>
              <a:t>​</a:t>
            </a:r>
          </a:p>
          <a:p>
            <a:pPr algn="just"/>
            <a:r>
              <a:rPr lang="en-US" dirty="0">
                <a:latin typeface="Arial"/>
                <a:cs typeface="Segoe UI"/>
              </a:rPr>
              <a:t>​</a:t>
            </a:r>
          </a:p>
          <a:p>
            <a:r>
              <a:rPr lang="en-US" b="1" u="sng" dirty="0">
                <a:latin typeface="Arial"/>
                <a:cs typeface="Segoe UI"/>
              </a:rPr>
              <a:t>Python Matplotlib-Pie Chart </a:t>
            </a:r>
            <a:r>
              <a:rPr lang="en-US" dirty="0">
                <a:latin typeface="Arial"/>
                <a:cs typeface="Segoe UI"/>
              </a:rPr>
              <a:t>​</a:t>
            </a:r>
          </a:p>
          <a:p>
            <a:r>
              <a:rPr lang="en-US" dirty="0">
                <a:latin typeface="Arial"/>
                <a:cs typeface="Segoe UI"/>
              </a:rPr>
              <a:t>​</a:t>
            </a:r>
          </a:p>
          <a:p>
            <a:r>
              <a:rPr lang="en-US" dirty="0">
                <a:latin typeface="Arial"/>
                <a:cs typeface="Segoe UI"/>
              </a:rPr>
              <a:t>A pie chart refers to a circular graph which is broken down into segments i.e. slices of pie. It is basically used to show the percentage or proportional data where each slice of pie represents a category. </a:t>
            </a:r>
          </a:p>
        </p:txBody>
      </p:sp>
      <p:pic>
        <p:nvPicPr>
          <p:cNvPr id="4" name="Picture 3">
            <a:extLst>
              <a:ext uri="{FF2B5EF4-FFF2-40B4-BE49-F238E27FC236}">
                <a16:creationId xmlns:a16="http://schemas.microsoft.com/office/drawing/2014/main" id="{37EEC241-6FB3-AAC4-464B-D89239DC24E4}"/>
              </a:ext>
            </a:extLst>
          </p:cNvPr>
          <p:cNvPicPr>
            <a:picLocks noChangeAspect="1"/>
          </p:cNvPicPr>
          <p:nvPr/>
        </p:nvPicPr>
        <p:blipFill>
          <a:blip r:embed="rId2"/>
          <a:stretch>
            <a:fillRect/>
          </a:stretch>
        </p:blipFill>
        <p:spPr>
          <a:xfrm>
            <a:off x="10616722" y="59238"/>
            <a:ext cx="1543050" cy="1562100"/>
          </a:xfrm>
          <a:prstGeom prst="rect">
            <a:avLst/>
          </a:prstGeom>
        </p:spPr>
      </p:pic>
    </p:spTree>
    <p:extLst>
      <p:ext uri="{BB962C8B-B14F-4D97-AF65-F5344CB8AC3E}">
        <p14:creationId xmlns:p14="http://schemas.microsoft.com/office/powerpoint/2010/main" val="735844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076E6-2114-EAB0-B3C4-1E311F876777}"/>
              </a:ext>
            </a:extLst>
          </p:cNvPr>
          <p:cNvSpPr txBox="1"/>
          <p:nvPr/>
        </p:nvSpPr>
        <p:spPr>
          <a:xfrm>
            <a:off x="37578" y="100208"/>
            <a:ext cx="36617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latin typeface="Arial"/>
                <a:cs typeface="Arial"/>
              </a:rPr>
              <a:t>SCIKIT-LEARN</a:t>
            </a:r>
            <a:endParaRPr lang="en-US"/>
          </a:p>
        </p:txBody>
      </p:sp>
      <p:sp>
        <p:nvSpPr>
          <p:cNvPr id="3" name="TextBox 2">
            <a:extLst>
              <a:ext uri="{FF2B5EF4-FFF2-40B4-BE49-F238E27FC236}">
                <a16:creationId xmlns:a16="http://schemas.microsoft.com/office/drawing/2014/main" id="{AABE1ED2-792A-9B83-A5E1-5973C39C4E5F}"/>
              </a:ext>
            </a:extLst>
          </p:cNvPr>
          <p:cNvSpPr txBox="1"/>
          <p:nvPr/>
        </p:nvSpPr>
        <p:spPr>
          <a:xfrm>
            <a:off x="89770" y="684757"/>
            <a:ext cx="1198114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Arial"/>
                <a:cs typeface="Segoe UI"/>
              </a:rPr>
              <a:t>Scikit-learn is a library in Python that provides many unsupervised and supervised learning algorithms.</a:t>
            </a:r>
            <a:endParaRPr lang="en-US" dirty="0"/>
          </a:p>
          <a:p>
            <a:pPr algn="just"/>
            <a:r>
              <a:rPr lang="en-US" dirty="0">
                <a:latin typeface="Arial"/>
                <a:cs typeface="Segoe UI"/>
              </a:rPr>
              <a:t>It’s built upon some of the technology we already are familiar with, like NumPy, pandas, and Matplotlib!​</a:t>
            </a:r>
            <a:endParaRPr lang="en-US" dirty="0"/>
          </a:p>
          <a:p>
            <a:pPr algn="just"/>
            <a:r>
              <a:rPr lang="en-US" dirty="0">
                <a:latin typeface="Arial"/>
                <a:cs typeface="Segoe UI"/>
              </a:rPr>
              <a:t>​</a:t>
            </a:r>
          </a:p>
          <a:p>
            <a:pPr algn="just"/>
            <a:r>
              <a:rPr lang="en-US" dirty="0">
                <a:latin typeface="Arial"/>
                <a:cs typeface="Segoe UI"/>
              </a:rPr>
              <a:t>Scikit-learn was built on top of two Python libraries – NumPy and SciPy and has become the most popular Python machine learning library for developing machine learning algorithms.​</a:t>
            </a:r>
          </a:p>
          <a:p>
            <a:r>
              <a:rPr lang="en-US" dirty="0">
                <a:latin typeface="Arial"/>
                <a:cs typeface="Segoe UI"/>
              </a:rPr>
              <a:t>​</a:t>
            </a:r>
          </a:p>
          <a:p>
            <a:r>
              <a:rPr lang="en-US" dirty="0">
                <a:latin typeface="Arial"/>
                <a:cs typeface="Segoe UI"/>
              </a:rPr>
              <a:t>The functionality that scikit-learn provides include:​</a:t>
            </a:r>
          </a:p>
          <a:p>
            <a:r>
              <a:rPr lang="en-US" dirty="0">
                <a:latin typeface="Arial"/>
                <a:cs typeface="Segoe UI"/>
              </a:rPr>
              <a:t>​</a:t>
            </a:r>
          </a:p>
          <a:p>
            <a:pPr>
              <a:buChar char="•"/>
            </a:pPr>
            <a:r>
              <a:rPr lang="en-US" b="1" dirty="0">
                <a:latin typeface="Arial"/>
                <a:cs typeface="Arial"/>
              </a:rPr>
              <a:t>Regression</a:t>
            </a:r>
            <a:r>
              <a:rPr lang="en-US" dirty="0">
                <a:latin typeface="Arial"/>
                <a:cs typeface="Arial"/>
              </a:rPr>
              <a:t>, including Linear and Logistic Regression​</a:t>
            </a:r>
          </a:p>
          <a:p>
            <a:pPr>
              <a:buChar char="•"/>
            </a:pPr>
            <a:r>
              <a:rPr lang="en-US" dirty="0">
                <a:latin typeface="Arial"/>
                <a:cs typeface="Arial"/>
              </a:rPr>
              <a:t>​</a:t>
            </a:r>
          </a:p>
          <a:p>
            <a:pPr>
              <a:buChar char="•"/>
            </a:pPr>
            <a:r>
              <a:rPr lang="en-US" b="1" dirty="0">
                <a:latin typeface="Arial"/>
                <a:cs typeface="Arial"/>
              </a:rPr>
              <a:t>Classification</a:t>
            </a:r>
            <a:r>
              <a:rPr lang="en-US" dirty="0">
                <a:latin typeface="Arial"/>
                <a:cs typeface="Arial"/>
              </a:rPr>
              <a:t>, including K-Nearest Neighbors​</a:t>
            </a:r>
          </a:p>
          <a:p>
            <a:pPr>
              <a:buChar char="•"/>
            </a:pPr>
            <a:r>
              <a:rPr lang="en-US" dirty="0">
                <a:latin typeface="Arial"/>
                <a:cs typeface="Arial"/>
              </a:rPr>
              <a:t>​</a:t>
            </a:r>
          </a:p>
          <a:p>
            <a:pPr>
              <a:buChar char="•"/>
            </a:pPr>
            <a:r>
              <a:rPr lang="en-US" b="1" dirty="0">
                <a:latin typeface="Arial"/>
                <a:cs typeface="Arial"/>
              </a:rPr>
              <a:t>Clustering</a:t>
            </a:r>
            <a:r>
              <a:rPr lang="en-US" dirty="0">
                <a:latin typeface="Arial"/>
                <a:cs typeface="Arial"/>
              </a:rPr>
              <a:t>, including K-Means and K-Means++​</a:t>
            </a:r>
          </a:p>
          <a:p>
            <a:pPr>
              <a:buChar char="•"/>
            </a:pPr>
            <a:r>
              <a:rPr lang="en-US" dirty="0">
                <a:latin typeface="Arial"/>
                <a:cs typeface="Arial"/>
              </a:rPr>
              <a:t>​</a:t>
            </a:r>
          </a:p>
          <a:p>
            <a:pPr>
              <a:buChar char="•"/>
            </a:pPr>
            <a:r>
              <a:rPr lang="en-US" b="1" dirty="0">
                <a:latin typeface="Arial"/>
                <a:cs typeface="Arial"/>
              </a:rPr>
              <a:t>Model selection</a:t>
            </a:r>
            <a:r>
              <a:rPr lang="en-US" dirty="0">
                <a:latin typeface="Arial"/>
                <a:cs typeface="Arial"/>
              </a:rPr>
              <a:t>​</a:t>
            </a:r>
          </a:p>
          <a:p>
            <a:pPr>
              <a:buChar char="•"/>
            </a:pPr>
            <a:r>
              <a:rPr lang="en-US" dirty="0">
                <a:latin typeface="Arial"/>
                <a:cs typeface="Arial"/>
              </a:rPr>
              <a:t>​</a:t>
            </a:r>
          </a:p>
          <a:p>
            <a:pPr>
              <a:buChar char="•"/>
            </a:pPr>
            <a:r>
              <a:rPr lang="en-US" b="1" dirty="0">
                <a:latin typeface="Arial"/>
                <a:cs typeface="Arial"/>
              </a:rPr>
              <a:t>Preprocessing</a:t>
            </a:r>
            <a:r>
              <a:rPr lang="en-US" dirty="0">
                <a:latin typeface="Arial"/>
                <a:cs typeface="Arial"/>
              </a:rPr>
              <a:t>, including Min-Max Normalization</a:t>
            </a:r>
          </a:p>
        </p:txBody>
      </p:sp>
      <p:pic>
        <p:nvPicPr>
          <p:cNvPr id="5" name="Picture 4">
            <a:extLst>
              <a:ext uri="{FF2B5EF4-FFF2-40B4-BE49-F238E27FC236}">
                <a16:creationId xmlns:a16="http://schemas.microsoft.com/office/drawing/2014/main" id="{A27BC907-BC29-4ADB-F033-AFAD6261B338}"/>
              </a:ext>
            </a:extLst>
          </p:cNvPr>
          <p:cNvPicPr>
            <a:picLocks noChangeAspect="1"/>
          </p:cNvPicPr>
          <p:nvPr/>
        </p:nvPicPr>
        <p:blipFill>
          <a:blip r:embed="rId2"/>
          <a:stretch>
            <a:fillRect/>
          </a:stretch>
        </p:blipFill>
        <p:spPr>
          <a:xfrm>
            <a:off x="10689790" y="59238"/>
            <a:ext cx="1490858" cy="1478594"/>
          </a:xfrm>
          <a:prstGeom prst="rect">
            <a:avLst/>
          </a:prstGeom>
        </p:spPr>
      </p:pic>
    </p:spTree>
    <p:extLst>
      <p:ext uri="{BB962C8B-B14F-4D97-AF65-F5344CB8AC3E}">
        <p14:creationId xmlns:p14="http://schemas.microsoft.com/office/powerpoint/2010/main" val="3898967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C93BB5-7181-2A32-DFE7-D34CC47C03F8}"/>
              </a:ext>
            </a:extLst>
          </p:cNvPr>
          <p:cNvSpPr txBox="1"/>
          <p:nvPr/>
        </p:nvSpPr>
        <p:spPr>
          <a:xfrm>
            <a:off x="-4174" y="924838"/>
            <a:ext cx="1215859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dirty="0">
                <a:latin typeface="Arial"/>
                <a:cs typeface="Arial"/>
              </a:rPr>
              <a:t>TensorFlow is a free and open-source software library for machine learning. It can be used across </a:t>
            </a:r>
            <a:endParaRPr lang="en-US" dirty="0"/>
          </a:p>
          <a:p>
            <a:pPr algn="just"/>
            <a:r>
              <a:rPr lang="en-US" dirty="0">
                <a:latin typeface="Arial"/>
                <a:cs typeface="Arial"/>
              </a:rPr>
              <a:t>a range of tasks but has a particular focus on training and inference of deep neural networks.​</a:t>
            </a:r>
            <a:endParaRPr lang="en-US" dirty="0"/>
          </a:p>
          <a:p>
            <a:pPr algn="just">
              <a:buChar char="•"/>
            </a:pPr>
            <a:r>
              <a:rPr lang="en-US" dirty="0">
                <a:latin typeface="Arial"/>
                <a:cs typeface="Arial"/>
              </a:rPr>
              <a:t>​</a:t>
            </a:r>
          </a:p>
          <a:p>
            <a:pPr algn="just">
              <a:buChar char="•"/>
            </a:pPr>
            <a:r>
              <a:rPr lang="en-US" dirty="0">
                <a:latin typeface="Arial"/>
                <a:cs typeface="Arial"/>
              </a:rPr>
              <a:t>It was developed for Google’s internal use by the Google Brain </a:t>
            </a:r>
            <a:r>
              <a:rPr lang="en-US" dirty="0" err="1">
                <a:latin typeface="Arial"/>
                <a:cs typeface="Arial"/>
              </a:rPr>
              <a:t>team.Is</a:t>
            </a:r>
            <a:r>
              <a:rPr lang="en-US" dirty="0">
                <a:latin typeface="Arial"/>
                <a:cs typeface="Arial"/>
              </a:rPr>
              <a:t> a popular computational framework for creating machine learning models. ​</a:t>
            </a:r>
          </a:p>
          <a:p>
            <a:pPr algn="just">
              <a:buChar char="•"/>
            </a:pPr>
            <a:r>
              <a:rPr lang="en-US" dirty="0">
                <a:latin typeface="Arial"/>
                <a:cs typeface="Arial"/>
              </a:rPr>
              <a:t>​</a:t>
            </a:r>
          </a:p>
          <a:p>
            <a:pPr algn="just">
              <a:buChar char="•"/>
            </a:pPr>
            <a:r>
              <a:rPr lang="en-US" dirty="0">
                <a:latin typeface="Arial"/>
                <a:cs typeface="Arial"/>
              </a:rPr>
              <a:t>It has a comprehensive, flexible ecosystem of tools, libraries and community resources that lets researchers push the state-of-the-art in ML and developers easily build and deploy ML powered applications.​</a:t>
            </a:r>
          </a:p>
          <a:p>
            <a:pPr algn="just">
              <a:buChar char="•"/>
            </a:pPr>
            <a:r>
              <a:rPr lang="en-US" dirty="0">
                <a:latin typeface="Arial"/>
                <a:cs typeface="Arial"/>
              </a:rPr>
              <a:t>​</a:t>
            </a:r>
          </a:p>
          <a:p>
            <a:pPr algn="just">
              <a:buChar char="•"/>
            </a:pPr>
            <a:r>
              <a:rPr lang="en-US" dirty="0">
                <a:latin typeface="Arial"/>
                <a:cs typeface="Arial"/>
              </a:rPr>
              <a:t>Supports a variety of different toolkits for constructing models at varying levels of abstraction.​</a:t>
            </a:r>
          </a:p>
          <a:p>
            <a:pPr algn="just">
              <a:buChar char="•"/>
            </a:pPr>
            <a:r>
              <a:rPr lang="en-US" dirty="0">
                <a:latin typeface="Arial"/>
                <a:cs typeface="Arial"/>
              </a:rPr>
              <a:t>​</a:t>
            </a:r>
          </a:p>
          <a:p>
            <a:pPr algn="just">
              <a:buChar char="•"/>
            </a:pPr>
            <a:r>
              <a:rPr lang="en-US" dirty="0">
                <a:latin typeface="Arial"/>
                <a:cs typeface="Arial"/>
              </a:rPr>
              <a:t> It has a flexible architecture with which it can run on a variety of computational platforms CPUs, GPUs, and TPUs. TPU stands for Tensor processing unit, a hardware chip built around TensorFlow for machine learning and artificial intelligence.</a:t>
            </a:r>
          </a:p>
        </p:txBody>
      </p:sp>
      <p:sp>
        <p:nvSpPr>
          <p:cNvPr id="3" name="TextBox 2">
            <a:extLst>
              <a:ext uri="{FF2B5EF4-FFF2-40B4-BE49-F238E27FC236}">
                <a16:creationId xmlns:a16="http://schemas.microsoft.com/office/drawing/2014/main" id="{9A4219AA-2B25-821C-7C40-D1356FC5A8AC}"/>
              </a:ext>
            </a:extLst>
          </p:cNvPr>
          <p:cNvSpPr txBox="1"/>
          <p:nvPr/>
        </p:nvSpPr>
        <p:spPr>
          <a:xfrm>
            <a:off x="48016" y="-4175"/>
            <a:ext cx="32442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latin typeface="Arial"/>
              </a:rPr>
              <a:t>TensorFlow</a:t>
            </a:r>
            <a:endParaRPr lang="en-US"/>
          </a:p>
        </p:txBody>
      </p:sp>
      <p:pic>
        <p:nvPicPr>
          <p:cNvPr id="5" name="Picture 4">
            <a:extLst>
              <a:ext uri="{FF2B5EF4-FFF2-40B4-BE49-F238E27FC236}">
                <a16:creationId xmlns:a16="http://schemas.microsoft.com/office/drawing/2014/main" id="{A8C8201A-9176-EBF2-17B6-C85290F203A2}"/>
              </a:ext>
            </a:extLst>
          </p:cNvPr>
          <p:cNvPicPr>
            <a:picLocks noChangeAspect="1"/>
          </p:cNvPicPr>
          <p:nvPr/>
        </p:nvPicPr>
        <p:blipFill>
          <a:blip r:embed="rId2"/>
          <a:stretch>
            <a:fillRect/>
          </a:stretch>
        </p:blipFill>
        <p:spPr>
          <a:xfrm>
            <a:off x="10616722" y="59238"/>
            <a:ext cx="1543050" cy="1562100"/>
          </a:xfrm>
          <a:prstGeom prst="rect">
            <a:avLst/>
          </a:prstGeom>
        </p:spPr>
      </p:pic>
    </p:spTree>
    <p:extLst>
      <p:ext uri="{BB962C8B-B14F-4D97-AF65-F5344CB8AC3E}">
        <p14:creationId xmlns:p14="http://schemas.microsoft.com/office/powerpoint/2010/main" val="2018329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3" name="Google Shape;491;p36">
            <a:extLst>
              <a:ext uri="{FF2B5EF4-FFF2-40B4-BE49-F238E27FC236}">
                <a16:creationId xmlns:a16="http://schemas.microsoft.com/office/drawing/2014/main" id="{F0BD572C-266B-4B61-9E80-FE03FDBA335C}"/>
              </a:ext>
            </a:extLst>
          </p:cNvPr>
          <p:cNvSpPr txBox="1">
            <a:spLocks/>
          </p:cNvSpPr>
          <p:nvPr/>
        </p:nvSpPr>
        <p:spPr>
          <a:xfrm>
            <a:off x="1136622" y="2215844"/>
            <a:ext cx="9337415" cy="21784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9pPr>
          </a:lstStyle>
          <a:p>
            <a:pPr algn="ctr"/>
            <a:r>
              <a:rPr lang="en-US" sz="4267" dirty="0">
                <a:solidFill>
                  <a:schemeClr val="bg1"/>
                </a:solidFill>
              </a:rPr>
              <a:t>For Further Information:</a:t>
            </a:r>
          </a:p>
          <a:p>
            <a:pPr algn="ctr"/>
            <a:r>
              <a:rPr lang="en-US" sz="4267" dirty="0">
                <a:solidFill>
                  <a:srgbClr val="0070C0"/>
                </a:solidFill>
              </a:rPr>
              <a:t>https://tih.iitr.ac.in/ </a:t>
            </a:r>
          </a:p>
          <a:p>
            <a:pPr algn="ctr"/>
            <a:r>
              <a:rPr lang="en-US" sz="4267" dirty="0">
                <a:solidFill>
                  <a:schemeClr val="bg1"/>
                </a:solidFill>
              </a:rPr>
              <a:t> </a:t>
            </a:r>
            <a:r>
              <a:rPr lang="en-US" sz="3200" dirty="0">
                <a:solidFill>
                  <a:srgbClr val="0070C0"/>
                </a:solidFill>
              </a:rPr>
              <a:t>www.uniconvergetech.in</a:t>
            </a:r>
          </a:p>
          <a:p>
            <a:pPr algn="ctr"/>
            <a:r>
              <a:rPr lang="en-US" sz="3200" dirty="0">
                <a:solidFill>
                  <a:srgbClr val="0070C0"/>
                </a:solidFill>
              </a:rPr>
              <a:t>www.theiotacademy.co</a:t>
            </a:r>
          </a:p>
          <a:p>
            <a:pPr algn="ctr"/>
            <a:r>
              <a:rPr lang="en-US" sz="4267" dirty="0">
                <a:solidFill>
                  <a:schemeClr val="bg1"/>
                </a:solidFill>
              </a:rPr>
              <a:t> </a:t>
            </a:r>
          </a:p>
        </p:txBody>
      </p:sp>
      <p:sp>
        <p:nvSpPr>
          <p:cNvPr id="2" name="Rectangle 1">
            <a:extLst>
              <a:ext uri="{FF2B5EF4-FFF2-40B4-BE49-F238E27FC236}">
                <a16:creationId xmlns:a16="http://schemas.microsoft.com/office/drawing/2014/main" id="{4FA9BE32-2CE7-4876-8E2C-F0AB228EEC1D}"/>
              </a:ext>
            </a:extLst>
          </p:cNvPr>
          <p:cNvSpPr/>
          <p:nvPr/>
        </p:nvSpPr>
        <p:spPr>
          <a:xfrm>
            <a:off x="3074661" y="407025"/>
            <a:ext cx="6042680" cy="1231106"/>
          </a:xfrm>
          <a:prstGeom prst="rect">
            <a:avLst/>
          </a:prstGeom>
          <a:noFill/>
        </p:spPr>
        <p:txBody>
          <a:bodyPr wrap="none" lIns="121920" tIns="60960" rIns="121920" bIns="60960">
            <a:spAutoFit/>
          </a:bodyPr>
          <a:lstStyle/>
          <a:p>
            <a:pPr algn="ctr"/>
            <a:r>
              <a:rPr lang="en-US" sz="7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p>
        </p:txBody>
      </p:sp>
      <p:sp>
        <p:nvSpPr>
          <p:cNvPr id="4" name="Rectangle 3">
            <a:extLst>
              <a:ext uri="{FF2B5EF4-FFF2-40B4-BE49-F238E27FC236}">
                <a16:creationId xmlns:a16="http://schemas.microsoft.com/office/drawing/2014/main" id="{4145A0B3-7EE5-48FF-BDF0-6B0E0644AEF7}"/>
              </a:ext>
            </a:extLst>
          </p:cNvPr>
          <p:cNvSpPr/>
          <p:nvPr/>
        </p:nvSpPr>
        <p:spPr>
          <a:xfrm>
            <a:off x="3074661" y="407025"/>
            <a:ext cx="6042680" cy="1231106"/>
          </a:xfrm>
          <a:prstGeom prst="rect">
            <a:avLst/>
          </a:prstGeom>
          <a:noFill/>
        </p:spPr>
        <p:txBody>
          <a:bodyPr wrap="none" lIns="121920" tIns="60960" rIns="121920" bIns="60960">
            <a:spAutoFit/>
          </a:bodyPr>
          <a:lstStyle/>
          <a:p>
            <a:pPr algn="ctr"/>
            <a:r>
              <a:rPr lang="en-US" sz="7200" b="1" dirty="0">
                <a:ln w="12700">
                  <a:solidFill>
                    <a:schemeClr val="accent5"/>
                  </a:solidFill>
                  <a:prstDash val="solid"/>
                </a:ln>
                <a:solidFill>
                  <a:schemeClr val="accent1">
                    <a:lumMod val="75000"/>
                  </a:schemeClr>
                </a:solidFill>
              </a:rPr>
              <a:t>THANK YOU!</a:t>
            </a:r>
          </a:p>
        </p:txBody>
      </p:sp>
      <p:pic>
        <p:nvPicPr>
          <p:cNvPr id="10" name="Picture 9">
            <a:hlinkClick r:id="rId3"/>
            <a:extLst>
              <a:ext uri="{FF2B5EF4-FFF2-40B4-BE49-F238E27FC236}">
                <a16:creationId xmlns:a16="http://schemas.microsoft.com/office/drawing/2014/main" id="{FFE5FB96-A957-45FE-AA1F-F906B659CE15}"/>
              </a:ext>
            </a:extLst>
          </p:cNvPr>
          <p:cNvPicPr>
            <a:picLocks noChangeAspect="1"/>
          </p:cNvPicPr>
          <p:nvPr/>
        </p:nvPicPr>
        <p:blipFill>
          <a:blip r:embed="rId4"/>
          <a:stretch>
            <a:fillRect/>
          </a:stretch>
        </p:blipFill>
        <p:spPr>
          <a:xfrm>
            <a:off x="2650038" y="5073971"/>
            <a:ext cx="849245" cy="850375"/>
          </a:xfrm>
          <a:prstGeom prst="rect">
            <a:avLst/>
          </a:prstGeom>
          <a:effectLst>
            <a:glow rad="63500">
              <a:schemeClr val="tx1">
                <a:lumMod val="95000"/>
                <a:alpha val="40000"/>
              </a:schemeClr>
            </a:glow>
          </a:effectLst>
        </p:spPr>
      </p:pic>
      <p:pic>
        <p:nvPicPr>
          <p:cNvPr id="12" name="Picture 11">
            <a:hlinkClick r:id="rId5"/>
            <a:extLst>
              <a:ext uri="{FF2B5EF4-FFF2-40B4-BE49-F238E27FC236}">
                <a16:creationId xmlns:a16="http://schemas.microsoft.com/office/drawing/2014/main" id="{B8F2B840-EDB6-4D04-BD28-04A7B3A7414F}"/>
              </a:ext>
            </a:extLst>
          </p:cNvPr>
          <p:cNvPicPr>
            <a:picLocks noChangeAspect="1"/>
          </p:cNvPicPr>
          <p:nvPr/>
        </p:nvPicPr>
        <p:blipFill>
          <a:blip r:embed="rId6"/>
          <a:stretch>
            <a:fillRect/>
          </a:stretch>
        </p:blipFill>
        <p:spPr>
          <a:xfrm>
            <a:off x="4215899" y="5065327"/>
            <a:ext cx="849245" cy="850571"/>
          </a:xfrm>
          <a:prstGeom prst="rect">
            <a:avLst/>
          </a:prstGeom>
          <a:effectLst>
            <a:glow rad="63500">
              <a:schemeClr val="tx1">
                <a:lumMod val="95000"/>
                <a:alpha val="40000"/>
              </a:schemeClr>
            </a:glow>
          </a:effectLst>
        </p:spPr>
      </p:pic>
      <p:pic>
        <p:nvPicPr>
          <p:cNvPr id="14" name="Picture 13">
            <a:hlinkClick r:id="rId7"/>
            <a:extLst>
              <a:ext uri="{FF2B5EF4-FFF2-40B4-BE49-F238E27FC236}">
                <a16:creationId xmlns:a16="http://schemas.microsoft.com/office/drawing/2014/main" id="{50CC5402-5D56-44C9-8163-CCD19FB728F3}"/>
              </a:ext>
            </a:extLst>
          </p:cNvPr>
          <p:cNvPicPr>
            <a:picLocks noChangeAspect="1"/>
          </p:cNvPicPr>
          <p:nvPr/>
        </p:nvPicPr>
        <p:blipFill>
          <a:blip r:embed="rId8"/>
          <a:stretch>
            <a:fillRect/>
          </a:stretch>
        </p:blipFill>
        <p:spPr>
          <a:xfrm>
            <a:off x="5729100" y="5073971"/>
            <a:ext cx="849245" cy="850767"/>
          </a:xfrm>
          <a:prstGeom prst="rect">
            <a:avLst/>
          </a:prstGeom>
          <a:effectLst>
            <a:glow rad="63500">
              <a:schemeClr val="tx1">
                <a:lumMod val="95000"/>
                <a:alpha val="40000"/>
              </a:schemeClr>
            </a:glow>
          </a:effectLst>
        </p:spPr>
      </p:pic>
      <p:pic>
        <p:nvPicPr>
          <p:cNvPr id="17" name="Picture 16">
            <a:hlinkClick r:id="rId9"/>
            <a:extLst>
              <a:ext uri="{FF2B5EF4-FFF2-40B4-BE49-F238E27FC236}">
                <a16:creationId xmlns:a16="http://schemas.microsoft.com/office/drawing/2014/main" id="{1C90DFB0-3D73-4FDF-A821-BF1747A919D2}"/>
              </a:ext>
            </a:extLst>
          </p:cNvPr>
          <p:cNvPicPr>
            <a:picLocks noChangeAspect="1"/>
          </p:cNvPicPr>
          <p:nvPr/>
        </p:nvPicPr>
        <p:blipFill>
          <a:blip r:embed="rId10"/>
          <a:stretch>
            <a:fillRect/>
          </a:stretch>
        </p:blipFill>
        <p:spPr>
          <a:xfrm>
            <a:off x="7079636" y="5082615"/>
            <a:ext cx="849245" cy="842123"/>
          </a:xfrm>
          <a:prstGeom prst="rect">
            <a:avLst/>
          </a:prstGeom>
          <a:effectLst>
            <a:glow rad="63500">
              <a:schemeClr val="tx1">
                <a:lumMod val="95000"/>
                <a:alpha val="40000"/>
              </a:schemeClr>
            </a:glow>
          </a:effectLst>
        </p:spPr>
      </p:pic>
      <p:pic>
        <p:nvPicPr>
          <p:cNvPr id="19" name="Picture 18">
            <a:hlinkClick r:id="rId11"/>
            <a:extLst>
              <a:ext uri="{FF2B5EF4-FFF2-40B4-BE49-F238E27FC236}">
                <a16:creationId xmlns:a16="http://schemas.microsoft.com/office/drawing/2014/main" id="{ADAF6D85-AF34-4B35-8426-92CE28D7C3D5}"/>
              </a:ext>
            </a:extLst>
          </p:cNvPr>
          <p:cNvPicPr>
            <a:picLocks noChangeAspect="1"/>
          </p:cNvPicPr>
          <p:nvPr/>
        </p:nvPicPr>
        <p:blipFill>
          <a:blip r:embed="rId12"/>
          <a:stretch>
            <a:fillRect/>
          </a:stretch>
        </p:blipFill>
        <p:spPr>
          <a:xfrm>
            <a:off x="8549436" y="5087023"/>
            <a:ext cx="838952" cy="841927"/>
          </a:xfrm>
          <a:prstGeom prst="rect">
            <a:avLst/>
          </a:prstGeom>
          <a:effectLst>
            <a:glow rad="63500">
              <a:schemeClr val="tx1">
                <a:lumMod val="95000"/>
                <a:alpha val="40000"/>
              </a:schemeClr>
            </a:glow>
          </a:effectLst>
        </p:spPr>
      </p:pic>
      <p:sp>
        <p:nvSpPr>
          <p:cNvPr id="13" name="Google Shape;491;p36">
            <a:extLst>
              <a:ext uri="{FF2B5EF4-FFF2-40B4-BE49-F238E27FC236}">
                <a16:creationId xmlns:a16="http://schemas.microsoft.com/office/drawing/2014/main" id="{2F2BAC2A-5C7D-4201-9CED-AEBF3CBF0B5A}"/>
              </a:ext>
            </a:extLst>
          </p:cNvPr>
          <p:cNvSpPr txBox="1">
            <a:spLocks/>
          </p:cNvSpPr>
          <p:nvPr/>
        </p:nvSpPr>
        <p:spPr>
          <a:xfrm>
            <a:off x="1046665" y="4050201"/>
            <a:ext cx="9767535" cy="688276"/>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9pPr>
          </a:lstStyle>
          <a:p>
            <a:pPr algn="ctr"/>
            <a:r>
              <a:rPr lang="en-US" sz="4267" dirty="0">
                <a:solidFill>
                  <a:schemeClr val="bg1"/>
                </a:solidFill>
              </a:rPr>
              <a:t>You can also visit us at:</a:t>
            </a:r>
          </a:p>
        </p:txBody>
      </p:sp>
      <p:pic>
        <p:nvPicPr>
          <p:cNvPr id="16" name="Picture 2" descr="E:\DAMS PCB DESIGN\uct logo1.png"/>
          <p:cNvPicPr>
            <a:picLocks noChangeAspect="1" noChangeArrowheads="1"/>
          </p:cNvPicPr>
          <p:nvPr/>
        </p:nvPicPr>
        <p:blipFill>
          <a:blip r:embed="rId13" cstate="hqprint">
            <a:extLst>
              <a:ext uri="{28A0092B-C50C-407E-A947-70E740481C1C}">
                <a14:useLocalDpi xmlns:a14="http://schemas.microsoft.com/office/drawing/2010/main" val="0"/>
              </a:ext>
            </a:extLst>
          </a:blip>
          <a:srcRect/>
          <a:stretch>
            <a:fillRect/>
          </a:stretch>
        </p:blipFill>
        <p:spPr bwMode="auto">
          <a:xfrm>
            <a:off x="78895" y="5013286"/>
            <a:ext cx="1950588" cy="19505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14"/>
          <a:stretch>
            <a:fillRect/>
          </a:stretch>
        </p:blipFill>
        <p:spPr>
          <a:xfrm>
            <a:off x="9555231" y="5216955"/>
            <a:ext cx="2517936" cy="1543251"/>
          </a:xfrm>
          <a:prstGeom prst="rect">
            <a:avLst/>
          </a:prstGeom>
        </p:spPr>
      </p:pic>
    </p:spTree>
    <p:extLst>
      <p:ext uri="{BB962C8B-B14F-4D97-AF65-F5344CB8AC3E}">
        <p14:creationId xmlns:p14="http://schemas.microsoft.com/office/powerpoint/2010/main" val="114751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F963-A7E3-8867-A5D0-D3806D9CF69E}"/>
              </a:ext>
            </a:extLst>
          </p:cNvPr>
          <p:cNvSpPr>
            <a:spLocks noGrp="1"/>
          </p:cNvSpPr>
          <p:nvPr>
            <p:ph type="title"/>
          </p:nvPr>
        </p:nvSpPr>
        <p:spPr/>
        <p:txBody>
          <a:bodyPr/>
          <a:lstStyle/>
          <a:p>
            <a:r>
              <a:rPr lang="en-US" b="1" dirty="0">
                <a:latin typeface="Arial"/>
                <a:cs typeface="Arial"/>
              </a:rPr>
              <a:t>PYTHON characteristics</a:t>
            </a:r>
            <a:endParaRPr lang="en-US" dirty="0"/>
          </a:p>
        </p:txBody>
      </p:sp>
      <p:sp>
        <p:nvSpPr>
          <p:cNvPr id="3" name="Content Placeholder 2">
            <a:extLst>
              <a:ext uri="{FF2B5EF4-FFF2-40B4-BE49-F238E27FC236}">
                <a16:creationId xmlns:a16="http://schemas.microsoft.com/office/drawing/2014/main" id="{68681E4C-42E6-CDC2-9669-74C3807494AB}"/>
              </a:ext>
            </a:extLst>
          </p:cNvPr>
          <p:cNvSpPr>
            <a:spLocks noGrp="1"/>
          </p:cNvSpPr>
          <p:nvPr>
            <p:ph idx="1"/>
          </p:nvPr>
        </p:nvSpPr>
        <p:spPr/>
        <p:txBody>
          <a:bodyPr>
            <a:normAutofit fontScale="85000" lnSpcReduction="20000"/>
          </a:bodyPr>
          <a:lstStyle/>
          <a:p>
            <a:pPr algn="just">
              <a:lnSpc>
                <a:spcPct val="100000"/>
              </a:lnSpc>
              <a:spcBef>
                <a:spcPts val="0"/>
              </a:spcBef>
            </a:pPr>
            <a:r>
              <a:rPr lang="en-US" b="1" dirty="0">
                <a:latin typeface="Times New Roman"/>
                <a:cs typeface="Times New Roman"/>
              </a:rPr>
              <a:t>1. </a:t>
            </a:r>
            <a:r>
              <a:rPr lang="en-US" b="1" u="sng" dirty="0">
                <a:latin typeface="Times New Roman"/>
                <a:cs typeface="Times New Roman"/>
              </a:rPr>
              <a:t>Easy to learn</a:t>
            </a:r>
            <a:r>
              <a:rPr lang="en-US" dirty="0">
                <a:latin typeface="Times New Roman"/>
                <a:cs typeface="Times New Roman"/>
              </a:rPr>
              <a:t>  </a:t>
            </a:r>
          </a:p>
          <a:p>
            <a:pPr marL="0" indent="0" algn="just">
              <a:lnSpc>
                <a:spcPct val="100000"/>
              </a:lnSpc>
              <a:spcBef>
                <a:spcPts val="0"/>
              </a:spcBef>
              <a:buNone/>
            </a:pPr>
            <a:r>
              <a:rPr lang="en-US" dirty="0">
                <a:latin typeface="Times New Roman"/>
                <a:cs typeface="Times New Roman"/>
              </a:rPr>
              <a:t>Simple structure, Easy Key words and cleared defined syntax make it easy and attract students</a:t>
            </a:r>
          </a:p>
          <a:p>
            <a:pPr algn="just">
              <a:lnSpc>
                <a:spcPct val="100000"/>
              </a:lnSpc>
              <a:spcBef>
                <a:spcPts val="0"/>
              </a:spcBef>
            </a:pPr>
            <a:endParaRPr lang="en-US" dirty="0">
              <a:latin typeface="Times New Roman"/>
              <a:cs typeface="Times New Roman"/>
            </a:endParaRPr>
          </a:p>
          <a:p>
            <a:pPr algn="just">
              <a:lnSpc>
                <a:spcPct val="100000"/>
              </a:lnSpc>
              <a:spcBef>
                <a:spcPts val="0"/>
              </a:spcBef>
            </a:pPr>
            <a:r>
              <a:rPr lang="en-US" b="1" dirty="0">
                <a:latin typeface="Times New Roman"/>
                <a:cs typeface="Times New Roman"/>
              </a:rPr>
              <a:t>2. </a:t>
            </a:r>
            <a:r>
              <a:rPr lang="en-US" b="1" u="sng" dirty="0">
                <a:latin typeface="Times New Roman"/>
                <a:cs typeface="Times New Roman"/>
              </a:rPr>
              <a:t>Free and open source</a:t>
            </a:r>
            <a:r>
              <a:rPr lang="en-US" b="1" dirty="0">
                <a:latin typeface="Times New Roman"/>
                <a:cs typeface="Times New Roman"/>
              </a:rPr>
              <a:t> </a:t>
            </a:r>
            <a:endParaRPr lang="en-US" dirty="0">
              <a:latin typeface="Times New Roman"/>
              <a:cs typeface="Times New Roman"/>
            </a:endParaRPr>
          </a:p>
          <a:p>
            <a:pPr marL="0" indent="0" algn="just">
              <a:lnSpc>
                <a:spcPct val="100000"/>
              </a:lnSpc>
              <a:spcBef>
                <a:spcPts val="0"/>
              </a:spcBef>
              <a:buNone/>
            </a:pPr>
            <a:r>
              <a:rPr lang="en-US" dirty="0">
                <a:latin typeface="Times New Roman"/>
                <a:cs typeface="Times New Roman"/>
              </a:rPr>
              <a:t>Python language is freely available at official web address Python official site.</a:t>
            </a:r>
          </a:p>
          <a:p>
            <a:pPr algn="just">
              <a:lnSpc>
                <a:spcPct val="100000"/>
              </a:lnSpc>
              <a:spcBef>
                <a:spcPts val="0"/>
              </a:spcBef>
            </a:pPr>
            <a:endParaRPr lang="en-US" dirty="0">
              <a:latin typeface="Times New Roman"/>
              <a:cs typeface="Times New Roman"/>
            </a:endParaRPr>
          </a:p>
          <a:p>
            <a:pPr algn="just">
              <a:lnSpc>
                <a:spcPct val="100000"/>
              </a:lnSpc>
              <a:spcBef>
                <a:spcPts val="0"/>
              </a:spcBef>
            </a:pPr>
            <a:r>
              <a:rPr lang="en-US" b="1" dirty="0">
                <a:latin typeface="Times New Roman"/>
                <a:cs typeface="Times New Roman"/>
              </a:rPr>
              <a:t>3. </a:t>
            </a:r>
            <a:r>
              <a:rPr lang="en-US" b="1" u="sng" dirty="0">
                <a:latin typeface="Times New Roman"/>
                <a:cs typeface="Times New Roman"/>
              </a:rPr>
              <a:t>Object oriented</a:t>
            </a:r>
            <a:r>
              <a:rPr lang="en-US" b="1" dirty="0">
                <a:latin typeface="Times New Roman"/>
                <a:cs typeface="Times New Roman"/>
              </a:rPr>
              <a:t> </a:t>
            </a:r>
            <a:endParaRPr lang="en-US" dirty="0">
              <a:latin typeface="Times New Roman"/>
              <a:cs typeface="Times New Roman"/>
            </a:endParaRPr>
          </a:p>
          <a:p>
            <a:pPr marL="0" indent="0" algn="just">
              <a:lnSpc>
                <a:spcPct val="100000"/>
              </a:lnSpc>
              <a:spcBef>
                <a:spcPts val="0"/>
              </a:spcBef>
              <a:buNone/>
            </a:pPr>
            <a:r>
              <a:rPr lang="en-US" dirty="0">
                <a:latin typeface="Times New Roman"/>
                <a:cs typeface="Times New Roman"/>
              </a:rPr>
              <a:t>Python supports both procedure-oriented and object-oriented programming which is one of the key python features. It also supports multiple inheritances.</a:t>
            </a:r>
          </a:p>
          <a:p>
            <a:pPr algn="just">
              <a:lnSpc>
                <a:spcPct val="100000"/>
              </a:lnSpc>
              <a:spcBef>
                <a:spcPts val="0"/>
              </a:spcBef>
            </a:pPr>
            <a:endParaRPr lang="en-US" dirty="0">
              <a:latin typeface="Times New Roman"/>
              <a:cs typeface="Times New Roman"/>
            </a:endParaRPr>
          </a:p>
          <a:p>
            <a:pPr algn="just">
              <a:lnSpc>
                <a:spcPct val="100000"/>
              </a:lnSpc>
              <a:spcBef>
                <a:spcPts val="0"/>
              </a:spcBef>
            </a:pPr>
            <a:r>
              <a:rPr lang="en-US" b="1" dirty="0">
                <a:latin typeface="Times New Roman"/>
                <a:cs typeface="Times New Roman"/>
              </a:rPr>
              <a:t>4. </a:t>
            </a:r>
            <a:r>
              <a:rPr lang="en-US" b="1" u="sng" dirty="0">
                <a:latin typeface="Times New Roman"/>
                <a:cs typeface="Times New Roman"/>
              </a:rPr>
              <a:t>Portable</a:t>
            </a:r>
            <a:r>
              <a:rPr lang="en-US" b="1" dirty="0">
                <a:latin typeface="Times New Roman"/>
                <a:cs typeface="Times New Roman"/>
              </a:rPr>
              <a:t> </a:t>
            </a:r>
            <a:r>
              <a:rPr lang="en-US" dirty="0">
                <a:latin typeface="Times New Roman"/>
                <a:cs typeface="Times New Roman"/>
              </a:rPr>
              <a:t> </a:t>
            </a:r>
          </a:p>
          <a:p>
            <a:pPr marL="0" indent="0" algn="just">
              <a:lnSpc>
                <a:spcPct val="100000"/>
              </a:lnSpc>
              <a:spcBef>
                <a:spcPts val="0"/>
              </a:spcBef>
              <a:buNone/>
            </a:pPr>
            <a:r>
              <a:rPr lang="en-US" dirty="0">
                <a:latin typeface="Times New Roman"/>
                <a:cs typeface="Times New Roman"/>
              </a:rPr>
              <a:t>Python run equally on different platforms like windows, Linux, Unix etc.</a:t>
            </a:r>
          </a:p>
          <a:p>
            <a:pPr algn="just">
              <a:lnSpc>
                <a:spcPct val="100000"/>
              </a:lnSpc>
              <a:spcBef>
                <a:spcPts val="0"/>
              </a:spcBef>
            </a:pPr>
            <a:endParaRPr lang="en-US" dirty="0">
              <a:latin typeface="Times New Roman"/>
              <a:cs typeface="Times New Roman"/>
            </a:endParaRPr>
          </a:p>
          <a:p>
            <a:pPr algn="just">
              <a:lnSpc>
                <a:spcPct val="100000"/>
              </a:lnSpc>
              <a:spcBef>
                <a:spcPts val="0"/>
              </a:spcBef>
            </a:pPr>
            <a:r>
              <a:rPr lang="en-US" b="1" dirty="0">
                <a:latin typeface="Times New Roman"/>
                <a:cs typeface="Times New Roman"/>
              </a:rPr>
              <a:t>5. </a:t>
            </a:r>
            <a:r>
              <a:rPr lang="en-US" b="1" u="sng" dirty="0">
                <a:latin typeface="Times New Roman"/>
                <a:cs typeface="Times New Roman"/>
              </a:rPr>
              <a:t>Expressive language</a:t>
            </a:r>
            <a:endParaRPr lang="en-US" dirty="0">
              <a:latin typeface="Times New Roman"/>
              <a:cs typeface="Times New Roman"/>
            </a:endParaRPr>
          </a:p>
          <a:p>
            <a:pPr marL="0" indent="0" algn="just">
              <a:lnSpc>
                <a:spcPct val="100000"/>
              </a:lnSpc>
              <a:spcBef>
                <a:spcPts val="0"/>
              </a:spcBef>
              <a:buNone/>
            </a:pPr>
            <a:r>
              <a:rPr lang="en-US" dirty="0">
                <a:latin typeface="Times New Roman"/>
                <a:cs typeface="Times New Roman"/>
              </a:rPr>
              <a:t>Python codes simple it makes them more readable and understandable </a:t>
            </a:r>
            <a:endParaRPr lang="en-US" dirty="0"/>
          </a:p>
        </p:txBody>
      </p:sp>
      <p:pic>
        <p:nvPicPr>
          <p:cNvPr id="4" name="Picture 3">
            <a:extLst>
              <a:ext uri="{FF2B5EF4-FFF2-40B4-BE49-F238E27FC236}">
                <a16:creationId xmlns:a16="http://schemas.microsoft.com/office/drawing/2014/main" id="{0BA95E8F-C16C-EBE5-0201-3FA0349ED901}"/>
              </a:ext>
            </a:extLst>
          </p:cNvPr>
          <p:cNvPicPr>
            <a:picLocks noChangeAspect="1"/>
          </p:cNvPicPr>
          <p:nvPr/>
        </p:nvPicPr>
        <p:blipFill>
          <a:blip r:embed="rId2"/>
          <a:stretch>
            <a:fillRect/>
          </a:stretch>
        </p:blipFill>
        <p:spPr>
          <a:xfrm>
            <a:off x="10648037" y="27923"/>
            <a:ext cx="1543050" cy="1562100"/>
          </a:xfrm>
          <a:prstGeom prst="rect">
            <a:avLst/>
          </a:prstGeom>
        </p:spPr>
      </p:pic>
    </p:spTree>
    <p:extLst>
      <p:ext uri="{BB962C8B-B14F-4D97-AF65-F5344CB8AC3E}">
        <p14:creationId xmlns:p14="http://schemas.microsoft.com/office/powerpoint/2010/main" val="358492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587E-8D0E-50CD-638A-7B2447AE6A5D}"/>
              </a:ext>
            </a:extLst>
          </p:cNvPr>
          <p:cNvSpPr>
            <a:spLocks noGrp="1"/>
          </p:cNvSpPr>
          <p:nvPr>
            <p:ph type="title"/>
          </p:nvPr>
        </p:nvSpPr>
        <p:spPr/>
        <p:txBody>
          <a:bodyPr/>
          <a:lstStyle/>
          <a:p>
            <a:r>
              <a:rPr lang="en-US" b="1" dirty="0">
                <a:latin typeface="Arial"/>
                <a:cs typeface="Arial"/>
              </a:rPr>
              <a:t>PYTHON CHARACTERISTICS</a:t>
            </a:r>
            <a:endParaRPr lang="en-US" dirty="0">
              <a:latin typeface="Arial"/>
              <a:cs typeface="Arial"/>
            </a:endParaRPr>
          </a:p>
          <a:p>
            <a:endParaRPr lang="en-US" dirty="0"/>
          </a:p>
        </p:txBody>
      </p:sp>
      <p:sp>
        <p:nvSpPr>
          <p:cNvPr id="3" name="Content Placeholder 2">
            <a:extLst>
              <a:ext uri="{FF2B5EF4-FFF2-40B4-BE49-F238E27FC236}">
                <a16:creationId xmlns:a16="http://schemas.microsoft.com/office/drawing/2014/main" id="{3C77672C-7F4E-7176-E91E-B6E845A2B209}"/>
              </a:ext>
            </a:extLst>
          </p:cNvPr>
          <p:cNvSpPr>
            <a:spLocks noGrp="1"/>
          </p:cNvSpPr>
          <p:nvPr>
            <p:ph idx="1"/>
          </p:nvPr>
        </p:nvSpPr>
        <p:spPr/>
        <p:txBody>
          <a:bodyPr>
            <a:normAutofit fontScale="85000" lnSpcReduction="20000"/>
          </a:bodyPr>
          <a:lstStyle/>
          <a:p>
            <a:pPr algn="just">
              <a:lnSpc>
                <a:spcPct val="100000"/>
              </a:lnSpc>
              <a:spcBef>
                <a:spcPts val="0"/>
              </a:spcBef>
            </a:pPr>
            <a:r>
              <a:rPr lang="en-US" b="1" dirty="0">
                <a:latin typeface="Arial"/>
                <a:cs typeface="Arial"/>
              </a:rPr>
              <a:t>6. </a:t>
            </a:r>
            <a:r>
              <a:rPr lang="en-US" b="1" u="sng" dirty="0">
                <a:latin typeface="Arial"/>
                <a:cs typeface="Arial"/>
              </a:rPr>
              <a:t>Interpreted</a:t>
            </a:r>
            <a:r>
              <a:rPr lang="en-US" b="1" dirty="0">
                <a:latin typeface="Arial"/>
                <a:cs typeface="Arial"/>
              </a:rPr>
              <a:t> </a:t>
            </a:r>
            <a:r>
              <a:rPr lang="en-US" dirty="0">
                <a:latin typeface="Arial"/>
                <a:cs typeface="Arial"/>
              </a:rPr>
              <a:t> </a:t>
            </a:r>
          </a:p>
          <a:p>
            <a:pPr marL="0" indent="0" algn="just">
              <a:lnSpc>
                <a:spcPct val="100000"/>
              </a:lnSpc>
              <a:spcBef>
                <a:spcPts val="0"/>
              </a:spcBef>
              <a:buNone/>
            </a:pPr>
            <a:r>
              <a:rPr lang="en-US" dirty="0">
                <a:latin typeface="Arial"/>
                <a:cs typeface="Arial"/>
              </a:rPr>
              <a:t>Interpreted read and executes code line by line this makes debugging easy</a:t>
            </a:r>
          </a:p>
          <a:p>
            <a:pPr algn="just">
              <a:lnSpc>
                <a:spcPct val="100000"/>
              </a:lnSpc>
              <a:spcBef>
                <a:spcPts val="0"/>
              </a:spcBef>
            </a:pPr>
            <a:endParaRPr lang="en-US" dirty="0">
              <a:latin typeface="Arial"/>
              <a:cs typeface="Arial"/>
            </a:endParaRPr>
          </a:p>
          <a:p>
            <a:pPr algn="just">
              <a:lnSpc>
                <a:spcPct val="100000"/>
              </a:lnSpc>
              <a:spcBef>
                <a:spcPts val="0"/>
              </a:spcBef>
            </a:pPr>
            <a:r>
              <a:rPr lang="en-US" b="1" dirty="0">
                <a:latin typeface="Arial"/>
                <a:cs typeface="Arial"/>
              </a:rPr>
              <a:t>7. </a:t>
            </a:r>
            <a:r>
              <a:rPr lang="en-US" b="1" u="sng" dirty="0">
                <a:latin typeface="Arial"/>
                <a:cs typeface="Arial"/>
              </a:rPr>
              <a:t>Extensible</a:t>
            </a:r>
            <a:endParaRPr lang="en-US" dirty="0">
              <a:latin typeface="Arial"/>
              <a:cs typeface="Arial"/>
            </a:endParaRPr>
          </a:p>
          <a:p>
            <a:pPr marL="0" indent="0" algn="just">
              <a:lnSpc>
                <a:spcPct val="100000"/>
              </a:lnSpc>
              <a:spcBef>
                <a:spcPts val="0"/>
              </a:spcBef>
              <a:buNone/>
            </a:pPr>
            <a:r>
              <a:rPr lang="en-US" dirty="0">
                <a:latin typeface="Arial"/>
                <a:cs typeface="Arial"/>
              </a:rPr>
              <a:t>You can  write some of your python code in other languages like C++ , it makes python  more extendable to other fields.  </a:t>
            </a:r>
          </a:p>
          <a:p>
            <a:pPr algn="just">
              <a:lnSpc>
                <a:spcPct val="100000"/>
              </a:lnSpc>
              <a:spcBef>
                <a:spcPts val="0"/>
              </a:spcBef>
            </a:pPr>
            <a:endParaRPr lang="en-US" dirty="0">
              <a:latin typeface="Arial"/>
              <a:cs typeface="Arial"/>
            </a:endParaRPr>
          </a:p>
          <a:p>
            <a:pPr algn="just">
              <a:lnSpc>
                <a:spcPct val="100000"/>
              </a:lnSpc>
              <a:spcBef>
                <a:spcPts val="0"/>
              </a:spcBef>
            </a:pPr>
            <a:r>
              <a:rPr lang="en-US" b="1" dirty="0">
                <a:latin typeface="Arial"/>
                <a:cs typeface="Arial"/>
              </a:rPr>
              <a:t>8. </a:t>
            </a:r>
            <a:r>
              <a:rPr lang="en-US" b="1" u="sng" dirty="0">
                <a:latin typeface="Arial"/>
                <a:cs typeface="Arial"/>
              </a:rPr>
              <a:t>Integrated</a:t>
            </a:r>
            <a:r>
              <a:rPr lang="en-US" u="sng" dirty="0">
                <a:latin typeface="Arial"/>
                <a:cs typeface="Arial"/>
              </a:rPr>
              <a:t> </a:t>
            </a:r>
            <a:endParaRPr lang="en-US" dirty="0">
              <a:latin typeface="Arial"/>
              <a:cs typeface="Arial"/>
            </a:endParaRPr>
          </a:p>
          <a:p>
            <a:pPr marL="0" indent="0" algn="just">
              <a:lnSpc>
                <a:spcPct val="100000"/>
              </a:lnSpc>
              <a:spcBef>
                <a:spcPts val="0"/>
              </a:spcBef>
              <a:buNone/>
            </a:pPr>
            <a:r>
              <a:rPr lang="en-US" dirty="0">
                <a:latin typeface="Arial"/>
                <a:cs typeface="Arial"/>
              </a:rPr>
              <a:t>It can be easily integrated with languages like C, C++,Java.</a:t>
            </a:r>
          </a:p>
          <a:p>
            <a:pPr algn="just">
              <a:lnSpc>
                <a:spcPct val="100000"/>
              </a:lnSpc>
              <a:spcBef>
                <a:spcPts val="0"/>
              </a:spcBef>
            </a:pPr>
            <a:endParaRPr lang="en-US" dirty="0">
              <a:latin typeface="Arial"/>
              <a:cs typeface="Arial"/>
            </a:endParaRPr>
          </a:p>
          <a:p>
            <a:pPr algn="just">
              <a:lnSpc>
                <a:spcPct val="100000"/>
              </a:lnSpc>
              <a:spcBef>
                <a:spcPts val="0"/>
              </a:spcBef>
            </a:pPr>
            <a:r>
              <a:rPr lang="en-US" b="1" dirty="0">
                <a:latin typeface="Arial"/>
                <a:cs typeface="Arial"/>
              </a:rPr>
              <a:t>9. </a:t>
            </a:r>
            <a:r>
              <a:rPr lang="en-US" b="1" u="sng" dirty="0">
                <a:latin typeface="Arial"/>
                <a:cs typeface="Arial"/>
              </a:rPr>
              <a:t>GUI programming</a:t>
            </a:r>
            <a:r>
              <a:rPr lang="en-US" u="sng" dirty="0">
                <a:latin typeface="Arial"/>
                <a:cs typeface="Arial"/>
              </a:rPr>
              <a:t> </a:t>
            </a:r>
            <a:endParaRPr lang="en-US" dirty="0">
              <a:latin typeface="Arial"/>
              <a:cs typeface="Arial"/>
            </a:endParaRPr>
          </a:p>
          <a:p>
            <a:pPr marL="0" indent="0" algn="just">
              <a:lnSpc>
                <a:spcPct val="100000"/>
              </a:lnSpc>
              <a:spcBef>
                <a:spcPts val="0"/>
              </a:spcBef>
              <a:buNone/>
            </a:pPr>
            <a:r>
              <a:rPr lang="en-US" dirty="0">
                <a:latin typeface="Arial"/>
                <a:cs typeface="Arial"/>
              </a:rPr>
              <a:t>Python offers various libraries for making graphical user interface.</a:t>
            </a:r>
          </a:p>
          <a:p>
            <a:pPr algn="just">
              <a:lnSpc>
                <a:spcPct val="100000"/>
              </a:lnSpc>
              <a:spcBef>
                <a:spcPts val="0"/>
              </a:spcBef>
            </a:pPr>
            <a:endParaRPr lang="en-US" dirty="0">
              <a:latin typeface="Arial"/>
              <a:cs typeface="Arial"/>
            </a:endParaRPr>
          </a:p>
          <a:p>
            <a:pPr algn="just">
              <a:lnSpc>
                <a:spcPct val="100000"/>
              </a:lnSpc>
              <a:spcBef>
                <a:spcPts val="0"/>
              </a:spcBef>
            </a:pPr>
            <a:r>
              <a:rPr lang="en-US" b="1" dirty="0">
                <a:latin typeface="Arial"/>
                <a:cs typeface="Arial"/>
              </a:rPr>
              <a:t>10. </a:t>
            </a:r>
            <a:r>
              <a:rPr lang="en-US" b="1" u="sng" dirty="0">
                <a:latin typeface="Arial"/>
                <a:cs typeface="Arial"/>
              </a:rPr>
              <a:t>Large standard library</a:t>
            </a:r>
            <a:r>
              <a:rPr lang="en-US" dirty="0">
                <a:latin typeface="Arial"/>
                <a:cs typeface="Arial"/>
              </a:rPr>
              <a:t> </a:t>
            </a:r>
          </a:p>
          <a:p>
            <a:pPr marL="0" indent="0" algn="just">
              <a:lnSpc>
                <a:spcPct val="100000"/>
              </a:lnSpc>
              <a:spcBef>
                <a:spcPts val="0"/>
              </a:spcBef>
              <a:buNone/>
            </a:pPr>
            <a:r>
              <a:rPr lang="en-US" dirty="0">
                <a:latin typeface="Arial"/>
                <a:cs typeface="Arial"/>
              </a:rPr>
              <a:t>Python downloads with a large library that you can use so you don’t have to write your own code for every single thing.</a:t>
            </a:r>
            <a:endParaRPr lang="en-US" dirty="0"/>
          </a:p>
        </p:txBody>
      </p:sp>
      <p:pic>
        <p:nvPicPr>
          <p:cNvPr id="4" name="Picture 3">
            <a:extLst>
              <a:ext uri="{FF2B5EF4-FFF2-40B4-BE49-F238E27FC236}">
                <a16:creationId xmlns:a16="http://schemas.microsoft.com/office/drawing/2014/main" id="{FC87CDAF-C4D2-DB1A-CAF8-6FD56B239BD9}"/>
              </a:ext>
            </a:extLst>
          </p:cNvPr>
          <p:cNvPicPr>
            <a:picLocks noChangeAspect="1"/>
          </p:cNvPicPr>
          <p:nvPr/>
        </p:nvPicPr>
        <p:blipFill>
          <a:blip r:embed="rId2"/>
          <a:stretch>
            <a:fillRect/>
          </a:stretch>
        </p:blipFill>
        <p:spPr>
          <a:xfrm>
            <a:off x="10606284" y="27922"/>
            <a:ext cx="1543050" cy="1562100"/>
          </a:xfrm>
          <a:prstGeom prst="rect">
            <a:avLst/>
          </a:prstGeom>
        </p:spPr>
      </p:pic>
    </p:spTree>
    <p:extLst>
      <p:ext uri="{BB962C8B-B14F-4D97-AF65-F5344CB8AC3E}">
        <p14:creationId xmlns:p14="http://schemas.microsoft.com/office/powerpoint/2010/main" val="183016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869895-F0B8-927E-8050-BE055E18B8AF}"/>
              </a:ext>
            </a:extLst>
          </p:cNvPr>
          <p:cNvPicPr>
            <a:picLocks noChangeAspect="1"/>
          </p:cNvPicPr>
          <p:nvPr/>
        </p:nvPicPr>
        <p:blipFill>
          <a:blip r:embed="rId2"/>
          <a:stretch>
            <a:fillRect/>
          </a:stretch>
        </p:blipFill>
        <p:spPr>
          <a:xfrm>
            <a:off x="110647" y="88422"/>
            <a:ext cx="11761938" cy="5950471"/>
          </a:xfrm>
          <a:prstGeom prst="rect">
            <a:avLst/>
          </a:prstGeom>
        </p:spPr>
      </p:pic>
      <p:sp>
        <p:nvSpPr>
          <p:cNvPr id="7" name="TextBox 6">
            <a:extLst>
              <a:ext uri="{FF2B5EF4-FFF2-40B4-BE49-F238E27FC236}">
                <a16:creationId xmlns:a16="http://schemas.microsoft.com/office/drawing/2014/main" id="{55E02CC6-C98D-4225-E9A5-E38FDDD5E61E}"/>
              </a:ext>
            </a:extLst>
          </p:cNvPr>
          <p:cNvSpPr txBox="1"/>
          <p:nvPr/>
        </p:nvSpPr>
        <p:spPr>
          <a:xfrm>
            <a:off x="3222843" y="3836096"/>
            <a:ext cx="8102773" cy="13962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ts val="5000"/>
              </a:lnSpc>
              <a:spcBef>
                <a:spcPct val="0"/>
              </a:spcBef>
            </a:pPr>
            <a:r>
              <a:rPr lang="en-US" dirty="0"/>
              <a:t>              </a:t>
            </a:r>
            <a:r>
              <a:rPr lang="en-US" sz="6000" b="1" cap="all" dirty="0">
                <a:solidFill>
                  <a:srgbClr val="FFFFFF"/>
                </a:solidFill>
                <a:latin typeface="Arial"/>
                <a:cs typeface="Arial"/>
              </a:rPr>
              <a:t>PYTHON </a:t>
            </a:r>
            <a:endParaRPr lang="en-US" sz="6000" dirty="0">
              <a:solidFill>
                <a:srgbClr val="FFFFFF"/>
              </a:solidFill>
              <a:latin typeface="Arial"/>
              <a:cs typeface="Arial"/>
            </a:endParaRPr>
          </a:p>
          <a:p>
            <a:pPr algn="r">
              <a:lnSpc>
                <a:spcPts val="5000"/>
              </a:lnSpc>
              <a:spcBef>
                <a:spcPct val="0"/>
              </a:spcBef>
            </a:pPr>
            <a:r>
              <a:rPr lang="en-US" sz="6000" b="1" cap="all" dirty="0">
                <a:solidFill>
                  <a:srgbClr val="FFFFFF"/>
                </a:solidFill>
                <a:latin typeface="Arial"/>
                <a:cs typeface="Arial"/>
              </a:rPr>
              <a:t>APPLICATIONS</a:t>
            </a:r>
            <a:endParaRPr lang="en-US" dirty="0"/>
          </a:p>
        </p:txBody>
      </p:sp>
    </p:spTree>
    <p:extLst>
      <p:ext uri="{BB962C8B-B14F-4D97-AF65-F5344CB8AC3E}">
        <p14:creationId xmlns:p14="http://schemas.microsoft.com/office/powerpoint/2010/main" val="183947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F4F3-41B5-B0BB-8CF6-B210C1E01E41}"/>
              </a:ext>
            </a:extLst>
          </p:cNvPr>
          <p:cNvSpPr>
            <a:spLocks noGrp="1"/>
          </p:cNvSpPr>
          <p:nvPr>
            <p:ph type="title"/>
          </p:nvPr>
        </p:nvSpPr>
        <p:spPr/>
        <p:txBody>
          <a:bodyPr/>
          <a:lstStyle/>
          <a:p>
            <a:r>
              <a:rPr lang="en-US" b="1" dirty="0">
                <a:latin typeface="Arial"/>
                <a:cs typeface="Arial"/>
              </a:rPr>
              <a:t>PYTHON applications</a:t>
            </a:r>
            <a:endParaRPr lang="en-US" dirty="0"/>
          </a:p>
        </p:txBody>
      </p:sp>
      <p:sp>
        <p:nvSpPr>
          <p:cNvPr id="3" name="Content Placeholder 2">
            <a:extLst>
              <a:ext uri="{FF2B5EF4-FFF2-40B4-BE49-F238E27FC236}">
                <a16:creationId xmlns:a16="http://schemas.microsoft.com/office/drawing/2014/main" id="{ECFF1ECF-31E4-F969-BE51-583976063079}"/>
              </a:ext>
            </a:extLst>
          </p:cNvPr>
          <p:cNvSpPr>
            <a:spLocks noGrp="1"/>
          </p:cNvSpPr>
          <p:nvPr>
            <p:ph idx="1"/>
          </p:nvPr>
        </p:nvSpPr>
        <p:spPr/>
        <p:txBody>
          <a:bodyPr>
            <a:normAutofit fontScale="77500" lnSpcReduction="20000"/>
          </a:bodyPr>
          <a:lstStyle/>
          <a:p>
            <a:pPr algn="just">
              <a:lnSpc>
                <a:spcPct val="100000"/>
              </a:lnSpc>
              <a:spcBef>
                <a:spcPts val="0"/>
              </a:spcBef>
            </a:pPr>
            <a:r>
              <a:rPr lang="en-US" sz="1800" b="1" dirty="0">
                <a:latin typeface="Arial"/>
                <a:cs typeface="Arial"/>
              </a:rPr>
              <a:t>1. </a:t>
            </a:r>
            <a:r>
              <a:rPr lang="en-US" sz="1800" b="1" u="sng" dirty="0">
                <a:latin typeface="Arial"/>
                <a:cs typeface="Arial"/>
              </a:rPr>
              <a:t>Web Applications</a:t>
            </a:r>
            <a:endParaRPr lang="en-US" sz="1800" dirty="0">
              <a:latin typeface="Arial"/>
              <a:cs typeface="Arial"/>
            </a:endParaRPr>
          </a:p>
          <a:p>
            <a:pPr marL="0" indent="0" algn="just">
              <a:lnSpc>
                <a:spcPct val="100000"/>
              </a:lnSpc>
              <a:spcBef>
                <a:spcPts val="0"/>
              </a:spcBef>
              <a:buNone/>
            </a:pPr>
            <a:r>
              <a:rPr lang="en-US" sz="1800" dirty="0">
                <a:latin typeface="Arial"/>
                <a:cs typeface="Arial"/>
              </a:rPr>
              <a:t>We can use Python to develop web applications. It also provides Frameworks such as Django, Pyramid to design and develop web applications.</a:t>
            </a:r>
          </a:p>
          <a:p>
            <a:pPr algn="just">
              <a:lnSpc>
                <a:spcPct val="100000"/>
              </a:lnSpc>
              <a:spcBef>
                <a:spcPts val="0"/>
              </a:spcBef>
            </a:pPr>
            <a:endParaRPr lang="en-US" sz="1800" dirty="0">
              <a:latin typeface="Arial"/>
              <a:cs typeface="Arial"/>
            </a:endParaRPr>
          </a:p>
          <a:p>
            <a:pPr algn="just">
              <a:lnSpc>
                <a:spcPct val="100000"/>
              </a:lnSpc>
              <a:spcBef>
                <a:spcPts val="0"/>
              </a:spcBef>
            </a:pPr>
            <a:r>
              <a:rPr lang="en-US" sz="1800" b="1" dirty="0">
                <a:latin typeface="Arial"/>
                <a:cs typeface="Arial"/>
              </a:rPr>
              <a:t>2. </a:t>
            </a:r>
            <a:r>
              <a:rPr lang="en-US" sz="1800" b="1" u="sng" dirty="0">
                <a:latin typeface="Arial"/>
                <a:cs typeface="Arial"/>
              </a:rPr>
              <a:t>Machine Learning</a:t>
            </a:r>
            <a:endParaRPr lang="en-US" sz="1800" dirty="0">
              <a:latin typeface="Arial"/>
              <a:cs typeface="Arial"/>
            </a:endParaRPr>
          </a:p>
          <a:p>
            <a:pPr marL="0" indent="0" algn="just">
              <a:lnSpc>
                <a:spcPct val="100000"/>
              </a:lnSpc>
              <a:spcBef>
                <a:spcPts val="0"/>
              </a:spcBef>
              <a:buNone/>
            </a:pPr>
            <a:r>
              <a:rPr lang="en-US" sz="1800" dirty="0">
                <a:latin typeface="Arial"/>
                <a:cs typeface="Arial"/>
              </a:rPr>
              <a:t>Different applications can be implemented in machine learning using python.</a:t>
            </a:r>
          </a:p>
          <a:p>
            <a:pPr algn="just">
              <a:lnSpc>
                <a:spcPct val="100000"/>
              </a:lnSpc>
              <a:spcBef>
                <a:spcPts val="0"/>
              </a:spcBef>
            </a:pPr>
            <a:endParaRPr lang="en-US" sz="1800" dirty="0">
              <a:latin typeface="Arial"/>
              <a:cs typeface="Arial"/>
            </a:endParaRPr>
          </a:p>
          <a:p>
            <a:pPr algn="just">
              <a:lnSpc>
                <a:spcPct val="100000"/>
              </a:lnSpc>
              <a:spcBef>
                <a:spcPts val="0"/>
              </a:spcBef>
            </a:pPr>
            <a:r>
              <a:rPr lang="en-US" sz="1800" b="1" dirty="0">
                <a:latin typeface="Arial"/>
                <a:cs typeface="Arial"/>
              </a:rPr>
              <a:t>3. </a:t>
            </a:r>
            <a:r>
              <a:rPr lang="en-US" sz="1800" b="1" u="sng" dirty="0">
                <a:latin typeface="Arial"/>
                <a:cs typeface="Arial"/>
              </a:rPr>
              <a:t>Scientific computing</a:t>
            </a:r>
            <a:endParaRPr lang="en-US" sz="1800" dirty="0">
              <a:latin typeface="Arial"/>
              <a:cs typeface="Arial"/>
            </a:endParaRPr>
          </a:p>
          <a:p>
            <a:pPr marL="0" indent="0" algn="just">
              <a:lnSpc>
                <a:spcPct val="100000"/>
              </a:lnSpc>
              <a:spcBef>
                <a:spcPts val="0"/>
              </a:spcBef>
              <a:buNone/>
            </a:pPr>
            <a:r>
              <a:rPr lang="en-US" sz="1800" dirty="0">
                <a:latin typeface="Arial"/>
                <a:cs typeface="Arial"/>
              </a:rPr>
              <a:t>Some libraries like </a:t>
            </a:r>
            <a:r>
              <a:rPr lang="en-US" sz="1800" dirty="0" err="1">
                <a:latin typeface="Arial"/>
                <a:cs typeface="Arial"/>
              </a:rPr>
              <a:t>Scipy</a:t>
            </a:r>
            <a:r>
              <a:rPr lang="en-US" sz="1800" dirty="0">
                <a:latin typeface="Arial"/>
                <a:cs typeface="Arial"/>
              </a:rPr>
              <a:t> , Pandas are full package of engineering and mathematics</a:t>
            </a:r>
          </a:p>
          <a:p>
            <a:pPr algn="just">
              <a:lnSpc>
                <a:spcPct val="100000"/>
              </a:lnSpc>
              <a:spcBef>
                <a:spcPts val="0"/>
              </a:spcBef>
            </a:pPr>
            <a:endParaRPr lang="en-US" sz="1800" dirty="0">
              <a:latin typeface="Arial"/>
              <a:cs typeface="Arial"/>
            </a:endParaRPr>
          </a:p>
          <a:p>
            <a:pPr algn="just">
              <a:lnSpc>
                <a:spcPct val="100000"/>
              </a:lnSpc>
              <a:spcBef>
                <a:spcPts val="0"/>
              </a:spcBef>
            </a:pPr>
            <a:r>
              <a:rPr lang="en-US" sz="1800" b="1" dirty="0">
                <a:latin typeface="Arial"/>
                <a:cs typeface="Arial"/>
              </a:rPr>
              <a:t>4. </a:t>
            </a:r>
            <a:r>
              <a:rPr lang="en-US" sz="1800" b="1" u="sng" dirty="0">
                <a:latin typeface="Arial"/>
                <a:cs typeface="Arial"/>
              </a:rPr>
              <a:t>Business applications</a:t>
            </a:r>
            <a:endParaRPr lang="en-US" sz="1800" dirty="0">
              <a:latin typeface="Arial"/>
              <a:cs typeface="Arial"/>
            </a:endParaRPr>
          </a:p>
          <a:p>
            <a:pPr marL="0" indent="0" algn="just">
              <a:lnSpc>
                <a:spcPct val="100000"/>
              </a:lnSpc>
              <a:spcBef>
                <a:spcPts val="0"/>
              </a:spcBef>
              <a:buNone/>
            </a:pPr>
            <a:r>
              <a:rPr lang="en-US" sz="1800" dirty="0" err="1">
                <a:latin typeface="Arial"/>
                <a:cs typeface="Arial"/>
              </a:rPr>
              <a:t>OpenErp</a:t>
            </a:r>
            <a:r>
              <a:rPr lang="en-US" sz="1800" dirty="0">
                <a:latin typeface="Arial"/>
                <a:cs typeface="Arial"/>
              </a:rPr>
              <a:t>, Tryton, Picalo are good example of python business applications.</a:t>
            </a:r>
          </a:p>
          <a:p>
            <a:pPr algn="just">
              <a:lnSpc>
                <a:spcPct val="100000"/>
              </a:lnSpc>
              <a:spcBef>
                <a:spcPts val="0"/>
              </a:spcBef>
            </a:pPr>
            <a:endParaRPr lang="en-US" sz="1800" dirty="0">
              <a:latin typeface="Arial"/>
              <a:cs typeface="Arial"/>
            </a:endParaRPr>
          </a:p>
          <a:p>
            <a:pPr algn="just">
              <a:lnSpc>
                <a:spcPct val="100000"/>
              </a:lnSpc>
              <a:spcBef>
                <a:spcPts val="0"/>
              </a:spcBef>
            </a:pPr>
            <a:r>
              <a:rPr lang="en-US" sz="1800" b="1" dirty="0">
                <a:latin typeface="Arial"/>
                <a:cs typeface="Arial"/>
              </a:rPr>
              <a:t>5. </a:t>
            </a:r>
            <a:r>
              <a:rPr lang="en-US" sz="1800" b="1" u="sng" dirty="0">
                <a:latin typeface="Arial"/>
                <a:cs typeface="Arial"/>
              </a:rPr>
              <a:t>Games and 3D graphics</a:t>
            </a:r>
            <a:endParaRPr lang="en-US" sz="1800" dirty="0">
              <a:latin typeface="Arial"/>
              <a:cs typeface="Arial"/>
            </a:endParaRPr>
          </a:p>
          <a:p>
            <a:pPr marL="0" indent="0" algn="just">
              <a:lnSpc>
                <a:spcPct val="100000"/>
              </a:lnSpc>
              <a:spcBef>
                <a:spcPts val="0"/>
              </a:spcBef>
              <a:buNone/>
            </a:pPr>
            <a:r>
              <a:rPr lang="en-US" sz="1800" dirty="0" err="1">
                <a:latin typeface="Arial"/>
                <a:cs typeface="Arial"/>
              </a:rPr>
              <a:t>PyGame</a:t>
            </a:r>
            <a:r>
              <a:rPr lang="en-US" sz="1800" dirty="0">
                <a:latin typeface="Arial"/>
                <a:cs typeface="Arial"/>
              </a:rPr>
              <a:t> library for games and  GUI library to develop user interface in python based application. </a:t>
            </a:r>
          </a:p>
          <a:p>
            <a:pPr algn="just">
              <a:lnSpc>
                <a:spcPct val="100000"/>
              </a:lnSpc>
              <a:spcBef>
                <a:spcPts val="0"/>
              </a:spcBef>
            </a:pPr>
            <a:endParaRPr lang="en-US" sz="1800" dirty="0">
              <a:latin typeface="Arial"/>
              <a:cs typeface="Arial"/>
            </a:endParaRPr>
          </a:p>
          <a:p>
            <a:pPr algn="just">
              <a:lnSpc>
                <a:spcPct val="100000"/>
              </a:lnSpc>
              <a:spcBef>
                <a:spcPts val="0"/>
              </a:spcBef>
            </a:pPr>
            <a:r>
              <a:rPr lang="en-US" sz="1800" b="1" dirty="0">
                <a:latin typeface="Arial"/>
                <a:cs typeface="Arial"/>
              </a:rPr>
              <a:t>6. </a:t>
            </a:r>
            <a:r>
              <a:rPr lang="en-US" sz="1800" b="1" u="sng" dirty="0">
                <a:latin typeface="Arial"/>
                <a:cs typeface="Arial"/>
              </a:rPr>
              <a:t>Desktop applications </a:t>
            </a:r>
            <a:endParaRPr lang="en-US" sz="1800" dirty="0">
              <a:latin typeface="Arial"/>
              <a:cs typeface="Arial"/>
            </a:endParaRPr>
          </a:p>
          <a:p>
            <a:pPr marL="0" indent="0" algn="just">
              <a:lnSpc>
                <a:spcPct val="100000"/>
              </a:lnSpc>
              <a:spcBef>
                <a:spcPts val="0"/>
              </a:spcBef>
              <a:buNone/>
            </a:pPr>
            <a:r>
              <a:rPr lang="en-US" sz="1800" dirty="0">
                <a:latin typeface="Arial"/>
                <a:cs typeface="Arial"/>
              </a:rPr>
              <a:t>You tube, drop box, bit torrent, bazaar, and cinema 4D are the desktop applications which are developed in python.</a:t>
            </a:r>
            <a:endParaRPr lang="en-US" dirty="0"/>
          </a:p>
        </p:txBody>
      </p:sp>
      <p:pic>
        <p:nvPicPr>
          <p:cNvPr id="4" name="Picture 3">
            <a:extLst>
              <a:ext uri="{FF2B5EF4-FFF2-40B4-BE49-F238E27FC236}">
                <a16:creationId xmlns:a16="http://schemas.microsoft.com/office/drawing/2014/main" id="{53EE241D-BF0C-51D9-0CFD-99ED6A27B9D2}"/>
              </a:ext>
            </a:extLst>
          </p:cNvPr>
          <p:cNvPicPr>
            <a:picLocks noChangeAspect="1"/>
          </p:cNvPicPr>
          <p:nvPr/>
        </p:nvPicPr>
        <p:blipFill>
          <a:blip r:embed="rId2"/>
          <a:stretch>
            <a:fillRect/>
          </a:stretch>
        </p:blipFill>
        <p:spPr>
          <a:xfrm>
            <a:off x="10606283" y="27923"/>
            <a:ext cx="1543050" cy="1562100"/>
          </a:xfrm>
          <a:prstGeom prst="rect">
            <a:avLst/>
          </a:prstGeom>
        </p:spPr>
      </p:pic>
    </p:spTree>
    <p:extLst>
      <p:ext uri="{BB962C8B-B14F-4D97-AF65-F5344CB8AC3E}">
        <p14:creationId xmlns:p14="http://schemas.microsoft.com/office/powerpoint/2010/main" val="201731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318C55-8AD9-B147-6293-06DC98E99B6B}"/>
              </a:ext>
            </a:extLst>
          </p:cNvPr>
          <p:cNvPicPr>
            <a:picLocks noChangeAspect="1"/>
          </p:cNvPicPr>
          <p:nvPr/>
        </p:nvPicPr>
        <p:blipFill>
          <a:blip r:embed="rId2"/>
          <a:stretch>
            <a:fillRect/>
          </a:stretch>
        </p:blipFill>
        <p:spPr>
          <a:xfrm>
            <a:off x="100209" y="88422"/>
            <a:ext cx="12002020" cy="5950471"/>
          </a:xfrm>
          <a:prstGeom prst="rect">
            <a:avLst/>
          </a:prstGeom>
        </p:spPr>
      </p:pic>
      <p:sp>
        <p:nvSpPr>
          <p:cNvPr id="3" name="TextBox 2">
            <a:extLst>
              <a:ext uri="{FF2B5EF4-FFF2-40B4-BE49-F238E27FC236}">
                <a16:creationId xmlns:a16="http://schemas.microsoft.com/office/drawing/2014/main" id="{280BE7B8-AC5C-9218-CF64-E403ECFB2EC5}"/>
              </a:ext>
            </a:extLst>
          </p:cNvPr>
          <p:cNvSpPr txBox="1"/>
          <p:nvPr/>
        </p:nvSpPr>
        <p:spPr>
          <a:xfrm>
            <a:off x="1290181" y="3002072"/>
            <a:ext cx="1013355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6000" b="1" cap="all">
                <a:solidFill>
                  <a:srgbClr val="FFFFFF"/>
                </a:solidFill>
                <a:latin typeface="Arial"/>
                <a:cs typeface="Segoe UI"/>
              </a:rPr>
              <a:t>PYTHON </a:t>
            </a:r>
            <a:r>
              <a:rPr lang="en-US" sz="6000">
                <a:solidFill>
                  <a:srgbClr val="FFFFFF"/>
                </a:solidFill>
                <a:latin typeface="Arial"/>
                <a:cs typeface="Segoe UI"/>
              </a:rPr>
              <a:t>​</a:t>
            </a:r>
          </a:p>
          <a:p>
            <a:pPr algn="r"/>
            <a:r>
              <a:rPr lang="en-US" sz="6000" b="1" cap="all">
                <a:solidFill>
                  <a:srgbClr val="FFFFFF"/>
                </a:solidFill>
                <a:latin typeface="Arial"/>
                <a:cs typeface="Segoe UI"/>
              </a:rPr>
              <a:t>FOR MACHINE LEARNING</a:t>
            </a:r>
          </a:p>
        </p:txBody>
      </p:sp>
    </p:spTree>
    <p:extLst>
      <p:ext uri="{BB962C8B-B14F-4D97-AF65-F5344CB8AC3E}">
        <p14:creationId xmlns:p14="http://schemas.microsoft.com/office/powerpoint/2010/main" val="361917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E82006-9A63-DC75-6043-EF1CBFDFD3F5}"/>
              </a:ext>
            </a:extLst>
          </p:cNvPr>
          <p:cNvSpPr txBox="1"/>
          <p:nvPr/>
        </p:nvSpPr>
        <p:spPr>
          <a:xfrm>
            <a:off x="48016" y="1029222"/>
            <a:ext cx="1202289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cs typeface="Segoe UI"/>
              </a:rPr>
              <a:t>1. Simple and consistent</a:t>
            </a:r>
            <a:r>
              <a:rPr lang="en-US">
                <a:latin typeface="Arial"/>
                <a:cs typeface="Segoe UI"/>
              </a:rPr>
              <a:t>​</a:t>
            </a:r>
          </a:p>
          <a:p>
            <a:r>
              <a:rPr lang="en-US">
                <a:latin typeface="Arial"/>
                <a:cs typeface="Segoe UI"/>
              </a:rPr>
              <a:t>​</a:t>
            </a:r>
          </a:p>
          <a:p>
            <a:r>
              <a:rPr lang="en-US">
                <a:latin typeface="Arial"/>
                <a:cs typeface="Segoe UI"/>
              </a:rPr>
              <a:t>Python offers concise and readable code. While complex algorithms and versatile workflows stand behind machine learning and AI, Python’s simplicity allows developers to write reliable systems. Developers get to put all their effort into solving an ML problem instead of focusing on the technical nuances of the language.​</a:t>
            </a:r>
          </a:p>
          <a:p>
            <a:pPr algn="just"/>
            <a:r>
              <a:rPr lang="en-US">
                <a:latin typeface="Arial"/>
                <a:cs typeface="Segoe UI"/>
              </a:rPr>
              <a:t>​</a:t>
            </a:r>
          </a:p>
          <a:p>
            <a:pPr algn="just"/>
            <a:r>
              <a:rPr lang="en-US" b="1">
                <a:latin typeface="Arial"/>
                <a:cs typeface="Segoe UI"/>
              </a:rPr>
              <a:t>2. Extensive selection of libraries and frameworks</a:t>
            </a:r>
            <a:r>
              <a:rPr lang="en-US">
                <a:latin typeface="Arial"/>
                <a:cs typeface="Segoe UI"/>
              </a:rPr>
              <a:t>​</a:t>
            </a:r>
          </a:p>
          <a:p>
            <a:pPr algn="just"/>
            <a:r>
              <a:rPr lang="en-US">
                <a:latin typeface="Arial"/>
                <a:cs typeface="Segoe UI"/>
              </a:rPr>
              <a:t>​</a:t>
            </a:r>
          </a:p>
          <a:p>
            <a:r>
              <a:rPr lang="en-US">
                <a:latin typeface="Arial"/>
                <a:cs typeface="Segoe UI"/>
              </a:rPr>
              <a:t>To reduce development time, programmers turn to a number of Python frameworks and libraries. A software library is pre-written code that developers use to solve common programming tasks. Python, with its rich technology stack, has an extensive set of libraries for artificial intelligence and machine learning. Here are some of them:​</a:t>
            </a:r>
          </a:p>
          <a:p>
            <a:r>
              <a:rPr lang="en-US">
                <a:latin typeface="Arial"/>
                <a:cs typeface="Segoe UI"/>
              </a:rPr>
              <a:t>​</a:t>
            </a:r>
          </a:p>
          <a:p>
            <a:pPr lvl="1">
              <a:buChar char="•"/>
            </a:pPr>
            <a:r>
              <a:rPr lang="en-US">
                <a:latin typeface="Arial"/>
                <a:cs typeface="Arial"/>
              </a:rPr>
              <a:t>Keras, TensorFlow, and Scikit-learn for machine learning​</a:t>
            </a:r>
          </a:p>
          <a:p>
            <a:pPr lvl="1">
              <a:buChar char="•"/>
            </a:pPr>
            <a:r>
              <a:rPr lang="en-US">
                <a:latin typeface="Arial"/>
                <a:cs typeface="Arial"/>
              </a:rPr>
              <a:t>NumPy for high-performance scientific computing and data analysis​</a:t>
            </a:r>
          </a:p>
          <a:p>
            <a:pPr lvl="1">
              <a:buChar char="•"/>
            </a:pPr>
            <a:r>
              <a:rPr lang="en-US">
                <a:latin typeface="Arial"/>
                <a:cs typeface="Arial"/>
              </a:rPr>
              <a:t>SciPy for advanced computing​</a:t>
            </a:r>
          </a:p>
          <a:p>
            <a:pPr lvl="1">
              <a:buChar char="•"/>
            </a:pPr>
            <a:r>
              <a:rPr lang="en-US">
                <a:latin typeface="Arial"/>
                <a:cs typeface="Arial"/>
              </a:rPr>
              <a:t>Pandas for general-purpose data analysis​</a:t>
            </a:r>
          </a:p>
          <a:p>
            <a:pPr lvl="1">
              <a:buChar char="•"/>
            </a:pPr>
            <a:r>
              <a:rPr lang="en-US">
                <a:latin typeface="Arial"/>
                <a:cs typeface="Arial"/>
              </a:rPr>
              <a:t>Seaborn for data visualization</a:t>
            </a:r>
          </a:p>
        </p:txBody>
      </p:sp>
      <p:sp>
        <p:nvSpPr>
          <p:cNvPr id="3" name="TextBox 2">
            <a:extLst>
              <a:ext uri="{FF2B5EF4-FFF2-40B4-BE49-F238E27FC236}">
                <a16:creationId xmlns:a16="http://schemas.microsoft.com/office/drawing/2014/main" id="{15C57760-BF6F-720B-FDC8-2A972E39D50D}"/>
              </a:ext>
            </a:extLst>
          </p:cNvPr>
          <p:cNvSpPr txBox="1"/>
          <p:nvPr/>
        </p:nvSpPr>
        <p:spPr>
          <a:xfrm>
            <a:off x="131524" y="235907"/>
            <a:ext cx="72421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cap="all">
                <a:latin typeface="Arial"/>
              </a:rPr>
              <a:t>PYTHON for machine learning</a:t>
            </a:r>
            <a:endParaRPr lang="en-US"/>
          </a:p>
        </p:txBody>
      </p:sp>
      <p:pic>
        <p:nvPicPr>
          <p:cNvPr id="4" name="Picture 3">
            <a:extLst>
              <a:ext uri="{FF2B5EF4-FFF2-40B4-BE49-F238E27FC236}">
                <a16:creationId xmlns:a16="http://schemas.microsoft.com/office/drawing/2014/main" id="{A175E27F-87E9-79A2-5807-5CA328CC300D}"/>
              </a:ext>
            </a:extLst>
          </p:cNvPr>
          <p:cNvPicPr>
            <a:picLocks noChangeAspect="1"/>
          </p:cNvPicPr>
          <p:nvPr/>
        </p:nvPicPr>
        <p:blipFill>
          <a:blip r:embed="rId2"/>
          <a:stretch>
            <a:fillRect/>
          </a:stretch>
        </p:blipFill>
        <p:spPr>
          <a:xfrm>
            <a:off x="10585407" y="38361"/>
            <a:ext cx="1543050" cy="1562100"/>
          </a:xfrm>
          <a:prstGeom prst="rect">
            <a:avLst/>
          </a:prstGeom>
        </p:spPr>
      </p:pic>
    </p:spTree>
    <p:extLst>
      <p:ext uri="{BB962C8B-B14F-4D97-AF65-F5344CB8AC3E}">
        <p14:creationId xmlns:p14="http://schemas.microsoft.com/office/powerpoint/2010/main" val="19881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36</Slides>
  <Notes>2</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Gallery</vt:lpstr>
      <vt:lpstr>Minola template</vt:lpstr>
      <vt:lpstr>Office Theme</vt:lpstr>
      <vt:lpstr>PowerPoint Presentation</vt:lpstr>
      <vt:lpstr>PYTHON: INTRODUCTION </vt:lpstr>
      <vt:lpstr>Python programming language</vt:lpstr>
      <vt:lpstr>PYTHON characteristics</vt:lpstr>
      <vt:lpstr>PYTHON CHARACTERISTICS </vt:lpstr>
      <vt:lpstr>PowerPoint Presentation</vt:lpstr>
      <vt:lpstr>PYTHON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614</cp:revision>
  <dcterms:created xsi:type="dcterms:W3CDTF">2023-08-29T11:00:18Z</dcterms:created>
  <dcterms:modified xsi:type="dcterms:W3CDTF">2023-08-30T07:59:20Z</dcterms:modified>
</cp:coreProperties>
</file>