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2"/>
    <p:sldId id="257" r:id="rId23"/>
    <p:sldId id="258" r:id="rId24"/>
    <p:sldId id="259" r:id="rId25"/>
    <p:sldId id="260" r:id="rId26"/>
    <p:sldId id="261" r:id="rId27"/>
    <p:sldId id="262" r:id="rId28"/>
    <p:sldId id="263" r:id="rId29"/>
    <p:sldId id="264" r:id="rId30"/>
    <p:sldId id="265" r:id="rId31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uce" charset="1" panose="00000500000000000000"/>
      <p:regular r:id="rId10"/>
    </p:embeddedFont>
    <p:embeddedFont>
      <p:font typeface="Open Sauce Bold" charset="1" panose="00000800000000000000"/>
      <p:regular r:id="rId11"/>
    </p:embeddedFont>
    <p:embeddedFont>
      <p:font typeface="Open Sauce Italics" charset="1" panose="00000500000000000000"/>
      <p:regular r:id="rId12"/>
    </p:embeddedFont>
    <p:embeddedFont>
      <p:font typeface="Open Sauce Bold Italics" charset="1" panose="00000800000000000000"/>
      <p:regular r:id="rId13"/>
    </p:embeddedFont>
    <p:embeddedFont>
      <p:font typeface="Open Sauce Light" charset="1" panose="00000400000000000000"/>
      <p:regular r:id="rId14"/>
    </p:embeddedFont>
    <p:embeddedFont>
      <p:font typeface="Open Sauce Light Italics" charset="1" panose="00000400000000000000"/>
      <p:regular r:id="rId15"/>
    </p:embeddedFont>
    <p:embeddedFont>
      <p:font typeface="Open Sauce Medium" charset="1" panose="00000600000000000000"/>
      <p:regular r:id="rId16"/>
    </p:embeddedFont>
    <p:embeddedFont>
      <p:font typeface="Open Sauce Medium Italics" charset="1" panose="00000600000000000000"/>
      <p:regular r:id="rId17"/>
    </p:embeddedFont>
    <p:embeddedFont>
      <p:font typeface="Open Sauce Semi-Bold" charset="1" panose="00000700000000000000"/>
      <p:regular r:id="rId18"/>
    </p:embeddedFont>
    <p:embeddedFont>
      <p:font typeface="Open Sauce Semi-Bold Italics" charset="1" panose="00000700000000000000"/>
      <p:regular r:id="rId19"/>
    </p:embeddedFont>
    <p:embeddedFont>
      <p:font typeface="Open Sauce Heavy" charset="1" panose="00000A00000000000000"/>
      <p:regular r:id="rId20"/>
    </p:embeddedFont>
    <p:embeddedFont>
      <p:font typeface="Open Sauce Heavy Italics" charset="1" panose="00000A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slides/slide1.xml" Type="http://schemas.openxmlformats.org/officeDocument/2006/relationships/slide"/><Relationship Id="rId23" Target="slides/slide2.xml" Type="http://schemas.openxmlformats.org/officeDocument/2006/relationships/slide"/><Relationship Id="rId24" Target="slides/slide3.xml" Type="http://schemas.openxmlformats.org/officeDocument/2006/relationships/slide"/><Relationship Id="rId25" Target="slides/slide4.xml" Type="http://schemas.openxmlformats.org/officeDocument/2006/relationships/slide"/><Relationship Id="rId26" Target="slides/slide5.xml" Type="http://schemas.openxmlformats.org/officeDocument/2006/relationships/slide"/><Relationship Id="rId27" Target="slides/slide6.xml" Type="http://schemas.openxmlformats.org/officeDocument/2006/relationships/slide"/><Relationship Id="rId28" Target="slides/slide7.xml" Type="http://schemas.openxmlformats.org/officeDocument/2006/relationships/slide"/><Relationship Id="rId29" Target="slides/slide8.xml" Type="http://schemas.openxmlformats.org/officeDocument/2006/relationships/slide"/><Relationship Id="rId3" Target="viewProps.xml" Type="http://schemas.openxmlformats.org/officeDocument/2006/relationships/viewProps"/><Relationship Id="rId30" Target="slides/slide9.xml" Type="http://schemas.openxmlformats.org/officeDocument/2006/relationships/slide"/><Relationship Id="rId31" Target="slides/slide10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png" Type="http://schemas.openxmlformats.org/officeDocument/2006/relationships/image"/><Relationship Id="rId4" Target="../media/image18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Relationship Id="rId7" Target="../media/image3.png" Type="http://schemas.openxmlformats.org/officeDocument/2006/relationships/image"/><Relationship Id="rId8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jpe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12.png" Type="http://schemas.openxmlformats.org/officeDocument/2006/relationships/image"/><Relationship Id="rId7" Target="../media/image13.jpeg" Type="http://schemas.openxmlformats.org/officeDocument/2006/relationships/image"/><Relationship Id="rId8" Target="../media/image1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1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350551" y="809906"/>
            <a:ext cx="7245624" cy="7986159"/>
          </a:xfrm>
          <a:custGeom>
            <a:avLst/>
            <a:gdLst/>
            <a:ahLst/>
            <a:cxnLst/>
            <a:rect r="r" b="b" t="t" l="l"/>
            <a:pathLst>
              <a:path h="7986159" w="7245624">
                <a:moveTo>
                  <a:pt x="0" y="0"/>
                </a:moveTo>
                <a:lnTo>
                  <a:pt x="7245624" y="0"/>
                </a:lnTo>
                <a:lnTo>
                  <a:pt x="7245624" y="7986160"/>
                </a:lnTo>
                <a:lnTo>
                  <a:pt x="0" y="79861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381453">
            <a:off x="16150962" y="966007"/>
            <a:ext cx="3946362" cy="2101438"/>
          </a:xfrm>
          <a:custGeom>
            <a:avLst/>
            <a:gdLst/>
            <a:ahLst/>
            <a:cxnLst/>
            <a:rect r="r" b="b" t="t" l="l"/>
            <a:pathLst>
              <a:path h="2101438" w="3946362">
                <a:moveTo>
                  <a:pt x="0" y="0"/>
                </a:moveTo>
                <a:lnTo>
                  <a:pt x="3946362" y="0"/>
                </a:lnTo>
                <a:lnTo>
                  <a:pt x="3946362" y="2101438"/>
                </a:lnTo>
                <a:lnTo>
                  <a:pt x="0" y="21014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2177833">
            <a:off x="-1829927" y="8480149"/>
            <a:ext cx="3946362" cy="2101438"/>
          </a:xfrm>
          <a:custGeom>
            <a:avLst/>
            <a:gdLst/>
            <a:ahLst/>
            <a:cxnLst/>
            <a:rect r="r" b="b" t="t" l="l"/>
            <a:pathLst>
              <a:path h="2101438" w="3946362">
                <a:moveTo>
                  <a:pt x="0" y="0"/>
                </a:moveTo>
                <a:lnTo>
                  <a:pt x="3946363" y="0"/>
                </a:lnTo>
                <a:lnTo>
                  <a:pt x="3946363" y="2101438"/>
                </a:lnTo>
                <a:lnTo>
                  <a:pt x="0" y="21014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367638">
            <a:off x="16521470" y="8528362"/>
            <a:ext cx="3533060" cy="2005012"/>
          </a:xfrm>
          <a:custGeom>
            <a:avLst/>
            <a:gdLst/>
            <a:ahLst/>
            <a:cxnLst/>
            <a:rect r="r" b="b" t="t" l="l"/>
            <a:pathLst>
              <a:path h="2005012" w="3533060">
                <a:moveTo>
                  <a:pt x="0" y="0"/>
                </a:moveTo>
                <a:lnTo>
                  <a:pt x="3533060" y="0"/>
                </a:lnTo>
                <a:lnTo>
                  <a:pt x="3533060" y="2005012"/>
                </a:lnTo>
                <a:lnTo>
                  <a:pt x="0" y="200501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367638">
            <a:off x="-1427938" y="-442207"/>
            <a:ext cx="3533060" cy="2005012"/>
          </a:xfrm>
          <a:custGeom>
            <a:avLst/>
            <a:gdLst/>
            <a:ahLst/>
            <a:cxnLst/>
            <a:rect r="r" b="b" t="t" l="l"/>
            <a:pathLst>
              <a:path h="2005012" w="3533060">
                <a:moveTo>
                  <a:pt x="0" y="0"/>
                </a:moveTo>
                <a:lnTo>
                  <a:pt x="3533060" y="0"/>
                </a:lnTo>
                <a:lnTo>
                  <a:pt x="3533060" y="2005011"/>
                </a:lnTo>
                <a:lnTo>
                  <a:pt x="0" y="200501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6939029" y="3259936"/>
            <a:ext cx="4391900" cy="3086100"/>
            <a:chOff x="0" y="0"/>
            <a:chExt cx="1156714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156714" cy="812800"/>
            </a:xfrm>
            <a:custGeom>
              <a:avLst/>
              <a:gdLst/>
              <a:ahLst/>
              <a:cxnLst/>
              <a:rect r="r" b="b" t="t" l="l"/>
              <a:pathLst>
                <a:path h="812800" w="1156714">
                  <a:moveTo>
                    <a:pt x="0" y="0"/>
                  </a:moveTo>
                  <a:lnTo>
                    <a:pt x="1156714" y="0"/>
                  </a:lnTo>
                  <a:lnTo>
                    <a:pt x="1156714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41D1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1156714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0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3971160" y="2459959"/>
            <a:ext cx="4677466" cy="1472878"/>
            <a:chOff x="0" y="0"/>
            <a:chExt cx="6236622" cy="1963837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183257" y="156334"/>
              <a:ext cx="6053365" cy="1807503"/>
              <a:chOff x="0" y="0"/>
              <a:chExt cx="1361042" cy="4064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1361042" cy="406400"/>
              </a:xfrm>
              <a:custGeom>
                <a:avLst/>
                <a:gdLst/>
                <a:ahLst/>
                <a:cxnLst/>
                <a:rect r="r" b="b" t="t" l="l"/>
                <a:pathLst>
                  <a:path h="406400" w="1361042">
                    <a:moveTo>
                      <a:pt x="1157842" y="0"/>
                    </a:moveTo>
                    <a:cubicBezTo>
                      <a:pt x="1270066" y="0"/>
                      <a:pt x="1361042" y="90976"/>
                      <a:pt x="1361042" y="203200"/>
                    </a:cubicBezTo>
                    <a:cubicBezTo>
                      <a:pt x="1361042" y="315424"/>
                      <a:pt x="1270066" y="406400"/>
                      <a:pt x="1157842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2D2828"/>
              </a:solidFill>
              <a:ln w="152400" cap="sq">
                <a:solidFill>
                  <a:srgbClr val="2D2828"/>
                </a:solidFill>
                <a:prstDash val="solid"/>
                <a:miter/>
              </a:ln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38100"/>
                <a:ext cx="1361042" cy="444500"/>
              </a:xfrm>
              <a:prstGeom prst="rect">
                <a:avLst/>
              </a:prstGeom>
            </p:spPr>
            <p:txBody>
              <a:bodyPr anchor="ctr" rtlCol="false" tIns="33459" lIns="33459" bIns="33459" rIns="33459"/>
              <a:lstStyle/>
              <a:p>
                <a:pPr algn="ctr">
                  <a:lnSpc>
                    <a:spcPts val="2221"/>
                  </a:lnSpc>
                </a:pPr>
              </a:p>
            </p:txBody>
          </p:sp>
        </p:grpSp>
        <p:grpSp>
          <p:nvGrpSpPr>
            <p:cNvPr name="Group 14" id="14"/>
            <p:cNvGrpSpPr/>
            <p:nvPr/>
          </p:nvGrpSpPr>
          <p:grpSpPr>
            <a:xfrm rot="0">
              <a:off x="0" y="0"/>
              <a:ext cx="6152343" cy="1807503"/>
              <a:chOff x="0" y="0"/>
              <a:chExt cx="1383296" cy="40640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1383296" cy="406400"/>
              </a:xfrm>
              <a:custGeom>
                <a:avLst/>
                <a:gdLst/>
                <a:ahLst/>
                <a:cxnLst/>
                <a:rect r="r" b="b" t="t" l="l"/>
                <a:pathLst>
                  <a:path h="406400" w="1383296">
                    <a:moveTo>
                      <a:pt x="1180096" y="0"/>
                    </a:moveTo>
                    <a:cubicBezTo>
                      <a:pt x="1292320" y="0"/>
                      <a:pt x="1383296" y="90976"/>
                      <a:pt x="1383296" y="203200"/>
                    </a:cubicBezTo>
                    <a:cubicBezTo>
                      <a:pt x="1383296" y="315424"/>
                      <a:pt x="1292320" y="406400"/>
                      <a:pt x="1180096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C900"/>
              </a:solidFill>
              <a:ln w="85725" cap="sq">
                <a:solidFill>
                  <a:srgbClr val="2D2828"/>
                </a:solidFill>
                <a:prstDash val="solid"/>
                <a:miter/>
              </a:ln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38100"/>
                <a:ext cx="1383296" cy="444500"/>
              </a:xfrm>
              <a:prstGeom prst="rect">
                <a:avLst/>
              </a:prstGeom>
            </p:spPr>
            <p:txBody>
              <a:bodyPr anchor="ctr" rtlCol="false" tIns="33459" lIns="33459" bIns="33459" rIns="33459"/>
              <a:lstStyle/>
              <a:p>
                <a:pPr algn="ctr">
                  <a:lnSpc>
                    <a:spcPts val="2221"/>
                  </a:lnSpc>
                </a:pPr>
              </a:p>
            </p:txBody>
          </p:sp>
        </p:grpSp>
        <p:sp>
          <p:nvSpPr>
            <p:cNvPr name="TextBox 17" id="17"/>
            <p:cNvSpPr txBox="true"/>
            <p:nvPr/>
          </p:nvSpPr>
          <p:spPr>
            <a:xfrm rot="0">
              <a:off x="725593" y="350495"/>
              <a:ext cx="4877955" cy="826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785"/>
                </a:lnSpc>
                <a:spcBef>
                  <a:spcPct val="0"/>
                </a:spcBef>
              </a:pPr>
              <a:r>
                <a:rPr lang="en-US" sz="4350" strike="noStrike" u="none">
                  <a:solidFill>
                    <a:srgbClr val="2D2828"/>
                  </a:solidFill>
                  <a:latin typeface="Open Sauce Bold"/>
                </a:rPr>
                <a:t>PHISHING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-1618449">
            <a:off x="396398" y="6472088"/>
            <a:ext cx="703419" cy="615492"/>
            <a:chOff x="0" y="0"/>
            <a:chExt cx="812800" cy="7112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F5F1E1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127000" y="282575"/>
              <a:ext cx="558800" cy="377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09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5498020" y="8967516"/>
            <a:ext cx="7291959" cy="1144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49"/>
              </a:lnSpc>
            </a:pPr>
            <a:r>
              <a:rPr lang="en-US" sz="3320">
                <a:solidFill>
                  <a:srgbClr val="FFFFFF"/>
                </a:solidFill>
                <a:latin typeface="Open Sauce Medium"/>
              </a:rPr>
              <a:t>Presented by </a:t>
            </a:r>
          </a:p>
          <a:p>
            <a:pPr algn="ctr">
              <a:lnSpc>
                <a:spcPts val="4649"/>
              </a:lnSpc>
              <a:spcBef>
                <a:spcPct val="0"/>
              </a:spcBef>
            </a:pPr>
            <a:r>
              <a:rPr lang="en-US" sz="3320">
                <a:solidFill>
                  <a:srgbClr val="FFFFFF"/>
                </a:solidFill>
                <a:latin typeface="Open Sauce Medium"/>
              </a:rPr>
              <a:t>Revanth Kondabathula</a:t>
            </a:r>
          </a:p>
        </p:txBody>
      </p:sp>
      <p:grpSp>
        <p:nvGrpSpPr>
          <p:cNvPr name="Group 22" id="22"/>
          <p:cNvGrpSpPr/>
          <p:nvPr/>
        </p:nvGrpSpPr>
        <p:grpSpPr>
          <a:xfrm rot="553471">
            <a:off x="16907590" y="3592126"/>
            <a:ext cx="703419" cy="615492"/>
            <a:chOff x="0" y="0"/>
            <a:chExt cx="812800" cy="7112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F5F1E1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127000" y="282575"/>
              <a:ext cx="558800" cy="377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09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-2977118">
            <a:off x="15049702" y="8906590"/>
            <a:ext cx="703419" cy="703419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F5F1E1"/>
              </a:solidFill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09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-2977118">
            <a:off x="3782643" y="704366"/>
            <a:ext cx="703419" cy="703419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F5F1E1"/>
              </a:soli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09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6747685" y="4239407"/>
            <a:ext cx="4677466" cy="1472878"/>
            <a:chOff x="0" y="0"/>
            <a:chExt cx="6236622" cy="1963837"/>
          </a:xfrm>
        </p:grpSpPr>
        <p:grpSp>
          <p:nvGrpSpPr>
            <p:cNvPr name="Group 32" id="32"/>
            <p:cNvGrpSpPr/>
            <p:nvPr/>
          </p:nvGrpSpPr>
          <p:grpSpPr>
            <a:xfrm rot="0">
              <a:off x="183257" y="156334"/>
              <a:ext cx="6053365" cy="1807503"/>
              <a:chOff x="0" y="0"/>
              <a:chExt cx="1361042" cy="406400"/>
            </a:xfrm>
          </p:grpSpPr>
          <p:sp>
            <p:nvSpPr>
              <p:cNvPr name="Freeform 33" id="33"/>
              <p:cNvSpPr/>
              <p:nvPr/>
            </p:nvSpPr>
            <p:spPr>
              <a:xfrm flipH="false" flipV="false" rot="0">
                <a:off x="0" y="0"/>
                <a:ext cx="1361042" cy="406400"/>
              </a:xfrm>
              <a:custGeom>
                <a:avLst/>
                <a:gdLst/>
                <a:ahLst/>
                <a:cxnLst/>
                <a:rect r="r" b="b" t="t" l="l"/>
                <a:pathLst>
                  <a:path h="406400" w="1361042">
                    <a:moveTo>
                      <a:pt x="1157842" y="0"/>
                    </a:moveTo>
                    <a:cubicBezTo>
                      <a:pt x="1270066" y="0"/>
                      <a:pt x="1361042" y="90976"/>
                      <a:pt x="1361042" y="203200"/>
                    </a:cubicBezTo>
                    <a:cubicBezTo>
                      <a:pt x="1361042" y="315424"/>
                      <a:pt x="1270066" y="406400"/>
                      <a:pt x="1157842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2D2828"/>
              </a:solidFill>
              <a:ln w="152400" cap="sq">
                <a:solidFill>
                  <a:srgbClr val="2D2828"/>
                </a:solidFill>
                <a:prstDash val="solid"/>
                <a:miter/>
              </a:ln>
            </p:spPr>
          </p:sp>
          <p:sp>
            <p:nvSpPr>
              <p:cNvPr name="TextBox 34" id="34"/>
              <p:cNvSpPr txBox="true"/>
              <p:nvPr/>
            </p:nvSpPr>
            <p:spPr>
              <a:xfrm>
                <a:off x="0" y="-38100"/>
                <a:ext cx="1361042" cy="444500"/>
              </a:xfrm>
              <a:prstGeom prst="rect">
                <a:avLst/>
              </a:prstGeom>
            </p:spPr>
            <p:txBody>
              <a:bodyPr anchor="ctr" rtlCol="false" tIns="33459" lIns="33459" bIns="33459" rIns="33459"/>
              <a:lstStyle/>
              <a:p>
                <a:pPr algn="ctr">
                  <a:lnSpc>
                    <a:spcPts val="2221"/>
                  </a:lnSpc>
                </a:pPr>
              </a:p>
            </p:txBody>
          </p:sp>
        </p:grpSp>
        <p:grpSp>
          <p:nvGrpSpPr>
            <p:cNvPr name="Group 35" id="35"/>
            <p:cNvGrpSpPr/>
            <p:nvPr/>
          </p:nvGrpSpPr>
          <p:grpSpPr>
            <a:xfrm rot="0">
              <a:off x="0" y="0"/>
              <a:ext cx="6152343" cy="1807503"/>
              <a:chOff x="0" y="0"/>
              <a:chExt cx="1383296" cy="406400"/>
            </a:xfrm>
          </p:grpSpPr>
          <p:sp>
            <p:nvSpPr>
              <p:cNvPr name="Freeform 36" id="36"/>
              <p:cNvSpPr/>
              <p:nvPr/>
            </p:nvSpPr>
            <p:spPr>
              <a:xfrm flipH="false" flipV="false" rot="0">
                <a:off x="0" y="0"/>
                <a:ext cx="1383296" cy="406400"/>
              </a:xfrm>
              <a:custGeom>
                <a:avLst/>
                <a:gdLst/>
                <a:ahLst/>
                <a:cxnLst/>
                <a:rect r="r" b="b" t="t" l="l"/>
                <a:pathLst>
                  <a:path h="406400" w="1383296">
                    <a:moveTo>
                      <a:pt x="1180096" y="0"/>
                    </a:moveTo>
                    <a:cubicBezTo>
                      <a:pt x="1292320" y="0"/>
                      <a:pt x="1383296" y="90976"/>
                      <a:pt x="1383296" y="203200"/>
                    </a:cubicBezTo>
                    <a:cubicBezTo>
                      <a:pt x="1383296" y="315424"/>
                      <a:pt x="1292320" y="406400"/>
                      <a:pt x="1180096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C900"/>
              </a:solidFill>
              <a:ln w="85725" cap="sq">
                <a:solidFill>
                  <a:srgbClr val="2D2828"/>
                </a:solidFill>
                <a:prstDash val="solid"/>
                <a:miter/>
              </a:ln>
            </p:spPr>
          </p:sp>
          <p:sp>
            <p:nvSpPr>
              <p:cNvPr name="TextBox 37" id="37"/>
              <p:cNvSpPr txBox="true"/>
              <p:nvPr/>
            </p:nvSpPr>
            <p:spPr>
              <a:xfrm>
                <a:off x="0" y="-38100"/>
                <a:ext cx="1383296" cy="444500"/>
              </a:xfrm>
              <a:prstGeom prst="rect">
                <a:avLst/>
              </a:prstGeom>
            </p:spPr>
            <p:txBody>
              <a:bodyPr anchor="ctr" rtlCol="false" tIns="33459" lIns="33459" bIns="33459" rIns="33459"/>
              <a:lstStyle/>
              <a:p>
                <a:pPr algn="ctr">
                  <a:lnSpc>
                    <a:spcPts val="2221"/>
                  </a:lnSpc>
                </a:pPr>
              </a:p>
            </p:txBody>
          </p:sp>
        </p:grpSp>
        <p:sp>
          <p:nvSpPr>
            <p:cNvPr name="TextBox 38" id="38"/>
            <p:cNvSpPr txBox="true"/>
            <p:nvPr/>
          </p:nvSpPr>
          <p:spPr>
            <a:xfrm rot="0">
              <a:off x="725593" y="350495"/>
              <a:ext cx="4877955" cy="826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85"/>
                </a:lnSpc>
              </a:pPr>
              <a:r>
                <a:rPr lang="en-US" sz="4350">
                  <a:solidFill>
                    <a:srgbClr val="2D2828"/>
                  </a:solidFill>
                  <a:latin typeface="Open Sauce Bold"/>
                </a:rPr>
                <a:t>AWARENESS</a:t>
              </a: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9639374" y="6018855"/>
            <a:ext cx="4677466" cy="1472878"/>
            <a:chOff x="0" y="0"/>
            <a:chExt cx="6236622" cy="1963837"/>
          </a:xfrm>
        </p:grpSpPr>
        <p:grpSp>
          <p:nvGrpSpPr>
            <p:cNvPr name="Group 40" id="40"/>
            <p:cNvGrpSpPr/>
            <p:nvPr/>
          </p:nvGrpSpPr>
          <p:grpSpPr>
            <a:xfrm rot="0">
              <a:off x="183257" y="156334"/>
              <a:ext cx="6053365" cy="1807503"/>
              <a:chOff x="0" y="0"/>
              <a:chExt cx="1361042" cy="406400"/>
            </a:xfrm>
          </p:grpSpPr>
          <p:sp>
            <p:nvSpPr>
              <p:cNvPr name="Freeform 41" id="41"/>
              <p:cNvSpPr/>
              <p:nvPr/>
            </p:nvSpPr>
            <p:spPr>
              <a:xfrm flipH="false" flipV="false" rot="0">
                <a:off x="0" y="0"/>
                <a:ext cx="1361042" cy="406400"/>
              </a:xfrm>
              <a:custGeom>
                <a:avLst/>
                <a:gdLst/>
                <a:ahLst/>
                <a:cxnLst/>
                <a:rect r="r" b="b" t="t" l="l"/>
                <a:pathLst>
                  <a:path h="406400" w="1361042">
                    <a:moveTo>
                      <a:pt x="1157842" y="0"/>
                    </a:moveTo>
                    <a:cubicBezTo>
                      <a:pt x="1270066" y="0"/>
                      <a:pt x="1361042" y="90976"/>
                      <a:pt x="1361042" y="203200"/>
                    </a:cubicBezTo>
                    <a:cubicBezTo>
                      <a:pt x="1361042" y="315424"/>
                      <a:pt x="1270066" y="406400"/>
                      <a:pt x="1157842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2D2828"/>
              </a:solidFill>
              <a:ln w="152400" cap="sq">
                <a:solidFill>
                  <a:srgbClr val="2D2828"/>
                </a:solidFill>
                <a:prstDash val="solid"/>
                <a:miter/>
              </a:ln>
            </p:spPr>
          </p:sp>
          <p:sp>
            <p:nvSpPr>
              <p:cNvPr name="TextBox 42" id="42"/>
              <p:cNvSpPr txBox="true"/>
              <p:nvPr/>
            </p:nvSpPr>
            <p:spPr>
              <a:xfrm>
                <a:off x="0" y="-38100"/>
                <a:ext cx="1361042" cy="444500"/>
              </a:xfrm>
              <a:prstGeom prst="rect">
                <a:avLst/>
              </a:prstGeom>
            </p:spPr>
            <p:txBody>
              <a:bodyPr anchor="ctr" rtlCol="false" tIns="33459" lIns="33459" bIns="33459" rIns="33459"/>
              <a:lstStyle/>
              <a:p>
                <a:pPr algn="ctr">
                  <a:lnSpc>
                    <a:spcPts val="2221"/>
                  </a:lnSpc>
                </a:pPr>
              </a:p>
            </p:txBody>
          </p:sp>
        </p:grpSp>
        <p:grpSp>
          <p:nvGrpSpPr>
            <p:cNvPr name="Group 43" id="43"/>
            <p:cNvGrpSpPr/>
            <p:nvPr/>
          </p:nvGrpSpPr>
          <p:grpSpPr>
            <a:xfrm rot="0">
              <a:off x="0" y="0"/>
              <a:ext cx="6152343" cy="1807503"/>
              <a:chOff x="0" y="0"/>
              <a:chExt cx="1383296" cy="406400"/>
            </a:xfrm>
          </p:grpSpPr>
          <p:sp>
            <p:nvSpPr>
              <p:cNvPr name="Freeform 44" id="44"/>
              <p:cNvSpPr/>
              <p:nvPr/>
            </p:nvSpPr>
            <p:spPr>
              <a:xfrm flipH="false" flipV="false" rot="0">
                <a:off x="0" y="0"/>
                <a:ext cx="1383296" cy="406400"/>
              </a:xfrm>
              <a:custGeom>
                <a:avLst/>
                <a:gdLst/>
                <a:ahLst/>
                <a:cxnLst/>
                <a:rect r="r" b="b" t="t" l="l"/>
                <a:pathLst>
                  <a:path h="406400" w="1383296">
                    <a:moveTo>
                      <a:pt x="1180096" y="0"/>
                    </a:moveTo>
                    <a:cubicBezTo>
                      <a:pt x="1292320" y="0"/>
                      <a:pt x="1383296" y="90976"/>
                      <a:pt x="1383296" y="203200"/>
                    </a:cubicBezTo>
                    <a:cubicBezTo>
                      <a:pt x="1383296" y="315424"/>
                      <a:pt x="1292320" y="406400"/>
                      <a:pt x="1180096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C900"/>
              </a:solidFill>
              <a:ln w="85725" cap="sq">
                <a:solidFill>
                  <a:srgbClr val="2D2828"/>
                </a:solidFill>
                <a:prstDash val="solid"/>
                <a:miter/>
              </a:ln>
            </p:spPr>
          </p:sp>
          <p:sp>
            <p:nvSpPr>
              <p:cNvPr name="TextBox 45" id="45"/>
              <p:cNvSpPr txBox="true"/>
              <p:nvPr/>
            </p:nvSpPr>
            <p:spPr>
              <a:xfrm>
                <a:off x="0" y="-38100"/>
                <a:ext cx="1383296" cy="444500"/>
              </a:xfrm>
              <a:prstGeom prst="rect">
                <a:avLst/>
              </a:prstGeom>
            </p:spPr>
            <p:txBody>
              <a:bodyPr anchor="ctr" rtlCol="false" tIns="33459" lIns="33459" bIns="33459" rIns="33459"/>
              <a:lstStyle/>
              <a:p>
                <a:pPr algn="ctr">
                  <a:lnSpc>
                    <a:spcPts val="2221"/>
                  </a:lnSpc>
                </a:pPr>
              </a:p>
            </p:txBody>
          </p:sp>
        </p:grpSp>
        <p:sp>
          <p:nvSpPr>
            <p:cNvPr name="TextBox 46" id="46"/>
            <p:cNvSpPr txBox="true"/>
            <p:nvPr/>
          </p:nvSpPr>
          <p:spPr>
            <a:xfrm rot="0">
              <a:off x="725593" y="350495"/>
              <a:ext cx="4877955" cy="826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85"/>
                </a:lnSpc>
              </a:pPr>
              <a:r>
                <a:rPr lang="en-US" sz="4350">
                  <a:solidFill>
                    <a:srgbClr val="2D2828"/>
                  </a:solidFill>
                  <a:latin typeface="Open Sauce Bold"/>
                </a:rPr>
                <a:t>TRAINING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1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100556" y="962387"/>
            <a:ext cx="10086888" cy="8731621"/>
            <a:chOff x="0" y="0"/>
            <a:chExt cx="2400050" cy="207758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00050" cy="2077581"/>
            </a:xfrm>
            <a:custGeom>
              <a:avLst/>
              <a:gdLst/>
              <a:ahLst/>
              <a:cxnLst/>
              <a:rect r="r" b="b" t="t" l="l"/>
              <a:pathLst>
                <a:path h="2077581" w="2400050">
                  <a:moveTo>
                    <a:pt x="40679" y="0"/>
                  </a:moveTo>
                  <a:lnTo>
                    <a:pt x="2359371" y="0"/>
                  </a:lnTo>
                  <a:cubicBezTo>
                    <a:pt x="2370160" y="0"/>
                    <a:pt x="2380507" y="4286"/>
                    <a:pt x="2388136" y="11915"/>
                  </a:cubicBezTo>
                  <a:cubicBezTo>
                    <a:pt x="2395764" y="19543"/>
                    <a:pt x="2400050" y="29890"/>
                    <a:pt x="2400050" y="40679"/>
                  </a:cubicBezTo>
                  <a:lnTo>
                    <a:pt x="2400050" y="2036903"/>
                  </a:lnTo>
                  <a:cubicBezTo>
                    <a:pt x="2400050" y="2047691"/>
                    <a:pt x="2395764" y="2058038"/>
                    <a:pt x="2388136" y="2065667"/>
                  </a:cubicBezTo>
                  <a:cubicBezTo>
                    <a:pt x="2380507" y="2073296"/>
                    <a:pt x="2370160" y="2077581"/>
                    <a:pt x="2359371" y="2077581"/>
                  </a:cubicBezTo>
                  <a:lnTo>
                    <a:pt x="40679" y="2077581"/>
                  </a:lnTo>
                  <a:cubicBezTo>
                    <a:pt x="29890" y="2077581"/>
                    <a:pt x="19543" y="2073296"/>
                    <a:pt x="11915" y="2065667"/>
                  </a:cubicBezTo>
                  <a:cubicBezTo>
                    <a:pt x="4286" y="2058038"/>
                    <a:pt x="0" y="2047691"/>
                    <a:pt x="0" y="2036903"/>
                  </a:cubicBezTo>
                  <a:lnTo>
                    <a:pt x="0" y="40679"/>
                  </a:lnTo>
                  <a:cubicBezTo>
                    <a:pt x="0" y="29890"/>
                    <a:pt x="4286" y="19543"/>
                    <a:pt x="11915" y="11915"/>
                  </a:cubicBezTo>
                  <a:cubicBezTo>
                    <a:pt x="19543" y="4286"/>
                    <a:pt x="29890" y="0"/>
                    <a:pt x="40679" y="0"/>
                  </a:cubicBezTo>
                  <a:close/>
                </a:path>
              </a:pathLst>
            </a:custGeom>
            <a:solidFill>
              <a:srgbClr val="F5F1E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400050" cy="2115681"/>
            </a:xfrm>
            <a:prstGeom prst="rect">
              <a:avLst/>
            </a:prstGeom>
          </p:spPr>
          <p:txBody>
            <a:bodyPr anchor="ctr" rtlCol="false" tIns="46083" lIns="46083" bIns="46083" rIns="46083"/>
            <a:lstStyle/>
            <a:p>
              <a:pPr algn="ctr">
                <a:lnSpc>
                  <a:spcPts val="3175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852632" y="2623005"/>
            <a:ext cx="8751459" cy="3895259"/>
            <a:chOff x="0" y="0"/>
            <a:chExt cx="2167467" cy="96473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67467" cy="964735"/>
            </a:xfrm>
            <a:custGeom>
              <a:avLst/>
              <a:gdLst/>
              <a:ahLst/>
              <a:cxnLst/>
              <a:rect r="r" b="b" t="t" l="l"/>
              <a:pathLst>
                <a:path h="964735" w="2167467">
                  <a:moveTo>
                    <a:pt x="0" y="0"/>
                  </a:moveTo>
                  <a:lnTo>
                    <a:pt x="2167467" y="0"/>
                  </a:lnTo>
                  <a:lnTo>
                    <a:pt x="2167467" y="964735"/>
                  </a:lnTo>
                  <a:lnTo>
                    <a:pt x="0" y="964735"/>
                  </a:lnTo>
                  <a:close/>
                </a:path>
              </a:pathLst>
            </a:custGeom>
            <a:solidFill>
              <a:srgbClr val="2D282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167467" cy="1002836"/>
            </a:xfrm>
            <a:prstGeom prst="rect">
              <a:avLst/>
            </a:prstGeom>
          </p:spPr>
          <p:txBody>
            <a:bodyPr anchor="ctr" rtlCol="false" tIns="46083" lIns="46083" bIns="46083" rIns="46083"/>
            <a:lstStyle/>
            <a:p>
              <a:pPr algn="ctr">
                <a:lnSpc>
                  <a:spcPts val="2333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683909" y="2415964"/>
            <a:ext cx="8751459" cy="3935380"/>
            <a:chOff x="0" y="0"/>
            <a:chExt cx="11668612" cy="5247173"/>
          </a:xfrm>
        </p:grpSpPr>
        <p:pic>
          <p:nvPicPr>
            <p:cNvPr name="Picture 9" id="9"/>
            <p:cNvPicPr>
              <a:picLocks noChangeAspect="true"/>
            </p:cNvPicPr>
            <p:nvPr/>
          </p:nvPicPr>
          <p:blipFill>
            <a:blip r:embed="rId2"/>
            <a:srcRect l="0" t="20021" r="0" b="20021"/>
            <a:stretch>
              <a:fillRect/>
            </a:stretch>
          </p:blipFill>
          <p:spPr>
            <a:xfrm flipH="false" flipV="false">
              <a:off x="0" y="0"/>
              <a:ext cx="11668612" cy="5247173"/>
            </a:xfrm>
            <a:prstGeom prst="rect">
              <a:avLst/>
            </a:prstGeom>
          </p:spPr>
        </p:pic>
      </p:grpSp>
      <p:sp>
        <p:nvSpPr>
          <p:cNvPr name="Freeform 10" id="10"/>
          <p:cNvSpPr/>
          <p:nvPr/>
        </p:nvSpPr>
        <p:spPr>
          <a:xfrm flipH="false" flipV="false" rot="0">
            <a:off x="4019968" y="592992"/>
            <a:ext cx="10248063" cy="1267033"/>
          </a:xfrm>
          <a:custGeom>
            <a:avLst/>
            <a:gdLst/>
            <a:ahLst/>
            <a:cxnLst/>
            <a:rect r="r" b="b" t="t" l="l"/>
            <a:pathLst>
              <a:path h="1267033" w="10248063">
                <a:moveTo>
                  <a:pt x="0" y="0"/>
                </a:moveTo>
                <a:lnTo>
                  <a:pt x="10248064" y="0"/>
                </a:lnTo>
                <a:lnTo>
                  <a:pt x="10248064" y="1267033"/>
                </a:lnTo>
                <a:lnTo>
                  <a:pt x="0" y="12670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2273298">
            <a:off x="14430739" y="-650178"/>
            <a:ext cx="3533060" cy="2005012"/>
          </a:xfrm>
          <a:custGeom>
            <a:avLst/>
            <a:gdLst/>
            <a:ahLst/>
            <a:cxnLst/>
            <a:rect r="r" b="b" t="t" l="l"/>
            <a:pathLst>
              <a:path h="2005012" w="3533060">
                <a:moveTo>
                  <a:pt x="0" y="0"/>
                </a:moveTo>
                <a:lnTo>
                  <a:pt x="3533060" y="0"/>
                </a:lnTo>
                <a:lnTo>
                  <a:pt x="3533060" y="2005012"/>
                </a:lnTo>
                <a:lnTo>
                  <a:pt x="0" y="200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8211319">
            <a:off x="278970" y="9000552"/>
            <a:ext cx="3533060" cy="2005012"/>
          </a:xfrm>
          <a:custGeom>
            <a:avLst/>
            <a:gdLst/>
            <a:ahLst/>
            <a:cxnLst/>
            <a:rect r="r" b="b" t="t" l="l"/>
            <a:pathLst>
              <a:path h="2005012" w="3533060">
                <a:moveTo>
                  <a:pt x="0" y="0"/>
                </a:moveTo>
                <a:lnTo>
                  <a:pt x="3533060" y="0"/>
                </a:lnTo>
                <a:lnTo>
                  <a:pt x="3533060" y="2005012"/>
                </a:lnTo>
                <a:lnTo>
                  <a:pt x="0" y="200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2177833">
            <a:off x="-1555029" y="964188"/>
            <a:ext cx="3946362" cy="2101438"/>
          </a:xfrm>
          <a:custGeom>
            <a:avLst/>
            <a:gdLst/>
            <a:ahLst/>
            <a:cxnLst/>
            <a:rect r="r" b="b" t="t" l="l"/>
            <a:pathLst>
              <a:path h="2101438" w="3946362">
                <a:moveTo>
                  <a:pt x="0" y="0"/>
                </a:moveTo>
                <a:lnTo>
                  <a:pt x="3946362" y="0"/>
                </a:lnTo>
                <a:lnTo>
                  <a:pt x="3946362" y="2101438"/>
                </a:lnTo>
                <a:lnTo>
                  <a:pt x="0" y="210143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2177833">
            <a:off x="16233913" y="7482452"/>
            <a:ext cx="3946362" cy="2101438"/>
          </a:xfrm>
          <a:custGeom>
            <a:avLst/>
            <a:gdLst/>
            <a:ahLst/>
            <a:cxnLst/>
            <a:rect r="r" b="b" t="t" l="l"/>
            <a:pathLst>
              <a:path h="2101438" w="3946362">
                <a:moveTo>
                  <a:pt x="0" y="0"/>
                </a:moveTo>
                <a:lnTo>
                  <a:pt x="3946362" y="0"/>
                </a:lnTo>
                <a:lnTo>
                  <a:pt x="3946362" y="2101438"/>
                </a:lnTo>
                <a:lnTo>
                  <a:pt x="0" y="210143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-1618449">
            <a:off x="14910359" y="1847935"/>
            <a:ext cx="703419" cy="615492"/>
            <a:chOff x="0" y="0"/>
            <a:chExt cx="812800" cy="7112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F5F1E1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127000" y="282575"/>
              <a:ext cx="558800" cy="377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0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-2977118">
            <a:off x="2738719" y="8181461"/>
            <a:ext cx="703419" cy="703419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F5F1E1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0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182442">
            <a:off x="1693790" y="2607702"/>
            <a:ext cx="703419" cy="615492"/>
            <a:chOff x="0" y="0"/>
            <a:chExt cx="812800" cy="7112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F5F1E1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127000" y="282575"/>
              <a:ext cx="558800" cy="377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09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-5925157">
            <a:off x="16710121" y="6567687"/>
            <a:ext cx="703419" cy="703419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F5F1E1"/>
              </a:soli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09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6771462" y="8614270"/>
            <a:ext cx="644030" cy="644030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C900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3538" lIns="53538" bIns="53538" rIns="53538"/>
            <a:lstStyle/>
            <a:p>
              <a:pPr algn="ctr">
                <a:lnSpc>
                  <a:spcPts val="3251"/>
                </a:lnSpc>
              </a:pPr>
              <a:r>
                <a:rPr lang="en-US" sz="2322">
                  <a:solidFill>
                    <a:srgbClr val="000000"/>
                  </a:solidFill>
                  <a:latin typeface="Open Sauce Bold"/>
                </a:rPr>
                <a:t>8</a:t>
              </a: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7121032" y="721363"/>
            <a:ext cx="4214659" cy="6172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1"/>
              </a:lnSpc>
            </a:pPr>
            <a:r>
              <a:rPr lang="en-US" sz="3594">
                <a:solidFill>
                  <a:srgbClr val="2D2828"/>
                </a:solidFill>
                <a:latin typeface="Open Sauce Bold"/>
              </a:rPr>
              <a:t>Conclusion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5144142" y="7017054"/>
            <a:ext cx="8291226" cy="1966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67"/>
              </a:lnSpc>
            </a:pPr>
            <a:r>
              <a:rPr lang="en-US" sz="2833">
                <a:solidFill>
                  <a:srgbClr val="000000"/>
                </a:solidFill>
                <a:latin typeface="Open Sauce"/>
              </a:rPr>
              <a:t>Safeguarding against phishing threats demands a vigilant monitoring, and swift response protocols, to fortify our defenses and uphold the integrity of our digital ecosystem.</a:t>
            </a:r>
            <a:r>
              <a:rPr lang="en-US" sz="2833">
                <a:solidFill>
                  <a:srgbClr val="000000"/>
                </a:solidFill>
                <a:latin typeface="Open Sauce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3F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720635" y="416520"/>
            <a:ext cx="1100097" cy="9453959"/>
          </a:xfrm>
          <a:custGeom>
            <a:avLst/>
            <a:gdLst/>
            <a:ahLst/>
            <a:cxnLst/>
            <a:rect r="r" b="b" t="t" l="l"/>
            <a:pathLst>
              <a:path h="9453959" w="1100097">
                <a:moveTo>
                  <a:pt x="0" y="0"/>
                </a:moveTo>
                <a:lnTo>
                  <a:pt x="1100097" y="0"/>
                </a:lnTo>
                <a:lnTo>
                  <a:pt x="1100097" y="9453960"/>
                </a:lnTo>
                <a:lnTo>
                  <a:pt x="0" y="94539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010781" y="651297"/>
            <a:ext cx="9223333" cy="9219182"/>
            <a:chOff x="0" y="0"/>
            <a:chExt cx="2359339" cy="235827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359339" cy="2358277"/>
            </a:xfrm>
            <a:custGeom>
              <a:avLst/>
              <a:gdLst/>
              <a:ahLst/>
              <a:cxnLst/>
              <a:rect r="r" b="b" t="t" l="l"/>
              <a:pathLst>
                <a:path h="2358277" w="2359339">
                  <a:moveTo>
                    <a:pt x="26021" y="0"/>
                  </a:moveTo>
                  <a:lnTo>
                    <a:pt x="2333318" y="0"/>
                  </a:lnTo>
                  <a:cubicBezTo>
                    <a:pt x="2340219" y="0"/>
                    <a:pt x="2346838" y="2741"/>
                    <a:pt x="2351718" y="7621"/>
                  </a:cubicBezTo>
                  <a:cubicBezTo>
                    <a:pt x="2356598" y="12501"/>
                    <a:pt x="2359339" y="19120"/>
                    <a:pt x="2359339" y="26021"/>
                  </a:cubicBezTo>
                  <a:lnTo>
                    <a:pt x="2359339" y="2332256"/>
                  </a:lnTo>
                  <a:cubicBezTo>
                    <a:pt x="2359339" y="2346628"/>
                    <a:pt x="2347689" y="2358277"/>
                    <a:pt x="2333318" y="2358277"/>
                  </a:cubicBezTo>
                  <a:lnTo>
                    <a:pt x="26021" y="2358277"/>
                  </a:lnTo>
                  <a:cubicBezTo>
                    <a:pt x="11650" y="2358277"/>
                    <a:pt x="0" y="2346628"/>
                    <a:pt x="0" y="2332256"/>
                  </a:cubicBezTo>
                  <a:lnTo>
                    <a:pt x="0" y="26021"/>
                  </a:lnTo>
                  <a:cubicBezTo>
                    <a:pt x="0" y="11650"/>
                    <a:pt x="11650" y="0"/>
                    <a:pt x="26021" y="0"/>
                  </a:cubicBezTo>
                  <a:close/>
                </a:path>
              </a:pathLst>
            </a:custGeom>
            <a:solidFill>
              <a:srgbClr val="2D2828"/>
            </a:solidFill>
            <a:ln cap="rnd">
              <a:noFill/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9525"/>
              <a:ext cx="2359339" cy="2348752"/>
            </a:xfrm>
            <a:prstGeom prst="rect">
              <a:avLst/>
            </a:prstGeom>
          </p:spPr>
          <p:txBody>
            <a:bodyPr anchor="ctr" rtlCol="false" tIns="16345" lIns="16345" bIns="16345" rIns="16345"/>
            <a:lstStyle/>
            <a:p>
              <a:pPr algn="ctr">
                <a:lnSpc>
                  <a:spcPts val="2288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7147910" y="416520"/>
            <a:ext cx="9248603" cy="9323147"/>
            <a:chOff x="0" y="0"/>
            <a:chExt cx="2365803" cy="23848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365803" cy="2384872"/>
            </a:xfrm>
            <a:custGeom>
              <a:avLst/>
              <a:gdLst/>
              <a:ahLst/>
              <a:cxnLst/>
              <a:rect r="r" b="b" t="t" l="l"/>
              <a:pathLst>
                <a:path h="2384872" w="2365803">
                  <a:moveTo>
                    <a:pt x="25950" y="0"/>
                  </a:moveTo>
                  <a:lnTo>
                    <a:pt x="2339854" y="0"/>
                  </a:lnTo>
                  <a:cubicBezTo>
                    <a:pt x="2346736" y="0"/>
                    <a:pt x="2353336" y="2734"/>
                    <a:pt x="2358203" y="7601"/>
                  </a:cubicBezTo>
                  <a:cubicBezTo>
                    <a:pt x="2363070" y="12467"/>
                    <a:pt x="2365803" y="19067"/>
                    <a:pt x="2365803" y="25950"/>
                  </a:cubicBezTo>
                  <a:lnTo>
                    <a:pt x="2365803" y="2358922"/>
                  </a:lnTo>
                  <a:cubicBezTo>
                    <a:pt x="2365803" y="2365804"/>
                    <a:pt x="2363070" y="2372405"/>
                    <a:pt x="2358203" y="2377271"/>
                  </a:cubicBezTo>
                  <a:cubicBezTo>
                    <a:pt x="2353336" y="2382138"/>
                    <a:pt x="2346736" y="2384872"/>
                    <a:pt x="2339854" y="2384872"/>
                  </a:cubicBezTo>
                  <a:lnTo>
                    <a:pt x="25950" y="2384872"/>
                  </a:lnTo>
                  <a:cubicBezTo>
                    <a:pt x="19067" y="2384872"/>
                    <a:pt x="12467" y="2382138"/>
                    <a:pt x="7601" y="2377271"/>
                  </a:cubicBezTo>
                  <a:cubicBezTo>
                    <a:pt x="2734" y="2372405"/>
                    <a:pt x="0" y="2365804"/>
                    <a:pt x="0" y="2358922"/>
                  </a:cubicBezTo>
                  <a:lnTo>
                    <a:pt x="0" y="25950"/>
                  </a:lnTo>
                  <a:cubicBezTo>
                    <a:pt x="0" y="19067"/>
                    <a:pt x="2734" y="12467"/>
                    <a:pt x="7601" y="7601"/>
                  </a:cubicBezTo>
                  <a:cubicBezTo>
                    <a:pt x="12467" y="2734"/>
                    <a:pt x="19067" y="0"/>
                    <a:pt x="25950" y="0"/>
                  </a:cubicBezTo>
                  <a:close/>
                </a:path>
              </a:pathLst>
            </a:custGeom>
            <a:solidFill>
              <a:srgbClr val="F5F1E1"/>
            </a:solidFill>
            <a:ln w="47625" cap="rnd">
              <a:solidFill>
                <a:srgbClr val="2D2828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9525"/>
              <a:ext cx="2365803" cy="2375347"/>
            </a:xfrm>
            <a:prstGeom prst="rect">
              <a:avLst/>
            </a:prstGeom>
          </p:spPr>
          <p:txBody>
            <a:bodyPr anchor="ctr" rtlCol="false" tIns="16345" lIns="16345" bIns="16345" rIns="16345"/>
            <a:lstStyle/>
            <a:p>
              <a:pPr algn="ctr">
                <a:lnSpc>
                  <a:spcPts val="2288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8078656" y="3140374"/>
            <a:ext cx="644030" cy="64403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C90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3538" lIns="53538" bIns="53538" rIns="53538"/>
            <a:lstStyle/>
            <a:p>
              <a:pPr algn="ctr">
                <a:lnSpc>
                  <a:spcPts val="3251"/>
                </a:lnSpc>
              </a:pPr>
              <a:r>
                <a:rPr lang="en-US" sz="2322">
                  <a:solidFill>
                    <a:srgbClr val="000000"/>
                  </a:solidFill>
                  <a:latin typeface="Open Sauce Bold"/>
                </a:rPr>
                <a:t>1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8078656" y="3936804"/>
            <a:ext cx="644030" cy="644030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C900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3538" lIns="53538" bIns="53538" rIns="53538"/>
            <a:lstStyle/>
            <a:p>
              <a:pPr algn="ctr">
                <a:lnSpc>
                  <a:spcPts val="3251"/>
                </a:lnSpc>
              </a:pPr>
              <a:r>
                <a:rPr lang="en-US" sz="2322">
                  <a:solidFill>
                    <a:srgbClr val="000000"/>
                  </a:solidFill>
                  <a:latin typeface="Open Sauce Bold"/>
                </a:rPr>
                <a:t>2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8078656" y="4733234"/>
            <a:ext cx="644030" cy="644030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C900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3538" lIns="53538" bIns="53538" rIns="53538"/>
            <a:lstStyle/>
            <a:p>
              <a:pPr algn="ctr">
                <a:lnSpc>
                  <a:spcPts val="3251"/>
                </a:lnSpc>
              </a:pPr>
              <a:r>
                <a:rPr lang="en-US" sz="2322">
                  <a:solidFill>
                    <a:srgbClr val="000000"/>
                  </a:solidFill>
                  <a:latin typeface="Open Sauce Bold"/>
                </a:rPr>
                <a:t>3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8078656" y="5529664"/>
            <a:ext cx="644030" cy="644030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C900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3538" lIns="53538" bIns="53538" rIns="53538"/>
            <a:lstStyle/>
            <a:p>
              <a:pPr algn="ctr">
                <a:lnSpc>
                  <a:spcPts val="3251"/>
                </a:lnSpc>
              </a:pPr>
              <a:r>
                <a:rPr lang="en-US" sz="2322">
                  <a:solidFill>
                    <a:srgbClr val="000000"/>
                  </a:solidFill>
                  <a:latin typeface="Open Sauce Bold"/>
                </a:rPr>
                <a:t>4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8078656" y="6326094"/>
            <a:ext cx="644030" cy="644030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C900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3538" lIns="53538" bIns="53538" rIns="53538"/>
            <a:lstStyle/>
            <a:p>
              <a:pPr algn="ctr">
                <a:lnSpc>
                  <a:spcPts val="3251"/>
                </a:lnSpc>
              </a:pPr>
              <a:r>
                <a:rPr lang="en-US" sz="2322">
                  <a:solidFill>
                    <a:srgbClr val="000000"/>
                  </a:solidFill>
                  <a:latin typeface="Open Sauce Bold"/>
                </a:rPr>
                <a:t>5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8078656" y="7122524"/>
            <a:ext cx="644030" cy="644030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C900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3538" lIns="53538" bIns="53538" rIns="53538"/>
            <a:lstStyle/>
            <a:p>
              <a:pPr algn="ctr">
                <a:lnSpc>
                  <a:spcPts val="3251"/>
                </a:lnSpc>
              </a:pPr>
              <a:r>
                <a:rPr lang="en-US" sz="2322">
                  <a:solidFill>
                    <a:srgbClr val="000000"/>
                  </a:solidFill>
                  <a:latin typeface="Open Sauce Bold"/>
                </a:rPr>
                <a:t>6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8078656" y="7918954"/>
            <a:ext cx="644030" cy="644030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C900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3538" lIns="53538" bIns="53538" rIns="53538"/>
            <a:lstStyle/>
            <a:p>
              <a:pPr algn="ctr">
                <a:lnSpc>
                  <a:spcPts val="3251"/>
                </a:lnSpc>
              </a:pPr>
              <a:r>
                <a:rPr lang="en-US" sz="2322">
                  <a:solidFill>
                    <a:srgbClr val="000000"/>
                  </a:solidFill>
                  <a:latin typeface="Open Sauce Bold"/>
                </a:rPr>
                <a:t>7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514731" y="416520"/>
            <a:ext cx="6172200" cy="9258300"/>
            <a:chOff x="0" y="0"/>
            <a:chExt cx="6350000" cy="95250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350000" cy="9525000"/>
            </a:xfrm>
            <a:custGeom>
              <a:avLst/>
              <a:gdLst/>
              <a:ahLst/>
              <a:cxnLst/>
              <a:rect r="r" b="b" t="t" l="l"/>
              <a:pathLst>
                <a:path h="9525000" w="6350000">
                  <a:moveTo>
                    <a:pt x="0" y="9042400"/>
                  </a:moveTo>
                  <a:lnTo>
                    <a:pt x="0" y="482600"/>
                  </a:lnTo>
                  <a:cubicBezTo>
                    <a:pt x="0" y="215900"/>
                    <a:pt x="215900" y="0"/>
                    <a:pt x="482600" y="0"/>
                  </a:cubicBezTo>
                  <a:lnTo>
                    <a:pt x="5867400" y="0"/>
                  </a:lnTo>
                  <a:cubicBezTo>
                    <a:pt x="6134100" y="0"/>
                    <a:pt x="6350000" y="217170"/>
                    <a:pt x="6350000" y="482600"/>
                  </a:cubicBezTo>
                  <a:lnTo>
                    <a:pt x="6350000" y="9042400"/>
                  </a:lnTo>
                  <a:cubicBezTo>
                    <a:pt x="6350000" y="9309100"/>
                    <a:pt x="6134100" y="9525000"/>
                    <a:pt x="5867400" y="9525000"/>
                  </a:cubicBezTo>
                  <a:lnTo>
                    <a:pt x="482600" y="9525000"/>
                  </a:lnTo>
                  <a:cubicBezTo>
                    <a:pt x="217170" y="9525000"/>
                    <a:pt x="0" y="9309100"/>
                    <a:pt x="0" y="9042400"/>
                  </a:cubicBezTo>
                  <a:close/>
                </a:path>
              </a:pathLst>
            </a:custGeom>
            <a:blipFill>
              <a:blip r:embed="rId4"/>
              <a:stretch>
                <a:fillRect l="-72783" t="0" r="-72783" b="0"/>
              </a:stretch>
            </a:blipFill>
          </p:spPr>
        </p:sp>
      </p:grpSp>
      <p:grpSp>
        <p:nvGrpSpPr>
          <p:cNvPr name="Group 32" id="32"/>
          <p:cNvGrpSpPr/>
          <p:nvPr/>
        </p:nvGrpSpPr>
        <p:grpSpPr>
          <a:xfrm rot="3383585">
            <a:off x="350949" y="299588"/>
            <a:ext cx="703419" cy="703419"/>
            <a:chOff x="0" y="0"/>
            <a:chExt cx="812800" cy="812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F5F1E1"/>
              </a:solidFill>
              <a:prstDash val="solid"/>
              <a:miter/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09"/>
                </a:lnSpc>
              </a:pPr>
            </a:p>
          </p:txBody>
        </p:sp>
      </p:grpSp>
      <p:sp>
        <p:nvSpPr>
          <p:cNvPr name="Freeform 35" id="35"/>
          <p:cNvSpPr/>
          <p:nvPr/>
        </p:nvSpPr>
        <p:spPr>
          <a:xfrm flipH="false" flipV="false" rot="-9355170">
            <a:off x="-2225891" y="7836180"/>
            <a:ext cx="3946362" cy="2101438"/>
          </a:xfrm>
          <a:custGeom>
            <a:avLst/>
            <a:gdLst/>
            <a:ahLst/>
            <a:cxnLst/>
            <a:rect r="r" b="b" t="t" l="l"/>
            <a:pathLst>
              <a:path h="2101438" w="3946362">
                <a:moveTo>
                  <a:pt x="0" y="0"/>
                </a:moveTo>
                <a:lnTo>
                  <a:pt x="3946362" y="0"/>
                </a:lnTo>
                <a:lnTo>
                  <a:pt x="3946362" y="2101438"/>
                </a:lnTo>
                <a:lnTo>
                  <a:pt x="0" y="210143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6" id="36"/>
          <p:cNvGrpSpPr/>
          <p:nvPr/>
        </p:nvGrpSpPr>
        <p:grpSpPr>
          <a:xfrm rot="0">
            <a:off x="8078656" y="8712717"/>
            <a:ext cx="644030" cy="644030"/>
            <a:chOff x="0" y="0"/>
            <a:chExt cx="812800" cy="8128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C900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3538" lIns="53538" bIns="53538" rIns="53538"/>
            <a:lstStyle/>
            <a:p>
              <a:pPr algn="ctr">
                <a:lnSpc>
                  <a:spcPts val="3251"/>
                </a:lnSpc>
              </a:pPr>
              <a:r>
                <a:rPr lang="en-US" sz="2322">
                  <a:solidFill>
                    <a:srgbClr val="000000"/>
                  </a:solidFill>
                  <a:latin typeface="Open Sauce Bold"/>
                </a:rPr>
                <a:t>8</a:t>
              </a:r>
            </a:p>
          </p:txBody>
        </p:sp>
      </p:grpSp>
      <p:sp>
        <p:nvSpPr>
          <p:cNvPr name="TextBox 39" id="39"/>
          <p:cNvSpPr txBox="true"/>
          <p:nvPr/>
        </p:nvSpPr>
        <p:spPr>
          <a:xfrm rot="0">
            <a:off x="8931307" y="3177274"/>
            <a:ext cx="6713388" cy="513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70"/>
              </a:lnSpc>
              <a:spcBef>
                <a:spcPct val="0"/>
              </a:spcBef>
            </a:pPr>
            <a:r>
              <a:rPr lang="en-US" sz="3050" strike="noStrike" u="none">
                <a:solidFill>
                  <a:srgbClr val="000000"/>
                </a:solidFill>
                <a:latin typeface="Open Sauce"/>
              </a:rPr>
              <a:t>Introduction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8931307" y="3973704"/>
            <a:ext cx="6713388" cy="513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70"/>
              </a:lnSpc>
              <a:spcBef>
                <a:spcPct val="0"/>
              </a:spcBef>
            </a:pPr>
            <a:r>
              <a:rPr lang="en-US" sz="3050" strike="noStrike" u="none">
                <a:solidFill>
                  <a:srgbClr val="000000"/>
                </a:solidFill>
                <a:latin typeface="Open Sauce"/>
              </a:rPr>
              <a:t>Understanding Phishing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8931307" y="4792979"/>
            <a:ext cx="6713388" cy="513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70"/>
              </a:lnSpc>
              <a:spcBef>
                <a:spcPct val="0"/>
              </a:spcBef>
            </a:pPr>
            <a:r>
              <a:rPr lang="en-US" sz="3050" strike="noStrike" u="none">
                <a:solidFill>
                  <a:srgbClr val="000000"/>
                </a:solidFill>
                <a:latin typeface="Open Sauce"/>
              </a:rPr>
              <a:t>Identifying Phishing Emails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8931307" y="5566564"/>
            <a:ext cx="6713388" cy="513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70"/>
              </a:lnSpc>
              <a:spcBef>
                <a:spcPct val="0"/>
              </a:spcBef>
            </a:pPr>
            <a:r>
              <a:rPr lang="en-US" sz="3050" strike="noStrike" u="none">
                <a:solidFill>
                  <a:srgbClr val="000000"/>
                </a:solidFill>
                <a:latin typeface="Open Sauce"/>
              </a:rPr>
              <a:t>Unmasking Phishing Websites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8931307" y="6362994"/>
            <a:ext cx="7302807" cy="513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70"/>
              </a:lnSpc>
            </a:pPr>
            <a:r>
              <a:rPr lang="en-US" sz="3050">
                <a:solidFill>
                  <a:srgbClr val="000000"/>
                </a:solidFill>
                <a:latin typeface="Open Sauce"/>
              </a:rPr>
              <a:t>Combatting Social Engineering Tactics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8931307" y="7159424"/>
            <a:ext cx="6713388" cy="513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70"/>
              </a:lnSpc>
              <a:spcBef>
                <a:spcPct val="0"/>
              </a:spcBef>
            </a:pPr>
            <a:r>
              <a:rPr lang="en-US" sz="3050" strike="noStrike" u="none">
                <a:solidFill>
                  <a:srgbClr val="000000"/>
                </a:solidFill>
                <a:latin typeface="Open Sauce"/>
              </a:rPr>
              <a:t>Proactive Defense Strategies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8931307" y="7861804"/>
            <a:ext cx="7302807" cy="513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70"/>
              </a:lnSpc>
              <a:spcBef>
                <a:spcPct val="0"/>
              </a:spcBef>
            </a:pPr>
            <a:r>
              <a:rPr lang="en-US" sz="3050" strike="noStrike" u="none">
                <a:solidFill>
                  <a:srgbClr val="000000"/>
                </a:solidFill>
                <a:latin typeface="Open Sauce"/>
              </a:rPr>
              <a:t>Reporting and Response Protocols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8237956" y="1166812"/>
            <a:ext cx="7406739" cy="1228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230"/>
              </a:lnSpc>
              <a:spcBef>
                <a:spcPct val="0"/>
              </a:spcBef>
            </a:pPr>
            <a:r>
              <a:rPr lang="en-US" sz="7307">
                <a:solidFill>
                  <a:srgbClr val="2D2828"/>
                </a:solidFill>
                <a:latin typeface="Open Sauce Bold"/>
              </a:rPr>
              <a:t>Contents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8931307" y="8749617"/>
            <a:ext cx="6713388" cy="513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70"/>
              </a:lnSpc>
              <a:spcBef>
                <a:spcPct val="0"/>
              </a:spcBef>
            </a:pPr>
            <a:r>
              <a:rPr lang="en-US" sz="3050" strike="noStrike" u="none">
                <a:solidFill>
                  <a:srgbClr val="000000"/>
                </a:solidFill>
                <a:latin typeface="Open Sauce"/>
              </a:rPr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A40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9454300">
            <a:off x="-2391240" y="673344"/>
            <a:ext cx="3946362" cy="2101438"/>
          </a:xfrm>
          <a:custGeom>
            <a:avLst/>
            <a:gdLst/>
            <a:ahLst/>
            <a:cxnLst/>
            <a:rect r="r" b="b" t="t" l="l"/>
            <a:pathLst>
              <a:path h="2101438" w="3946362">
                <a:moveTo>
                  <a:pt x="0" y="0"/>
                </a:moveTo>
                <a:lnTo>
                  <a:pt x="3946362" y="0"/>
                </a:lnTo>
                <a:lnTo>
                  <a:pt x="3946362" y="2101438"/>
                </a:lnTo>
                <a:lnTo>
                  <a:pt x="0" y="21014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82964" y="539250"/>
            <a:ext cx="7232859" cy="9208500"/>
          </a:xfrm>
          <a:custGeom>
            <a:avLst/>
            <a:gdLst/>
            <a:ahLst/>
            <a:cxnLst/>
            <a:rect r="r" b="b" t="t" l="l"/>
            <a:pathLst>
              <a:path h="9208500" w="7232859">
                <a:moveTo>
                  <a:pt x="0" y="0"/>
                </a:moveTo>
                <a:lnTo>
                  <a:pt x="7232859" y="0"/>
                </a:lnTo>
                <a:lnTo>
                  <a:pt x="7232859" y="9208500"/>
                </a:lnTo>
                <a:lnTo>
                  <a:pt x="0" y="92085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8144720" y="782579"/>
            <a:ext cx="9649676" cy="3859870"/>
            <a:chOff x="0" y="0"/>
            <a:chExt cx="6350000" cy="254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2540000"/>
            </a:xfrm>
            <a:custGeom>
              <a:avLst/>
              <a:gdLst/>
              <a:ahLst/>
              <a:cxnLst/>
              <a:rect r="r" b="b" t="t" l="l"/>
              <a:pathLst>
                <a:path h="2540000" w="6350000">
                  <a:moveTo>
                    <a:pt x="0" y="2159000"/>
                  </a:moveTo>
                  <a:lnTo>
                    <a:pt x="0" y="381000"/>
                  </a:lnTo>
                  <a:cubicBezTo>
                    <a:pt x="0" y="170180"/>
                    <a:pt x="170180" y="0"/>
                    <a:pt x="381000" y="0"/>
                  </a:cubicBezTo>
                  <a:lnTo>
                    <a:pt x="5969000" y="0"/>
                  </a:lnTo>
                  <a:cubicBezTo>
                    <a:pt x="6179820" y="0"/>
                    <a:pt x="6350000" y="170180"/>
                    <a:pt x="6350000" y="381000"/>
                  </a:cubicBezTo>
                  <a:lnTo>
                    <a:pt x="6350000" y="2159000"/>
                  </a:lnTo>
                  <a:cubicBezTo>
                    <a:pt x="6350000" y="2369820"/>
                    <a:pt x="6179820" y="2540000"/>
                    <a:pt x="5969000" y="2540000"/>
                  </a:cubicBezTo>
                  <a:lnTo>
                    <a:pt x="381000" y="2540000"/>
                  </a:lnTo>
                  <a:cubicBezTo>
                    <a:pt x="170180" y="2540000"/>
                    <a:pt x="0" y="2369820"/>
                    <a:pt x="0" y="2159000"/>
                  </a:cubicBezTo>
                  <a:close/>
                </a:path>
              </a:pathLst>
            </a:custGeom>
            <a:blipFill>
              <a:blip r:embed="rId6"/>
              <a:stretch>
                <a:fillRect l="0" t="-43629" r="0" b="-43629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8144720" y="5021835"/>
            <a:ext cx="4604250" cy="4604250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810000" y="6350000"/>
                  </a:moveTo>
                  <a:lnTo>
                    <a:pt x="2540000" y="6350000"/>
                  </a:lnTo>
                  <a:cubicBezTo>
                    <a:pt x="1136650" y="6350000"/>
                    <a:pt x="0" y="5213350"/>
                    <a:pt x="0" y="3810000"/>
                  </a:cubicBezTo>
                  <a:lnTo>
                    <a:pt x="0" y="2540000"/>
                  </a:lnTo>
                  <a:cubicBezTo>
                    <a:pt x="0" y="1136650"/>
                    <a:pt x="1136650" y="0"/>
                    <a:pt x="2540000" y="0"/>
                  </a:cubicBezTo>
                  <a:lnTo>
                    <a:pt x="3810000" y="0"/>
                  </a:lnTo>
                  <a:cubicBezTo>
                    <a:pt x="5213350" y="0"/>
                    <a:pt x="6350000" y="1136650"/>
                    <a:pt x="6350000" y="2540000"/>
                  </a:cubicBezTo>
                  <a:lnTo>
                    <a:pt x="6350000" y="3810000"/>
                  </a:lnTo>
                  <a:cubicBezTo>
                    <a:pt x="6350000" y="5213350"/>
                    <a:pt x="5213350" y="6350000"/>
                    <a:pt x="3810000" y="6350000"/>
                  </a:cubicBezTo>
                  <a:close/>
                </a:path>
              </a:pathLst>
            </a:custGeom>
            <a:blipFill>
              <a:blip r:embed="rId7"/>
              <a:stretch>
                <a:fillRect l="-25136" t="0" r="-25136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9301885">
            <a:off x="16314819" y="8058681"/>
            <a:ext cx="3946362" cy="2101438"/>
          </a:xfrm>
          <a:custGeom>
            <a:avLst/>
            <a:gdLst/>
            <a:ahLst/>
            <a:cxnLst/>
            <a:rect r="r" b="b" t="t" l="l"/>
            <a:pathLst>
              <a:path h="2101438" w="3946362">
                <a:moveTo>
                  <a:pt x="0" y="0"/>
                </a:moveTo>
                <a:lnTo>
                  <a:pt x="3946362" y="0"/>
                </a:lnTo>
                <a:lnTo>
                  <a:pt x="3946362" y="2101438"/>
                </a:lnTo>
                <a:lnTo>
                  <a:pt x="0" y="21014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3190146" y="5021835"/>
            <a:ext cx="4604250" cy="4604250"/>
            <a:chOff x="0" y="0"/>
            <a:chExt cx="6350000" cy="63500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810000" y="6350000"/>
                  </a:moveTo>
                  <a:lnTo>
                    <a:pt x="2540000" y="6350000"/>
                  </a:lnTo>
                  <a:cubicBezTo>
                    <a:pt x="1136650" y="6350000"/>
                    <a:pt x="0" y="5213350"/>
                    <a:pt x="0" y="3810000"/>
                  </a:cubicBezTo>
                  <a:lnTo>
                    <a:pt x="0" y="2540000"/>
                  </a:lnTo>
                  <a:cubicBezTo>
                    <a:pt x="0" y="1136650"/>
                    <a:pt x="1136650" y="0"/>
                    <a:pt x="2540000" y="0"/>
                  </a:cubicBezTo>
                  <a:lnTo>
                    <a:pt x="3810000" y="0"/>
                  </a:lnTo>
                  <a:cubicBezTo>
                    <a:pt x="5213350" y="0"/>
                    <a:pt x="6350000" y="1136650"/>
                    <a:pt x="6350000" y="2540000"/>
                  </a:cubicBezTo>
                  <a:lnTo>
                    <a:pt x="6350000" y="3810000"/>
                  </a:lnTo>
                  <a:cubicBezTo>
                    <a:pt x="6350000" y="5213350"/>
                    <a:pt x="5213350" y="6350000"/>
                    <a:pt x="3810000" y="6350000"/>
                  </a:cubicBezTo>
                  <a:close/>
                </a:path>
              </a:pathLst>
            </a:custGeom>
            <a:blipFill>
              <a:blip r:embed="rId8"/>
              <a:stretch>
                <a:fillRect l="0" t="0" r="0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6771462" y="8614270"/>
            <a:ext cx="644030" cy="644030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C900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3538" lIns="53538" bIns="53538" rIns="53538"/>
            <a:lstStyle/>
            <a:p>
              <a:pPr algn="ctr">
                <a:lnSpc>
                  <a:spcPts val="3251"/>
                </a:lnSpc>
              </a:pPr>
              <a:r>
                <a:rPr lang="en-US" sz="2322">
                  <a:solidFill>
                    <a:srgbClr val="000000"/>
                  </a:solidFill>
                  <a:latin typeface="Open Sauce Bold"/>
                </a:rPr>
                <a:t>1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-2977118">
            <a:off x="6968336" y="430870"/>
            <a:ext cx="703419" cy="703419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F5F1E1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0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2977118">
            <a:off x="13334214" y="8906590"/>
            <a:ext cx="703419" cy="703419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F5F1E1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0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490338">
            <a:off x="16907590" y="366338"/>
            <a:ext cx="703419" cy="615492"/>
            <a:chOff x="0" y="0"/>
            <a:chExt cx="812800" cy="7112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F5F1E1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127000" y="282575"/>
              <a:ext cx="558800" cy="377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09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169772" y="3288549"/>
            <a:ext cx="6059244" cy="1095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26"/>
              </a:lnSpc>
              <a:spcBef>
                <a:spcPct val="0"/>
              </a:spcBef>
            </a:pPr>
            <a:r>
              <a:rPr lang="en-US" sz="6375">
                <a:solidFill>
                  <a:srgbClr val="2D2828"/>
                </a:solidFill>
                <a:latin typeface="Open Sauce Bold"/>
              </a:rPr>
              <a:t>Introduction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257271" y="4745615"/>
            <a:ext cx="5884245" cy="25536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07"/>
              </a:lnSpc>
            </a:pPr>
            <a:r>
              <a:rPr lang="en-US" sz="2933">
                <a:solidFill>
                  <a:srgbClr val="000000"/>
                </a:solidFill>
                <a:latin typeface="Open Sauce"/>
              </a:rPr>
              <a:t>In today's digital landscape, understanding and effectively countering phishing threats is paramount to our organization's security and integrity.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1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8780182">
            <a:off x="16521470" y="-56079"/>
            <a:ext cx="3533060" cy="2005012"/>
          </a:xfrm>
          <a:custGeom>
            <a:avLst/>
            <a:gdLst/>
            <a:ahLst/>
            <a:cxnLst/>
            <a:rect r="r" b="b" t="t" l="l"/>
            <a:pathLst>
              <a:path h="2005012" w="3533060">
                <a:moveTo>
                  <a:pt x="0" y="0"/>
                </a:moveTo>
                <a:lnTo>
                  <a:pt x="3533060" y="0"/>
                </a:lnTo>
                <a:lnTo>
                  <a:pt x="3533060" y="2005012"/>
                </a:lnTo>
                <a:lnTo>
                  <a:pt x="0" y="20050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8780182">
            <a:off x="-1766530" y="8255794"/>
            <a:ext cx="3533060" cy="2005012"/>
          </a:xfrm>
          <a:custGeom>
            <a:avLst/>
            <a:gdLst/>
            <a:ahLst/>
            <a:cxnLst/>
            <a:rect r="r" b="b" t="t" l="l"/>
            <a:pathLst>
              <a:path h="2005012" w="3533060">
                <a:moveTo>
                  <a:pt x="0" y="0"/>
                </a:moveTo>
                <a:lnTo>
                  <a:pt x="3533060" y="0"/>
                </a:lnTo>
                <a:lnTo>
                  <a:pt x="3533060" y="2005012"/>
                </a:lnTo>
                <a:lnTo>
                  <a:pt x="0" y="20050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854245" y="1015810"/>
            <a:ext cx="16816480" cy="8831091"/>
            <a:chOff x="0" y="0"/>
            <a:chExt cx="1885369" cy="99009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85369" cy="990092"/>
            </a:xfrm>
            <a:custGeom>
              <a:avLst/>
              <a:gdLst/>
              <a:ahLst/>
              <a:cxnLst/>
              <a:rect r="r" b="b" t="t" l="l"/>
              <a:pathLst>
                <a:path h="990092" w="1885369">
                  <a:moveTo>
                    <a:pt x="17955" y="0"/>
                  </a:moveTo>
                  <a:lnTo>
                    <a:pt x="1867415" y="0"/>
                  </a:lnTo>
                  <a:cubicBezTo>
                    <a:pt x="1872177" y="0"/>
                    <a:pt x="1876743" y="1892"/>
                    <a:pt x="1880111" y="5259"/>
                  </a:cubicBezTo>
                  <a:cubicBezTo>
                    <a:pt x="1883478" y="8626"/>
                    <a:pt x="1885369" y="13193"/>
                    <a:pt x="1885369" y="17955"/>
                  </a:cubicBezTo>
                  <a:lnTo>
                    <a:pt x="1885369" y="972138"/>
                  </a:lnTo>
                  <a:cubicBezTo>
                    <a:pt x="1885369" y="976900"/>
                    <a:pt x="1883478" y="981467"/>
                    <a:pt x="1880111" y="984834"/>
                  </a:cubicBezTo>
                  <a:cubicBezTo>
                    <a:pt x="1876743" y="988201"/>
                    <a:pt x="1872177" y="990092"/>
                    <a:pt x="1867415" y="990092"/>
                  </a:cubicBezTo>
                  <a:lnTo>
                    <a:pt x="17955" y="990092"/>
                  </a:lnTo>
                  <a:cubicBezTo>
                    <a:pt x="13193" y="990092"/>
                    <a:pt x="8626" y="988201"/>
                    <a:pt x="5259" y="984834"/>
                  </a:cubicBezTo>
                  <a:cubicBezTo>
                    <a:pt x="1892" y="981467"/>
                    <a:pt x="0" y="976900"/>
                    <a:pt x="0" y="972138"/>
                  </a:cubicBezTo>
                  <a:lnTo>
                    <a:pt x="0" y="17955"/>
                  </a:lnTo>
                  <a:cubicBezTo>
                    <a:pt x="0" y="13193"/>
                    <a:pt x="1892" y="8626"/>
                    <a:pt x="5259" y="5259"/>
                  </a:cubicBezTo>
                  <a:cubicBezTo>
                    <a:pt x="8626" y="1892"/>
                    <a:pt x="13193" y="0"/>
                    <a:pt x="17955" y="0"/>
                  </a:cubicBezTo>
                  <a:close/>
                </a:path>
              </a:pathLst>
            </a:custGeom>
            <a:solidFill>
              <a:srgbClr val="2D2828"/>
            </a:solidFill>
            <a:ln w="47625" cap="rnd">
              <a:solidFill>
                <a:srgbClr val="2D2828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1885369" cy="1028192"/>
            </a:xfrm>
            <a:prstGeom prst="rect">
              <a:avLst/>
            </a:prstGeom>
          </p:spPr>
          <p:txBody>
            <a:bodyPr anchor="ctr" rtlCol="false" tIns="61875" lIns="61875" bIns="61875" rIns="61875"/>
            <a:lstStyle/>
            <a:p>
              <a:pPr algn="ctr">
                <a:lnSpc>
                  <a:spcPts val="3575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560281" y="538956"/>
            <a:ext cx="17293494" cy="9115059"/>
            <a:chOff x="0" y="0"/>
            <a:chExt cx="1938850" cy="102192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938850" cy="1021929"/>
            </a:xfrm>
            <a:custGeom>
              <a:avLst/>
              <a:gdLst/>
              <a:ahLst/>
              <a:cxnLst/>
              <a:rect r="r" b="b" t="t" l="l"/>
              <a:pathLst>
                <a:path h="1021929" w="1938850">
                  <a:moveTo>
                    <a:pt x="17459" y="0"/>
                  </a:moveTo>
                  <a:lnTo>
                    <a:pt x="1921390" y="0"/>
                  </a:lnTo>
                  <a:cubicBezTo>
                    <a:pt x="1926021" y="0"/>
                    <a:pt x="1930462" y="1839"/>
                    <a:pt x="1933736" y="5114"/>
                  </a:cubicBezTo>
                  <a:cubicBezTo>
                    <a:pt x="1937010" y="8388"/>
                    <a:pt x="1938850" y="12829"/>
                    <a:pt x="1938850" y="17459"/>
                  </a:cubicBezTo>
                  <a:lnTo>
                    <a:pt x="1938850" y="1004470"/>
                  </a:lnTo>
                  <a:cubicBezTo>
                    <a:pt x="1938850" y="1009100"/>
                    <a:pt x="1937010" y="1013541"/>
                    <a:pt x="1933736" y="1016816"/>
                  </a:cubicBezTo>
                  <a:cubicBezTo>
                    <a:pt x="1930462" y="1020090"/>
                    <a:pt x="1926021" y="1021929"/>
                    <a:pt x="1921390" y="1021929"/>
                  </a:cubicBezTo>
                  <a:lnTo>
                    <a:pt x="17459" y="1021929"/>
                  </a:lnTo>
                  <a:cubicBezTo>
                    <a:pt x="7817" y="1021929"/>
                    <a:pt x="0" y="1014112"/>
                    <a:pt x="0" y="1004470"/>
                  </a:cubicBezTo>
                  <a:lnTo>
                    <a:pt x="0" y="17459"/>
                  </a:lnTo>
                  <a:cubicBezTo>
                    <a:pt x="0" y="7817"/>
                    <a:pt x="7817" y="0"/>
                    <a:pt x="17459" y="0"/>
                  </a:cubicBezTo>
                  <a:close/>
                </a:path>
              </a:pathLst>
            </a:custGeom>
            <a:solidFill>
              <a:srgbClr val="F5F1E1"/>
            </a:solidFill>
            <a:ln w="38100" cap="rnd">
              <a:solidFill>
                <a:srgbClr val="2D2828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938850" cy="1060029"/>
            </a:xfrm>
            <a:prstGeom prst="rect">
              <a:avLst/>
            </a:prstGeom>
          </p:spPr>
          <p:txBody>
            <a:bodyPr anchor="ctr" rtlCol="false" tIns="61875" lIns="61875" bIns="61875" rIns="61875"/>
            <a:lstStyle/>
            <a:p>
              <a:pPr algn="ctr">
                <a:lnSpc>
                  <a:spcPts val="3575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260777" y="1015810"/>
            <a:ext cx="329975" cy="329975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3FC1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60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761714" y="1015810"/>
            <a:ext cx="329975" cy="329975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2A402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60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2262650" y="1015810"/>
            <a:ext cx="329975" cy="329975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C900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60"/>
                </a:lnSpc>
              </a:pPr>
            </a:p>
          </p:txBody>
        </p:sp>
      </p:grpSp>
      <p:sp>
        <p:nvSpPr>
          <p:cNvPr name="AutoShape 19" id="19"/>
          <p:cNvSpPr/>
          <p:nvPr/>
        </p:nvSpPr>
        <p:spPr>
          <a:xfrm>
            <a:off x="567522" y="1702697"/>
            <a:ext cx="1728625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0" id="20"/>
          <p:cNvSpPr txBox="true"/>
          <p:nvPr/>
        </p:nvSpPr>
        <p:spPr>
          <a:xfrm rot="0">
            <a:off x="10367065" y="975002"/>
            <a:ext cx="6900025" cy="440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494"/>
              </a:lnSpc>
            </a:pPr>
            <a:r>
              <a:rPr lang="en-US" sz="3176">
                <a:solidFill>
                  <a:srgbClr val="000000"/>
                </a:solidFill>
                <a:latin typeface="Open Sauce"/>
              </a:rPr>
              <a:t>PHISHING AWARENESS TRAINING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4287853" y="2034646"/>
            <a:ext cx="10413175" cy="1095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932"/>
              </a:lnSpc>
              <a:spcBef>
                <a:spcPct val="0"/>
              </a:spcBef>
            </a:pPr>
            <a:r>
              <a:rPr lang="en-US" sz="6380">
                <a:solidFill>
                  <a:srgbClr val="2D2828"/>
                </a:solidFill>
                <a:latin typeface="Open Sauce Bold"/>
              </a:rPr>
              <a:t>Understanding Phishing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90752" y="5086350"/>
            <a:ext cx="4568680" cy="2956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67"/>
              </a:lnSpc>
            </a:pPr>
            <a:r>
              <a:rPr lang="en-US" sz="2833">
                <a:solidFill>
                  <a:srgbClr val="000000"/>
                </a:solidFill>
                <a:latin typeface="Open Sauce"/>
              </a:rPr>
              <a:t>Phishing represents a nefarious attempt by cybercriminals to lure unsuspecting individuals into divulging sensitive information.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7057775" y="5086350"/>
            <a:ext cx="4568680" cy="345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67"/>
              </a:lnSpc>
            </a:pPr>
            <a:r>
              <a:rPr lang="en-US" sz="2833">
                <a:solidFill>
                  <a:srgbClr val="000000"/>
                </a:solidFill>
                <a:latin typeface="Open Sauce"/>
              </a:rPr>
              <a:t>These attacks come in various forms, including email phishing, spear phishing, smishing, and vishing, each leveraging different mediums to exploit vulnerabilities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16771462" y="8614270"/>
            <a:ext cx="644030" cy="644030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C900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3538" lIns="53538" bIns="53538" rIns="53538"/>
            <a:lstStyle/>
            <a:p>
              <a:pPr algn="ctr">
                <a:lnSpc>
                  <a:spcPts val="3251"/>
                </a:lnSpc>
              </a:pPr>
              <a:r>
                <a:rPr lang="en-US" sz="2322">
                  <a:solidFill>
                    <a:srgbClr val="000000"/>
                  </a:solidFill>
                  <a:latin typeface="Open Sauce Bold"/>
                </a:rPr>
                <a:t>2</a:t>
              </a: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2427638" y="4097741"/>
            <a:ext cx="2067446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Open Sauce Bold"/>
              </a:rPr>
              <a:t>Definition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7372089" y="3816047"/>
            <a:ext cx="3543821" cy="1099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Open Sauce Bold"/>
              </a:rPr>
              <a:t>Types of Phishing Attacks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2524797" y="5086350"/>
            <a:ext cx="4568680" cy="246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67"/>
              </a:lnSpc>
            </a:pPr>
            <a:r>
              <a:rPr lang="en-US" sz="2833">
                <a:solidFill>
                  <a:srgbClr val="000000"/>
                </a:solidFill>
                <a:latin typeface="Open Sauce"/>
              </a:rPr>
              <a:t>Recognizing the nuances of phishing is crucial for fortifying our defenses and safeguarding against potential breaches.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2308580" y="3816753"/>
            <a:ext cx="4784897" cy="1099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Open Sauce Bold"/>
              </a:rPr>
              <a:t>Importance of Awareness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3F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8288175">
            <a:off x="16174431" y="-22019"/>
            <a:ext cx="3946362" cy="2101438"/>
          </a:xfrm>
          <a:custGeom>
            <a:avLst/>
            <a:gdLst/>
            <a:ahLst/>
            <a:cxnLst/>
            <a:rect r="r" b="b" t="t" l="l"/>
            <a:pathLst>
              <a:path h="2101438" w="3946362">
                <a:moveTo>
                  <a:pt x="0" y="0"/>
                </a:moveTo>
                <a:lnTo>
                  <a:pt x="3946362" y="0"/>
                </a:lnTo>
                <a:lnTo>
                  <a:pt x="3946362" y="2101438"/>
                </a:lnTo>
                <a:lnTo>
                  <a:pt x="0" y="21014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8288175">
            <a:off x="-1881236" y="7885566"/>
            <a:ext cx="3946362" cy="2101438"/>
          </a:xfrm>
          <a:custGeom>
            <a:avLst/>
            <a:gdLst/>
            <a:ahLst/>
            <a:cxnLst/>
            <a:rect r="r" b="b" t="t" l="l"/>
            <a:pathLst>
              <a:path h="2101438" w="3946362">
                <a:moveTo>
                  <a:pt x="0" y="0"/>
                </a:moveTo>
                <a:lnTo>
                  <a:pt x="3946363" y="0"/>
                </a:lnTo>
                <a:lnTo>
                  <a:pt x="3946363" y="2101438"/>
                </a:lnTo>
                <a:lnTo>
                  <a:pt x="0" y="21014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-2977118">
            <a:off x="17237545" y="9302305"/>
            <a:ext cx="703419" cy="703419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F5F1E1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0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854245" y="1015810"/>
            <a:ext cx="16816480" cy="8831091"/>
            <a:chOff x="0" y="0"/>
            <a:chExt cx="1885369" cy="99009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885369" cy="990092"/>
            </a:xfrm>
            <a:custGeom>
              <a:avLst/>
              <a:gdLst/>
              <a:ahLst/>
              <a:cxnLst/>
              <a:rect r="r" b="b" t="t" l="l"/>
              <a:pathLst>
                <a:path h="990092" w="1885369">
                  <a:moveTo>
                    <a:pt x="17955" y="0"/>
                  </a:moveTo>
                  <a:lnTo>
                    <a:pt x="1867415" y="0"/>
                  </a:lnTo>
                  <a:cubicBezTo>
                    <a:pt x="1872177" y="0"/>
                    <a:pt x="1876743" y="1892"/>
                    <a:pt x="1880111" y="5259"/>
                  </a:cubicBezTo>
                  <a:cubicBezTo>
                    <a:pt x="1883478" y="8626"/>
                    <a:pt x="1885369" y="13193"/>
                    <a:pt x="1885369" y="17955"/>
                  </a:cubicBezTo>
                  <a:lnTo>
                    <a:pt x="1885369" y="972138"/>
                  </a:lnTo>
                  <a:cubicBezTo>
                    <a:pt x="1885369" y="976900"/>
                    <a:pt x="1883478" y="981467"/>
                    <a:pt x="1880111" y="984834"/>
                  </a:cubicBezTo>
                  <a:cubicBezTo>
                    <a:pt x="1876743" y="988201"/>
                    <a:pt x="1872177" y="990092"/>
                    <a:pt x="1867415" y="990092"/>
                  </a:cubicBezTo>
                  <a:lnTo>
                    <a:pt x="17955" y="990092"/>
                  </a:lnTo>
                  <a:cubicBezTo>
                    <a:pt x="13193" y="990092"/>
                    <a:pt x="8626" y="988201"/>
                    <a:pt x="5259" y="984834"/>
                  </a:cubicBezTo>
                  <a:cubicBezTo>
                    <a:pt x="1892" y="981467"/>
                    <a:pt x="0" y="976900"/>
                    <a:pt x="0" y="972138"/>
                  </a:cubicBezTo>
                  <a:lnTo>
                    <a:pt x="0" y="17955"/>
                  </a:lnTo>
                  <a:cubicBezTo>
                    <a:pt x="0" y="13193"/>
                    <a:pt x="1892" y="8626"/>
                    <a:pt x="5259" y="5259"/>
                  </a:cubicBezTo>
                  <a:cubicBezTo>
                    <a:pt x="8626" y="1892"/>
                    <a:pt x="13193" y="0"/>
                    <a:pt x="17955" y="0"/>
                  </a:cubicBezTo>
                  <a:close/>
                </a:path>
              </a:pathLst>
            </a:custGeom>
            <a:solidFill>
              <a:srgbClr val="2D2828"/>
            </a:solidFill>
            <a:ln w="47625" cap="rnd">
              <a:solidFill>
                <a:srgbClr val="2D2828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885369" cy="1028192"/>
            </a:xfrm>
            <a:prstGeom prst="rect">
              <a:avLst/>
            </a:prstGeom>
          </p:spPr>
          <p:txBody>
            <a:bodyPr anchor="ctr" rtlCol="false" tIns="61875" lIns="61875" bIns="61875" rIns="61875"/>
            <a:lstStyle/>
            <a:p>
              <a:pPr algn="ctr">
                <a:lnSpc>
                  <a:spcPts val="3575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-2977118">
            <a:off x="208572" y="187247"/>
            <a:ext cx="703419" cy="703419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F5F1E1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0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541231" y="538956"/>
            <a:ext cx="17293494" cy="9115059"/>
            <a:chOff x="0" y="0"/>
            <a:chExt cx="1938850" cy="1021929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938850" cy="1021929"/>
            </a:xfrm>
            <a:custGeom>
              <a:avLst/>
              <a:gdLst/>
              <a:ahLst/>
              <a:cxnLst/>
              <a:rect r="r" b="b" t="t" l="l"/>
              <a:pathLst>
                <a:path h="1021929" w="1938850">
                  <a:moveTo>
                    <a:pt x="17459" y="0"/>
                  </a:moveTo>
                  <a:lnTo>
                    <a:pt x="1921390" y="0"/>
                  </a:lnTo>
                  <a:cubicBezTo>
                    <a:pt x="1926021" y="0"/>
                    <a:pt x="1930462" y="1839"/>
                    <a:pt x="1933736" y="5114"/>
                  </a:cubicBezTo>
                  <a:cubicBezTo>
                    <a:pt x="1937010" y="8388"/>
                    <a:pt x="1938850" y="12829"/>
                    <a:pt x="1938850" y="17459"/>
                  </a:cubicBezTo>
                  <a:lnTo>
                    <a:pt x="1938850" y="1004470"/>
                  </a:lnTo>
                  <a:cubicBezTo>
                    <a:pt x="1938850" y="1009100"/>
                    <a:pt x="1937010" y="1013541"/>
                    <a:pt x="1933736" y="1016816"/>
                  </a:cubicBezTo>
                  <a:cubicBezTo>
                    <a:pt x="1930462" y="1020090"/>
                    <a:pt x="1926021" y="1021929"/>
                    <a:pt x="1921390" y="1021929"/>
                  </a:cubicBezTo>
                  <a:lnTo>
                    <a:pt x="17459" y="1021929"/>
                  </a:lnTo>
                  <a:cubicBezTo>
                    <a:pt x="7817" y="1021929"/>
                    <a:pt x="0" y="1014112"/>
                    <a:pt x="0" y="1004470"/>
                  </a:cubicBezTo>
                  <a:lnTo>
                    <a:pt x="0" y="17459"/>
                  </a:lnTo>
                  <a:cubicBezTo>
                    <a:pt x="0" y="7817"/>
                    <a:pt x="7817" y="0"/>
                    <a:pt x="17459" y="0"/>
                  </a:cubicBezTo>
                  <a:close/>
                </a:path>
              </a:pathLst>
            </a:custGeom>
            <a:solidFill>
              <a:srgbClr val="F5F1E1"/>
            </a:solidFill>
            <a:ln w="38100" cap="rnd">
              <a:solidFill>
                <a:srgbClr val="2D2828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1938850" cy="1060029"/>
            </a:xfrm>
            <a:prstGeom prst="rect">
              <a:avLst/>
            </a:prstGeom>
          </p:spPr>
          <p:txBody>
            <a:bodyPr anchor="ctr" rtlCol="false" tIns="61875" lIns="61875" bIns="61875" rIns="61875"/>
            <a:lstStyle/>
            <a:p>
              <a:pPr algn="ctr">
                <a:lnSpc>
                  <a:spcPts val="3575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260777" y="1015810"/>
            <a:ext cx="329975" cy="329975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3FC1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60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761714" y="1015810"/>
            <a:ext cx="329975" cy="329975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2A402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60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2262650" y="1015810"/>
            <a:ext cx="329975" cy="329975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C900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60"/>
                </a:lnSpc>
              </a:pPr>
            </a:p>
          </p:txBody>
        </p:sp>
      </p:grpSp>
      <p:sp>
        <p:nvSpPr>
          <p:cNvPr name="AutoShape 25" id="25"/>
          <p:cNvSpPr/>
          <p:nvPr/>
        </p:nvSpPr>
        <p:spPr>
          <a:xfrm>
            <a:off x="567522" y="1702697"/>
            <a:ext cx="1728625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6" id="26"/>
          <p:cNvSpPr txBox="true"/>
          <p:nvPr/>
        </p:nvSpPr>
        <p:spPr>
          <a:xfrm rot="0">
            <a:off x="2749243" y="2032676"/>
            <a:ext cx="12313265" cy="1095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26"/>
              </a:lnSpc>
              <a:spcBef>
                <a:spcPct val="0"/>
              </a:spcBef>
            </a:pPr>
            <a:r>
              <a:rPr lang="en-US" sz="6375">
                <a:solidFill>
                  <a:srgbClr val="2D2828"/>
                </a:solidFill>
                <a:latin typeface="Open Sauce Bold"/>
              </a:rPr>
              <a:t>Identifying Phishing Emails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16771462" y="8614270"/>
            <a:ext cx="644030" cy="644030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C900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3538" lIns="53538" bIns="53538" rIns="53538"/>
            <a:lstStyle/>
            <a:p>
              <a:pPr algn="ctr">
                <a:lnSpc>
                  <a:spcPts val="3251"/>
                </a:lnSpc>
              </a:pPr>
              <a:r>
                <a:rPr lang="en-US" sz="2322">
                  <a:solidFill>
                    <a:srgbClr val="000000"/>
                  </a:solidFill>
                  <a:latin typeface="Open Sauce Bold"/>
                </a:rPr>
                <a:t>3</a:t>
              </a: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1761714" y="4338088"/>
            <a:ext cx="6664180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Open Sauce Bold"/>
              </a:rPr>
              <a:t>First Line of Defense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2091689" y="5039336"/>
            <a:ext cx="6664180" cy="246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67"/>
              </a:lnSpc>
            </a:pPr>
            <a:r>
              <a:rPr lang="en-US" sz="2833">
                <a:solidFill>
                  <a:srgbClr val="000000"/>
                </a:solidFill>
                <a:latin typeface="Open Sauce"/>
              </a:rPr>
              <a:t>Diligence is our first line of defense against phishing emails. Scrutinizing sender addresses, language inconsistencies, and unexpected requests can unveil potential threats.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9476797" y="4338088"/>
            <a:ext cx="6664180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Open Sauce Bold"/>
              </a:rPr>
              <a:t>Cultivating Vigilance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9905422" y="5086350"/>
            <a:ext cx="6664180" cy="2956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67"/>
              </a:lnSpc>
            </a:pPr>
            <a:r>
              <a:rPr lang="en-US" sz="2833">
                <a:solidFill>
                  <a:srgbClr val="000000"/>
                </a:solidFill>
                <a:latin typeface="Open Sauce"/>
              </a:rPr>
              <a:t>Encourage skepticism among colleagues regarding unsolicited requests or urgent demands for sensitive information, promoting a culture of vigilance within our organization.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0367065" y="975002"/>
            <a:ext cx="6900025" cy="440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494"/>
              </a:lnSpc>
            </a:pPr>
            <a:r>
              <a:rPr lang="en-US" sz="3176">
                <a:solidFill>
                  <a:srgbClr val="000000"/>
                </a:solidFill>
                <a:latin typeface="Open Sauce"/>
              </a:rPr>
              <a:t>PHISHING AWARENESS TRAINING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A40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9071438">
            <a:off x="15563615" y="8758426"/>
            <a:ext cx="3533060" cy="2005012"/>
          </a:xfrm>
          <a:custGeom>
            <a:avLst/>
            <a:gdLst/>
            <a:ahLst/>
            <a:cxnLst/>
            <a:rect r="r" b="b" t="t" l="l"/>
            <a:pathLst>
              <a:path h="2005012" w="3533060">
                <a:moveTo>
                  <a:pt x="0" y="0"/>
                </a:moveTo>
                <a:lnTo>
                  <a:pt x="3533060" y="0"/>
                </a:lnTo>
                <a:lnTo>
                  <a:pt x="3533060" y="2005012"/>
                </a:lnTo>
                <a:lnTo>
                  <a:pt x="0" y="20050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9071438">
            <a:off x="-737830" y="-463550"/>
            <a:ext cx="3533060" cy="2005012"/>
          </a:xfrm>
          <a:custGeom>
            <a:avLst/>
            <a:gdLst/>
            <a:ahLst/>
            <a:cxnLst/>
            <a:rect r="r" b="b" t="t" l="l"/>
            <a:pathLst>
              <a:path h="2005012" w="3533060">
                <a:moveTo>
                  <a:pt x="0" y="0"/>
                </a:moveTo>
                <a:lnTo>
                  <a:pt x="3533060" y="0"/>
                </a:lnTo>
                <a:lnTo>
                  <a:pt x="3533060" y="2005012"/>
                </a:lnTo>
                <a:lnTo>
                  <a:pt x="0" y="20050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-2700000">
            <a:off x="280497" y="9310701"/>
            <a:ext cx="703419" cy="615492"/>
            <a:chOff x="0" y="0"/>
            <a:chExt cx="812800" cy="7112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F5F1E1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127000" y="282575"/>
              <a:ext cx="558800" cy="377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0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854245" y="1015810"/>
            <a:ext cx="16816480" cy="8831091"/>
            <a:chOff x="0" y="0"/>
            <a:chExt cx="1885369" cy="99009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885369" cy="990092"/>
            </a:xfrm>
            <a:custGeom>
              <a:avLst/>
              <a:gdLst/>
              <a:ahLst/>
              <a:cxnLst/>
              <a:rect r="r" b="b" t="t" l="l"/>
              <a:pathLst>
                <a:path h="990092" w="1885369">
                  <a:moveTo>
                    <a:pt x="17955" y="0"/>
                  </a:moveTo>
                  <a:lnTo>
                    <a:pt x="1867415" y="0"/>
                  </a:lnTo>
                  <a:cubicBezTo>
                    <a:pt x="1872177" y="0"/>
                    <a:pt x="1876743" y="1892"/>
                    <a:pt x="1880111" y="5259"/>
                  </a:cubicBezTo>
                  <a:cubicBezTo>
                    <a:pt x="1883478" y="8626"/>
                    <a:pt x="1885369" y="13193"/>
                    <a:pt x="1885369" y="17955"/>
                  </a:cubicBezTo>
                  <a:lnTo>
                    <a:pt x="1885369" y="972138"/>
                  </a:lnTo>
                  <a:cubicBezTo>
                    <a:pt x="1885369" y="976900"/>
                    <a:pt x="1883478" y="981467"/>
                    <a:pt x="1880111" y="984834"/>
                  </a:cubicBezTo>
                  <a:cubicBezTo>
                    <a:pt x="1876743" y="988201"/>
                    <a:pt x="1872177" y="990092"/>
                    <a:pt x="1867415" y="990092"/>
                  </a:cubicBezTo>
                  <a:lnTo>
                    <a:pt x="17955" y="990092"/>
                  </a:lnTo>
                  <a:cubicBezTo>
                    <a:pt x="13193" y="990092"/>
                    <a:pt x="8626" y="988201"/>
                    <a:pt x="5259" y="984834"/>
                  </a:cubicBezTo>
                  <a:cubicBezTo>
                    <a:pt x="1892" y="981467"/>
                    <a:pt x="0" y="976900"/>
                    <a:pt x="0" y="972138"/>
                  </a:cubicBezTo>
                  <a:lnTo>
                    <a:pt x="0" y="17955"/>
                  </a:lnTo>
                  <a:cubicBezTo>
                    <a:pt x="0" y="13193"/>
                    <a:pt x="1892" y="8626"/>
                    <a:pt x="5259" y="5259"/>
                  </a:cubicBezTo>
                  <a:cubicBezTo>
                    <a:pt x="8626" y="1892"/>
                    <a:pt x="13193" y="0"/>
                    <a:pt x="17955" y="0"/>
                  </a:cubicBezTo>
                  <a:close/>
                </a:path>
              </a:pathLst>
            </a:custGeom>
            <a:solidFill>
              <a:srgbClr val="2D2828"/>
            </a:solidFill>
            <a:ln w="47625" cap="rnd">
              <a:solidFill>
                <a:srgbClr val="2D2828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885369" cy="1028192"/>
            </a:xfrm>
            <a:prstGeom prst="rect">
              <a:avLst/>
            </a:prstGeom>
          </p:spPr>
          <p:txBody>
            <a:bodyPr anchor="ctr" rtlCol="false" tIns="61875" lIns="61875" bIns="61875" rIns="61875"/>
            <a:lstStyle/>
            <a:p>
              <a:pPr algn="ctr">
                <a:lnSpc>
                  <a:spcPts val="3575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553471">
            <a:off x="17304084" y="278535"/>
            <a:ext cx="703419" cy="615492"/>
            <a:chOff x="0" y="0"/>
            <a:chExt cx="812800" cy="7112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F5F1E1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127000" y="282575"/>
              <a:ext cx="558800" cy="377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0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560281" y="538956"/>
            <a:ext cx="17293494" cy="9115059"/>
            <a:chOff x="0" y="0"/>
            <a:chExt cx="1938850" cy="1021929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938850" cy="1021929"/>
            </a:xfrm>
            <a:custGeom>
              <a:avLst/>
              <a:gdLst/>
              <a:ahLst/>
              <a:cxnLst/>
              <a:rect r="r" b="b" t="t" l="l"/>
              <a:pathLst>
                <a:path h="1021929" w="1938850">
                  <a:moveTo>
                    <a:pt x="17459" y="0"/>
                  </a:moveTo>
                  <a:lnTo>
                    <a:pt x="1921390" y="0"/>
                  </a:lnTo>
                  <a:cubicBezTo>
                    <a:pt x="1926021" y="0"/>
                    <a:pt x="1930462" y="1839"/>
                    <a:pt x="1933736" y="5114"/>
                  </a:cubicBezTo>
                  <a:cubicBezTo>
                    <a:pt x="1937010" y="8388"/>
                    <a:pt x="1938850" y="12829"/>
                    <a:pt x="1938850" y="17459"/>
                  </a:cubicBezTo>
                  <a:lnTo>
                    <a:pt x="1938850" y="1004470"/>
                  </a:lnTo>
                  <a:cubicBezTo>
                    <a:pt x="1938850" y="1009100"/>
                    <a:pt x="1937010" y="1013541"/>
                    <a:pt x="1933736" y="1016816"/>
                  </a:cubicBezTo>
                  <a:cubicBezTo>
                    <a:pt x="1930462" y="1020090"/>
                    <a:pt x="1926021" y="1021929"/>
                    <a:pt x="1921390" y="1021929"/>
                  </a:cubicBezTo>
                  <a:lnTo>
                    <a:pt x="17459" y="1021929"/>
                  </a:lnTo>
                  <a:cubicBezTo>
                    <a:pt x="7817" y="1021929"/>
                    <a:pt x="0" y="1014112"/>
                    <a:pt x="0" y="1004470"/>
                  </a:cubicBezTo>
                  <a:lnTo>
                    <a:pt x="0" y="17459"/>
                  </a:lnTo>
                  <a:cubicBezTo>
                    <a:pt x="0" y="7817"/>
                    <a:pt x="7817" y="0"/>
                    <a:pt x="17459" y="0"/>
                  </a:cubicBezTo>
                  <a:close/>
                </a:path>
              </a:pathLst>
            </a:custGeom>
            <a:solidFill>
              <a:srgbClr val="F5F1E1"/>
            </a:solidFill>
            <a:ln w="38100" cap="rnd">
              <a:solidFill>
                <a:srgbClr val="2D2828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1938850" cy="1060029"/>
            </a:xfrm>
            <a:prstGeom prst="rect">
              <a:avLst/>
            </a:prstGeom>
          </p:spPr>
          <p:txBody>
            <a:bodyPr anchor="ctr" rtlCol="false" tIns="61875" lIns="61875" bIns="61875" rIns="61875"/>
            <a:lstStyle/>
            <a:p>
              <a:pPr algn="ctr">
                <a:lnSpc>
                  <a:spcPts val="3575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260777" y="1015810"/>
            <a:ext cx="329975" cy="329975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3FC1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60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761714" y="1015810"/>
            <a:ext cx="329975" cy="329975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2A402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60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2262650" y="1015810"/>
            <a:ext cx="329975" cy="329975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C900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60"/>
                </a:lnSpc>
              </a:pPr>
            </a:p>
          </p:txBody>
        </p:sp>
      </p:grpSp>
      <p:sp>
        <p:nvSpPr>
          <p:cNvPr name="AutoShape 25" id="25"/>
          <p:cNvSpPr/>
          <p:nvPr/>
        </p:nvSpPr>
        <p:spPr>
          <a:xfrm>
            <a:off x="567522" y="1702697"/>
            <a:ext cx="1728625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6" id="26"/>
          <p:cNvGrpSpPr/>
          <p:nvPr/>
        </p:nvGrpSpPr>
        <p:grpSpPr>
          <a:xfrm rot="0">
            <a:off x="16771462" y="8614270"/>
            <a:ext cx="644030" cy="644030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C900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3538" lIns="53538" bIns="53538" rIns="53538"/>
            <a:lstStyle/>
            <a:p>
              <a:pPr algn="ctr">
                <a:lnSpc>
                  <a:spcPts val="3251"/>
                </a:lnSpc>
              </a:pPr>
              <a:r>
                <a:rPr lang="en-US" sz="2322">
                  <a:solidFill>
                    <a:srgbClr val="000000"/>
                  </a:solidFill>
                  <a:latin typeface="Open Sauce"/>
                </a:rPr>
                <a:t>4</a:t>
              </a: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3105852" y="2034945"/>
            <a:ext cx="12313265" cy="1095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26"/>
              </a:lnSpc>
              <a:spcBef>
                <a:spcPct val="0"/>
              </a:spcBef>
            </a:pPr>
            <a:r>
              <a:rPr lang="en-US" sz="6375">
                <a:solidFill>
                  <a:srgbClr val="2D2828"/>
                </a:solidFill>
                <a:latin typeface="Open Sauce Bold"/>
              </a:rPr>
              <a:t>Unmasking Phishing Websites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0367065" y="975002"/>
            <a:ext cx="6900025" cy="440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494"/>
              </a:lnSpc>
            </a:pPr>
            <a:r>
              <a:rPr lang="en-US" sz="3176">
                <a:solidFill>
                  <a:srgbClr val="000000"/>
                </a:solidFill>
                <a:latin typeface="Open Sauce"/>
              </a:rPr>
              <a:t>PHISHING AWARENESS TRAINING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590752" y="4297448"/>
            <a:ext cx="4390687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Open Sauce Bold"/>
              </a:rPr>
              <a:t>Deceptive Tactics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590752" y="5086350"/>
            <a:ext cx="4568680" cy="246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67"/>
              </a:lnSpc>
            </a:pPr>
            <a:r>
              <a:rPr lang="en-US" sz="2833">
                <a:solidFill>
                  <a:srgbClr val="000000"/>
                </a:solidFill>
                <a:latin typeface="Open Sauce"/>
              </a:rPr>
              <a:t>Phishing websites often masquerade as legitimate entities, employing deceptive tactics to deceive users.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7205402" y="3816101"/>
            <a:ext cx="3543821" cy="1099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Open Sauce Bold"/>
              </a:rPr>
              <a:t>Vigilance Against Phishing Sites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7057775" y="5126123"/>
            <a:ext cx="4568680" cy="3947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67"/>
              </a:lnSpc>
            </a:pPr>
            <a:r>
              <a:rPr lang="en-US" sz="2833">
                <a:solidFill>
                  <a:srgbClr val="000000"/>
                </a:solidFill>
                <a:latin typeface="Open Sauce"/>
              </a:rPr>
              <a:t>We must remain vigilant, scrutinizing URLs for irregularities, ensuring the presence of SSL/TLS encryption, and employing reputable website verification tools to discern authenticity.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2308580" y="4297448"/>
            <a:ext cx="4784897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Open Sauce Bold"/>
              </a:rPr>
              <a:t>Educational Efforts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2524797" y="5086350"/>
            <a:ext cx="4568680" cy="2956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67"/>
              </a:lnSpc>
            </a:pPr>
            <a:r>
              <a:rPr lang="en-US" sz="2833">
                <a:solidFill>
                  <a:srgbClr val="000000"/>
                </a:solidFill>
                <a:latin typeface="Open Sauce"/>
              </a:rPr>
              <a:t>Educating our workforce on the red flags associated with phishing websites is imperative for fostering a cyber-resilient environment.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1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9454300">
            <a:off x="289469" y="-842678"/>
            <a:ext cx="3946362" cy="2101438"/>
          </a:xfrm>
          <a:custGeom>
            <a:avLst/>
            <a:gdLst/>
            <a:ahLst/>
            <a:cxnLst/>
            <a:rect r="r" b="b" t="t" l="l"/>
            <a:pathLst>
              <a:path h="2101438" w="3946362">
                <a:moveTo>
                  <a:pt x="0" y="0"/>
                </a:moveTo>
                <a:lnTo>
                  <a:pt x="3946362" y="0"/>
                </a:lnTo>
                <a:lnTo>
                  <a:pt x="3946362" y="2101438"/>
                </a:lnTo>
                <a:lnTo>
                  <a:pt x="0" y="21014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587610">
            <a:off x="13841959" y="9236281"/>
            <a:ext cx="3946362" cy="2101438"/>
          </a:xfrm>
          <a:custGeom>
            <a:avLst/>
            <a:gdLst/>
            <a:ahLst/>
            <a:cxnLst/>
            <a:rect r="r" b="b" t="t" l="l"/>
            <a:pathLst>
              <a:path h="2101438" w="3946362">
                <a:moveTo>
                  <a:pt x="0" y="0"/>
                </a:moveTo>
                <a:lnTo>
                  <a:pt x="3946362" y="0"/>
                </a:lnTo>
                <a:lnTo>
                  <a:pt x="3946362" y="2101438"/>
                </a:lnTo>
                <a:lnTo>
                  <a:pt x="0" y="21014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-2700000">
            <a:off x="280497" y="9310701"/>
            <a:ext cx="703419" cy="615492"/>
            <a:chOff x="0" y="0"/>
            <a:chExt cx="812800" cy="7112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F5F1E1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127000" y="282575"/>
              <a:ext cx="558800" cy="377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0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-2977118">
            <a:off x="17403368" y="333311"/>
            <a:ext cx="703419" cy="703419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F5F1E1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0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854245" y="1015810"/>
            <a:ext cx="16816480" cy="8831091"/>
            <a:chOff x="0" y="0"/>
            <a:chExt cx="1885369" cy="99009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885369" cy="990092"/>
            </a:xfrm>
            <a:custGeom>
              <a:avLst/>
              <a:gdLst/>
              <a:ahLst/>
              <a:cxnLst/>
              <a:rect r="r" b="b" t="t" l="l"/>
              <a:pathLst>
                <a:path h="990092" w="1885369">
                  <a:moveTo>
                    <a:pt x="17955" y="0"/>
                  </a:moveTo>
                  <a:lnTo>
                    <a:pt x="1867415" y="0"/>
                  </a:lnTo>
                  <a:cubicBezTo>
                    <a:pt x="1872177" y="0"/>
                    <a:pt x="1876743" y="1892"/>
                    <a:pt x="1880111" y="5259"/>
                  </a:cubicBezTo>
                  <a:cubicBezTo>
                    <a:pt x="1883478" y="8626"/>
                    <a:pt x="1885369" y="13193"/>
                    <a:pt x="1885369" y="17955"/>
                  </a:cubicBezTo>
                  <a:lnTo>
                    <a:pt x="1885369" y="972138"/>
                  </a:lnTo>
                  <a:cubicBezTo>
                    <a:pt x="1885369" y="976900"/>
                    <a:pt x="1883478" y="981467"/>
                    <a:pt x="1880111" y="984834"/>
                  </a:cubicBezTo>
                  <a:cubicBezTo>
                    <a:pt x="1876743" y="988201"/>
                    <a:pt x="1872177" y="990092"/>
                    <a:pt x="1867415" y="990092"/>
                  </a:cubicBezTo>
                  <a:lnTo>
                    <a:pt x="17955" y="990092"/>
                  </a:lnTo>
                  <a:cubicBezTo>
                    <a:pt x="13193" y="990092"/>
                    <a:pt x="8626" y="988201"/>
                    <a:pt x="5259" y="984834"/>
                  </a:cubicBezTo>
                  <a:cubicBezTo>
                    <a:pt x="1892" y="981467"/>
                    <a:pt x="0" y="976900"/>
                    <a:pt x="0" y="972138"/>
                  </a:cubicBezTo>
                  <a:lnTo>
                    <a:pt x="0" y="17955"/>
                  </a:lnTo>
                  <a:cubicBezTo>
                    <a:pt x="0" y="13193"/>
                    <a:pt x="1892" y="8626"/>
                    <a:pt x="5259" y="5259"/>
                  </a:cubicBezTo>
                  <a:cubicBezTo>
                    <a:pt x="8626" y="1892"/>
                    <a:pt x="13193" y="0"/>
                    <a:pt x="17955" y="0"/>
                  </a:cubicBezTo>
                  <a:close/>
                </a:path>
              </a:pathLst>
            </a:custGeom>
            <a:solidFill>
              <a:srgbClr val="2D2828"/>
            </a:solidFill>
            <a:ln w="47625" cap="rnd">
              <a:solidFill>
                <a:srgbClr val="2D2828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885369" cy="1028192"/>
            </a:xfrm>
            <a:prstGeom prst="rect">
              <a:avLst/>
            </a:prstGeom>
          </p:spPr>
          <p:txBody>
            <a:bodyPr anchor="ctr" rtlCol="false" tIns="61875" lIns="61875" bIns="61875" rIns="61875"/>
            <a:lstStyle/>
            <a:p>
              <a:pPr algn="ctr">
                <a:lnSpc>
                  <a:spcPts val="3575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560281" y="538956"/>
            <a:ext cx="17293494" cy="9115059"/>
            <a:chOff x="0" y="0"/>
            <a:chExt cx="1938850" cy="1021929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938850" cy="1021929"/>
            </a:xfrm>
            <a:custGeom>
              <a:avLst/>
              <a:gdLst/>
              <a:ahLst/>
              <a:cxnLst/>
              <a:rect r="r" b="b" t="t" l="l"/>
              <a:pathLst>
                <a:path h="1021929" w="1938850">
                  <a:moveTo>
                    <a:pt x="17459" y="0"/>
                  </a:moveTo>
                  <a:lnTo>
                    <a:pt x="1921390" y="0"/>
                  </a:lnTo>
                  <a:cubicBezTo>
                    <a:pt x="1926021" y="0"/>
                    <a:pt x="1930462" y="1839"/>
                    <a:pt x="1933736" y="5114"/>
                  </a:cubicBezTo>
                  <a:cubicBezTo>
                    <a:pt x="1937010" y="8388"/>
                    <a:pt x="1938850" y="12829"/>
                    <a:pt x="1938850" y="17459"/>
                  </a:cubicBezTo>
                  <a:lnTo>
                    <a:pt x="1938850" y="1004470"/>
                  </a:lnTo>
                  <a:cubicBezTo>
                    <a:pt x="1938850" y="1009100"/>
                    <a:pt x="1937010" y="1013541"/>
                    <a:pt x="1933736" y="1016816"/>
                  </a:cubicBezTo>
                  <a:cubicBezTo>
                    <a:pt x="1930462" y="1020090"/>
                    <a:pt x="1926021" y="1021929"/>
                    <a:pt x="1921390" y="1021929"/>
                  </a:cubicBezTo>
                  <a:lnTo>
                    <a:pt x="17459" y="1021929"/>
                  </a:lnTo>
                  <a:cubicBezTo>
                    <a:pt x="7817" y="1021929"/>
                    <a:pt x="0" y="1014112"/>
                    <a:pt x="0" y="1004470"/>
                  </a:cubicBezTo>
                  <a:lnTo>
                    <a:pt x="0" y="17459"/>
                  </a:lnTo>
                  <a:cubicBezTo>
                    <a:pt x="0" y="7817"/>
                    <a:pt x="7817" y="0"/>
                    <a:pt x="17459" y="0"/>
                  </a:cubicBezTo>
                  <a:close/>
                </a:path>
              </a:pathLst>
            </a:custGeom>
            <a:solidFill>
              <a:srgbClr val="F5F1E1"/>
            </a:solidFill>
            <a:ln w="38100" cap="rnd">
              <a:solidFill>
                <a:srgbClr val="2D2828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1938850" cy="1060029"/>
            </a:xfrm>
            <a:prstGeom prst="rect">
              <a:avLst/>
            </a:prstGeom>
          </p:spPr>
          <p:txBody>
            <a:bodyPr anchor="ctr" rtlCol="false" tIns="61875" lIns="61875" bIns="61875" rIns="61875"/>
            <a:lstStyle/>
            <a:p>
              <a:pPr algn="ctr">
                <a:lnSpc>
                  <a:spcPts val="3575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260777" y="1015810"/>
            <a:ext cx="329975" cy="329975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3FC1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60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761714" y="1015810"/>
            <a:ext cx="329975" cy="329975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2A402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60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2262650" y="1015810"/>
            <a:ext cx="329975" cy="329975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C900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60"/>
                </a:lnSpc>
              </a:pPr>
            </a:p>
          </p:txBody>
        </p:sp>
      </p:grpSp>
      <p:sp>
        <p:nvSpPr>
          <p:cNvPr name="AutoShape 25" id="25"/>
          <p:cNvSpPr/>
          <p:nvPr/>
        </p:nvSpPr>
        <p:spPr>
          <a:xfrm>
            <a:off x="567522" y="1702697"/>
            <a:ext cx="1728625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6" id="26"/>
          <p:cNvGrpSpPr/>
          <p:nvPr/>
        </p:nvGrpSpPr>
        <p:grpSpPr>
          <a:xfrm rot="0">
            <a:off x="16771462" y="8614270"/>
            <a:ext cx="644030" cy="644030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C900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3538" lIns="53538" bIns="53538" rIns="53538"/>
            <a:lstStyle/>
            <a:p>
              <a:pPr algn="ctr">
                <a:lnSpc>
                  <a:spcPts val="3251"/>
                </a:lnSpc>
              </a:pPr>
              <a:r>
                <a:rPr lang="en-US" sz="2322">
                  <a:solidFill>
                    <a:srgbClr val="000000"/>
                  </a:solidFill>
                  <a:latin typeface="Open Sauce Bold"/>
                </a:rPr>
                <a:t>5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425765" y="3731220"/>
            <a:ext cx="5420921" cy="5420921"/>
            <a:chOff x="0" y="0"/>
            <a:chExt cx="6350000" cy="63500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810000" y="6350000"/>
                  </a:moveTo>
                  <a:lnTo>
                    <a:pt x="2540000" y="6350000"/>
                  </a:lnTo>
                  <a:cubicBezTo>
                    <a:pt x="1136650" y="6350000"/>
                    <a:pt x="0" y="5213350"/>
                    <a:pt x="0" y="3810000"/>
                  </a:cubicBezTo>
                  <a:lnTo>
                    <a:pt x="0" y="2540000"/>
                  </a:lnTo>
                  <a:cubicBezTo>
                    <a:pt x="0" y="1136650"/>
                    <a:pt x="1136650" y="0"/>
                    <a:pt x="2540000" y="0"/>
                  </a:cubicBezTo>
                  <a:lnTo>
                    <a:pt x="3810000" y="0"/>
                  </a:lnTo>
                  <a:cubicBezTo>
                    <a:pt x="5213350" y="0"/>
                    <a:pt x="6350000" y="1136650"/>
                    <a:pt x="6350000" y="2540000"/>
                  </a:cubicBezTo>
                  <a:lnTo>
                    <a:pt x="6350000" y="3810000"/>
                  </a:lnTo>
                  <a:cubicBezTo>
                    <a:pt x="6350000" y="5213350"/>
                    <a:pt x="5213350" y="6350000"/>
                    <a:pt x="3810000" y="6350000"/>
                  </a:cubicBezTo>
                  <a:close/>
                </a:path>
              </a:pathLst>
            </a:custGeom>
            <a:blipFill>
              <a:blip r:embed="rId4"/>
              <a:stretch>
                <a:fillRect l="-45238" t="0" r="-45238" b="0"/>
              </a:stretch>
            </a:blipFill>
          </p:spPr>
        </p:sp>
      </p:grpSp>
      <p:sp>
        <p:nvSpPr>
          <p:cNvPr name="TextBox 31" id="31"/>
          <p:cNvSpPr txBox="true"/>
          <p:nvPr/>
        </p:nvSpPr>
        <p:spPr>
          <a:xfrm rot="0">
            <a:off x="10367065" y="975002"/>
            <a:ext cx="6900025" cy="440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494"/>
              </a:lnSpc>
            </a:pPr>
            <a:r>
              <a:rPr lang="en-US" sz="3176">
                <a:solidFill>
                  <a:srgbClr val="000000"/>
                </a:solidFill>
                <a:latin typeface="Open Sauce"/>
              </a:rPr>
              <a:t>PHISHING AWARENESS TRAINING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7325882" y="3689814"/>
            <a:ext cx="6664180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Open Sauce Bold"/>
              </a:rPr>
              <a:t>The Psychological Weapon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7325882" y="4332373"/>
            <a:ext cx="10429195" cy="147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67"/>
              </a:lnSpc>
            </a:pPr>
            <a:r>
              <a:rPr lang="en-US" sz="2833">
                <a:solidFill>
                  <a:srgbClr val="000000"/>
                </a:solidFill>
                <a:latin typeface="Open Sauce"/>
              </a:rPr>
              <a:t>Social engineering serves as a potent weapon in the arsenal of cybercriminals, exploiting human psychology to manipulate individuals into divulging sensitive information.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945043" y="2011618"/>
            <a:ext cx="16634884" cy="1095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26"/>
              </a:lnSpc>
              <a:spcBef>
                <a:spcPct val="0"/>
              </a:spcBef>
            </a:pPr>
            <a:r>
              <a:rPr lang="en-US" sz="6375">
                <a:solidFill>
                  <a:srgbClr val="2D2828"/>
                </a:solidFill>
                <a:latin typeface="Open Sauce Bold"/>
              </a:rPr>
              <a:t>Combatting Social Engineering Tactics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7361919" y="6491126"/>
            <a:ext cx="6664180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Open Sauce Bold"/>
              </a:rPr>
              <a:t>Promoting Awareness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7361919" y="7143195"/>
            <a:ext cx="10393158" cy="147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67"/>
              </a:lnSpc>
            </a:pPr>
            <a:r>
              <a:rPr lang="en-US" sz="2833">
                <a:solidFill>
                  <a:srgbClr val="000000"/>
                </a:solidFill>
                <a:latin typeface="Open Sauce"/>
              </a:rPr>
              <a:t>By heightening awareness and promoting critical thinking, we can inoculate our workforce against the psychological ploys employed by malicious actors.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3F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8288175">
            <a:off x="16174431" y="-22019"/>
            <a:ext cx="3946362" cy="2101438"/>
          </a:xfrm>
          <a:custGeom>
            <a:avLst/>
            <a:gdLst/>
            <a:ahLst/>
            <a:cxnLst/>
            <a:rect r="r" b="b" t="t" l="l"/>
            <a:pathLst>
              <a:path h="2101438" w="3946362">
                <a:moveTo>
                  <a:pt x="0" y="0"/>
                </a:moveTo>
                <a:lnTo>
                  <a:pt x="3946362" y="0"/>
                </a:lnTo>
                <a:lnTo>
                  <a:pt x="3946362" y="2101438"/>
                </a:lnTo>
                <a:lnTo>
                  <a:pt x="0" y="21014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8288175">
            <a:off x="-1881236" y="7885566"/>
            <a:ext cx="3946362" cy="2101438"/>
          </a:xfrm>
          <a:custGeom>
            <a:avLst/>
            <a:gdLst/>
            <a:ahLst/>
            <a:cxnLst/>
            <a:rect r="r" b="b" t="t" l="l"/>
            <a:pathLst>
              <a:path h="2101438" w="3946362">
                <a:moveTo>
                  <a:pt x="0" y="0"/>
                </a:moveTo>
                <a:lnTo>
                  <a:pt x="3946363" y="0"/>
                </a:lnTo>
                <a:lnTo>
                  <a:pt x="3946363" y="2101438"/>
                </a:lnTo>
                <a:lnTo>
                  <a:pt x="0" y="21014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-2977118">
            <a:off x="17237545" y="9302305"/>
            <a:ext cx="703419" cy="703419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F5F1E1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0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854245" y="1015810"/>
            <a:ext cx="16816480" cy="8831091"/>
            <a:chOff x="0" y="0"/>
            <a:chExt cx="1885369" cy="99009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885369" cy="990092"/>
            </a:xfrm>
            <a:custGeom>
              <a:avLst/>
              <a:gdLst/>
              <a:ahLst/>
              <a:cxnLst/>
              <a:rect r="r" b="b" t="t" l="l"/>
              <a:pathLst>
                <a:path h="990092" w="1885369">
                  <a:moveTo>
                    <a:pt x="17955" y="0"/>
                  </a:moveTo>
                  <a:lnTo>
                    <a:pt x="1867415" y="0"/>
                  </a:lnTo>
                  <a:cubicBezTo>
                    <a:pt x="1872177" y="0"/>
                    <a:pt x="1876743" y="1892"/>
                    <a:pt x="1880111" y="5259"/>
                  </a:cubicBezTo>
                  <a:cubicBezTo>
                    <a:pt x="1883478" y="8626"/>
                    <a:pt x="1885369" y="13193"/>
                    <a:pt x="1885369" y="17955"/>
                  </a:cubicBezTo>
                  <a:lnTo>
                    <a:pt x="1885369" y="972138"/>
                  </a:lnTo>
                  <a:cubicBezTo>
                    <a:pt x="1885369" y="976900"/>
                    <a:pt x="1883478" y="981467"/>
                    <a:pt x="1880111" y="984834"/>
                  </a:cubicBezTo>
                  <a:cubicBezTo>
                    <a:pt x="1876743" y="988201"/>
                    <a:pt x="1872177" y="990092"/>
                    <a:pt x="1867415" y="990092"/>
                  </a:cubicBezTo>
                  <a:lnTo>
                    <a:pt x="17955" y="990092"/>
                  </a:lnTo>
                  <a:cubicBezTo>
                    <a:pt x="13193" y="990092"/>
                    <a:pt x="8626" y="988201"/>
                    <a:pt x="5259" y="984834"/>
                  </a:cubicBezTo>
                  <a:cubicBezTo>
                    <a:pt x="1892" y="981467"/>
                    <a:pt x="0" y="976900"/>
                    <a:pt x="0" y="972138"/>
                  </a:cubicBezTo>
                  <a:lnTo>
                    <a:pt x="0" y="17955"/>
                  </a:lnTo>
                  <a:cubicBezTo>
                    <a:pt x="0" y="13193"/>
                    <a:pt x="1892" y="8626"/>
                    <a:pt x="5259" y="5259"/>
                  </a:cubicBezTo>
                  <a:cubicBezTo>
                    <a:pt x="8626" y="1892"/>
                    <a:pt x="13193" y="0"/>
                    <a:pt x="17955" y="0"/>
                  </a:cubicBezTo>
                  <a:close/>
                </a:path>
              </a:pathLst>
            </a:custGeom>
            <a:solidFill>
              <a:srgbClr val="2D2828"/>
            </a:solidFill>
            <a:ln w="47625" cap="rnd">
              <a:solidFill>
                <a:srgbClr val="2D2828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885369" cy="1028192"/>
            </a:xfrm>
            <a:prstGeom prst="rect">
              <a:avLst/>
            </a:prstGeom>
          </p:spPr>
          <p:txBody>
            <a:bodyPr anchor="ctr" rtlCol="false" tIns="61875" lIns="61875" bIns="61875" rIns="61875"/>
            <a:lstStyle/>
            <a:p>
              <a:pPr algn="ctr">
                <a:lnSpc>
                  <a:spcPts val="3575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-2977118">
            <a:off x="208572" y="187247"/>
            <a:ext cx="703419" cy="703419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F5F1E1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0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541231" y="538956"/>
            <a:ext cx="17293494" cy="9115059"/>
            <a:chOff x="0" y="0"/>
            <a:chExt cx="1938850" cy="1021929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938850" cy="1021929"/>
            </a:xfrm>
            <a:custGeom>
              <a:avLst/>
              <a:gdLst/>
              <a:ahLst/>
              <a:cxnLst/>
              <a:rect r="r" b="b" t="t" l="l"/>
              <a:pathLst>
                <a:path h="1021929" w="1938850">
                  <a:moveTo>
                    <a:pt x="17459" y="0"/>
                  </a:moveTo>
                  <a:lnTo>
                    <a:pt x="1921390" y="0"/>
                  </a:lnTo>
                  <a:cubicBezTo>
                    <a:pt x="1926021" y="0"/>
                    <a:pt x="1930462" y="1839"/>
                    <a:pt x="1933736" y="5114"/>
                  </a:cubicBezTo>
                  <a:cubicBezTo>
                    <a:pt x="1937010" y="8388"/>
                    <a:pt x="1938850" y="12829"/>
                    <a:pt x="1938850" y="17459"/>
                  </a:cubicBezTo>
                  <a:lnTo>
                    <a:pt x="1938850" y="1004470"/>
                  </a:lnTo>
                  <a:cubicBezTo>
                    <a:pt x="1938850" y="1009100"/>
                    <a:pt x="1937010" y="1013541"/>
                    <a:pt x="1933736" y="1016816"/>
                  </a:cubicBezTo>
                  <a:cubicBezTo>
                    <a:pt x="1930462" y="1020090"/>
                    <a:pt x="1926021" y="1021929"/>
                    <a:pt x="1921390" y="1021929"/>
                  </a:cubicBezTo>
                  <a:lnTo>
                    <a:pt x="17459" y="1021929"/>
                  </a:lnTo>
                  <a:cubicBezTo>
                    <a:pt x="7817" y="1021929"/>
                    <a:pt x="0" y="1014112"/>
                    <a:pt x="0" y="1004470"/>
                  </a:cubicBezTo>
                  <a:lnTo>
                    <a:pt x="0" y="17459"/>
                  </a:lnTo>
                  <a:cubicBezTo>
                    <a:pt x="0" y="7817"/>
                    <a:pt x="7817" y="0"/>
                    <a:pt x="17459" y="0"/>
                  </a:cubicBezTo>
                  <a:close/>
                </a:path>
              </a:pathLst>
            </a:custGeom>
            <a:solidFill>
              <a:srgbClr val="F5F1E1"/>
            </a:solidFill>
            <a:ln w="38100" cap="rnd">
              <a:solidFill>
                <a:srgbClr val="2D2828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1938850" cy="1060029"/>
            </a:xfrm>
            <a:prstGeom prst="rect">
              <a:avLst/>
            </a:prstGeom>
          </p:spPr>
          <p:txBody>
            <a:bodyPr anchor="ctr" rtlCol="false" tIns="61875" lIns="61875" bIns="61875" rIns="61875"/>
            <a:lstStyle/>
            <a:p>
              <a:pPr algn="ctr">
                <a:lnSpc>
                  <a:spcPts val="3575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260777" y="1015810"/>
            <a:ext cx="329975" cy="329975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3FC1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60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761714" y="1015810"/>
            <a:ext cx="329975" cy="329975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2A402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60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2262650" y="1015810"/>
            <a:ext cx="329975" cy="329975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C900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60"/>
                </a:lnSpc>
              </a:pPr>
            </a:p>
          </p:txBody>
        </p:sp>
      </p:grpSp>
      <p:sp>
        <p:nvSpPr>
          <p:cNvPr name="AutoShape 25" id="25"/>
          <p:cNvSpPr/>
          <p:nvPr/>
        </p:nvSpPr>
        <p:spPr>
          <a:xfrm>
            <a:off x="567522" y="1702697"/>
            <a:ext cx="1728625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6" id="26"/>
          <p:cNvSpPr txBox="true"/>
          <p:nvPr/>
        </p:nvSpPr>
        <p:spPr>
          <a:xfrm rot="0">
            <a:off x="2749243" y="2032676"/>
            <a:ext cx="12313265" cy="1095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26"/>
              </a:lnSpc>
              <a:spcBef>
                <a:spcPct val="0"/>
              </a:spcBef>
            </a:pPr>
            <a:r>
              <a:rPr lang="en-US" sz="6375">
                <a:solidFill>
                  <a:srgbClr val="2D2828"/>
                </a:solidFill>
                <a:latin typeface="Open Sauce Bold"/>
              </a:rPr>
              <a:t>Proactive Defense Strategies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16771462" y="8614270"/>
            <a:ext cx="644030" cy="644030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C900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3538" lIns="53538" bIns="53538" rIns="53538"/>
            <a:lstStyle/>
            <a:p>
              <a:pPr algn="ctr">
                <a:lnSpc>
                  <a:spcPts val="3251"/>
                </a:lnSpc>
              </a:pPr>
              <a:r>
                <a:rPr lang="en-US" sz="2322">
                  <a:solidFill>
                    <a:srgbClr val="000000"/>
                  </a:solidFill>
                  <a:latin typeface="Open Sauce Bold"/>
                </a:rPr>
                <a:t>6</a:t>
              </a: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10367065" y="975002"/>
            <a:ext cx="6900025" cy="440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494"/>
              </a:lnSpc>
            </a:pPr>
            <a:r>
              <a:rPr lang="en-US" sz="3176">
                <a:solidFill>
                  <a:srgbClr val="000000"/>
                </a:solidFill>
                <a:latin typeface="Open Sauce"/>
              </a:rPr>
              <a:t>PHISHING AWARENESS TRAINING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590752" y="4297448"/>
            <a:ext cx="4390687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Open Sauce Bold"/>
              </a:rPr>
              <a:t>Adopting Strategies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761714" y="5216293"/>
            <a:ext cx="4568680" cy="246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67"/>
              </a:lnSpc>
            </a:pPr>
            <a:r>
              <a:rPr lang="en-US" sz="2833">
                <a:solidFill>
                  <a:srgbClr val="000000"/>
                </a:solidFill>
                <a:latin typeface="Open Sauce"/>
              </a:rPr>
              <a:t>Adopting proactive defense strategies is essential in mitigating the risks posed by phishing attacks.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7057775" y="4297448"/>
            <a:ext cx="4421053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Open Sauce Bold"/>
              </a:rPr>
              <a:t>Empowerment Tools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7057775" y="5126123"/>
            <a:ext cx="4757609" cy="3947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67"/>
              </a:lnSpc>
            </a:pPr>
            <a:r>
              <a:rPr lang="en-US" sz="2833">
                <a:solidFill>
                  <a:srgbClr val="000000"/>
                </a:solidFill>
                <a:latin typeface="Open Sauce"/>
              </a:rPr>
              <a:t>Regularly updating software, implementing multi-factor authentication, and disseminating educational resources empower our organization to stay one step ahead of potential threats.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2308580" y="4297448"/>
            <a:ext cx="4784897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Open Sauce Bold"/>
              </a:rPr>
              <a:t>Cultivating Resilience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2524797" y="5086350"/>
            <a:ext cx="4568680" cy="1966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67"/>
              </a:lnSpc>
            </a:pPr>
            <a:r>
              <a:rPr lang="en-US" sz="2833">
                <a:solidFill>
                  <a:srgbClr val="000000"/>
                </a:solidFill>
                <a:latin typeface="Open Sauce"/>
              </a:rPr>
              <a:t>Together, we fortify our defenses and cultivate a culture of cybersecurity resilience.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A40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9071438">
            <a:off x="15563615" y="8758426"/>
            <a:ext cx="3533060" cy="2005012"/>
          </a:xfrm>
          <a:custGeom>
            <a:avLst/>
            <a:gdLst/>
            <a:ahLst/>
            <a:cxnLst/>
            <a:rect r="r" b="b" t="t" l="l"/>
            <a:pathLst>
              <a:path h="2005012" w="3533060">
                <a:moveTo>
                  <a:pt x="0" y="0"/>
                </a:moveTo>
                <a:lnTo>
                  <a:pt x="3533060" y="0"/>
                </a:lnTo>
                <a:lnTo>
                  <a:pt x="3533060" y="2005012"/>
                </a:lnTo>
                <a:lnTo>
                  <a:pt x="0" y="20050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9071438">
            <a:off x="-737830" y="-463550"/>
            <a:ext cx="3533060" cy="2005012"/>
          </a:xfrm>
          <a:custGeom>
            <a:avLst/>
            <a:gdLst/>
            <a:ahLst/>
            <a:cxnLst/>
            <a:rect r="r" b="b" t="t" l="l"/>
            <a:pathLst>
              <a:path h="2005012" w="3533060">
                <a:moveTo>
                  <a:pt x="0" y="0"/>
                </a:moveTo>
                <a:lnTo>
                  <a:pt x="3533060" y="0"/>
                </a:lnTo>
                <a:lnTo>
                  <a:pt x="3533060" y="2005012"/>
                </a:lnTo>
                <a:lnTo>
                  <a:pt x="0" y="20050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-2700000">
            <a:off x="280497" y="9310701"/>
            <a:ext cx="703419" cy="615492"/>
            <a:chOff x="0" y="0"/>
            <a:chExt cx="812800" cy="7112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F5F1E1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127000" y="282575"/>
              <a:ext cx="558800" cy="377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0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854245" y="1015810"/>
            <a:ext cx="16816480" cy="8831091"/>
            <a:chOff x="0" y="0"/>
            <a:chExt cx="1885369" cy="99009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885369" cy="990092"/>
            </a:xfrm>
            <a:custGeom>
              <a:avLst/>
              <a:gdLst/>
              <a:ahLst/>
              <a:cxnLst/>
              <a:rect r="r" b="b" t="t" l="l"/>
              <a:pathLst>
                <a:path h="990092" w="1885369">
                  <a:moveTo>
                    <a:pt x="17955" y="0"/>
                  </a:moveTo>
                  <a:lnTo>
                    <a:pt x="1867415" y="0"/>
                  </a:lnTo>
                  <a:cubicBezTo>
                    <a:pt x="1872177" y="0"/>
                    <a:pt x="1876743" y="1892"/>
                    <a:pt x="1880111" y="5259"/>
                  </a:cubicBezTo>
                  <a:cubicBezTo>
                    <a:pt x="1883478" y="8626"/>
                    <a:pt x="1885369" y="13193"/>
                    <a:pt x="1885369" y="17955"/>
                  </a:cubicBezTo>
                  <a:lnTo>
                    <a:pt x="1885369" y="972138"/>
                  </a:lnTo>
                  <a:cubicBezTo>
                    <a:pt x="1885369" y="976900"/>
                    <a:pt x="1883478" y="981467"/>
                    <a:pt x="1880111" y="984834"/>
                  </a:cubicBezTo>
                  <a:cubicBezTo>
                    <a:pt x="1876743" y="988201"/>
                    <a:pt x="1872177" y="990092"/>
                    <a:pt x="1867415" y="990092"/>
                  </a:cubicBezTo>
                  <a:lnTo>
                    <a:pt x="17955" y="990092"/>
                  </a:lnTo>
                  <a:cubicBezTo>
                    <a:pt x="13193" y="990092"/>
                    <a:pt x="8626" y="988201"/>
                    <a:pt x="5259" y="984834"/>
                  </a:cubicBezTo>
                  <a:cubicBezTo>
                    <a:pt x="1892" y="981467"/>
                    <a:pt x="0" y="976900"/>
                    <a:pt x="0" y="972138"/>
                  </a:cubicBezTo>
                  <a:lnTo>
                    <a:pt x="0" y="17955"/>
                  </a:lnTo>
                  <a:cubicBezTo>
                    <a:pt x="0" y="13193"/>
                    <a:pt x="1892" y="8626"/>
                    <a:pt x="5259" y="5259"/>
                  </a:cubicBezTo>
                  <a:cubicBezTo>
                    <a:pt x="8626" y="1892"/>
                    <a:pt x="13193" y="0"/>
                    <a:pt x="17955" y="0"/>
                  </a:cubicBezTo>
                  <a:close/>
                </a:path>
              </a:pathLst>
            </a:custGeom>
            <a:solidFill>
              <a:srgbClr val="2D2828"/>
            </a:solidFill>
            <a:ln w="47625" cap="rnd">
              <a:solidFill>
                <a:srgbClr val="2D2828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885369" cy="1028192"/>
            </a:xfrm>
            <a:prstGeom prst="rect">
              <a:avLst/>
            </a:prstGeom>
          </p:spPr>
          <p:txBody>
            <a:bodyPr anchor="ctr" rtlCol="false" tIns="61875" lIns="61875" bIns="61875" rIns="61875"/>
            <a:lstStyle/>
            <a:p>
              <a:pPr algn="ctr">
                <a:lnSpc>
                  <a:spcPts val="3575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553471">
            <a:off x="17304084" y="278535"/>
            <a:ext cx="703419" cy="615492"/>
            <a:chOff x="0" y="0"/>
            <a:chExt cx="812800" cy="7112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F5F1E1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127000" y="282575"/>
              <a:ext cx="558800" cy="377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0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560281" y="538956"/>
            <a:ext cx="17293494" cy="9115059"/>
            <a:chOff x="0" y="0"/>
            <a:chExt cx="1938850" cy="1021929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938850" cy="1021929"/>
            </a:xfrm>
            <a:custGeom>
              <a:avLst/>
              <a:gdLst/>
              <a:ahLst/>
              <a:cxnLst/>
              <a:rect r="r" b="b" t="t" l="l"/>
              <a:pathLst>
                <a:path h="1021929" w="1938850">
                  <a:moveTo>
                    <a:pt x="17459" y="0"/>
                  </a:moveTo>
                  <a:lnTo>
                    <a:pt x="1921390" y="0"/>
                  </a:lnTo>
                  <a:cubicBezTo>
                    <a:pt x="1926021" y="0"/>
                    <a:pt x="1930462" y="1839"/>
                    <a:pt x="1933736" y="5114"/>
                  </a:cubicBezTo>
                  <a:cubicBezTo>
                    <a:pt x="1937010" y="8388"/>
                    <a:pt x="1938850" y="12829"/>
                    <a:pt x="1938850" y="17459"/>
                  </a:cubicBezTo>
                  <a:lnTo>
                    <a:pt x="1938850" y="1004470"/>
                  </a:lnTo>
                  <a:cubicBezTo>
                    <a:pt x="1938850" y="1009100"/>
                    <a:pt x="1937010" y="1013541"/>
                    <a:pt x="1933736" y="1016816"/>
                  </a:cubicBezTo>
                  <a:cubicBezTo>
                    <a:pt x="1930462" y="1020090"/>
                    <a:pt x="1926021" y="1021929"/>
                    <a:pt x="1921390" y="1021929"/>
                  </a:cubicBezTo>
                  <a:lnTo>
                    <a:pt x="17459" y="1021929"/>
                  </a:lnTo>
                  <a:cubicBezTo>
                    <a:pt x="7817" y="1021929"/>
                    <a:pt x="0" y="1014112"/>
                    <a:pt x="0" y="1004470"/>
                  </a:cubicBezTo>
                  <a:lnTo>
                    <a:pt x="0" y="17459"/>
                  </a:lnTo>
                  <a:cubicBezTo>
                    <a:pt x="0" y="7817"/>
                    <a:pt x="7817" y="0"/>
                    <a:pt x="17459" y="0"/>
                  </a:cubicBezTo>
                  <a:close/>
                </a:path>
              </a:pathLst>
            </a:custGeom>
            <a:solidFill>
              <a:srgbClr val="F5F1E1"/>
            </a:solidFill>
            <a:ln w="38100" cap="rnd">
              <a:solidFill>
                <a:srgbClr val="2D2828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1938850" cy="1060029"/>
            </a:xfrm>
            <a:prstGeom prst="rect">
              <a:avLst/>
            </a:prstGeom>
          </p:spPr>
          <p:txBody>
            <a:bodyPr anchor="ctr" rtlCol="false" tIns="61875" lIns="61875" bIns="61875" rIns="61875"/>
            <a:lstStyle/>
            <a:p>
              <a:pPr algn="ctr">
                <a:lnSpc>
                  <a:spcPts val="3575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260777" y="1015810"/>
            <a:ext cx="329975" cy="329975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3FC1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60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761714" y="1015810"/>
            <a:ext cx="329975" cy="329975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2A402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60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2262650" y="1015810"/>
            <a:ext cx="329975" cy="329975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C900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60"/>
                </a:lnSpc>
              </a:pPr>
            </a:p>
          </p:txBody>
        </p:sp>
      </p:grpSp>
      <p:sp>
        <p:nvSpPr>
          <p:cNvPr name="AutoShape 25" id="25"/>
          <p:cNvSpPr/>
          <p:nvPr/>
        </p:nvSpPr>
        <p:spPr>
          <a:xfrm>
            <a:off x="567522" y="1702697"/>
            <a:ext cx="1728625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6" id="26"/>
          <p:cNvGrpSpPr/>
          <p:nvPr/>
        </p:nvGrpSpPr>
        <p:grpSpPr>
          <a:xfrm rot="0">
            <a:off x="16771462" y="8614270"/>
            <a:ext cx="644030" cy="644030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C900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3538" lIns="53538" bIns="53538" rIns="53538"/>
            <a:lstStyle/>
            <a:p>
              <a:pPr algn="ctr">
                <a:lnSpc>
                  <a:spcPts val="3251"/>
                </a:lnSpc>
              </a:pPr>
              <a:r>
                <a:rPr lang="en-US" sz="2322">
                  <a:solidFill>
                    <a:srgbClr val="000000"/>
                  </a:solidFill>
                  <a:latin typeface="Open Sauce"/>
                </a:rPr>
                <a:t>7</a:t>
              </a: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1932058" y="2034619"/>
            <a:ext cx="14549942" cy="1095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26"/>
              </a:lnSpc>
              <a:spcBef>
                <a:spcPct val="0"/>
              </a:spcBef>
            </a:pPr>
            <a:r>
              <a:rPr lang="en-US" sz="6375">
                <a:solidFill>
                  <a:srgbClr val="2D2828"/>
                </a:solidFill>
                <a:latin typeface="Open Sauce Bold"/>
              </a:rPr>
              <a:t>Reporting and Response Protocols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0367065" y="975002"/>
            <a:ext cx="6900025" cy="440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494"/>
              </a:lnSpc>
            </a:pPr>
            <a:r>
              <a:rPr lang="en-US" sz="3176">
                <a:solidFill>
                  <a:srgbClr val="000000"/>
                </a:solidFill>
                <a:latin typeface="Open Sauce"/>
              </a:rPr>
              <a:t>PHISHING AWARENESS TRAINING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590752" y="3815774"/>
            <a:ext cx="3694885" cy="1099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Open Sauce Bold"/>
              </a:rPr>
              <a:t>Establishing Protocols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761714" y="5126123"/>
            <a:ext cx="4568680" cy="246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67"/>
              </a:lnSpc>
            </a:pPr>
            <a:r>
              <a:rPr lang="en-US" sz="2833">
                <a:solidFill>
                  <a:srgbClr val="000000"/>
                </a:solidFill>
                <a:latin typeface="Open Sauce"/>
              </a:rPr>
              <a:t>Establishing robust reporting and response protocols is paramount in swiftly neutralizing phishing threats.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7205402" y="3815774"/>
            <a:ext cx="3543821" cy="1099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Open Sauce Bold"/>
              </a:rPr>
              <a:t>Encouragement of Reporting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7057775" y="5126123"/>
            <a:ext cx="4568680" cy="2956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67"/>
              </a:lnSpc>
            </a:pPr>
            <a:r>
              <a:rPr lang="en-US" sz="2833">
                <a:solidFill>
                  <a:srgbClr val="000000"/>
                </a:solidFill>
                <a:latin typeface="Open Sauce"/>
              </a:rPr>
              <a:t>Encourage prompt reporting of suspected phishing attempts, facilitating timely intervention and mitigation efforts.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1986565" y="3815774"/>
            <a:ext cx="4784897" cy="1099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Open Sauce Bold"/>
              </a:rPr>
              <a:t>Collaborative Incident Response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2094674" y="5086350"/>
            <a:ext cx="4568680" cy="2956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67"/>
              </a:lnSpc>
            </a:pPr>
            <a:r>
              <a:rPr lang="en-US" sz="2833">
                <a:solidFill>
                  <a:srgbClr val="000000"/>
                </a:solidFill>
                <a:latin typeface="Open Sauce"/>
              </a:rPr>
              <a:t>By fostering a collaborative approach to incident response, we bolster our collective resilience against evolving cyber threats.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DAF_fgz0mDg</dc:identifier>
  <dcterms:modified xsi:type="dcterms:W3CDTF">2011-08-01T06:04:30Z</dcterms:modified>
  <cp:revision>1</cp:revision>
  <dc:title>Blue and Yellow Digital Safety Animated Presentation</dc:title>
</cp:coreProperties>
</file>