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9bb2e2615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9bb2e2615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e9de5758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e9de575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9bb2e261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9bb2e261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9bb2e2615_3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9bb2e2615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rgbClr val="595959"/>
              </a:buClr>
              <a:buSzPts val="1000"/>
              <a:buAutoNum type="arabicPeriod"/>
            </a:pPr>
            <a:r>
              <a:rPr lang="en" sz="1200">
                <a:solidFill>
                  <a:schemeClr val="dk1"/>
                </a:solidFill>
              </a:rPr>
              <a:t>WeFunc :: numeric a =&gt; a -&gt; a -&gt; a -&gt; a</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Func(a,b,c)</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a+b+c;</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As we can see, we have allowed weak type inferencing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Lexical Analyser and Semantic Analyser</a:t>
            </a:r>
            <a:endParaRPr/>
          </a:p>
        </p:txBody>
      </p:sp>
      <p:sp>
        <p:nvSpPr>
          <p:cNvPr id="55" name="Google Shape;55;p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434343"/>
                </a:solidFill>
              </a:rPr>
              <a:t>Lexical Analyser</a:t>
            </a:r>
            <a:endParaRPr sz="1200">
              <a:solidFill>
                <a:srgbClr val="434343"/>
              </a:solidFill>
            </a:endParaRPr>
          </a:p>
          <a:p>
            <a:pPr marL="457200" lvl="0" indent="-304800" algn="l" rtl="0">
              <a:spcBef>
                <a:spcPts val="1600"/>
              </a:spcBef>
              <a:spcAft>
                <a:spcPts val="0"/>
              </a:spcAft>
              <a:buClr>
                <a:srgbClr val="434343"/>
              </a:buClr>
              <a:buSzPts val="1200"/>
              <a:buChar char="●"/>
            </a:pPr>
            <a:r>
              <a:rPr lang="en" sz="1200">
                <a:solidFill>
                  <a:srgbClr val="434343"/>
                </a:solidFill>
              </a:rPr>
              <a:t>The lexical analyser takes the high level code as input and converts it to a sequence of tokens.</a:t>
            </a:r>
            <a:endParaRPr sz="1200">
              <a:solidFill>
                <a:srgbClr val="434343"/>
              </a:solidFill>
            </a:endParaRPr>
          </a:p>
          <a:p>
            <a:pPr marL="457200" lvl="0" indent="-304800" algn="l" rtl="0">
              <a:spcBef>
                <a:spcPts val="0"/>
              </a:spcBef>
              <a:spcAft>
                <a:spcPts val="0"/>
              </a:spcAft>
              <a:buClr>
                <a:srgbClr val="434343"/>
              </a:buClr>
              <a:buSzPts val="1200"/>
              <a:buChar char="●"/>
            </a:pPr>
            <a:r>
              <a:rPr lang="en" sz="1200">
                <a:solidFill>
                  <a:srgbClr val="434343"/>
                </a:solidFill>
              </a:rPr>
              <a:t>The lexical analyser uses longest word match policy to tokenize the input code.</a:t>
            </a:r>
            <a:endParaRPr sz="1200">
              <a:solidFill>
                <a:srgbClr val="434343"/>
              </a:solidFill>
            </a:endParaRPr>
          </a:p>
          <a:p>
            <a:pPr marL="457200" lvl="0" indent="-304800" algn="l" rtl="0">
              <a:spcBef>
                <a:spcPts val="0"/>
              </a:spcBef>
              <a:spcAft>
                <a:spcPts val="0"/>
              </a:spcAft>
              <a:buClr>
                <a:srgbClr val="434343"/>
              </a:buClr>
              <a:buSzPts val="1200"/>
              <a:buChar char="●"/>
            </a:pPr>
            <a:r>
              <a:rPr lang="en" sz="1200">
                <a:solidFill>
                  <a:srgbClr val="434343"/>
                </a:solidFill>
              </a:rPr>
              <a:t>It returns the type of token encountered.</a:t>
            </a:r>
            <a:endParaRPr sz="1200">
              <a:solidFill>
                <a:srgbClr val="434343"/>
              </a:solidFill>
            </a:endParaRPr>
          </a:p>
          <a:p>
            <a:pPr marL="457200" lvl="0" indent="-304800" algn="l" rtl="0">
              <a:spcBef>
                <a:spcPts val="0"/>
              </a:spcBef>
              <a:spcAft>
                <a:spcPts val="0"/>
              </a:spcAft>
              <a:buClr>
                <a:srgbClr val="434343"/>
              </a:buClr>
              <a:buSzPts val="1200"/>
              <a:buChar char="●"/>
            </a:pPr>
            <a:r>
              <a:rPr lang="en" sz="1200">
                <a:solidFill>
                  <a:srgbClr val="434343"/>
                </a:solidFill>
              </a:rPr>
              <a:t>If the token encounter is an identifier then the name of the token is returned.</a:t>
            </a:r>
            <a:endParaRPr sz="1200">
              <a:solidFill>
                <a:srgbClr val="434343"/>
              </a:solidFill>
            </a:endParaRPr>
          </a:p>
          <a:p>
            <a:pPr marL="457200" lvl="0" indent="-304800" algn="l" rtl="0">
              <a:spcBef>
                <a:spcPts val="0"/>
              </a:spcBef>
              <a:spcAft>
                <a:spcPts val="0"/>
              </a:spcAft>
              <a:buClr>
                <a:srgbClr val="434343"/>
              </a:buClr>
              <a:buSzPts val="1200"/>
              <a:buChar char="●"/>
            </a:pPr>
            <a:r>
              <a:rPr lang="en" sz="1200">
                <a:solidFill>
                  <a:srgbClr val="434343"/>
                </a:solidFill>
              </a:rPr>
              <a:t>If the token is a constant like a number, string etc then the token is converted to that type and sent to the semantics analyser.</a:t>
            </a:r>
            <a:endParaRPr sz="1200">
              <a:solidFill>
                <a:srgbClr val="434343"/>
              </a:solidFill>
            </a:endParaRPr>
          </a:p>
          <a:p>
            <a:pPr marL="0" lvl="0" indent="0" algn="l" rtl="0">
              <a:lnSpc>
                <a:spcPct val="50000"/>
              </a:lnSpc>
              <a:spcBef>
                <a:spcPts val="1600"/>
              </a:spcBef>
              <a:spcAft>
                <a:spcPts val="0"/>
              </a:spcAft>
              <a:buNone/>
            </a:pPr>
            <a:r>
              <a:rPr lang="en" sz="1200">
                <a:solidFill>
                  <a:srgbClr val="434343"/>
                </a:solidFill>
              </a:rPr>
              <a:t>Semantic Analyser</a:t>
            </a:r>
            <a:endParaRPr sz="1200">
              <a:solidFill>
                <a:srgbClr val="434343"/>
              </a:solidFill>
            </a:endParaRPr>
          </a:p>
          <a:p>
            <a:pPr marL="457200" lvl="0" indent="-304800" algn="l" rtl="0">
              <a:spcBef>
                <a:spcPts val="1600"/>
              </a:spcBef>
              <a:spcAft>
                <a:spcPts val="0"/>
              </a:spcAft>
              <a:buClr>
                <a:srgbClr val="434343"/>
              </a:buClr>
              <a:buSzPts val="1200"/>
              <a:buChar char="●"/>
            </a:pPr>
            <a:r>
              <a:rPr lang="en" sz="1200">
                <a:solidFill>
                  <a:srgbClr val="434343"/>
                </a:solidFill>
              </a:rPr>
              <a:t>Semantic analyser takes the tokenized code as input.</a:t>
            </a:r>
            <a:endParaRPr sz="1200">
              <a:solidFill>
                <a:srgbClr val="434343"/>
              </a:solidFill>
            </a:endParaRPr>
          </a:p>
          <a:p>
            <a:pPr marL="457200" lvl="0" indent="-304800" algn="l" rtl="0">
              <a:spcBef>
                <a:spcPts val="0"/>
              </a:spcBef>
              <a:spcAft>
                <a:spcPts val="0"/>
              </a:spcAft>
              <a:buClr>
                <a:srgbClr val="434343"/>
              </a:buClr>
              <a:buSzPts val="1200"/>
              <a:buChar char="●"/>
            </a:pPr>
            <a:r>
              <a:rPr lang="en" sz="1200">
                <a:solidFill>
                  <a:srgbClr val="434343"/>
                </a:solidFill>
              </a:rPr>
              <a:t>It verifies that the input is semantically consistent with the language defination.</a:t>
            </a:r>
            <a:endParaRPr sz="1200">
              <a:solidFill>
                <a:srgbClr val="434343"/>
              </a:solidFill>
            </a:endParaRPr>
          </a:p>
          <a:p>
            <a:pPr marL="457200" lvl="0" indent="-304800" algn="l" rtl="0">
              <a:spcBef>
                <a:spcPts val="0"/>
              </a:spcBef>
              <a:spcAft>
                <a:spcPts val="0"/>
              </a:spcAft>
              <a:buClr>
                <a:srgbClr val="434343"/>
              </a:buClr>
              <a:buSzPts val="1200"/>
              <a:buChar char="●"/>
            </a:pPr>
            <a:r>
              <a:rPr lang="en" sz="1200">
                <a:solidFill>
                  <a:srgbClr val="434343"/>
                </a:solidFill>
              </a:rPr>
              <a:t>The generated syntax tree will be used by the code generator to generate the translated code..</a:t>
            </a:r>
            <a:endParaRPr sz="1200">
              <a:solidFill>
                <a:srgbClr val="434343"/>
              </a:solidFill>
            </a:endParaRPr>
          </a:p>
          <a:p>
            <a:pPr marL="457200" lvl="0" indent="0" algn="l" rtl="0">
              <a:spcBef>
                <a:spcPts val="1600"/>
              </a:spcBef>
              <a:spcAft>
                <a:spcPts val="0"/>
              </a:spcAft>
              <a:buNone/>
            </a:pPr>
            <a:endParaRPr sz="1200">
              <a:solidFill>
                <a:srgbClr val="434343"/>
              </a:solidFill>
            </a:endParaRPr>
          </a:p>
          <a:p>
            <a:pPr marL="0" lvl="0" indent="0" algn="l" rtl="0">
              <a:spcBef>
                <a:spcPts val="1600"/>
              </a:spcBef>
              <a:spcAft>
                <a:spcPts val="0"/>
              </a:spcAft>
              <a:buNone/>
            </a:pPr>
            <a:endParaRPr sz="1500"/>
          </a:p>
          <a:p>
            <a:pPr marL="0" lvl="0" indent="0" algn="l" rtl="0">
              <a:spcBef>
                <a:spcPts val="1600"/>
              </a:spcBef>
              <a:spcAft>
                <a:spcPts val="1600"/>
              </a:spcAft>
              <a:buNone/>
            </a:pPr>
            <a:endParaRPr/>
          </a:p>
        </p:txBody>
      </p:sp>
      <p:pic>
        <p:nvPicPr>
          <p:cNvPr id="56" name="Google Shape;56;p13"/>
          <p:cNvPicPr preferRelativeResize="0"/>
          <p:nvPr/>
        </p:nvPicPr>
        <p:blipFill>
          <a:blip r:embed="rId3">
            <a:alphaModFix/>
          </a:blip>
          <a:stretch>
            <a:fillRect/>
          </a:stretch>
        </p:blipFill>
        <p:spPr>
          <a:xfrm>
            <a:off x="1804975" y="4170238"/>
            <a:ext cx="5534025" cy="771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Strong type checking</a:t>
            </a:r>
            <a:endParaRPr/>
          </a:p>
          <a:p>
            <a:pPr marL="0" lvl="0" indent="0" algn="l" rtl="0">
              <a:spcBef>
                <a:spcPts val="1600"/>
              </a:spcBef>
              <a:spcAft>
                <a:spcPts val="0"/>
              </a:spcAft>
              <a:buNone/>
            </a:pPr>
            <a:r>
              <a:rPr lang="en"/>
              <a:t>Immutable variables</a:t>
            </a:r>
            <a:endParaRPr/>
          </a:p>
          <a:p>
            <a:pPr marL="0" lvl="0" indent="0" algn="l" rtl="0">
              <a:spcBef>
                <a:spcPts val="1600"/>
              </a:spcBef>
              <a:spcAft>
                <a:spcPts val="0"/>
              </a:spcAft>
              <a:buNone/>
            </a:pPr>
            <a:r>
              <a:rPr lang="en"/>
              <a:t>No side effects of functions</a:t>
            </a:r>
            <a:endParaRPr/>
          </a:p>
          <a:p>
            <a:pPr marL="0" lvl="0" indent="0" algn="l" rtl="0">
              <a:spcBef>
                <a:spcPts val="1600"/>
              </a:spcBef>
              <a:spcAft>
                <a:spcPts val="0"/>
              </a:spcAft>
              <a:buNone/>
            </a:pPr>
            <a:r>
              <a:rPr lang="en"/>
              <a:t>Declaration restricted to main</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Paradigm</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434343"/>
                </a:solidFill>
              </a:rPr>
              <a:t>We are designing a functional programming language as it has the following benefits.</a:t>
            </a:r>
            <a:endParaRPr sz="1200">
              <a:solidFill>
                <a:srgbClr val="434343"/>
              </a:solidFill>
            </a:endParaRPr>
          </a:p>
          <a:p>
            <a:pPr marL="457200" lvl="0" indent="-304800" algn="l" rtl="0">
              <a:spcBef>
                <a:spcPts val="1600"/>
              </a:spcBef>
              <a:spcAft>
                <a:spcPts val="0"/>
              </a:spcAft>
              <a:buClr>
                <a:srgbClr val="434343"/>
              </a:buClr>
              <a:buSzPts val="1200"/>
              <a:buAutoNum type="arabicPeriod"/>
            </a:pPr>
            <a:r>
              <a:rPr lang="en" sz="1200">
                <a:solidFill>
                  <a:srgbClr val="434343"/>
                </a:solidFill>
              </a:rPr>
              <a:t>Purity: No side effects are allowed. Only pure functions. Calling function with the same arguments always return the same output state.</a:t>
            </a:r>
            <a:endParaRPr sz="1200">
              <a:solidFill>
                <a:srgbClr val="434343"/>
              </a:solidFill>
            </a:endParaRPr>
          </a:p>
          <a:p>
            <a:pPr marL="457200" lvl="0" indent="-304800" algn="l" rtl="0">
              <a:spcBef>
                <a:spcPts val="0"/>
              </a:spcBef>
              <a:spcAft>
                <a:spcPts val="0"/>
              </a:spcAft>
              <a:buClr>
                <a:srgbClr val="434343"/>
              </a:buClr>
              <a:buSzPts val="1200"/>
              <a:buAutoNum type="arabicPeriod"/>
            </a:pPr>
            <a:r>
              <a:rPr lang="en" sz="1200">
                <a:solidFill>
                  <a:srgbClr val="434343"/>
                </a:solidFill>
              </a:rPr>
              <a:t>Functional programming empowers programmers to focus more on the task to be done rather than the “how to do” part. It is more close to mathematical reasoning, and the challenge for the programmer is declare the logic.</a:t>
            </a:r>
            <a:endParaRPr sz="1200">
              <a:solidFill>
                <a:srgbClr val="434343"/>
              </a:solidFill>
            </a:endParaRPr>
          </a:p>
          <a:p>
            <a:pPr marL="457200" lvl="0" indent="-304800" algn="l" rtl="0">
              <a:spcBef>
                <a:spcPts val="0"/>
              </a:spcBef>
              <a:spcAft>
                <a:spcPts val="0"/>
              </a:spcAft>
              <a:buClr>
                <a:srgbClr val="434343"/>
              </a:buClr>
              <a:buSzPts val="1200"/>
              <a:buAutoNum type="arabicPeriod"/>
            </a:pPr>
            <a:r>
              <a:rPr lang="en" sz="1200">
                <a:solidFill>
                  <a:srgbClr val="434343"/>
                </a:solidFill>
              </a:rPr>
              <a:t>Strong Typing: Our language is strongly typed. It's impossible to inadvertently convert a Double to an Int, or char array to a String. So it is memory efficient.</a:t>
            </a:r>
            <a:endParaRPr sz="1200">
              <a:solidFill>
                <a:srgbClr val="434343"/>
              </a:solidFill>
            </a:endParaRPr>
          </a:p>
          <a:p>
            <a:pPr marL="457200" lvl="0" indent="-304800" algn="l" rtl="0">
              <a:spcBef>
                <a:spcPts val="0"/>
              </a:spcBef>
              <a:spcAft>
                <a:spcPts val="0"/>
              </a:spcAft>
              <a:buClr>
                <a:srgbClr val="434343"/>
              </a:buClr>
              <a:buSzPts val="1200"/>
              <a:buAutoNum type="arabicPeriod"/>
            </a:pPr>
            <a:r>
              <a:rPr lang="en" sz="1200">
                <a:solidFill>
                  <a:srgbClr val="434343"/>
                </a:solidFill>
              </a:rPr>
              <a:t>Modular: Whole code is divided into different functions and no code is allowed outside a function.</a:t>
            </a:r>
            <a:endParaRPr sz="1200">
              <a:solidFill>
                <a:srgbClr val="434343"/>
              </a:solidFill>
            </a:endParaRPr>
          </a:p>
          <a:p>
            <a:pPr marL="457200" lvl="0" indent="-304800" algn="l" rtl="0">
              <a:spcBef>
                <a:spcPts val="0"/>
              </a:spcBef>
              <a:spcAft>
                <a:spcPts val="0"/>
              </a:spcAft>
              <a:buClr>
                <a:srgbClr val="434343"/>
              </a:buClr>
              <a:buSzPts val="1200"/>
              <a:buAutoNum type="arabicPeriod"/>
            </a:pPr>
            <a:r>
              <a:rPr lang="en" sz="1200">
                <a:solidFill>
                  <a:srgbClr val="434343"/>
                </a:solidFill>
              </a:rPr>
              <a:t>Scoping: We have concept of scopes and blocks are wrapped inside curly braces..This helps in removing redundant variables occupying memory spaces and make our program more memory efficient.</a:t>
            </a:r>
            <a:endParaRPr sz="1200">
              <a:solidFill>
                <a:srgbClr val="434343"/>
              </a:solidFill>
            </a:endParaRPr>
          </a:p>
          <a:p>
            <a:pPr marL="457200" lvl="0" indent="-304800" algn="l" rtl="0">
              <a:spcBef>
                <a:spcPts val="0"/>
              </a:spcBef>
              <a:spcAft>
                <a:spcPts val="0"/>
              </a:spcAft>
              <a:buClr>
                <a:srgbClr val="434343"/>
              </a:buClr>
              <a:buSzPts val="1200"/>
              <a:buAutoNum type="arabicPeriod"/>
            </a:pPr>
            <a:r>
              <a:rPr lang="en" sz="1200">
                <a:solidFill>
                  <a:srgbClr val="434343"/>
                </a:solidFill>
              </a:rPr>
              <a:t>Garbage Collector: If any entity goes out of scope(function or parameter), we free the memory. </a:t>
            </a:r>
            <a:endParaRPr sz="12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Language Grammar and Design</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434343"/>
                </a:solidFill>
              </a:rPr>
              <a:t>Designed ebnf for a programming language. Advantages: </a:t>
            </a:r>
            <a:endParaRPr sz="1200">
              <a:solidFill>
                <a:srgbClr val="434343"/>
              </a:solidFill>
            </a:endParaRPr>
          </a:p>
          <a:p>
            <a:pPr marL="0" lvl="0" indent="0" algn="l" rtl="0">
              <a:spcBef>
                <a:spcPts val="1600"/>
              </a:spcBef>
              <a:spcAft>
                <a:spcPts val="0"/>
              </a:spcAft>
              <a:buNone/>
            </a:pPr>
            <a:r>
              <a:rPr lang="en" sz="1200">
                <a:solidFill>
                  <a:srgbClr val="434343"/>
                </a:solidFill>
              </a:rPr>
              <a:t>Options and repetitions cannot be directly expressed in BNF and require the use of an intermediate rule or alternative production defined, which may give rise to conflicts.</a:t>
            </a:r>
            <a:endParaRPr sz="1200">
              <a:solidFill>
                <a:srgbClr val="434343"/>
              </a:solidFill>
            </a:endParaRPr>
          </a:p>
          <a:p>
            <a:pPr marL="0" lvl="0" indent="0" algn="l" rtl="0">
              <a:spcBef>
                <a:spcPts val="1600"/>
              </a:spcBef>
              <a:spcAft>
                <a:spcPts val="0"/>
              </a:spcAft>
              <a:buNone/>
            </a:pPr>
            <a:r>
              <a:rPr lang="en" sz="1200">
                <a:solidFill>
                  <a:srgbClr val="434343"/>
                </a:solidFill>
              </a:rPr>
              <a:t>It is more detailed and make implementation easier. </a:t>
            </a:r>
            <a:endParaRPr sz="1200">
              <a:solidFill>
                <a:srgbClr val="434343"/>
              </a:solidFill>
            </a:endParaRPr>
          </a:p>
          <a:p>
            <a:pPr marL="0" lvl="0" indent="0" algn="l" rtl="0">
              <a:spcBef>
                <a:spcPts val="1600"/>
              </a:spcBef>
              <a:spcAft>
                <a:spcPts val="0"/>
              </a:spcAft>
              <a:buNone/>
            </a:pPr>
            <a:r>
              <a:rPr lang="en" sz="1200">
                <a:solidFill>
                  <a:srgbClr val="434343"/>
                </a:solidFill>
              </a:rPr>
              <a:t>Features:</a:t>
            </a:r>
            <a:endParaRPr sz="1200">
              <a:solidFill>
                <a:srgbClr val="434343"/>
              </a:solidFill>
            </a:endParaRPr>
          </a:p>
          <a:p>
            <a:pPr marL="457200" lvl="0" indent="-304800" algn="l" rtl="0">
              <a:spcBef>
                <a:spcPts val="1600"/>
              </a:spcBef>
              <a:spcAft>
                <a:spcPts val="0"/>
              </a:spcAft>
              <a:buClr>
                <a:srgbClr val="434343"/>
              </a:buClr>
              <a:buSzPts val="1200"/>
              <a:buAutoNum type="arabicPeriod"/>
            </a:pPr>
            <a:r>
              <a:rPr lang="en" sz="1200">
                <a:solidFill>
                  <a:srgbClr val="434343"/>
                </a:solidFill>
              </a:rPr>
              <a:t>Everything has a type from a integer to an if statement.</a:t>
            </a:r>
            <a:endParaRPr sz="1200">
              <a:solidFill>
                <a:srgbClr val="434343"/>
              </a:solidFill>
            </a:endParaRPr>
          </a:p>
          <a:p>
            <a:pPr marL="457200" lvl="0" indent="-304800" algn="l" rtl="0">
              <a:spcBef>
                <a:spcPts val="0"/>
              </a:spcBef>
              <a:spcAft>
                <a:spcPts val="0"/>
              </a:spcAft>
              <a:buClr>
                <a:srgbClr val="434343"/>
              </a:buClr>
              <a:buSzPts val="1200"/>
              <a:buAutoNum type="arabicPeriod"/>
            </a:pPr>
            <a:r>
              <a:rPr lang="en" sz="1200">
                <a:solidFill>
                  <a:srgbClr val="434343"/>
                </a:solidFill>
              </a:rPr>
              <a:t>Different types: int, float, i/o, char, bool, function</a:t>
            </a:r>
            <a:endParaRPr sz="1200">
              <a:solidFill>
                <a:srgbClr val="434343"/>
              </a:solidFill>
            </a:endParaRPr>
          </a:p>
          <a:p>
            <a:pPr marL="457200" lvl="0" indent="-304800" algn="l" rtl="0">
              <a:spcBef>
                <a:spcPts val="0"/>
              </a:spcBef>
              <a:spcAft>
                <a:spcPts val="0"/>
              </a:spcAft>
              <a:buClr>
                <a:srgbClr val="434343"/>
              </a:buClr>
              <a:buSzPts val="1200"/>
              <a:buAutoNum type="arabicPeriod"/>
            </a:pPr>
            <a:r>
              <a:rPr lang="en" sz="1200">
                <a:solidFill>
                  <a:srgbClr val="434343"/>
                </a:solidFill>
              </a:rPr>
              <a:t>Type matching</a:t>
            </a:r>
            <a:endParaRPr sz="1200">
              <a:solidFill>
                <a:srgbClr val="434343"/>
              </a:solidFill>
            </a:endParaRPr>
          </a:p>
          <a:p>
            <a:pPr marL="457200" lvl="0" indent="0" algn="l" rtl="0">
              <a:lnSpc>
                <a:spcPct val="100000"/>
              </a:lnSpc>
              <a:spcBef>
                <a:spcPts val="1600"/>
              </a:spcBef>
              <a:spcAft>
                <a:spcPts val="0"/>
              </a:spcAft>
              <a:buNone/>
            </a:pPr>
            <a:endParaRPr sz="1600">
              <a:solidFill>
                <a:schemeClr val="dk1"/>
              </a:solidFill>
            </a:endParaRPr>
          </a:p>
          <a:p>
            <a:pPr marL="0" lvl="0" indent="0" algn="l" rtl="0">
              <a:spcBef>
                <a:spcPts val="0"/>
              </a:spcBef>
              <a:spcAft>
                <a:spcPts val="0"/>
              </a:spcAft>
              <a:buNone/>
            </a:pPr>
            <a:endParaRPr sz="1400"/>
          </a:p>
          <a:p>
            <a:pPr marL="0" lvl="0" indent="0" algn="l" rtl="0">
              <a:spcBef>
                <a:spcPts val="1600"/>
              </a:spcBef>
              <a:spcAft>
                <a:spcPts val="1600"/>
              </a:spcAft>
              <a:buNone/>
            </a:pPr>
            <a:r>
              <a:rPr lang="en" sz="1400"/>
              <a:t> </a:t>
            </a:r>
            <a:endParaRPr sz="14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456</Words>
  <Application>Microsoft Office PowerPoint</Application>
  <PresentationFormat>On-screen Show (16:9)</PresentationFormat>
  <Paragraphs>44</Paragraphs>
  <Slides>4</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Simple Light</vt:lpstr>
      <vt:lpstr>Lexical Analyser and Semantic Analyser</vt:lpstr>
      <vt:lpstr>Implementation</vt:lpstr>
      <vt:lpstr>Paradigm</vt:lpstr>
      <vt:lpstr>Language Grammar and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Lexical Analyser and Semantic Analyser</dc:title>
  <dc:creator>Aditya Immaneni</dc:creator>
  <cp:lastModifiedBy>ADI IMMANENI</cp:lastModifiedBy>
  <cp:revision>1</cp:revision>
  <dcterms:modified xsi:type="dcterms:W3CDTF">2022-11-16T20:25:15Z</dcterms:modified>
</cp:coreProperties>
</file>