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nnoQ Logo 4c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7700" y="7747000"/>
            <a:ext cx="1536700" cy="573007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/>
          <p:nvPr/>
        </p:nvSpPr>
        <p:spPr>
          <a:xfrm>
            <a:off x="1687942" y="4140200"/>
            <a:ext cx="9660336" cy="1"/>
          </a:xfrm>
          <a:prstGeom prst="line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" name="Shape 19"/>
          <p:cNvSpPr/>
          <p:nvPr>
            <p:ph type="title"/>
          </p:nvPr>
        </p:nvSpPr>
        <p:spPr>
          <a:xfrm>
            <a:off x="1270000" y="939800"/>
            <a:ext cx="10464800" cy="3251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6B6C6D"/>
                </a:solidFill>
                <a:latin typeface="+mn-lt"/>
                <a:ea typeface="+mn-ea"/>
                <a:cs typeface="+mn-cs"/>
                <a:sym typeface="Meta OT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1270000" y="4330700"/>
            <a:ext cx="10464800" cy="1308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6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6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6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6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6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nnoQ Logo 4c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7700" y="7747000"/>
            <a:ext cx="1536700" cy="573007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29"/>
          <p:cNvSpPr/>
          <p:nvPr>
            <p:ph type="title"/>
          </p:nvPr>
        </p:nvSpPr>
        <p:spPr>
          <a:xfrm>
            <a:off x="1270000" y="939800"/>
            <a:ext cx="10464800" cy="3251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6B6C6D"/>
                </a:solidFill>
                <a:latin typeface="+mn-lt"/>
                <a:ea typeface="+mn-ea"/>
                <a:cs typeface="+mn-cs"/>
                <a:sym typeface="Meta OT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1324656" y="2387600"/>
            <a:ext cx="10359155" cy="1"/>
          </a:xfrm>
          <a:prstGeom prst="line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43" name="Group 43"/>
          <p:cNvGrpSpPr/>
          <p:nvPr/>
        </p:nvGrpSpPr>
        <p:grpSpPr>
          <a:xfrm>
            <a:off x="0" y="9664700"/>
            <a:ext cx="13004804" cy="292101"/>
            <a:chOff x="0" y="0"/>
            <a:chExt cx="13004803" cy="292100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2600961" cy="292101"/>
            </a:xfrm>
            <a:prstGeom prst="rect">
              <a:avLst/>
            </a:prstGeom>
            <a:solidFill>
              <a:srgbClr val="F7CF7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9" name="Shape 39"/>
            <p:cNvSpPr/>
            <p:nvPr/>
          </p:nvSpPr>
          <p:spPr>
            <a:xfrm>
              <a:off x="2600960" y="0"/>
              <a:ext cx="2600962" cy="292101"/>
            </a:xfrm>
            <a:prstGeom prst="rect">
              <a:avLst/>
            </a:prstGeom>
            <a:solidFill>
              <a:srgbClr val="F29D6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0" name="Shape 40"/>
            <p:cNvSpPr/>
            <p:nvPr/>
          </p:nvSpPr>
          <p:spPr>
            <a:xfrm>
              <a:off x="5201921" y="0"/>
              <a:ext cx="2600961" cy="292101"/>
            </a:xfrm>
            <a:prstGeom prst="rect">
              <a:avLst/>
            </a:prstGeom>
            <a:solidFill>
              <a:srgbClr val="78C78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1" name="Shape 41"/>
            <p:cNvSpPr/>
            <p:nvPr/>
          </p:nvSpPr>
          <p:spPr>
            <a:xfrm>
              <a:off x="7802880" y="0"/>
              <a:ext cx="2600961" cy="292101"/>
            </a:xfrm>
            <a:prstGeom prst="rect">
              <a:avLst/>
            </a:prstGeom>
            <a:solidFill>
              <a:srgbClr val="34B8B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2" name="Shape 42"/>
            <p:cNvSpPr/>
            <p:nvPr/>
          </p:nvSpPr>
          <p:spPr>
            <a:xfrm>
              <a:off x="10403842" y="0"/>
              <a:ext cx="2600962" cy="292101"/>
            </a:xfrm>
            <a:prstGeom prst="rect">
              <a:avLst/>
            </a:prstGeom>
            <a:solidFill>
              <a:srgbClr val="239BC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565656"/>
                </a:solidFill>
                <a:latin typeface="+mn-lt"/>
                <a:ea typeface="+mn-ea"/>
                <a:cs typeface="+mn-cs"/>
                <a:sym typeface="Meta OT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2400"/>
              </a:spcBef>
              <a:defRPr>
                <a:solidFill>
                  <a:srgbClr val="565656"/>
                </a:solidFill>
              </a:defRPr>
            </a:lvl1pPr>
            <a:lvl2pPr>
              <a:spcBef>
                <a:spcPts val="2400"/>
              </a:spcBef>
              <a:defRPr sz="3600">
                <a:solidFill>
                  <a:srgbClr val="565656"/>
                </a:solidFill>
              </a:defRPr>
            </a:lvl2pPr>
            <a:lvl3pPr>
              <a:spcBef>
                <a:spcPts val="2400"/>
              </a:spcBef>
              <a:defRPr sz="3200">
                <a:solidFill>
                  <a:srgbClr val="565656"/>
                </a:solidFill>
              </a:defRPr>
            </a:lvl3pPr>
            <a:lvl4pPr>
              <a:spcBef>
                <a:spcPts val="2400"/>
              </a:spcBef>
              <a:defRPr sz="3200">
                <a:solidFill>
                  <a:srgbClr val="565656"/>
                </a:solidFill>
              </a:defRPr>
            </a:lvl4pPr>
            <a:lvl5pPr>
              <a:spcBef>
                <a:spcPts val="2400"/>
              </a:spcBef>
              <a:defRPr sz="3200">
                <a:solidFill>
                  <a:srgbClr val="565656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body" sz="quarter" idx="13"/>
          </p:nvPr>
        </p:nvSpPr>
        <p:spPr>
          <a:xfrm>
            <a:off x="1574800" y="4076699"/>
            <a:ext cx="9855200" cy="15748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None/>
              <a:defRPr i="1" sz="3600">
                <a:solidFill>
                  <a:srgbClr val="008CB4"/>
                </a:solidFill>
                <a:latin typeface="MetaSerifOT-Light"/>
                <a:ea typeface="MetaSerifOT-Light"/>
                <a:cs typeface="MetaSerifOT-Light"/>
                <a:sym typeface="MetaSerifOT-Light"/>
              </a:defRPr>
            </a:pPr>
            <a:r>
              <a:t>„Lorem ipsum dolor sit amet.“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2400">
                <a:solidFill>
                  <a:srgbClr val="008CB4"/>
                </a:solidFill>
                <a:latin typeface="+mn-lt"/>
                <a:ea typeface="+mn-ea"/>
                <a:cs typeface="+mn-cs"/>
                <a:sym typeface="Meta OT"/>
              </a:defRPr>
            </a:pPr>
          </a:p>
        </p:txBody>
      </p:sp>
      <p:sp>
        <p:nvSpPr>
          <p:cNvPr id="69" name="Shape 69"/>
          <p:cNvSpPr/>
          <p:nvPr>
            <p:ph type="body" sz="quarter" idx="14"/>
          </p:nvPr>
        </p:nvSpPr>
        <p:spPr>
          <a:xfrm>
            <a:off x="10140797" y="5124449"/>
            <a:ext cx="1390804" cy="5461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 defTabSz="457200">
              <a:spcBef>
                <a:spcPts val="0"/>
              </a:spcBef>
              <a:buClrTx/>
              <a:buSzTx/>
              <a:buNone/>
              <a:defRPr sz="2400">
                <a:solidFill>
                  <a:srgbClr val="232323"/>
                </a:solidFill>
              </a:defRPr>
            </a:lvl1pPr>
          </a:lstStyle>
          <a:p>
            <a:pPr/>
            <a:r>
              <a:t>— Nobody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5486400" y="3600450"/>
            <a:ext cx="2309218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7AAA"/>
                </a:solidFill>
              </a:rPr>
              <a:t>def</a:t>
            </a:r>
            <a:r>
              <a:t> </a:t>
            </a:r>
            <a:r>
              <a:rPr>
                <a:solidFill>
                  <a:srgbClr val="FF8C82"/>
                </a:solidFill>
              </a:rPr>
              <a:t>run</a:t>
            </a:r>
          </a:p>
          <a:p>
            <a:pPr algn="l" defTabSz="457200">
              <a:defRPr sz="3600">
                <a:solidFill>
                  <a:srgbClr val="79797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wat</a:t>
            </a:r>
          </a:p>
          <a:p>
            <a:pPr algn="l" defTabSz="457200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7AAA"/>
                </a:solidFill>
              </a:rPr>
              <a:t>end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B6C6D"/>
                </a:solidFill>
                <a:latin typeface="+mn-lt"/>
                <a:ea typeface="+mn-ea"/>
                <a:cs typeface="+mn-cs"/>
                <a:sym typeface="Meta OT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B6C6D"/>
                </a:solidFill>
                <a:latin typeface="+mn-lt"/>
                <a:ea typeface="+mn-ea"/>
                <a:cs typeface="+mn-cs"/>
                <a:sym typeface="Meta OT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9664700"/>
            <a:ext cx="13004804" cy="292101"/>
            <a:chOff x="0" y="0"/>
            <a:chExt cx="13004803" cy="292100"/>
          </a:xfrm>
        </p:grpSpPr>
        <p:sp>
          <p:nvSpPr>
            <p:cNvPr id="2" name="Shape 2"/>
            <p:cNvSpPr/>
            <p:nvPr/>
          </p:nvSpPr>
          <p:spPr>
            <a:xfrm>
              <a:off x="0" y="0"/>
              <a:ext cx="2600961" cy="292101"/>
            </a:xfrm>
            <a:prstGeom prst="rect">
              <a:avLst/>
            </a:prstGeom>
            <a:solidFill>
              <a:srgbClr val="F7CF7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" name="Shape 3"/>
            <p:cNvSpPr/>
            <p:nvPr/>
          </p:nvSpPr>
          <p:spPr>
            <a:xfrm>
              <a:off x="2600960" y="0"/>
              <a:ext cx="2600962" cy="292101"/>
            </a:xfrm>
            <a:prstGeom prst="rect">
              <a:avLst/>
            </a:prstGeom>
            <a:solidFill>
              <a:srgbClr val="F29D6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" name="Shape 4"/>
            <p:cNvSpPr/>
            <p:nvPr/>
          </p:nvSpPr>
          <p:spPr>
            <a:xfrm>
              <a:off x="5201921" y="0"/>
              <a:ext cx="2600961" cy="292101"/>
            </a:xfrm>
            <a:prstGeom prst="rect">
              <a:avLst/>
            </a:prstGeom>
            <a:solidFill>
              <a:srgbClr val="78C78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" name="Shape 5"/>
            <p:cNvSpPr/>
            <p:nvPr/>
          </p:nvSpPr>
          <p:spPr>
            <a:xfrm>
              <a:off x="7802880" y="0"/>
              <a:ext cx="2600961" cy="292101"/>
            </a:xfrm>
            <a:prstGeom prst="rect">
              <a:avLst/>
            </a:prstGeom>
            <a:solidFill>
              <a:srgbClr val="34B8B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6" name="Shape 6"/>
            <p:cNvSpPr/>
            <p:nvPr/>
          </p:nvSpPr>
          <p:spPr>
            <a:xfrm>
              <a:off x="10403842" y="0"/>
              <a:ext cx="2600962" cy="292101"/>
            </a:xfrm>
            <a:prstGeom prst="rect">
              <a:avLst/>
            </a:prstGeom>
            <a:solidFill>
              <a:srgbClr val="239BC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8" name="Shape 8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" name="Shape 9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Titeltext</a:t>
            </a:r>
          </a:p>
        </p:txBody>
      </p:sp>
      <p:sp>
        <p:nvSpPr>
          <p:cNvPr id="10" name="Shape 10"/>
          <p:cNvSpPr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titleStyle>
    <p:bodyStyle>
      <a:lvl1pPr marL="889000" marR="0" indent="-571500" algn="l" defTabSz="584200" latinLnBrk="0">
        <a:lnSpc>
          <a:spcPct val="100000"/>
        </a:lnSpc>
        <a:spcBef>
          <a:spcPts val="4800"/>
        </a:spcBef>
        <a:spcAft>
          <a:spcPts val="0"/>
        </a:spcAft>
        <a:buClr>
          <a:srgbClr val="4B8BB2"/>
        </a:buClr>
        <a:buSzPct val="100000"/>
        <a:buFontTx/>
        <a:buChar char="&gt;"/>
        <a:tabLst/>
        <a:defRPr b="0" baseline="0" cap="none" i="0" spc="0" strike="noStrike" sz="4200" u="none">
          <a:ln>
            <a:noFill/>
          </a:ln>
          <a:solidFill>
            <a:srgbClr val="6B6C6D"/>
          </a:solidFill>
          <a:uFillTx/>
          <a:latin typeface="MetaOT-Light"/>
          <a:ea typeface="MetaOT-Light"/>
          <a:cs typeface="MetaOT-Light"/>
          <a:sym typeface="MetaOT-Light"/>
        </a:defRPr>
      </a:lvl1pPr>
      <a:lvl2pPr marL="1333500" marR="0" indent="-571500" algn="l" defTabSz="584200" latinLnBrk="0">
        <a:lnSpc>
          <a:spcPct val="100000"/>
        </a:lnSpc>
        <a:spcBef>
          <a:spcPts val="4800"/>
        </a:spcBef>
        <a:spcAft>
          <a:spcPts val="0"/>
        </a:spcAft>
        <a:buClr>
          <a:srgbClr val="4B8BB2"/>
        </a:buClr>
        <a:buSzPct val="100000"/>
        <a:buFontTx/>
        <a:buChar char="&gt;"/>
        <a:tabLst/>
        <a:defRPr b="0" baseline="0" cap="none" i="0" spc="0" strike="noStrike" sz="4200" u="none">
          <a:ln>
            <a:noFill/>
          </a:ln>
          <a:solidFill>
            <a:srgbClr val="6B6C6D"/>
          </a:solidFill>
          <a:uFillTx/>
          <a:latin typeface="MetaOT-Light"/>
          <a:ea typeface="MetaOT-Light"/>
          <a:cs typeface="MetaOT-Light"/>
          <a:sym typeface="MetaOT-Light"/>
        </a:defRPr>
      </a:lvl2pPr>
      <a:lvl3pPr marL="1778000" marR="0" indent="-571500" algn="l" defTabSz="584200" latinLnBrk="0">
        <a:lnSpc>
          <a:spcPct val="100000"/>
        </a:lnSpc>
        <a:spcBef>
          <a:spcPts val="4800"/>
        </a:spcBef>
        <a:spcAft>
          <a:spcPts val="0"/>
        </a:spcAft>
        <a:buClr>
          <a:srgbClr val="4B8BB2"/>
        </a:buClr>
        <a:buSzPct val="100000"/>
        <a:buFontTx/>
        <a:buChar char="&gt;"/>
        <a:tabLst/>
        <a:defRPr b="0" baseline="0" cap="none" i="0" spc="0" strike="noStrike" sz="4200" u="none">
          <a:ln>
            <a:noFill/>
          </a:ln>
          <a:solidFill>
            <a:srgbClr val="6B6C6D"/>
          </a:solidFill>
          <a:uFillTx/>
          <a:latin typeface="MetaOT-Light"/>
          <a:ea typeface="MetaOT-Light"/>
          <a:cs typeface="MetaOT-Light"/>
          <a:sym typeface="MetaOT-Light"/>
        </a:defRPr>
      </a:lvl3pPr>
      <a:lvl4pPr marL="2222500" marR="0" indent="-571500" algn="l" defTabSz="584200" latinLnBrk="0">
        <a:lnSpc>
          <a:spcPct val="100000"/>
        </a:lnSpc>
        <a:spcBef>
          <a:spcPts val="4800"/>
        </a:spcBef>
        <a:spcAft>
          <a:spcPts val="0"/>
        </a:spcAft>
        <a:buClr>
          <a:srgbClr val="4B8BB2"/>
        </a:buClr>
        <a:buSzPct val="100000"/>
        <a:buFontTx/>
        <a:buChar char="&gt;"/>
        <a:tabLst/>
        <a:defRPr b="0" baseline="0" cap="none" i="0" spc="0" strike="noStrike" sz="4200" u="none">
          <a:ln>
            <a:noFill/>
          </a:ln>
          <a:solidFill>
            <a:srgbClr val="6B6C6D"/>
          </a:solidFill>
          <a:uFillTx/>
          <a:latin typeface="MetaOT-Light"/>
          <a:ea typeface="MetaOT-Light"/>
          <a:cs typeface="MetaOT-Light"/>
          <a:sym typeface="MetaOT-Light"/>
        </a:defRPr>
      </a:lvl4pPr>
      <a:lvl5pPr marL="2667000" marR="0" indent="-571500" algn="l" defTabSz="584200" latinLnBrk="0">
        <a:lnSpc>
          <a:spcPct val="100000"/>
        </a:lnSpc>
        <a:spcBef>
          <a:spcPts val="4800"/>
        </a:spcBef>
        <a:spcAft>
          <a:spcPts val="0"/>
        </a:spcAft>
        <a:buClr>
          <a:srgbClr val="4B8BB2"/>
        </a:buClr>
        <a:buSzPct val="100000"/>
        <a:buFontTx/>
        <a:buChar char="&gt;"/>
        <a:tabLst/>
        <a:defRPr b="0" baseline="0" cap="none" i="0" spc="0" strike="noStrike" sz="4200" u="none">
          <a:ln>
            <a:noFill/>
          </a:ln>
          <a:solidFill>
            <a:srgbClr val="6B6C6D"/>
          </a:solidFill>
          <a:uFillTx/>
          <a:latin typeface="MetaOT-Light"/>
          <a:ea typeface="MetaOT-Light"/>
          <a:cs typeface="MetaOT-Light"/>
          <a:sym typeface="MetaOT-Light"/>
        </a:defRPr>
      </a:lvl5pPr>
      <a:lvl6pPr marL="3022600" marR="0" indent="-571500" algn="l" defTabSz="584200" latinLnBrk="0">
        <a:lnSpc>
          <a:spcPct val="100000"/>
        </a:lnSpc>
        <a:spcBef>
          <a:spcPts val="4800"/>
        </a:spcBef>
        <a:spcAft>
          <a:spcPts val="0"/>
        </a:spcAft>
        <a:buClr>
          <a:srgbClr val="4B8BB2"/>
        </a:buClr>
        <a:buSzPct val="100000"/>
        <a:buFontTx/>
        <a:buChar char="&gt;"/>
        <a:tabLst/>
        <a:defRPr b="0" baseline="0" cap="none" i="0" spc="0" strike="noStrike" sz="4200" u="none">
          <a:ln>
            <a:noFill/>
          </a:ln>
          <a:solidFill>
            <a:srgbClr val="6B6C6D"/>
          </a:solidFill>
          <a:uFillTx/>
          <a:latin typeface="MetaOT-Light"/>
          <a:ea typeface="MetaOT-Light"/>
          <a:cs typeface="MetaOT-Light"/>
          <a:sym typeface="MetaOT-Light"/>
        </a:defRPr>
      </a:lvl6pPr>
      <a:lvl7pPr marL="3378200" marR="0" indent="-571500" algn="l" defTabSz="584200" latinLnBrk="0">
        <a:lnSpc>
          <a:spcPct val="100000"/>
        </a:lnSpc>
        <a:spcBef>
          <a:spcPts val="4800"/>
        </a:spcBef>
        <a:spcAft>
          <a:spcPts val="0"/>
        </a:spcAft>
        <a:buClr>
          <a:srgbClr val="4B8BB2"/>
        </a:buClr>
        <a:buSzPct val="100000"/>
        <a:buFontTx/>
        <a:buChar char="&gt;"/>
        <a:tabLst/>
        <a:defRPr b="0" baseline="0" cap="none" i="0" spc="0" strike="noStrike" sz="4200" u="none">
          <a:ln>
            <a:noFill/>
          </a:ln>
          <a:solidFill>
            <a:srgbClr val="6B6C6D"/>
          </a:solidFill>
          <a:uFillTx/>
          <a:latin typeface="MetaOT-Light"/>
          <a:ea typeface="MetaOT-Light"/>
          <a:cs typeface="MetaOT-Light"/>
          <a:sym typeface="MetaOT-Light"/>
        </a:defRPr>
      </a:lvl7pPr>
      <a:lvl8pPr marL="3733800" marR="0" indent="-571500" algn="l" defTabSz="584200" latinLnBrk="0">
        <a:lnSpc>
          <a:spcPct val="100000"/>
        </a:lnSpc>
        <a:spcBef>
          <a:spcPts val="4800"/>
        </a:spcBef>
        <a:spcAft>
          <a:spcPts val="0"/>
        </a:spcAft>
        <a:buClr>
          <a:srgbClr val="4B8BB2"/>
        </a:buClr>
        <a:buSzPct val="100000"/>
        <a:buFontTx/>
        <a:buChar char="&gt;"/>
        <a:tabLst/>
        <a:defRPr b="0" baseline="0" cap="none" i="0" spc="0" strike="noStrike" sz="4200" u="none">
          <a:ln>
            <a:noFill/>
          </a:ln>
          <a:solidFill>
            <a:srgbClr val="6B6C6D"/>
          </a:solidFill>
          <a:uFillTx/>
          <a:latin typeface="MetaOT-Light"/>
          <a:ea typeface="MetaOT-Light"/>
          <a:cs typeface="MetaOT-Light"/>
          <a:sym typeface="MetaOT-Light"/>
        </a:defRPr>
      </a:lvl8pPr>
      <a:lvl9pPr marL="4089400" marR="0" indent="-571500" algn="l" defTabSz="584200" latinLnBrk="0">
        <a:lnSpc>
          <a:spcPct val="100000"/>
        </a:lnSpc>
        <a:spcBef>
          <a:spcPts val="4800"/>
        </a:spcBef>
        <a:spcAft>
          <a:spcPts val="0"/>
        </a:spcAft>
        <a:buClr>
          <a:srgbClr val="4B8BB2"/>
        </a:buClr>
        <a:buSzPct val="100000"/>
        <a:buFontTx/>
        <a:buChar char="&gt;"/>
        <a:tabLst/>
        <a:defRPr b="0" baseline="0" cap="none" i="0" spc="0" strike="noStrike" sz="4200" u="none">
          <a:ln>
            <a:noFill/>
          </a:ln>
          <a:solidFill>
            <a:srgbClr val="6B6C6D"/>
          </a:solidFill>
          <a:uFillTx/>
          <a:latin typeface="MetaOT-Light"/>
          <a:ea typeface="MetaOT-Light"/>
          <a:cs typeface="MetaOT-Light"/>
          <a:sym typeface="MetaOT-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10.png"/><Relationship Id="rId4" Type="http://schemas.openxmlformats.org/officeDocument/2006/relationships/image" Target="../media/image2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8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Relationship Id="rId3" Type="http://schemas.openxmlformats.org/officeDocument/2006/relationships/image" Target="../media/image41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3" Type="http://schemas.openxmlformats.org/officeDocument/2006/relationships/image" Target="../media/image42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nnoq.com/de/timeline/" TargetMode="External"/><Relationship Id="rId3" Type="http://schemas.openxmlformats.org/officeDocument/2006/relationships/hyperlink" Target="mailto:info@innoq.com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Self-Contained Systems</a:t>
            </a:r>
          </a:p>
        </p:txBody>
      </p:sp>
      <p:sp>
        <p:nvSpPr>
          <p:cNvPr id="104" name="Shape 10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Infodeck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body" sz="half" idx="1"/>
          </p:nvPr>
        </p:nvSpPr>
        <p:spPr>
          <a:xfrm>
            <a:off x="5437054" y="2019300"/>
            <a:ext cx="6462846" cy="57150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Nach außen bildet ein SCS eine dezentrale Einheit, die nur über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RESTful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HTTP</a:t>
            </a:r>
            <a:r>
              <a:t> oder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leichtgewichtiges Messaging</a:t>
            </a:r>
            <a:r>
              <a:t> mit anderen Systemen kommuniziert.</a:t>
            </a:r>
          </a:p>
        </p:txBody>
      </p:sp>
      <p:pic>
        <p:nvPicPr>
          <p:cNvPr id="131" name="SCS-closed-connectors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164"/>
          <a:stretch>
            <a:fillRect/>
          </a:stretch>
        </p:blipFill>
        <p:spPr>
          <a:xfrm>
            <a:off x="1497925" y="3073399"/>
            <a:ext cx="2805628" cy="6590428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 flipV="1">
            <a:off x="3081019" y="1945007"/>
            <a:ext cx="1" cy="1494153"/>
          </a:xfrm>
          <a:prstGeom prst="line">
            <a:avLst/>
          </a:prstGeom>
          <a:ln w="38100">
            <a:solidFill>
              <a:srgbClr val="A6AA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33" name="Shape 133"/>
          <p:cNvSpPr/>
          <p:nvPr/>
        </p:nvSpPr>
        <p:spPr>
          <a:xfrm flipH="1">
            <a:off x="2679699" y="2069010"/>
            <a:ext cx="1" cy="1494153"/>
          </a:xfrm>
          <a:prstGeom prst="line">
            <a:avLst/>
          </a:prstGeom>
          <a:ln w="38100">
            <a:solidFill>
              <a:srgbClr val="A6AA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body" sz="half" idx="1"/>
          </p:nvPr>
        </p:nvSpPr>
        <p:spPr>
          <a:xfrm>
            <a:off x="6483534" y="2019300"/>
            <a:ext cx="5584694" cy="5715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</a:lstStyle>
          <a:p>
            <a:pPr/>
            <a:r>
              <a:t>Unabhängig davon kann für jedes SCS individuell entschieden werden, welche Systemplattform verwendet werden soll.</a:t>
            </a:r>
          </a:p>
        </p:txBody>
      </p:sp>
      <p:pic>
        <p:nvPicPr>
          <p:cNvPr id="136" name="scs-platfor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119" y="2721001"/>
            <a:ext cx="5080001" cy="4311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body" sz="half" idx="1"/>
          </p:nvPr>
        </p:nvSpPr>
        <p:spPr>
          <a:xfrm>
            <a:off x="5573381" y="1699187"/>
            <a:ext cx="6876853" cy="6355226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Jedes SCS enthält eine eigene </a:t>
            </a:r>
            <a:r>
              <a:rPr>
                <a:solidFill>
                  <a:srgbClr val="82CBF3"/>
                </a:solidFill>
                <a:latin typeface="+mn-lt"/>
                <a:ea typeface="+mn-ea"/>
                <a:cs typeface="+mn-cs"/>
                <a:sym typeface="Meta OT"/>
              </a:rPr>
              <a:t>Benutzeroberfläche</a:t>
            </a:r>
            <a:r>
              <a:t>, eine für seine Fachlichkeit spezifische </a:t>
            </a:r>
            <a:r>
              <a:rPr>
                <a:solidFill>
                  <a:srgbClr val="80E4A7"/>
                </a:solidFill>
                <a:latin typeface="+mn-lt"/>
                <a:ea typeface="+mn-ea"/>
                <a:cs typeface="+mn-cs"/>
                <a:sym typeface="Meta OT"/>
              </a:rPr>
              <a:t>Geschäftslogik</a:t>
            </a:r>
            <a:r>
              <a:t> sowie separate </a:t>
            </a:r>
            <a:r>
              <a:rPr>
                <a:solidFill>
                  <a:srgbClr val="FFA26B"/>
                </a:solidFill>
                <a:latin typeface="+mn-lt"/>
                <a:ea typeface="+mn-ea"/>
                <a:cs typeface="+mn-cs"/>
                <a:sym typeface="Meta OT"/>
              </a:rPr>
              <a:t>Datenhaltung</a:t>
            </a:r>
          </a:p>
        </p:txBody>
      </p:sp>
      <p:pic>
        <p:nvPicPr>
          <p:cNvPr id="139" name="SCS-open.png"/>
          <p:cNvPicPr>
            <a:picLocks noChangeAspect="1"/>
          </p:cNvPicPr>
          <p:nvPr/>
        </p:nvPicPr>
        <p:blipFill>
          <a:blip r:embed="rId2">
            <a:extLst/>
          </a:blip>
          <a:srcRect l="85" t="0" r="85" b="0"/>
          <a:stretch>
            <a:fillRect/>
          </a:stretch>
        </p:blipFill>
        <p:spPr>
          <a:xfrm>
            <a:off x="1874969" y="1701799"/>
            <a:ext cx="2428498" cy="6350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body" sz="half" idx="1"/>
          </p:nvPr>
        </p:nvSpPr>
        <p:spPr>
          <a:xfrm>
            <a:off x="4907901" y="2019300"/>
            <a:ext cx="6876853" cy="57150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Die Benutzeroberfläche besteht aus Webtechnologien, die nach den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ROCA-Prinzipien</a:t>
            </a:r>
            <a:r>
              <a:t> eingesetzt werden.</a:t>
            </a:r>
          </a:p>
        </p:txBody>
      </p:sp>
      <p:pic>
        <p:nvPicPr>
          <p:cNvPr id="142" name="scs-u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9600" y="1698360"/>
            <a:ext cx="1587500" cy="635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body" sz="half" idx="1"/>
          </p:nvPr>
        </p:nvSpPr>
        <p:spPr>
          <a:xfrm>
            <a:off x="4938381" y="2019300"/>
            <a:ext cx="6876853" cy="57150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Neben der Weboberfläche kann ein Self-Contained System auch ein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optionales API</a:t>
            </a:r>
            <a:r>
              <a:t> anbieten.</a:t>
            </a:r>
          </a:p>
        </p:txBody>
      </p:sp>
      <p:pic>
        <p:nvPicPr>
          <p:cNvPr id="145" name="scs-ui-a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9600" y="1698360"/>
            <a:ext cx="1587500" cy="635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body" sz="half" idx="1"/>
          </p:nvPr>
        </p:nvSpPr>
        <p:spPr>
          <a:xfrm>
            <a:off x="4870648" y="2019300"/>
            <a:ext cx="6876852" cy="57150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Die Geschäftslogik eines SCS löst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ausschließlich</a:t>
            </a:r>
            <a:r>
              <a:t> Probleme der zu Grunde liegenden Domäne. Diese Logik wird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nur</a:t>
            </a:r>
            <a:r>
              <a:t> über eine klar definierte Schnittstelle mit anderen Systemen geteilt.</a:t>
            </a:r>
          </a:p>
        </p:txBody>
      </p:sp>
      <p:pic>
        <p:nvPicPr>
          <p:cNvPr id="148" name="scs-b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5685" y="1701800"/>
            <a:ext cx="1587501" cy="635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body" sz="half" idx="1"/>
          </p:nvPr>
        </p:nvSpPr>
        <p:spPr>
          <a:xfrm>
            <a:off x="4921448" y="2019300"/>
            <a:ext cx="6876852" cy="57150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Innerhalb der Geschäftslogik können für die Lösung eines fachlichen Problems u.a. auch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Microservices</a:t>
            </a:r>
            <a:r>
              <a:t> eingesetzt werden.</a:t>
            </a:r>
          </a:p>
        </p:txBody>
      </p:sp>
      <p:pic>
        <p:nvPicPr>
          <p:cNvPr id="151" name="scs-bl-m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5685" y="1701800"/>
            <a:ext cx="1587501" cy="635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body" sz="half" idx="1"/>
          </p:nvPr>
        </p:nvSpPr>
        <p:spPr>
          <a:xfrm>
            <a:off x="5006115" y="2019300"/>
            <a:ext cx="6876852" cy="57150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Jedes SCS besitzt eine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separate Datenhaltung</a:t>
            </a:r>
            <a:r>
              <a:t>, die unter Umständen eine für die Domäne erforderliche Redundanz ausweist.</a:t>
            </a:r>
          </a:p>
        </p:txBody>
      </p:sp>
      <p:pic>
        <p:nvPicPr>
          <p:cNvPr id="154" name="scs-d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8000" y="1701800"/>
            <a:ext cx="1587501" cy="635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body" sz="half" idx="1"/>
          </p:nvPr>
        </p:nvSpPr>
        <p:spPr>
          <a:xfrm>
            <a:off x="5882455" y="2019300"/>
            <a:ext cx="6447553" cy="57150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Auch wenn Redundanzen von Daten in Kauf genommen werden, beeinflusst dies nicht die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Datenhoheit </a:t>
            </a:r>
            <a:r>
              <a:t>des führenden Systems.</a:t>
            </a:r>
          </a:p>
        </p:txBody>
      </p:sp>
      <p:pic>
        <p:nvPicPr>
          <p:cNvPr id="157" name="db-redundanc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8239" y="2415007"/>
            <a:ext cx="3810001" cy="4923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body" sz="half" idx="1"/>
          </p:nvPr>
        </p:nvSpPr>
        <p:spPr>
          <a:xfrm>
            <a:off x="5804548" y="2019300"/>
            <a:ext cx="6552963" cy="57150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Dies ermöglicht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polyglotte Persistenz</a:t>
            </a:r>
            <a:r>
              <a:t>, da unabhängig von anderen Systemen ein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 passendes </a:t>
            </a:r>
            <a:r>
              <a:t>DBMS für ein konkretes fachliches Problem eingesetzt werden kann.</a:t>
            </a:r>
          </a:p>
        </p:txBody>
      </p:sp>
      <p:pic>
        <p:nvPicPr>
          <p:cNvPr id="160" name="db-polyglot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8239" y="2415007"/>
            <a:ext cx="3810001" cy="4923586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/>
        </p:nvSpPr>
        <p:spPr>
          <a:xfrm>
            <a:off x="1296577" y="7251699"/>
            <a:ext cx="86868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B99179"/>
                </a:solidFill>
                <a:latin typeface="MetaOT-Light"/>
                <a:ea typeface="MetaOT-Light"/>
                <a:cs typeface="MetaOT-Light"/>
                <a:sym typeface="MetaOT-Light"/>
              </a:defRPr>
            </a:lvl1pPr>
          </a:lstStyle>
          <a:p>
            <a:pPr/>
            <a:r>
              <a:t>Neo4J</a:t>
            </a:r>
          </a:p>
        </p:txBody>
      </p:sp>
      <p:sp>
        <p:nvSpPr>
          <p:cNvPr id="162" name="Shape 162"/>
          <p:cNvSpPr/>
          <p:nvPr/>
        </p:nvSpPr>
        <p:spPr>
          <a:xfrm>
            <a:off x="2492552" y="6767830"/>
            <a:ext cx="11413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A5826D"/>
                </a:solidFill>
                <a:latin typeface="MetaOT-Light"/>
                <a:ea typeface="MetaOT-Light"/>
                <a:cs typeface="MetaOT-Light"/>
                <a:sym typeface="MetaOT-Light"/>
              </a:defRPr>
            </a:lvl1pPr>
          </a:lstStyle>
          <a:p>
            <a:pPr/>
            <a:r>
              <a:t>CouchDB</a:t>
            </a:r>
          </a:p>
        </p:txBody>
      </p:sp>
      <p:sp>
        <p:nvSpPr>
          <p:cNvPr id="163" name="Shape 163"/>
          <p:cNvSpPr/>
          <p:nvPr/>
        </p:nvSpPr>
        <p:spPr>
          <a:xfrm>
            <a:off x="3948522" y="7251699"/>
            <a:ext cx="93313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B99179"/>
                </a:solidFill>
                <a:latin typeface="MetaOT-Light"/>
                <a:ea typeface="MetaOT-Light"/>
                <a:cs typeface="MetaOT-Light"/>
                <a:sym typeface="MetaOT-Light"/>
              </a:defRPr>
            </a:lvl1pPr>
          </a:lstStyle>
          <a:p>
            <a:pPr/>
            <a:r>
              <a:t>Oracle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monolit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5281" y="3116252"/>
            <a:ext cx="3704275" cy="3521096"/>
          </a:xfrm>
          <a:prstGeom prst="rect">
            <a:avLst/>
          </a:prstGeom>
          <a:ln w="25400">
            <a:miter lim="400000"/>
          </a:ln>
        </p:spPr>
      </p:pic>
      <p:sp>
        <p:nvSpPr>
          <p:cNvPr id="107" name="Shape 107"/>
          <p:cNvSpPr/>
          <p:nvPr>
            <p:ph type="body" sz="half" idx="1"/>
          </p:nvPr>
        </p:nvSpPr>
        <p:spPr>
          <a:xfrm>
            <a:off x="6503854" y="1883833"/>
            <a:ext cx="5772945" cy="57150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Ein </a:t>
            </a:r>
            <a:r>
              <a:t>Monolith</a:t>
            </a:r>
            <a:r>
              <a:t> beherbergt eine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Vielzahl</a:t>
            </a:r>
            <a:r>
              <a:t> von Dingen in einem System 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body" sz="half" idx="1"/>
          </p:nvPr>
        </p:nvSpPr>
        <p:spPr>
          <a:xfrm>
            <a:off x="4836781" y="2019300"/>
            <a:ext cx="6876853" cy="5715001"/>
          </a:xfrm>
          <a:prstGeom prst="rect">
            <a:avLst/>
          </a:prstGeom>
        </p:spPr>
        <p:txBody>
          <a:bodyPr/>
          <a:lstStyle/>
          <a:p>
            <a:pPr marL="0" indent="0" defTabSz="554990">
              <a:spcBef>
                <a:spcPts val="4500"/>
              </a:spcBef>
              <a:buClrTx/>
              <a:buSzTx/>
              <a:buNone/>
              <a:defRPr sz="3989"/>
            </a:pPr>
            <a:r>
              <a:t>Innerhalb eines SCS können auch weitere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flexible technische Entscheidungen</a:t>
            </a:r>
            <a:r>
              <a:t> getroffen werden. So etwa die Wahl der Programmiersprache, der eingesetzten Frameworks oder der Entwicklungswerkzeuge.</a:t>
            </a:r>
          </a:p>
        </p:txBody>
      </p:sp>
      <p:pic>
        <p:nvPicPr>
          <p:cNvPr id="166" name="scs-microarchitectu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8000" y="1701800"/>
            <a:ext cx="1587501" cy="635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body" sz="half" idx="1"/>
          </p:nvPr>
        </p:nvSpPr>
        <p:spPr>
          <a:xfrm>
            <a:off x="6369989" y="2019300"/>
            <a:ext cx="5272525" cy="57150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Durch den klaren fachlichen Scope kann ein SCS von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einem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Team</a:t>
            </a:r>
            <a:r>
              <a:t> entwickelt, betrieben und gewartet werden.</a:t>
            </a:r>
          </a:p>
        </p:txBody>
      </p:sp>
      <p:grpSp>
        <p:nvGrpSpPr>
          <p:cNvPr id="172" name="Group 172"/>
          <p:cNvGrpSpPr/>
          <p:nvPr/>
        </p:nvGrpSpPr>
        <p:grpSpPr>
          <a:xfrm>
            <a:off x="1088700" y="2535844"/>
            <a:ext cx="4070834" cy="4681912"/>
            <a:chOff x="-12700" y="-12700"/>
            <a:chExt cx="4070833" cy="4681911"/>
          </a:xfrm>
        </p:grpSpPr>
        <p:pic>
          <p:nvPicPr>
            <p:cNvPr id="169" name="SCS-closed-filtere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91113" y="0"/>
              <a:ext cx="1567021" cy="40974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SCS-closed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2700" y="-12700"/>
              <a:ext cx="1567020" cy="40974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1" name="SCS-closed-filtered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20547" y="383864"/>
              <a:ext cx="1638891" cy="42853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3" name="Shape 173"/>
          <p:cNvSpPr/>
          <p:nvPr/>
        </p:nvSpPr>
        <p:spPr>
          <a:xfrm>
            <a:off x="2623251" y="7292340"/>
            <a:ext cx="99568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53585F"/>
                </a:solidFill>
                <a:latin typeface="MetaOT-Light"/>
                <a:ea typeface="MetaOT-Light"/>
                <a:cs typeface="MetaOT-Light"/>
                <a:sym typeface="MetaOT-Light"/>
              </a:defRPr>
            </a:lvl1pPr>
          </a:lstStyle>
          <a:p>
            <a:pPr/>
            <a:r>
              <a:t>Team 1</a:t>
            </a:r>
          </a:p>
        </p:txBody>
      </p:sp>
      <p:sp>
        <p:nvSpPr>
          <p:cNvPr id="174" name="Shape 174"/>
          <p:cNvSpPr/>
          <p:nvPr/>
        </p:nvSpPr>
        <p:spPr>
          <a:xfrm>
            <a:off x="1314606" y="1851660"/>
            <a:ext cx="103505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53585F"/>
                </a:solidFill>
                <a:latin typeface="MetaOT-Light"/>
                <a:ea typeface="MetaOT-Light"/>
                <a:cs typeface="MetaOT-Light"/>
                <a:sym typeface="MetaOT-Light"/>
              </a:defRPr>
            </a:lvl1pPr>
          </a:lstStyle>
          <a:p>
            <a:pPr/>
            <a:r>
              <a:t>Team 2</a:t>
            </a:r>
          </a:p>
        </p:txBody>
      </p:sp>
      <p:sp>
        <p:nvSpPr>
          <p:cNvPr id="175" name="Shape 175"/>
          <p:cNvSpPr/>
          <p:nvPr/>
        </p:nvSpPr>
        <p:spPr>
          <a:xfrm>
            <a:off x="3891828" y="1851660"/>
            <a:ext cx="102806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53585F"/>
                </a:solidFill>
                <a:latin typeface="MetaOT-Light"/>
                <a:ea typeface="MetaOT-Light"/>
                <a:cs typeface="MetaOT-Light"/>
                <a:sym typeface="MetaOT-Light"/>
              </a:defRPr>
            </a:lvl1pPr>
          </a:lstStyle>
          <a:p>
            <a:pPr/>
            <a:r>
              <a:t>Team 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body" sz="half" idx="1"/>
          </p:nvPr>
        </p:nvSpPr>
        <p:spPr>
          <a:xfrm>
            <a:off x="5480248" y="2100580"/>
            <a:ext cx="6876852" cy="57150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Self-Contained Systems</a:t>
            </a:r>
            <a:br/>
            <a:r>
              <a:t>sollten vorzugsweise über ihre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Weboberflächen</a:t>
            </a:r>
            <a:r>
              <a:t> integriert werden, um die Kopplung an andere Systeme minimal zu halten.</a:t>
            </a:r>
          </a:p>
        </p:txBody>
      </p:sp>
      <p:pic>
        <p:nvPicPr>
          <p:cNvPr id="178" name="ui-integr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8051" y="1903387"/>
            <a:ext cx="3175001" cy="5946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body" sz="half" idx="1"/>
          </p:nvPr>
        </p:nvSpPr>
        <p:spPr>
          <a:xfrm>
            <a:off x="1286410" y="4983122"/>
            <a:ext cx="10431980" cy="3726539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</a:pPr>
            <a:r>
              <a:t>Dabei werden z.B. einfache Links benutzt, um zwischen verschiedenen </a:t>
            </a:r>
            <a:br/>
            <a:r>
              <a:t>Anwendungen zu navigieren.</a:t>
            </a:r>
          </a:p>
        </p:txBody>
      </p:sp>
      <p:pic>
        <p:nvPicPr>
          <p:cNvPr id="181" name="brows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0551" y="809555"/>
            <a:ext cx="4685661" cy="35560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brows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21951" y="809555"/>
            <a:ext cx="4685662" cy="35560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roduct Page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30235"/>
          <a:stretch>
            <a:fillRect/>
          </a:stretch>
        </p:blipFill>
        <p:spPr>
          <a:xfrm>
            <a:off x="1749867" y="1277670"/>
            <a:ext cx="3587029" cy="3045448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2059188" y="1372107"/>
            <a:ext cx="2898739" cy="501925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pic>
        <p:nvPicPr>
          <p:cNvPr id="185" name="Project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30118"/>
          <a:stretch>
            <a:fillRect/>
          </a:stretch>
        </p:blipFill>
        <p:spPr>
          <a:xfrm>
            <a:off x="7874081" y="1277670"/>
            <a:ext cx="3581401" cy="3045789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/>
        </p:nvSpPr>
        <p:spPr>
          <a:xfrm>
            <a:off x="8215412" y="1372107"/>
            <a:ext cx="2898739" cy="501925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3006145" y="4361105"/>
            <a:ext cx="100482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3585F"/>
                </a:solidFill>
                <a:latin typeface="MetaOT-Light"/>
                <a:ea typeface="MetaOT-Light"/>
                <a:cs typeface="MetaOT-Light"/>
                <a:sym typeface="MetaOT-Light"/>
              </a:defRPr>
            </a:lvl1pPr>
          </a:lstStyle>
          <a:p>
            <a:pPr/>
            <a:r>
              <a:t>System 1</a:t>
            </a:r>
          </a:p>
        </p:txBody>
      </p:sp>
      <p:sp>
        <p:nvSpPr>
          <p:cNvPr id="188" name="Shape 188"/>
          <p:cNvSpPr/>
          <p:nvPr/>
        </p:nvSpPr>
        <p:spPr>
          <a:xfrm flipV="1">
            <a:off x="4009455" y="1613371"/>
            <a:ext cx="4070156" cy="1598329"/>
          </a:xfrm>
          <a:prstGeom prst="line">
            <a:avLst/>
          </a:prstGeom>
          <a:ln w="25400">
            <a:solidFill>
              <a:srgbClr val="3498DB"/>
            </a:solidFill>
            <a:miter lim="400000"/>
            <a:headEnd type="oval"/>
            <a:tailEnd type="triangle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89" name="Shape 189"/>
          <p:cNvSpPr/>
          <p:nvPr/>
        </p:nvSpPr>
        <p:spPr>
          <a:xfrm>
            <a:off x="9146621" y="4361105"/>
            <a:ext cx="103632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3585F"/>
                </a:solidFill>
                <a:latin typeface="MetaOT-Light"/>
                <a:ea typeface="MetaOT-Light"/>
                <a:cs typeface="MetaOT-Light"/>
                <a:sym typeface="MetaOT-Light"/>
              </a:defRPr>
            </a:lvl1pPr>
          </a:lstStyle>
          <a:p>
            <a:pPr/>
            <a:r>
              <a:t>System 2</a:t>
            </a:r>
          </a:p>
        </p:txBody>
      </p:sp>
      <p:sp>
        <p:nvSpPr>
          <p:cNvPr id="190" name="Shape 190"/>
          <p:cNvSpPr/>
          <p:nvPr/>
        </p:nvSpPr>
        <p:spPr>
          <a:xfrm>
            <a:off x="2006600" y="1518459"/>
            <a:ext cx="2475111" cy="209221"/>
          </a:xfrm>
          <a:prstGeom prst="roundRect">
            <a:avLst>
              <a:gd name="adj" fmla="val 26564"/>
            </a:avLst>
          </a:prstGeom>
          <a:solidFill>
            <a:srgbClr val="CFCFC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8153400" y="1518459"/>
            <a:ext cx="2475111" cy="209221"/>
          </a:xfrm>
          <a:prstGeom prst="roundRect">
            <a:avLst>
              <a:gd name="adj" fmla="val 12219"/>
            </a:avLst>
          </a:prstGeom>
          <a:solidFill>
            <a:srgbClr val="CFCFC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body" sz="half" idx="1"/>
          </p:nvPr>
        </p:nvSpPr>
        <p:spPr>
          <a:xfrm>
            <a:off x="1286410" y="4983122"/>
            <a:ext cx="10431980" cy="3726539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</a:lvl1pPr>
          </a:lstStyle>
          <a:p>
            <a:pPr/>
            <a:r>
              <a:t>Soll die Navigation in beide Richtungen möglich sein, kann eine Rücksprung-Adresse mitgegeben werden.</a:t>
            </a:r>
          </a:p>
        </p:txBody>
      </p:sp>
      <p:pic>
        <p:nvPicPr>
          <p:cNvPr id="194" name="brows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0551" y="809555"/>
            <a:ext cx="4685661" cy="35560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brows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21951" y="809555"/>
            <a:ext cx="4685662" cy="35560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ayment Form.png"/>
          <p:cNvPicPr>
            <a:picLocks noChangeAspect="1"/>
          </p:cNvPicPr>
          <p:nvPr/>
        </p:nvPicPr>
        <p:blipFill>
          <a:blip r:embed="rId3">
            <a:extLst/>
          </a:blip>
          <a:srcRect l="0" t="10653" r="0" b="2174"/>
          <a:stretch>
            <a:fillRect/>
          </a:stretch>
        </p:blipFill>
        <p:spPr>
          <a:xfrm>
            <a:off x="8177293" y="1173504"/>
            <a:ext cx="2974780" cy="31558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Price.png"/>
          <p:cNvPicPr>
            <a:picLocks noChangeAspect="1"/>
          </p:cNvPicPr>
          <p:nvPr/>
        </p:nvPicPr>
        <p:blipFill>
          <a:blip r:embed="rId4">
            <a:extLst/>
          </a:blip>
          <a:srcRect l="0" t="10788" r="0" b="2107"/>
          <a:stretch>
            <a:fillRect/>
          </a:stretch>
        </p:blipFill>
        <p:spPr>
          <a:xfrm>
            <a:off x="2057878" y="1169866"/>
            <a:ext cx="2970982" cy="3149363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hape 198"/>
          <p:cNvSpPr/>
          <p:nvPr/>
        </p:nvSpPr>
        <p:spPr>
          <a:xfrm>
            <a:off x="3006145" y="4361105"/>
            <a:ext cx="100482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3585F"/>
                </a:solidFill>
                <a:latin typeface="MetaOT-Light"/>
                <a:ea typeface="MetaOT-Light"/>
                <a:cs typeface="MetaOT-Light"/>
                <a:sym typeface="MetaOT-Light"/>
              </a:defRPr>
            </a:lvl1pPr>
          </a:lstStyle>
          <a:p>
            <a:pPr/>
            <a:r>
              <a:t>System 1</a:t>
            </a:r>
          </a:p>
        </p:txBody>
      </p:sp>
      <p:sp>
        <p:nvSpPr>
          <p:cNvPr id="199" name="Shape 199"/>
          <p:cNvSpPr/>
          <p:nvPr/>
        </p:nvSpPr>
        <p:spPr>
          <a:xfrm>
            <a:off x="9146621" y="4361105"/>
            <a:ext cx="103632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3585F"/>
                </a:solidFill>
                <a:latin typeface="MetaOT-Light"/>
                <a:ea typeface="MetaOT-Light"/>
                <a:cs typeface="MetaOT-Light"/>
                <a:sym typeface="MetaOT-Light"/>
              </a:defRPr>
            </a:lvl1pPr>
          </a:lstStyle>
          <a:p>
            <a:pPr/>
            <a:r>
              <a:t>System 2</a:t>
            </a:r>
          </a:p>
        </p:txBody>
      </p:sp>
      <p:sp>
        <p:nvSpPr>
          <p:cNvPr id="200" name="Shape 200"/>
          <p:cNvSpPr/>
          <p:nvPr/>
        </p:nvSpPr>
        <p:spPr>
          <a:xfrm flipV="1">
            <a:off x="3524764" y="1544348"/>
            <a:ext cx="4423018" cy="2204101"/>
          </a:xfrm>
          <a:prstGeom prst="line">
            <a:avLst/>
          </a:prstGeom>
          <a:ln w="25400">
            <a:solidFill>
              <a:srgbClr val="3498DB"/>
            </a:solidFill>
            <a:miter lim="400000"/>
            <a:headEnd type="oval"/>
            <a:tailEnd type="triangle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01" name="Shape 201"/>
          <p:cNvSpPr/>
          <p:nvPr/>
        </p:nvSpPr>
        <p:spPr>
          <a:xfrm flipH="1" flipV="1">
            <a:off x="5262789" y="1621111"/>
            <a:ext cx="3777345" cy="2428357"/>
          </a:xfrm>
          <a:prstGeom prst="line">
            <a:avLst/>
          </a:prstGeom>
          <a:ln w="25400">
            <a:solidFill>
              <a:srgbClr val="959595"/>
            </a:solidFill>
            <a:prstDash val="sysDot"/>
            <a:miter lim="400000"/>
            <a:headEnd type="oval"/>
            <a:tailEnd type="triangle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body" sz="half" idx="1"/>
          </p:nvPr>
        </p:nvSpPr>
        <p:spPr>
          <a:xfrm>
            <a:off x="1286410" y="4983122"/>
            <a:ext cx="10431980" cy="3726539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</a:lvl1pPr>
          </a:lstStyle>
          <a:p>
            <a:pPr/>
            <a:r>
              <a:t>Darüber hinaus können Links auch dazu genutzt werden, einzelne Seitenbereiche eines anderen SCS mit Hilfe von JavaScript dynamisch in die Benutzeroberfläche einzubetten.</a:t>
            </a:r>
          </a:p>
        </p:txBody>
      </p:sp>
      <p:pic>
        <p:nvPicPr>
          <p:cNvPr id="204" name="brows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0551" y="809555"/>
            <a:ext cx="4685661" cy="35560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brows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21951" y="809555"/>
            <a:ext cx="4685662" cy="35560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Tabs.png"/>
          <p:cNvPicPr>
            <a:picLocks noChangeAspect="1"/>
          </p:cNvPicPr>
          <p:nvPr/>
        </p:nvPicPr>
        <p:blipFill>
          <a:blip r:embed="rId3">
            <a:extLst/>
          </a:blip>
          <a:srcRect l="0" t="14711" r="0" b="2873"/>
          <a:stretch>
            <a:fillRect/>
          </a:stretch>
        </p:blipFill>
        <p:spPr>
          <a:xfrm>
            <a:off x="1980883" y="1183690"/>
            <a:ext cx="3124997" cy="3134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Project.png"/>
          <p:cNvPicPr>
            <a:picLocks noChangeAspect="1"/>
          </p:cNvPicPr>
          <p:nvPr/>
        </p:nvPicPr>
        <p:blipFill>
          <a:blip r:embed="rId4">
            <a:extLst/>
          </a:blip>
          <a:srcRect l="0" t="12432" r="0" b="4143"/>
          <a:stretch>
            <a:fillRect/>
          </a:stretch>
        </p:blipFill>
        <p:spPr>
          <a:xfrm>
            <a:off x="8109031" y="1184259"/>
            <a:ext cx="3111501" cy="3158980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/>
        </p:nvSpPr>
        <p:spPr>
          <a:xfrm>
            <a:off x="3006145" y="4361105"/>
            <a:ext cx="100482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3585F"/>
                </a:solidFill>
                <a:latin typeface="MetaOT-Light"/>
                <a:ea typeface="MetaOT-Light"/>
                <a:cs typeface="MetaOT-Light"/>
                <a:sym typeface="MetaOT-Light"/>
              </a:defRPr>
            </a:lvl1pPr>
          </a:lstStyle>
          <a:p>
            <a:pPr/>
            <a:r>
              <a:t>System 1</a:t>
            </a:r>
          </a:p>
        </p:txBody>
      </p:sp>
      <p:sp>
        <p:nvSpPr>
          <p:cNvPr id="209" name="Shape 209"/>
          <p:cNvSpPr/>
          <p:nvPr/>
        </p:nvSpPr>
        <p:spPr>
          <a:xfrm>
            <a:off x="9146621" y="4361105"/>
            <a:ext cx="103632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3585F"/>
                </a:solidFill>
                <a:latin typeface="MetaOT-Light"/>
                <a:ea typeface="MetaOT-Light"/>
                <a:cs typeface="MetaOT-Light"/>
                <a:sym typeface="MetaOT-Light"/>
              </a:defRPr>
            </a:lvl1pPr>
          </a:lstStyle>
          <a:p>
            <a:pPr/>
            <a:r>
              <a:t>System 2</a:t>
            </a:r>
          </a:p>
        </p:txBody>
      </p:sp>
      <p:sp>
        <p:nvSpPr>
          <p:cNvPr id="210" name="Shape 210"/>
          <p:cNvSpPr/>
          <p:nvPr/>
        </p:nvSpPr>
        <p:spPr>
          <a:xfrm>
            <a:off x="2336800" y="1351557"/>
            <a:ext cx="529333" cy="96244"/>
          </a:xfrm>
          <a:prstGeom prst="roundRect">
            <a:avLst>
              <a:gd name="adj" fmla="val 26564"/>
            </a:avLst>
          </a:prstGeom>
          <a:solidFill>
            <a:srgbClr val="B6B6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2604177" y="1399678"/>
            <a:ext cx="5417314" cy="1"/>
          </a:xfrm>
          <a:prstGeom prst="line">
            <a:avLst/>
          </a:prstGeom>
          <a:ln w="25400">
            <a:solidFill>
              <a:srgbClr val="3498DB"/>
            </a:solidFill>
            <a:miter lim="400000"/>
            <a:headEnd type="oval"/>
            <a:tailEnd type="triangle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8238066" y="1270000"/>
            <a:ext cx="2853432" cy="2814076"/>
          </a:xfrm>
          <a:prstGeom prst="rect">
            <a:avLst/>
          </a:prstGeom>
          <a:ln w="25400">
            <a:solidFill>
              <a:srgbClr val="3398DB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13" name="Shape 213"/>
          <p:cNvSpPr/>
          <p:nvPr/>
        </p:nvSpPr>
        <p:spPr>
          <a:xfrm>
            <a:off x="2634000" y="1866983"/>
            <a:ext cx="1818763" cy="1793679"/>
          </a:xfrm>
          <a:prstGeom prst="rect">
            <a:avLst/>
          </a:prstGeom>
          <a:ln w="25400">
            <a:solidFill>
              <a:srgbClr val="3398DB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14" name="Shape 214"/>
          <p:cNvSpPr/>
          <p:nvPr/>
        </p:nvSpPr>
        <p:spPr>
          <a:xfrm flipH="1" flipV="1">
            <a:off x="4470281" y="2706687"/>
            <a:ext cx="3783545" cy="1"/>
          </a:xfrm>
          <a:prstGeom prst="line">
            <a:avLst/>
          </a:prstGeom>
          <a:ln w="25400">
            <a:solidFill>
              <a:srgbClr val="3498DB"/>
            </a:solidFill>
            <a:prstDash val="sysDot"/>
            <a:miter lim="400000"/>
            <a:headEnd type="oval"/>
            <a:tailEnd type="triangle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body" sz="half" idx="1"/>
          </p:nvPr>
        </p:nvSpPr>
        <p:spPr>
          <a:xfrm>
            <a:off x="5384805" y="2019300"/>
            <a:ext cx="6876853" cy="57150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Um die Kopplung zu anderen Systemen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minimal</a:t>
            </a:r>
            <a:r>
              <a:t> zu halten sollte auf entfernte, synchrone Aufrufe innerhalb der Geschäftslogik verzichtet werden.</a:t>
            </a:r>
          </a:p>
        </p:txBody>
      </p:sp>
      <p:pic>
        <p:nvPicPr>
          <p:cNvPr id="217" name="bl-integr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8051" y="1903387"/>
            <a:ext cx="3175001" cy="5946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body" sz="half" idx="1"/>
          </p:nvPr>
        </p:nvSpPr>
        <p:spPr>
          <a:xfrm>
            <a:off x="5384805" y="2019300"/>
            <a:ext cx="6876853" cy="57150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Falls sich entfernte Aufrufe eines APIs nicht vermeiden lassen, sollten diese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asynchron</a:t>
            </a:r>
            <a:r>
              <a:t> erfolgen, um Abhängigkeiten zu reduzieren und Fehlerkaskaden vorzubeugen.</a:t>
            </a:r>
          </a:p>
        </p:txBody>
      </p:sp>
      <p:pic>
        <p:nvPicPr>
          <p:cNvPr id="220" name="bl-integration-asyn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8051" y="1903387"/>
            <a:ext cx="3175001" cy="5946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body" sz="half" idx="1"/>
          </p:nvPr>
        </p:nvSpPr>
        <p:spPr>
          <a:xfrm>
            <a:off x="5384805" y="2019300"/>
            <a:ext cx="6876853" cy="57150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Dies setzt jedoch voraus, dass  Änderungshäufigkeit und Aktualitätserwartung des Datenbestandes einen „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Eventual Consistency</a:t>
            </a:r>
            <a:r>
              <a:t>“ Ansatz erlauben.</a:t>
            </a:r>
          </a:p>
        </p:txBody>
      </p:sp>
      <p:pic>
        <p:nvPicPr>
          <p:cNvPr id="223" name="bl-integration-asyn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8051" y="1903387"/>
            <a:ext cx="3175001" cy="5946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body" sz="quarter" idx="1"/>
          </p:nvPr>
        </p:nvSpPr>
        <p:spPr>
          <a:xfrm>
            <a:off x="3448054" y="4985617"/>
            <a:ext cx="6108692" cy="3411430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buClrTx/>
              <a:buSzTx/>
              <a:buNone/>
            </a:pPr>
            <a:r>
              <a:t>Ein auf diese Weise integriertes </a:t>
            </a:r>
            <a:br/>
            <a:r>
              <a:rPr>
                <a:latin typeface="+mn-lt"/>
                <a:ea typeface="+mn-ea"/>
                <a:cs typeface="+mn-cs"/>
                <a:sym typeface="Meta OT"/>
              </a:rPr>
              <a:t>System of Systems</a:t>
            </a:r>
            <a:br/>
            <a:r>
              <a:t>besitzt viele Vorteile.</a:t>
            </a:r>
          </a:p>
        </p:txBody>
      </p:sp>
      <p:pic>
        <p:nvPicPr>
          <p:cNvPr id="226" name="sos-integr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8232" y="1270000"/>
            <a:ext cx="6968336" cy="34114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open-monolit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000" y="3086100"/>
            <a:ext cx="3708400" cy="3558978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/>
          <p:nvPr>
            <p:ph type="body" sz="half" idx="1"/>
          </p:nvPr>
        </p:nvSpPr>
        <p:spPr>
          <a:xfrm>
            <a:off x="6639321" y="2019300"/>
            <a:ext cx="5860853" cy="57150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Fachlichkeit und verschiedene </a:t>
            </a:r>
            <a:r>
              <a:t>Domänen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body" sz="quarter" idx="1"/>
          </p:nvPr>
        </p:nvSpPr>
        <p:spPr>
          <a:xfrm>
            <a:off x="3448054" y="5070283"/>
            <a:ext cx="6108692" cy="3411431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buClrTx/>
              <a:buSzTx/>
              <a:buNone/>
            </a:pPr>
            <a:r>
              <a:t>Die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Entkopplung</a:t>
            </a:r>
            <a:r>
              <a:t> einzelner, austauschbarer Systeme führt zu einem stabileren Gesamtsystem.</a:t>
            </a:r>
          </a:p>
        </p:txBody>
      </p:sp>
      <p:pic>
        <p:nvPicPr>
          <p:cNvPr id="229" name="sos-isolation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019623" y="650573"/>
            <a:ext cx="6965384" cy="4035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body" sz="quarter" idx="1"/>
          </p:nvPr>
        </p:nvSpPr>
        <p:spPr>
          <a:xfrm>
            <a:off x="3448054" y="5148176"/>
            <a:ext cx="6108692" cy="3411431"/>
          </a:xfrm>
          <a:prstGeom prst="rect">
            <a:avLst/>
          </a:prstGeom>
        </p:spPr>
        <p:txBody>
          <a:bodyPr anchor="t"/>
          <a:lstStyle/>
          <a:p>
            <a:pPr marL="0" indent="0" algn="ctr" defTabSz="490727">
              <a:spcBef>
                <a:spcPts val="4000"/>
              </a:spcBef>
              <a:buClrTx/>
              <a:buSzTx/>
              <a:buNone/>
              <a:defRPr sz="3528"/>
            </a:pPr>
            <a:r>
              <a:t>Darüber hinaus können </a:t>
            </a:r>
            <a:br/>
            <a:r>
              <a:t>einzelne Systeme nach Bedarf </a:t>
            </a:r>
            <a:br/>
            <a:r>
              <a:rPr>
                <a:latin typeface="+mn-lt"/>
                <a:ea typeface="+mn-ea"/>
                <a:cs typeface="+mn-cs"/>
                <a:sym typeface="Meta OT"/>
              </a:rPr>
              <a:t>individuell skaliert </a:t>
            </a:r>
            <a:br>
              <a:rPr>
                <a:latin typeface="+mn-lt"/>
                <a:ea typeface="+mn-ea"/>
                <a:cs typeface="+mn-cs"/>
                <a:sym typeface="Meta OT"/>
              </a:rPr>
            </a:br>
            <a:r>
              <a:t>und auf die zu erwartende Last angepasst werden.</a:t>
            </a:r>
          </a:p>
        </p:txBody>
      </p:sp>
      <p:pic>
        <p:nvPicPr>
          <p:cNvPr id="232" name="sos-scalability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022600" y="1281585"/>
            <a:ext cx="6959600" cy="3407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body" sz="half" idx="1"/>
          </p:nvPr>
        </p:nvSpPr>
        <p:spPr>
          <a:xfrm>
            <a:off x="1270000" y="5603908"/>
            <a:ext cx="10464800" cy="3183374"/>
          </a:xfrm>
          <a:prstGeom prst="rect">
            <a:avLst/>
          </a:prstGeom>
        </p:spPr>
        <p:txBody>
          <a:bodyPr/>
          <a:lstStyle/>
          <a:p>
            <a:pPr marL="0" indent="0" algn="ctr" defTabSz="508254">
              <a:spcBef>
                <a:spcPts val="4100"/>
              </a:spcBef>
              <a:buClrTx/>
              <a:buSzTx/>
              <a:buNone/>
              <a:defRPr sz="3654"/>
            </a:pPr>
            <a:r>
              <a:t>Um ein altes, monolithisches System in ein System of Systems zu überführen, empfiehlt sich in der Regel kein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Big Bang Release</a:t>
            </a:r>
            <a:r>
              <a:t>, da dies insbesondere bei großen Systemen besonders fehleranfällig und riskant ist.</a:t>
            </a:r>
          </a:p>
        </p:txBody>
      </p:sp>
      <p:sp>
        <p:nvSpPr>
          <p:cNvPr id="235" name="Shape 235"/>
          <p:cNvSpPr/>
          <p:nvPr/>
        </p:nvSpPr>
        <p:spPr>
          <a:xfrm>
            <a:off x="5984240" y="1169172"/>
            <a:ext cx="103632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3585F"/>
                </a:solidFill>
                <a:latin typeface="MetaOT-Light"/>
                <a:ea typeface="MetaOT-Light"/>
                <a:cs typeface="MetaOT-Light"/>
                <a:sym typeface="MetaOT-Light"/>
              </a:defRPr>
            </a:lvl1pPr>
          </a:lstStyle>
          <a:p>
            <a:pPr/>
            <a:r>
              <a:t>Version 1</a:t>
            </a:r>
          </a:p>
        </p:txBody>
      </p:sp>
      <p:pic>
        <p:nvPicPr>
          <p:cNvPr id="236" name="environm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9900" y="3360428"/>
            <a:ext cx="9525000" cy="1762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monolith-small-filte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4924" y="1909365"/>
            <a:ext cx="2774952" cy="2817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system-of-system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17553" y="1909418"/>
            <a:ext cx="2969696" cy="2817124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hape 239"/>
          <p:cNvSpPr/>
          <p:nvPr/>
        </p:nvSpPr>
        <p:spPr>
          <a:xfrm>
            <a:off x="5981192" y="1169172"/>
            <a:ext cx="106781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3585F"/>
                </a:solidFill>
                <a:latin typeface="MetaOT-Light"/>
                <a:ea typeface="MetaOT-Light"/>
                <a:cs typeface="MetaOT-Light"/>
                <a:sym typeface="MetaOT-Light"/>
              </a:defRPr>
            </a:lvl1pPr>
          </a:lstStyle>
          <a:p>
            <a:pPr/>
            <a:r>
              <a:t>Version 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xit" nodeType="after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9" grpId="3"/>
      <p:bldP build="whole" bldLvl="1" animBg="1" rev="0" advAuto="0" spid="237" grpId="1"/>
      <p:bldP build="whole" bldLvl="1" animBg="1" rev="0" advAuto="0" spid="235" grpId="2"/>
      <p:bldP build="whole" bldLvl="1" animBg="1" rev="0" advAuto="0" spid="238" grpId="4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body" sz="half" idx="1"/>
          </p:nvPr>
        </p:nvSpPr>
        <p:spPr>
          <a:xfrm>
            <a:off x="1270000" y="5672931"/>
            <a:ext cx="10464800" cy="2810669"/>
          </a:xfrm>
          <a:prstGeom prst="rect">
            <a:avLst/>
          </a:prstGeom>
        </p:spPr>
        <p:txBody>
          <a:bodyPr/>
          <a:lstStyle/>
          <a:p>
            <a:pPr marL="0" indent="0" algn="ctr" defTabSz="496570">
              <a:spcBef>
                <a:spcPts val="4000"/>
              </a:spcBef>
              <a:buClrTx/>
              <a:buSzTx/>
              <a:buNone/>
              <a:defRPr sz="3570"/>
            </a:pPr>
            <a:r>
              <a:t>Statt dessen führen Anpassungen in häufigen, kleinen Schritten dazu, große und komplexe Systeme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evolutionär</a:t>
            </a:r>
            <a:r>
              <a:t> zu modernisieren. Das Risiko eines Fehlschlags wird dabei erheblich minimiert.</a:t>
            </a:r>
          </a:p>
        </p:txBody>
      </p:sp>
      <p:pic>
        <p:nvPicPr>
          <p:cNvPr id="242" name="sos-iterative-modernization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9900" y="1182579"/>
            <a:ext cx="9525001" cy="3950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sos-iterative-modernization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9900" y="1182669"/>
            <a:ext cx="9525000" cy="3950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1000" fill="hold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2" grpId="2"/>
      <p:bldP build="whole" bldLvl="1" animBg="1" rev="0" advAuto="0" spid="243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body" sz="half" idx="1"/>
          </p:nvPr>
        </p:nvSpPr>
        <p:spPr>
          <a:xfrm>
            <a:off x="1270000" y="5192633"/>
            <a:ext cx="10464800" cy="2935367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</a:lvl1pPr>
          </a:lstStyle>
          <a:p>
            <a:pPr/>
            <a:r>
              <a:t>In der Realität besteht ein System of Systems in Teilen sowohl aus Individual-Software als auch aus Standardprodukten.</a:t>
            </a:r>
          </a:p>
        </p:txBody>
      </p:sp>
      <p:pic>
        <p:nvPicPr>
          <p:cNvPr id="246" name="sos-with-stadard-softwa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9900" y="1191418"/>
            <a:ext cx="9525000" cy="3213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body" sz="half" idx="1"/>
          </p:nvPr>
        </p:nvSpPr>
        <p:spPr>
          <a:xfrm>
            <a:off x="1270000" y="5466953"/>
            <a:ext cx="10464800" cy="2935368"/>
          </a:xfrm>
          <a:prstGeom prst="rect">
            <a:avLst/>
          </a:prstGeom>
        </p:spPr>
        <p:txBody>
          <a:bodyPr/>
          <a:lstStyle>
            <a:lvl1pPr marL="0" indent="0" algn="ctr" defTabSz="514095">
              <a:spcBef>
                <a:spcPts val="4200"/>
              </a:spcBef>
              <a:buClrTx/>
              <a:buSzTx/>
              <a:buNone/>
              <a:defRPr sz="3696"/>
            </a:lvl1pPr>
          </a:lstStyle>
          <a:p>
            <a:pPr/>
            <a:r>
              <a:t>Bei der Auswahl von Produkten ist darauf zu achten, dass die Software klar definierte Aufgaben erfüllt und sich über dieselben Mechanismen wie individuell entwickelte Self-Contained Systems integrieren lässt.</a:t>
            </a:r>
          </a:p>
        </p:txBody>
      </p:sp>
      <p:pic>
        <p:nvPicPr>
          <p:cNvPr id="249" name="environm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9900" y="3360428"/>
            <a:ext cx="9525000" cy="1762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standard-software-interfac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74986" y="1674971"/>
            <a:ext cx="3054827" cy="3054827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Shape 251"/>
          <p:cNvSpPr/>
          <p:nvPr/>
        </p:nvSpPr>
        <p:spPr>
          <a:xfrm flipV="1">
            <a:off x="6692899" y="841732"/>
            <a:ext cx="1" cy="1246148"/>
          </a:xfrm>
          <a:prstGeom prst="line">
            <a:avLst/>
          </a:prstGeom>
          <a:ln w="38100">
            <a:solidFill>
              <a:srgbClr val="A6AA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52" name="Shape 252"/>
          <p:cNvSpPr/>
          <p:nvPr/>
        </p:nvSpPr>
        <p:spPr>
          <a:xfrm>
            <a:off x="6266179" y="965735"/>
            <a:ext cx="1" cy="1246148"/>
          </a:xfrm>
          <a:prstGeom prst="line">
            <a:avLst/>
          </a:prstGeom>
          <a:ln w="38100">
            <a:solidFill>
              <a:srgbClr val="A6AA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body" sz="half" idx="1"/>
          </p:nvPr>
        </p:nvSpPr>
        <p:spPr>
          <a:xfrm>
            <a:off x="1257300" y="5194789"/>
            <a:ext cx="10464800" cy="2935368"/>
          </a:xfrm>
          <a:prstGeom prst="rect">
            <a:avLst/>
          </a:prstGeom>
        </p:spPr>
        <p:txBody>
          <a:bodyPr/>
          <a:lstStyle>
            <a:lvl1pPr marL="0" indent="0" algn="ctr" defTabSz="560831">
              <a:spcBef>
                <a:spcPts val="4600"/>
              </a:spcBef>
              <a:buClrTx/>
              <a:buSzTx/>
              <a:buNone/>
              <a:defRPr sz="4032"/>
            </a:lvl1pPr>
          </a:lstStyle>
          <a:p>
            <a:pPr/>
            <a:r>
              <a:t>Dies sorgt dafür, dass sich auch Standardprodukte nach Ablauf ihrer Nutzungszeit risikoarm durch ein nachfolgendes System ersetzen lassen.</a:t>
            </a:r>
          </a:p>
        </p:txBody>
      </p:sp>
      <p:pic>
        <p:nvPicPr>
          <p:cNvPr id="255" name="sos-with-stadard-softwa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9900" y="1191418"/>
            <a:ext cx="9525000" cy="32138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sos-with-stadard-software-replacem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7200" y="1191418"/>
            <a:ext cx="9525000" cy="3213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6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body" sz="half" idx="1"/>
          </p:nvPr>
        </p:nvSpPr>
        <p:spPr>
          <a:xfrm>
            <a:off x="1270000" y="5249279"/>
            <a:ext cx="10464800" cy="2935368"/>
          </a:xfrm>
          <a:prstGeom prst="rect">
            <a:avLst/>
          </a:prstGeom>
        </p:spPr>
        <p:txBody>
          <a:bodyPr/>
          <a:lstStyle>
            <a:lvl1pPr marL="0" indent="0" algn="ctr" defTabSz="502412">
              <a:spcBef>
                <a:spcPts val="4100"/>
              </a:spcBef>
              <a:buClrTx/>
              <a:buSzTx/>
              <a:buNone/>
              <a:defRPr sz="3612"/>
            </a:lvl1pPr>
          </a:lstStyle>
          <a:p>
            <a:pPr/>
            <a:r>
              <a:t>Findet sich kein Produkt, dass sich nach den angestrebten Kriterien in das Gesamtsystem integrieren lässt, sollte eine Alternative gewählt werden, die sich zumindest um einheitliche Schnittstellen erweitern lässt. </a:t>
            </a:r>
          </a:p>
        </p:txBody>
      </p:sp>
      <p:pic>
        <p:nvPicPr>
          <p:cNvPr id="259" name="sos-with-stadard-software-adapte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9900" y="1198880"/>
            <a:ext cx="9525000" cy="32138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body" sz="half" idx="4294967295"/>
          </p:nvPr>
        </p:nvSpPr>
        <p:spPr>
          <a:xfrm>
            <a:off x="1270000" y="1694165"/>
            <a:ext cx="10464800" cy="4708142"/>
          </a:xfrm>
          <a:prstGeom prst="rect">
            <a:avLst/>
          </a:prstGeom>
        </p:spPr>
        <p:txBody>
          <a:bodyPr/>
          <a:lstStyle/>
          <a:p>
            <a:pPr marL="0" indent="0" algn="ctr" defTabSz="391414">
              <a:spcBef>
                <a:spcPts val="3200"/>
              </a:spcBef>
              <a:buClrTx/>
              <a:buSzTx/>
              <a:buNone/>
              <a:defRPr sz="2814"/>
            </a:pPr>
            <a:r>
              <a:t>Weitere interessante Inhalte zum Thema Self-Contained Systems, Microservices, Monolithen, REST oder ROCA finden Sie in unserer Timeline</a:t>
            </a:r>
            <a:br/>
            <a:r>
              <a:rPr u="sng">
                <a:latin typeface="+mn-lt"/>
                <a:ea typeface="+mn-ea"/>
                <a:cs typeface="+mn-cs"/>
                <a:sym typeface="Meta OT"/>
                <a:hlinkClick r:id="rId2" invalidUrl="" action="" tgtFrame="" tooltip="" history="1" highlightClick="0" endSnd="0"/>
              </a:rPr>
              <a:t>https://www.innoq.com/de/timeline/</a:t>
            </a:r>
          </a:p>
          <a:p>
            <a:pPr marL="0" indent="0" algn="ctr" defTabSz="391414">
              <a:spcBef>
                <a:spcPts val="3200"/>
              </a:spcBef>
              <a:buClrTx/>
              <a:buSzTx/>
              <a:buNone/>
              <a:defRPr sz="2814"/>
            </a:pPr>
          </a:p>
          <a:p>
            <a:pPr marL="0" indent="0" algn="ctr" defTabSz="391414">
              <a:spcBef>
                <a:spcPts val="3200"/>
              </a:spcBef>
              <a:buClrTx/>
              <a:buSzTx/>
              <a:buNone/>
              <a:defRPr sz="2814"/>
            </a:pPr>
            <a:r>
              <a:t>Bei Fragen oder Anregungen zögern Sie nicht uns zu kontaktieren </a:t>
            </a:r>
            <a:r>
              <a:rPr u="sng">
                <a:latin typeface="+mn-lt"/>
                <a:ea typeface="+mn-ea"/>
                <a:cs typeface="+mn-cs"/>
                <a:sym typeface="Meta OT"/>
                <a:hlinkClick r:id="rId3" invalidUrl="" action="" tgtFrame="" tooltip="" history="1" highlightClick="0" endSnd="0"/>
              </a:rPr>
              <a:t>info@innoq.com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body" sz="half" idx="1"/>
          </p:nvPr>
        </p:nvSpPr>
        <p:spPr>
          <a:xfrm>
            <a:off x="6757854" y="1841500"/>
            <a:ext cx="5095480" cy="57150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Meta OT"/>
              </a:defRPr>
            </a:pPr>
            <a:r>
              <a:rPr>
                <a:solidFill>
                  <a:srgbClr val="8DCDF2"/>
                </a:solidFill>
              </a:rPr>
              <a:t>Benutzeroberfläche</a:t>
            </a:r>
            <a:br/>
            <a:r>
              <a:rPr>
                <a:solidFill>
                  <a:srgbClr val="94E9B3"/>
                </a:solidFill>
              </a:rPr>
              <a:t>Geschäftslogik</a:t>
            </a:r>
            <a:br/>
            <a:r>
              <a:rPr>
                <a:solidFill>
                  <a:srgbClr val="FBB287"/>
                </a:solidFill>
              </a:rPr>
              <a:t>Datenhaltung</a:t>
            </a:r>
          </a:p>
        </p:txBody>
      </p:sp>
      <p:pic>
        <p:nvPicPr>
          <p:cNvPr id="113" name="monolith-laye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000" y="3111500"/>
            <a:ext cx="3708400" cy="3518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monolith-component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5281" y="3116252"/>
            <a:ext cx="3704275" cy="3521096"/>
          </a:xfrm>
          <a:prstGeom prst="rect">
            <a:avLst/>
          </a:prstGeom>
          <a:ln w="25400">
            <a:miter lim="400000"/>
          </a:ln>
        </p:spPr>
      </p:pic>
      <p:sp>
        <p:nvSpPr>
          <p:cNvPr id="116" name="Shape 116"/>
          <p:cNvSpPr/>
          <p:nvPr>
            <p:ph type="body" sz="half" idx="1"/>
          </p:nvPr>
        </p:nvSpPr>
        <p:spPr>
          <a:xfrm>
            <a:off x="6370835" y="1883833"/>
            <a:ext cx="5998701" cy="57150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… s</a:t>
            </a:r>
            <a:r>
              <a:t>owie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verschiedene</a:t>
            </a:r>
            <a:r>
              <a:t> Module, Komponenten, Frameworks und Bibliotheken.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chaos-monolith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52901" y="3097290"/>
            <a:ext cx="3708401" cy="3558978"/>
          </a:xfrm>
          <a:prstGeom prst="rect">
            <a:avLst/>
          </a:prstGeom>
          <a:ln w="25400">
            <a:miter lim="400000"/>
          </a:ln>
        </p:spPr>
      </p:pic>
      <p:sp>
        <p:nvSpPr>
          <p:cNvPr id="119" name="Shape 119"/>
          <p:cNvSpPr/>
          <p:nvPr>
            <p:ph type="body" sz="quarter" idx="1"/>
          </p:nvPr>
        </p:nvSpPr>
        <p:spPr>
          <a:xfrm>
            <a:off x="7426271" y="2019300"/>
            <a:ext cx="4430581" cy="57150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Dabei tendiert e</a:t>
            </a:r>
            <a:r>
              <a:t>in Monolith dazu, </a:t>
            </a:r>
            <a:br/>
            <a:r>
              <a:t>über die Zeit zu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wachsen.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6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body" sz="half" idx="1"/>
          </p:nvPr>
        </p:nvSpPr>
        <p:spPr>
          <a:xfrm>
            <a:off x="6453054" y="2019300"/>
            <a:ext cx="5584694" cy="57150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Zerschneidet man </a:t>
            </a:r>
            <a:r>
              <a:t>ein solches monolithisches System entlang seiner fachlichen Grenzen …</a:t>
            </a:r>
          </a:p>
        </p:txBody>
      </p:sp>
      <p:pic>
        <p:nvPicPr>
          <p:cNvPr id="122" name="system-of-system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000" y="3111500"/>
            <a:ext cx="3708400" cy="35178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body" sz="half" idx="1"/>
          </p:nvPr>
        </p:nvSpPr>
        <p:spPr>
          <a:xfrm>
            <a:off x="6453054" y="2019300"/>
            <a:ext cx="5911124" cy="57150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… und entwickelt jede Domäne in einer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eigenständigen</a:t>
            </a:r>
            <a:r>
              <a:t>,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austauschbaren</a:t>
            </a:r>
            <a:r>
              <a:t> Webanwendung …</a:t>
            </a:r>
          </a:p>
        </p:txBody>
      </p:sp>
      <p:pic>
        <p:nvPicPr>
          <p:cNvPr id="125" name="system-of-systems-sc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000" y="3111500"/>
            <a:ext cx="3708400" cy="35178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body" sz="half" idx="1"/>
          </p:nvPr>
        </p:nvSpPr>
        <p:spPr>
          <a:xfrm>
            <a:off x="5868854" y="1701800"/>
            <a:ext cx="6462846" cy="63500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… so kann man diese Anwendung als ein</a:t>
            </a:r>
            <a:br/>
            <a:r>
              <a:rPr>
                <a:latin typeface="+mn-lt"/>
                <a:ea typeface="+mn-ea"/>
                <a:cs typeface="+mn-cs"/>
                <a:sym typeface="Meta OT"/>
              </a:rPr>
              <a:t>Self-Contained System </a:t>
            </a:r>
            <a:r>
              <a:t>(SCS)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 </a:t>
            </a:r>
            <a:r>
              <a:t>betrachten.</a:t>
            </a:r>
          </a:p>
        </p:txBody>
      </p:sp>
      <p:pic>
        <p:nvPicPr>
          <p:cNvPr id="128" name="SCS-clos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4969" y="1701800"/>
            <a:ext cx="2428498" cy="635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eta OT"/>
        <a:ea typeface="Meta OT"/>
        <a:cs typeface="Meta OT"/>
      </a:majorFont>
      <a:minorFont>
        <a:latin typeface="Meta OT"/>
        <a:ea typeface="Meta OT"/>
        <a:cs typeface="Meta O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eta OT"/>
        <a:ea typeface="Meta OT"/>
        <a:cs typeface="Meta OT"/>
      </a:majorFont>
      <a:minorFont>
        <a:latin typeface="Meta OT"/>
        <a:ea typeface="Meta OT"/>
        <a:cs typeface="Meta O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