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noQ Logo 4c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7700" y="7747000"/>
            <a:ext cx="1536700" cy="573007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1687942" y="4140200"/>
            <a:ext cx="9660336" cy="1"/>
          </a:xfrm>
          <a:prstGeom prst="lin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1270000" y="939800"/>
            <a:ext cx="10464800" cy="3251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6B6C6D"/>
                </a:solidFill>
                <a:latin typeface="+mn-lt"/>
                <a:ea typeface="+mn-ea"/>
                <a:cs typeface="+mn-cs"/>
                <a:sym typeface="Meta O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1270000" y="4330700"/>
            <a:ext cx="10464800" cy="1308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6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noQ Logo 4c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7700" y="7747000"/>
            <a:ext cx="1536700" cy="57300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>
            <p:ph type="title"/>
          </p:nvPr>
        </p:nvSpPr>
        <p:spPr>
          <a:xfrm>
            <a:off x="1270000" y="939800"/>
            <a:ext cx="10464800" cy="3251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6B6C6D"/>
                </a:solidFill>
                <a:latin typeface="+mn-lt"/>
                <a:ea typeface="+mn-ea"/>
                <a:cs typeface="+mn-cs"/>
                <a:sym typeface="Meta O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324656" y="2387600"/>
            <a:ext cx="10359155" cy="1"/>
          </a:xfrm>
          <a:prstGeom prst="line">
            <a:avLst/>
          </a:prstGeom>
          <a:ln w="25400">
            <a:solidFill>
              <a:srgbClr val="EBEBE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3" name="Group 43"/>
          <p:cNvGrpSpPr/>
          <p:nvPr/>
        </p:nvGrpSpPr>
        <p:grpSpPr>
          <a:xfrm>
            <a:off x="0" y="9664700"/>
            <a:ext cx="13004804" cy="292101"/>
            <a:chOff x="0" y="0"/>
            <a:chExt cx="13004803" cy="292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65656"/>
                </a:solidFill>
                <a:latin typeface="+mn-lt"/>
                <a:ea typeface="+mn-ea"/>
                <a:cs typeface="+mn-cs"/>
                <a:sym typeface="Meta O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2400"/>
              </a:spcBef>
              <a:defRPr>
                <a:solidFill>
                  <a:srgbClr val="565656"/>
                </a:solidFill>
              </a:defRPr>
            </a:lvl1pPr>
            <a:lvl2pPr>
              <a:spcBef>
                <a:spcPts val="2400"/>
              </a:spcBef>
              <a:defRPr sz="3600">
                <a:solidFill>
                  <a:srgbClr val="565656"/>
                </a:solidFill>
              </a:defRPr>
            </a:lvl2pPr>
            <a:lvl3pPr>
              <a:spcBef>
                <a:spcPts val="2400"/>
              </a:spcBef>
              <a:defRPr sz="3200">
                <a:solidFill>
                  <a:srgbClr val="565656"/>
                </a:solidFill>
              </a:defRPr>
            </a:lvl3pPr>
            <a:lvl4pPr>
              <a:spcBef>
                <a:spcPts val="2400"/>
              </a:spcBef>
              <a:defRPr sz="3200">
                <a:solidFill>
                  <a:srgbClr val="565656"/>
                </a:solidFill>
              </a:defRPr>
            </a:lvl4pPr>
            <a:lvl5pPr>
              <a:spcBef>
                <a:spcPts val="2400"/>
              </a:spcBef>
              <a:defRPr sz="3200">
                <a:solidFill>
                  <a:srgbClr val="56565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sz="quarter" idx="13"/>
          </p:nvPr>
        </p:nvSpPr>
        <p:spPr>
          <a:xfrm>
            <a:off x="1574800" y="4076699"/>
            <a:ext cx="9855200" cy="15748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i="1" sz="3600">
                <a:solidFill>
                  <a:srgbClr val="008CB4"/>
                </a:solidFill>
                <a:latin typeface="MetaSerifOT-Light"/>
                <a:ea typeface="MetaSerifOT-Light"/>
                <a:cs typeface="MetaSerifOT-Light"/>
                <a:sym typeface="MetaSerifOT-Light"/>
              </a:defRPr>
            </a:pPr>
            <a:r>
              <a:t>„Lorem ipsum dolor sit amet.“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400">
                <a:solidFill>
                  <a:srgbClr val="008CB4"/>
                </a:solidFill>
                <a:latin typeface="+mn-lt"/>
                <a:ea typeface="+mn-ea"/>
                <a:cs typeface="+mn-cs"/>
                <a:sym typeface="Meta OT"/>
              </a:defRPr>
            </a:pPr>
          </a:p>
        </p:txBody>
      </p:sp>
      <p:sp>
        <p:nvSpPr>
          <p:cNvPr id="69" name="Shape 69"/>
          <p:cNvSpPr/>
          <p:nvPr>
            <p:ph type="body" sz="quarter" idx="14"/>
          </p:nvPr>
        </p:nvSpPr>
        <p:spPr>
          <a:xfrm>
            <a:off x="10140797" y="5124449"/>
            <a:ext cx="1390804" cy="5461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 defTabSz="457200">
              <a:spcBef>
                <a:spcPts val="0"/>
              </a:spcBef>
              <a:buClrTx/>
              <a:buSzTx/>
              <a:buNone/>
              <a:defRPr sz="2400">
                <a:solidFill>
                  <a:srgbClr val="232323"/>
                </a:solidFill>
              </a:defRPr>
            </a:lvl1pPr>
          </a:lstStyle>
          <a:p>
            <a:pPr/>
            <a:r>
              <a:t>— Nobody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5486400" y="3600450"/>
            <a:ext cx="2309218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7AAA"/>
                </a:solidFill>
              </a:rPr>
              <a:t>def</a:t>
            </a:r>
            <a:r>
              <a:t> </a:t>
            </a:r>
            <a:r>
              <a:rPr>
                <a:solidFill>
                  <a:srgbClr val="FF8C82"/>
                </a:solidFill>
              </a:rPr>
              <a:t>run</a:t>
            </a:r>
          </a:p>
          <a:p>
            <a:pPr algn="l" defTabSz="457200">
              <a:defRPr sz="36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wat</a:t>
            </a:r>
          </a:p>
          <a:p>
            <a:pPr algn="l" defTabSz="457200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7AAA"/>
                </a:solidFill>
              </a:rPr>
              <a:t>end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B6C6D"/>
                </a:solidFill>
                <a:latin typeface="+mn-lt"/>
                <a:ea typeface="+mn-ea"/>
                <a:cs typeface="+mn-cs"/>
                <a:sym typeface="Meta O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B6C6D"/>
                </a:solidFill>
                <a:latin typeface="+mn-lt"/>
                <a:ea typeface="+mn-ea"/>
                <a:cs typeface="+mn-cs"/>
                <a:sym typeface="Meta OT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9664700"/>
            <a:ext cx="13004804" cy="292101"/>
            <a:chOff x="0" y="0"/>
            <a:chExt cx="13004803" cy="292100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2600961" cy="292101"/>
            </a:xfrm>
            <a:prstGeom prst="rect">
              <a:avLst/>
            </a:prstGeom>
            <a:solidFill>
              <a:srgbClr val="F7CF7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2600960" y="0"/>
              <a:ext cx="2600962" cy="292101"/>
            </a:xfrm>
            <a:prstGeom prst="rect">
              <a:avLst/>
            </a:prstGeom>
            <a:solidFill>
              <a:srgbClr val="F29D6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5201921" y="0"/>
              <a:ext cx="2600961" cy="292101"/>
            </a:xfrm>
            <a:prstGeom prst="rect">
              <a:avLst/>
            </a:prstGeom>
            <a:solidFill>
              <a:srgbClr val="78C78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5" name="Shape 5"/>
            <p:cNvSpPr/>
            <p:nvPr/>
          </p:nvSpPr>
          <p:spPr>
            <a:xfrm>
              <a:off x="7802880" y="0"/>
              <a:ext cx="2600961" cy="292101"/>
            </a:xfrm>
            <a:prstGeom prst="rect">
              <a:avLst/>
            </a:prstGeom>
            <a:solidFill>
              <a:srgbClr val="34B8B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" name="Shape 6"/>
            <p:cNvSpPr/>
            <p:nvPr/>
          </p:nvSpPr>
          <p:spPr>
            <a:xfrm>
              <a:off x="10403842" y="0"/>
              <a:ext cx="2600962" cy="292101"/>
            </a:xfrm>
            <a:prstGeom prst="rect">
              <a:avLst/>
            </a:prstGeom>
            <a:solidFill>
              <a:srgbClr val="239BC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8" name="Shape 8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Titeltext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8890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1pPr>
      <a:lvl2pPr marL="13335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2pPr>
      <a:lvl3pPr marL="17780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3pPr>
      <a:lvl4pPr marL="22225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4pPr>
      <a:lvl5pPr marL="26670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5pPr>
      <a:lvl6pPr marL="30226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6pPr>
      <a:lvl7pPr marL="33782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7pPr>
      <a:lvl8pPr marL="37338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8pPr>
      <a:lvl9pPr marL="4089400" marR="0" indent="-571500" algn="l" defTabSz="584200" latinLnBrk="0">
        <a:lnSpc>
          <a:spcPct val="100000"/>
        </a:lnSpc>
        <a:spcBef>
          <a:spcPts val="4800"/>
        </a:spcBef>
        <a:spcAft>
          <a:spcPts val="0"/>
        </a:spcAft>
        <a:buClr>
          <a:srgbClr val="4B8BB2"/>
        </a:buClr>
        <a:buSzPct val="100000"/>
        <a:buFontTx/>
        <a:buChar char="&gt;"/>
        <a:tabLst/>
        <a:defRPr b="0" baseline="0" cap="none" i="0" spc="0" strike="noStrike" sz="4200" u="none">
          <a:ln>
            <a:noFill/>
          </a:ln>
          <a:solidFill>
            <a:srgbClr val="6B6C6D"/>
          </a:solidFill>
          <a:uFillTx/>
          <a:latin typeface="MetaOT-Light"/>
          <a:ea typeface="MetaOT-Light"/>
          <a:cs typeface="MetaOT-Light"/>
          <a:sym typeface="MetaOT-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41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4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noq.com/en/timeline/" TargetMode="External"/><Relationship Id="rId3" Type="http://schemas.openxmlformats.org/officeDocument/2006/relationships/hyperlink" Target="mailto:info@innoq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Self-Contained Systems</a:t>
            </a:r>
          </a:p>
        </p:txBody>
      </p:sp>
      <p:sp>
        <p:nvSpPr>
          <p:cNvPr id="104" name="Shape 1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Infodeck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sz="half" idx="1"/>
          </p:nvPr>
        </p:nvSpPr>
        <p:spPr>
          <a:xfrm>
            <a:off x="5623321" y="2019300"/>
            <a:ext cx="6462846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On its outside, an SCS is a decentralized unit that is communicating with other systems via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RESTful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HTTP</a:t>
            </a:r>
            <a:r>
              <a:t> or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lightweight messaging</a:t>
            </a:r>
            <a:r>
              <a:t>.</a:t>
            </a:r>
          </a:p>
        </p:txBody>
      </p:sp>
      <p:pic>
        <p:nvPicPr>
          <p:cNvPr id="131" name="SCS-closed-connectors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164"/>
          <a:stretch>
            <a:fillRect/>
          </a:stretch>
        </p:blipFill>
        <p:spPr>
          <a:xfrm>
            <a:off x="1497925" y="3073399"/>
            <a:ext cx="2805628" cy="659042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 flipV="1">
            <a:off x="3081019" y="1945007"/>
            <a:ext cx="1" cy="1494153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H="1">
            <a:off x="2679699" y="2069010"/>
            <a:ext cx="1" cy="1494153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sz="half" idx="1"/>
          </p:nvPr>
        </p:nvSpPr>
        <p:spPr>
          <a:xfrm>
            <a:off x="6483534" y="2019300"/>
            <a:ext cx="5584694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Therefore self-contained systems can be individually developed for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different platforms</a:t>
            </a:r>
            <a:r>
              <a:t>.</a:t>
            </a:r>
          </a:p>
        </p:txBody>
      </p:sp>
      <p:pic>
        <p:nvPicPr>
          <p:cNvPr id="136" name="scs-platfor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19" y="2721001"/>
            <a:ext cx="5080001" cy="4311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sz="half" idx="1"/>
          </p:nvPr>
        </p:nvSpPr>
        <p:spPr>
          <a:xfrm>
            <a:off x="5573381" y="1699187"/>
            <a:ext cx="6876853" cy="635522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An SCS contains its own </a:t>
            </a:r>
            <a:br/>
            <a:r>
              <a:rPr>
                <a:solidFill>
                  <a:srgbClr val="82CBF3"/>
                </a:solidFill>
              </a:rPr>
              <a:t>user interface</a:t>
            </a:r>
            <a:r>
              <a:t>, specific </a:t>
            </a:r>
            <a:br/>
            <a:r>
              <a:rPr>
                <a:solidFill>
                  <a:srgbClr val="80E4A7"/>
                </a:solidFill>
              </a:rPr>
              <a:t>business logic</a:t>
            </a:r>
            <a:r>
              <a:t> and </a:t>
            </a:r>
            <a:br/>
            <a:r>
              <a:t>separate </a:t>
            </a:r>
            <a:r>
              <a:rPr>
                <a:solidFill>
                  <a:srgbClr val="FFA26C"/>
                </a:solidFill>
              </a:rPr>
              <a:t>data storage</a:t>
            </a:r>
          </a:p>
        </p:txBody>
      </p:sp>
      <p:pic>
        <p:nvPicPr>
          <p:cNvPr id="139" name="SCS-open.png"/>
          <p:cNvPicPr>
            <a:picLocks noChangeAspect="1"/>
          </p:cNvPicPr>
          <p:nvPr/>
        </p:nvPicPr>
        <p:blipFill>
          <a:blip r:embed="rId2">
            <a:extLst/>
          </a:blip>
          <a:srcRect l="85" t="0" r="85" b="0"/>
          <a:stretch>
            <a:fillRect/>
          </a:stretch>
        </p:blipFill>
        <p:spPr>
          <a:xfrm>
            <a:off x="1874969" y="1701799"/>
            <a:ext cx="2428498" cy="635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sz="half" idx="1"/>
          </p:nvPr>
        </p:nvSpPr>
        <p:spPr>
          <a:xfrm>
            <a:off x="4907901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The user interface consists of web technologies that are composed according to </a:t>
            </a:r>
            <a:br/>
            <a:r>
              <a:rPr>
                <a:latin typeface="+mn-lt"/>
                <a:ea typeface="+mn-ea"/>
                <a:cs typeface="+mn-cs"/>
                <a:sym typeface="Meta OT"/>
              </a:rPr>
              <a:t>ROCA principles</a:t>
            </a:r>
            <a:r>
              <a:t>.</a:t>
            </a:r>
          </a:p>
        </p:txBody>
      </p:sp>
      <p:pic>
        <p:nvPicPr>
          <p:cNvPr id="142" name="scs-u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600" y="1698360"/>
            <a:ext cx="1587500" cy="635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sz="half" idx="1"/>
          </p:nvPr>
        </p:nvSpPr>
        <p:spPr>
          <a:xfrm>
            <a:off x="4938381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Besides a web interface a self-contained system can provide an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optional API</a:t>
            </a:r>
            <a:r>
              <a:t>.</a:t>
            </a:r>
          </a:p>
        </p:txBody>
      </p:sp>
      <p:pic>
        <p:nvPicPr>
          <p:cNvPr id="145" name="scs-ui-a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600" y="1698360"/>
            <a:ext cx="1587500" cy="635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body" sz="half" idx="1"/>
          </p:nvPr>
        </p:nvSpPr>
        <p:spPr>
          <a:xfrm>
            <a:off x="4870648" y="2019300"/>
            <a:ext cx="6876852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The business logic part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only</a:t>
            </a:r>
            <a:r>
              <a:t> solves problems that arise in its core domain. This logic is only shared with other systems over a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well defined interface</a:t>
            </a:r>
            <a:r>
              <a:t>.</a:t>
            </a:r>
          </a:p>
        </p:txBody>
      </p:sp>
      <p:pic>
        <p:nvPicPr>
          <p:cNvPr id="148" name="scs-b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685" y="1701800"/>
            <a:ext cx="15875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sz="half" idx="1"/>
          </p:nvPr>
        </p:nvSpPr>
        <p:spPr>
          <a:xfrm>
            <a:off x="4904514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The business logic can consist of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microservices</a:t>
            </a:r>
            <a:r>
              <a:t> to solve domain specific problems.</a:t>
            </a:r>
          </a:p>
        </p:txBody>
      </p:sp>
      <p:pic>
        <p:nvPicPr>
          <p:cNvPr id="151" name="scs-bl-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5685" y="1701800"/>
            <a:ext cx="15875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sz="half" idx="1"/>
          </p:nvPr>
        </p:nvSpPr>
        <p:spPr>
          <a:xfrm>
            <a:off x="5006115" y="2019300"/>
            <a:ext cx="6876852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Every SCS brings its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own data storage</a:t>
            </a:r>
            <a:r>
              <a:t> and with it redundant data depending on the context and domain.</a:t>
            </a:r>
          </a:p>
        </p:txBody>
      </p:sp>
      <p:pic>
        <p:nvPicPr>
          <p:cNvPr id="154" name="scs-d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8000" y="1701800"/>
            <a:ext cx="15875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sz="half" idx="1"/>
          </p:nvPr>
        </p:nvSpPr>
        <p:spPr>
          <a:xfrm>
            <a:off x="6068721" y="2019300"/>
            <a:ext cx="64475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These redundancies are tolerable as long as the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sovereignty of data</a:t>
            </a:r>
            <a:r>
              <a:t> by its owning system is not undermined.</a:t>
            </a:r>
          </a:p>
        </p:txBody>
      </p:sp>
      <p:pic>
        <p:nvPicPr>
          <p:cNvPr id="157" name="db-redundanc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239" y="2415007"/>
            <a:ext cx="3810001" cy="4923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sz="half" idx="1"/>
          </p:nvPr>
        </p:nvSpPr>
        <p:spPr>
          <a:xfrm>
            <a:off x="5804548" y="2019300"/>
            <a:ext cx="6552963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This enables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polyglot persistence</a:t>
            </a:r>
            <a:r>
              <a:t>, which means a database can be chosen to solve a domain specific problem rather than to fulfill a technical urge.</a:t>
            </a:r>
          </a:p>
        </p:txBody>
      </p:sp>
      <p:pic>
        <p:nvPicPr>
          <p:cNvPr id="160" name="db-polyglot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239" y="2415007"/>
            <a:ext cx="3810001" cy="492358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1296577" y="7251699"/>
            <a:ext cx="868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B99179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Neo4J</a:t>
            </a:r>
          </a:p>
        </p:txBody>
      </p:sp>
      <p:sp>
        <p:nvSpPr>
          <p:cNvPr id="162" name="Shape 162"/>
          <p:cNvSpPr/>
          <p:nvPr/>
        </p:nvSpPr>
        <p:spPr>
          <a:xfrm>
            <a:off x="2492552" y="6767830"/>
            <a:ext cx="11413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A5826D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CouchDB</a:t>
            </a:r>
          </a:p>
        </p:txBody>
      </p:sp>
      <p:sp>
        <p:nvSpPr>
          <p:cNvPr id="163" name="Shape 163"/>
          <p:cNvSpPr/>
          <p:nvPr/>
        </p:nvSpPr>
        <p:spPr>
          <a:xfrm>
            <a:off x="3948522" y="7251699"/>
            <a:ext cx="9331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B99179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Oracle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monoli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5281" y="3116252"/>
            <a:ext cx="3704275" cy="3521096"/>
          </a:xfrm>
          <a:prstGeom prst="rect">
            <a:avLst/>
          </a:prstGeom>
          <a:ln w="25400">
            <a:miter lim="400000"/>
          </a:ln>
        </p:spPr>
      </p:pic>
      <p:sp>
        <p:nvSpPr>
          <p:cNvPr id="107" name="Shape 107"/>
          <p:cNvSpPr/>
          <p:nvPr>
            <p:ph type="body" sz="half" idx="1"/>
          </p:nvPr>
        </p:nvSpPr>
        <p:spPr>
          <a:xfrm>
            <a:off x="6503854" y="1883833"/>
            <a:ext cx="5772945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A m</a:t>
            </a:r>
            <a:r>
              <a:t>onolith</a:t>
            </a:r>
            <a:r>
              <a:t> contains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numerous</a:t>
            </a:r>
            <a:r>
              <a:t> things inside of a single system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sz="half" idx="1"/>
          </p:nvPr>
        </p:nvSpPr>
        <p:spPr>
          <a:xfrm>
            <a:off x="4836781" y="2019300"/>
            <a:ext cx="6876853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Inside of a self-contained system a bunch of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technical decisions</a:t>
            </a:r>
            <a:r>
              <a:t> can be made independently from other systems, such as programming language, frameworks, tooling or workflow.</a:t>
            </a:r>
          </a:p>
        </p:txBody>
      </p:sp>
      <p:pic>
        <p:nvPicPr>
          <p:cNvPr id="166" name="scs-micro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8000" y="1701800"/>
            <a:ext cx="15875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body" sz="half" idx="1"/>
          </p:nvPr>
        </p:nvSpPr>
        <p:spPr>
          <a:xfrm>
            <a:off x="6462064" y="2019300"/>
            <a:ext cx="5786875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The manageable domain specific scope enables the development, operation and maintenance of an SCS by a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single team</a:t>
            </a:r>
            <a:r>
              <a:t>.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1088700" y="2535844"/>
            <a:ext cx="4070834" cy="4681912"/>
            <a:chOff x="-12700" y="-12700"/>
            <a:chExt cx="4070833" cy="4681911"/>
          </a:xfrm>
        </p:grpSpPr>
        <p:pic>
          <p:nvPicPr>
            <p:cNvPr id="169" name="SCS-closed-filte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91113" y="0"/>
              <a:ext cx="1567021" cy="4097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SCS-clos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" y="-12700"/>
              <a:ext cx="1567020" cy="4097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SCS-closed-filtered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20547" y="383864"/>
              <a:ext cx="1638891" cy="4285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3" name="Shape 173"/>
          <p:cNvSpPr/>
          <p:nvPr/>
        </p:nvSpPr>
        <p:spPr>
          <a:xfrm>
            <a:off x="2623251" y="7292340"/>
            <a:ext cx="99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Team 1</a:t>
            </a:r>
          </a:p>
        </p:txBody>
      </p:sp>
      <p:sp>
        <p:nvSpPr>
          <p:cNvPr id="174" name="Shape 174"/>
          <p:cNvSpPr/>
          <p:nvPr/>
        </p:nvSpPr>
        <p:spPr>
          <a:xfrm>
            <a:off x="1314606" y="1851660"/>
            <a:ext cx="10350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Team 2</a:t>
            </a:r>
          </a:p>
        </p:txBody>
      </p:sp>
      <p:sp>
        <p:nvSpPr>
          <p:cNvPr id="175" name="Shape 175"/>
          <p:cNvSpPr/>
          <p:nvPr/>
        </p:nvSpPr>
        <p:spPr>
          <a:xfrm>
            <a:off x="3891828" y="1851660"/>
            <a:ext cx="102806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Team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sz="half" idx="1"/>
          </p:nvPr>
        </p:nvSpPr>
        <p:spPr>
          <a:xfrm>
            <a:off x="5480248" y="2100580"/>
            <a:ext cx="6876852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Self-contained Systems</a:t>
            </a:r>
            <a:br/>
            <a:r>
              <a:t>should be integrated over their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web interfaces</a:t>
            </a:r>
            <a:r>
              <a:t> to minimize coupling to other systems.</a:t>
            </a:r>
          </a:p>
        </p:txBody>
      </p:sp>
      <p:pic>
        <p:nvPicPr>
          <p:cNvPr id="178" name="ui-integ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051" y="1903387"/>
            <a:ext cx="3175001" cy="594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body" sz="half" idx="1"/>
          </p:nvPr>
        </p:nvSpPr>
        <p:spPr>
          <a:xfrm>
            <a:off x="1286410" y="4983122"/>
            <a:ext cx="10431980" cy="3726539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</a:pPr>
            <a:r>
              <a:t>Therefore simple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hyperlinks</a:t>
            </a:r>
            <a:r>
              <a:t> can be used to navigate between systems.</a:t>
            </a:r>
          </a:p>
        </p:txBody>
      </p:sp>
      <p:pic>
        <p:nvPicPr>
          <p:cNvPr id="181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551" y="809555"/>
            <a:ext cx="4685661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1951" y="809555"/>
            <a:ext cx="4685662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roduct Pag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30235"/>
          <a:stretch>
            <a:fillRect/>
          </a:stretch>
        </p:blipFill>
        <p:spPr>
          <a:xfrm>
            <a:off x="1749867" y="1277670"/>
            <a:ext cx="3587029" cy="304544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59188" y="1372107"/>
            <a:ext cx="2898739" cy="501925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85" name="Project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30118"/>
          <a:stretch>
            <a:fillRect/>
          </a:stretch>
        </p:blipFill>
        <p:spPr>
          <a:xfrm>
            <a:off x="7874081" y="1277670"/>
            <a:ext cx="3581401" cy="3045789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8215412" y="1372107"/>
            <a:ext cx="2898739" cy="501925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3006145" y="4361105"/>
            <a:ext cx="10048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1</a:t>
            </a:r>
          </a:p>
        </p:txBody>
      </p:sp>
      <p:sp>
        <p:nvSpPr>
          <p:cNvPr id="188" name="Shape 188"/>
          <p:cNvSpPr/>
          <p:nvPr/>
        </p:nvSpPr>
        <p:spPr>
          <a:xfrm flipV="1">
            <a:off x="4009455" y="1613371"/>
            <a:ext cx="4070156" cy="1598329"/>
          </a:xfrm>
          <a:prstGeom prst="line">
            <a:avLst/>
          </a:prstGeom>
          <a:ln w="25400">
            <a:solidFill>
              <a:srgbClr val="3498DB"/>
            </a:solidFill>
            <a:miter lim="400000"/>
            <a:headEnd type="oval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9146621" y="4361105"/>
            <a:ext cx="10363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2</a:t>
            </a:r>
          </a:p>
        </p:txBody>
      </p:sp>
      <p:sp>
        <p:nvSpPr>
          <p:cNvPr id="190" name="Shape 190"/>
          <p:cNvSpPr/>
          <p:nvPr/>
        </p:nvSpPr>
        <p:spPr>
          <a:xfrm>
            <a:off x="2006600" y="1518459"/>
            <a:ext cx="2475111" cy="209221"/>
          </a:xfrm>
          <a:prstGeom prst="roundRect">
            <a:avLst>
              <a:gd name="adj" fmla="val 26564"/>
            </a:avLst>
          </a:prstGeom>
          <a:solidFill>
            <a:srgbClr val="CFCFC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8153400" y="1518459"/>
            <a:ext cx="2475111" cy="209221"/>
          </a:xfrm>
          <a:prstGeom prst="roundRect">
            <a:avLst>
              <a:gd name="adj" fmla="val 12219"/>
            </a:avLst>
          </a:prstGeom>
          <a:solidFill>
            <a:srgbClr val="CFCFC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sz="half" idx="1"/>
          </p:nvPr>
        </p:nvSpPr>
        <p:spPr>
          <a:xfrm>
            <a:off x="1286410" y="5015784"/>
            <a:ext cx="10431980" cy="3726538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</a:pPr>
            <a:r>
              <a:t>A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redirection</a:t>
            </a:r>
            <a:r>
              <a:t> can be used to ensure</a:t>
            </a:r>
            <a:br/>
            <a:r>
              <a:t>navigation works in both directions.</a:t>
            </a:r>
          </a:p>
        </p:txBody>
      </p:sp>
      <p:pic>
        <p:nvPicPr>
          <p:cNvPr id="194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551" y="809555"/>
            <a:ext cx="4685661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1951" y="809555"/>
            <a:ext cx="4685662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ayment Form.png"/>
          <p:cNvPicPr>
            <a:picLocks noChangeAspect="1"/>
          </p:cNvPicPr>
          <p:nvPr/>
        </p:nvPicPr>
        <p:blipFill>
          <a:blip r:embed="rId3">
            <a:extLst/>
          </a:blip>
          <a:srcRect l="0" t="10653" r="0" b="2174"/>
          <a:stretch>
            <a:fillRect/>
          </a:stretch>
        </p:blipFill>
        <p:spPr>
          <a:xfrm>
            <a:off x="8177293" y="1173504"/>
            <a:ext cx="2974780" cy="31558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rice.png"/>
          <p:cNvPicPr>
            <a:picLocks noChangeAspect="1"/>
          </p:cNvPicPr>
          <p:nvPr/>
        </p:nvPicPr>
        <p:blipFill>
          <a:blip r:embed="rId4">
            <a:extLst/>
          </a:blip>
          <a:srcRect l="0" t="10788" r="0" b="2107"/>
          <a:stretch>
            <a:fillRect/>
          </a:stretch>
        </p:blipFill>
        <p:spPr>
          <a:xfrm>
            <a:off x="2057878" y="1169866"/>
            <a:ext cx="2970982" cy="314936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3006145" y="4361105"/>
            <a:ext cx="10048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1</a:t>
            </a:r>
          </a:p>
        </p:txBody>
      </p:sp>
      <p:sp>
        <p:nvSpPr>
          <p:cNvPr id="199" name="Shape 199"/>
          <p:cNvSpPr/>
          <p:nvPr/>
        </p:nvSpPr>
        <p:spPr>
          <a:xfrm>
            <a:off x="9146621" y="4361105"/>
            <a:ext cx="10363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2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3524764" y="1544348"/>
            <a:ext cx="4423018" cy="2204101"/>
          </a:xfrm>
          <a:prstGeom prst="line">
            <a:avLst/>
          </a:prstGeom>
          <a:ln w="25400">
            <a:solidFill>
              <a:srgbClr val="3498DB"/>
            </a:solidFill>
            <a:miter lim="400000"/>
            <a:headEnd type="oval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01" name="Shape 201"/>
          <p:cNvSpPr/>
          <p:nvPr/>
        </p:nvSpPr>
        <p:spPr>
          <a:xfrm flipH="1" flipV="1">
            <a:off x="5262789" y="1621111"/>
            <a:ext cx="3777345" cy="2428357"/>
          </a:xfrm>
          <a:prstGeom prst="line">
            <a:avLst/>
          </a:prstGeom>
          <a:ln w="25400">
            <a:solidFill>
              <a:srgbClr val="959595"/>
            </a:solidFill>
            <a:prstDash val="sysDot"/>
            <a:miter lim="400000"/>
            <a:headEnd type="oval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sz="half" idx="1"/>
          </p:nvPr>
        </p:nvSpPr>
        <p:spPr>
          <a:xfrm>
            <a:off x="1286410" y="4983122"/>
            <a:ext cx="10431980" cy="3726539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</a:pPr>
            <a:r>
              <a:t>Hyperlinks can also support the </a:t>
            </a:r>
            <a:br/>
            <a:r>
              <a:rPr>
                <a:latin typeface="+mn-lt"/>
                <a:ea typeface="+mn-ea"/>
                <a:cs typeface="+mn-cs"/>
                <a:sym typeface="Meta OT"/>
              </a:rPr>
              <a:t>dynamic inclusion</a:t>
            </a:r>
            <a:r>
              <a:t> of content that is served by another application into the web interface of a self-contained system.</a:t>
            </a:r>
          </a:p>
        </p:txBody>
      </p:sp>
      <p:pic>
        <p:nvPicPr>
          <p:cNvPr id="204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551" y="809555"/>
            <a:ext cx="4685661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brow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1951" y="809555"/>
            <a:ext cx="4685662" cy="355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Tabs.png"/>
          <p:cNvPicPr>
            <a:picLocks noChangeAspect="1"/>
          </p:cNvPicPr>
          <p:nvPr/>
        </p:nvPicPr>
        <p:blipFill>
          <a:blip r:embed="rId3">
            <a:extLst/>
          </a:blip>
          <a:srcRect l="0" t="14711" r="0" b="2873"/>
          <a:stretch>
            <a:fillRect/>
          </a:stretch>
        </p:blipFill>
        <p:spPr>
          <a:xfrm>
            <a:off x="1980883" y="1183690"/>
            <a:ext cx="3124997" cy="3134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roject.png"/>
          <p:cNvPicPr>
            <a:picLocks noChangeAspect="1"/>
          </p:cNvPicPr>
          <p:nvPr/>
        </p:nvPicPr>
        <p:blipFill>
          <a:blip r:embed="rId4">
            <a:extLst/>
          </a:blip>
          <a:srcRect l="0" t="12432" r="0" b="4143"/>
          <a:stretch>
            <a:fillRect/>
          </a:stretch>
        </p:blipFill>
        <p:spPr>
          <a:xfrm>
            <a:off x="8109031" y="1184259"/>
            <a:ext cx="3111501" cy="315898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3006145" y="4361105"/>
            <a:ext cx="100482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1</a:t>
            </a:r>
          </a:p>
        </p:txBody>
      </p:sp>
      <p:sp>
        <p:nvSpPr>
          <p:cNvPr id="209" name="Shape 209"/>
          <p:cNvSpPr/>
          <p:nvPr/>
        </p:nvSpPr>
        <p:spPr>
          <a:xfrm>
            <a:off x="9146621" y="4361105"/>
            <a:ext cx="10363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System 2</a:t>
            </a:r>
          </a:p>
        </p:txBody>
      </p:sp>
      <p:sp>
        <p:nvSpPr>
          <p:cNvPr id="210" name="Shape 210"/>
          <p:cNvSpPr/>
          <p:nvPr/>
        </p:nvSpPr>
        <p:spPr>
          <a:xfrm>
            <a:off x="2336800" y="1351557"/>
            <a:ext cx="529333" cy="96244"/>
          </a:xfrm>
          <a:prstGeom prst="roundRect">
            <a:avLst>
              <a:gd name="adj" fmla="val 26564"/>
            </a:avLst>
          </a:prstGeom>
          <a:solidFill>
            <a:srgbClr val="B6B6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2604177" y="1399678"/>
            <a:ext cx="5417314" cy="1"/>
          </a:xfrm>
          <a:prstGeom prst="line">
            <a:avLst/>
          </a:prstGeom>
          <a:ln w="25400">
            <a:solidFill>
              <a:srgbClr val="3498DB"/>
            </a:solidFill>
            <a:miter lim="400000"/>
            <a:headEnd type="oval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8238066" y="1270000"/>
            <a:ext cx="2853432" cy="2814076"/>
          </a:xfrm>
          <a:prstGeom prst="rect">
            <a:avLst/>
          </a:prstGeom>
          <a:ln w="25400">
            <a:solidFill>
              <a:srgbClr val="3398DB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2634000" y="1866983"/>
            <a:ext cx="1818763" cy="1793679"/>
          </a:xfrm>
          <a:prstGeom prst="rect">
            <a:avLst/>
          </a:prstGeom>
          <a:ln w="25400">
            <a:solidFill>
              <a:srgbClr val="3398DB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4" name="Shape 214"/>
          <p:cNvSpPr/>
          <p:nvPr/>
        </p:nvSpPr>
        <p:spPr>
          <a:xfrm flipH="1" flipV="1">
            <a:off x="4470281" y="2706687"/>
            <a:ext cx="3783545" cy="1"/>
          </a:xfrm>
          <a:prstGeom prst="line">
            <a:avLst/>
          </a:prstGeom>
          <a:ln w="25400">
            <a:solidFill>
              <a:srgbClr val="3498DB"/>
            </a:solidFill>
            <a:prstDash val="sysDot"/>
            <a:miter lim="400000"/>
            <a:headEnd type="oval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body" sz="half" idx="1"/>
          </p:nvPr>
        </p:nvSpPr>
        <p:spPr>
          <a:xfrm>
            <a:off x="5384805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To further minimize coupling </a:t>
            </a:r>
            <a:br/>
            <a:r>
              <a:t>to other systems, synchronous remote calls inside the business logic should be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avoided</a:t>
            </a:r>
            <a:r>
              <a:t>.</a:t>
            </a:r>
          </a:p>
        </p:txBody>
      </p:sp>
      <p:pic>
        <p:nvPicPr>
          <p:cNvPr id="217" name="bl-integ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051" y="1903387"/>
            <a:ext cx="3175001" cy="594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body" sz="half" idx="1"/>
          </p:nvPr>
        </p:nvSpPr>
        <p:spPr>
          <a:xfrm>
            <a:off x="5384805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Instead remote API calls should be handled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asynchronously</a:t>
            </a:r>
            <a:r>
              <a:t> to reduce dependencies and prevent error cascades.</a:t>
            </a:r>
          </a:p>
        </p:txBody>
      </p:sp>
      <p:pic>
        <p:nvPicPr>
          <p:cNvPr id="220" name="bl-integration-asyn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051" y="1903387"/>
            <a:ext cx="3175001" cy="594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body" sz="half" idx="1"/>
          </p:nvPr>
        </p:nvSpPr>
        <p:spPr>
          <a:xfrm>
            <a:off x="5384805" y="2019300"/>
            <a:ext cx="6876853" cy="5715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This implies that – depending on the desired rate of </a:t>
            </a:r>
            <a:br/>
            <a:r>
              <a:t>updates – the data model’s consistency guarantees are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relaxed</a:t>
            </a:r>
            <a:r>
              <a:t>.</a:t>
            </a:r>
          </a:p>
        </p:txBody>
      </p:sp>
      <p:pic>
        <p:nvPicPr>
          <p:cNvPr id="223" name="bl-integration-asyn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051" y="1903387"/>
            <a:ext cx="3175001" cy="594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body" sz="quarter" idx="1"/>
          </p:nvPr>
        </p:nvSpPr>
        <p:spPr>
          <a:xfrm>
            <a:off x="3448054" y="4985617"/>
            <a:ext cx="6108692" cy="341143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</a:pPr>
            <a:r>
              <a:t>An integrated </a:t>
            </a:r>
            <a:br/>
            <a:r>
              <a:rPr>
                <a:latin typeface="+mn-lt"/>
                <a:ea typeface="+mn-ea"/>
                <a:cs typeface="+mn-cs"/>
                <a:sym typeface="Meta OT"/>
              </a:rPr>
              <a:t>system of systems</a:t>
            </a:r>
            <a:br/>
            <a:r>
              <a:t>like this has many benefits.</a:t>
            </a:r>
          </a:p>
        </p:txBody>
      </p:sp>
      <p:pic>
        <p:nvPicPr>
          <p:cNvPr id="226" name="sos-integr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8232" y="1270000"/>
            <a:ext cx="6968336" cy="3411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open-monoli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3086100"/>
            <a:ext cx="3708400" cy="355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>
            <p:ph type="body" sz="half" idx="1"/>
          </p:nvPr>
        </p:nvSpPr>
        <p:spPr>
          <a:xfrm>
            <a:off x="6639321" y="2019300"/>
            <a:ext cx="5860853" cy="5715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</a:lstStyle>
          <a:p>
            <a:pPr/>
            <a:r>
              <a:t>Various Domains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body" sz="half" idx="1"/>
          </p:nvPr>
        </p:nvSpPr>
        <p:spPr>
          <a:xfrm>
            <a:off x="2770655" y="5087217"/>
            <a:ext cx="7463491" cy="341143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</a:pPr>
            <a:r>
              <a:t>Overall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resilience</a:t>
            </a:r>
            <a:r>
              <a:t> is improved through loosely coupled, replaceable systems.</a:t>
            </a:r>
          </a:p>
        </p:txBody>
      </p:sp>
      <p:pic>
        <p:nvPicPr>
          <p:cNvPr id="229" name="sos-isolation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019623" y="650573"/>
            <a:ext cx="6965384" cy="4035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body" sz="quarter" idx="1"/>
          </p:nvPr>
        </p:nvSpPr>
        <p:spPr>
          <a:xfrm>
            <a:off x="3448054" y="5148176"/>
            <a:ext cx="6108692" cy="3411431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</a:pPr>
            <a:r>
              <a:t>Some systems can be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individually scaled</a:t>
            </a:r>
            <a:r>
              <a:t> to serve varying demands.</a:t>
            </a:r>
          </a:p>
        </p:txBody>
      </p:sp>
      <p:pic>
        <p:nvPicPr>
          <p:cNvPr id="232" name="sos-scalability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022600" y="1281585"/>
            <a:ext cx="6959600" cy="34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sz="half" idx="1"/>
          </p:nvPr>
        </p:nvSpPr>
        <p:spPr>
          <a:xfrm>
            <a:off x="1270000" y="5603908"/>
            <a:ext cx="10464800" cy="3183374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</a:pPr>
            <a:r>
              <a:t>It is not necessary to perform a risky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big bang release </a:t>
            </a:r>
            <a:r>
              <a:t>to migrate an outdated, monolithic system into a system of systems.</a:t>
            </a:r>
          </a:p>
        </p:txBody>
      </p:sp>
      <p:sp>
        <p:nvSpPr>
          <p:cNvPr id="235" name="Shape 235"/>
          <p:cNvSpPr/>
          <p:nvPr/>
        </p:nvSpPr>
        <p:spPr>
          <a:xfrm>
            <a:off x="5984240" y="1169172"/>
            <a:ext cx="103632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Version 1</a:t>
            </a:r>
          </a:p>
        </p:txBody>
      </p:sp>
      <p:pic>
        <p:nvPicPr>
          <p:cNvPr id="236" name="environ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3360428"/>
            <a:ext cx="9525000" cy="1762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monolith-small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4924" y="1909365"/>
            <a:ext cx="2774952" cy="281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ystem-of-system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7553" y="1909418"/>
            <a:ext cx="2969696" cy="281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5981192" y="1169172"/>
            <a:ext cx="106781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3585F"/>
                </a:solidFill>
                <a:latin typeface="MetaOT-Light"/>
                <a:ea typeface="MetaOT-Light"/>
                <a:cs typeface="MetaOT-Light"/>
                <a:sym typeface="MetaOT-Light"/>
              </a:defRPr>
            </a:lvl1pPr>
          </a:lstStyle>
          <a:p>
            <a:pPr/>
            <a:r>
              <a:t>Version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xit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  <p:bldP build="whole" bldLvl="1" animBg="1" rev="0" advAuto="0" spid="239" grpId="3"/>
      <p:bldP build="whole" bldLvl="1" animBg="1" rev="0" advAuto="0" spid="238" grpId="4"/>
      <p:bldP build="whole" bldLvl="1" animBg="1" rev="0" advAuto="0" spid="235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body" sz="half" idx="1"/>
          </p:nvPr>
        </p:nvSpPr>
        <p:spPr>
          <a:xfrm>
            <a:off x="1270000" y="5701485"/>
            <a:ext cx="10464800" cy="3124267"/>
          </a:xfrm>
          <a:prstGeom prst="rect">
            <a:avLst/>
          </a:prstGeom>
        </p:spPr>
        <p:txBody>
          <a:bodyPr/>
          <a:lstStyle/>
          <a:p>
            <a:pPr marL="0" indent="0" algn="ctr" defTabSz="549148">
              <a:spcBef>
                <a:spcPts val="4500"/>
              </a:spcBef>
              <a:buClrTx/>
              <a:buSzTx/>
              <a:buNone/>
              <a:defRPr sz="3948"/>
            </a:pPr>
            <a:r>
              <a:t>Instead a migration can happen in small, manageable steps which minimize the risk of failure and lead to an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evolutionary modernization</a:t>
            </a:r>
            <a:r>
              <a:t> </a:t>
            </a:r>
            <a:br/>
            <a:r>
              <a:t>of big and complex systems.</a:t>
            </a:r>
          </a:p>
        </p:txBody>
      </p:sp>
      <p:pic>
        <p:nvPicPr>
          <p:cNvPr id="242" name="sos-iterative-modernization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1182579"/>
            <a:ext cx="9525001" cy="3950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os-iterative-modernization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1182669"/>
            <a:ext cx="9525000" cy="3950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  <p:bldP build="whole" bldLvl="1" animBg="1" rev="0" advAuto="0" spid="242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sz="half" idx="1"/>
          </p:nvPr>
        </p:nvSpPr>
        <p:spPr>
          <a:xfrm>
            <a:off x="1270000" y="5192633"/>
            <a:ext cx="10464800" cy="2935367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</a:pPr>
            <a:r>
              <a:t>In reality a system of systems consists of individually developed software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and</a:t>
            </a:r>
            <a:r>
              <a:t> </a:t>
            </a:r>
            <a:br/>
            <a:r>
              <a:t>standard products.</a:t>
            </a:r>
          </a:p>
        </p:txBody>
      </p:sp>
      <p:pic>
        <p:nvPicPr>
          <p:cNvPr id="246" name="sos-with-stadard-softwa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1191418"/>
            <a:ext cx="9525000" cy="321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body" sz="half" idx="1"/>
          </p:nvPr>
        </p:nvSpPr>
        <p:spPr>
          <a:xfrm>
            <a:off x="1270000" y="5466953"/>
            <a:ext cx="10464800" cy="2935368"/>
          </a:xfrm>
          <a:prstGeom prst="rect">
            <a:avLst/>
          </a:prstGeom>
        </p:spPr>
        <p:txBody>
          <a:bodyPr/>
          <a:lstStyle/>
          <a:p>
            <a:pPr marL="0" indent="0" algn="ctr" defTabSz="508254">
              <a:spcBef>
                <a:spcPts val="4100"/>
              </a:spcBef>
              <a:buClrTx/>
              <a:buSzTx/>
              <a:buNone/>
              <a:defRPr sz="3654"/>
            </a:pPr>
            <a:r>
              <a:t>A product that fits well in a system of systems can be chosen by the following aspects: It has to solve a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defined set of tasks</a:t>
            </a:r>
            <a:r>
              <a:t> and provide the same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integration mechanisms</a:t>
            </a:r>
            <a:r>
              <a:t> that a self-contained system offers.</a:t>
            </a:r>
          </a:p>
        </p:txBody>
      </p:sp>
      <p:pic>
        <p:nvPicPr>
          <p:cNvPr id="249" name="environ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3360428"/>
            <a:ext cx="9525000" cy="1762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tandard-software-interfa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4986" y="1674971"/>
            <a:ext cx="3054827" cy="3054827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 flipV="1">
            <a:off x="6692899" y="841732"/>
            <a:ext cx="1" cy="1246148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6266179" y="965735"/>
            <a:ext cx="1" cy="1246148"/>
          </a:xfrm>
          <a:prstGeom prst="line">
            <a:avLst/>
          </a:prstGeom>
          <a:ln w="38100">
            <a:solidFill>
              <a:srgbClr val="A6AA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body" sz="half" idx="1"/>
          </p:nvPr>
        </p:nvSpPr>
        <p:spPr>
          <a:xfrm>
            <a:off x="1069114" y="5194789"/>
            <a:ext cx="10841172" cy="2935368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</a:pPr>
            <a:r>
              <a:t>This ensures that products can be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replaced safely</a:t>
            </a:r>
            <a:r>
              <a:t> by other products once their </a:t>
            </a:r>
            <a:br/>
            <a:r>
              <a:t>lifetime has ended.</a:t>
            </a:r>
          </a:p>
        </p:txBody>
      </p:sp>
      <p:pic>
        <p:nvPicPr>
          <p:cNvPr id="255" name="sos-with-stadard-softwa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1191418"/>
            <a:ext cx="9525000" cy="3213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os-with-stadard-software-replac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200" y="1191418"/>
            <a:ext cx="9525000" cy="321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body" sz="half" idx="1"/>
          </p:nvPr>
        </p:nvSpPr>
        <p:spPr>
          <a:xfrm>
            <a:off x="1270000" y="5249279"/>
            <a:ext cx="10464800" cy="2935368"/>
          </a:xfrm>
          <a:prstGeom prst="rect">
            <a:avLst/>
          </a:prstGeom>
        </p:spPr>
        <p:txBody>
          <a:bodyPr/>
          <a:lstStyle/>
          <a:p>
            <a:pPr marL="0" indent="0" algn="ctr" defTabSz="514095">
              <a:spcBef>
                <a:spcPts val="4200"/>
              </a:spcBef>
              <a:buClrTx/>
              <a:buSzTx/>
              <a:buNone/>
              <a:defRPr sz="3696"/>
            </a:pPr>
            <a:r>
              <a:t>If a product with such integration mechanisms can not be found, it should at least be possible to extend that product with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uniform interfaces</a:t>
            </a:r>
            <a:r>
              <a:t> that integrate well with the rest of the system.</a:t>
            </a:r>
          </a:p>
        </p:txBody>
      </p:sp>
      <p:pic>
        <p:nvPicPr>
          <p:cNvPr id="259" name="sos-with-stadard-software-adap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900" y="1198880"/>
            <a:ext cx="9525000" cy="3213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body" idx="4294967295"/>
          </p:nvPr>
        </p:nvSpPr>
        <p:spPr>
          <a:xfrm>
            <a:off x="838067" y="1694165"/>
            <a:ext cx="11328666" cy="4708142"/>
          </a:xfrm>
          <a:prstGeom prst="rect">
            <a:avLst/>
          </a:prstGeom>
        </p:spPr>
        <p:txBody>
          <a:bodyPr/>
          <a:lstStyle/>
          <a:p>
            <a:pPr marL="0" indent="0" algn="ctr" defTabSz="432308">
              <a:spcBef>
                <a:spcPts val="3500"/>
              </a:spcBef>
              <a:buClrTx/>
              <a:buSzTx/>
              <a:buNone/>
              <a:defRPr sz="3108"/>
            </a:pPr>
            <a:r>
              <a:t>You can find more interesting content about self-contained systems, microservices, monoliths, REST or ROCA in our timeline</a:t>
            </a:r>
            <a:br/>
            <a:r>
              <a:rPr u="sng">
                <a:hlinkClick r:id="rId2" invalidUrl="" action="" tgtFrame="" tooltip="" history="1" highlightClick="0" endSnd="0"/>
              </a:rPr>
              <a:t>https://www.innoq.com/en/timeline/</a:t>
            </a:r>
            <a:br/>
          </a:p>
          <a:p>
            <a:pPr marL="0" indent="0" algn="ctr" defTabSz="432308">
              <a:spcBef>
                <a:spcPts val="3500"/>
              </a:spcBef>
              <a:buClrTx/>
              <a:buSzTx/>
              <a:buNone/>
              <a:defRPr sz="3108"/>
            </a:pPr>
            <a:r>
              <a:t>If you have questions or feedback </a:t>
            </a:r>
            <a:br/>
            <a:r>
              <a:t>please do not hesitate to contact us</a:t>
            </a:r>
            <a:br/>
            <a:r>
              <a:rPr u="sng">
                <a:latin typeface="+mn-lt"/>
                <a:ea typeface="+mn-ea"/>
                <a:cs typeface="+mn-cs"/>
                <a:sym typeface="Meta OT"/>
                <a:hlinkClick r:id="rId3" invalidUrl="" action="" tgtFrame="" tooltip="" history="1" highlightClick="0" endSnd="0"/>
              </a:rPr>
              <a:t>info@innoq.com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sz="half" idx="1"/>
          </p:nvPr>
        </p:nvSpPr>
        <p:spPr>
          <a:xfrm>
            <a:off x="6757854" y="1841500"/>
            <a:ext cx="5095480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Meta OT"/>
              </a:defRPr>
            </a:pPr>
            <a:r>
              <a:rPr>
                <a:solidFill>
                  <a:srgbClr val="8DCDF2"/>
                </a:solidFill>
              </a:rPr>
              <a:t>User interface</a:t>
            </a:r>
            <a:br/>
            <a:r>
              <a:rPr>
                <a:solidFill>
                  <a:srgbClr val="94E9B3"/>
                </a:solidFill>
              </a:rPr>
              <a:t>Business logic</a:t>
            </a:r>
            <a:br/>
            <a:r>
              <a:rPr>
                <a:solidFill>
                  <a:srgbClr val="FBB287"/>
                </a:solidFill>
              </a:rPr>
              <a:t>Persistence</a:t>
            </a:r>
          </a:p>
        </p:txBody>
      </p:sp>
      <p:pic>
        <p:nvPicPr>
          <p:cNvPr id="113" name="monolith-lay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3111500"/>
            <a:ext cx="3708400" cy="3518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monolith-componen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5281" y="3116252"/>
            <a:ext cx="3704275" cy="3521096"/>
          </a:xfrm>
          <a:prstGeom prst="rect">
            <a:avLst/>
          </a:prstGeom>
          <a:ln w="25400">
            <a:miter lim="400000"/>
          </a:ln>
        </p:spPr>
      </p:pic>
      <p:sp>
        <p:nvSpPr>
          <p:cNvPr id="116" name="Shape 116"/>
          <p:cNvSpPr/>
          <p:nvPr>
            <p:ph type="body" sz="half" idx="1"/>
          </p:nvPr>
        </p:nvSpPr>
        <p:spPr>
          <a:xfrm>
            <a:off x="6370835" y="1883833"/>
            <a:ext cx="5998701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… as well as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a lot</a:t>
            </a:r>
            <a:r>
              <a:t> of modules, components, frameworks and libraries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chaos-monolith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52901" y="3097290"/>
            <a:ext cx="3708401" cy="3558978"/>
          </a:xfrm>
          <a:prstGeom prst="rect">
            <a:avLst/>
          </a:prstGeom>
          <a:ln w="25400">
            <a:miter lim="400000"/>
          </a:ln>
        </p:spPr>
      </p:pic>
      <p:sp>
        <p:nvSpPr>
          <p:cNvPr id="119" name="Shape 119"/>
          <p:cNvSpPr/>
          <p:nvPr>
            <p:ph type="body" sz="quarter" idx="1"/>
          </p:nvPr>
        </p:nvSpPr>
        <p:spPr>
          <a:xfrm>
            <a:off x="7426271" y="2019300"/>
            <a:ext cx="4430581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With all these layers in one place, a monolith tends to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grow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sz="half" idx="1"/>
          </p:nvPr>
        </p:nvSpPr>
        <p:spPr>
          <a:xfrm>
            <a:off x="6436121" y="2012938"/>
            <a:ext cx="5584694" cy="5715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</a:lstStyle>
          <a:p>
            <a:pPr/>
            <a:r>
              <a:t>If you cut a monolithic system along its very domains …</a:t>
            </a:r>
          </a:p>
        </p:txBody>
      </p:sp>
      <p:pic>
        <p:nvPicPr>
          <p:cNvPr id="122" name="system-of-system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3111500"/>
            <a:ext cx="3708400" cy="3517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sz="half" idx="1"/>
          </p:nvPr>
        </p:nvSpPr>
        <p:spPr>
          <a:xfrm>
            <a:off x="6256734" y="2019300"/>
            <a:ext cx="6124377" cy="5715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… and wrap every domain in a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separate, replaceable</a:t>
            </a:r>
            <a:r>
              <a:t> web application …</a:t>
            </a:r>
          </a:p>
        </p:txBody>
      </p:sp>
      <p:pic>
        <p:nvPicPr>
          <p:cNvPr id="125" name="system-of-systems-sc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3111500"/>
            <a:ext cx="3708400" cy="3517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sz="half" idx="1"/>
          </p:nvPr>
        </p:nvSpPr>
        <p:spPr>
          <a:xfrm>
            <a:off x="5868854" y="1701800"/>
            <a:ext cx="6462846" cy="63500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… then that application can be referred to as a </a:t>
            </a:r>
            <a:r>
              <a:rPr>
                <a:latin typeface="+mn-lt"/>
                <a:ea typeface="+mn-ea"/>
                <a:cs typeface="+mn-cs"/>
                <a:sym typeface="Meta OT"/>
              </a:rPr>
              <a:t>self-contained system </a:t>
            </a:r>
            <a:r>
              <a:t>(SCS).</a:t>
            </a:r>
          </a:p>
        </p:txBody>
      </p:sp>
      <p:pic>
        <p:nvPicPr>
          <p:cNvPr id="128" name="SCS-clos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4969" y="1701800"/>
            <a:ext cx="2428498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eta OT"/>
        <a:ea typeface="Meta OT"/>
        <a:cs typeface="Meta OT"/>
      </a:majorFont>
      <a:minorFont>
        <a:latin typeface="Meta OT"/>
        <a:ea typeface="Meta OT"/>
        <a:cs typeface="Meta O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eta OT"/>
        <a:ea typeface="Meta OT"/>
        <a:cs typeface="Meta OT"/>
      </a:majorFont>
      <a:minorFont>
        <a:latin typeface="Meta OT"/>
        <a:ea typeface="Meta OT"/>
        <a:cs typeface="Meta O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