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7"/>
  </p:notesMasterIdLst>
  <p:handoutMasterIdLst>
    <p:handoutMasterId r:id="rId18"/>
  </p:handoutMasterIdLst>
  <p:sldIdLst>
    <p:sldId id="338" r:id="rId5"/>
    <p:sldId id="327" r:id="rId6"/>
    <p:sldId id="315" r:id="rId7"/>
    <p:sldId id="329" r:id="rId8"/>
    <p:sldId id="302" r:id="rId9"/>
    <p:sldId id="339" r:id="rId10"/>
    <p:sldId id="340" r:id="rId11"/>
    <p:sldId id="341" r:id="rId12"/>
    <p:sldId id="344" r:id="rId13"/>
    <p:sldId id="342" r:id="rId14"/>
    <p:sldId id="343" r:id="rId15"/>
    <p:sldId id="30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E9F8C6-E6C8-4F83-9E20-815B0BC7FB21}" v="78" dt="2025-10-16T05:48:45.323"/>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5033" autoAdjust="0"/>
  </p:normalViewPr>
  <p:slideViewPr>
    <p:cSldViewPr snapToGrid="0">
      <p:cViewPr varScale="1">
        <p:scale>
          <a:sx n="89" d="100"/>
          <a:sy n="89" d="100"/>
        </p:scale>
        <p:origin x="370" y="72"/>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10/24/2025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10/24/2025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10/24/2025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10/24/2025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10/24/2025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10/24/2025</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10/24/2025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10/24/2025</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K-SATYASAI/VOIS_AICTE_Oct2025_MajorProject_KanchiSatyaSaiVaraPrasad" TargetMode="External"/><Relationship Id="rId2" Type="http://schemas.openxmlformats.org/officeDocument/2006/relationships/image" Target="../media/image1.jfif"/><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3968151" y="4141999"/>
            <a:ext cx="5744809" cy="1689458"/>
          </a:xfrm>
        </p:spPr>
        <p:txBody>
          <a:bodyPr>
            <a:normAutofit/>
          </a:bodyPr>
          <a:lstStyle/>
          <a:p>
            <a:pPr algn="r"/>
            <a:r>
              <a:rPr lang="en-US" b="0" dirty="0">
                <a:solidFill>
                  <a:schemeClr val="tx1"/>
                </a:solidFill>
              </a:rPr>
              <a:t>[Student Name: Kanchi Satya Sai Vara Prasad]</a:t>
            </a:r>
          </a:p>
          <a:p>
            <a:pPr algn="r"/>
            <a:r>
              <a:rPr lang="en-US" b="0" dirty="0">
                <a:solidFill>
                  <a:schemeClr val="tx1"/>
                </a:solidFill>
              </a:rPr>
              <a:t>[AICTE Internship ID: APPLY_175577748868a709d0a741b]</a:t>
            </a:r>
            <a:endParaRPr lang="en-IN" b="0" dirty="0">
              <a:solidFill>
                <a:schemeClr val="tx1"/>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6400800" y="1964288"/>
            <a:ext cx="4998720" cy="1098089"/>
          </a:xfrm>
        </p:spPr>
        <p:txBody>
          <a:bodyPr>
            <a:normAutofit/>
          </a:bodyPr>
          <a:lstStyle/>
          <a:p>
            <a:r>
              <a:rPr lang="en-GB" sz="3200" dirty="0"/>
              <a:t>Project Title – Netflix Analysis Pro</a:t>
            </a:r>
            <a:endParaRPr lang="en-IN" sz="3200"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3FACE-D55E-9B4A-7A75-15654F5D4FD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536A-9E87-8208-553B-AFA23F55C6EA}"/>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C5390BF9-A1B3-D0A5-6FE6-4C64A8B75AA9}"/>
              </a:ext>
            </a:extLst>
          </p:cNvPr>
          <p:cNvSpPr>
            <a:spLocks noGrp="1"/>
          </p:cNvSpPr>
          <p:nvPr>
            <p:ph type="title"/>
          </p:nvPr>
        </p:nvSpPr>
        <p:spPr>
          <a:xfrm>
            <a:off x="153443" y="370590"/>
            <a:ext cx="10892066" cy="904781"/>
          </a:xfrm>
        </p:spPr>
        <p:txBody>
          <a:bodyPr>
            <a:noAutofit/>
          </a:bodyPr>
          <a:lstStyle/>
          <a:p>
            <a:r>
              <a:rPr lang="en-IN" sz="3600" dirty="0"/>
              <a:t>Getting started with Basics of Python </a:t>
            </a:r>
            <a:r>
              <a:rPr lang="en-GB" sz="3600" dirty="0"/>
              <a:t>Certificate  </a:t>
            </a:r>
            <a:endParaRPr lang="en-IN" sz="3600" dirty="0"/>
          </a:p>
        </p:txBody>
      </p:sp>
      <p:sp>
        <p:nvSpPr>
          <p:cNvPr id="7" name="Text Placeholder 30">
            <a:extLst>
              <a:ext uri="{FF2B5EF4-FFF2-40B4-BE49-F238E27FC236}">
                <a16:creationId xmlns:a16="http://schemas.microsoft.com/office/drawing/2014/main" id="{C0B10ED4-748B-FD2D-3185-4AB559AC710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1BF57D1-2242-C3F4-D177-EE064D5454A4}"/>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9" name="Picture 8">
            <a:extLst>
              <a:ext uri="{FF2B5EF4-FFF2-40B4-BE49-F238E27FC236}">
                <a16:creationId xmlns:a16="http://schemas.microsoft.com/office/drawing/2014/main" id="{F4638F46-93EB-1877-134E-A2D344BF577B}"/>
              </a:ext>
            </a:extLst>
          </p:cNvPr>
          <p:cNvPicPr>
            <a:picLocks noChangeAspect="1"/>
          </p:cNvPicPr>
          <p:nvPr/>
        </p:nvPicPr>
        <p:blipFill>
          <a:blip r:embed="rId3"/>
          <a:stretch>
            <a:fillRect/>
          </a:stretch>
        </p:blipFill>
        <p:spPr>
          <a:xfrm>
            <a:off x="1285138" y="1042458"/>
            <a:ext cx="7858861" cy="5571306"/>
          </a:xfrm>
          <a:prstGeom prst="rect">
            <a:avLst/>
          </a:prstGeom>
        </p:spPr>
      </p:pic>
    </p:spTree>
    <p:extLst>
      <p:ext uri="{BB962C8B-B14F-4D97-AF65-F5344CB8AC3E}">
        <p14:creationId xmlns:p14="http://schemas.microsoft.com/office/powerpoint/2010/main" val="271060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CD52E-39EF-82B8-E116-6B0D9B50E1D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0214EFD-3FAC-BE9B-CFBB-2D1FCCED0126}"/>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5359B88B-4EF4-AA7A-A15C-4B2147671C19}"/>
              </a:ext>
            </a:extLst>
          </p:cNvPr>
          <p:cNvSpPr>
            <a:spLocks noGrp="1"/>
          </p:cNvSpPr>
          <p:nvPr>
            <p:ph type="title"/>
          </p:nvPr>
        </p:nvSpPr>
        <p:spPr>
          <a:xfrm>
            <a:off x="675957" y="370589"/>
            <a:ext cx="10892066" cy="904781"/>
          </a:xfrm>
        </p:spPr>
        <p:txBody>
          <a:bodyPr>
            <a:noAutofit/>
          </a:bodyPr>
          <a:lstStyle/>
          <a:p>
            <a:r>
              <a:rPr lang="en-IN" sz="3600" dirty="0"/>
              <a:t>Data Visualization </a:t>
            </a:r>
            <a:r>
              <a:rPr lang="en-GB" sz="3600" dirty="0"/>
              <a:t>Certificate  </a:t>
            </a:r>
            <a:endParaRPr lang="en-IN" sz="3600" dirty="0"/>
          </a:p>
        </p:txBody>
      </p:sp>
      <p:sp>
        <p:nvSpPr>
          <p:cNvPr id="7" name="Text Placeholder 30">
            <a:extLst>
              <a:ext uri="{FF2B5EF4-FFF2-40B4-BE49-F238E27FC236}">
                <a16:creationId xmlns:a16="http://schemas.microsoft.com/office/drawing/2014/main" id="{C23E8C61-31F1-4380-CEFB-D75448F856D7}"/>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F0577D1-D5B1-726B-4FAB-B353BDE31B12}"/>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3" name="Picture 2">
            <a:extLst>
              <a:ext uri="{FF2B5EF4-FFF2-40B4-BE49-F238E27FC236}">
                <a16:creationId xmlns:a16="http://schemas.microsoft.com/office/drawing/2014/main" id="{E53A5F22-B76F-FEAB-76A0-56D7A06CD5EC}"/>
              </a:ext>
            </a:extLst>
          </p:cNvPr>
          <p:cNvPicPr>
            <a:picLocks noChangeAspect="1"/>
          </p:cNvPicPr>
          <p:nvPr/>
        </p:nvPicPr>
        <p:blipFill>
          <a:blip r:embed="rId3"/>
          <a:stretch>
            <a:fillRect/>
          </a:stretch>
        </p:blipFill>
        <p:spPr>
          <a:xfrm>
            <a:off x="1411089" y="1008298"/>
            <a:ext cx="7765100" cy="5479113"/>
          </a:xfrm>
          <a:prstGeom prst="rect">
            <a:avLst/>
          </a:prstGeom>
        </p:spPr>
      </p:pic>
    </p:spTree>
    <p:extLst>
      <p:ext uri="{BB962C8B-B14F-4D97-AF65-F5344CB8AC3E}">
        <p14:creationId xmlns:p14="http://schemas.microsoft.com/office/powerpoint/2010/main" val="56668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prstGeom prst="rect">
            <a:avLst/>
          </a:prstGeom>
        </p:spPr>
        <p:txBody>
          <a:bodyPr anchor="ctr">
            <a:normAutofit fontScale="90000"/>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12" name="Text Placeholder 11">
            <a:extLst>
              <a:ext uri="{FF2B5EF4-FFF2-40B4-BE49-F238E27FC236}">
                <a16:creationId xmlns:a16="http://schemas.microsoft.com/office/drawing/2014/main" id="{BC277FD7-925B-4C3D-A364-118403201507}"/>
              </a:ext>
            </a:extLst>
          </p:cNvPr>
          <p:cNvSpPr>
            <a:spLocks noGrp="1"/>
          </p:cNvSpPr>
          <p:nvPr>
            <p:ph type="body" sz="quarter" idx="12"/>
          </p:nvPr>
        </p:nvSpPr>
        <p:spPr>
          <a:xfrm>
            <a:off x="2975013" y="3962573"/>
            <a:ext cx="2139696" cy="344312"/>
          </a:xfrm>
        </p:spPr>
        <p:txBody>
          <a:bodyPr>
            <a:normAutofit fontScale="92500" lnSpcReduction="20000"/>
          </a:bodyPr>
          <a:lstStyle/>
          <a:p>
            <a:endParaRPr lang="en-IN" dirty="0"/>
          </a:p>
        </p:txBody>
      </p:sp>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414700" y="1914255"/>
            <a:ext cx="6431280" cy="3607987"/>
          </a:xfrm>
        </p:spPr>
        <p:txBody>
          <a:bodyPr>
            <a:normAutofit fontScale="85000" lnSpcReduction="10000"/>
          </a:bodyPr>
          <a:lstStyle/>
          <a:p>
            <a:pPr fontAlgn="base"/>
            <a:r>
              <a:rPr lang="en-US" dirty="0"/>
              <a:t>Netflix has become one of the most prominent global streaming platforms, continuously expanding its library with a mix of original productions and licensed content. However, with growing competition from platforms like Amazon Prime, Disney+, and regional OTT providers, Netflix must strategically analyze its content catalog to identify strengths, gaps, and opportunities.  </a:t>
            </a:r>
          </a:p>
          <a:p>
            <a:pPr fontAlgn="base"/>
            <a:r>
              <a:rPr lang="en-US" dirty="0"/>
              <a:t>The specific problem to be addressed in this project is </a:t>
            </a:r>
            <a:r>
              <a:rPr lang="en-US" b="1" dirty="0"/>
              <a:t>'Content Trends Analysis for Strategic Recommendations</a:t>
            </a:r>
            <a:r>
              <a:rPr lang="en-US" dirty="0"/>
              <a:t>'. The aim is to uncover how Netflix’s content distribution (Movies vs. TV Shows, genres, and country contributions) has evolved over the years. This will enable the identification of key genres, audience preferences, and strategic insights into global content expansion. </a:t>
            </a:r>
          </a:p>
          <a:p>
            <a:pPr>
              <a:lnSpc>
                <a:spcPct val="150000"/>
              </a:lnSpc>
            </a:pPr>
            <a:endParaRPr lang="en-IN" sz="2800"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60399" y="805213"/>
            <a:ext cx="6276109" cy="830997"/>
          </a:xfrm>
        </p:spPr>
        <p:txBody>
          <a:bodyPr>
            <a:normAutofit fontScale="90000"/>
          </a:bodyPr>
          <a:lstStyle/>
          <a:p>
            <a:r>
              <a:rPr lang="en-GB" dirty="0"/>
              <a:t>Project Description</a:t>
            </a:r>
            <a:br>
              <a:rPr lang="en-GB" dirty="0"/>
            </a:br>
            <a:br>
              <a:rPr lang="en-GB" dirty="0"/>
            </a:br>
            <a:endParaRPr lang="en-IN"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4" name="TextBox 3">
            <a:extLst>
              <a:ext uri="{FF2B5EF4-FFF2-40B4-BE49-F238E27FC236}">
                <a16:creationId xmlns:a16="http://schemas.microsoft.com/office/drawing/2014/main" id="{54480D71-BB98-83CB-16F7-66C0D7E45883}"/>
              </a:ext>
            </a:extLst>
          </p:cNvPr>
          <p:cNvSpPr txBox="1"/>
          <p:nvPr/>
        </p:nvSpPr>
        <p:spPr>
          <a:xfrm>
            <a:off x="532673" y="2038176"/>
            <a:ext cx="9601200" cy="3970318"/>
          </a:xfrm>
          <a:prstGeom prst="rect">
            <a:avLst/>
          </a:prstGeom>
          <a:noFill/>
        </p:spPr>
        <p:txBody>
          <a:bodyPr wrap="square">
            <a:spAutoFit/>
          </a:bodyPr>
          <a:lstStyle/>
          <a:p>
            <a:pPr>
              <a:buFont typeface="+mj-lt"/>
              <a:buAutoNum type="arabicPeriod"/>
            </a:pPr>
            <a:r>
              <a:rPr lang="en-US" b="1" dirty="0"/>
              <a:t>Analyze</a:t>
            </a:r>
            <a:r>
              <a:rPr lang="en-US" dirty="0"/>
              <a:t> the distribution and growth of Movies and TV Shows on Netflix over the years.</a:t>
            </a:r>
          </a:p>
          <a:p>
            <a:pPr>
              <a:buFont typeface="+mj-lt"/>
              <a:buAutoNum type="arabicPeriod"/>
            </a:pPr>
            <a:r>
              <a:rPr lang="en-US" b="1" dirty="0"/>
              <a:t>Identify</a:t>
            </a:r>
            <a:r>
              <a:rPr lang="en-US" dirty="0"/>
              <a:t> the most frequent genres and observe changes in their popularity.</a:t>
            </a:r>
          </a:p>
          <a:p>
            <a:pPr>
              <a:buFont typeface="+mj-lt"/>
              <a:buAutoNum type="arabicPeriod"/>
            </a:pPr>
            <a:r>
              <a:rPr lang="en-US" b="1" dirty="0"/>
              <a:t>Compare</a:t>
            </a:r>
            <a:r>
              <a:rPr lang="en-US" dirty="0"/>
              <a:t> country-wise contributions to Netflix’s content base to assess global diversity.</a:t>
            </a:r>
          </a:p>
          <a:p>
            <a:pPr>
              <a:buFont typeface="+mj-lt"/>
              <a:buAutoNum type="arabicPeriod"/>
            </a:pPr>
            <a:r>
              <a:rPr lang="en-US" b="1" dirty="0"/>
              <a:t>Provide</a:t>
            </a:r>
            <a:r>
              <a:rPr lang="en-US" dirty="0"/>
              <a:t> strategic recommendations for future content acquisition and production.</a:t>
            </a:r>
          </a:p>
          <a:p>
            <a:pPr>
              <a:buNone/>
            </a:pPr>
            <a:br>
              <a:rPr lang="en-US" dirty="0"/>
            </a:br>
            <a:endParaRPr lang="en-US" dirty="0"/>
          </a:p>
          <a:p>
            <a:pPr>
              <a:buNone/>
            </a:pPr>
            <a:r>
              <a:rPr lang="en-US" b="1" dirty="0"/>
              <a:t>Significance of the Study</a:t>
            </a:r>
          </a:p>
          <a:p>
            <a:pPr>
              <a:buNone/>
            </a:pPr>
            <a:r>
              <a:rPr lang="en-US" dirty="0"/>
              <a:t>This analysis is significant for understanding Netflix’s </a:t>
            </a:r>
            <a:r>
              <a:rPr lang="en-US" b="1" dirty="0"/>
              <a:t>content evolution and audience engagement patterns</a:t>
            </a:r>
            <a:r>
              <a:rPr lang="en-US" dirty="0"/>
              <a:t>. By identifying popular genres and underrepresented regions, the study offers actionable insights that can help Netflix make </a:t>
            </a:r>
            <a:r>
              <a:rPr lang="en-US" b="1" dirty="0"/>
              <a:t>data-driven business decisions</a:t>
            </a:r>
            <a:r>
              <a:rPr lang="en-US" dirty="0"/>
              <a:t>. Such findings are valuable for:</a:t>
            </a:r>
          </a:p>
          <a:p>
            <a:pPr>
              <a:buFont typeface="Arial" panose="020B0604020202020204" pitchFamily="34" charset="0"/>
              <a:buChar char="•"/>
            </a:pPr>
            <a:r>
              <a:rPr lang="en-US" dirty="0"/>
              <a:t>Enhancing </a:t>
            </a:r>
            <a:r>
              <a:rPr lang="en-US" b="1" dirty="0"/>
              <a:t>content strategy</a:t>
            </a:r>
            <a:r>
              <a:rPr lang="en-US" dirty="0"/>
              <a:t> and balancing global vs. local productions.</a:t>
            </a:r>
          </a:p>
          <a:p>
            <a:pPr>
              <a:buFont typeface="Arial" panose="020B0604020202020204" pitchFamily="34" charset="0"/>
              <a:buChar char="•"/>
            </a:pPr>
            <a:r>
              <a:rPr lang="en-US" dirty="0"/>
              <a:t>Recognizing </a:t>
            </a:r>
            <a:r>
              <a:rPr lang="en-US" b="1" dirty="0"/>
              <a:t>market trends</a:t>
            </a:r>
            <a:r>
              <a:rPr lang="en-US" dirty="0"/>
              <a:t> and regional viewer interests.</a:t>
            </a:r>
          </a:p>
          <a:p>
            <a:pPr>
              <a:buFont typeface="Arial" panose="020B0604020202020204" pitchFamily="34" charset="0"/>
              <a:buChar char="•"/>
            </a:pPr>
            <a:r>
              <a:rPr lang="en-US" dirty="0"/>
              <a:t>Supporting </a:t>
            </a:r>
            <a:r>
              <a:rPr lang="en-US" b="1" dirty="0"/>
              <a:t>strategic investments</a:t>
            </a:r>
            <a:r>
              <a:rPr lang="en-US" dirty="0"/>
              <a:t> in specific content types and countries.</a:t>
            </a:r>
          </a:p>
        </p:txBody>
      </p:sp>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
        <p:nvSpPr>
          <p:cNvPr id="3" name="Rectangle 1">
            <a:extLst>
              <a:ext uri="{FF2B5EF4-FFF2-40B4-BE49-F238E27FC236}">
                <a16:creationId xmlns:a16="http://schemas.microsoft.com/office/drawing/2014/main" id="{FA488652-DC56-EC26-5F31-ED7CB8D4D27A}"/>
              </a:ext>
            </a:extLst>
          </p:cNvPr>
          <p:cNvSpPr>
            <a:spLocks noGrp="1" noChangeArrowheads="1"/>
          </p:cNvSpPr>
          <p:nvPr>
            <p:ph type="body" sz="quarter" idx="12"/>
          </p:nvPr>
        </p:nvSpPr>
        <p:spPr bwMode="auto">
          <a:xfrm>
            <a:off x="543443" y="2213310"/>
            <a:ext cx="8292655"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Netflix Management and Strategy Team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Netflix Content and Production Teams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Netflix Data Analytics and Insights Department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Data Analysts and Data Scientists (in the OTT or media industry)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Academic Researchers and Students (studying data analytics or media trends)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Business Analysts and Market Researchers</a:t>
            </a:r>
          </a:p>
        </p:txBody>
      </p:sp>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391886" y="1246961"/>
            <a:ext cx="9027702" cy="5243448"/>
          </a:xfrm>
        </p:spPr>
        <p:txBody>
          <a:bodyPr/>
          <a:lstStyle/>
          <a:p>
            <a:pPr lvl="1">
              <a:lnSpc>
                <a:spcPct val="150000"/>
              </a:lnSpc>
            </a:pPr>
            <a:r>
              <a:rPr lang="en-IN" dirty="0"/>
              <a:t>Python</a:t>
            </a:r>
          </a:p>
          <a:p>
            <a:pPr lvl="1">
              <a:lnSpc>
                <a:spcPct val="150000"/>
              </a:lnSpc>
            </a:pPr>
            <a:r>
              <a:rPr lang="en-IN" dirty="0" err="1"/>
              <a:t>Jupyter</a:t>
            </a:r>
            <a:r>
              <a:rPr lang="en-IN" dirty="0"/>
              <a:t> Notebook</a:t>
            </a:r>
          </a:p>
          <a:p>
            <a:pPr lvl="1">
              <a:lnSpc>
                <a:spcPct val="150000"/>
              </a:lnSpc>
            </a:pPr>
            <a:r>
              <a:rPr lang="en-IN" dirty="0"/>
              <a:t>Google </a:t>
            </a:r>
            <a:r>
              <a:rPr lang="en-IN" dirty="0" err="1"/>
              <a:t>colab</a:t>
            </a:r>
            <a:endParaRPr lang="en-IN" dirty="0"/>
          </a:p>
          <a:p>
            <a:pPr lvl="1">
              <a:lnSpc>
                <a:spcPct val="150000"/>
              </a:lnSpc>
            </a:pPr>
            <a:r>
              <a:rPr lang="en-IN" dirty="0"/>
              <a:t>Matplotlib</a:t>
            </a:r>
          </a:p>
          <a:p>
            <a:pPr lvl="1">
              <a:lnSpc>
                <a:spcPct val="150000"/>
              </a:lnSpc>
            </a:pPr>
            <a:r>
              <a:rPr lang="en-IN" dirty="0" err="1"/>
              <a:t>numpy</a:t>
            </a:r>
            <a:endParaRPr lang="en-IN" dirty="0"/>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1000"/>
                                        <p:tgtEl>
                                          <p:spTgt spid="7">
                                            <p:txEl>
                                              <p:pRg st="1" end="1"/>
                                            </p:txEl>
                                          </p:spTgt>
                                        </p:tgtEl>
                                      </p:cBhvr>
                                    </p:animEffect>
                                    <p:anim calcmode="lin" valueType="num">
                                      <p:cBhvr>
                                        <p:cTn id="20"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Effect transition="in" filter="fade">
                                      <p:cBhvr>
                                        <p:cTn id="24" dur="1000"/>
                                        <p:tgtEl>
                                          <p:spTgt spid="7">
                                            <p:txEl>
                                              <p:pRg st="2" end="2"/>
                                            </p:txEl>
                                          </p:spTgt>
                                        </p:tgtEl>
                                      </p:cBhvr>
                                    </p:animEffect>
                                    <p:anim calcmode="lin" valueType="num">
                                      <p:cBhvr>
                                        <p:cTn id="2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Effect transition="in" filter="fade">
                                      <p:cBhvr>
                                        <p:cTn id="29" dur="1000"/>
                                        <p:tgtEl>
                                          <p:spTgt spid="7">
                                            <p:txEl>
                                              <p:pRg st="3" end="3"/>
                                            </p:txEl>
                                          </p:spTgt>
                                        </p:tgtEl>
                                      </p:cBhvr>
                                    </p:animEffect>
                                    <p:anim calcmode="lin" valueType="num">
                                      <p:cBhvr>
                                        <p:cTn id="3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7">
                                            <p:txEl>
                                              <p:pRg st="4" end="4"/>
                                            </p:txEl>
                                          </p:spTgt>
                                        </p:tgtEl>
                                        <p:attrNameLst>
                                          <p:attrName>style.visibility</p:attrName>
                                        </p:attrNameLst>
                                      </p:cBhvr>
                                      <p:to>
                                        <p:strVal val="visible"/>
                                      </p:to>
                                    </p:set>
                                    <p:animEffect transition="in" filter="fade">
                                      <p:cBhvr>
                                        <p:cTn id="34" dur="1000"/>
                                        <p:tgtEl>
                                          <p:spTgt spid="7">
                                            <p:txEl>
                                              <p:pRg st="4" end="4"/>
                                            </p:txEl>
                                          </p:spTgt>
                                        </p:tgtEl>
                                      </p:cBhvr>
                                    </p:animEffect>
                                    <p:anim calcmode="lin" valueType="num">
                                      <p:cBhvr>
                                        <p:cTn id="3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RESULTS1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6" name="Picture 5">
            <a:extLst>
              <a:ext uri="{FF2B5EF4-FFF2-40B4-BE49-F238E27FC236}">
                <a16:creationId xmlns:a16="http://schemas.microsoft.com/office/drawing/2014/main" id="{65F212D3-3B6A-A4B0-9BB0-8E08E20EA7C9}"/>
              </a:ext>
            </a:extLst>
          </p:cNvPr>
          <p:cNvPicPr>
            <a:picLocks noChangeAspect="1"/>
          </p:cNvPicPr>
          <p:nvPr/>
        </p:nvPicPr>
        <p:blipFill>
          <a:blip r:embed="rId3"/>
          <a:stretch>
            <a:fillRect/>
          </a:stretch>
        </p:blipFill>
        <p:spPr>
          <a:xfrm>
            <a:off x="675957" y="1201586"/>
            <a:ext cx="9451528" cy="5035312"/>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61F40-61F5-A9E4-2028-61D27EB38D0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90F1862-D4F3-D9EB-176E-2E2938531BAC}"/>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723A3B93-82D2-A57B-4898-3D9B0C72DC7D}"/>
              </a:ext>
            </a:extLst>
          </p:cNvPr>
          <p:cNvSpPr>
            <a:spLocks noGrp="1"/>
          </p:cNvSpPr>
          <p:nvPr>
            <p:ph type="title"/>
          </p:nvPr>
        </p:nvSpPr>
        <p:spPr>
          <a:xfrm>
            <a:off x="675957" y="370589"/>
            <a:ext cx="2981643" cy="830997"/>
          </a:xfrm>
        </p:spPr>
        <p:txBody>
          <a:bodyPr>
            <a:normAutofit/>
          </a:bodyPr>
          <a:lstStyle/>
          <a:p>
            <a:r>
              <a:rPr lang="en-GB" dirty="0"/>
              <a:t>RESULTS2</a:t>
            </a:r>
            <a:endParaRPr lang="en-IN" dirty="0"/>
          </a:p>
        </p:txBody>
      </p:sp>
      <p:sp>
        <p:nvSpPr>
          <p:cNvPr id="7" name="Text Placeholder 30">
            <a:extLst>
              <a:ext uri="{FF2B5EF4-FFF2-40B4-BE49-F238E27FC236}">
                <a16:creationId xmlns:a16="http://schemas.microsoft.com/office/drawing/2014/main" id="{F4C0E530-3AAB-E420-2061-2352FB4AEFB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3F5036B-907B-9AB7-BC47-C7C142E40FA7}"/>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6" name="Picture 5">
            <a:extLst>
              <a:ext uri="{FF2B5EF4-FFF2-40B4-BE49-F238E27FC236}">
                <a16:creationId xmlns:a16="http://schemas.microsoft.com/office/drawing/2014/main" id="{F39CF8C2-B785-6C5F-6C0C-31ECD539D267}"/>
              </a:ext>
            </a:extLst>
          </p:cNvPr>
          <p:cNvPicPr>
            <a:picLocks noChangeAspect="1"/>
          </p:cNvPicPr>
          <p:nvPr/>
        </p:nvPicPr>
        <p:blipFill>
          <a:blip r:embed="rId3"/>
          <a:stretch>
            <a:fillRect/>
          </a:stretch>
        </p:blipFill>
        <p:spPr>
          <a:xfrm>
            <a:off x="995223" y="1351014"/>
            <a:ext cx="9683530" cy="4566707"/>
          </a:xfrm>
          <a:prstGeom prst="rect">
            <a:avLst/>
          </a:prstGeom>
        </p:spPr>
      </p:pic>
    </p:spTree>
    <p:extLst>
      <p:ext uri="{BB962C8B-B14F-4D97-AF65-F5344CB8AC3E}">
        <p14:creationId xmlns:p14="http://schemas.microsoft.com/office/powerpoint/2010/main" val="39085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024A6-C6F7-0E13-B5FE-E6A5870DA15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94CC-45AC-6391-C127-232D7FE17E83}"/>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D2560D1A-A584-25F8-1F57-468796F22888}"/>
              </a:ext>
            </a:extLst>
          </p:cNvPr>
          <p:cNvSpPr>
            <a:spLocks noGrp="1"/>
          </p:cNvSpPr>
          <p:nvPr>
            <p:ph type="title"/>
          </p:nvPr>
        </p:nvSpPr>
        <p:spPr>
          <a:xfrm>
            <a:off x="675957" y="370589"/>
            <a:ext cx="2981643" cy="830997"/>
          </a:xfrm>
        </p:spPr>
        <p:txBody>
          <a:bodyPr>
            <a:normAutofit/>
          </a:bodyPr>
          <a:lstStyle/>
          <a:p>
            <a:r>
              <a:rPr lang="en-GB" dirty="0"/>
              <a:t>RESULTS3 </a:t>
            </a:r>
            <a:endParaRPr lang="en-IN" dirty="0"/>
          </a:p>
        </p:txBody>
      </p:sp>
      <p:sp>
        <p:nvSpPr>
          <p:cNvPr id="7" name="Text Placeholder 30">
            <a:extLst>
              <a:ext uri="{FF2B5EF4-FFF2-40B4-BE49-F238E27FC236}">
                <a16:creationId xmlns:a16="http://schemas.microsoft.com/office/drawing/2014/main" id="{BBD379B3-43F5-BB42-D7EF-5C1FA28E50DF}"/>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E0D8247-EFB8-6C04-BBBF-310CEEF88E4A}"/>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6" name="Picture 5">
            <a:extLst>
              <a:ext uri="{FF2B5EF4-FFF2-40B4-BE49-F238E27FC236}">
                <a16:creationId xmlns:a16="http://schemas.microsoft.com/office/drawing/2014/main" id="{418FE335-3599-1D76-3745-EABBBD8B7BF4}"/>
              </a:ext>
            </a:extLst>
          </p:cNvPr>
          <p:cNvPicPr>
            <a:picLocks noChangeAspect="1"/>
          </p:cNvPicPr>
          <p:nvPr/>
        </p:nvPicPr>
        <p:blipFill>
          <a:blip r:embed="rId3"/>
          <a:stretch>
            <a:fillRect/>
          </a:stretch>
        </p:blipFill>
        <p:spPr>
          <a:xfrm>
            <a:off x="675957" y="1201585"/>
            <a:ext cx="9408322" cy="5053521"/>
          </a:xfrm>
          <a:prstGeom prst="rect">
            <a:avLst/>
          </a:prstGeom>
        </p:spPr>
      </p:pic>
    </p:spTree>
    <p:extLst>
      <p:ext uri="{BB962C8B-B14F-4D97-AF65-F5344CB8AC3E}">
        <p14:creationId xmlns:p14="http://schemas.microsoft.com/office/powerpoint/2010/main" val="34984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302F3-5B15-F4B3-4FC0-05D49317B44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5314807-9A27-116F-CC98-E5EEF28F080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BA0845DA-C188-DB03-7162-C74DB64A3678}"/>
              </a:ext>
            </a:extLst>
          </p:cNvPr>
          <p:cNvSpPr>
            <a:spLocks noGrp="1"/>
          </p:cNvSpPr>
          <p:nvPr>
            <p:ph type="title"/>
          </p:nvPr>
        </p:nvSpPr>
        <p:spPr>
          <a:xfrm>
            <a:off x="675957" y="370589"/>
            <a:ext cx="6115368" cy="878622"/>
          </a:xfrm>
        </p:spPr>
        <p:txBody>
          <a:bodyPr>
            <a:normAutofit/>
          </a:bodyPr>
          <a:lstStyle/>
          <a:p>
            <a:r>
              <a:rPr lang="en-GB" dirty="0"/>
              <a:t>GitHub repository </a:t>
            </a:r>
          </a:p>
        </p:txBody>
      </p:sp>
      <p:sp>
        <p:nvSpPr>
          <p:cNvPr id="7" name="Text Placeholder 30">
            <a:extLst>
              <a:ext uri="{FF2B5EF4-FFF2-40B4-BE49-F238E27FC236}">
                <a16:creationId xmlns:a16="http://schemas.microsoft.com/office/drawing/2014/main" id="{9B11EDF8-3FD7-C9FE-2AA8-09208B3BEFC2}"/>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8935B953-0B74-DF35-9464-45E8CB01D89D}"/>
              </a:ext>
            </a:extLst>
          </p:cNvPr>
          <p:cNvSpPr>
            <a:spLocks noGrp="1"/>
          </p:cNvSpPr>
          <p:nvPr>
            <p:ph type="body" sz="quarter" idx="12"/>
          </p:nvPr>
        </p:nvSpPr>
        <p:spPr>
          <a:xfrm>
            <a:off x="807165" y="1406107"/>
            <a:ext cx="8587002" cy="1915064"/>
          </a:xfrm>
        </p:spPr>
        <p:txBody>
          <a:bodyPr vert="horz" lIns="91440" tIns="45720" rIns="91440" bIns="45720" rtlCol="0" anchor="t">
            <a:normAutofit/>
          </a:bodyPr>
          <a:lstStyle/>
          <a:p>
            <a:pPr marL="0" indent="0">
              <a:buNone/>
            </a:pPr>
            <a:r>
              <a:rPr lang="en-US" b="1" u="sng" dirty="0"/>
              <a:t>Working Link of my </a:t>
            </a:r>
            <a:r>
              <a:rPr lang="en-US" b="1" u="sng" dirty="0" err="1"/>
              <a:t>github</a:t>
            </a:r>
            <a:r>
              <a:rPr lang="en-US" b="1" u="sng" dirty="0"/>
              <a:t>:</a:t>
            </a:r>
            <a:br>
              <a:rPr lang="en-US" dirty="0">
                <a:hlinkClick r:id="rId3"/>
              </a:rPr>
            </a:br>
            <a:r>
              <a:rPr lang="en-US" dirty="0">
                <a:hlinkClick r:id="rId3"/>
              </a:rPr>
              <a:t>https://github.com/K-SATYASAI/VOIS_AICTE_Oct2025_MajorProject_KanchiSatyaSaiVaraPrasad  </a:t>
            </a:r>
            <a:endParaRPr lang="en-US" dirty="0"/>
          </a:p>
          <a:p>
            <a:pPr marL="0" indent="0">
              <a:buNone/>
            </a:pPr>
            <a:r>
              <a:rPr lang="en-US" dirty="0"/>
              <a:t> </a:t>
            </a:r>
          </a:p>
        </p:txBody>
      </p:sp>
    </p:spTree>
    <p:extLst>
      <p:ext uri="{BB962C8B-B14F-4D97-AF65-F5344CB8AC3E}">
        <p14:creationId xmlns:p14="http://schemas.microsoft.com/office/powerpoint/2010/main" val="159692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1" end="1"/>
                                            </p:txEl>
                                          </p:spTgt>
                                        </p:tgtEl>
                                        <p:attrNameLst>
                                          <p:attrName>style.visibility</p:attrName>
                                        </p:attrNameLst>
                                      </p:cBhvr>
                                      <p:to>
                                        <p:strVal val="visible"/>
                                      </p:to>
                                    </p:set>
                                    <p:animEffect transition="in" filter="fade">
                                      <p:cBhvr>
                                        <p:cTn id="28" dur="1000"/>
                                        <p:tgtEl>
                                          <p:spTgt spid="10">
                                            <p:txEl>
                                              <p:pRg st="1" end="1"/>
                                            </p:txEl>
                                          </p:spTgt>
                                        </p:tgtEl>
                                      </p:cBhvr>
                                    </p:animEffect>
                                    <p:anim calcmode="lin" valueType="num">
                                      <p:cBhvr>
                                        <p:cTn id="29"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Facet</Template>
  <TotalTime>587</TotalTime>
  <Words>388</Words>
  <Application>Microsoft Office PowerPoint</Application>
  <PresentationFormat>Widescreen</PresentationFormat>
  <Paragraphs>42</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Trebuchet MS</vt:lpstr>
      <vt:lpstr>Wingdings</vt:lpstr>
      <vt:lpstr>Wingdings 3</vt:lpstr>
      <vt:lpstr>Facet</vt:lpstr>
      <vt:lpstr>Project Title – Netflix Analysis Pro</vt:lpstr>
      <vt:lpstr>PROBLEM  STATEMENT</vt:lpstr>
      <vt:lpstr>Project Description  </vt:lpstr>
      <vt:lpstr>WHO ARE THE END USERS?</vt:lpstr>
      <vt:lpstr>Technology Used</vt:lpstr>
      <vt:lpstr>RESULTS1 </vt:lpstr>
      <vt:lpstr>RESULTS2</vt:lpstr>
      <vt:lpstr>RESULTS3 </vt:lpstr>
      <vt:lpstr>GitHub repository </vt:lpstr>
      <vt:lpstr>Getting started with Basics of Python Certificate  </vt:lpstr>
      <vt:lpstr>Data Visualization Certificate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Jeswanth Sai Kancharana</cp:lastModifiedBy>
  <cp:revision>119</cp:revision>
  <dcterms:created xsi:type="dcterms:W3CDTF">2021-07-11T13:13:15Z</dcterms:created>
  <dcterms:modified xsi:type="dcterms:W3CDTF">2025-10-24T10:21:42Z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