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304" r:id="rId2"/>
    <p:sldId id="278" r:id="rId3"/>
    <p:sldId id="279" r:id="rId4"/>
    <p:sldId id="288" r:id="rId5"/>
    <p:sldId id="281" r:id="rId6"/>
    <p:sldId id="292" r:id="rId7"/>
    <p:sldId id="297" r:id="rId8"/>
    <p:sldId id="294" r:id="rId9"/>
    <p:sldId id="295" r:id="rId10"/>
    <p:sldId id="306" r:id="rId11"/>
    <p:sldId id="308" r:id="rId12"/>
    <p:sldId id="309" r:id="rId13"/>
    <p:sldId id="310" r:id="rId14"/>
    <p:sldId id="311" r:id="rId15"/>
    <p:sldId id="314" r:id="rId16"/>
    <p:sldId id="312" r:id="rId17"/>
    <p:sldId id="313" r:id="rId18"/>
    <p:sldId id="282" r:id="rId19"/>
    <p:sldId id="307" r:id="rId20"/>
    <p:sldId id="302" r:id="rId21"/>
  </p:sldIdLst>
  <p:sldSz cx="12192000" cy="6858000"/>
  <p:notesSz cx="6858000" cy="9144000"/>
  <p:embeddedFontLst>
    <p:embeddedFont>
      <p:font typeface="-윤고딕320" panose="02030600000101010101" pitchFamily="18" charset="-127"/>
      <p:regular r:id="rId23"/>
    </p:embeddedFont>
    <p:embeddedFont>
      <p:font typeface="나눔고딕" panose="020D0604000000000000" pitchFamily="50" charset="-127"/>
      <p:regular r:id="rId24"/>
      <p:bold r:id="rId25"/>
    </p:embeddedFont>
    <p:embeddedFont>
      <p:font typeface="맑은 고딕" panose="020B0503020000020004" pitchFamily="50" charset="-127"/>
      <p:regular r:id="rId26"/>
      <p:bold r:id="rId27"/>
    </p:embeddedFont>
    <p:embeddedFont>
      <p:font typeface="Ebrima" panose="02000000000000000000" pitchFamily="2" charset="0"/>
      <p:regular r:id="rId28"/>
      <p:bold r:id="rId29"/>
    </p:embeddedFont>
    <p:embeddedFont>
      <p:font typeface="Yoon 윤고딕 520_TT" panose="020B0600000101010101" charset="-127"/>
      <p:regular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47" autoAdjust="0"/>
    <p:restoredTop sz="60761" autoAdjust="0"/>
  </p:normalViewPr>
  <p:slideViewPr>
    <p:cSldViewPr>
      <p:cViewPr varScale="1">
        <p:scale>
          <a:sx n="56" d="100"/>
          <a:sy n="56" d="100"/>
        </p:scale>
        <p:origin x="224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CAA75-A66B-4AF6-9529-E95499A59292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30F4D-EF4E-4E29-95A7-BFE0B9CCE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351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발표를 하게</a:t>
            </a:r>
            <a:r>
              <a:rPr lang="ko-KR" altLang="en-US" baseline="0" dirty="0" smtClean="0"/>
              <a:t> 된 </a:t>
            </a:r>
            <a:r>
              <a:rPr lang="ko-KR" altLang="en-US" baseline="0" dirty="0" err="1" smtClean="0"/>
              <a:t>김선영이라고합니다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30F4D-EF4E-4E29-95A7-BFE0B9CCE5F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029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번 문제입니다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Train data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matplotlibrary</a:t>
            </a:r>
            <a:r>
              <a:rPr lang="ko-KR" altLang="en-US" dirty="0" smtClean="0"/>
              <a:t>를 이용하여 </a:t>
            </a:r>
            <a:r>
              <a:rPr lang="ko-KR" altLang="en-US" dirty="0" err="1" smtClean="0"/>
              <a:t>좌표계에</a:t>
            </a:r>
            <a:r>
              <a:rPr lang="ko-KR" altLang="en-US" dirty="0" smtClean="0"/>
              <a:t> 표현합니다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평균과 </a:t>
            </a:r>
            <a:r>
              <a:rPr lang="ko-KR" altLang="en-US" dirty="0" err="1" smtClean="0"/>
              <a:t>공분산을</a:t>
            </a:r>
            <a:r>
              <a:rPr lang="ko-KR" altLang="en-US" dirty="0" smtClean="0"/>
              <a:t> 구한</a:t>
            </a:r>
            <a:r>
              <a:rPr lang="ko-KR" altLang="en-US" baseline="0" dirty="0" smtClean="0"/>
              <a:t> 뒤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마할라노비스</a:t>
            </a:r>
            <a:r>
              <a:rPr lang="ko-KR" altLang="en-US" baseline="0" dirty="0" smtClean="0"/>
              <a:t> 거리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인 부분을 </a:t>
            </a:r>
            <a:r>
              <a:rPr lang="ko-KR" altLang="en-US" baseline="0" dirty="0" err="1" smtClean="0"/>
              <a:t>그래프위에</a:t>
            </a:r>
            <a:r>
              <a:rPr lang="ko-KR" altLang="en-US" baseline="0" dirty="0" smtClean="0"/>
              <a:t> 표시합니다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Decision boundary</a:t>
            </a:r>
            <a:r>
              <a:rPr lang="ko-KR" altLang="en-US" baseline="0" dirty="0" smtClean="0"/>
              <a:t>를 그래프 위에 그리고</a:t>
            </a:r>
            <a:endParaRPr lang="en-US" altLang="ko-KR" baseline="0" dirty="0" smtClean="0"/>
          </a:p>
          <a:p>
            <a:r>
              <a:rPr lang="en-US" altLang="ko-KR" baseline="0" dirty="0" smtClean="0"/>
              <a:t>Test data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decision boundary</a:t>
            </a:r>
            <a:r>
              <a:rPr lang="ko-KR" altLang="en-US" baseline="0" dirty="0" smtClean="0"/>
              <a:t>에 대입하여 </a:t>
            </a:r>
            <a:r>
              <a:rPr lang="en-US" altLang="ko-KR" baseline="0" dirty="0" err="1" smtClean="0"/>
              <a:t>counfusion</a:t>
            </a:r>
            <a:r>
              <a:rPr lang="en-US" altLang="ko-KR" baseline="0" dirty="0" smtClean="0"/>
              <a:t> matrix</a:t>
            </a:r>
            <a:r>
              <a:rPr lang="ko-KR" altLang="en-US" baseline="0" dirty="0" smtClean="0"/>
              <a:t>를 구합니다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30F4D-EF4E-4E29-95A7-BFE0B9CCE5F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141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Train data</a:t>
            </a:r>
            <a:r>
              <a:rPr lang="ko-KR" altLang="en-US" dirty="0" smtClean="0"/>
              <a:t>를 불러와 </a:t>
            </a:r>
            <a:r>
              <a:rPr lang="en-US" altLang="ko-KR" dirty="0" err="1" smtClean="0"/>
              <a:t>matplotlibrary</a:t>
            </a:r>
            <a:r>
              <a:rPr lang="ko-KR" altLang="en-US" dirty="0" smtClean="0"/>
              <a:t>를 이용하여 </a:t>
            </a:r>
            <a:r>
              <a:rPr lang="ko-KR" altLang="en-US" dirty="0" err="1" smtClean="0"/>
              <a:t>좌표계에</a:t>
            </a:r>
            <a:r>
              <a:rPr lang="ko-KR" altLang="en-US" dirty="0" smtClean="0"/>
              <a:t> 표현했습니다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30F4D-EF4E-4E29-95A7-BFE0B9CCE5F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419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번에서 사용한 함수를 사용하여 평균과 </a:t>
            </a:r>
            <a:r>
              <a:rPr lang="ko-KR" altLang="en-US" dirty="0" err="1" smtClean="0"/>
              <a:t>공분산을</a:t>
            </a:r>
            <a:r>
              <a:rPr lang="ko-KR" altLang="en-US" dirty="0" smtClean="0"/>
              <a:t> 구한 뒤 구한 평균을 그래프에 나타냈습니다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30F4D-EF4E-4E29-95A7-BFE0B9CCE5F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114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마할라노비스</a:t>
            </a:r>
            <a:r>
              <a:rPr lang="ko-KR" altLang="en-US" dirty="0" smtClean="0"/>
              <a:t> 거리는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평균과 표준편차를 고려했을 때 얼마나 중심에서 멀리 떨어져 있는지를 나타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식을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이항하여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우항을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만든 뒤 식을 함수로 구현하였습니다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X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값을 설정해주고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마할라노비스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거리가 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부분을 표시했습니다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30F4D-EF4E-4E29-95A7-BFE0B9CCE5F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58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각 </a:t>
            </a:r>
            <a:r>
              <a:rPr lang="en-US" altLang="ko-KR" baseline="0" dirty="0" smtClean="0"/>
              <a:t>class</a:t>
            </a:r>
            <a:r>
              <a:rPr lang="ko-KR" altLang="en-US" baseline="0" dirty="0" smtClean="0"/>
              <a:t>의 </a:t>
            </a:r>
            <a:r>
              <a:rPr lang="en-US" altLang="ko-KR" baseline="0" dirty="0" err="1" smtClean="0"/>
              <a:t>disciriminant</a:t>
            </a:r>
            <a:r>
              <a:rPr lang="en-US" altLang="ko-KR" baseline="0" dirty="0" smtClean="0"/>
              <a:t> function</a:t>
            </a:r>
            <a:r>
              <a:rPr lang="ko-KR" altLang="en-US" baseline="0" dirty="0" smtClean="0"/>
              <a:t>을 구하여 빼주어 </a:t>
            </a:r>
            <a:r>
              <a:rPr lang="en-US" altLang="ko-KR" dirty="0" smtClean="0"/>
              <a:t>Decision</a:t>
            </a:r>
            <a:r>
              <a:rPr lang="en-US" altLang="ko-KR" baseline="0" dirty="0" smtClean="0"/>
              <a:t> boundary</a:t>
            </a:r>
            <a:r>
              <a:rPr lang="ko-KR" altLang="en-US" baseline="0" dirty="0" smtClean="0"/>
              <a:t>를 구합니다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30F4D-EF4E-4E29-95A7-BFE0B9CCE5F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2113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sample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각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decision boundary g </a:t>
            </a:r>
            <a:r>
              <a:rPr lang="en-US" altLang="ko-KR" sz="1200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j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대입했을 때 값이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크면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j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속하지 않는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 boundary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 sample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대입하면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 sample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어떤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속하게 되는지 알 수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각 </a:t>
            </a:r>
            <a:r>
              <a:rPr lang="en-US" altLang="ko-KR" dirty="0" smtClean="0"/>
              <a:t>decision boundary</a:t>
            </a:r>
            <a:r>
              <a:rPr lang="ko-KR" altLang="en-US" dirty="0" smtClean="0"/>
              <a:t>식은 </a:t>
            </a:r>
            <a:r>
              <a:rPr lang="en-US" altLang="ko-KR" dirty="0" smtClean="0"/>
              <a:t>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차식이므로</a:t>
            </a:r>
            <a:r>
              <a:rPr lang="ko-KR" altLang="en-US" dirty="0" smtClean="0"/>
              <a:t> 쌍곡선으로 나타납니다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30F4D-EF4E-4E29-95A7-BFE0B9CCE5F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453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구한 </a:t>
            </a:r>
            <a:r>
              <a:rPr lang="en-US" altLang="ko-KR" dirty="0" smtClean="0"/>
              <a:t>decision</a:t>
            </a:r>
            <a:r>
              <a:rPr lang="en-US" altLang="ko-KR" baseline="0" dirty="0" smtClean="0"/>
              <a:t> boundary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test data</a:t>
            </a:r>
            <a:r>
              <a:rPr lang="ko-KR" altLang="en-US" baseline="0" dirty="0" smtClean="0"/>
              <a:t>를 입력한 결과를 그래프에 나타낸 것입니다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하늘색 세모는 </a:t>
            </a:r>
            <a:r>
              <a:rPr lang="en-US" altLang="ko-KR" baseline="0" dirty="0" smtClean="0"/>
              <a:t>class1</a:t>
            </a:r>
            <a:r>
              <a:rPr lang="ko-KR" altLang="en-US" baseline="0" dirty="0" smtClean="0"/>
              <a:t>을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보라색 세모는 </a:t>
            </a:r>
            <a:r>
              <a:rPr lang="en-US" altLang="ko-KR" baseline="0" dirty="0" smtClean="0"/>
              <a:t>class2</a:t>
            </a:r>
            <a:r>
              <a:rPr lang="ko-KR" altLang="en-US" baseline="0" dirty="0" smtClean="0"/>
              <a:t>를 노란색 세모는 </a:t>
            </a:r>
            <a:r>
              <a:rPr lang="en-US" altLang="ko-KR" baseline="0" dirty="0" smtClean="0"/>
              <a:t>class3</a:t>
            </a:r>
            <a:r>
              <a:rPr lang="ko-KR" altLang="en-US" baseline="0" dirty="0" smtClean="0"/>
              <a:t>을 나타냅니다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보라색 다이아몬드 모양과 노란색 다이아몬드 모양은 잘못 분류 된 </a:t>
            </a:r>
            <a:r>
              <a:rPr lang="en-US" altLang="ko-KR" baseline="0" dirty="0" smtClean="0"/>
              <a:t>data</a:t>
            </a:r>
            <a:r>
              <a:rPr lang="ko-KR" altLang="en-US" baseline="0" dirty="0" smtClean="0"/>
              <a:t>를 나타냅니다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30F4D-EF4E-4E29-95A7-BFE0B9CCE5F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1581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Confusion</a:t>
            </a:r>
            <a:r>
              <a:rPr lang="en-US" altLang="ko-KR" baseline="0" dirty="0" smtClean="0"/>
              <a:t> matrix</a:t>
            </a:r>
            <a:r>
              <a:rPr lang="ko-KR" altLang="en-US" baseline="0" dirty="0" smtClean="0"/>
              <a:t>를 구하면 </a:t>
            </a:r>
            <a:r>
              <a:rPr lang="en-US" altLang="ko-KR" baseline="0" dirty="0" smtClean="0"/>
              <a:t>class2</a:t>
            </a:r>
            <a:r>
              <a:rPr lang="ko-KR" altLang="en-US" baseline="0" dirty="0" smtClean="0"/>
              <a:t>인데 </a:t>
            </a:r>
            <a:r>
              <a:rPr lang="en-US" altLang="ko-KR" baseline="0" dirty="0" smtClean="0"/>
              <a:t>class3</a:t>
            </a:r>
            <a:r>
              <a:rPr lang="ko-KR" altLang="en-US" baseline="0" dirty="0" smtClean="0"/>
              <a:t>으로 분류된 </a:t>
            </a:r>
            <a:r>
              <a:rPr lang="en-US" altLang="ko-KR" baseline="0" dirty="0" smtClean="0"/>
              <a:t>data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 </a:t>
            </a:r>
            <a:endParaRPr lang="en-US" altLang="ko-KR" baseline="0" dirty="0" smtClean="0"/>
          </a:p>
          <a:p>
            <a:r>
              <a:rPr lang="en-US" altLang="ko-KR" baseline="0" dirty="0" smtClean="0"/>
              <a:t>Class3</a:t>
            </a:r>
            <a:r>
              <a:rPr lang="ko-KR" altLang="en-US" baseline="0" dirty="0" smtClean="0"/>
              <a:t>인데 </a:t>
            </a:r>
            <a:r>
              <a:rPr lang="en-US" altLang="ko-KR" baseline="0" dirty="0" smtClean="0"/>
              <a:t>class2</a:t>
            </a:r>
            <a:r>
              <a:rPr lang="ko-KR" altLang="en-US" baseline="0" dirty="0" smtClean="0"/>
              <a:t>로 분류된 </a:t>
            </a:r>
            <a:r>
              <a:rPr lang="en-US" altLang="ko-KR" baseline="0" dirty="0" smtClean="0"/>
              <a:t>data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개있는 것을 알 수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30F4D-EF4E-4E29-95A7-BFE0B9CCE5F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1871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결론입니다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30F4D-EF4E-4E29-95A7-BFE0B9CCE5F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0330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결과값과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결과값을 비교하였을 때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잘못 분류된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data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있는 것을 알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차이점은 학습하는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개수인데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4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개를 가지고 학습했을 때와 달리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2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개만을 가지고 학습하는 경우에는 정확도가 떨어짐을 알 수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같은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개수를 가지고 학습을 하는 경우 더 많은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가지는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학습하였을 때 정확도가 더 높음을 알 수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30F4D-EF4E-4E29-95A7-BFE0B9CCE5F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757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목차는 다음과 같습니다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30F4D-EF4E-4E29-95A7-BFE0B9CCE5F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9037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30F4D-EF4E-4E29-95A7-BFE0B9CCE5F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094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프로젝트 목적입니다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30F4D-EF4E-4E29-95A7-BFE0B9CCE5F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535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 set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Testing set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나눠진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Iris data set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사용하여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교사학습을 거친 후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간단한 인식기를 구현함으로 강의시간에 배운 인식기에 대한지식과 스스로 학습한 인식기에 대한 지식을 평가하는 프로젝트를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진행하는 것이 목적입니다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가 존재하고 </a:t>
            </a:r>
            <a:r>
              <a:rPr lang="en-US" altLang="ko-KR" dirty="0" smtClean="0"/>
              <a:t>train data</a:t>
            </a:r>
            <a:r>
              <a:rPr lang="ko-KR" altLang="en-US" dirty="0" smtClean="0"/>
              <a:t>가 각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마다 </a:t>
            </a:r>
            <a:r>
              <a:rPr lang="en-US" altLang="ko-KR" dirty="0" smtClean="0"/>
              <a:t>40</a:t>
            </a:r>
            <a:r>
              <a:rPr lang="ko-KR" altLang="en-US" dirty="0" smtClean="0"/>
              <a:t>개씩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test data</a:t>
            </a:r>
            <a:r>
              <a:rPr lang="ko-KR" altLang="en-US" dirty="0" smtClean="0"/>
              <a:t>는 각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마다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개씩 존재합니다</a:t>
            </a:r>
            <a:r>
              <a:rPr lang="en-US" altLang="ko-KR" dirty="0" smtClean="0"/>
              <a:t>. 1</a:t>
            </a:r>
            <a:r>
              <a:rPr lang="ko-KR" altLang="en-US" dirty="0" smtClean="0"/>
              <a:t>번 문제는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개를 사용하여 학습하고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문제는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개를 사용하여 학습하여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후 결과를 비교합니다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30F4D-EF4E-4E29-95A7-BFE0B9CCE5F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293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구현 및 코드입니다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30F4D-EF4E-4E29-95A7-BFE0B9CCE5F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895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첫번째</a:t>
            </a:r>
            <a:r>
              <a:rPr lang="ko-KR" altLang="en-US" dirty="0" smtClean="0"/>
              <a:t> 문제입니다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가 정규분포를 따를 때 </a:t>
            </a:r>
            <a:endParaRPr lang="en-US" altLang="ko-KR" dirty="0" smtClean="0"/>
          </a:p>
          <a:p>
            <a:r>
              <a:rPr lang="ko-KR" altLang="en-US" dirty="0" smtClean="0"/>
              <a:t>평균과 </a:t>
            </a:r>
            <a:r>
              <a:rPr lang="ko-KR" altLang="en-US" dirty="0" err="1" smtClean="0"/>
              <a:t>공분산을</a:t>
            </a:r>
            <a:r>
              <a:rPr lang="ko-KR" altLang="en-US" dirty="0" smtClean="0"/>
              <a:t> 구한 뒤</a:t>
            </a:r>
            <a:endParaRPr lang="en-US" altLang="ko-KR" dirty="0" smtClean="0"/>
          </a:p>
          <a:p>
            <a:r>
              <a:rPr lang="en-US" altLang="ko-KR" dirty="0" smtClean="0"/>
              <a:t>Decision</a:t>
            </a:r>
            <a:r>
              <a:rPr lang="en-US" altLang="ko-KR" baseline="0" dirty="0" smtClean="0"/>
              <a:t> boundary</a:t>
            </a:r>
            <a:r>
              <a:rPr lang="ko-KR" altLang="en-US" dirty="0" smtClean="0"/>
              <a:t>를 결정하고</a:t>
            </a:r>
            <a:endParaRPr lang="en-US" altLang="ko-KR" dirty="0" smtClean="0"/>
          </a:p>
          <a:p>
            <a:r>
              <a:rPr lang="en-US" altLang="ko-KR" dirty="0" smtClean="0"/>
              <a:t>Test</a:t>
            </a:r>
            <a:r>
              <a:rPr lang="ko-KR" altLang="en-US" dirty="0" smtClean="0"/>
              <a:t>를 거쳐 </a:t>
            </a:r>
            <a:r>
              <a:rPr lang="en-US" altLang="ko-KR" dirty="0" smtClean="0"/>
              <a:t>confusion matrix</a:t>
            </a:r>
            <a:r>
              <a:rPr lang="ko-KR" altLang="en-US" dirty="0" smtClean="0"/>
              <a:t>를 만듭니다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30F4D-EF4E-4E29-95A7-BFE0B9CCE5F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425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공분산은</a:t>
            </a:r>
            <a:r>
              <a:rPr lang="ko-KR" altLang="en-US" dirty="0" smtClean="0"/>
              <a:t> 각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들의 상관관계를 나타냅니다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는 정규분포를 따르므로 평균과 </a:t>
            </a:r>
            <a:r>
              <a:rPr lang="ko-KR" altLang="en-US" dirty="0" err="1" smtClean="0"/>
              <a:t>공분산을</a:t>
            </a:r>
            <a:r>
              <a:rPr lang="ko-KR" altLang="en-US" dirty="0" smtClean="0"/>
              <a:t> 사용하여 확률 분포를 </a:t>
            </a:r>
            <a:r>
              <a:rPr lang="ko-KR" altLang="en-US" dirty="0" err="1" smtClean="0"/>
              <a:t>알수있습니다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각 </a:t>
            </a:r>
            <a:r>
              <a:rPr lang="en-US" altLang="ko-KR" dirty="0" smtClean="0"/>
              <a:t>element</a:t>
            </a:r>
            <a:r>
              <a:rPr lang="ko-KR" altLang="en-US" dirty="0" smtClean="0"/>
              <a:t>를 더하여 총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data</a:t>
            </a:r>
            <a:r>
              <a:rPr lang="ko-KR" altLang="en-US" baseline="0" dirty="0" smtClean="0"/>
              <a:t>의 수로 나누어 평균을 구하고 </a:t>
            </a:r>
            <a:r>
              <a:rPr lang="ko-KR" altLang="en-US" baseline="0" dirty="0" err="1" smtClean="0"/>
              <a:t>공분산은</a:t>
            </a:r>
            <a:r>
              <a:rPr lang="ko-KR" altLang="en-US" baseline="0" dirty="0" smtClean="0"/>
              <a:t> 왼쪽의 식을 이용하여 계산합니다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오른쪽의 결과는 </a:t>
            </a:r>
            <a:r>
              <a:rPr lang="en-US" altLang="ko-KR" baseline="0" dirty="0" smtClean="0"/>
              <a:t>class</a:t>
            </a:r>
            <a:r>
              <a:rPr lang="ko-KR" altLang="en-US" baseline="0" dirty="0" smtClean="0"/>
              <a:t>에 따른 평균과 </a:t>
            </a:r>
            <a:r>
              <a:rPr lang="ko-KR" altLang="en-US" baseline="0" dirty="0" err="1" smtClean="0"/>
              <a:t>공분산결과입니다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30F4D-EF4E-4E29-95A7-BFE0B9CCE5F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602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구한 평균과 </a:t>
            </a:r>
            <a:r>
              <a:rPr lang="ko-KR" altLang="en-US" dirty="0" err="1" smtClean="0"/>
              <a:t>공분산을</a:t>
            </a:r>
            <a:r>
              <a:rPr lang="ko-KR" altLang="en-US" dirty="0" smtClean="0"/>
              <a:t> 이용하여 </a:t>
            </a:r>
            <a:r>
              <a:rPr lang="en-US" altLang="ko-KR" dirty="0" smtClean="0"/>
              <a:t>decision</a:t>
            </a:r>
            <a:r>
              <a:rPr lang="en-US" altLang="ko-KR" baseline="0" dirty="0" smtClean="0"/>
              <a:t> boundary</a:t>
            </a:r>
            <a:r>
              <a:rPr lang="ko-KR" altLang="en-US" baseline="0" dirty="0" smtClean="0"/>
              <a:t>를 구합니다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각 </a:t>
            </a:r>
            <a:r>
              <a:rPr lang="en-US" altLang="ko-KR" baseline="0" dirty="0" smtClean="0"/>
              <a:t>class</a:t>
            </a:r>
            <a:r>
              <a:rPr lang="ko-KR" altLang="en-US" baseline="0" dirty="0" smtClean="0"/>
              <a:t>가 각기 다른 </a:t>
            </a:r>
            <a:r>
              <a:rPr lang="en-US" altLang="ko-KR" baseline="0" dirty="0" smtClean="0"/>
              <a:t>covariance</a:t>
            </a:r>
            <a:r>
              <a:rPr lang="ko-KR" altLang="en-US" baseline="0" dirty="0" smtClean="0"/>
              <a:t>를 가질 때 </a:t>
            </a:r>
            <a:r>
              <a:rPr lang="en-US" altLang="ko-KR" baseline="0" dirty="0" smtClean="0"/>
              <a:t>discriminant function</a:t>
            </a:r>
            <a:r>
              <a:rPr lang="ko-KR" altLang="en-US" baseline="0" dirty="0" smtClean="0"/>
              <a:t>의 식은 보이는 식과 같고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아래는 해당 식은 구현한 함수입니다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30F4D-EF4E-4E29-95A7-BFE0B9CCE5F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612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각 </a:t>
            </a:r>
            <a:r>
              <a:rPr lang="en-US" altLang="ko-KR" dirty="0" smtClean="0"/>
              <a:t>test</a:t>
            </a:r>
            <a:r>
              <a:rPr lang="en-US" altLang="ko-KR" baseline="0" dirty="0" smtClean="0"/>
              <a:t> data</a:t>
            </a:r>
            <a:r>
              <a:rPr lang="ko-KR" altLang="en-US" baseline="0" dirty="0" smtClean="0"/>
              <a:t>를 각 </a:t>
            </a:r>
            <a:r>
              <a:rPr lang="en-US" altLang="ko-KR" baseline="0" dirty="0" smtClean="0"/>
              <a:t>class</a:t>
            </a:r>
            <a:r>
              <a:rPr lang="ko-KR" altLang="en-US" baseline="0" dirty="0" smtClean="0"/>
              <a:t>의 </a:t>
            </a:r>
            <a:r>
              <a:rPr lang="en-US" altLang="ko-KR" baseline="0" dirty="0" err="1" smtClean="0"/>
              <a:t>disciriminant</a:t>
            </a:r>
            <a:r>
              <a:rPr lang="en-US" altLang="ko-KR" baseline="0" dirty="0" smtClean="0"/>
              <a:t> function</a:t>
            </a:r>
            <a:r>
              <a:rPr lang="ko-KR" altLang="en-US" baseline="0" dirty="0" smtClean="0"/>
              <a:t>에 대입한 후 값을 비교하여 알맞은 </a:t>
            </a:r>
            <a:r>
              <a:rPr lang="en-US" altLang="ko-KR" baseline="0" dirty="0" smtClean="0"/>
              <a:t>class</a:t>
            </a:r>
            <a:r>
              <a:rPr lang="ko-KR" altLang="en-US" baseline="0" dirty="0" smtClean="0"/>
              <a:t>로 분류합니다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오른쪽은 </a:t>
            </a:r>
            <a:r>
              <a:rPr lang="en-US" altLang="ko-KR" baseline="0" dirty="0" smtClean="0"/>
              <a:t>Test data</a:t>
            </a:r>
            <a:r>
              <a:rPr lang="ko-KR" altLang="en-US" baseline="0" dirty="0" smtClean="0"/>
              <a:t>를 넣은 결과입니다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모든 </a:t>
            </a:r>
            <a:r>
              <a:rPr lang="en-US" altLang="ko-KR" baseline="0" dirty="0" smtClean="0"/>
              <a:t>test data</a:t>
            </a:r>
            <a:r>
              <a:rPr lang="ko-KR" altLang="en-US" baseline="0" dirty="0" smtClean="0"/>
              <a:t>가 바로 분류된 것을 확인할 수 있습니다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30F4D-EF4E-4E29-95A7-BFE0B9CCE5F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661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JPE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13.JPEG"/><Relationship Id="rId9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95600" y="2708920"/>
            <a:ext cx="4680520" cy="168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 err="1">
                <a:solidFill>
                  <a:schemeClr val="bg1"/>
                </a:solidFill>
                <a:latin typeface="-윤고딕320" panose="02030600000101010101" pitchFamily="18" charset="-127"/>
                <a:ea typeface="-윤고딕320" panose="02030600000101010101" pitchFamily="18" charset="-127"/>
              </a:rPr>
              <a:t>비주얼</a:t>
            </a:r>
            <a:r>
              <a:rPr lang="ko-KR" altLang="en-US" sz="2000" dirty="0">
                <a:solidFill>
                  <a:schemeClr val="bg1"/>
                </a:solidFill>
                <a:latin typeface="-윤고딕320" panose="02030600000101010101" pitchFamily="18" charset="-127"/>
                <a:ea typeface="-윤고딕320" panose="02030600000101010101" pitchFamily="18" charset="-127"/>
              </a:rPr>
              <a:t> 컴퓨팅 최신기술</a:t>
            </a:r>
          </a:p>
          <a:p>
            <a:pPr>
              <a:lnSpc>
                <a:spcPct val="120000"/>
              </a:lnSpc>
            </a:pPr>
            <a:r>
              <a:rPr lang="en-US" altLang="ko-KR" sz="6600" b="1" dirty="0">
                <a:solidFill>
                  <a:schemeClr val="bg1"/>
                </a:solidFill>
                <a:latin typeface="Yoon 윤고딕 520_TT" panose="020B0600000101010101" charset="-127"/>
                <a:ea typeface="Yoon 윤고딕 520_TT" panose="020B0600000101010101" charset="-127"/>
              </a:rPr>
              <a:t>Project #1</a:t>
            </a:r>
            <a:endParaRPr lang="ko-KR" altLang="en-US" sz="6600" b="1" dirty="0">
              <a:solidFill>
                <a:schemeClr val="bg1"/>
              </a:solidFill>
              <a:latin typeface="Yoon 윤고딕 520_TT" panose="020B0600000101010101" charset="-127"/>
              <a:ea typeface="Yoon 윤고딕 520_TT" panose="020B0600000101010101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95600" y="4509120"/>
            <a:ext cx="374441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컴퓨터공학부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20143390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김선영</a:t>
            </a:r>
          </a:p>
        </p:txBody>
      </p:sp>
    </p:spTree>
    <p:extLst>
      <p:ext uri="{BB962C8B-B14F-4D97-AF65-F5344CB8AC3E}">
        <p14:creationId xmlns:p14="http://schemas.microsoft.com/office/powerpoint/2010/main" val="371780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207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2216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67609" y="138483"/>
            <a:ext cx="1296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600000101010101" pitchFamily="18" charset="-127"/>
                <a:ea typeface="-윤고딕320" panose="02030600000101010101" pitchFamily="18" charset="-127"/>
              </a:rPr>
              <a:t>Project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600000101010101" pitchFamily="18" charset="-127"/>
                <a:ea typeface="-윤고딕320" panose="02030600000101010101" pitchFamily="18" charset="-127"/>
              </a:rPr>
              <a:t>목적 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20" panose="02030600000101010101" pitchFamily="18" charset="-127"/>
              <a:ea typeface="-윤고딕320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6456" y="138483"/>
            <a:ext cx="1468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600000101010101" pitchFamily="18" charset="-127"/>
                <a:ea typeface="-윤고딕320" panose="02030600000101010101" pitchFamily="18" charset="-127"/>
              </a:rPr>
              <a:t>구현 및 코드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20" panose="02030600000101010101" pitchFamily="18" charset="-127"/>
              <a:ea typeface="-윤고딕320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05302" y="138483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600000101010101" pitchFamily="18" charset="-127"/>
                <a:ea typeface="-윤고딕320" panose="02030600000101010101" pitchFamily="18" charset="-127"/>
              </a:rPr>
              <a:t>결론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20" panose="02030600000101010101" pitchFamily="18" charset="-127"/>
              <a:ea typeface="-윤고딕320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14718" y="2774684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2226755" y="3104757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631505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31505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47550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31505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31505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4452170" y="1252201"/>
            <a:ext cx="5388246" cy="5012141"/>
            <a:chOff x="2339752" y="2033090"/>
            <a:chExt cx="4824536" cy="5012141"/>
          </a:xfrm>
        </p:grpSpPr>
        <p:sp>
          <p:nvSpPr>
            <p:cNvPr id="36" name="직사각형 35"/>
            <p:cNvSpPr/>
            <p:nvPr/>
          </p:nvSpPr>
          <p:spPr>
            <a:xfrm>
              <a:off x="2339752" y="2276872"/>
              <a:ext cx="4824536" cy="4399027"/>
            </a:xfrm>
            <a:prstGeom prst="rect">
              <a:avLst/>
            </a:prstGeom>
            <a:noFill/>
            <a:ln w="6350">
              <a:solidFill>
                <a:srgbClr val="AF9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311860" y="2047297"/>
              <a:ext cx="2880320" cy="37785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12057" y="2033090"/>
              <a:ext cx="26799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 pitchFamily="18" charset="-127"/>
                  <a:ea typeface="Yoon 윤고딕 520_TT" pitchFamily="18" charset="-127"/>
                </a:rPr>
                <a:t>Problem  </a:t>
              </a:r>
              <a:r>
                <a:rPr lang="en-US" altLang="ko-KR" b="1" dirty="0" smtClean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 pitchFamily="18" charset="-127"/>
                  <a:ea typeface="Yoon 윤고딕 520_TT" pitchFamily="18" charset="-127"/>
                </a:rPr>
                <a:t>2</a:t>
              </a:r>
              <a:endParaRPr lang="en-US" altLang="ko-KR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411761" y="2590165"/>
              <a:ext cx="4680519" cy="4455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+mj-lt"/>
                <a:buAutoNum type="alphaLcPeriod"/>
              </a:pPr>
              <a:r>
                <a:rPr lang="en-US" altLang="ko-KR" sz="1600" dirty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 pitchFamily="18" charset="-127"/>
                  <a:ea typeface="Yoon 윤고딕 520_TT" pitchFamily="18" charset="-127"/>
                </a:rPr>
                <a:t>Plot the training data samples</a:t>
              </a:r>
              <a:endParaRPr lang="en-US" altLang="ko-KR" sz="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endParaRPr>
            </a:p>
            <a:p>
              <a:pPr marL="342900" indent="-342900">
                <a:lnSpc>
                  <a:spcPct val="150000"/>
                </a:lnSpc>
                <a:buFont typeface="+mj-lt"/>
                <a:buAutoNum type="alphaLcPeriod" startAt="2"/>
              </a:pPr>
              <a:endParaRPr lang="en-US" altLang="ko-KR" sz="4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endParaRPr>
            </a:p>
            <a:p>
              <a:pPr marL="342900" indent="-342900">
                <a:lnSpc>
                  <a:spcPct val="150000"/>
                </a:lnSpc>
                <a:buFont typeface="+mj-lt"/>
                <a:buAutoNum type="alphaLcPeriod" startAt="2"/>
              </a:pPr>
              <a:endParaRPr lang="en-US" altLang="ko-KR" sz="5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endParaRPr>
            </a:p>
            <a:p>
              <a:pPr marL="342900" indent="-342900">
                <a:lnSpc>
                  <a:spcPct val="150000"/>
                </a:lnSpc>
                <a:buFont typeface="+mj-lt"/>
                <a:buAutoNum type="alphaLcPeriod" startAt="2"/>
              </a:pPr>
              <a:r>
                <a:rPr lang="en-US" altLang="ko-KR" sz="1600" dirty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 pitchFamily="18" charset="-127"/>
                  <a:ea typeface="Yoon 윤고딕 520_TT" pitchFamily="18" charset="-127"/>
                </a:rPr>
                <a:t>Estimate </a:t>
              </a:r>
              <a:r>
                <a:rPr lang="en-US" altLang="ko-KR" sz="1600" b="1" dirty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the mean and covariance </a:t>
              </a:r>
              <a:r>
                <a:rPr lang="en-US" altLang="ko-KR" sz="1600" dirty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 pitchFamily="18" charset="-127"/>
                  <a:ea typeface="Yoon 윤고딕 520_TT" pitchFamily="18" charset="-127"/>
                </a:rPr>
                <a:t>of each </a:t>
              </a:r>
              <a:r>
                <a:rPr lang="en-US" altLang="ko-KR" sz="1600" dirty="0" smtClean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 pitchFamily="18" charset="-127"/>
                  <a:ea typeface="Yoon 윤고딕 520_TT" pitchFamily="18" charset="-127"/>
                </a:rPr>
                <a:t>class than plot </a:t>
              </a:r>
              <a:r>
                <a:rPr lang="en-US" altLang="ko-KR" sz="1600" b="1" dirty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the means</a:t>
              </a:r>
              <a:r>
                <a:rPr lang="en-US" altLang="ko-KR" sz="1600" dirty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 pitchFamily="18" charset="-127"/>
                  <a:ea typeface="Yoon 윤고딕 520_TT" pitchFamily="18" charset="-127"/>
                </a:rPr>
                <a:t> </a:t>
              </a:r>
              <a:endPara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400" dirty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 pitchFamily="18" charset="-127"/>
                  <a:ea typeface="Yoon 윤고딕 520_TT" pitchFamily="18" charset="-127"/>
                </a:rPr>
                <a:t>Plot the </a:t>
              </a:r>
              <a:endParaRPr lang="en-US" altLang="ko-KR" sz="7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endParaRPr>
            </a:p>
            <a:p>
              <a:pPr marL="342900" indent="-342900">
                <a:lnSpc>
                  <a:spcPct val="150000"/>
                </a:lnSpc>
                <a:buFont typeface="+mj-lt"/>
                <a:buAutoNum type="alphaLcPeriod" startAt="3"/>
              </a:pPr>
              <a:r>
                <a:rPr lang="en-US" altLang="ko-KR" sz="1600" dirty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 pitchFamily="18" charset="-127"/>
                  <a:ea typeface="Yoon 윤고딕 520_TT" pitchFamily="18" charset="-127"/>
                </a:rPr>
                <a:t>T</a:t>
              </a:r>
              <a:r>
                <a:rPr lang="en-US" altLang="ko-KR" sz="1600" dirty="0" smtClean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 pitchFamily="18" charset="-127"/>
                  <a:ea typeface="Yoon 윤고딕 520_TT" pitchFamily="18" charset="-127"/>
                </a:rPr>
                <a:t>he </a:t>
              </a:r>
              <a:r>
                <a:rPr lang="en-US" altLang="ko-KR" sz="1600" dirty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 pitchFamily="18" charset="-127"/>
                  <a:ea typeface="Yoon 윤고딕 520_TT" pitchFamily="18" charset="-127"/>
                </a:rPr>
                <a:t>contours for which 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600" b="1" dirty="0" smtClean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 pitchFamily="18" charset="-127"/>
                  <a:ea typeface="Yoon 윤고딕 520_TT" pitchFamily="18" charset="-127"/>
                </a:rPr>
                <a:t>		</a:t>
              </a:r>
              <a:r>
                <a:rPr lang="en-US" altLang="ko-KR" sz="1600" b="1" dirty="0" smtClean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the </a:t>
              </a:r>
              <a:r>
                <a:rPr lang="en-US" altLang="ko-KR" sz="1600" b="1" dirty="0" err="1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Mahalanobis</a:t>
              </a:r>
              <a:r>
                <a:rPr lang="en-US" altLang="ko-KR" sz="1600" b="1" dirty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distance = </a:t>
              </a:r>
              <a:r>
                <a:rPr lang="en-US" altLang="ko-KR" sz="1600" b="1" dirty="0" smtClean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</a:p>
            <a:p>
              <a:pPr>
                <a:lnSpc>
                  <a:spcPct val="150000"/>
                </a:lnSpc>
              </a:pPr>
              <a:endParaRPr lang="en-US" altLang="ko-KR" sz="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endParaRPr>
            </a:p>
            <a:p>
              <a:pPr marL="342900" indent="-342900">
                <a:lnSpc>
                  <a:spcPct val="150000"/>
                </a:lnSpc>
                <a:buFont typeface="+mj-lt"/>
                <a:buAutoNum type="alphaLcPeriod" startAt="4"/>
              </a:pPr>
              <a:r>
                <a:rPr lang="en-US" altLang="ko-KR" sz="1600" dirty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 panose="020B0600000101010101" charset="-127"/>
                  <a:ea typeface="Yoon 윤고딕 520_TT" panose="020B0600000101010101" charset="-127"/>
                  <a:cs typeface="Ebrima" panose="02000000000000000000" pitchFamily="2" charset="0"/>
                </a:rPr>
                <a:t>Determine </a:t>
              </a:r>
              <a:r>
                <a:rPr lang="en-US" altLang="ko-KR" sz="1600" b="1" dirty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Ebrima" panose="02000000000000000000" pitchFamily="2" charset="0"/>
                </a:rPr>
                <a:t>the decision boundaries </a:t>
              </a:r>
              <a:r>
                <a:rPr lang="en-US" altLang="ko-KR" sz="1600" dirty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 panose="020B0600000101010101" charset="-127"/>
                  <a:ea typeface="Yoon 윤고딕 520_TT" panose="020B0600000101010101" charset="-127"/>
                  <a:cs typeface="Ebrima" panose="02000000000000000000" pitchFamily="2" charset="0"/>
                </a:rPr>
                <a:t>and plot </a:t>
              </a:r>
              <a:r>
                <a:rPr lang="en-US" altLang="ko-KR" sz="1600" dirty="0" smtClean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 panose="020B0600000101010101" charset="-127"/>
                  <a:ea typeface="Yoon 윤고딕 520_TT" panose="020B0600000101010101" charset="-127"/>
                  <a:cs typeface="Ebrima" panose="02000000000000000000" pitchFamily="2" charset="0"/>
                </a:rPr>
                <a:t>them</a:t>
              </a:r>
            </a:p>
            <a:p>
              <a:pPr>
                <a:lnSpc>
                  <a:spcPct val="150000"/>
                </a:lnSpc>
              </a:pPr>
              <a:endParaRPr lang="en-US" altLang="ko-KR" sz="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  <a:p>
              <a:pPr marL="342900" indent="-342900">
                <a:lnSpc>
                  <a:spcPct val="150000"/>
                </a:lnSpc>
                <a:buFont typeface="+mj-lt"/>
                <a:buAutoNum type="alphaLcPeriod" startAt="5"/>
              </a:pPr>
              <a:r>
                <a:rPr lang="en-US" altLang="ko-KR" sz="1600" dirty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 panose="020B0600000101010101" charset="-127"/>
                  <a:ea typeface="Yoon 윤고딕 520_TT" panose="020B0600000101010101" charset="-127"/>
                  <a:cs typeface="Ebrima" panose="02000000000000000000" pitchFamily="2" charset="0"/>
                </a:rPr>
                <a:t>Add the test data set to the </a:t>
              </a:r>
              <a:r>
                <a:rPr lang="en-US" altLang="ko-KR" sz="1600" dirty="0" smtClean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 panose="020B0600000101010101" charset="-127"/>
                  <a:ea typeface="Yoon 윤고딕 520_TT" panose="020B0600000101010101" charset="-127"/>
                  <a:cs typeface="Ebrima" panose="02000000000000000000" pitchFamily="2" charset="0"/>
                </a:rPr>
                <a:t>plot</a:t>
              </a:r>
            </a:p>
            <a:p>
              <a:pPr>
                <a:lnSpc>
                  <a:spcPct val="150000"/>
                </a:lnSpc>
              </a:pPr>
              <a:endParaRPr lang="en-US" altLang="ko-KR" sz="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anose="020B0600000101010101" charset="-127"/>
                <a:ea typeface="Yoon 윤고딕 520_TT" panose="020B0600000101010101" charset="-127"/>
                <a:cs typeface="Ebrima" panose="02000000000000000000" pitchFamily="2" charset="0"/>
              </a:endParaRPr>
            </a:p>
            <a:p>
              <a:pPr marL="342900" indent="-342900">
                <a:lnSpc>
                  <a:spcPct val="150000"/>
                </a:lnSpc>
                <a:buFont typeface="+mj-lt"/>
                <a:buAutoNum type="alphaLcPeriod" startAt="6"/>
              </a:pPr>
              <a:r>
                <a:rPr lang="en-US" altLang="ko-KR" sz="1600" dirty="0" smtClean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 panose="020B0600000101010101" charset="-127"/>
                  <a:ea typeface="Yoon 윤고딕 520_TT" panose="020B0600000101010101" charset="-127"/>
                  <a:cs typeface="Ebrima" panose="02000000000000000000" pitchFamily="2" charset="0"/>
                </a:rPr>
                <a:t>Classify the test data  and 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600" dirty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 panose="020B0600000101010101" charset="-127"/>
                  <a:ea typeface="Yoon 윤고딕 520_TT" panose="020B0600000101010101" charset="-127"/>
                  <a:cs typeface="Ebrima" panose="02000000000000000000" pitchFamily="2" charset="0"/>
                </a:rPr>
                <a:t>	</a:t>
              </a:r>
              <a:r>
                <a:rPr lang="en-US" altLang="ko-KR" sz="1600" dirty="0" smtClean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 panose="020B0600000101010101" charset="-127"/>
                  <a:ea typeface="Yoon 윤고딕 520_TT" panose="020B0600000101010101" charset="-127"/>
                  <a:cs typeface="Ebrima" panose="02000000000000000000" pitchFamily="2" charset="0"/>
                </a:rPr>
                <a:t>	construct </a:t>
              </a:r>
              <a:r>
                <a:rPr lang="en-US" altLang="ko-KR" sz="1600" b="1" dirty="0" smtClean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Ebrima" panose="02000000000000000000" pitchFamily="2" charset="0"/>
                </a:rPr>
                <a:t>the confusion matrix</a:t>
              </a:r>
            </a:p>
            <a:p>
              <a:pPr>
                <a:lnSpc>
                  <a:spcPct val="150000"/>
                </a:lnSpc>
              </a:pPr>
              <a:endParaRPr lang="en-US" altLang="ko-KR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647550" y="32327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47550" y="36828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53083" y="41448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47549" y="459498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42060" y="504444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53082" y="549389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96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207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2216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67609" y="138483"/>
            <a:ext cx="1296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600000101010101" pitchFamily="18" charset="-127"/>
                <a:ea typeface="-윤고딕320" panose="02030600000101010101" pitchFamily="18" charset="-127"/>
              </a:rPr>
              <a:t>Project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600000101010101" pitchFamily="18" charset="-127"/>
                <a:ea typeface="-윤고딕320" panose="02030600000101010101" pitchFamily="18" charset="-127"/>
              </a:rPr>
              <a:t>목적 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20" panose="02030600000101010101" pitchFamily="18" charset="-127"/>
              <a:ea typeface="-윤고딕320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6456" y="138483"/>
            <a:ext cx="1468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600000101010101" pitchFamily="18" charset="-127"/>
                <a:ea typeface="-윤고딕320" panose="02030600000101010101" pitchFamily="18" charset="-127"/>
              </a:rPr>
              <a:t>구현 및 코드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20" panose="02030600000101010101" pitchFamily="18" charset="-127"/>
              <a:ea typeface="-윤고딕320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05302" y="138483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600000101010101" pitchFamily="18" charset="-127"/>
                <a:ea typeface="-윤고딕320" panose="02030600000101010101" pitchFamily="18" charset="-127"/>
              </a:rPr>
              <a:t>결론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20" panose="02030600000101010101" pitchFamily="18" charset="-127"/>
              <a:ea typeface="-윤고딕320" panose="02030600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501068" y="3233066"/>
            <a:ext cx="834325" cy="424644"/>
            <a:chOff x="1514718" y="2774684"/>
            <a:chExt cx="834325" cy="424644"/>
          </a:xfrm>
        </p:grpSpPr>
        <p:sp>
          <p:nvSpPr>
            <p:cNvPr id="9" name="직사각형 8"/>
            <p:cNvSpPr/>
            <p:nvPr/>
          </p:nvSpPr>
          <p:spPr>
            <a:xfrm>
              <a:off x="1514718" y="2774684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9"/>
            <p:cNvSpPr/>
            <p:nvPr/>
          </p:nvSpPr>
          <p:spPr>
            <a:xfrm rot="5400000">
              <a:off x="2226755" y="3104757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631505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31505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47550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31505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31505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47550" y="32327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47550" y="36828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53083" y="41448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47549" y="459498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42060" y="504444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53082" y="549389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2567608" y="760416"/>
            <a:ext cx="8944728" cy="1166435"/>
            <a:chOff x="2339752" y="2033090"/>
            <a:chExt cx="4824536" cy="1131869"/>
          </a:xfrm>
        </p:grpSpPr>
        <p:sp>
          <p:nvSpPr>
            <p:cNvPr id="33" name="직사각형 32"/>
            <p:cNvSpPr/>
            <p:nvPr/>
          </p:nvSpPr>
          <p:spPr>
            <a:xfrm>
              <a:off x="2339752" y="2276873"/>
              <a:ext cx="4824536" cy="888086"/>
            </a:xfrm>
            <a:prstGeom prst="rect">
              <a:avLst/>
            </a:prstGeom>
            <a:noFill/>
            <a:ln w="6350">
              <a:solidFill>
                <a:srgbClr val="AF9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311860" y="2047297"/>
              <a:ext cx="2880320" cy="37785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412057" y="2033090"/>
              <a:ext cx="26799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 pitchFamily="18" charset="-127"/>
                  <a:ea typeface="Yoon 윤고딕 520_TT" pitchFamily="18" charset="-127"/>
                </a:rPr>
                <a:t>Problem  </a:t>
              </a:r>
              <a:r>
                <a:rPr lang="en-US" altLang="ko-KR" b="1" dirty="0" smtClean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 pitchFamily="18" charset="-127"/>
                  <a:ea typeface="Yoon 윤고딕 520_TT" pitchFamily="18" charset="-127"/>
                </a:rPr>
                <a:t>2</a:t>
              </a:r>
              <a:endParaRPr lang="en-US" altLang="ko-KR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411760" y="2466600"/>
              <a:ext cx="4680519" cy="530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+mj-lt"/>
                <a:buAutoNum type="alphaLcPeriod"/>
              </a:pPr>
              <a:r>
                <a:rPr lang="en-US" altLang="ko-KR" sz="1600" dirty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 pitchFamily="18" charset="-127"/>
                  <a:ea typeface="Yoon 윤고딕 520_TT" pitchFamily="18" charset="-127"/>
                </a:rPr>
                <a:t>Plot the training data samples</a:t>
              </a:r>
              <a:endParaRPr lang="en-US" altLang="ko-KR" sz="4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08" y="2122372"/>
            <a:ext cx="2958198" cy="123462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7608" y="3478096"/>
            <a:ext cx="3714842" cy="175110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6" y="2031006"/>
            <a:ext cx="4646829" cy="357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207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2216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67609" y="138483"/>
            <a:ext cx="1296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600000101010101" pitchFamily="18" charset="-127"/>
                <a:ea typeface="-윤고딕320" panose="02030600000101010101" pitchFamily="18" charset="-127"/>
              </a:rPr>
              <a:t>Project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600000101010101" pitchFamily="18" charset="-127"/>
                <a:ea typeface="-윤고딕320" panose="02030600000101010101" pitchFamily="18" charset="-127"/>
              </a:rPr>
              <a:t>목적 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20" panose="02030600000101010101" pitchFamily="18" charset="-127"/>
              <a:ea typeface="-윤고딕320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6456" y="138483"/>
            <a:ext cx="1468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600000101010101" pitchFamily="18" charset="-127"/>
                <a:ea typeface="-윤고딕320" panose="02030600000101010101" pitchFamily="18" charset="-127"/>
              </a:rPr>
              <a:t>구현 및 코드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20" panose="02030600000101010101" pitchFamily="18" charset="-127"/>
              <a:ea typeface="-윤고딕320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05302" y="138483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600000101010101" pitchFamily="18" charset="-127"/>
                <a:ea typeface="-윤고딕320" panose="02030600000101010101" pitchFamily="18" charset="-127"/>
              </a:rPr>
              <a:t>결론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20" panose="02030600000101010101" pitchFamily="18" charset="-127"/>
              <a:ea typeface="-윤고딕320" panose="02030600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501068" y="3663733"/>
            <a:ext cx="834325" cy="424644"/>
            <a:chOff x="1514718" y="2774684"/>
            <a:chExt cx="834325" cy="424644"/>
          </a:xfrm>
        </p:grpSpPr>
        <p:sp>
          <p:nvSpPr>
            <p:cNvPr id="9" name="직사각형 8"/>
            <p:cNvSpPr/>
            <p:nvPr/>
          </p:nvSpPr>
          <p:spPr>
            <a:xfrm>
              <a:off x="1514718" y="2774684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9"/>
            <p:cNvSpPr/>
            <p:nvPr/>
          </p:nvSpPr>
          <p:spPr>
            <a:xfrm rot="5400000">
              <a:off x="2226755" y="3104757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631505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31505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47550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31505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31505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47550" y="32327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47550" y="36828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53083" y="41448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47549" y="459498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42060" y="504444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53082" y="549389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2567608" y="760416"/>
            <a:ext cx="8944728" cy="1166435"/>
            <a:chOff x="2339752" y="2033090"/>
            <a:chExt cx="4824536" cy="1131869"/>
          </a:xfrm>
        </p:grpSpPr>
        <p:sp>
          <p:nvSpPr>
            <p:cNvPr id="31" name="직사각형 30"/>
            <p:cNvSpPr/>
            <p:nvPr/>
          </p:nvSpPr>
          <p:spPr>
            <a:xfrm>
              <a:off x="2339752" y="2276873"/>
              <a:ext cx="4824536" cy="888086"/>
            </a:xfrm>
            <a:prstGeom prst="rect">
              <a:avLst/>
            </a:prstGeom>
            <a:noFill/>
            <a:ln w="6350">
              <a:solidFill>
                <a:srgbClr val="AF9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311860" y="2047297"/>
              <a:ext cx="2880320" cy="37785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12057" y="2033090"/>
              <a:ext cx="26799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 pitchFamily="18" charset="-127"/>
                  <a:ea typeface="Yoon 윤고딕 520_TT" pitchFamily="18" charset="-127"/>
                </a:rPr>
                <a:t>Problem  </a:t>
              </a:r>
              <a:r>
                <a:rPr lang="en-US" altLang="ko-KR" b="1" dirty="0" smtClean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 pitchFamily="18" charset="-127"/>
                  <a:ea typeface="Yoon 윤고딕 520_TT" pitchFamily="18" charset="-127"/>
                </a:rPr>
                <a:t>2</a:t>
              </a:r>
              <a:endParaRPr lang="en-US" altLang="ko-KR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11760" y="2466600"/>
              <a:ext cx="4680519" cy="537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+mj-lt"/>
                <a:buAutoNum type="alphaLcPeriod" startAt="2"/>
              </a:pPr>
              <a:r>
                <a:rPr lang="en-US" altLang="ko-KR" sz="1600" dirty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 pitchFamily="18" charset="-127"/>
                  <a:ea typeface="Yoon 윤고딕 520_TT" pitchFamily="18" charset="-127"/>
                </a:rPr>
                <a:t>Estimate </a:t>
              </a:r>
              <a:r>
                <a:rPr lang="en-US" altLang="ko-KR" sz="1600" b="1" dirty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the mean and covariance </a:t>
              </a:r>
              <a:r>
                <a:rPr lang="en-US" altLang="ko-KR" sz="1600" dirty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 pitchFamily="18" charset="-127"/>
                  <a:ea typeface="Yoon 윤고딕 520_TT" pitchFamily="18" charset="-127"/>
                </a:rPr>
                <a:t>of each </a:t>
              </a:r>
              <a:r>
                <a:rPr lang="en-US" altLang="ko-KR" sz="1600" dirty="0" smtClean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 pitchFamily="18" charset="-127"/>
                  <a:ea typeface="Yoon 윤고딕 520_TT" pitchFamily="18" charset="-127"/>
                </a:rPr>
                <a:t>class than plot </a:t>
              </a:r>
              <a:r>
                <a:rPr lang="en-US" altLang="ko-KR" sz="1600" b="1" dirty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the means</a:t>
              </a:r>
              <a:r>
                <a:rPr lang="en-US" altLang="ko-KR" sz="1600" dirty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 pitchFamily="18" charset="-127"/>
                  <a:ea typeface="Yoon 윤고딕 520_TT" pitchFamily="18" charset="-127"/>
                </a:rPr>
                <a:t> </a:t>
              </a:r>
            </a:p>
            <a:p>
              <a:pPr>
                <a:lnSpc>
                  <a:spcPct val="150000"/>
                </a:lnSpc>
              </a:pPr>
              <a:endParaRPr lang="en-US" altLang="ko-KR" sz="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581" y="2122372"/>
            <a:ext cx="2668323" cy="455894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929" y="1938407"/>
            <a:ext cx="4770739" cy="361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94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207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2216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67609" y="138483"/>
            <a:ext cx="1296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600000101010101" pitchFamily="18" charset="-127"/>
                <a:ea typeface="-윤고딕320" panose="02030600000101010101" pitchFamily="18" charset="-127"/>
              </a:rPr>
              <a:t>Project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600000101010101" pitchFamily="18" charset="-127"/>
                <a:ea typeface="-윤고딕320" panose="02030600000101010101" pitchFamily="18" charset="-127"/>
              </a:rPr>
              <a:t>목적 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20" panose="02030600000101010101" pitchFamily="18" charset="-127"/>
              <a:ea typeface="-윤고딕320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6456" y="138483"/>
            <a:ext cx="1468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600000101010101" pitchFamily="18" charset="-127"/>
                <a:ea typeface="-윤고딕320" panose="02030600000101010101" pitchFamily="18" charset="-127"/>
              </a:rPr>
              <a:t>구현 및 코드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20" panose="02030600000101010101" pitchFamily="18" charset="-127"/>
              <a:ea typeface="-윤고딕320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05302" y="138483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600000101010101" pitchFamily="18" charset="-127"/>
                <a:ea typeface="-윤고딕320" panose="02030600000101010101" pitchFamily="18" charset="-127"/>
              </a:rPr>
              <a:t>결론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20" panose="02030600000101010101" pitchFamily="18" charset="-127"/>
              <a:ea typeface="-윤고딕320" panose="02030600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501068" y="4133001"/>
            <a:ext cx="834325" cy="424644"/>
            <a:chOff x="1514718" y="2774684"/>
            <a:chExt cx="834325" cy="424644"/>
          </a:xfrm>
        </p:grpSpPr>
        <p:sp>
          <p:nvSpPr>
            <p:cNvPr id="9" name="직사각형 8"/>
            <p:cNvSpPr/>
            <p:nvPr/>
          </p:nvSpPr>
          <p:spPr>
            <a:xfrm>
              <a:off x="1514718" y="2774684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9"/>
            <p:cNvSpPr/>
            <p:nvPr/>
          </p:nvSpPr>
          <p:spPr>
            <a:xfrm rot="5400000">
              <a:off x="2226755" y="3104757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631505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31505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47550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31505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31505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47550" y="32327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47550" y="36828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53083" y="41448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47549" y="459498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42060" y="504444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53082" y="549389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2567608" y="760416"/>
            <a:ext cx="8944728" cy="1166435"/>
            <a:chOff x="2339752" y="2033090"/>
            <a:chExt cx="4824536" cy="1131869"/>
          </a:xfrm>
        </p:grpSpPr>
        <p:sp>
          <p:nvSpPr>
            <p:cNvPr id="31" name="직사각형 30"/>
            <p:cNvSpPr/>
            <p:nvPr/>
          </p:nvSpPr>
          <p:spPr>
            <a:xfrm>
              <a:off x="2339752" y="2276873"/>
              <a:ext cx="4824536" cy="888086"/>
            </a:xfrm>
            <a:prstGeom prst="rect">
              <a:avLst/>
            </a:prstGeom>
            <a:noFill/>
            <a:ln w="6350">
              <a:solidFill>
                <a:srgbClr val="AF9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311860" y="2047297"/>
              <a:ext cx="2880320" cy="37785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12057" y="2033090"/>
              <a:ext cx="26799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 pitchFamily="18" charset="-127"/>
                  <a:ea typeface="Yoon 윤고딕 520_TT" pitchFamily="18" charset="-127"/>
                </a:rPr>
                <a:t>Problem  </a:t>
              </a:r>
              <a:r>
                <a:rPr lang="en-US" altLang="ko-KR" b="1" dirty="0" smtClean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 pitchFamily="18" charset="-127"/>
                  <a:ea typeface="Yoon 윤고딕 520_TT" pitchFamily="18" charset="-127"/>
                </a:rPr>
                <a:t>2</a:t>
              </a:r>
              <a:endParaRPr lang="en-US" altLang="ko-KR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11760" y="2466600"/>
              <a:ext cx="4680519" cy="537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+mj-lt"/>
                <a:buAutoNum type="alphaLcPeriod" startAt="3"/>
              </a:pPr>
              <a:r>
                <a:rPr lang="en-US" altLang="ko-KR" sz="1600" dirty="0" smtClean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 pitchFamily="18" charset="-127"/>
                  <a:ea typeface="Yoon 윤고딕 520_TT" pitchFamily="18" charset="-127"/>
                </a:rPr>
                <a:t>The </a:t>
              </a:r>
              <a:r>
                <a:rPr lang="en-US" altLang="ko-KR" sz="1600" dirty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 pitchFamily="18" charset="-127"/>
                  <a:ea typeface="Yoon 윤고딕 520_TT" pitchFamily="18" charset="-127"/>
                </a:rPr>
                <a:t>contours for which </a:t>
              </a:r>
              <a:r>
                <a:rPr lang="en-US" altLang="ko-KR" sz="1600" b="1" dirty="0" smtClean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the </a:t>
              </a:r>
              <a:r>
                <a:rPr lang="en-US" altLang="ko-KR" sz="1600" b="1" dirty="0" err="1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Mahalanobis</a:t>
              </a:r>
              <a:r>
                <a:rPr lang="en-US" altLang="ko-KR" sz="1600" b="1" dirty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distance = 2</a:t>
              </a:r>
            </a:p>
            <a:p>
              <a:pPr>
                <a:lnSpc>
                  <a:spcPct val="150000"/>
                </a:lnSpc>
              </a:pPr>
              <a:endParaRPr lang="en-US" altLang="ko-KR" sz="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08" y="2050708"/>
            <a:ext cx="2795742" cy="58620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88" y="1969570"/>
            <a:ext cx="4801369" cy="362904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2131" y="4077072"/>
            <a:ext cx="4524375" cy="25622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7608" y="2760769"/>
            <a:ext cx="4363718" cy="105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6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207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2216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67609" y="138483"/>
            <a:ext cx="1296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600000101010101" pitchFamily="18" charset="-127"/>
                <a:ea typeface="-윤고딕320" panose="02030600000101010101" pitchFamily="18" charset="-127"/>
              </a:rPr>
              <a:t>Project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600000101010101" pitchFamily="18" charset="-127"/>
                <a:ea typeface="-윤고딕320" panose="02030600000101010101" pitchFamily="18" charset="-127"/>
              </a:rPr>
              <a:t>목적 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20" panose="02030600000101010101" pitchFamily="18" charset="-127"/>
              <a:ea typeface="-윤고딕320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6456" y="138483"/>
            <a:ext cx="1468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600000101010101" pitchFamily="18" charset="-127"/>
                <a:ea typeface="-윤고딕320" panose="02030600000101010101" pitchFamily="18" charset="-127"/>
              </a:rPr>
              <a:t>구현 및 코드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20" panose="02030600000101010101" pitchFamily="18" charset="-127"/>
              <a:ea typeface="-윤고딕320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05302" y="138483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600000101010101" pitchFamily="18" charset="-127"/>
                <a:ea typeface="-윤고딕320" panose="02030600000101010101" pitchFamily="18" charset="-127"/>
              </a:rPr>
              <a:t>결론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20" panose="02030600000101010101" pitchFamily="18" charset="-127"/>
              <a:ea typeface="-윤고딕320" panose="02030600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501068" y="4595625"/>
            <a:ext cx="834325" cy="424644"/>
            <a:chOff x="1514718" y="2774684"/>
            <a:chExt cx="834325" cy="424644"/>
          </a:xfrm>
        </p:grpSpPr>
        <p:sp>
          <p:nvSpPr>
            <p:cNvPr id="9" name="직사각형 8"/>
            <p:cNvSpPr/>
            <p:nvPr/>
          </p:nvSpPr>
          <p:spPr>
            <a:xfrm>
              <a:off x="1514718" y="2774684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9"/>
            <p:cNvSpPr/>
            <p:nvPr/>
          </p:nvSpPr>
          <p:spPr>
            <a:xfrm rot="5400000">
              <a:off x="2226755" y="3104757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631505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31505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47550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31505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31505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47550" y="32327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47550" y="36828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53083" y="41448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47549" y="459498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42060" y="504444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53082" y="549389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567608" y="760416"/>
            <a:ext cx="8944728" cy="1166435"/>
            <a:chOff x="2339752" y="2033090"/>
            <a:chExt cx="4824536" cy="1131869"/>
          </a:xfrm>
        </p:grpSpPr>
        <p:sp>
          <p:nvSpPr>
            <p:cNvPr id="32" name="직사각형 31"/>
            <p:cNvSpPr/>
            <p:nvPr/>
          </p:nvSpPr>
          <p:spPr>
            <a:xfrm>
              <a:off x="2339752" y="2276873"/>
              <a:ext cx="4824536" cy="888086"/>
            </a:xfrm>
            <a:prstGeom prst="rect">
              <a:avLst/>
            </a:prstGeom>
            <a:noFill/>
            <a:ln w="6350">
              <a:solidFill>
                <a:srgbClr val="AF9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311860" y="2047297"/>
              <a:ext cx="2880320" cy="37785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12057" y="2033090"/>
              <a:ext cx="26799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 pitchFamily="18" charset="-127"/>
                  <a:ea typeface="Yoon 윤고딕 520_TT" pitchFamily="18" charset="-127"/>
                </a:rPr>
                <a:t>Problem  </a:t>
              </a:r>
              <a:r>
                <a:rPr lang="en-US" altLang="ko-KR" b="1" dirty="0" smtClean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 pitchFamily="18" charset="-127"/>
                  <a:ea typeface="Yoon 윤고딕 520_TT" pitchFamily="18" charset="-127"/>
                </a:rPr>
                <a:t>2</a:t>
              </a:r>
              <a:endParaRPr lang="en-US" altLang="ko-KR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411760" y="2466600"/>
              <a:ext cx="4680519" cy="537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+mj-lt"/>
                <a:buAutoNum type="alphaLcPeriod" startAt="4"/>
              </a:pPr>
              <a:r>
                <a:rPr lang="en-US" altLang="ko-KR" sz="1600" dirty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 panose="020B0600000101010101" charset="-127"/>
                  <a:ea typeface="Yoon 윤고딕 520_TT" panose="020B0600000101010101" charset="-127"/>
                  <a:cs typeface="Ebrima" panose="02000000000000000000" pitchFamily="2" charset="0"/>
                </a:rPr>
                <a:t>Determine </a:t>
              </a:r>
              <a:r>
                <a:rPr lang="en-US" altLang="ko-KR" sz="1600" b="1" dirty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Ebrima" panose="02000000000000000000" pitchFamily="2" charset="0"/>
                </a:rPr>
                <a:t>the decision boundaries </a:t>
              </a:r>
              <a:r>
                <a:rPr lang="en-US" altLang="ko-KR" sz="1600" dirty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 panose="020B0600000101010101" charset="-127"/>
                  <a:ea typeface="Yoon 윤고딕 520_TT" panose="020B0600000101010101" charset="-127"/>
                  <a:cs typeface="Ebrima" panose="02000000000000000000" pitchFamily="2" charset="0"/>
                </a:rPr>
                <a:t>and plot them</a:t>
              </a:r>
            </a:p>
            <a:p>
              <a:pPr>
                <a:lnSpc>
                  <a:spcPct val="150000"/>
                </a:lnSpc>
              </a:pPr>
              <a:endParaRPr lang="en-US" altLang="ko-KR" sz="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082" y="2554284"/>
            <a:ext cx="5296745" cy="293427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7608" y="2107222"/>
            <a:ext cx="4695825" cy="4095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4082" y="5526042"/>
            <a:ext cx="59150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46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207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2216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67609" y="138483"/>
            <a:ext cx="1296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600000101010101" pitchFamily="18" charset="-127"/>
                <a:ea typeface="-윤고딕320" panose="02030600000101010101" pitchFamily="18" charset="-127"/>
              </a:rPr>
              <a:t>Project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600000101010101" pitchFamily="18" charset="-127"/>
                <a:ea typeface="-윤고딕320" panose="02030600000101010101" pitchFamily="18" charset="-127"/>
              </a:rPr>
              <a:t>목적 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20" panose="02030600000101010101" pitchFamily="18" charset="-127"/>
              <a:ea typeface="-윤고딕320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6456" y="138483"/>
            <a:ext cx="1468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600000101010101" pitchFamily="18" charset="-127"/>
                <a:ea typeface="-윤고딕320" panose="02030600000101010101" pitchFamily="18" charset="-127"/>
              </a:rPr>
              <a:t>구현 및 코드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20" panose="02030600000101010101" pitchFamily="18" charset="-127"/>
              <a:ea typeface="-윤고딕320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05302" y="138483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600000101010101" pitchFamily="18" charset="-127"/>
                <a:ea typeface="-윤고딕320" panose="02030600000101010101" pitchFamily="18" charset="-127"/>
              </a:rPr>
              <a:t>결론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20" panose="02030600000101010101" pitchFamily="18" charset="-127"/>
              <a:ea typeface="-윤고딕320" panose="02030600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501068" y="4595625"/>
            <a:ext cx="834325" cy="424644"/>
            <a:chOff x="1514718" y="2774684"/>
            <a:chExt cx="834325" cy="424644"/>
          </a:xfrm>
        </p:grpSpPr>
        <p:sp>
          <p:nvSpPr>
            <p:cNvPr id="9" name="직사각형 8"/>
            <p:cNvSpPr/>
            <p:nvPr/>
          </p:nvSpPr>
          <p:spPr>
            <a:xfrm>
              <a:off x="1514718" y="2774684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9"/>
            <p:cNvSpPr/>
            <p:nvPr/>
          </p:nvSpPr>
          <p:spPr>
            <a:xfrm rot="5400000">
              <a:off x="2226755" y="3104757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631505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31505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47550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31505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31505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47550" y="32327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47550" y="36828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53083" y="41448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47549" y="459498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42060" y="504444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53082" y="549389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567608" y="760416"/>
            <a:ext cx="8944728" cy="1166435"/>
            <a:chOff x="2339752" y="2033090"/>
            <a:chExt cx="4824536" cy="1131869"/>
          </a:xfrm>
        </p:grpSpPr>
        <p:sp>
          <p:nvSpPr>
            <p:cNvPr id="32" name="직사각형 31"/>
            <p:cNvSpPr/>
            <p:nvPr/>
          </p:nvSpPr>
          <p:spPr>
            <a:xfrm>
              <a:off x="2339752" y="2276873"/>
              <a:ext cx="4824536" cy="888086"/>
            </a:xfrm>
            <a:prstGeom prst="rect">
              <a:avLst/>
            </a:prstGeom>
            <a:noFill/>
            <a:ln w="6350">
              <a:solidFill>
                <a:srgbClr val="AF9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311860" y="2047297"/>
              <a:ext cx="2880320" cy="37785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12057" y="2033090"/>
              <a:ext cx="26799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 pitchFamily="18" charset="-127"/>
                  <a:ea typeface="Yoon 윤고딕 520_TT" pitchFamily="18" charset="-127"/>
                </a:rPr>
                <a:t>Problem  </a:t>
              </a:r>
              <a:r>
                <a:rPr lang="en-US" altLang="ko-KR" b="1" dirty="0" smtClean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 pitchFamily="18" charset="-127"/>
                  <a:ea typeface="Yoon 윤고딕 520_TT" pitchFamily="18" charset="-127"/>
                </a:rPr>
                <a:t>2</a:t>
              </a:r>
              <a:endParaRPr lang="en-US" altLang="ko-KR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411760" y="2466600"/>
              <a:ext cx="4680519" cy="537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+mj-lt"/>
                <a:buAutoNum type="alphaLcPeriod" startAt="4"/>
              </a:pPr>
              <a:r>
                <a:rPr lang="en-US" altLang="ko-KR" sz="1600" dirty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 panose="020B0600000101010101" charset="-127"/>
                  <a:ea typeface="Yoon 윤고딕 520_TT" panose="020B0600000101010101" charset="-127"/>
                  <a:cs typeface="Ebrima" panose="02000000000000000000" pitchFamily="2" charset="0"/>
                </a:rPr>
                <a:t>Determine </a:t>
              </a:r>
              <a:r>
                <a:rPr lang="en-US" altLang="ko-KR" sz="1600" b="1" dirty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Ebrima" panose="02000000000000000000" pitchFamily="2" charset="0"/>
                </a:rPr>
                <a:t>the decision boundaries </a:t>
              </a:r>
              <a:r>
                <a:rPr lang="en-US" altLang="ko-KR" sz="1600" dirty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 panose="020B0600000101010101" charset="-127"/>
                  <a:ea typeface="Yoon 윤고딕 520_TT" panose="020B0600000101010101" charset="-127"/>
                  <a:cs typeface="Ebrima" panose="02000000000000000000" pitchFamily="2" charset="0"/>
                </a:rPr>
                <a:t>and plot them</a:t>
              </a:r>
            </a:p>
            <a:p>
              <a:pPr>
                <a:lnSpc>
                  <a:spcPct val="150000"/>
                </a:lnSpc>
              </a:pPr>
              <a:endParaRPr lang="en-US" altLang="ko-KR" sz="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88" y="2298358"/>
            <a:ext cx="53721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2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207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2216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67609" y="138483"/>
            <a:ext cx="1296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600000101010101" pitchFamily="18" charset="-127"/>
                <a:ea typeface="-윤고딕320" panose="02030600000101010101" pitchFamily="18" charset="-127"/>
              </a:rPr>
              <a:t>Project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600000101010101" pitchFamily="18" charset="-127"/>
                <a:ea typeface="-윤고딕320" panose="02030600000101010101" pitchFamily="18" charset="-127"/>
              </a:rPr>
              <a:t>목적 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20" panose="02030600000101010101" pitchFamily="18" charset="-127"/>
              <a:ea typeface="-윤고딕320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6456" y="138483"/>
            <a:ext cx="1468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600000101010101" pitchFamily="18" charset="-127"/>
                <a:ea typeface="-윤고딕320" panose="02030600000101010101" pitchFamily="18" charset="-127"/>
              </a:rPr>
              <a:t>구현 및 코드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20" panose="02030600000101010101" pitchFamily="18" charset="-127"/>
              <a:ea typeface="-윤고딕320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05302" y="138483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600000101010101" pitchFamily="18" charset="-127"/>
                <a:ea typeface="-윤고딕320" panose="02030600000101010101" pitchFamily="18" charset="-127"/>
              </a:rPr>
              <a:t>결론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20" panose="02030600000101010101" pitchFamily="18" charset="-127"/>
              <a:ea typeface="-윤고딕320" panose="02030600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501068" y="5044440"/>
            <a:ext cx="834325" cy="424644"/>
            <a:chOff x="1514718" y="2774684"/>
            <a:chExt cx="834325" cy="424644"/>
          </a:xfrm>
        </p:grpSpPr>
        <p:sp>
          <p:nvSpPr>
            <p:cNvPr id="9" name="직사각형 8"/>
            <p:cNvSpPr/>
            <p:nvPr/>
          </p:nvSpPr>
          <p:spPr>
            <a:xfrm>
              <a:off x="1514718" y="2774684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9"/>
            <p:cNvSpPr/>
            <p:nvPr/>
          </p:nvSpPr>
          <p:spPr>
            <a:xfrm rot="5400000">
              <a:off x="2226755" y="3104757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631505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31505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47550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31505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31505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47550" y="32327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47550" y="36828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53083" y="41448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47549" y="459498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42060" y="504444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53082" y="549389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2567608" y="760416"/>
            <a:ext cx="8944728" cy="1166435"/>
            <a:chOff x="2339752" y="2033090"/>
            <a:chExt cx="4824536" cy="1131869"/>
          </a:xfrm>
        </p:grpSpPr>
        <p:sp>
          <p:nvSpPr>
            <p:cNvPr id="33" name="직사각형 32"/>
            <p:cNvSpPr/>
            <p:nvPr/>
          </p:nvSpPr>
          <p:spPr>
            <a:xfrm>
              <a:off x="2339752" y="2276873"/>
              <a:ext cx="4824536" cy="888086"/>
            </a:xfrm>
            <a:prstGeom prst="rect">
              <a:avLst/>
            </a:prstGeom>
            <a:noFill/>
            <a:ln w="6350">
              <a:solidFill>
                <a:srgbClr val="AF9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311860" y="2047297"/>
              <a:ext cx="2880320" cy="37785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412057" y="2033090"/>
              <a:ext cx="26799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 pitchFamily="18" charset="-127"/>
                  <a:ea typeface="Yoon 윤고딕 520_TT" pitchFamily="18" charset="-127"/>
                </a:rPr>
                <a:t>Problem  </a:t>
              </a:r>
              <a:r>
                <a:rPr lang="en-US" altLang="ko-KR" b="1" dirty="0" smtClean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 pitchFamily="18" charset="-127"/>
                  <a:ea typeface="Yoon 윤고딕 520_TT" pitchFamily="18" charset="-127"/>
                </a:rPr>
                <a:t>2</a:t>
              </a:r>
              <a:endParaRPr lang="en-US" altLang="ko-KR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411760" y="2466600"/>
              <a:ext cx="4680519" cy="537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+mj-lt"/>
                <a:buAutoNum type="alphaLcPeriod" startAt="5"/>
              </a:pPr>
              <a:r>
                <a:rPr lang="en-US" altLang="ko-KR" sz="1600" dirty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 panose="020B0600000101010101" charset="-127"/>
                  <a:ea typeface="Yoon 윤고딕 520_TT" panose="020B0600000101010101" charset="-127"/>
                  <a:cs typeface="Ebrima" panose="02000000000000000000" pitchFamily="2" charset="0"/>
                </a:rPr>
                <a:t>Add the test data set to the plot</a:t>
              </a:r>
            </a:p>
            <a:p>
              <a:pPr>
                <a:lnSpc>
                  <a:spcPct val="150000"/>
                </a:lnSpc>
              </a:pPr>
              <a:endParaRPr lang="en-US" altLang="ko-KR" sz="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08" y="2061156"/>
            <a:ext cx="5286375" cy="11715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4313" y="2076881"/>
            <a:ext cx="3219450" cy="42195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587" y="3221093"/>
            <a:ext cx="4502525" cy="337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28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207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2216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67609" y="138483"/>
            <a:ext cx="1296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600000101010101" pitchFamily="18" charset="-127"/>
                <a:ea typeface="-윤고딕320" panose="02030600000101010101" pitchFamily="18" charset="-127"/>
              </a:rPr>
              <a:t>Project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600000101010101" pitchFamily="18" charset="-127"/>
                <a:ea typeface="-윤고딕320" panose="02030600000101010101" pitchFamily="18" charset="-127"/>
              </a:rPr>
              <a:t>목적 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20" panose="02030600000101010101" pitchFamily="18" charset="-127"/>
              <a:ea typeface="-윤고딕320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6456" y="138483"/>
            <a:ext cx="1468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600000101010101" pitchFamily="18" charset="-127"/>
                <a:ea typeface="-윤고딕320" panose="02030600000101010101" pitchFamily="18" charset="-127"/>
              </a:rPr>
              <a:t>구현 및 코드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20" panose="02030600000101010101" pitchFamily="18" charset="-127"/>
              <a:ea typeface="-윤고딕320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05302" y="138483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600000101010101" pitchFamily="18" charset="-127"/>
                <a:ea typeface="-윤고딕320" panose="02030600000101010101" pitchFamily="18" charset="-127"/>
              </a:rPr>
              <a:t>결론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20" panose="02030600000101010101" pitchFamily="18" charset="-127"/>
              <a:ea typeface="-윤고딕320" panose="02030600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501068" y="5502053"/>
            <a:ext cx="834325" cy="424644"/>
            <a:chOff x="1514718" y="2774684"/>
            <a:chExt cx="834325" cy="424644"/>
          </a:xfrm>
        </p:grpSpPr>
        <p:sp>
          <p:nvSpPr>
            <p:cNvPr id="9" name="직사각형 8"/>
            <p:cNvSpPr/>
            <p:nvPr/>
          </p:nvSpPr>
          <p:spPr>
            <a:xfrm>
              <a:off x="1514718" y="2774684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9"/>
            <p:cNvSpPr/>
            <p:nvPr/>
          </p:nvSpPr>
          <p:spPr>
            <a:xfrm rot="5400000">
              <a:off x="2226755" y="3104757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631505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31505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47550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31505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31505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47550" y="32327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47550" y="36828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53083" y="41448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47549" y="459498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42060" y="504444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53082" y="549389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2567608" y="760416"/>
            <a:ext cx="8944728" cy="1166435"/>
            <a:chOff x="2339752" y="2033090"/>
            <a:chExt cx="4824536" cy="1131869"/>
          </a:xfrm>
        </p:grpSpPr>
        <p:sp>
          <p:nvSpPr>
            <p:cNvPr id="31" name="직사각형 30"/>
            <p:cNvSpPr/>
            <p:nvPr/>
          </p:nvSpPr>
          <p:spPr>
            <a:xfrm>
              <a:off x="2339752" y="2276873"/>
              <a:ext cx="4824536" cy="888086"/>
            </a:xfrm>
            <a:prstGeom prst="rect">
              <a:avLst/>
            </a:prstGeom>
            <a:noFill/>
            <a:ln w="6350">
              <a:solidFill>
                <a:srgbClr val="AF9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311860" y="2047297"/>
              <a:ext cx="2880320" cy="37785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12057" y="2033090"/>
              <a:ext cx="26799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 pitchFamily="18" charset="-127"/>
                  <a:ea typeface="Yoon 윤고딕 520_TT" pitchFamily="18" charset="-127"/>
                </a:rPr>
                <a:t>Problem  </a:t>
              </a:r>
              <a:r>
                <a:rPr lang="en-US" altLang="ko-KR" b="1" dirty="0" smtClean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 pitchFamily="18" charset="-127"/>
                  <a:ea typeface="Yoon 윤고딕 520_TT" pitchFamily="18" charset="-127"/>
                </a:rPr>
                <a:t>2</a:t>
              </a:r>
              <a:endParaRPr lang="en-US" altLang="ko-KR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11760" y="2466600"/>
              <a:ext cx="4680519" cy="537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+mj-lt"/>
                <a:buAutoNum type="alphaLcPeriod" startAt="6"/>
              </a:pPr>
              <a:r>
                <a:rPr lang="en-US" altLang="ko-KR" sz="1600" dirty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 panose="020B0600000101010101" charset="-127"/>
                  <a:ea typeface="Yoon 윤고딕 520_TT" panose="020B0600000101010101" charset="-127"/>
                  <a:cs typeface="Ebrima" panose="02000000000000000000" pitchFamily="2" charset="0"/>
                </a:rPr>
                <a:t>Classify the test data  and </a:t>
              </a:r>
              <a:r>
                <a:rPr lang="en-US" altLang="ko-KR" sz="1600" dirty="0" smtClean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 panose="020B0600000101010101" charset="-127"/>
                  <a:ea typeface="Yoon 윤고딕 520_TT" panose="020B0600000101010101" charset="-127"/>
                  <a:cs typeface="Ebrima" panose="02000000000000000000" pitchFamily="2" charset="0"/>
                </a:rPr>
                <a:t>construct </a:t>
              </a:r>
              <a:r>
                <a:rPr lang="en-US" altLang="ko-KR" sz="1600" b="1" dirty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Ebrima" panose="02000000000000000000" pitchFamily="2" charset="0"/>
                </a:rPr>
                <a:t>the confusion matrix</a:t>
              </a:r>
            </a:p>
            <a:p>
              <a:pPr>
                <a:lnSpc>
                  <a:spcPct val="150000"/>
                </a:lnSpc>
              </a:pPr>
              <a:endParaRPr lang="en-US" altLang="ko-KR" sz="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</p:grpSp>
      <p:pic>
        <p:nvPicPr>
          <p:cNvPr id="40" name="그림 3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35787" y="3113672"/>
            <a:ext cx="6408365" cy="18443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3859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31904" y="3068960"/>
            <a:ext cx="1710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20" panose="02030600000101010101" pitchFamily="18" charset="-127"/>
                <a:ea typeface="-윤고딕320" panose="02030600000101010101" pitchFamily="18" charset="-127"/>
              </a:rPr>
              <a:t>결 </a:t>
            </a:r>
            <a:r>
              <a:rPr lang="ko-KR" altLang="en-US" sz="36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20" panose="02030600000101010101" pitchFamily="18" charset="-127"/>
                <a:ea typeface="-윤고딕320" panose="02030600000101010101" pitchFamily="18" charset="-127"/>
              </a:rPr>
              <a:t>론</a:t>
            </a:r>
            <a:endParaRPr lang="en-US" altLang="ko-KR" sz="3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20" panose="02030600000101010101" pitchFamily="18" charset="-127"/>
              <a:ea typeface="-윤고딕320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89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207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2216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67608" y="138483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600000101010101" pitchFamily="18" charset="-127"/>
                <a:ea typeface="-윤고딕320" panose="02030600000101010101" pitchFamily="18" charset="-127"/>
              </a:rPr>
              <a:t>Project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600000101010101" pitchFamily="18" charset="-127"/>
                <a:ea typeface="-윤고딕320" panose="02030600000101010101" pitchFamily="18" charset="-127"/>
              </a:rPr>
              <a:t>목적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20" panose="02030600000101010101" pitchFamily="18" charset="-127"/>
              <a:ea typeface="-윤고딕320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36456" y="138483"/>
            <a:ext cx="126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600000101010101" pitchFamily="18" charset="-127"/>
                <a:ea typeface="-윤고딕320" panose="02030600000101010101" pitchFamily="18" charset="-127"/>
              </a:rPr>
              <a:t>구현 및 코드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20" panose="02030600000101010101" pitchFamily="18" charset="-127"/>
              <a:ea typeface="-윤고딕320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05302" y="138483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600000101010101" pitchFamily="18" charset="-127"/>
                <a:ea typeface="-윤고딕320" panose="02030600000101010101" pitchFamily="18" charset="-127"/>
              </a:rPr>
              <a:t>결론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20" panose="02030600000101010101" pitchFamily="18" charset="-127"/>
              <a:ea typeface="-윤고딕320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14718" y="88679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2226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647550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293768" y="1499510"/>
            <a:ext cx="8986808" cy="3888316"/>
            <a:chOff x="2216540" y="839053"/>
            <a:chExt cx="8986808" cy="3888316"/>
          </a:xfrm>
        </p:grpSpPr>
        <p:pic>
          <p:nvPicPr>
            <p:cNvPr id="32" name="그림 31"/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244"/>
            <a:stretch/>
          </p:blipFill>
          <p:spPr bwMode="auto">
            <a:xfrm>
              <a:off x="7119015" y="839053"/>
              <a:ext cx="4084333" cy="1437819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3" name="그림 32"/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9" b="3593"/>
            <a:stretch/>
          </p:blipFill>
          <p:spPr bwMode="auto">
            <a:xfrm>
              <a:off x="2547593" y="877563"/>
              <a:ext cx="4461229" cy="1399309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09596" y="2708069"/>
              <a:ext cx="1076325" cy="20193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40665" y="2712831"/>
              <a:ext cx="1133475" cy="200025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28884" y="2712831"/>
              <a:ext cx="1104900" cy="200977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16540" y="2661057"/>
              <a:ext cx="1724025" cy="2047875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822459" y="2702750"/>
              <a:ext cx="1695450" cy="200977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452140" y="2702750"/>
              <a:ext cx="1666875" cy="2019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967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5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4583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71812" y="2828837"/>
            <a:ext cx="1672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Project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목적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구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600000101010101" pitchFamily="18" charset="-127"/>
                <a:ea typeface="-윤고딕320" panose="02030600000101010101" pitchFamily="18" charset="-127"/>
              </a:rPr>
              <a:t>현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600000101010101" pitchFamily="18" charset="-127"/>
                <a:ea typeface="-윤고딕320" panose="02030600000101010101" pitchFamily="18" charset="-127"/>
              </a:rPr>
              <a:t>및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600000101010101" pitchFamily="18" charset="-127"/>
                <a:ea typeface="-윤고딕320" panose="02030600000101010101" pitchFamily="18" charset="-127"/>
              </a:rPr>
              <a:t>코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600000101010101" pitchFamily="18" charset="-127"/>
                <a:ea typeface="-윤고딕320" panose="02030600000101010101" pitchFamily="18" charset="-127"/>
              </a:rPr>
              <a:t>결론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20" panose="02030600000101010101" pitchFamily="18" charset="-127"/>
              <a:ea typeface="-윤고딕320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88223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88223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83832" y="3068960"/>
            <a:ext cx="3024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THANK YOU</a:t>
            </a:r>
            <a:endParaRPr lang="en-US" altLang="ko-KR" sz="4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27848" y="3140968"/>
            <a:ext cx="2551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Project </a:t>
            </a:r>
            <a:r>
              <a:rPr lang="ko-KR" altLang="en-US" sz="3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목적</a:t>
            </a:r>
            <a:endParaRPr lang="en-US" altLang="ko-KR" sz="3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637331" y="2531617"/>
            <a:ext cx="1107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Training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207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2216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67608" y="138483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600000101010101" pitchFamily="18" charset="-127"/>
                <a:ea typeface="-윤고딕320" panose="02030600000101010101" pitchFamily="18" charset="-127"/>
              </a:rPr>
              <a:t>Project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600000101010101" pitchFamily="18" charset="-127"/>
                <a:ea typeface="-윤고딕320" panose="02030600000101010101" pitchFamily="18" charset="-127"/>
              </a:rPr>
              <a:t>목적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20" panose="02030600000101010101" pitchFamily="18" charset="-127"/>
              <a:ea typeface="-윤고딕320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36456" y="138483"/>
            <a:ext cx="126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600000101010101" pitchFamily="18" charset="-127"/>
                <a:ea typeface="-윤고딕320" panose="02030600000101010101" pitchFamily="18" charset="-127"/>
              </a:rPr>
              <a:t>구현 및 코드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20" panose="02030600000101010101" pitchFamily="18" charset="-127"/>
              <a:ea typeface="-윤고딕320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05302" y="138483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600000101010101" pitchFamily="18" charset="-127"/>
                <a:ea typeface="-윤고딕320" panose="02030600000101010101" pitchFamily="18" charset="-127"/>
              </a:rPr>
              <a:t>결론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20" panose="02030600000101010101" pitchFamily="18" charset="-127"/>
              <a:ea typeface="-윤고딕320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14718" y="88679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2226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647550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511825" y="793535"/>
            <a:ext cx="3738817" cy="1247943"/>
            <a:chOff x="2444305" y="1320075"/>
            <a:chExt cx="4632944" cy="154638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/>
            <a:srcRect r="68063" b="874"/>
            <a:stretch/>
          </p:blipFill>
          <p:spPr>
            <a:xfrm>
              <a:off x="2444305" y="1320075"/>
              <a:ext cx="1479624" cy="1532861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3"/>
            <a:srcRect l="33491" r="33869"/>
            <a:stretch/>
          </p:blipFill>
          <p:spPr>
            <a:xfrm>
              <a:off x="3995937" y="1320075"/>
              <a:ext cx="1512168" cy="1546385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3"/>
            <a:srcRect l="67685"/>
            <a:stretch/>
          </p:blipFill>
          <p:spPr>
            <a:xfrm>
              <a:off x="5580112" y="1320075"/>
              <a:ext cx="1497137" cy="1546385"/>
            </a:xfrm>
            <a:prstGeom prst="rect">
              <a:avLst/>
            </a:prstGeom>
          </p:spPr>
        </p:pic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5345" y="2287312"/>
            <a:ext cx="829129" cy="82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myiconfinder.com/uploads/iconsets/ce95e9d2e86faee8a3a511af826f891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29717" y="3576062"/>
            <a:ext cx="1949734" cy="19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아래쪽 화살표 5"/>
          <p:cNvSpPr/>
          <p:nvPr/>
        </p:nvSpPr>
        <p:spPr>
          <a:xfrm>
            <a:off x="6241951" y="3212976"/>
            <a:ext cx="288032" cy="363086"/>
          </a:xfrm>
          <a:prstGeom prst="downArrow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아래쪽 화살표 33"/>
          <p:cNvSpPr/>
          <p:nvPr/>
        </p:nvSpPr>
        <p:spPr>
          <a:xfrm rot="2100000">
            <a:off x="7359682" y="3263995"/>
            <a:ext cx="288032" cy="363086"/>
          </a:xfrm>
          <a:prstGeom prst="downArrow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아래쪽 화살표 34"/>
          <p:cNvSpPr/>
          <p:nvPr/>
        </p:nvSpPr>
        <p:spPr>
          <a:xfrm rot="-2100000">
            <a:off x="5108357" y="3263900"/>
            <a:ext cx="288032" cy="363086"/>
          </a:xfrm>
          <a:prstGeom prst="downArrow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>
            <a:off x="5581171" y="5742730"/>
            <a:ext cx="1609592" cy="400110"/>
            <a:chOff x="3251259" y="4417367"/>
            <a:chExt cx="1609592" cy="400110"/>
          </a:xfrm>
        </p:grpSpPr>
        <p:sp>
          <p:nvSpPr>
            <p:cNvPr id="42" name="TextBox 41"/>
            <p:cNvSpPr txBox="1"/>
            <p:nvPr/>
          </p:nvSpPr>
          <p:spPr>
            <a:xfrm>
              <a:off x="3513308" y="4417367"/>
              <a:ext cx="13475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Classifier</a:t>
              </a:r>
              <a:endPara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3" name="갈매기형 수장 42"/>
            <p:cNvSpPr/>
            <p:nvPr/>
          </p:nvSpPr>
          <p:spPr>
            <a:xfrm>
              <a:off x="3398910" y="4564860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갈매기형 수장 43"/>
            <p:cNvSpPr/>
            <p:nvPr/>
          </p:nvSpPr>
          <p:spPr>
            <a:xfrm>
              <a:off x="3251259" y="4564860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779165" y="4550929"/>
            <a:ext cx="1107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Testing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아래쪽 화살표 45"/>
          <p:cNvSpPr/>
          <p:nvPr/>
        </p:nvSpPr>
        <p:spPr>
          <a:xfrm rot="16200000">
            <a:off x="4158488" y="4192643"/>
            <a:ext cx="288032" cy="363086"/>
          </a:xfrm>
          <a:prstGeom prst="downArrow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45584" y="2286331"/>
            <a:ext cx="829129" cy="82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4018" y="2286331"/>
            <a:ext cx="829129" cy="82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free-icons-download.net/images/a-stack-of-paper-icon-9234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441" y="3909466"/>
            <a:ext cx="929443" cy="929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아래쪽 화살표 49"/>
          <p:cNvSpPr/>
          <p:nvPr/>
        </p:nvSpPr>
        <p:spPr>
          <a:xfrm rot="16200000">
            <a:off x="7781105" y="4192643"/>
            <a:ext cx="288032" cy="363086"/>
          </a:xfrm>
          <a:prstGeom prst="downArrow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8472264" y="4143353"/>
            <a:ext cx="1107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Result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99856" y="3140968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20" panose="02030600000101010101" pitchFamily="18" charset="-127"/>
                <a:ea typeface="-윤고딕320" panose="02030600000101010101" pitchFamily="18" charset="-127"/>
              </a:rPr>
              <a:t>구현</a:t>
            </a:r>
            <a:r>
              <a:rPr lang="en-US" altLang="ko-KR" sz="3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20" panose="02030600000101010101" pitchFamily="18" charset="-127"/>
                <a:ea typeface="-윤고딕320" panose="02030600000101010101" pitchFamily="18" charset="-127"/>
              </a:rPr>
              <a:t> </a:t>
            </a:r>
            <a:r>
              <a:rPr lang="ko-KR" altLang="en-US" sz="3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20" panose="02030600000101010101" pitchFamily="18" charset="-127"/>
                <a:ea typeface="-윤고딕320" panose="02030600000101010101" pitchFamily="18" charset="-127"/>
              </a:rPr>
              <a:t>및 코드</a:t>
            </a:r>
            <a:endParaRPr lang="en-US" altLang="ko-KR" sz="3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20" panose="02030600000101010101" pitchFamily="18" charset="-127"/>
              <a:ea typeface="-윤고딕320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207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2216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67608" y="138483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600000101010101" pitchFamily="18" charset="-127"/>
                <a:ea typeface="-윤고딕320" panose="02030600000101010101" pitchFamily="18" charset="-127"/>
              </a:rPr>
              <a:t>Project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600000101010101" pitchFamily="18" charset="-127"/>
                <a:ea typeface="-윤고딕320" panose="02030600000101010101" pitchFamily="18" charset="-127"/>
              </a:rPr>
              <a:t>목적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20" panose="02030600000101010101" pitchFamily="18" charset="-127"/>
              <a:ea typeface="-윤고딕320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6455" y="138483"/>
            <a:ext cx="1166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600000101010101" pitchFamily="18" charset="-127"/>
                <a:ea typeface="-윤고딕320" panose="02030600000101010101" pitchFamily="18" charset="-127"/>
              </a:rPr>
              <a:t>구현 및 코드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20" panose="02030600000101010101" pitchFamily="18" charset="-127"/>
              <a:ea typeface="-윤고딕320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05302" y="138483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600000101010101" pitchFamily="18" charset="-127"/>
                <a:ea typeface="-윤고딕320" panose="02030600000101010101" pitchFamily="18" charset="-127"/>
              </a:rPr>
              <a:t>결론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20" panose="02030600000101010101" pitchFamily="18" charset="-127"/>
              <a:ea typeface="-윤고딕320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14718" y="8771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2226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631505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31505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31505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47550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4452170" y="1252201"/>
            <a:ext cx="4824536" cy="3976999"/>
            <a:chOff x="2339752" y="2033090"/>
            <a:chExt cx="4824536" cy="3976999"/>
          </a:xfrm>
        </p:grpSpPr>
        <p:sp>
          <p:nvSpPr>
            <p:cNvPr id="11" name="직사각형 10"/>
            <p:cNvSpPr/>
            <p:nvPr/>
          </p:nvSpPr>
          <p:spPr>
            <a:xfrm>
              <a:off x="2339752" y="2276872"/>
              <a:ext cx="4824536" cy="3733217"/>
            </a:xfrm>
            <a:prstGeom prst="rect">
              <a:avLst/>
            </a:prstGeom>
            <a:noFill/>
            <a:ln w="6350">
              <a:solidFill>
                <a:srgbClr val="AF9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311860" y="2047297"/>
              <a:ext cx="2880320" cy="37785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12057" y="2033090"/>
              <a:ext cx="26799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 pitchFamily="18" charset="-127"/>
                  <a:ea typeface="Yoon 윤고딕 520_TT" pitchFamily="18" charset="-127"/>
                </a:rPr>
                <a:t>Problem  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411761" y="2590165"/>
              <a:ext cx="4680519" cy="2977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 pitchFamily="18" charset="-127"/>
                  <a:ea typeface="Yoon 윤고딕 520_TT" pitchFamily="18" charset="-127"/>
                </a:rPr>
                <a:t>Assume</a:t>
              </a:r>
              <a:r>
                <a:rPr lang="en-US" altLang="ko-KR" sz="1600" dirty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 pitchFamily="18" charset="-127"/>
                  <a:ea typeface="Yoon 윤고딕 520_TT" pitchFamily="18" charset="-127"/>
                </a:rPr>
                <a:t>, 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 pitchFamily="18" charset="-127"/>
                  <a:ea typeface="Yoon 윤고딕 520_TT" pitchFamily="18" charset="-127"/>
                </a:rPr>
                <a:t>       Each class has a normal distribution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lphaLcPeriod"/>
              </a:pPr>
              <a:r>
                <a:rPr lang="en-US" altLang="ko-KR" sz="1600" dirty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 pitchFamily="18" charset="-127"/>
                  <a:ea typeface="Yoon 윤고딕 520_TT" pitchFamily="18" charset="-127"/>
                </a:rPr>
                <a:t>Estimate </a:t>
              </a:r>
              <a:r>
                <a:rPr lang="en-US" altLang="ko-KR" b="1" dirty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the mean and covariance </a:t>
              </a:r>
              <a:r>
                <a:rPr lang="en-US" altLang="ko-KR" sz="1600" dirty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 pitchFamily="18" charset="-127"/>
                  <a:ea typeface="Yoon 윤고딕 520_TT" pitchFamily="18" charset="-127"/>
                </a:rPr>
                <a:t>of each class using training </a:t>
              </a:r>
              <a:r>
                <a:rPr lang="en-US" altLang="ko-KR" sz="1600" dirty="0" smtClean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 pitchFamily="18" charset="-127"/>
                  <a:ea typeface="Yoon 윤고딕 520_TT" pitchFamily="18" charset="-127"/>
                </a:rPr>
                <a:t>data</a:t>
              </a:r>
            </a:p>
            <a:p>
              <a:pPr>
                <a:lnSpc>
                  <a:spcPct val="150000"/>
                </a:lnSpc>
              </a:pPr>
              <a:endParaRPr lang="en-US" altLang="ko-KR" sz="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endParaRPr>
            </a:p>
            <a:p>
              <a:pPr marL="342900" indent="-342900">
                <a:lnSpc>
                  <a:spcPct val="150000"/>
                </a:lnSpc>
                <a:buFont typeface="+mj-lt"/>
                <a:buAutoNum type="alphaLcPeriod" startAt="2"/>
              </a:pPr>
              <a:r>
                <a:rPr lang="en-US" altLang="ko-KR" sz="1600" dirty="0" smtClean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 pitchFamily="18" charset="-127"/>
                  <a:ea typeface="Yoon 윤고딕 520_TT" pitchFamily="18" charset="-127"/>
                </a:rPr>
                <a:t>Determine </a:t>
              </a:r>
              <a:r>
                <a:rPr lang="en-US" altLang="ko-KR" b="1" dirty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the decision </a:t>
              </a:r>
              <a:r>
                <a:rPr lang="en-US" altLang="ko-KR" b="1" dirty="0" smtClean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boundaries</a:t>
              </a:r>
            </a:p>
            <a:p>
              <a:pPr>
                <a:lnSpc>
                  <a:spcPct val="150000"/>
                </a:lnSpc>
              </a:pPr>
              <a:endParaRPr lang="en-US" altLang="ko-KR" sz="400" b="1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lnSpc>
                  <a:spcPct val="150000"/>
                </a:lnSpc>
                <a:buFont typeface="+mj-lt"/>
                <a:buAutoNum type="alphaLcPeriod" startAt="3"/>
              </a:pPr>
              <a:r>
                <a:rPr lang="en-US" altLang="ko-KR" sz="1600" dirty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 pitchFamily="18" charset="-127"/>
                  <a:ea typeface="Yoon 윤고딕 520_TT" pitchFamily="18" charset="-127"/>
                </a:rPr>
                <a:t>Classify the testing data set and </a:t>
              </a:r>
              <a:endPara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ko-KR" sz="1600" dirty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 pitchFamily="18" charset="-127"/>
                  <a:ea typeface="Yoon 윤고딕 520_TT" pitchFamily="18" charset="-127"/>
                </a:rPr>
                <a:t>	</a:t>
              </a:r>
              <a:r>
                <a:rPr lang="en-US" altLang="ko-KR" sz="1600" dirty="0" smtClean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 pitchFamily="18" charset="-127"/>
                  <a:ea typeface="Yoon 윤고딕 520_TT" pitchFamily="18" charset="-127"/>
                </a:rPr>
                <a:t>construct </a:t>
              </a:r>
              <a:r>
                <a:rPr lang="en-US" altLang="ko-KR" b="1" dirty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the confusion </a:t>
              </a:r>
              <a:r>
                <a:rPr lang="en-US" altLang="ko-KR" b="1" dirty="0" smtClean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matrix</a:t>
              </a:r>
              <a:endParaRPr lang="en-US" altLang="ko-KR" sz="16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631505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47550" y="325187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47550" y="36828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53083" y="41448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47549" y="459498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42060" y="504444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53082" y="549389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568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207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2216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67609" y="138483"/>
            <a:ext cx="115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600000101010101" pitchFamily="18" charset="-127"/>
                <a:ea typeface="-윤고딕320" panose="02030600000101010101" pitchFamily="18" charset="-127"/>
              </a:rPr>
              <a:t>Project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600000101010101" pitchFamily="18" charset="-127"/>
                <a:ea typeface="-윤고딕320" panose="02030600000101010101" pitchFamily="18" charset="-127"/>
              </a:rPr>
              <a:t>목적 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20" panose="02030600000101010101" pitchFamily="18" charset="-127"/>
              <a:ea typeface="-윤고딕320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6456" y="138483"/>
            <a:ext cx="112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600000101010101" pitchFamily="18" charset="-127"/>
                <a:ea typeface="-윤고딕320" panose="02030600000101010101" pitchFamily="18" charset="-127"/>
              </a:rPr>
              <a:t>구현 및 코드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20" panose="02030600000101010101" pitchFamily="18" charset="-127"/>
              <a:ea typeface="-윤고딕320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05302" y="138483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600000101010101" pitchFamily="18" charset="-127"/>
                <a:ea typeface="-윤고딕320" panose="02030600000101010101" pitchFamily="18" charset="-127"/>
              </a:rPr>
              <a:t>결론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20" panose="02030600000101010101" pitchFamily="18" charset="-127"/>
              <a:ea typeface="-윤고딕320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14718" y="132087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2226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631505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31505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31505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47550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31505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2567608" y="760416"/>
            <a:ext cx="8944728" cy="1416245"/>
            <a:chOff x="2339752" y="2033090"/>
            <a:chExt cx="4824536" cy="1374276"/>
          </a:xfrm>
        </p:grpSpPr>
        <p:sp>
          <p:nvSpPr>
            <p:cNvPr id="29" name="직사각형 28"/>
            <p:cNvSpPr/>
            <p:nvPr/>
          </p:nvSpPr>
          <p:spPr>
            <a:xfrm>
              <a:off x="2339752" y="2276873"/>
              <a:ext cx="4824536" cy="888086"/>
            </a:xfrm>
            <a:prstGeom prst="rect">
              <a:avLst/>
            </a:prstGeom>
            <a:noFill/>
            <a:ln w="6350">
              <a:solidFill>
                <a:srgbClr val="AF9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311860" y="2047297"/>
              <a:ext cx="2880320" cy="37785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412057" y="2033090"/>
              <a:ext cx="26799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 pitchFamily="18" charset="-127"/>
                  <a:ea typeface="Yoon 윤고딕 520_TT" pitchFamily="18" charset="-127"/>
                </a:rPr>
                <a:t>Problem  1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411760" y="2466600"/>
              <a:ext cx="4680519" cy="940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+mj-lt"/>
                <a:buAutoNum type="alphaLcPeriod"/>
              </a:pPr>
              <a:r>
                <a:rPr lang="en-US" altLang="ko-KR" sz="1600" dirty="0" smtClean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 pitchFamily="18" charset="-127"/>
                  <a:ea typeface="Yoon 윤고딕 520_TT" pitchFamily="18" charset="-127"/>
                </a:rPr>
                <a:t>Estimate </a:t>
              </a:r>
              <a:r>
                <a:rPr lang="en-US" altLang="ko-KR" b="1" dirty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the mean and covariance </a:t>
              </a:r>
              <a:r>
                <a:rPr lang="en-US" altLang="ko-KR" sz="1600" dirty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 pitchFamily="18" charset="-127"/>
                  <a:ea typeface="Yoon 윤고딕 520_TT" pitchFamily="18" charset="-127"/>
                </a:rPr>
                <a:t>of each class using training </a:t>
              </a:r>
              <a:r>
                <a:rPr lang="en-US" altLang="ko-KR" sz="1600" dirty="0" smtClean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 pitchFamily="18" charset="-127"/>
                  <a:ea typeface="Yoon 윤고딕 520_TT" pitchFamily="18" charset="-127"/>
                </a:rPr>
                <a:t>data</a:t>
              </a:r>
            </a:p>
            <a:p>
              <a:pPr>
                <a:lnSpc>
                  <a:spcPct val="150000"/>
                </a:lnSpc>
              </a:pPr>
              <a:endParaRPr lang="en-US" altLang="ko-KR" sz="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</p:grpSp>
      <p:pic>
        <p:nvPicPr>
          <p:cNvPr id="33" name="그림 32"/>
          <p:cNvPicPr/>
          <p:nvPr/>
        </p:nvPicPr>
        <p:blipFill>
          <a:blip r:embed="rId3"/>
          <a:stretch>
            <a:fillRect/>
          </a:stretch>
        </p:blipFill>
        <p:spPr>
          <a:xfrm>
            <a:off x="5691675" y="2328174"/>
            <a:ext cx="2881514" cy="2685002"/>
          </a:xfrm>
          <a:prstGeom prst="rect">
            <a:avLst/>
          </a:prstGeom>
        </p:spPr>
      </p:pic>
      <p:pic>
        <p:nvPicPr>
          <p:cNvPr id="34" name="그림 33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3" r="33249"/>
          <a:stretch/>
        </p:blipFill>
        <p:spPr bwMode="auto">
          <a:xfrm>
            <a:off x="8671522" y="2298358"/>
            <a:ext cx="3139365" cy="41425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50" name="Picture 2" descr="http://ktword.co.kr/img_data/1281_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043" y="3325233"/>
            <a:ext cx="2838373" cy="211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1644302" y="324387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47550" y="36828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53083" y="41448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47549" y="459498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42060" y="504444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53082" y="549389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6246" y="2571219"/>
            <a:ext cx="25336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8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207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2216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56865" y="138483"/>
            <a:ext cx="123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600000101010101" pitchFamily="18" charset="-127"/>
                <a:ea typeface="-윤고딕320" panose="02030600000101010101" pitchFamily="18" charset="-127"/>
              </a:rPr>
              <a:t>Project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600000101010101" pitchFamily="18" charset="-127"/>
                <a:ea typeface="-윤고딕320" panose="02030600000101010101" pitchFamily="18" charset="-127"/>
              </a:rPr>
              <a:t>목적 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20" panose="02030600000101010101" pitchFamily="18" charset="-127"/>
              <a:ea typeface="-윤고딕320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6456" y="138483"/>
            <a:ext cx="1468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600000101010101" pitchFamily="18" charset="-127"/>
                <a:ea typeface="-윤고딕320" panose="02030600000101010101" pitchFamily="18" charset="-127"/>
              </a:rPr>
              <a:t>구현 및 코드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20" panose="02030600000101010101" pitchFamily="18" charset="-127"/>
              <a:ea typeface="-윤고딕320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05302" y="138483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600000101010101" pitchFamily="18" charset="-127"/>
                <a:ea typeface="-윤고딕320" panose="02030600000101010101" pitchFamily="18" charset="-127"/>
              </a:rPr>
              <a:t>결론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20" panose="02030600000101010101" pitchFamily="18" charset="-127"/>
              <a:ea typeface="-윤고딕320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14718" y="181376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2226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631505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31505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47550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31505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631505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2567608" y="760416"/>
            <a:ext cx="8944728" cy="1166435"/>
            <a:chOff x="2339752" y="2033090"/>
            <a:chExt cx="4824536" cy="1131869"/>
          </a:xfrm>
        </p:grpSpPr>
        <p:sp>
          <p:nvSpPr>
            <p:cNvPr id="39" name="직사각형 38"/>
            <p:cNvSpPr/>
            <p:nvPr/>
          </p:nvSpPr>
          <p:spPr>
            <a:xfrm>
              <a:off x="2339752" y="2276873"/>
              <a:ext cx="4824536" cy="888086"/>
            </a:xfrm>
            <a:prstGeom prst="rect">
              <a:avLst/>
            </a:prstGeom>
            <a:noFill/>
            <a:ln w="6350">
              <a:solidFill>
                <a:srgbClr val="AF9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311860" y="2047297"/>
              <a:ext cx="2880320" cy="37785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12057" y="2033090"/>
              <a:ext cx="26799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 pitchFamily="18" charset="-127"/>
                  <a:ea typeface="Yoon 윤고딕 520_TT" pitchFamily="18" charset="-127"/>
                </a:rPr>
                <a:t>Problem  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411760" y="2466600"/>
              <a:ext cx="4680519" cy="530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+mj-lt"/>
                <a:buAutoNum type="alphaLcPeriod" startAt="2"/>
              </a:pPr>
              <a:r>
                <a:rPr lang="en-US" altLang="ko-KR" sz="1400" dirty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 pitchFamily="18" charset="-127"/>
                  <a:ea typeface="Yoon 윤고딕 520_TT" pitchFamily="18" charset="-127"/>
                </a:rPr>
                <a:t>Determine </a:t>
              </a:r>
              <a:r>
                <a:rPr lang="en-US" altLang="ko-KR" sz="1600" b="1" dirty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the decision boundaries</a:t>
              </a:r>
            </a:p>
            <a:p>
              <a:pPr>
                <a:lnSpc>
                  <a:spcPct val="150000"/>
                </a:lnSpc>
              </a:pPr>
              <a:endParaRPr lang="en-US" altLang="ko-KR" sz="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647550" y="323649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47550" y="36828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53083" y="414908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47549" y="459498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42060" y="504444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53082" y="549389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865" y="2125833"/>
            <a:ext cx="3395119" cy="195926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960" y="4284082"/>
            <a:ext cx="6798047" cy="1896508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3807543" y="2060884"/>
            <a:ext cx="506152" cy="5061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4349708" y="2060884"/>
            <a:ext cx="506152" cy="5061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4897770" y="2060884"/>
            <a:ext cx="506152" cy="5061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21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207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2216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67609" y="138483"/>
            <a:ext cx="115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600000101010101" pitchFamily="18" charset="-127"/>
                <a:ea typeface="-윤고딕320" panose="02030600000101010101" pitchFamily="18" charset="-127"/>
              </a:rPr>
              <a:t>Project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600000101010101" pitchFamily="18" charset="-127"/>
                <a:ea typeface="-윤고딕320" panose="02030600000101010101" pitchFamily="18" charset="-127"/>
              </a:rPr>
              <a:t>목적 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20" panose="02030600000101010101" pitchFamily="18" charset="-127"/>
              <a:ea typeface="-윤고딕320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6456" y="138483"/>
            <a:ext cx="1267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600000101010101" pitchFamily="18" charset="-127"/>
                <a:ea typeface="-윤고딕320" panose="02030600000101010101" pitchFamily="18" charset="-127"/>
              </a:rPr>
              <a:t>구현 및 코드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20" panose="02030600000101010101" pitchFamily="18" charset="-127"/>
              <a:ea typeface="-윤고딕320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05302" y="138483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600000101010101" pitchFamily="18" charset="-127"/>
                <a:ea typeface="-윤고딕320" panose="02030600000101010101" pitchFamily="18" charset="-127"/>
              </a:rPr>
              <a:t>결론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20" panose="02030600000101010101" pitchFamily="18" charset="-127"/>
              <a:ea typeface="-윤고딕320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14718" y="228427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2226755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631505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31505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47550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31505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31505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2567608" y="760416"/>
            <a:ext cx="8944728" cy="1166435"/>
            <a:chOff x="2339752" y="2033090"/>
            <a:chExt cx="4824536" cy="1131869"/>
          </a:xfrm>
        </p:grpSpPr>
        <p:sp>
          <p:nvSpPr>
            <p:cNvPr id="29" name="직사각형 28"/>
            <p:cNvSpPr/>
            <p:nvPr/>
          </p:nvSpPr>
          <p:spPr>
            <a:xfrm>
              <a:off x="2339752" y="2276873"/>
              <a:ext cx="4824536" cy="888086"/>
            </a:xfrm>
            <a:prstGeom prst="rect">
              <a:avLst/>
            </a:prstGeom>
            <a:noFill/>
            <a:ln w="6350">
              <a:solidFill>
                <a:srgbClr val="AF9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311860" y="2047297"/>
              <a:ext cx="2880320" cy="37785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412057" y="2033090"/>
              <a:ext cx="26799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 pitchFamily="18" charset="-127"/>
                  <a:ea typeface="Yoon 윤고딕 520_TT" pitchFamily="18" charset="-127"/>
                </a:rPr>
                <a:t>Problem  1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411760" y="2466600"/>
              <a:ext cx="4680519" cy="574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+mj-lt"/>
                <a:buAutoNum type="alphaLcPeriod" startAt="3"/>
              </a:pPr>
              <a:r>
                <a:rPr lang="en-US" altLang="ko-KR" sz="1600" dirty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 pitchFamily="18" charset="-127"/>
                  <a:ea typeface="Yoon 윤고딕 520_TT" pitchFamily="18" charset="-127"/>
                </a:rPr>
                <a:t>Classify the testing data set and </a:t>
              </a:r>
              <a:r>
                <a:rPr lang="en-US" altLang="ko-KR" sz="1600" dirty="0" smtClean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 pitchFamily="18" charset="-127"/>
                  <a:ea typeface="Yoon 윤고딕 520_TT" pitchFamily="18" charset="-127"/>
                </a:rPr>
                <a:t>construct </a:t>
              </a:r>
              <a:r>
                <a:rPr lang="en-US" altLang="ko-KR" b="1" dirty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the confusion matrix</a:t>
              </a:r>
              <a:endParaRPr lang="en-US" altLang="ko-KR" sz="16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647550" y="32327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47550" y="36828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53083" y="41448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47549" y="459498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42060" y="504444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53082" y="549389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08" y="4078502"/>
            <a:ext cx="3130886" cy="14969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7608" y="5663176"/>
            <a:ext cx="7107074" cy="77573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533" y="2158117"/>
            <a:ext cx="4914900" cy="15906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/>
          <a:srcRect t="6371"/>
          <a:stretch/>
        </p:blipFill>
        <p:spPr>
          <a:xfrm>
            <a:off x="2567608" y="2089748"/>
            <a:ext cx="3342713" cy="186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62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</TotalTime>
  <Words>985</Words>
  <Application>Microsoft Office PowerPoint</Application>
  <PresentationFormat>와이드스크린</PresentationFormat>
  <Paragraphs>298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-윤고딕320</vt:lpstr>
      <vt:lpstr>나눔고딕</vt:lpstr>
      <vt:lpstr>맑은 고딕</vt:lpstr>
      <vt:lpstr>Ebrima</vt:lpstr>
      <vt:lpstr>Yoon 윤고딕 520_TT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김선영</cp:lastModifiedBy>
  <cp:revision>111</cp:revision>
  <dcterms:created xsi:type="dcterms:W3CDTF">2013-09-05T09:43:46Z</dcterms:created>
  <dcterms:modified xsi:type="dcterms:W3CDTF">2017-03-30T08:19:58Z</dcterms:modified>
</cp:coreProperties>
</file>