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74" r:id="rId13"/>
    <p:sldId id="279" r:id="rId14"/>
    <p:sldId id="278" r:id="rId15"/>
    <p:sldId id="282" r:id="rId16"/>
    <p:sldId id="283" r:id="rId17"/>
    <p:sldId id="273" r:id="rId18"/>
    <p:sldId id="284" r:id="rId19"/>
    <p:sldId id="285" r:id="rId20"/>
    <p:sldId id="28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77641"/>
  </p:normalViewPr>
  <p:slideViewPr>
    <p:cSldViewPr snapToGrid="0">
      <p:cViewPr varScale="1">
        <p:scale>
          <a:sx n="90" d="100"/>
          <a:sy n="90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DFFC-4689-C246-B60D-CF87D18CB20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1B14F-D4A0-E044-9FF0-F402D606E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Float data type occupies 4 bytes or 32 bits space in the memory, whereas the Double data type occupies 8 bytes or 64 bits space in the memory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2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not mandatory to use com. company, you can use your own package name. Package is </a:t>
            </a:r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organize classes belonging to the same category or similar functionality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Classes can be downloaded faster as a group rather than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provides some pre-defined functions, such as main() , which is used to execute code. But you can also create your own functions to perform certain actions.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Verdana" panose="020B0604030504040204" pitchFamily="34" charset="0"/>
              </a:rPr>
              <a:t>To create (often referred to as </a:t>
            </a:r>
            <a:r>
              <a:rPr lang="en-US" sz="1800" i="1" dirty="0">
                <a:effectLst/>
                <a:latin typeface="Verdana" panose="020B0604030504040204" pitchFamily="34" charset="0"/>
              </a:rPr>
              <a:t>declare</a:t>
            </a:r>
            <a:r>
              <a:rPr lang="en-US" sz="1800" dirty="0">
                <a:effectLst/>
                <a:latin typeface="Verdana" panose="020B0604030504040204" pitchFamily="34" charset="0"/>
              </a:rPr>
              <a:t>) a function, specify the name of the function, followed by parentheses </a:t>
            </a:r>
            <a:r>
              <a:rPr lang="en-US" sz="1800" b="1" dirty="0">
                <a:effectLst/>
                <a:latin typeface="Verdana" panose="020B0604030504040204" pitchFamily="34" charset="0"/>
              </a:rPr>
              <a:t>().</a:t>
            </a:r>
            <a:endParaRPr 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provides some pre-defined functions, such as main() , which is used to execute code. But you can also create your own functions to perform certain actions.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Verdana" panose="020B0604030504040204" pitchFamily="34" charset="0"/>
              </a:rPr>
              <a:t>To create (often referred to as </a:t>
            </a:r>
            <a:r>
              <a:rPr lang="en-US" sz="1800" i="1" dirty="0">
                <a:effectLst/>
                <a:latin typeface="Verdana" panose="020B0604030504040204" pitchFamily="34" charset="0"/>
              </a:rPr>
              <a:t>declare</a:t>
            </a:r>
            <a:r>
              <a:rPr lang="en-US" sz="1800" dirty="0">
                <a:effectLst/>
                <a:latin typeface="Verdana" panose="020B0604030504040204" pitchFamily="34" charset="0"/>
              </a:rPr>
              <a:t>) a function, specify the name of the function, followed by parentheses </a:t>
            </a:r>
            <a:r>
              <a:rPr lang="en-US" sz="1800" b="1" dirty="0">
                <a:effectLst/>
                <a:latin typeface="Verdana" panose="020B0604030504040204" pitchFamily="34" charset="0"/>
              </a:rPr>
              <a:t>().</a:t>
            </a:r>
            <a:endParaRPr 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</a:rPr>
              <a:t>A function can be called multiple times!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B14F-D4A0-E044-9FF0-F402D606E7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2678-3F0D-2B66-AE45-58870A892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3D699-9809-DE22-5B6E-88B57574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5105-2BFF-A24C-9700-9CB74FA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88B4-73AD-3897-7003-DCE18E49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4F2F-CA4F-2C37-F068-15E49AA9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BCCE-8DF6-13E6-B016-918A9092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FEA22-B192-3480-3E3A-0179A4125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6351-9F58-F1FF-D487-1AB6AE2E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B088-453A-F832-FCE1-5BCC5B8E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E3D5-123D-0DCC-A2FF-E88E6D43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05344-0C31-7967-4863-4100D9F5B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0677D-6DE4-D486-312A-7B4B3A0BD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1AAD-92CC-AC2F-14D6-6B3542CD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75E3-A79C-ACE1-735C-E02D23BC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560F-348A-C07B-479B-CF4A40E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6C53-87E9-5F7E-4C6E-07D2B4AC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727C-9897-2E99-2113-C08AB2E3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D46C-C69D-044F-5E3E-193F25C8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72CB-7F9C-54A4-2192-B0406874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E5F38-F770-9CB2-3102-29F445B6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55E-D378-F2C0-618D-3988597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59D2-ED4A-2B44-0B7D-23556CEC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A565-FA47-7989-025D-85B92DC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17-69F6-1B5F-13C4-5378BA92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A1E3-4678-AD9B-8F95-2158BD02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AFF-1D17-E54B-E244-5A27C91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D858-7862-927E-0D53-956DF21A8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52625-57B9-7688-43A3-D1061139C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4FAB-B527-C626-E2FE-8EC45A98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38844-4CEE-BAF4-EB11-62CE8650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7E65-A315-A081-62DA-8760D0FA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133E-C0BE-9CEB-4536-05F2BF3F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4D61-A952-524B-CE35-565920FF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B9589-1CB9-882C-5041-79F37199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9A235-FC4C-00DB-1419-FFA2A7597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28576-662D-705A-7744-51EE64C44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BD1DF-46B7-BB16-E30B-2A5D5A8A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9B2DE-E967-EE45-B2C9-CA2E389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9F341-134A-B4AE-77B8-4EF9AF52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5256-D285-0CE1-1EAD-00C148E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6F08E-258E-3941-0073-D5B7E5AB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0BA49-3F44-92FE-DD64-BB89CA13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465E8-8FFA-762C-DB41-F0A95C4E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A8245-1A9D-61A7-4C4A-2F8E67EB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ED3B3-CB56-952B-6328-200D7552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F314F-5AA7-86C4-8121-F9C13604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8461-ADBA-0F0D-CD7F-14CC85B2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DF4-9E5F-7EA5-C47A-7774DA3A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CFE7-06D9-E346-61B1-D3720E798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EE7D-63BF-7CBE-508C-4713A75A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6D32D-A22F-21DD-1580-BB810AD5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878B-A360-26A1-9302-C0936C94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D0BD-16E6-D031-F582-E98761EA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F96DF-409E-325A-4958-69EEDB241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8B28-3B8A-C444-B3D8-4AAB3BE3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6A297-6A54-5D3E-4FDA-D99D0C53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09FB-E21A-3D06-50E1-3109C190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18C51-E371-F903-E7AE-9E031E6A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F5C57-33ED-8CD3-8FF9-1CAF65D8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35689-AA66-45E5-C41F-8AB237FF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1635-BB58-8E2F-1F7B-F41357F5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72A5-9EF2-C34C-A44C-DE7F0C318D3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2920-7E9C-FBC7-768B-29B571ED0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369B-2838-70E2-5E2D-3DA28286A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62B29-018D-4541-87FA-D6AFBF64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E113-02A2-DE7E-1E8E-5E7733FFA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/>
              <a:t>Methods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87C4A-5746-B9BF-8170-A542D7592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Mia Wang</a:t>
            </a:r>
          </a:p>
          <a:p>
            <a:r>
              <a:rPr lang="en-US" dirty="0"/>
              <a:t>Feb. 1st, 2023</a:t>
            </a:r>
          </a:p>
        </p:txBody>
      </p:sp>
    </p:spTree>
    <p:extLst>
      <p:ext uri="{BB962C8B-B14F-4D97-AF65-F5344CB8AC3E}">
        <p14:creationId xmlns:p14="http://schemas.microsoft.com/office/powerpoint/2010/main" val="254309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0128-FDA7-DD09-733F-E556D3C8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46AF2-A8B9-14C9-67AF-DFD349A210C6}"/>
              </a:ext>
            </a:extLst>
          </p:cNvPr>
          <p:cNvSpPr txBox="1"/>
          <p:nvPr/>
        </p:nvSpPr>
        <p:spPr>
          <a:xfrm>
            <a:off x="9510713" y="5672694"/>
            <a:ext cx="2062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output?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F0DCD-B017-4538-DA34-393A2325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5588" cy="318928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</a:rPr>
              <a:t>package </a:t>
            </a:r>
            <a:r>
              <a:rPr lang="en-US" sz="2000" dirty="0" err="1">
                <a:solidFill>
                  <a:srgbClr val="0033B3"/>
                </a:solidFill>
                <a:effectLst/>
              </a:rPr>
              <a:t>com.company</a:t>
            </a:r>
            <a:r>
              <a:rPr lang="en-US" sz="2000" dirty="0">
                <a:solidFill>
                  <a:srgbClr val="0033B3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2000" dirty="0">
                <a:solidFill>
                  <a:srgbClr val="000000"/>
                </a:solidFill>
                <a:effectLst/>
              </a:rPr>
              <a:t>Main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static void </a:t>
            </a:r>
            <a:r>
              <a:rPr lang="en-US" sz="2000" dirty="0" err="1">
                <a:solidFill>
                  <a:srgbClr val="00627A"/>
                </a:solidFill>
                <a:effectLst/>
              </a:rPr>
              <a:t>miaMethod</a:t>
            </a:r>
            <a:r>
              <a:rPr lang="en-US" sz="2000" dirty="0"/>
              <a:t>(){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2000" dirty="0" err="1"/>
              <a:t>.</a:t>
            </a:r>
            <a:r>
              <a:rPr lang="en-US" sz="20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2000" dirty="0" err="1"/>
              <a:t>.println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67D17"/>
                </a:solidFill>
                <a:effectLst/>
              </a:rPr>
              <a:t>"I have two Golden Retrievers!"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2000" dirty="0">
                <a:solidFill>
                  <a:srgbClr val="00627A"/>
                </a:solidFill>
                <a:effectLst/>
              </a:rPr>
              <a:t>main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2000" dirty="0"/>
              <a:t>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>
                <a:solidFill>
                  <a:srgbClr val="8C8C8C"/>
                </a:solidFill>
                <a:effectLst/>
              </a:rPr>
              <a:t>// write your code here</a:t>
            </a:r>
            <a:br>
              <a:rPr lang="en-US" sz="2000" i="1" dirty="0">
                <a:solidFill>
                  <a:srgbClr val="8C8C8C"/>
                </a:solidFill>
                <a:effectLst/>
              </a:rPr>
            </a:br>
            <a:r>
              <a:rPr lang="en-US" sz="20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sz="2000" i="1" dirty="0" err="1">
                <a:effectLst/>
              </a:rPr>
              <a:t>miaMethod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0128-FDA7-DD09-733F-E556D3C8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Method Multiple Times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39BC4-B621-6A5D-3682-8AB817B7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848475" cy="39820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</a:rPr>
              <a:t>package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com.company</a:t>
            </a:r>
            <a:r>
              <a:rPr lang="en-US" sz="1800" dirty="0"/>
              <a:t>;</a:t>
            </a:r>
            <a:endParaRPr lang="en-US" sz="1800" dirty="0">
              <a:solidFill>
                <a:srgbClr val="0033B3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effectLst/>
              </a:rPr>
              <a:t>Main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static void </a:t>
            </a:r>
            <a:r>
              <a:rPr lang="en-US" sz="1800" dirty="0" err="1">
                <a:solidFill>
                  <a:srgbClr val="00627A"/>
                </a:solidFill>
                <a:effectLst/>
              </a:rPr>
              <a:t>miaMethod</a:t>
            </a:r>
            <a:r>
              <a:rPr lang="en-US" sz="1800" dirty="0"/>
              <a:t>(){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800" dirty="0" err="1"/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800" dirty="0" err="1"/>
              <a:t>.println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67D17"/>
                </a:solidFill>
                <a:effectLst/>
              </a:rPr>
              <a:t>"I have two Golden Retrievers!"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</a:rPr>
              <a:t>main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1800" dirty="0"/>
              <a:t>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i="1" dirty="0">
                <a:solidFill>
                  <a:srgbClr val="8C8C8C"/>
                </a:solidFill>
                <a:effectLst/>
              </a:rPr>
              <a:t>// write your code here</a:t>
            </a:r>
            <a:br>
              <a:rPr lang="en-US" sz="1800" i="1" dirty="0">
                <a:solidFill>
                  <a:srgbClr val="8C8C8C"/>
                </a:solidFill>
                <a:effectLst/>
              </a:rPr>
            </a:br>
            <a:r>
              <a:rPr lang="en-US" sz="18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sz="1800" i="1" dirty="0" err="1">
                <a:effectLst/>
              </a:rPr>
              <a:t>miaMethod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i="1" dirty="0" err="1">
                <a:effectLst/>
              </a:rPr>
              <a:t>miaMethod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i="1" dirty="0" err="1">
                <a:effectLst/>
              </a:rPr>
              <a:t>miaMethod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46AF2-A8B9-14C9-67AF-DFD349A210C6}"/>
              </a:ext>
            </a:extLst>
          </p:cNvPr>
          <p:cNvSpPr txBox="1"/>
          <p:nvPr/>
        </p:nvSpPr>
        <p:spPr>
          <a:xfrm>
            <a:off x="9058275" y="5672694"/>
            <a:ext cx="25146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137713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61F7-AE63-C957-BA70-2B0567A5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Method Inside Another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5426-ACD7-D445-BB48-270031EF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9863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</a:rPr>
              <a:t>package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com.company</a:t>
            </a:r>
            <a:r>
              <a:rPr lang="en-US" sz="1800" dirty="0"/>
              <a:t>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effectLst/>
              </a:rPr>
              <a:t>Main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static void </a:t>
            </a:r>
            <a:r>
              <a:rPr lang="en-US" sz="1800" dirty="0">
                <a:solidFill>
                  <a:srgbClr val="00627A"/>
                </a:solidFill>
                <a:effectLst/>
              </a:rPr>
              <a:t>miaMethod1</a:t>
            </a:r>
            <a:r>
              <a:rPr lang="en-US" sz="1800" dirty="0"/>
              <a:t>(){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800" dirty="0" err="1"/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800" dirty="0" err="1"/>
              <a:t>.println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67D17"/>
                </a:solidFill>
                <a:effectLst/>
              </a:rPr>
              <a:t>"I have two Golden Retrievers!"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static void </a:t>
            </a:r>
            <a:r>
              <a:rPr lang="en-US" sz="1800" dirty="0">
                <a:solidFill>
                  <a:srgbClr val="00627A"/>
                </a:solidFill>
                <a:effectLst/>
              </a:rPr>
              <a:t>miaMethod2</a:t>
            </a:r>
            <a:r>
              <a:rPr lang="en-US" sz="1800" dirty="0"/>
              <a:t>(){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i="1" dirty="0">
                <a:effectLst/>
              </a:rPr>
              <a:t>miaMethod1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800" dirty="0" err="1"/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800" dirty="0" err="1"/>
              <a:t>.println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67D17"/>
                </a:solidFill>
                <a:effectLst/>
              </a:rPr>
              <a:t>"I also have four cats!"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</a:rPr>
              <a:t>main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1800" dirty="0"/>
              <a:t>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i="1" dirty="0">
                <a:effectLst/>
              </a:rPr>
              <a:t>miaMethod2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A5D43-E650-08EB-5210-071DCF506AA2}"/>
              </a:ext>
            </a:extLst>
          </p:cNvPr>
          <p:cNvSpPr txBox="1"/>
          <p:nvPr/>
        </p:nvSpPr>
        <p:spPr>
          <a:xfrm>
            <a:off x="8610600" y="580763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you guess the output?</a:t>
            </a:r>
          </a:p>
        </p:txBody>
      </p:sp>
    </p:spTree>
    <p:extLst>
      <p:ext uri="{BB962C8B-B14F-4D97-AF65-F5344CB8AC3E}">
        <p14:creationId xmlns:p14="http://schemas.microsoft.com/office/powerpoint/2010/main" val="30603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B81D-2EF0-E78D-C58F-1570877E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1D95-6D3A-26DE-4E99-28011478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Parameters refers to the list of variables in a method declaration.</a:t>
            </a:r>
          </a:p>
          <a:p>
            <a:r>
              <a:rPr lang="en-US" dirty="0"/>
              <a:t>Arguments are the actual values that are passed in when the method is invoked. </a:t>
            </a:r>
          </a:p>
          <a:p>
            <a:r>
              <a:rPr lang="en-US" dirty="0"/>
              <a:t>When you invoke a method, the arguments used must match the declaration's parameters in type and order.*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08142-842A-AC6E-43CD-F066A392B7B2}"/>
              </a:ext>
            </a:extLst>
          </p:cNvPr>
          <p:cNvSpPr txBox="1"/>
          <p:nvPr/>
        </p:nvSpPr>
        <p:spPr>
          <a:xfrm>
            <a:off x="5929313" y="6185098"/>
            <a:ext cx="542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*https://</a:t>
            </a:r>
            <a:r>
              <a:rPr lang="en-US" sz="1400" dirty="0" err="1"/>
              <a:t>docs.oracle.com</a:t>
            </a:r>
            <a:r>
              <a:rPr lang="en-US" sz="1400" dirty="0"/>
              <a:t>/</a:t>
            </a:r>
            <a:r>
              <a:rPr lang="en-US" sz="1400" dirty="0" err="1"/>
              <a:t>javase</a:t>
            </a:r>
            <a:r>
              <a:rPr lang="en-US" sz="1400" dirty="0"/>
              <a:t>/tutorial/java/</a:t>
            </a:r>
            <a:r>
              <a:rPr lang="en-US" sz="1400" dirty="0" err="1"/>
              <a:t>javaOO</a:t>
            </a:r>
            <a:r>
              <a:rPr lang="en-US" sz="1400" dirty="0"/>
              <a:t>/</a:t>
            </a:r>
            <a:r>
              <a:rPr lang="en-US" sz="1400" dirty="0" err="1"/>
              <a:t>arguments.html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889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DFA5-7330-F30E-A00B-4FDA00B6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13D5F-DA99-DE36-F8B6-89C1CBAF3A17}"/>
              </a:ext>
            </a:extLst>
          </p:cNvPr>
          <p:cNvSpPr txBox="1"/>
          <p:nvPr/>
        </p:nvSpPr>
        <p:spPr>
          <a:xfrm>
            <a:off x="6210298" y="4213830"/>
            <a:ext cx="5729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miaMethod</a:t>
            </a:r>
            <a:r>
              <a:rPr lang="en-US" dirty="0"/>
              <a:t> method, String </a:t>
            </a:r>
            <a:r>
              <a:rPr lang="en-US" dirty="0" err="1"/>
              <a:t>firstName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parameter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main method,  String </a:t>
            </a:r>
            <a:r>
              <a:rPr lang="en-US" dirty="0" err="1"/>
              <a:t>lastName</a:t>
            </a:r>
            <a:r>
              <a:rPr lang="en-US" dirty="0"/>
              <a:t> is an </a:t>
            </a:r>
            <a:r>
              <a:rPr lang="en-US" b="1" dirty="0">
                <a:solidFill>
                  <a:srgbClr val="FF0000"/>
                </a:solidFill>
              </a:rPr>
              <a:t>argument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 name of the variable we pass as an argument has nothing to do with the name of the parameter.”*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AA78-A249-5AD9-05DF-239BBCD27913}"/>
              </a:ext>
            </a:extLst>
          </p:cNvPr>
          <p:cNvSpPr txBox="1"/>
          <p:nvPr/>
        </p:nvSpPr>
        <p:spPr>
          <a:xfrm>
            <a:off x="8801100" y="6185098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*Allen Downey, Think C++, p28.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F229E-D58D-DFE3-74F9-A3EE17F231BC}"/>
              </a:ext>
            </a:extLst>
          </p:cNvPr>
          <p:cNvSpPr txBox="1"/>
          <p:nvPr/>
        </p:nvSpPr>
        <p:spPr>
          <a:xfrm>
            <a:off x="838200" y="1443841"/>
            <a:ext cx="500538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 err="1">
                <a:solidFill>
                  <a:srgbClr val="000000"/>
                </a:solidFill>
                <a:effectLst/>
              </a:rPr>
              <a:t>com.company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Main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static void </a:t>
            </a:r>
            <a:r>
              <a:rPr lang="en-US" dirty="0" err="1">
                <a:solidFill>
                  <a:srgbClr val="00627A"/>
                </a:solidFill>
                <a:effectLst/>
              </a:rPr>
              <a:t>miaMethod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/>
              <a:t>firstName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>
                <a:solidFill>
                  <a:srgbClr val="067D17"/>
                </a:solidFill>
                <a:effectLst/>
              </a:rPr>
              <a:t>" Federer"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67D17"/>
                </a:solidFill>
                <a:effectLst/>
              </a:rPr>
              <a:t>"Roger"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>
                <a:effectLst/>
              </a:rPr>
              <a:t>miaMethod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5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DFA5-7330-F30E-A00B-4FDA00B6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13D5F-DA99-DE36-F8B6-89C1CBAF3A17}"/>
              </a:ext>
            </a:extLst>
          </p:cNvPr>
          <p:cNvSpPr txBox="1"/>
          <p:nvPr/>
        </p:nvSpPr>
        <p:spPr>
          <a:xfrm>
            <a:off x="6210298" y="4213830"/>
            <a:ext cx="5729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miaMethod</a:t>
            </a:r>
            <a:r>
              <a:rPr lang="en-US" dirty="0"/>
              <a:t> method, String </a:t>
            </a:r>
            <a:r>
              <a:rPr lang="en-US" dirty="0" err="1"/>
              <a:t>firstName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parameter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main method,  String </a:t>
            </a:r>
            <a:r>
              <a:rPr lang="en-US" dirty="0" err="1"/>
              <a:t>lastName</a:t>
            </a:r>
            <a:r>
              <a:rPr lang="en-US" dirty="0"/>
              <a:t> is an </a:t>
            </a:r>
            <a:r>
              <a:rPr lang="en-US" b="1" dirty="0">
                <a:solidFill>
                  <a:srgbClr val="FF0000"/>
                </a:solidFill>
              </a:rPr>
              <a:t>argument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 name of the variable we pass as an argument has nothing to do with the name of the parameter.”*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AA78-A249-5AD9-05DF-239BBCD27913}"/>
              </a:ext>
            </a:extLst>
          </p:cNvPr>
          <p:cNvSpPr txBox="1"/>
          <p:nvPr/>
        </p:nvSpPr>
        <p:spPr>
          <a:xfrm>
            <a:off x="8801100" y="6185098"/>
            <a:ext cx="255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*Allen Downey, Think C++, p28.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F229E-D58D-DFE3-74F9-A3EE17F231BC}"/>
              </a:ext>
            </a:extLst>
          </p:cNvPr>
          <p:cNvSpPr txBox="1"/>
          <p:nvPr/>
        </p:nvSpPr>
        <p:spPr>
          <a:xfrm>
            <a:off x="838200" y="1443841"/>
            <a:ext cx="500538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 err="1">
                <a:solidFill>
                  <a:srgbClr val="000000"/>
                </a:solidFill>
                <a:effectLst/>
              </a:rPr>
              <a:t>com.company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Main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static void </a:t>
            </a:r>
            <a:r>
              <a:rPr lang="en-US" dirty="0" err="1">
                <a:solidFill>
                  <a:srgbClr val="00627A"/>
                </a:solidFill>
                <a:effectLst/>
              </a:rPr>
              <a:t>miaMethod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/>
              <a:t>firstName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>
                <a:solidFill>
                  <a:srgbClr val="067D17"/>
                </a:solidFill>
                <a:effectLst/>
              </a:rPr>
              <a:t>" Federer"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67D17"/>
                </a:solidFill>
                <a:effectLst/>
              </a:rPr>
              <a:t>"Roger"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>
                <a:effectLst/>
              </a:rPr>
              <a:t>miaMethod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6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DFA5-7330-F30E-A00B-4FDA00B6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Parameters and Arguments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F229E-D58D-DFE3-74F9-A3EE17F231BC}"/>
              </a:ext>
            </a:extLst>
          </p:cNvPr>
          <p:cNvSpPr txBox="1"/>
          <p:nvPr/>
        </p:nvSpPr>
        <p:spPr>
          <a:xfrm>
            <a:off x="838200" y="1690688"/>
            <a:ext cx="637698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 err="1">
                <a:solidFill>
                  <a:srgbClr val="000000"/>
                </a:solidFill>
                <a:effectLst/>
              </a:rPr>
              <a:t>com.company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Main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static void </a:t>
            </a:r>
            <a:r>
              <a:rPr lang="en-US" dirty="0" err="1">
                <a:solidFill>
                  <a:srgbClr val="00627A"/>
                </a:solidFill>
                <a:effectLst/>
              </a:rPr>
              <a:t>miaMethod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age){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dirty="0" err="1"/>
              <a:t>.</a:t>
            </a:r>
            <a:r>
              <a:rPr lang="en-US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 + </a:t>
            </a:r>
            <a:r>
              <a:rPr lang="en-US" dirty="0">
                <a:solidFill>
                  <a:srgbClr val="067D17"/>
                </a:solidFill>
                <a:effectLst/>
              </a:rPr>
              <a:t>" Federer" </a:t>
            </a:r>
            <a:r>
              <a:rPr lang="en-US" dirty="0"/>
              <a:t>+ </a:t>
            </a:r>
            <a:r>
              <a:rPr lang="en-US" dirty="0">
                <a:solidFill>
                  <a:srgbClr val="067D17"/>
                </a:solidFill>
                <a:effectLst/>
              </a:rPr>
              <a:t>" is " </a:t>
            </a:r>
            <a:r>
              <a:rPr lang="en-US" dirty="0"/>
              <a:t>+ age + </a:t>
            </a:r>
            <a:r>
              <a:rPr lang="en-US" dirty="0">
                <a:solidFill>
                  <a:srgbClr val="067D17"/>
                </a:solidFill>
                <a:effectLst/>
              </a:rPr>
              <a:t>'.'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67D17"/>
                </a:solidFill>
                <a:effectLst/>
              </a:rPr>
              <a:t>"Roger"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0000"/>
                </a:solidFill>
                <a:effectLst/>
              </a:rPr>
              <a:t>age </a:t>
            </a:r>
            <a:r>
              <a:rPr lang="en-US" dirty="0"/>
              <a:t>= </a:t>
            </a:r>
            <a:r>
              <a:rPr lang="en-US" dirty="0">
                <a:solidFill>
                  <a:srgbClr val="1750EB"/>
                </a:solidFill>
                <a:effectLst/>
              </a:rPr>
              <a:t>40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>
                <a:effectLst/>
              </a:rPr>
              <a:t>miaMethod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3B5E8-F386-FD62-4B5A-DE814EC35DEC}"/>
              </a:ext>
            </a:extLst>
          </p:cNvPr>
          <p:cNvSpPr txBox="1"/>
          <p:nvPr/>
        </p:nvSpPr>
        <p:spPr>
          <a:xfrm>
            <a:off x="7289007" y="4737676"/>
            <a:ext cx="40647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miaMethod</a:t>
            </a:r>
            <a:r>
              <a:rPr lang="en-US" dirty="0"/>
              <a:t> method, String </a:t>
            </a:r>
            <a:r>
              <a:rPr lang="en-US" dirty="0" err="1"/>
              <a:t>firstName</a:t>
            </a:r>
            <a:r>
              <a:rPr lang="en-US" dirty="0"/>
              <a:t> and int age are </a:t>
            </a:r>
            <a:r>
              <a:rPr lang="en-US" b="1" dirty="0">
                <a:solidFill>
                  <a:srgbClr val="FF0000"/>
                </a:solidFill>
              </a:rPr>
              <a:t>parameters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main method,  String </a:t>
            </a:r>
            <a:r>
              <a:rPr lang="en-US" dirty="0" err="1"/>
              <a:t>lastName</a:t>
            </a:r>
            <a:r>
              <a:rPr lang="en-US" dirty="0"/>
              <a:t> and int age are </a:t>
            </a:r>
            <a:r>
              <a:rPr lang="en-US" b="1" dirty="0">
                <a:solidFill>
                  <a:srgbClr val="FF0000"/>
                </a:solidFill>
              </a:rPr>
              <a:t>arguments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875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528F-A9C1-8C27-F6A2-80B64B5B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C001-77ED-E967-CDB1-A57C1200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void keyword indicates that the function doesn’t return a value.</a:t>
            </a:r>
          </a:p>
          <a:p>
            <a:r>
              <a:rPr lang="en-US" dirty="0"/>
              <a:t>We can also use other data type (such as int , string , etc.) instead of void , and use the return keyword inside the method.</a:t>
            </a:r>
          </a:p>
        </p:txBody>
      </p:sp>
    </p:spTree>
    <p:extLst>
      <p:ext uri="{BB962C8B-B14F-4D97-AF65-F5344CB8AC3E}">
        <p14:creationId xmlns:p14="http://schemas.microsoft.com/office/powerpoint/2010/main" val="180433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9D40-67CD-2F6F-F0F0-F967B726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2B4F4-6CCD-066E-74E9-FA0A044727FB}"/>
              </a:ext>
            </a:extLst>
          </p:cNvPr>
          <p:cNvSpPr txBox="1"/>
          <p:nvPr/>
        </p:nvSpPr>
        <p:spPr>
          <a:xfrm>
            <a:off x="838201" y="1690688"/>
            <a:ext cx="52578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 err="1">
                <a:solidFill>
                  <a:srgbClr val="000000"/>
                </a:solidFill>
                <a:effectLst/>
              </a:rPr>
              <a:t>com.company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</a:rPr>
              <a:t>Main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static int </a:t>
            </a:r>
            <a:r>
              <a:rPr lang="en-US" dirty="0" err="1">
                <a:solidFill>
                  <a:srgbClr val="00627A"/>
                </a:solidFill>
                <a:effectLst/>
              </a:rPr>
              <a:t>miaSum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a,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b){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a + b;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0000"/>
                </a:solidFill>
                <a:effectLst/>
              </a:rPr>
              <a:t>m </a:t>
            </a:r>
            <a:r>
              <a:rPr lang="en-US" dirty="0"/>
              <a:t>= 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0000"/>
                </a:solidFill>
                <a:effectLst/>
              </a:rPr>
              <a:t>n </a:t>
            </a:r>
            <a:r>
              <a:rPr lang="en-US" dirty="0"/>
              <a:t>= </a:t>
            </a:r>
            <a:r>
              <a:rPr lang="en-US" dirty="0">
                <a:solidFill>
                  <a:srgbClr val="1750EB"/>
                </a:solidFill>
                <a:effectLst/>
              </a:rPr>
              <a:t>20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 err="1">
                <a:effectLst/>
              </a:rPr>
              <a:t>miaSum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m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  <a:effectLst/>
              </a:rPr>
              <a:t>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2E649-032B-70FF-67F9-B0F1AB47EF3C}"/>
              </a:ext>
            </a:extLst>
          </p:cNvPr>
          <p:cNvSpPr txBox="1"/>
          <p:nvPr/>
        </p:nvSpPr>
        <p:spPr>
          <a:xfrm>
            <a:off x="6724650" y="1690688"/>
            <a:ext cx="498157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dirty="0" err="1"/>
              <a:t>miaSum</a:t>
            </a:r>
            <a:r>
              <a:rPr lang="en-US" sz="2000" dirty="0"/>
              <a:t> method, the </a:t>
            </a:r>
            <a:r>
              <a:rPr lang="en-US" sz="2000" dirty="0">
                <a:solidFill>
                  <a:srgbClr val="FF0000"/>
                </a:solidFill>
              </a:rPr>
              <a:t>return type </a:t>
            </a:r>
            <a:r>
              <a:rPr lang="en-US" sz="2000" dirty="0"/>
              <a:t>is 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are return the sum of a and b when calling the function.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192DF-F473-AD9A-5C46-3536A1AFAD0E}"/>
              </a:ext>
            </a:extLst>
          </p:cNvPr>
          <p:cNvSpPr txBox="1"/>
          <p:nvPr/>
        </p:nvSpPr>
        <p:spPr>
          <a:xfrm>
            <a:off x="8963025" y="529167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you guess  the output?</a:t>
            </a:r>
          </a:p>
        </p:txBody>
      </p:sp>
    </p:spTree>
    <p:extLst>
      <p:ext uri="{BB962C8B-B14F-4D97-AF65-F5344CB8AC3E}">
        <p14:creationId xmlns:p14="http://schemas.microsoft.com/office/powerpoint/2010/main" val="275754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D493-DD30-3928-53AB-40C35E5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000E-81DF-E469-99F1-8DB529A1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Overloading can be used to create multiple methods that have the same name with different parameters.</a:t>
            </a:r>
          </a:p>
        </p:txBody>
      </p:sp>
    </p:spTree>
    <p:extLst>
      <p:ext uri="{BB962C8B-B14F-4D97-AF65-F5344CB8AC3E}">
        <p14:creationId xmlns:p14="http://schemas.microsoft.com/office/powerpoint/2010/main" val="20963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7FFF-0553-A92B-30AD-322911C7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5114-1DBD-87F2-EE57-8B79C57A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Review Variables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Method Parameters</a:t>
            </a:r>
          </a:p>
          <a:p>
            <a:r>
              <a:rPr lang="en-US" dirty="0"/>
              <a:t>Return Keyword</a:t>
            </a:r>
          </a:p>
          <a:p>
            <a:r>
              <a:rPr lang="en-US"/>
              <a:t>Method Overloading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0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227E-E339-42C3-3C9B-B2029FBF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62FE-C4A7-6100-2C09-A0D381D3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50"/>
            <a:ext cx="5405438" cy="46672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</a:rPr>
              <a:t>package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com.company</a:t>
            </a:r>
            <a:r>
              <a:rPr lang="en-US" sz="1800" dirty="0"/>
              <a:t>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800" dirty="0">
                <a:solidFill>
                  <a:srgbClr val="000000"/>
                </a:solidFill>
                <a:effectLst/>
              </a:rPr>
              <a:t>Main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static int </a:t>
            </a:r>
            <a:r>
              <a:rPr lang="en-US" sz="1800" dirty="0" err="1">
                <a:solidFill>
                  <a:srgbClr val="00627A"/>
                </a:solidFill>
                <a:effectLst/>
              </a:rPr>
              <a:t>miaSum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33B3"/>
                </a:solidFill>
                <a:effectLst/>
              </a:rPr>
              <a:t>int </a:t>
            </a:r>
            <a:r>
              <a:rPr lang="en-US" sz="1800" dirty="0"/>
              <a:t>a, </a:t>
            </a:r>
            <a:r>
              <a:rPr lang="en-US" sz="1800" dirty="0">
                <a:solidFill>
                  <a:srgbClr val="0033B3"/>
                </a:solidFill>
                <a:effectLst/>
              </a:rPr>
              <a:t>int </a:t>
            </a:r>
            <a:r>
              <a:rPr lang="en-US" sz="1800" dirty="0"/>
              <a:t>b){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800" dirty="0"/>
              <a:t>a + b;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static </a:t>
            </a:r>
            <a:r>
              <a:rPr lang="en-US" sz="18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800" dirty="0" err="1">
                <a:solidFill>
                  <a:srgbClr val="00627A"/>
                </a:solidFill>
                <a:effectLst/>
              </a:rPr>
              <a:t>miaSum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800" dirty="0"/>
              <a:t>a, </a:t>
            </a:r>
            <a:r>
              <a:rPr lang="en-US" sz="180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800" dirty="0"/>
              <a:t>b){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return </a:t>
            </a:r>
            <a:r>
              <a:rPr lang="en-US" sz="1800" dirty="0"/>
              <a:t>a + b;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1800" dirty="0">
                <a:solidFill>
                  <a:srgbClr val="00627A"/>
                </a:solidFill>
                <a:effectLst/>
              </a:rPr>
              <a:t>main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1800" dirty="0"/>
              <a:t>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rgbClr val="0033B3"/>
                </a:solidFill>
                <a:effectLst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</a:rPr>
              <a:t>sum1 </a:t>
            </a:r>
            <a:r>
              <a:rPr lang="en-US" sz="1800" dirty="0"/>
              <a:t>= </a:t>
            </a:r>
            <a:r>
              <a:rPr lang="en-US" sz="1800" i="1" dirty="0" err="1">
                <a:effectLst/>
              </a:rPr>
              <a:t>miaSum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1750EB"/>
                </a:solidFill>
                <a:effectLst/>
              </a:rPr>
              <a:t>5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1750EB"/>
                </a:solidFill>
                <a:effectLst/>
              </a:rPr>
              <a:t>10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rgbClr val="000000"/>
                </a:solidFill>
                <a:effectLst/>
              </a:rPr>
              <a:t>String sum2 </a:t>
            </a:r>
            <a:r>
              <a:rPr lang="en-US" sz="1800" dirty="0"/>
              <a:t>= </a:t>
            </a:r>
            <a:r>
              <a:rPr lang="en-US" sz="1800" i="1" dirty="0" err="1">
                <a:effectLst/>
              </a:rPr>
              <a:t>miaSum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67D17"/>
                </a:solidFill>
                <a:effectLst/>
              </a:rPr>
              <a:t>"Hello"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67D17"/>
                </a:solidFill>
                <a:effectLst/>
              </a:rPr>
              <a:t>"Java"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800" dirty="0" err="1"/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800" dirty="0" err="1"/>
              <a:t>.println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00"/>
                </a:solidFill>
                <a:effectLst/>
              </a:rPr>
              <a:t>sum1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US" sz="1800" dirty="0" err="1"/>
              <a:t>.</a:t>
            </a:r>
            <a:r>
              <a:rPr lang="en-US" sz="18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US" sz="1800" dirty="0" err="1"/>
              <a:t>.println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00"/>
                </a:solidFill>
                <a:effectLst/>
              </a:rPr>
              <a:t>sum2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FDE3B-878D-1C96-1BF3-CD64353C2654}"/>
              </a:ext>
            </a:extLst>
          </p:cNvPr>
          <p:cNvSpPr txBox="1"/>
          <p:nvPr/>
        </p:nvSpPr>
        <p:spPr>
          <a:xfrm>
            <a:off x="7043738" y="4644072"/>
            <a:ext cx="431006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defining two methods that should do the same thing, it is better to </a:t>
            </a:r>
            <a:r>
              <a:rPr lang="en-US" dirty="0">
                <a:solidFill>
                  <a:srgbClr val="FF0000"/>
                </a:solidFill>
              </a:rPr>
              <a:t>overload</a:t>
            </a:r>
            <a:r>
              <a:rPr lang="en-US" dirty="0"/>
              <a:t>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example, we overload the </a:t>
            </a:r>
            <a:r>
              <a:rPr lang="en-US" dirty="0" err="1"/>
              <a:t>miaSum</a:t>
            </a:r>
            <a:r>
              <a:rPr lang="en-US" dirty="0"/>
              <a:t> method to work for both int and string. </a:t>
            </a:r>
          </a:p>
        </p:txBody>
      </p:sp>
    </p:spTree>
    <p:extLst>
      <p:ext uri="{BB962C8B-B14F-4D97-AF65-F5344CB8AC3E}">
        <p14:creationId xmlns:p14="http://schemas.microsoft.com/office/powerpoint/2010/main" val="317029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3553-590D-57EB-7D86-0ACAB6B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og standing in the snow&#10;&#10;Description automatically generated with medium confidence">
            <a:extLst>
              <a:ext uri="{FF2B5EF4-FFF2-40B4-BE49-F238E27FC236}">
                <a16:creationId xmlns:a16="http://schemas.microsoft.com/office/drawing/2014/main" id="{787B5C43-F53D-8845-2E91-063700DA1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5" r="-1" b="107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767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3A20-5F9D-F224-7A97-7E16A123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4B3F-DFF4-D7B0-74D9-12AAF738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- stores integers, such as 123 or -123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double</a:t>
            </a:r>
            <a:r>
              <a:rPr lang="en-US" sz="2400" dirty="0"/>
              <a:t> - stores floating point numbers, with decimals, such as 19.99 or -19.99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char</a:t>
            </a:r>
            <a:r>
              <a:rPr lang="en-US" sz="2400" dirty="0"/>
              <a:t> - stores single characters, such as ‘a’ or ‘B’. </a:t>
            </a:r>
          </a:p>
          <a:p>
            <a:pPr lvl="1"/>
            <a:r>
              <a:rPr lang="en-US" sz="2000" dirty="0"/>
              <a:t>Char values are surrounded by single quotes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string </a:t>
            </a:r>
            <a:r>
              <a:rPr lang="en-US" sz="2400" dirty="0"/>
              <a:t>- stores text, such as "Hello World". </a:t>
            </a:r>
          </a:p>
          <a:p>
            <a:pPr lvl="1"/>
            <a:r>
              <a:rPr lang="en-US" sz="2000" dirty="0"/>
              <a:t>String values are surrounded by double quotes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bool</a:t>
            </a:r>
            <a:r>
              <a:rPr lang="en-US" sz="2400" dirty="0"/>
              <a:t> - stores values with two states: true or false</a:t>
            </a:r>
          </a:p>
        </p:txBody>
      </p:sp>
    </p:spTree>
    <p:extLst>
      <p:ext uri="{BB962C8B-B14F-4D97-AF65-F5344CB8AC3E}">
        <p14:creationId xmlns:p14="http://schemas.microsoft.com/office/powerpoint/2010/main" val="14378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0DFC-ECC0-A3CA-0533-9946880D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and Assignment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972BAE-CE25-E21D-3073-5D0385FB6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10191"/>
              </p:ext>
            </p:extLst>
          </p:nvPr>
        </p:nvGraphicFramePr>
        <p:xfrm>
          <a:off x="1492250" y="2316480"/>
          <a:ext cx="9207500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603750">
                  <a:extLst>
                    <a:ext uri="{9D8B030D-6E8A-4147-A177-3AD203B41FA5}">
                      <a16:colId xmlns:a16="http://schemas.microsoft.com/office/drawing/2014/main" val="3152496373"/>
                    </a:ext>
                  </a:extLst>
                </a:gridCol>
                <a:gridCol w="4603750">
                  <a:extLst>
                    <a:ext uri="{9D8B030D-6E8A-4147-A177-3AD203B41FA5}">
                      <a16:colId xmlns:a16="http://schemas.microsoft.com/office/drawing/2014/main" val="236146014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#A demonstration of different data types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7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myNum</a:t>
                      </a:r>
                      <a:r>
                        <a:rPr lang="en-US" dirty="0"/>
                        <a:t>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// Integer (whole number without decimals)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7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pi = 3.14159;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// Floating point number (with decimals)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8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 </a:t>
                      </a:r>
                      <a:r>
                        <a:rPr lang="en-US" dirty="0" err="1"/>
                        <a:t>myLetter</a:t>
                      </a:r>
                      <a:r>
                        <a:rPr lang="en-US" dirty="0"/>
                        <a:t> = ‘M';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//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3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myText</a:t>
                      </a:r>
                      <a:r>
                        <a:rPr lang="en-US" dirty="0"/>
                        <a:t> = ”Michigan";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// String 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</a:t>
                      </a:r>
                      <a:r>
                        <a:rPr lang="en-US" dirty="0" err="1"/>
                        <a:t>myBoolean</a:t>
                      </a:r>
                      <a:r>
                        <a:rPr lang="en-US" dirty="0"/>
                        <a:t> = true;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 Boolean (true or 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7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42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7DC6-E932-2311-75B1-A64F0EDC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Variable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860A86-8B9F-1177-3C86-591C7207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1300"/>
            <a:ext cx="7366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7DC6-E932-2311-75B1-A64F0EDC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Variable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FAADC5-A23F-3C63-DDEF-63DD7143A62B}"/>
              </a:ext>
            </a:extLst>
          </p:cNvPr>
          <p:cNvGrpSpPr/>
          <p:nvPr/>
        </p:nvGrpSpPr>
        <p:grpSpPr>
          <a:xfrm>
            <a:off x="838200" y="1690688"/>
            <a:ext cx="5086350" cy="2585323"/>
            <a:chOff x="838200" y="1690688"/>
            <a:chExt cx="5086350" cy="258532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94C5B4F-8891-5313-A044-94E77943986F}"/>
                </a:ext>
              </a:extLst>
            </p:cNvPr>
            <p:cNvGrpSpPr/>
            <p:nvPr/>
          </p:nvGrpSpPr>
          <p:grpSpPr>
            <a:xfrm>
              <a:off x="1171575" y="2586220"/>
              <a:ext cx="2981740" cy="794258"/>
              <a:chOff x="2305876" y="3080908"/>
              <a:chExt cx="2981740" cy="79425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6F5BE7-4C1A-E09B-48BB-2C0C6685957C}"/>
                  </a:ext>
                </a:extLst>
              </p:cNvPr>
              <p:cNvSpPr/>
              <p:nvPr/>
            </p:nvSpPr>
            <p:spPr>
              <a:xfrm>
                <a:off x="2305877" y="3080908"/>
                <a:ext cx="2981739" cy="24688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6BC71A-7376-CD1F-95CC-D7E3EB956CBF}"/>
                  </a:ext>
                </a:extLst>
              </p:cNvPr>
              <p:cNvSpPr/>
              <p:nvPr/>
            </p:nvSpPr>
            <p:spPr>
              <a:xfrm>
                <a:off x="2305877" y="3354593"/>
                <a:ext cx="2981739" cy="2468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18DCA3-CB3E-17C0-C102-4410D0FA67BB}"/>
                  </a:ext>
                </a:extLst>
              </p:cNvPr>
              <p:cNvSpPr/>
              <p:nvPr/>
            </p:nvSpPr>
            <p:spPr>
              <a:xfrm>
                <a:off x="2305876" y="3628278"/>
                <a:ext cx="2981739" cy="246888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CB053B-BB50-C1C8-77CE-3368AF6881E4}"/>
                </a:ext>
              </a:extLst>
            </p:cNvPr>
            <p:cNvSpPr txBox="1"/>
            <p:nvPr/>
          </p:nvSpPr>
          <p:spPr>
            <a:xfrm>
              <a:off x="838200" y="1690688"/>
              <a:ext cx="5086350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3B3"/>
                  </a:solidFill>
                  <a:effectLst/>
                </a:rPr>
                <a:t>public class </a:t>
              </a:r>
              <a:r>
                <a:rPr lang="en-US" dirty="0">
                  <a:solidFill>
                    <a:srgbClr val="000000"/>
                  </a:solidFill>
                  <a:effectLst/>
                </a:rPr>
                <a:t>Main</a:t>
              </a:r>
              <a:r>
                <a:rPr lang="en-US" dirty="0"/>
                <a:t>{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    </a:t>
              </a:r>
              <a:r>
                <a:rPr lang="en-US" dirty="0">
                  <a:solidFill>
                    <a:srgbClr val="0033B3"/>
                  </a:solidFill>
                  <a:effectLst/>
                </a:rPr>
                <a:t>public static void </a:t>
              </a:r>
              <a:r>
                <a:rPr lang="en-US" dirty="0">
                  <a:solidFill>
                    <a:srgbClr val="00627A"/>
                  </a:solidFill>
                  <a:effectLst/>
                </a:rPr>
                <a:t>main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0000"/>
                  </a:solidFill>
                  <a:effectLst/>
                </a:rPr>
                <a:t>String</a:t>
              </a:r>
              <a:r>
                <a:rPr lang="en-US" dirty="0"/>
                <a:t>[] </a:t>
              </a:r>
              <a:r>
                <a:rPr lang="en-US" dirty="0" err="1"/>
                <a:t>args</a:t>
              </a:r>
              <a:r>
                <a:rPr lang="en-US" dirty="0"/>
                <a:t>){</a:t>
              </a:r>
              <a:br>
                <a:rPr lang="en-US" dirty="0"/>
              </a:br>
              <a:r>
                <a:rPr lang="en-US" dirty="0"/>
                <a:t>        </a:t>
              </a:r>
              <a:r>
                <a:rPr lang="en-US" dirty="0">
                  <a:solidFill>
                    <a:srgbClr val="000000"/>
                  </a:solidFill>
                  <a:effectLst/>
                </a:rPr>
                <a:t>String </a:t>
              </a:r>
              <a:r>
                <a:rPr lang="en-US" dirty="0" err="1">
                  <a:solidFill>
                    <a:srgbClr val="000000"/>
                  </a:solidFill>
                  <a:effectLst/>
                </a:rPr>
                <a:t>myName</a:t>
              </a:r>
              <a:r>
                <a:rPr lang="en-US" dirty="0"/>
                <a:t>;</a:t>
              </a:r>
              <a:br>
                <a:rPr lang="en-US" dirty="0"/>
              </a:br>
              <a:r>
                <a:rPr lang="en-US" dirty="0"/>
                <a:t>        </a:t>
              </a:r>
              <a:r>
                <a:rPr lang="en-US" dirty="0" err="1">
                  <a:solidFill>
                    <a:srgbClr val="000000"/>
                  </a:solidFill>
                  <a:effectLst/>
                </a:rPr>
                <a:t>myName</a:t>
              </a:r>
              <a:r>
                <a:rPr lang="en-US" dirty="0">
                  <a:solidFill>
                    <a:srgbClr val="000000"/>
                  </a:solidFill>
                  <a:effectLst/>
                </a:rPr>
                <a:t>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67D17"/>
                  </a:solidFill>
                  <a:effectLst/>
                </a:rPr>
                <a:t>"Mia"</a:t>
              </a:r>
              <a:r>
                <a:rPr lang="en-US" dirty="0"/>
                <a:t>;</a:t>
              </a:r>
              <a:br>
                <a:rPr lang="en-US" dirty="0"/>
              </a:br>
              <a:r>
                <a:rPr lang="en-US" dirty="0"/>
                <a:t>        </a:t>
              </a:r>
              <a:r>
                <a:rPr lang="en-US" dirty="0" err="1">
                  <a:solidFill>
                    <a:srgbClr val="000000"/>
                  </a:solidFill>
                  <a:effectLst/>
                </a:rPr>
                <a:t>System</a:t>
              </a:r>
              <a:r>
                <a:rPr lang="en-US" dirty="0" err="1"/>
                <a:t>.</a:t>
              </a:r>
              <a:r>
                <a:rPr lang="en-US" i="1" dirty="0" err="1">
                  <a:solidFill>
                    <a:srgbClr val="871094"/>
                  </a:solidFill>
                  <a:effectLst/>
                </a:rPr>
                <a:t>out</a:t>
              </a:r>
              <a:r>
                <a:rPr lang="en-US" dirty="0" err="1"/>
                <a:t>.println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0000"/>
                  </a:solidFill>
                  <a:effectLst/>
                </a:rPr>
                <a:t>myName</a:t>
              </a:r>
              <a:r>
                <a:rPr lang="en-US" dirty="0"/>
                <a:t>);</a:t>
              </a:r>
              <a:br>
                <a:rPr lang="en-US" dirty="0"/>
              </a:br>
              <a:r>
                <a:rPr lang="en-US" dirty="0"/>
                <a:t>    }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}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2745C-F6FA-6462-6696-64B4655EECFF}"/>
              </a:ext>
            </a:extLst>
          </p:cNvPr>
          <p:cNvGrpSpPr/>
          <p:nvPr/>
        </p:nvGrpSpPr>
        <p:grpSpPr>
          <a:xfrm>
            <a:off x="8537574" y="2586918"/>
            <a:ext cx="2482850" cy="794258"/>
            <a:chOff x="8537575" y="3080908"/>
            <a:chExt cx="2482850" cy="7942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80E453-E0EE-BF2A-F0B8-2569D31CDDF1}"/>
                </a:ext>
              </a:extLst>
            </p:cNvPr>
            <p:cNvSpPr txBox="1"/>
            <p:nvPr/>
          </p:nvSpPr>
          <p:spPr>
            <a:xfrm>
              <a:off x="8537575" y="3080908"/>
              <a:ext cx="2482850" cy="24688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Variable Declaration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71CDDE-B4B7-FCCD-CB02-175281FEB1FC}"/>
                </a:ext>
              </a:extLst>
            </p:cNvPr>
            <p:cNvSpPr txBox="1"/>
            <p:nvPr/>
          </p:nvSpPr>
          <p:spPr>
            <a:xfrm>
              <a:off x="8537575" y="3355624"/>
              <a:ext cx="2482850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Variable Assignment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408868-9397-11DA-42F6-2FCAD3DCAC87}"/>
                </a:ext>
              </a:extLst>
            </p:cNvPr>
            <p:cNvSpPr txBox="1"/>
            <p:nvPr/>
          </p:nvSpPr>
          <p:spPr>
            <a:xfrm>
              <a:off x="8537575" y="3628278"/>
              <a:ext cx="2482850" cy="246888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Output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377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A8D5-0812-5E36-7539-03FA6B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64273A-82BD-33FA-CD42-1C468F5AD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54962"/>
              </p:ext>
            </p:extLst>
          </p:nvPr>
        </p:nvGraphicFramePr>
        <p:xfrm>
          <a:off x="838200" y="2111145"/>
          <a:ext cx="9321800" cy="183646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1586875376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2935694121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2248089410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1640712399"/>
                    </a:ext>
                  </a:extLst>
                </a:gridCol>
              </a:tblGrid>
              <a:tr h="303673"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Illegal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95874"/>
                  </a:ext>
                </a:extLst>
              </a:tr>
              <a:tr h="531428">
                <a:tc>
                  <a:txBody>
                    <a:bodyPr/>
                    <a:lstStyle/>
                    <a:p>
                      <a:r>
                        <a:rPr lang="en-US" dirty="0"/>
                        <a:t> double pi;</a:t>
                      </a:r>
                    </a:p>
                    <a:p>
                      <a:r>
                        <a:rPr lang="en-US" dirty="0"/>
                        <a:t> pi = 3.14159;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b = 3.14;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b = 99;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m = 1 /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66024"/>
                  </a:ext>
                </a:extLst>
              </a:tr>
              <a:tr h="830624">
                <a:tc>
                  <a:txBody>
                    <a:bodyPr/>
                    <a:lstStyle/>
                    <a:p>
                      <a:r>
                        <a:rPr lang="en-US" dirty="0"/>
                        <a:t>int a = 2023;</a:t>
                      </a:r>
                    </a:p>
                    <a:p>
                      <a:r>
                        <a:rPr lang="en-US" dirty="0"/>
                        <a:t>double pi = 3.14159;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n = 1.0 / 3.0;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63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1A14-5F82-6C6F-1F76-A4065018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AEC-0805-12AB-C6C6-AA532D4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is a block of code which only runs when it is called.</a:t>
            </a:r>
          </a:p>
          <a:p>
            <a:r>
              <a:rPr lang="en-US" dirty="0"/>
              <a:t>You can pass data, known as parameters, into a method.</a:t>
            </a:r>
          </a:p>
          <a:p>
            <a:r>
              <a:rPr lang="en-US" dirty="0"/>
              <a:t>Methods are used to perform certain tasks/actions, which can be used many times after declaration.</a:t>
            </a:r>
          </a:p>
          <a:p>
            <a:r>
              <a:rPr lang="en-US" dirty="0"/>
              <a:t>Function vs Method</a:t>
            </a:r>
          </a:p>
          <a:p>
            <a:pPr lvl="1"/>
            <a:r>
              <a:rPr lang="en-US" dirty="0"/>
              <a:t>In Java, the word method refers to the same kind of thing that the word function is used for in other languages. Specifically, a method is a function that belongs to a class. A function is a reusable portion of a program, sometimes called a procedure or subroutine.*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0C174-5666-4AE2-FC9F-77B119AE2F04}"/>
              </a:ext>
            </a:extLst>
          </p:cNvPr>
          <p:cNvSpPr txBox="1"/>
          <p:nvPr/>
        </p:nvSpPr>
        <p:spPr>
          <a:xfrm>
            <a:off x="6467476" y="5869186"/>
            <a:ext cx="488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*http://</a:t>
            </a:r>
            <a:r>
              <a:rPr lang="en-US" sz="1400" dirty="0" err="1"/>
              <a:t>www.cs.fsu.edu</a:t>
            </a:r>
            <a:r>
              <a:rPr lang="en-US" sz="1400" dirty="0"/>
              <a:t>/~</a:t>
            </a:r>
            <a:r>
              <a:rPr lang="en-US" sz="1400" dirty="0" err="1"/>
              <a:t>myers</a:t>
            </a:r>
            <a:r>
              <a:rPr lang="en-US" sz="1400" dirty="0"/>
              <a:t>/cgs3416/notes/</a:t>
            </a:r>
            <a:r>
              <a:rPr lang="en-US" sz="1400" dirty="0" err="1"/>
              <a:t>methods.html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187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0128-FDA7-DD09-733F-E556D3C8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Method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EF96A5-2896-A1B5-4A13-42D0F70E45E0}"/>
              </a:ext>
            </a:extLst>
          </p:cNvPr>
          <p:cNvGrpSpPr/>
          <p:nvPr/>
        </p:nvGrpSpPr>
        <p:grpSpPr>
          <a:xfrm>
            <a:off x="838200" y="1680269"/>
            <a:ext cx="6286500" cy="2246769"/>
            <a:chOff x="5872208" y="972479"/>
            <a:chExt cx="6286500" cy="22467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D0A92-285C-D45C-DBAF-2D4AD772B3B1}"/>
                </a:ext>
              </a:extLst>
            </p:cNvPr>
            <p:cNvSpPr txBox="1"/>
            <p:nvPr/>
          </p:nvSpPr>
          <p:spPr>
            <a:xfrm>
              <a:off x="5872208" y="972479"/>
              <a:ext cx="6286500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33B3"/>
                  </a:solidFill>
                  <a:effectLst/>
                </a:rPr>
                <a:t>package </a:t>
              </a:r>
              <a:r>
                <a:rPr lang="en-US" sz="2000" dirty="0" err="1">
                  <a:solidFill>
                    <a:srgbClr val="000000"/>
                  </a:solidFill>
                  <a:effectLst/>
                </a:rPr>
                <a:t>com.company</a:t>
              </a:r>
              <a:r>
                <a:rPr lang="en-US" sz="2000" dirty="0"/>
                <a:t>;</a:t>
              </a:r>
              <a:br>
                <a:rPr lang="en-US" sz="2000" dirty="0"/>
              </a:br>
              <a:br>
                <a:rPr lang="en-US" sz="2000" dirty="0"/>
              </a:br>
              <a:r>
                <a:rPr lang="en-US" sz="2000" dirty="0">
                  <a:solidFill>
                    <a:srgbClr val="0033B3"/>
                  </a:solidFill>
                  <a:effectLst/>
                </a:rPr>
                <a:t>public class </a:t>
              </a:r>
              <a:r>
                <a:rPr lang="en-US" sz="2000" dirty="0">
                  <a:solidFill>
                    <a:srgbClr val="000000"/>
                  </a:solidFill>
                  <a:effectLst/>
                </a:rPr>
                <a:t>Main </a:t>
              </a:r>
              <a:r>
                <a:rPr lang="en-US" sz="2000" dirty="0"/>
                <a:t>{</a:t>
              </a:r>
              <a:br>
                <a:rPr lang="en-US" sz="2000" dirty="0"/>
              </a:br>
              <a:r>
                <a:rPr lang="en-US" sz="2000" dirty="0"/>
                <a:t>    </a:t>
              </a:r>
              <a:r>
                <a:rPr lang="en-US" sz="2000" dirty="0">
                  <a:solidFill>
                    <a:srgbClr val="0033B3"/>
                  </a:solidFill>
                  <a:effectLst/>
                </a:rPr>
                <a:t>static void </a:t>
              </a:r>
              <a:r>
                <a:rPr lang="en-US" sz="2000" dirty="0" err="1">
                  <a:solidFill>
                    <a:srgbClr val="00627A"/>
                  </a:solidFill>
                  <a:effectLst/>
                </a:rPr>
                <a:t>miaMethod</a:t>
              </a:r>
              <a:r>
                <a:rPr lang="en-US" sz="2000" dirty="0"/>
                <a:t>(){</a:t>
              </a:r>
              <a:br>
                <a:rPr lang="en-US" sz="2000" dirty="0"/>
              </a:br>
              <a:r>
                <a:rPr lang="en-US" sz="2000" dirty="0"/>
                <a:t>        </a:t>
              </a:r>
              <a:r>
                <a:rPr lang="en-US" sz="2000" dirty="0" err="1">
                  <a:solidFill>
                    <a:srgbClr val="000000"/>
                  </a:solidFill>
                  <a:effectLst/>
                </a:rPr>
                <a:t>System</a:t>
              </a:r>
              <a:r>
                <a:rPr lang="en-US" sz="2000" dirty="0" err="1"/>
                <a:t>.</a:t>
              </a:r>
              <a:r>
                <a:rPr lang="en-US" sz="2000" i="1" dirty="0" err="1">
                  <a:solidFill>
                    <a:srgbClr val="871094"/>
                  </a:solidFill>
                  <a:effectLst/>
                </a:rPr>
                <a:t>out</a:t>
              </a:r>
              <a:r>
                <a:rPr lang="en-US" sz="2000" dirty="0" err="1"/>
                <a:t>.println</a:t>
              </a:r>
              <a:r>
                <a:rPr lang="en-US" sz="2000" dirty="0"/>
                <a:t>(</a:t>
              </a:r>
              <a:r>
                <a:rPr lang="en-US" sz="2000" dirty="0">
                  <a:solidFill>
                    <a:srgbClr val="067D17"/>
                  </a:solidFill>
                  <a:effectLst/>
                </a:rPr>
                <a:t>"I have two Golden Retrievers!"</a:t>
              </a:r>
              <a:r>
                <a:rPr lang="en-US" sz="2000" dirty="0"/>
                <a:t>);</a:t>
              </a:r>
              <a:br>
                <a:rPr lang="en-US" sz="2000" dirty="0"/>
              </a:br>
              <a:r>
                <a:rPr lang="en-US" sz="2000" dirty="0"/>
                <a:t>    }</a:t>
              </a:r>
              <a:br>
                <a:rPr lang="en-US" sz="2000" dirty="0"/>
              </a:br>
              <a:r>
                <a:rPr lang="en-US" sz="2000" dirty="0"/>
                <a:t>}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DC57E0-A080-D425-D27C-B1C669A70092}"/>
                </a:ext>
              </a:extLst>
            </p:cNvPr>
            <p:cNvGrpSpPr/>
            <p:nvPr/>
          </p:nvGrpSpPr>
          <p:grpSpPr>
            <a:xfrm>
              <a:off x="6741540" y="1894287"/>
              <a:ext cx="1771648" cy="406014"/>
              <a:chOff x="4712715" y="2250475"/>
              <a:chExt cx="1771648" cy="40601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4D9F6B-A8AD-54CE-91EB-CFD7F4C11754}"/>
                  </a:ext>
                </a:extLst>
              </p:cNvPr>
              <p:cNvSpPr/>
              <p:nvPr/>
            </p:nvSpPr>
            <p:spPr>
              <a:xfrm>
                <a:off x="5272312" y="2253334"/>
                <a:ext cx="1212051" cy="40315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22D36C-A84B-150F-D9D0-CDD902582E1A}"/>
                  </a:ext>
                </a:extLst>
              </p:cNvPr>
              <p:cNvSpPr/>
              <p:nvPr/>
            </p:nvSpPr>
            <p:spPr>
              <a:xfrm>
                <a:off x="4712715" y="2250475"/>
                <a:ext cx="559598" cy="403155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AD9E8-04C3-BC42-061E-868AF791DC73}"/>
              </a:ext>
            </a:extLst>
          </p:cNvPr>
          <p:cNvGrpSpPr/>
          <p:nvPr/>
        </p:nvGrpSpPr>
        <p:grpSpPr>
          <a:xfrm>
            <a:off x="838200" y="4774576"/>
            <a:ext cx="7186264" cy="823221"/>
            <a:chOff x="1577007" y="3417263"/>
            <a:chExt cx="7186264" cy="823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6791E8-1F22-DB2F-D51D-C716035A67F0}"/>
                </a:ext>
              </a:extLst>
            </p:cNvPr>
            <p:cNvSpPr txBox="1"/>
            <p:nvPr/>
          </p:nvSpPr>
          <p:spPr>
            <a:xfrm>
              <a:off x="1577008" y="3434174"/>
              <a:ext cx="5538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miaMethod</a:t>
              </a:r>
              <a:r>
                <a:rPr lang="en-US" dirty="0"/>
                <a:t>() is the name of the method we are creating.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37D3A-71ED-12AE-801A-245D28D58953}"/>
                </a:ext>
              </a:extLst>
            </p:cNvPr>
            <p:cNvSpPr/>
            <p:nvPr/>
          </p:nvSpPr>
          <p:spPr>
            <a:xfrm>
              <a:off x="1577008" y="3417263"/>
              <a:ext cx="7186263" cy="4031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659388-E88C-66DC-A57B-EBF12DEFAAD3}"/>
                </a:ext>
              </a:extLst>
            </p:cNvPr>
            <p:cNvSpPr/>
            <p:nvPr/>
          </p:nvSpPr>
          <p:spPr>
            <a:xfrm>
              <a:off x="1577008" y="3837329"/>
              <a:ext cx="7186263" cy="40315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27266-3DBE-EDEF-9890-4C395CA74062}"/>
                </a:ext>
              </a:extLst>
            </p:cNvPr>
            <p:cNvSpPr txBox="1"/>
            <p:nvPr/>
          </p:nvSpPr>
          <p:spPr>
            <a:xfrm>
              <a:off x="1577007" y="3854240"/>
              <a:ext cx="5695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</a:rPr>
                <a:t>void means that the function does not have a return value.</a:t>
              </a:r>
              <a:endParaRPr lang="en-US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1691</Words>
  <Application>Microsoft Macintosh PowerPoint</Application>
  <PresentationFormat>Widescreen</PresentationFormat>
  <Paragraphs>129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Verdana</vt:lpstr>
      <vt:lpstr>Office Theme</vt:lpstr>
      <vt:lpstr>Methods in Java</vt:lpstr>
      <vt:lpstr>Agenda </vt:lpstr>
      <vt:lpstr>Variables in Java</vt:lpstr>
      <vt:lpstr>Variable Declaration and Assignment</vt:lpstr>
      <vt:lpstr>Display Variable</vt:lpstr>
      <vt:lpstr>Display Variable</vt:lpstr>
      <vt:lpstr>Floating Point</vt:lpstr>
      <vt:lpstr>Methods (Functions)</vt:lpstr>
      <vt:lpstr>Create a Method</vt:lpstr>
      <vt:lpstr>Call a Method</vt:lpstr>
      <vt:lpstr>Call a Method Multiple Times</vt:lpstr>
      <vt:lpstr>Call a Method Inside Another Method</vt:lpstr>
      <vt:lpstr>Parameters and Arguments</vt:lpstr>
      <vt:lpstr>Parameters and Arguments</vt:lpstr>
      <vt:lpstr>Parameters and Arguments</vt:lpstr>
      <vt:lpstr>Multi Parameters and Arguments</vt:lpstr>
      <vt:lpstr>The Return Keyword</vt:lpstr>
      <vt:lpstr>Return Value</vt:lpstr>
      <vt:lpstr>Method Overloading</vt:lpstr>
      <vt:lpstr>Method Overloading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C++</dc:title>
  <dc:creator>Yaqin Wang</dc:creator>
  <cp:lastModifiedBy>Yaqin Wang</cp:lastModifiedBy>
  <cp:revision>291</cp:revision>
  <dcterms:created xsi:type="dcterms:W3CDTF">2023-01-20T03:53:21Z</dcterms:created>
  <dcterms:modified xsi:type="dcterms:W3CDTF">2023-01-30T17:54:23Z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2023-01-20T03:55:03Z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21255e3a-37c5-4449-bd59-d809d89211b2</vt:lpwstr>
  </property>
  <property fmtid="{D5CDD505-2E9C-101B-9397-08002B2CF9AE}" pid="8" name="MSIP_Label_4044bd30-2ed7-4c9d-9d12-46200872a97b_ContentBits">
    <vt:lpwstr>0</vt:lpwstr>
  </property>
</Properties>
</file>