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e34a640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0e34a640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e34a640c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e34a640c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33ef9177b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33ef9177b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63697271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63697271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b636972711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b636972711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636972711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636972711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b636972711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b636972711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33ef917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33ef917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33ef9177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33ef9177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33ef9177b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33ef9177b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33ef9177b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f33ef9177b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27.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5.png"/><Relationship Id="rId4" Type="http://schemas.openxmlformats.org/officeDocument/2006/relationships/image" Target="../media/image1.jpg"/><Relationship Id="rId5" Type="http://schemas.openxmlformats.org/officeDocument/2006/relationships/image" Target="../media/image7.jpg"/><Relationship Id="rId6"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5.png"/><Relationship Id="rId5"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0.jpg"/><Relationship Id="rId4" Type="http://schemas.openxmlformats.org/officeDocument/2006/relationships/image" Target="../media/image11.jpg"/><Relationship Id="rId5"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Adani vs Hindenburg</a:t>
            </a:r>
            <a:endParaRPr/>
          </a:p>
        </p:txBody>
      </p:sp>
      <p:sp>
        <p:nvSpPr>
          <p:cNvPr id="60" name="Google Shape;60;p13"/>
          <p:cNvSpPr txBox="1"/>
          <p:nvPr>
            <p:ph idx="1" type="subTitle"/>
          </p:nvPr>
        </p:nvSpPr>
        <p:spPr>
          <a:xfrm>
            <a:off x="3681175" y="232650"/>
            <a:ext cx="1785600" cy="787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MBA672A</a:t>
            </a:r>
            <a:endParaRPr>
              <a:solidFill>
                <a:schemeClr val="dk1"/>
              </a:solidFill>
            </a:endParaRPr>
          </a:p>
        </p:txBody>
      </p:sp>
      <p:sp>
        <p:nvSpPr>
          <p:cNvPr id="61" name="Google Shape;61;p13"/>
          <p:cNvSpPr txBox="1"/>
          <p:nvPr/>
        </p:nvSpPr>
        <p:spPr>
          <a:xfrm>
            <a:off x="461275" y="3618825"/>
            <a:ext cx="8225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Submitted To:									Submitted By: GROUP 5</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Prof. Abhinav Tripathi								(22125008) Adhish S</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DIME										(21125046) Mohd Rahim</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IIT Kanpur										(21104075) Puneet Shrivastava</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											(22125074) Rupesh Kumar</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											(200841) 	  Sairam Nayak Kunsoth</a:t>
            </a:r>
            <a:endParaRPr>
              <a:solidFill>
                <a:schemeClr val="lt1"/>
              </a:solidFill>
              <a:latin typeface="Old Standard TT"/>
              <a:ea typeface="Old Standard TT"/>
              <a:cs typeface="Old Standard TT"/>
              <a:sym typeface="Old Standard TT"/>
            </a:endParaRPr>
          </a:p>
        </p:txBody>
      </p:sp>
      <p:pic>
        <p:nvPicPr>
          <p:cNvPr id="62" name="Google Shape;62;p13"/>
          <p:cNvPicPr preferRelativeResize="0"/>
          <p:nvPr/>
        </p:nvPicPr>
        <p:blipFill>
          <a:blip r:embed="rId3">
            <a:alphaModFix/>
          </a:blip>
          <a:stretch>
            <a:fillRect/>
          </a:stretch>
        </p:blipFill>
        <p:spPr>
          <a:xfrm>
            <a:off x="125098" y="105750"/>
            <a:ext cx="933061" cy="914400"/>
          </a:xfrm>
          <a:prstGeom prst="rect">
            <a:avLst/>
          </a:prstGeom>
          <a:noFill/>
          <a:ln>
            <a:noFill/>
          </a:ln>
        </p:spPr>
      </p:pic>
      <p:pic>
        <p:nvPicPr>
          <p:cNvPr id="63" name="Google Shape;63;p13"/>
          <p:cNvPicPr preferRelativeResize="0"/>
          <p:nvPr/>
        </p:nvPicPr>
        <p:blipFill>
          <a:blip r:embed="rId4">
            <a:alphaModFix/>
          </a:blip>
          <a:stretch>
            <a:fillRect/>
          </a:stretch>
        </p:blipFill>
        <p:spPr>
          <a:xfrm>
            <a:off x="2863919" y="776175"/>
            <a:ext cx="1499015" cy="914399"/>
          </a:xfrm>
          <a:prstGeom prst="rect">
            <a:avLst/>
          </a:prstGeom>
          <a:noFill/>
          <a:ln>
            <a:noFill/>
          </a:ln>
        </p:spPr>
      </p:pic>
      <p:pic>
        <p:nvPicPr>
          <p:cNvPr id="64" name="Google Shape;64;p13"/>
          <p:cNvPicPr preferRelativeResize="0"/>
          <p:nvPr/>
        </p:nvPicPr>
        <p:blipFill>
          <a:blip r:embed="rId5">
            <a:alphaModFix/>
          </a:blip>
          <a:stretch>
            <a:fillRect/>
          </a:stretch>
        </p:blipFill>
        <p:spPr>
          <a:xfrm>
            <a:off x="4781075" y="776175"/>
            <a:ext cx="914400"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960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37" name="Google Shape;137;p22"/>
          <p:cNvSpPr txBox="1"/>
          <p:nvPr>
            <p:ph idx="1" type="body"/>
          </p:nvPr>
        </p:nvSpPr>
        <p:spPr>
          <a:xfrm>
            <a:off x="114300" y="1109250"/>
            <a:ext cx="6062100" cy="4034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a:t>A</a:t>
            </a:r>
            <a:r>
              <a:rPr lang="en"/>
              <a:t>llegations of accounting fraud and environmental infractions.</a:t>
            </a:r>
            <a:endParaRPr/>
          </a:p>
          <a:p>
            <a:pPr indent="-317500" lvl="0" marL="457200" rtl="0" algn="l">
              <a:spcBef>
                <a:spcPts val="0"/>
              </a:spcBef>
              <a:spcAft>
                <a:spcPts val="0"/>
              </a:spcAft>
              <a:buSzPts val="1400"/>
              <a:buChar char="●"/>
            </a:pPr>
            <a:r>
              <a:rPr lang="en"/>
              <a:t>Lack of ethics and transparency in the company's practices.</a:t>
            </a:r>
            <a:endParaRPr/>
          </a:p>
          <a:p>
            <a:pPr indent="-317500" lvl="0" marL="457200" rtl="0" algn="l">
              <a:spcBef>
                <a:spcPts val="0"/>
              </a:spcBef>
              <a:spcAft>
                <a:spcPts val="0"/>
              </a:spcAft>
              <a:buSzPts val="1400"/>
              <a:buChar char="●"/>
            </a:pPr>
            <a:r>
              <a:rPr lang="en"/>
              <a:t>Unethical practices can hurt a company's financial performance and reputation.</a:t>
            </a:r>
            <a:endParaRPr/>
          </a:p>
          <a:p>
            <a:pPr indent="-317500" lvl="0" marL="457200" rtl="0" algn="l">
              <a:spcBef>
                <a:spcPts val="0"/>
              </a:spcBef>
              <a:spcAft>
                <a:spcPts val="0"/>
              </a:spcAft>
              <a:buSzPts val="1400"/>
              <a:buChar char="●"/>
            </a:pPr>
            <a:r>
              <a:rPr lang="en"/>
              <a:t>Importance of ethical conduct and transparency in business.</a:t>
            </a:r>
            <a:endParaRPr/>
          </a:p>
          <a:p>
            <a:pPr indent="-317500" lvl="0" marL="457200" rtl="0" algn="l">
              <a:spcBef>
                <a:spcPts val="0"/>
              </a:spcBef>
              <a:spcAft>
                <a:spcPts val="0"/>
              </a:spcAft>
              <a:buSzPts val="1400"/>
              <a:buChar char="●"/>
            </a:pPr>
            <a:r>
              <a:rPr lang="en"/>
              <a:t>Organizations should follow strict norms of transparency and accountability.</a:t>
            </a:r>
            <a:endParaRPr/>
          </a:p>
          <a:p>
            <a:pPr indent="-317500" lvl="0" marL="457200" rtl="0" algn="l">
              <a:spcBef>
                <a:spcPts val="0"/>
              </a:spcBef>
              <a:spcAft>
                <a:spcPts val="0"/>
              </a:spcAft>
              <a:buSzPts val="1400"/>
              <a:buChar char="●"/>
            </a:pPr>
            <a:r>
              <a:rPr lang="en"/>
              <a:t>The importance of crisis communication and reputation management.</a:t>
            </a:r>
            <a:endParaRPr/>
          </a:p>
          <a:p>
            <a:pPr indent="-317500" lvl="0" marL="457200" rtl="0" algn="l">
              <a:spcBef>
                <a:spcPts val="0"/>
              </a:spcBef>
              <a:spcAft>
                <a:spcPts val="0"/>
              </a:spcAft>
              <a:buSzPts val="1400"/>
              <a:buChar char="●"/>
            </a:pPr>
            <a:r>
              <a:rPr lang="en"/>
              <a:t>The charges may decrease the company's share prices and market value.</a:t>
            </a:r>
            <a:endParaRPr/>
          </a:p>
          <a:p>
            <a:pPr indent="-317500" lvl="0" marL="457200" rtl="0" algn="l">
              <a:spcBef>
                <a:spcPts val="0"/>
              </a:spcBef>
              <a:spcAft>
                <a:spcPts val="0"/>
              </a:spcAft>
              <a:buSzPts val="1400"/>
              <a:buChar char="●"/>
            </a:pPr>
            <a:r>
              <a:rPr lang="en"/>
              <a:t>Allegations of opaque related-party transactions indicate a lack of transparency in financial reporting.</a:t>
            </a:r>
            <a:endParaRPr/>
          </a:p>
          <a:p>
            <a:pPr indent="-317500" lvl="0" marL="457200" rtl="0" algn="l">
              <a:spcBef>
                <a:spcPts val="0"/>
              </a:spcBef>
              <a:spcAft>
                <a:spcPts val="0"/>
              </a:spcAft>
              <a:buSzPts val="1400"/>
              <a:buChar char="●"/>
            </a:pPr>
            <a:r>
              <a:rPr lang="en"/>
              <a:t>The regulatory response raises concerns about potential risks associated with investing in the company.</a:t>
            </a:r>
            <a:endParaRPr/>
          </a:p>
          <a:p>
            <a:pPr indent="-317500" lvl="0" marL="457200" rtl="0" algn="l">
              <a:spcBef>
                <a:spcPts val="0"/>
              </a:spcBef>
              <a:spcAft>
                <a:spcPts val="0"/>
              </a:spcAft>
              <a:buSzPts val="1400"/>
              <a:buChar char="●"/>
            </a:pPr>
            <a:r>
              <a:rPr lang="en"/>
              <a:t>Security analysts need to take a holistic approach to assessing a company's risks and benefits.</a:t>
            </a:r>
            <a:endParaRPr/>
          </a:p>
        </p:txBody>
      </p:sp>
      <p:pic>
        <p:nvPicPr>
          <p:cNvPr id="138" name="Google Shape;138;p22"/>
          <p:cNvPicPr preferRelativeResize="0"/>
          <p:nvPr/>
        </p:nvPicPr>
        <p:blipFill rotWithShape="1">
          <a:blip r:embed="rId3">
            <a:alphaModFix/>
          </a:blip>
          <a:srcRect b="25670" l="20537" r="20531" t="27899"/>
          <a:stretch/>
        </p:blipFill>
        <p:spPr>
          <a:xfrm>
            <a:off x="6534859" y="496050"/>
            <a:ext cx="2321959" cy="1828800"/>
          </a:xfrm>
          <a:prstGeom prst="rect">
            <a:avLst/>
          </a:prstGeom>
          <a:noFill/>
          <a:ln>
            <a:noFill/>
          </a:ln>
        </p:spPr>
      </p:pic>
      <p:pic>
        <p:nvPicPr>
          <p:cNvPr id="139" name="Google Shape;139;p22"/>
          <p:cNvPicPr preferRelativeResize="0"/>
          <p:nvPr/>
        </p:nvPicPr>
        <p:blipFill>
          <a:blip r:embed="rId4">
            <a:alphaModFix/>
          </a:blip>
          <a:stretch>
            <a:fillRect/>
          </a:stretch>
        </p:blipFill>
        <p:spPr>
          <a:xfrm>
            <a:off x="6176400" y="2777875"/>
            <a:ext cx="2750076" cy="182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5" name="Google Shape;145;p23"/>
          <p:cNvSpPr txBox="1"/>
          <p:nvPr/>
        </p:nvSpPr>
        <p:spPr>
          <a:xfrm>
            <a:off x="74200" y="1224675"/>
            <a:ext cx="58674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I</a:t>
            </a:r>
            <a:r>
              <a:rPr lang="en">
                <a:solidFill>
                  <a:schemeClr val="dk1"/>
                </a:solidFill>
                <a:latin typeface="Old Standard TT"/>
                <a:ea typeface="Old Standard TT"/>
                <a:cs typeface="Old Standard TT"/>
                <a:sym typeface="Old Standard TT"/>
              </a:rPr>
              <a:t>nvestors should exercise caution before investing in Adani Group.</a:t>
            </a:r>
            <a:endParaRPr>
              <a:solidFill>
                <a:schemeClr val="dk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Adani Group has been involved in controversial projects</a:t>
            </a:r>
            <a:endParaRPr>
              <a:solidFill>
                <a:schemeClr val="dk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Investors should assess the potential influence of regulatory measures on Adani Group's activities and investments in government-regulated industries.</a:t>
            </a:r>
            <a:endParaRPr>
              <a:solidFill>
                <a:schemeClr val="dk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Adani Group's financial health and stability should be evaluated</a:t>
            </a:r>
            <a:endParaRPr>
              <a:solidFill>
                <a:schemeClr val="dk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The competitive environment in Adani Group's markets should also be considered before making any investment decisions.</a:t>
            </a:r>
            <a:endParaRPr>
              <a:solidFill>
                <a:schemeClr val="dk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Investors must carefully evaluate Adani Group's track record and reputation in light of the Hindenburg Research report and controversies surrounding the company.</a:t>
            </a:r>
            <a:endParaRPr>
              <a:solidFill>
                <a:schemeClr val="dk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Investing involves inherent risks, and investors should make decisions based on accurate data.</a:t>
            </a:r>
            <a:endParaRPr>
              <a:solidFill>
                <a:schemeClr val="dk1"/>
              </a:solidFill>
              <a:latin typeface="Old Standard TT"/>
              <a:ea typeface="Old Standard TT"/>
              <a:cs typeface="Old Standard TT"/>
              <a:sym typeface="Old Standard TT"/>
            </a:endParaRPr>
          </a:p>
        </p:txBody>
      </p:sp>
      <p:pic>
        <p:nvPicPr>
          <p:cNvPr id="146" name="Google Shape;146;p23"/>
          <p:cNvPicPr preferRelativeResize="0"/>
          <p:nvPr/>
        </p:nvPicPr>
        <p:blipFill>
          <a:blip r:embed="rId3">
            <a:alphaModFix amt="15000"/>
          </a:blip>
          <a:stretch>
            <a:fillRect/>
          </a:stretch>
        </p:blipFill>
        <p:spPr>
          <a:xfrm>
            <a:off x="0" y="0"/>
            <a:ext cx="9144000" cy="5143500"/>
          </a:xfrm>
          <a:prstGeom prst="rect">
            <a:avLst/>
          </a:prstGeom>
          <a:noFill/>
          <a:ln>
            <a:noFill/>
          </a:ln>
        </p:spPr>
      </p:pic>
      <p:pic>
        <p:nvPicPr>
          <p:cNvPr id="147" name="Google Shape;147;p23"/>
          <p:cNvPicPr preferRelativeResize="0"/>
          <p:nvPr/>
        </p:nvPicPr>
        <p:blipFill>
          <a:blip r:embed="rId4">
            <a:alphaModFix/>
          </a:blip>
          <a:stretch>
            <a:fillRect/>
          </a:stretch>
        </p:blipFill>
        <p:spPr>
          <a:xfrm>
            <a:off x="6408950" y="255100"/>
            <a:ext cx="1828803" cy="1828803"/>
          </a:xfrm>
          <a:prstGeom prst="rect">
            <a:avLst/>
          </a:prstGeom>
          <a:noFill/>
          <a:ln>
            <a:noFill/>
          </a:ln>
        </p:spPr>
      </p:pic>
      <p:pic>
        <p:nvPicPr>
          <p:cNvPr id="148" name="Google Shape;148;p23"/>
          <p:cNvPicPr preferRelativeResize="0"/>
          <p:nvPr/>
        </p:nvPicPr>
        <p:blipFill>
          <a:blip r:embed="rId5">
            <a:alphaModFix/>
          </a:blip>
          <a:stretch>
            <a:fillRect/>
          </a:stretch>
        </p:blipFill>
        <p:spPr>
          <a:xfrm>
            <a:off x="6719170" y="2769975"/>
            <a:ext cx="1208372" cy="18288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4"/>
          <p:cNvPicPr preferRelativeResize="0"/>
          <p:nvPr/>
        </p:nvPicPr>
        <p:blipFill>
          <a:blip r:embed="rId3">
            <a:alphaModFix/>
          </a:blip>
          <a:stretch>
            <a:fillRect/>
          </a:stretch>
        </p:blipFill>
        <p:spPr>
          <a:xfrm>
            <a:off x="1167225" y="681500"/>
            <a:ext cx="6204501" cy="378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11700" y="1389000"/>
            <a:ext cx="3999900" cy="2365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Hindenburg -&gt; Profits from short-selling</a:t>
            </a:r>
            <a:endParaRPr/>
          </a:p>
          <a:p>
            <a:pPr indent="-317500" lvl="0" marL="457200" rtl="0" algn="l">
              <a:spcBef>
                <a:spcPts val="0"/>
              </a:spcBef>
              <a:spcAft>
                <a:spcPts val="0"/>
              </a:spcAft>
              <a:buSzPts val="1400"/>
              <a:buChar char="●"/>
            </a:pPr>
            <a:r>
              <a:rPr lang="en"/>
              <a:t>Self-created issues -&gt; Fall of company stock prices</a:t>
            </a:r>
            <a:endParaRPr/>
          </a:p>
          <a:p>
            <a:pPr indent="-317500" lvl="0" marL="457200" rtl="0" algn="l">
              <a:spcBef>
                <a:spcPts val="0"/>
              </a:spcBef>
              <a:spcAft>
                <a:spcPts val="0"/>
              </a:spcAft>
              <a:buSzPts val="1400"/>
              <a:buChar char="●"/>
            </a:pPr>
            <a:r>
              <a:rPr lang="en"/>
              <a:t>Released a report on the Adani group</a:t>
            </a:r>
            <a:endParaRPr/>
          </a:p>
          <a:p>
            <a:pPr indent="-317500" lvl="0" marL="457200" rtl="0" algn="l">
              <a:spcBef>
                <a:spcPts val="0"/>
              </a:spcBef>
              <a:spcAft>
                <a:spcPts val="0"/>
              </a:spcAft>
              <a:buSzPts val="1400"/>
              <a:buChar char="●"/>
            </a:pPr>
            <a:r>
              <a:rPr lang="en"/>
              <a:t>A divided public opinion </a:t>
            </a:r>
            <a:endParaRPr/>
          </a:p>
          <a:p>
            <a:pPr indent="-317500" lvl="0" marL="457200" rtl="0" algn="l">
              <a:spcBef>
                <a:spcPts val="0"/>
              </a:spcBef>
              <a:spcAft>
                <a:spcPts val="0"/>
              </a:spcAft>
              <a:buSzPts val="1400"/>
              <a:buChar char="●"/>
            </a:pPr>
            <a:r>
              <a:rPr lang="en"/>
              <a:t>Hindenburg's motives for profit should not be ignored</a:t>
            </a:r>
            <a:endParaRPr/>
          </a:p>
          <a:p>
            <a:pPr indent="-317500" lvl="0" marL="457200" rtl="0" algn="l">
              <a:spcBef>
                <a:spcPts val="0"/>
              </a:spcBef>
              <a:spcAft>
                <a:spcPts val="0"/>
              </a:spcAft>
              <a:buSzPts val="1400"/>
              <a:buChar char="●"/>
            </a:pPr>
            <a:r>
              <a:rPr lang="en"/>
              <a:t>It's important to read and understand the report</a:t>
            </a:r>
            <a:endParaRPr/>
          </a:p>
        </p:txBody>
      </p:sp>
      <p:pic>
        <p:nvPicPr>
          <p:cNvPr id="71" name="Google Shape;71;p14"/>
          <p:cNvPicPr preferRelativeResize="0"/>
          <p:nvPr/>
        </p:nvPicPr>
        <p:blipFill>
          <a:blip r:embed="rId3">
            <a:alphaModFix/>
          </a:blip>
          <a:stretch>
            <a:fillRect/>
          </a:stretch>
        </p:blipFill>
        <p:spPr>
          <a:xfrm>
            <a:off x="3894100" y="96475"/>
            <a:ext cx="5117566" cy="914400"/>
          </a:xfrm>
          <a:prstGeom prst="rect">
            <a:avLst/>
          </a:prstGeom>
          <a:noFill/>
          <a:ln>
            <a:noFill/>
          </a:ln>
        </p:spPr>
      </p:pic>
      <p:pic>
        <p:nvPicPr>
          <p:cNvPr id="72" name="Google Shape;72;p14"/>
          <p:cNvPicPr preferRelativeResize="0"/>
          <p:nvPr/>
        </p:nvPicPr>
        <p:blipFill>
          <a:blip r:embed="rId4">
            <a:alphaModFix/>
          </a:blip>
          <a:stretch>
            <a:fillRect/>
          </a:stretch>
        </p:blipFill>
        <p:spPr>
          <a:xfrm>
            <a:off x="4473463" y="1389000"/>
            <a:ext cx="3958846" cy="274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Adani Group</a:t>
            </a:r>
            <a:endParaRPr/>
          </a:p>
        </p:txBody>
      </p:sp>
      <p:sp>
        <p:nvSpPr>
          <p:cNvPr id="78" name="Google Shape;78;p15"/>
          <p:cNvSpPr txBox="1"/>
          <p:nvPr>
            <p:ph idx="1" type="body"/>
          </p:nvPr>
        </p:nvSpPr>
        <p:spPr>
          <a:xfrm>
            <a:off x="311700" y="1565125"/>
            <a:ext cx="3999900" cy="2610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Leading Conglomerate in India founded in 1988</a:t>
            </a:r>
            <a:endParaRPr/>
          </a:p>
          <a:p>
            <a:pPr indent="-317500" lvl="0" marL="457200" rtl="0" algn="l">
              <a:spcBef>
                <a:spcPts val="0"/>
              </a:spcBef>
              <a:spcAft>
                <a:spcPts val="0"/>
              </a:spcAft>
              <a:buSzPts val="1400"/>
              <a:buChar char="●"/>
            </a:pPr>
            <a:r>
              <a:rPr lang="en"/>
              <a:t>Diversified into various sectors</a:t>
            </a:r>
            <a:endParaRPr/>
          </a:p>
          <a:p>
            <a:pPr indent="-317500" lvl="0" marL="457200" rtl="0" algn="l">
              <a:spcBef>
                <a:spcPts val="0"/>
              </a:spcBef>
              <a:spcAft>
                <a:spcPts val="0"/>
              </a:spcAft>
              <a:buSzPts val="1400"/>
              <a:buChar char="●"/>
            </a:pPr>
            <a:r>
              <a:rPr lang="en"/>
              <a:t>Adani Ports and Special Economic Zone</a:t>
            </a:r>
            <a:endParaRPr/>
          </a:p>
          <a:p>
            <a:pPr indent="-317500" lvl="0" marL="457200" rtl="0" algn="l">
              <a:spcBef>
                <a:spcPts val="0"/>
              </a:spcBef>
              <a:spcAft>
                <a:spcPts val="0"/>
              </a:spcAft>
              <a:buSzPts val="1400"/>
              <a:buChar char="●"/>
            </a:pPr>
            <a:r>
              <a:rPr lang="en"/>
              <a:t>Adani Green Energy</a:t>
            </a:r>
            <a:endParaRPr/>
          </a:p>
          <a:p>
            <a:pPr indent="-317500" lvl="0" marL="457200" rtl="0" algn="l">
              <a:spcBef>
                <a:spcPts val="0"/>
              </a:spcBef>
              <a:spcAft>
                <a:spcPts val="0"/>
              </a:spcAft>
              <a:buSzPts val="1400"/>
              <a:buChar char="●"/>
            </a:pPr>
            <a:r>
              <a:rPr lang="en"/>
              <a:t>Adani Enterprise</a:t>
            </a:r>
            <a:endParaRPr/>
          </a:p>
          <a:p>
            <a:pPr indent="-317500" lvl="0" marL="457200" rtl="0" algn="l">
              <a:spcBef>
                <a:spcPts val="0"/>
              </a:spcBef>
              <a:spcAft>
                <a:spcPts val="0"/>
              </a:spcAft>
              <a:buSzPts val="1400"/>
              <a:buChar char="●"/>
            </a:pPr>
            <a:r>
              <a:rPr lang="en"/>
              <a:t>Adani Total Gas</a:t>
            </a:r>
            <a:endParaRPr/>
          </a:p>
          <a:p>
            <a:pPr indent="-317500" lvl="0" marL="457200" rtl="0" algn="l">
              <a:spcBef>
                <a:spcPts val="0"/>
              </a:spcBef>
              <a:spcAft>
                <a:spcPts val="0"/>
              </a:spcAft>
              <a:buSzPts val="1400"/>
              <a:buChar char="●"/>
            </a:pPr>
            <a:r>
              <a:rPr lang="en"/>
              <a:t>Subsidiaries</a:t>
            </a:r>
            <a:r>
              <a:rPr lang="en"/>
              <a:t> deliver impressive results</a:t>
            </a:r>
            <a:endParaRPr/>
          </a:p>
        </p:txBody>
      </p:sp>
      <p:pic>
        <p:nvPicPr>
          <p:cNvPr id="79" name="Google Shape;79;p15"/>
          <p:cNvPicPr preferRelativeResize="0"/>
          <p:nvPr/>
        </p:nvPicPr>
        <p:blipFill>
          <a:blip r:embed="rId3">
            <a:alphaModFix/>
          </a:blip>
          <a:stretch>
            <a:fillRect/>
          </a:stretch>
        </p:blipFill>
        <p:spPr>
          <a:xfrm>
            <a:off x="6368150" y="96441"/>
            <a:ext cx="2583053" cy="914401"/>
          </a:xfrm>
          <a:prstGeom prst="rect">
            <a:avLst/>
          </a:prstGeom>
          <a:noFill/>
          <a:ln>
            <a:noFill/>
          </a:ln>
        </p:spPr>
      </p:pic>
      <p:pic>
        <p:nvPicPr>
          <p:cNvPr id="80" name="Google Shape;80;p15"/>
          <p:cNvPicPr preferRelativeResize="0"/>
          <p:nvPr/>
        </p:nvPicPr>
        <p:blipFill>
          <a:blip r:embed="rId4">
            <a:alphaModFix/>
          </a:blip>
          <a:stretch>
            <a:fillRect/>
          </a:stretch>
        </p:blipFill>
        <p:spPr>
          <a:xfrm>
            <a:off x="6333800" y="1134425"/>
            <a:ext cx="2651760" cy="1828801"/>
          </a:xfrm>
          <a:prstGeom prst="rect">
            <a:avLst/>
          </a:prstGeom>
          <a:noFill/>
          <a:ln>
            <a:noFill/>
          </a:ln>
        </p:spPr>
      </p:pic>
      <p:pic>
        <p:nvPicPr>
          <p:cNvPr id="81" name="Google Shape;81;p15"/>
          <p:cNvPicPr preferRelativeResize="0"/>
          <p:nvPr/>
        </p:nvPicPr>
        <p:blipFill>
          <a:blip r:embed="rId5">
            <a:alphaModFix/>
          </a:blip>
          <a:stretch>
            <a:fillRect/>
          </a:stretch>
        </p:blipFill>
        <p:spPr>
          <a:xfrm>
            <a:off x="6237900" y="3039426"/>
            <a:ext cx="2747660" cy="1828800"/>
          </a:xfrm>
          <a:prstGeom prst="rect">
            <a:avLst/>
          </a:prstGeom>
          <a:noFill/>
          <a:ln>
            <a:noFill/>
          </a:ln>
        </p:spPr>
      </p:pic>
      <p:pic>
        <p:nvPicPr>
          <p:cNvPr id="82" name="Google Shape;82;p15"/>
          <p:cNvPicPr preferRelativeResize="0"/>
          <p:nvPr/>
        </p:nvPicPr>
        <p:blipFill>
          <a:blip r:embed="rId6">
            <a:alphaModFix/>
          </a:blip>
          <a:stretch>
            <a:fillRect/>
          </a:stretch>
        </p:blipFill>
        <p:spPr>
          <a:xfrm>
            <a:off x="3997542" y="2963225"/>
            <a:ext cx="2014283" cy="1828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Sucheta Dalal vs Adani</a:t>
            </a:r>
            <a:endParaRPr/>
          </a:p>
        </p:txBody>
      </p:sp>
      <p:sp>
        <p:nvSpPr>
          <p:cNvPr id="88" name="Google Shape;88;p16"/>
          <p:cNvSpPr txBox="1"/>
          <p:nvPr>
            <p:ph idx="1" type="body"/>
          </p:nvPr>
        </p:nvSpPr>
        <p:spPr>
          <a:xfrm>
            <a:off x="311700" y="1447675"/>
            <a:ext cx="8720100" cy="1886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Well known journalist: Exposed Harshad Mehta Scam</a:t>
            </a:r>
            <a:endParaRPr/>
          </a:p>
          <a:p>
            <a:pPr indent="-317500" lvl="0" marL="457200" rtl="0" algn="l">
              <a:spcBef>
                <a:spcPts val="0"/>
              </a:spcBef>
              <a:spcAft>
                <a:spcPts val="0"/>
              </a:spcAft>
              <a:buSzPts val="1400"/>
              <a:buChar char="●"/>
            </a:pPr>
            <a:r>
              <a:rPr lang="en"/>
              <a:t>Advocate for transparency &amp; ethical business practices</a:t>
            </a:r>
            <a:endParaRPr/>
          </a:p>
          <a:p>
            <a:pPr indent="-317500" lvl="0" marL="457200" rtl="0" algn="l">
              <a:spcBef>
                <a:spcPts val="0"/>
              </a:spcBef>
              <a:spcAft>
                <a:spcPts val="0"/>
              </a:spcAft>
              <a:buSzPts val="1400"/>
              <a:buChar char="●"/>
            </a:pPr>
            <a:r>
              <a:rPr lang="en"/>
              <a:t>Exposure to Adani group: Importance of continued </a:t>
            </a:r>
            <a:r>
              <a:rPr lang="en"/>
              <a:t>scrutiny</a:t>
            </a:r>
            <a:r>
              <a:rPr lang="en"/>
              <a:t> and investigation by journalists</a:t>
            </a:r>
            <a:endParaRPr/>
          </a:p>
          <a:p>
            <a:pPr indent="-317500" lvl="0" marL="457200" rtl="0" algn="l">
              <a:spcBef>
                <a:spcPts val="0"/>
              </a:spcBef>
              <a:spcAft>
                <a:spcPts val="0"/>
              </a:spcAft>
              <a:buSzPts val="1400"/>
              <a:buChar char="●"/>
            </a:pPr>
            <a:r>
              <a:rPr lang="en"/>
              <a:t>Discussed on Social Media: Tweet linked to drop</a:t>
            </a:r>
            <a:endParaRPr/>
          </a:p>
          <a:p>
            <a:pPr indent="-317500" lvl="0" marL="457200" rtl="0" algn="l">
              <a:spcBef>
                <a:spcPts val="0"/>
              </a:spcBef>
              <a:spcAft>
                <a:spcPts val="0"/>
              </a:spcAft>
              <a:buSzPts val="1400"/>
              <a:buChar char="●"/>
            </a:pPr>
            <a:r>
              <a:rPr lang="en"/>
              <a:t>Rumors and speculation can impact stock prices: Be </a:t>
            </a:r>
            <a:r>
              <a:rPr lang="en"/>
              <a:t>cautious </a:t>
            </a:r>
            <a:endParaRPr/>
          </a:p>
          <a:p>
            <a:pPr indent="-317500" lvl="0" marL="457200" rtl="0" algn="l">
              <a:spcBef>
                <a:spcPts val="0"/>
              </a:spcBef>
              <a:spcAft>
                <a:spcPts val="0"/>
              </a:spcAft>
              <a:buSzPts val="1400"/>
              <a:buChar char="●"/>
            </a:pPr>
            <a:r>
              <a:rPr lang="en"/>
              <a:t>Role of journalists</a:t>
            </a:r>
            <a:endParaRPr/>
          </a:p>
          <a:p>
            <a:pPr indent="-317500" lvl="0" marL="457200" rtl="0" algn="l">
              <a:spcBef>
                <a:spcPts val="0"/>
              </a:spcBef>
              <a:spcAft>
                <a:spcPts val="0"/>
              </a:spcAft>
              <a:buSzPts val="1400"/>
              <a:buChar char="●"/>
            </a:pPr>
            <a:r>
              <a:rPr lang="en"/>
              <a:t>Need for prudent investment decisions</a:t>
            </a:r>
            <a:endParaRPr/>
          </a:p>
        </p:txBody>
      </p:sp>
      <p:pic>
        <p:nvPicPr>
          <p:cNvPr id="89" name="Google Shape;89;p16"/>
          <p:cNvPicPr preferRelativeResize="0"/>
          <p:nvPr/>
        </p:nvPicPr>
        <p:blipFill rotWithShape="1">
          <a:blip r:embed="rId3">
            <a:alphaModFix/>
          </a:blip>
          <a:srcRect b="19224" l="0" r="0" t="0"/>
          <a:stretch/>
        </p:blipFill>
        <p:spPr>
          <a:xfrm>
            <a:off x="1699950" y="3333773"/>
            <a:ext cx="5943600" cy="134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Report</a:t>
            </a:r>
            <a:endParaRPr/>
          </a:p>
        </p:txBody>
      </p:sp>
      <p:sp>
        <p:nvSpPr>
          <p:cNvPr id="95" name="Google Shape;95;p17"/>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Generates public reports on frauds</a:t>
            </a:r>
            <a:endParaRPr/>
          </a:p>
          <a:p>
            <a:pPr indent="-317500" lvl="0" marL="457200" rtl="0" algn="l">
              <a:spcBef>
                <a:spcPts val="0"/>
              </a:spcBef>
              <a:spcAft>
                <a:spcPts val="0"/>
              </a:spcAft>
              <a:buSzPts val="1400"/>
              <a:buChar char="●"/>
            </a:pPr>
            <a:r>
              <a:rPr lang="en"/>
              <a:t>Track record of targeting companies with short positions</a:t>
            </a:r>
            <a:endParaRPr/>
          </a:p>
          <a:p>
            <a:pPr indent="-317500" lvl="0" marL="457200" rtl="0" algn="l">
              <a:spcBef>
                <a:spcPts val="0"/>
              </a:spcBef>
              <a:spcAft>
                <a:spcPts val="0"/>
              </a:spcAft>
              <a:buSzPts val="1400"/>
              <a:buChar char="●"/>
            </a:pPr>
            <a:r>
              <a:rPr lang="en"/>
              <a:t>Questions company’s fundamentals</a:t>
            </a:r>
            <a:endParaRPr/>
          </a:p>
          <a:p>
            <a:pPr indent="-317500" lvl="0" marL="457200" rtl="0" algn="l">
              <a:spcBef>
                <a:spcPts val="0"/>
              </a:spcBef>
              <a:spcAft>
                <a:spcPts val="0"/>
              </a:spcAft>
              <a:buSzPts val="1400"/>
              <a:buChar char="●"/>
            </a:pPr>
            <a:r>
              <a:rPr lang="en"/>
              <a:t>Suggests overvaluation</a:t>
            </a:r>
            <a:endParaRPr/>
          </a:p>
          <a:p>
            <a:pPr indent="-317500" lvl="0" marL="457200" rtl="0" algn="l">
              <a:spcBef>
                <a:spcPts val="0"/>
              </a:spcBef>
              <a:spcAft>
                <a:spcPts val="0"/>
              </a:spcAft>
              <a:buSzPts val="1400"/>
              <a:buChar char="●"/>
            </a:pPr>
            <a:r>
              <a:rPr lang="en"/>
              <a:t>Highlights extreme debt, lack of transparency</a:t>
            </a:r>
            <a:endParaRPr/>
          </a:p>
          <a:p>
            <a:pPr indent="-317500" lvl="0" marL="457200" rtl="0" algn="l">
              <a:spcBef>
                <a:spcPts val="0"/>
              </a:spcBef>
              <a:spcAft>
                <a:spcPts val="0"/>
              </a:spcAft>
              <a:buSzPts val="1400"/>
              <a:buChar char="●"/>
            </a:pPr>
            <a:r>
              <a:rPr lang="en"/>
              <a:t>Alleges Market manipulation, money laundering</a:t>
            </a:r>
            <a:endParaRPr/>
          </a:p>
          <a:p>
            <a:pPr indent="-317500" lvl="0" marL="457200" rtl="0" algn="l">
              <a:spcBef>
                <a:spcPts val="0"/>
              </a:spcBef>
              <a:spcAft>
                <a:spcPts val="0"/>
              </a:spcAft>
              <a:buSzPts val="1400"/>
              <a:buChar char="●"/>
            </a:pPr>
            <a:r>
              <a:rPr lang="en"/>
              <a:t>Use of influence to silence critics and media</a:t>
            </a:r>
            <a:endParaRPr/>
          </a:p>
          <a:p>
            <a:pPr indent="-317500" lvl="0" marL="457200" rtl="0" algn="l">
              <a:spcBef>
                <a:spcPts val="0"/>
              </a:spcBef>
              <a:spcAft>
                <a:spcPts val="0"/>
              </a:spcAft>
              <a:buSzPts val="1400"/>
              <a:buChar char="●"/>
            </a:pPr>
            <a:r>
              <a:rPr lang="en"/>
              <a:t>Open challenge to answer 88 questions</a:t>
            </a:r>
            <a:endParaRPr/>
          </a:p>
        </p:txBody>
      </p:sp>
      <p:pic>
        <p:nvPicPr>
          <p:cNvPr id="96" name="Google Shape;96;p17"/>
          <p:cNvPicPr preferRelativeResize="0"/>
          <p:nvPr/>
        </p:nvPicPr>
        <p:blipFill rotWithShape="1">
          <a:blip r:embed="rId3">
            <a:alphaModFix amt="10000"/>
          </a:blip>
          <a:srcRect b="-10540" l="0" r="0" t="10540"/>
          <a:stretch/>
        </p:blipFill>
        <p:spPr>
          <a:xfrm>
            <a:off x="0" y="0"/>
            <a:ext cx="9144000" cy="6100746"/>
          </a:xfrm>
          <a:prstGeom prst="rect">
            <a:avLst/>
          </a:prstGeom>
          <a:noFill/>
          <a:ln>
            <a:noFill/>
          </a:ln>
        </p:spPr>
      </p:pic>
      <p:pic>
        <p:nvPicPr>
          <p:cNvPr id="97" name="Google Shape;97;p17"/>
          <p:cNvPicPr preferRelativeResize="0"/>
          <p:nvPr/>
        </p:nvPicPr>
        <p:blipFill>
          <a:blip r:embed="rId4">
            <a:alphaModFix/>
          </a:blip>
          <a:stretch>
            <a:fillRect/>
          </a:stretch>
        </p:blipFill>
        <p:spPr>
          <a:xfrm>
            <a:off x="5234400" y="445029"/>
            <a:ext cx="3749039" cy="1828799"/>
          </a:xfrm>
          <a:prstGeom prst="rect">
            <a:avLst/>
          </a:prstGeom>
          <a:noFill/>
          <a:ln>
            <a:noFill/>
          </a:ln>
        </p:spPr>
      </p:pic>
      <p:pic>
        <p:nvPicPr>
          <p:cNvPr id="98" name="Google Shape;98;p17"/>
          <p:cNvPicPr preferRelativeResize="0"/>
          <p:nvPr/>
        </p:nvPicPr>
        <p:blipFill>
          <a:blip r:embed="rId5">
            <a:alphaModFix/>
          </a:blip>
          <a:stretch>
            <a:fillRect/>
          </a:stretch>
        </p:blipFill>
        <p:spPr>
          <a:xfrm>
            <a:off x="5739770" y="2571750"/>
            <a:ext cx="2738327" cy="1828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431675" y="7691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a:t>
            </a:r>
            <a:r>
              <a:rPr lang="en"/>
              <a:t> of Report</a:t>
            </a:r>
            <a:endParaRPr/>
          </a:p>
        </p:txBody>
      </p:sp>
      <p:sp>
        <p:nvSpPr>
          <p:cNvPr id="104" name="Google Shape;104;p18"/>
          <p:cNvSpPr txBox="1"/>
          <p:nvPr>
            <p:ph idx="1" type="body"/>
          </p:nvPr>
        </p:nvSpPr>
        <p:spPr>
          <a:xfrm>
            <a:off x="311700" y="2037475"/>
            <a:ext cx="8520600" cy="2832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Since the release of report, all adani stocks have fallen </a:t>
            </a:r>
            <a:r>
              <a:rPr lang="en"/>
              <a:t>at least</a:t>
            </a:r>
            <a:r>
              <a:rPr lang="en"/>
              <a:t> 25% with adani total gas getting a set back of upto 70%. (As on 13th February, 2022).</a:t>
            </a:r>
            <a:endParaRPr/>
          </a:p>
          <a:p>
            <a:pPr indent="-317500" lvl="0" marL="457200" rtl="0" algn="l">
              <a:spcBef>
                <a:spcPts val="0"/>
              </a:spcBef>
              <a:spcAft>
                <a:spcPts val="0"/>
              </a:spcAft>
              <a:buSzPts val="1400"/>
              <a:buChar char="●"/>
            </a:pPr>
            <a:r>
              <a:rPr lang="en"/>
              <a:t>Adani Enterprises FPO was cancelled </a:t>
            </a:r>
            <a:r>
              <a:rPr lang="en"/>
              <a:t>in spite</a:t>
            </a:r>
            <a:r>
              <a:rPr lang="en"/>
              <a:t> of it being </a:t>
            </a:r>
            <a:r>
              <a:rPr lang="en"/>
              <a:t>oversubscribed</a:t>
            </a:r>
            <a:r>
              <a:rPr lang="en"/>
              <a:t> 1.12 times. The stock has fallen over 50% since.</a:t>
            </a:r>
            <a:endParaRPr/>
          </a:p>
          <a:p>
            <a:pPr indent="-317500" lvl="0" marL="457200" rtl="0" algn="l">
              <a:spcBef>
                <a:spcPts val="0"/>
              </a:spcBef>
              <a:spcAft>
                <a:spcPts val="0"/>
              </a:spcAft>
              <a:buSzPts val="1400"/>
              <a:buChar char="●"/>
            </a:pPr>
            <a:r>
              <a:rPr lang="en"/>
              <a:t>Markets have been more volatile, nifty decreased by -2.84% on 24th Jan.</a:t>
            </a:r>
            <a:endParaRPr/>
          </a:p>
          <a:p>
            <a:pPr indent="-317500" lvl="0" marL="457200" rtl="0" algn="l">
              <a:spcBef>
                <a:spcPts val="0"/>
              </a:spcBef>
              <a:spcAft>
                <a:spcPts val="0"/>
              </a:spcAft>
              <a:buSzPts val="1400"/>
              <a:buChar char="●"/>
            </a:pPr>
            <a:r>
              <a:rPr lang="en"/>
              <a:t>Dow Jones has </a:t>
            </a:r>
            <a:r>
              <a:rPr lang="en"/>
              <a:t>removed</a:t>
            </a:r>
            <a:r>
              <a:rPr lang="en"/>
              <a:t> Adani Ports from its </a:t>
            </a:r>
            <a:r>
              <a:rPr lang="en"/>
              <a:t>sustainability</a:t>
            </a:r>
            <a:r>
              <a:rPr lang="en"/>
              <a:t> </a:t>
            </a:r>
            <a:r>
              <a:rPr lang="en"/>
              <a:t>index</a:t>
            </a:r>
            <a:r>
              <a:rPr lang="en"/>
              <a:t>(DJSI) and Adani Group companies bonds have hit distressed levels</a:t>
            </a:r>
            <a:endParaRPr/>
          </a:p>
          <a:p>
            <a:pPr indent="-317500" lvl="0" marL="457200" rtl="0" algn="l">
              <a:spcBef>
                <a:spcPts val="0"/>
              </a:spcBef>
              <a:spcAft>
                <a:spcPts val="0"/>
              </a:spcAft>
              <a:buSzPts val="1400"/>
              <a:buChar char="●"/>
            </a:pPr>
            <a:r>
              <a:rPr lang="en"/>
              <a:t>LIC (which has a stake in Adani) and SBI (has in excess of $2 billion loan to Adani Group), came under the </a:t>
            </a:r>
            <a:r>
              <a:rPr lang="en"/>
              <a:t>scanner as both are public institutions.</a:t>
            </a:r>
            <a:endParaRPr/>
          </a:p>
          <a:p>
            <a:pPr indent="-317500" lvl="0" marL="457200" rtl="0" algn="l">
              <a:spcBef>
                <a:spcPts val="0"/>
              </a:spcBef>
              <a:spcAft>
                <a:spcPts val="0"/>
              </a:spcAft>
              <a:buSzPts val="1400"/>
              <a:buChar char="●"/>
            </a:pPr>
            <a:r>
              <a:rPr lang="en"/>
              <a:t>Chants in parliament about the alleged closeness of Gautam Adani and Prime Minister Narendra Modi.</a:t>
            </a:r>
            <a:endParaRPr/>
          </a:p>
        </p:txBody>
      </p:sp>
      <p:pic>
        <p:nvPicPr>
          <p:cNvPr id="105" name="Google Shape;105;p18"/>
          <p:cNvPicPr preferRelativeResize="0"/>
          <p:nvPr/>
        </p:nvPicPr>
        <p:blipFill>
          <a:blip r:embed="rId3">
            <a:alphaModFix/>
          </a:blip>
          <a:stretch>
            <a:fillRect/>
          </a:stretch>
        </p:blipFill>
        <p:spPr>
          <a:xfrm>
            <a:off x="4977100" y="114000"/>
            <a:ext cx="3975175" cy="192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Exchange’s Response</a:t>
            </a:r>
            <a:endParaRPr/>
          </a:p>
        </p:txBody>
      </p:sp>
      <p:sp>
        <p:nvSpPr>
          <p:cNvPr id="111" name="Google Shape;111;p19"/>
          <p:cNvSpPr txBox="1"/>
          <p:nvPr>
            <p:ph idx="1" type="body"/>
          </p:nvPr>
        </p:nvSpPr>
        <p:spPr>
          <a:xfrm>
            <a:off x="311700" y="1171675"/>
            <a:ext cx="4406700" cy="3397200"/>
          </a:xfrm>
          <a:prstGeom prst="rect">
            <a:avLst/>
          </a:prstGeom>
        </p:spPr>
        <p:txBody>
          <a:bodyPr anchorCtr="0" anchor="t" bIns="91425" lIns="91425" spcFirstLastPara="1" rIns="91425" wrap="square" tIns="91425">
            <a:normAutofit/>
          </a:bodyPr>
          <a:lstStyle/>
          <a:p>
            <a:pPr indent="-330200" lvl="0" marL="457200" rtl="0" algn="just">
              <a:lnSpc>
                <a:spcPct val="115000"/>
              </a:lnSpc>
              <a:spcBef>
                <a:spcPts val="1500"/>
              </a:spcBef>
              <a:spcAft>
                <a:spcPts val="0"/>
              </a:spcAft>
              <a:buSzPts val="1600"/>
              <a:buChar char="●"/>
            </a:pPr>
            <a:r>
              <a:rPr lang="en"/>
              <a:t>Adani Enterprises' faced several trading halts on the Bombay Stock Exchange after the release of the report, and it eventually fell by 30% before cutting losses. </a:t>
            </a:r>
            <a:endParaRPr/>
          </a:p>
          <a:p>
            <a:pPr indent="0" lvl="0" marL="457200" rtl="0" algn="just">
              <a:lnSpc>
                <a:spcPct val="115000"/>
              </a:lnSpc>
              <a:spcBef>
                <a:spcPts val="1500"/>
              </a:spcBef>
              <a:spcAft>
                <a:spcPts val="0"/>
              </a:spcAft>
              <a:buNone/>
            </a:pPr>
            <a:r>
              <a:t/>
            </a:r>
            <a:endParaRPr/>
          </a:p>
          <a:p>
            <a:pPr indent="-317500" lvl="0" marL="457200" rtl="0" algn="just">
              <a:lnSpc>
                <a:spcPct val="115000"/>
              </a:lnSpc>
              <a:spcBef>
                <a:spcPts val="1500"/>
              </a:spcBef>
              <a:spcAft>
                <a:spcPts val="0"/>
              </a:spcAft>
              <a:buSzPts val="1400"/>
              <a:buChar char="●"/>
            </a:pPr>
            <a:r>
              <a:rPr lang="en"/>
              <a:t>Adani Green Energy Ltd. and Adani Transmission Ltd.'s circuit limits have been updated by the National Stock Exchange of India (NSE) to 5%. Circuit limits are established by stock exchanges to avoid significant fluctuations in stock prices occurring quickly.</a:t>
            </a:r>
            <a:endParaRPr/>
          </a:p>
        </p:txBody>
      </p:sp>
      <p:pic>
        <p:nvPicPr>
          <p:cNvPr id="112" name="Google Shape;112;p19"/>
          <p:cNvPicPr preferRelativeResize="0"/>
          <p:nvPr/>
        </p:nvPicPr>
        <p:blipFill>
          <a:blip r:embed="rId3">
            <a:alphaModFix/>
          </a:blip>
          <a:stretch>
            <a:fillRect/>
          </a:stretch>
        </p:blipFill>
        <p:spPr>
          <a:xfrm>
            <a:off x="4870800" y="1171675"/>
            <a:ext cx="4120800" cy="3550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Adani’s Response</a:t>
            </a:r>
            <a:endParaRPr/>
          </a:p>
        </p:txBody>
      </p:sp>
      <p:sp>
        <p:nvSpPr>
          <p:cNvPr id="118" name="Google Shape;118;p20"/>
          <p:cNvSpPr txBox="1"/>
          <p:nvPr>
            <p:ph idx="1" type="body"/>
          </p:nvPr>
        </p:nvSpPr>
        <p:spPr>
          <a:xfrm>
            <a:off x="311700" y="1171675"/>
            <a:ext cx="5640000" cy="38658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T</a:t>
            </a:r>
            <a:r>
              <a:rPr lang="en"/>
              <a:t>he investment funds, which controlled a sizable portion of the float, were offshore corporations. Hindenburg reported, it spoke with former workers of the business that managed one of the funds, and they indicated that "Adani owns the shares." </a:t>
            </a:r>
            <a:endParaRPr/>
          </a:p>
          <a:p>
            <a:pPr indent="-317500" lvl="0" marL="457200" rtl="0" algn="l">
              <a:spcBef>
                <a:spcPts val="1000"/>
              </a:spcBef>
              <a:spcAft>
                <a:spcPts val="0"/>
              </a:spcAft>
              <a:buSzPts val="1400"/>
              <a:buChar char="●"/>
            </a:pPr>
            <a:r>
              <a:rPr lang="en"/>
              <a:t>Hindenburg claimed that Amicorp, which was linked to the $ 4.5 billion 1MDB affair in Malaysia, had relationships with Adani Group. </a:t>
            </a:r>
            <a:endParaRPr/>
          </a:p>
          <a:p>
            <a:pPr indent="-317500" lvl="0" marL="457200" rtl="0" algn="l">
              <a:spcBef>
                <a:spcPts val="1000"/>
              </a:spcBef>
              <a:spcAft>
                <a:spcPts val="0"/>
              </a:spcAft>
              <a:buSzPts val="1400"/>
              <a:buChar char="●"/>
            </a:pPr>
            <a:r>
              <a:rPr lang="en"/>
              <a:t>Hindenburg has raised concerns about Vinod Adani, the brother of Gautam Adani, and the fugitive CA Dharmesh Doshi, who is accused of manipulating the stock market. </a:t>
            </a:r>
            <a:endParaRPr/>
          </a:p>
          <a:p>
            <a:pPr indent="-317500" lvl="0" marL="457200" rtl="0" algn="l">
              <a:spcBef>
                <a:spcPts val="1000"/>
              </a:spcBef>
              <a:spcAft>
                <a:spcPts val="0"/>
              </a:spcAft>
              <a:buSzPts val="1400"/>
              <a:buChar char="●"/>
            </a:pPr>
            <a:r>
              <a:rPr lang="en"/>
              <a:t>The group stated in a number of responses to Hindenburg's other allegations that there were numerous related party transactions to privately held Adani companies, that the transactions were carried out on an arms-length basis.</a:t>
            </a:r>
            <a:endParaRPr/>
          </a:p>
        </p:txBody>
      </p:sp>
      <p:pic>
        <p:nvPicPr>
          <p:cNvPr id="119" name="Google Shape;119;p20"/>
          <p:cNvPicPr preferRelativeResize="0"/>
          <p:nvPr/>
        </p:nvPicPr>
        <p:blipFill>
          <a:blip r:embed="rId3">
            <a:alphaModFix amt="10000"/>
          </a:blip>
          <a:stretch>
            <a:fillRect/>
          </a:stretch>
        </p:blipFill>
        <p:spPr>
          <a:xfrm>
            <a:off x="0" y="272355"/>
            <a:ext cx="9144000" cy="4598789"/>
          </a:xfrm>
          <a:prstGeom prst="rect">
            <a:avLst/>
          </a:prstGeom>
          <a:noFill/>
          <a:ln>
            <a:noFill/>
          </a:ln>
        </p:spPr>
      </p:pic>
      <p:pic>
        <p:nvPicPr>
          <p:cNvPr id="120" name="Google Shape;120;p20"/>
          <p:cNvPicPr preferRelativeResize="0"/>
          <p:nvPr/>
        </p:nvPicPr>
        <p:blipFill>
          <a:blip r:embed="rId4">
            <a:alphaModFix/>
          </a:blip>
          <a:stretch>
            <a:fillRect/>
          </a:stretch>
        </p:blipFill>
        <p:spPr>
          <a:xfrm>
            <a:off x="6286500" y="445025"/>
            <a:ext cx="2741574" cy="1828800"/>
          </a:xfrm>
          <a:prstGeom prst="rect">
            <a:avLst/>
          </a:prstGeom>
          <a:noFill/>
          <a:ln>
            <a:noFill/>
          </a:ln>
        </p:spPr>
      </p:pic>
      <p:pic>
        <p:nvPicPr>
          <p:cNvPr id="121" name="Google Shape;121;p20"/>
          <p:cNvPicPr preferRelativeResize="0"/>
          <p:nvPr/>
        </p:nvPicPr>
        <p:blipFill>
          <a:blip r:embed="rId5">
            <a:alphaModFix/>
          </a:blip>
          <a:stretch>
            <a:fillRect/>
          </a:stretch>
        </p:blipFill>
        <p:spPr>
          <a:xfrm>
            <a:off x="6286500" y="2848450"/>
            <a:ext cx="2741574" cy="182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1" type="body"/>
          </p:nvPr>
        </p:nvSpPr>
        <p:spPr>
          <a:xfrm>
            <a:off x="311700" y="2571750"/>
            <a:ext cx="4337700" cy="2322900"/>
          </a:xfrm>
          <a:prstGeom prst="rect">
            <a:avLst/>
          </a:prstGeom>
        </p:spPr>
        <p:txBody>
          <a:bodyPr anchorCtr="0" anchor="t" bIns="91425" lIns="91425" spcFirstLastPara="1" rIns="91425" wrap="square" tIns="91425">
            <a:normAutofit/>
          </a:bodyPr>
          <a:lstStyle/>
          <a:p>
            <a:pPr indent="-317500" lvl="0" marL="457200" rtl="0" algn="just">
              <a:spcBef>
                <a:spcPts val="1500"/>
              </a:spcBef>
              <a:spcAft>
                <a:spcPts val="0"/>
              </a:spcAft>
              <a:buSzPts val="1400"/>
              <a:buChar char="●"/>
            </a:pPr>
            <a:r>
              <a:rPr lang="en"/>
              <a:t>For the all the allegations put forth by Hindenburg, the Adani team has refused these allegations and said we have been transparent to all our stakeholders about our company and we are in compliance with the Indian laws.</a:t>
            </a:r>
            <a:endParaRPr/>
          </a:p>
          <a:p>
            <a:pPr indent="-317500" lvl="0" marL="457200" rtl="0" algn="just">
              <a:lnSpc>
                <a:spcPct val="115000"/>
              </a:lnSpc>
              <a:spcBef>
                <a:spcPts val="1000"/>
              </a:spcBef>
              <a:spcAft>
                <a:spcPts val="0"/>
              </a:spcAft>
              <a:buSzPts val="1400"/>
              <a:buChar char="●"/>
            </a:pPr>
            <a:r>
              <a:rPr lang="en"/>
              <a:t>The aftermath of Adani’s response witnessed volatility in the Adani Enterprises Stock as well as in the financial markets (NIFTY 50).</a:t>
            </a:r>
            <a:endParaRPr/>
          </a:p>
        </p:txBody>
      </p:sp>
      <p:pic>
        <p:nvPicPr>
          <p:cNvPr id="127" name="Google Shape;127;p21"/>
          <p:cNvPicPr preferRelativeResize="0"/>
          <p:nvPr/>
        </p:nvPicPr>
        <p:blipFill>
          <a:blip r:embed="rId3">
            <a:alphaModFix/>
          </a:blip>
          <a:stretch>
            <a:fillRect/>
          </a:stretch>
        </p:blipFill>
        <p:spPr>
          <a:xfrm>
            <a:off x="311700" y="174575"/>
            <a:ext cx="4337751" cy="1905550"/>
          </a:xfrm>
          <a:prstGeom prst="rect">
            <a:avLst/>
          </a:prstGeom>
          <a:noFill/>
          <a:ln>
            <a:noFill/>
          </a:ln>
        </p:spPr>
      </p:pic>
      <p:pic>
        <p:nvPicPr>
          <p:cNvPr id="128" name="Google Shape;128;p21"/>
          <p:cNvPicPr preferRelativeResize="0"/>
          <p:nvPr/>
        </p:nvPicPr>
        <p:blipFill>
          <a:blip r:embed="rId4">
            <a:alphaModFix/>
          </a:blip>
          <a:stretch>
            <a:fillRect/>
          </a:stretch>
        </p:blipFill>
        <p:spPr>
          <a:xfrm>
            <a:off x="4727862" y="174575"/>
            <a:ext cx="4335571" cy="1905550"/>
          </a:xfrm>
          <a:prstGeom prst="rect">
            <a:avLst/>
          </a:prstGeom>
          <a:noFill/>
          <a:ln>
            <a:noFill/>
          </a:ln>
        </p:spPr>
      </p:pic>
      <p:sp>
        <p:nvSpPr>
          <p:cNvPr id="129" name="Google Shape;129;p21"/>
          <p:cNvSpPr txBox="1"/>
          <p:nvPr/>
        </p:nvSpPr>
        <p:spPr>
          <a:xfrm>
            <a:off x="1363525" y="2233050"/>
            <a:ext cx="2234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ld Standard TT"/>
                <a:ea typeface="Old Standard TT"/>
                <a:cs typeface="Old Standard TT"/>
                <a:sym typeface="Old Standard TT"/>
              </a:rPr>
              <a:t>Adani Enterprises Stock</a:t>
            </a:r>
            <a:endParaRPr sz="1000">
              <a:latin typeface="Old Standard TT"/>
              <a:ea typeface="Old Standard TT"/>
              <a:cs typeface="Old Standard TT"/>
              <a:sym typeface="Old Standard TT"/>
            </a:endParaRPr>
          </a:p>
        </p:txBody>
      </p:sp>
      <p:sp>
        <p:nvSpPr>
          <p:cNvPr id="130" name="Google Shape;130;p21"/>
          <p:cNvSpPr txBox="1"/>
          <p:nvPr/>
        </p:nvSpPr>
        <p:spPr>
          <a:xfrm>
            <a:off x="5778597" y="2233050"/>
            <a:ext cx="2234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ld Standard TT"/>
                <a:ea typeface="Old Standard TT"/>
                <a:cs typeface="Old Standard TT"/>
                <a:sym typeface="Old Standard TT"/>
              </a:rPr>
              <a:t>NIFTY 50</a:t>
            </a:r>
            <a:endParaRPr sz="1000">
              <a:latin typeface="Old Standard TT"/>
              <a:ea typeface="Old Standard TT"/>
              <a:cs typeface="Old Standard TT"/>
              <a:sym typeface="Old Standard TT"/>
            </a:endParaRPr>
          </a:p>
        </p:txBody>
      </p:sp>
      <p:pic>
        <p:nvPicPr>
          <p:cNvPr id="131" name="Google Shape;131;p21"/>
          <p:cNvPicPr preferRelativeResize="0"/>
          <p:nvPr/>
        </p:nvPicPr>
        <p:blipFill rotWithShape="1">
          <a:blip r:embed="rId5">
            <a:alphaModFix/>
          </a:blip>
          <a:srcRect b="14266" l="0" r="0" t="0"/>
          <a:stretch/>
        </p:blipFill>
        <p:spPr>
          <a:xfrm>
            <a:off x="4727850" y="2976700"/>
            <a:ext cx="4335575" cy="1513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