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5.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17" r:id="rId1"/>
    <p:sldMasterId id="2147484629" r:id="rId2"/>
  </p:sldMasterIdLst>
  <p:notesMasterIdLst>
    <p:notesMasterId r:id="rId12"/>
  </p:notesMasterIdLst>
  <p:sldIdLst>
    <p:sldId id="256" r:id="rId3"/>
    <p:sldId id="257" r:id="rId4"/>
    <p:sldId id="260" r:id="rId5"/>
    <p:sldId id="271" r:id="rId6"/>
    <p:sldId id="273" r:id="rId7"/>
    <p:sldId id="278" r:id="rId8"/>
    <p:sldId id="272" r:id="rId9"/>
    <p:sldId id="277"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9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8" d="100"/>
          <a:sy n="58" d="100"/>
        </p:scale>
        <p:origin x="98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A KENNEDY" userId="4f55016401fd4a44" providerId="LiveId" clId="{AEC88DB8-7EF6-4561-88FF-2FFE070C064E}"/>
    <pc:docChg chg="undo custSel addSld delSld modSld sldOrd">
      <pc:chgData name="SANDRA KENNEDY" userId="4f55016401fd4a44" providerId="LiveId" clId="{AEC88DB8-7EF6-4561-88FF-2FFE070C064E}" dt="2024-11-22T10:51:05.879" v="636" actId="20577"/>
      <pc:docMkLst>
        <pc:docMk/>
      </pc:docMkLst>
      <pc:sldChg chg="modSp mod modTransition setBg">
        <pc:chgData name="SANDRA KENNEDY" userId="4f55016401fd4a44" providerId="LiveId" clId="{AEC88DB8-7EF6-4561-88FF-2FFE070C064E}" dt="2024-11-22T10:31:54.589" v="487" actId="207"/>
        <pc:sldMkLst>
          <pc:docMk/>
          <pc:sldMk cId="453347981" sldId="256"/>
        </pc:sldMkLst>
        <pc:spChg chg="mod">
          <ac:chgData name="SANDRA KENNEDY" userId="4f55016401fd4a44" providerId="LiveId" clId="{AEC88DB8-7EF6-4561-88FF-2FFE070C064E}" dt="2024-11-22T10:31:54.589" v="487" actId="207"/>
          <ac:spMkLst>
            <pc:docMk/>
            <pc:sldMk cId="453347981" sldId="256"/>
            <ac:spMk id="3" creationId="{447AD66E-37AD-7302-C371-462B40EA7A82}"/>
          </ac:spMkLst>
        </pc:spChg>
        <pc:spChg chg="mod">
          <ac:chgData name="SANDRA KENNEDY" userId="4f55016401fd4a44" providerId="LiveId" clId="{AEC88DB8-7EF6-4561-88FF-2FFE070C064E}" dt="2024-11-22T10:25:38.585" v="311" actId="207"/>
          <ac:spMkLst>
            <pc:docMk/>
            <pc:sldMk cId="453347981" sldId="256"/>
            <ac:spMk id="4" creationId="{0619189F-4619-8F22-8B90-F7CE6CEFE22C}"/>
          </ac:spMkLst>
        </pc:spChg>
      </pc:sldChg>
      <pc:sldChg chg="modSp mod modTransition setBg">
        <pc:chgData name="SANDRA KENNEDY" userId="4f55016401fd4a44" providerId="LiveId" clId="{AEC88DB8-7EF6-4561-88FF-2FFE070C064E}" dt="2024-11-22T10:31:27.748" v="484" actId="20577"/>
        <pc:sldMkLst>
          <pc:docMk/>
          <pc:sldMk cId="224914609" sldId="257"/>
        </pc:sldMkLst>
        <pc:spChg chg="mod">
          <ac:chgData name="SANDRA KENNEDY" userId="4f55016401fd4a44" providerId="LiveId" clId="{AEC88DB8-7EF6-4561-88FF-2FFE070C064E}" dt="2024-11-22T10:31:27.748" v="484" actId="20577"/>
          <ac:spMkLst>
            <pc:docMk/>
            <pc:sldMk cId="224914609" sldId="257"/>
            <ac:spMk id="3" creationId="{AD0C53B6-6649-BA4A-F812-321D6F70911D}"/>
          </ac:spMkLst>
        </pc:spChg>
      </pc:sldChg>
      <pc:sldChg chg="add del">
        <pc:chgData name="SANDRA KENNEDY" userId="4f55016401fd4a44" providerId="LiveId" clId="{AEC88DB8-7EF6-4561-88FF-2FFE070C064E}" dt="2024-11-22T10:32:00.235" v="488" actId="47"/>
        <pc:sldMkLst>
          <pc:docMk/>
          <pc:sldMk cId="1851896080" sldId="258"/>
        </pc:sldMkLst>
      </pc:sldChg>
      <pc:sldChg chg="modSp mod modTransition setBg">
        <pc:chgData name="SANDRA KENNEDY" userId="4f55016401fd4a44" providerId="LiveId" clId="{AEC88DB8-7EF6-4561-88FF-2FFE070C064E}" dt="2024-11-22T10:10:58.033" v="15"/>
        <pc:sldMkLst>
          <pc:docMk/>
          <pc:sldMk cId="1930318766" sldId="260"/>
        </pc:sldMkLst>
        <pc:spChg chg="mod">
          <ac:chgData name="SANDRA KENNEDY" userId="4f55016401fd4a44" providerId="LiveId" clId="{AEC88DB8-7EF6-4561-88FF-2FFE070C064E}" dt="2024-11-22T10:08:07.372" v="1" actId="207"/>
          <ac:spMkLst>
            <pc:docMk/>
            <pc:sldMk cId="1930318766" sldId="260"/>
            <ac:spMk id="2" creationId="{62A0752D-32D0-9B83-55F5-19FE35663AED}"/>
          </ac:spMkLst>
        </pc:spChg>
        <pc:spChg chg="mod">
          <ac:chgData name="SANDRA KENNEDY" userId="4f55016401fd4a44" providerId="LiveId" clId="{AEC88DB8-7EF6-4561-88FF-2FFE070C064E}" dt="2024-11-22T10:07:58.477" v="0" actId="207"/>
          <ac:spMkLst>
            <pc:docMk/>
            <pc:sldMk cId="1930318766" sldId="260"/>
            <ac:spMk id="3" creationId="{AD0C53B6-6649-BA4A-F812-321D6F70911D}"/>
          </ac:spMkLst>
        </pc:spChg>
      </pc:sldChg>
      <pc:sldChg chg="add del modTransition setBg">
        <pc:chgData name="SANDRA KENNEDY" userId="4f55016401fd4a44" providerId="LiveId" clId="{AEC88DB8-7EF6-4561-88FF-2FFE070C064E}" dt="2024-11-22T10:13:13.442" v="29" actId="47"/>
        <pc:sldMkLst>
          <pc:docMk/>
          <pc:sldMk cId="330290742" sldId="263"/>
        </pc:sldMkLst>
      </pc:sldChg>
      <pc:sldChg chg="modSp del mod modTransition setBg">
        <pc:chgData name="SANDRA KENNEDY" userId="4f55016401fd4a44" providerId="LiveId" clId="{AEC88DB8-7EF6-4561-88FF-2FFE070C064E}" dt="2024-11-22T10:25:00.725" v="306" actId="47"/>
        <pc:sldMkLst>
          <pc:docMk/>
          <pc:sldMk cId="2595474610" sldId="267"/>
        </pc:sldMkLst>
      </pc:sldChg>
      <pc:sldChg chg="modSp del mod modTransition setBg">
        <pc:chgData name="SANDRA KENNEDY" userId="4f55016401fd4a44" providerId="LiveId" clId="{AEC88DB8-7EF6-4561-88FF-2FFE070C064E}" dt="2024-11-22T10:14:37.867" v="37" actId="47"/>
        <pc:sldMkLst>
          <pc:docMk/>
          <pc:sldMk cId="1205568622" sldId="268"/>
        </pc:sldMkLst>
      </pc:sldChg>
      <pc:sldChg chg="modSp mod modTransition setBg">
        <pc:chgData name="SANDRA KENNEDY" userId="4f55016401fd4a44" providerId="LiveId" clId="{AEC88DB8-7EF6-4561-88FF-2FFE070C064E}" dt="2024-11-22T10:10:49.396" v="13"/>
        <pc:sldMkLst>
          <pc:docMk/>
          <pc:sldMk cId="4254627072" sldId="269"/>
        </pc:sldMkLst>
        <pc:spChg chg="mod">
          <ac:chgData name="SANDRA KENNEDY" userId="4f55016401fd4a44" providerId="LiveId" clId="{AEC88DB8-7EF6-4561-88FF-2FFE070C064E}" dt="2024-11-22T10:08:53.330" v="6" actId="207"/>
          <ac:spMkLst>
            <pc:docMk/>
            <pc:sldMk cId="4254627072" sldId="269"/>
            <ac:spMk id="5" creationId="{1BCD3225-FF7C-CA2D-12ED-0247AB16E740}"/>
          </ac:spMkLst>
        </pc:spChg>
      </pc:sldChg>
      <pc:sldChg chg="del">
        <pc:chgData name="SANDRA KENNEDY" userId="4f55016401fd4a44" providerId="LiveId" clId="{AEC88DB8-7EF6-4561-88FF-2FFE070C064E}" dt="2024-11-22T10:14:42.440" v="38" actId="47"/>
        <pc:sldMkLst>
          <pc:docMk/>
          <pc:sldMk cId="2311104332" sldId="270"/>
        </pc:sldMkLst>
      </pc:sldChg>
      <pc:sldChg chg="modSp add del mod ord">
        <pc:chgData name="SANDRA KENNEDY" userId="4f55016401fd4a44" providerId="LiveId" clId="{AEC88DB8-7EF6-4561-88FF-2FFE070C064E}" dt="2024-11-22T10:48:41.029" v="616" actId="20577"/>
        <pc:sldMkLst>
          <pc:docMk/>
          <pc:sldMk cId="2965188979" sldId="271"/>
        </pc:sldMkLst>
        <pc:spChg chg="mod">
          <ac:chgData name="SANDRA KENNEDY" userId="4f55016401fd4a44" providerId="LiveId" clId="{AEC88DB8-7EF6-4561-88FF-2FFE070C064E}" dt="2024-11-22T10:48:41.029" v="616" actId="20577"/>
          <ac:spMkLst>
            <pc:docMk/>
            <pc:sldMk cId="2965188979" sldId="271"/>
            <ac:spMk id="3" creationId="{D35EC9EC-6664-4563-5C18-29BF6C793E31}"/>
          </ac:spMkLst>
        </pc:spChg>
      </pc:sldChg>
      <pc:sldChg chg="modSp add mod ord">
        <pc:chgData name="SANDRA KENNEDY" userId="4f55016401fd4a44" providerId="LiveId" clId="{AEC88DB8-7EF6-4561-88FF-2FFE070C064E}" dt="2024-11-22T10:51:05.879" v="636" actId="20577"/>
        <pc:sldMkLst>
          <pc:docMk/>
          <pc:sldMk cId="3809512885" sldId="272"/>
        </pc:sldMkLst>
        <pc:spChg chg="mod">
          <ac:chgData name="SANDRA KENNEDY" userId="4f55016401fd4a44" providerId="LiveId" clId="{AEC88DB8-7EF6-4561-88FF-2FFE070C064E}" dt="2024-11-22T10:51:05.879" v="636" actId="20577"/>
          <ac:spMkLst>
            <pc:docMk/>
            <pc:sldMk cId="3809512885" sldId="272"/>
            <ac:spMk id="3" creationId="{00000000-0000-0000-0000-000000000000}"/>
          </ac:spMkLst>
        </pc:spChg>
      </pc:sldChg>
      <pc:sldChg chg="add modTransition setBg">
        <pc:chgData name="SANDRA KENNEDY" userId="4f55016401fd4a44" providerId="LiveId" clId="{AEC88DB8-7EF6-4561-88FF-2FFE070C064E}" dt="2024-11-22T10:14:46.885" v="39"/>
        <pc:sldMkLst>
          <pc:docMk/>
          <pc:sldMk cId="2358383055" sldId="273"/>
        </pc:sldMkLst>
      </pc:sldChg>
      <pc:sldChg chg="modSp add mod ord">
        <pc:chgData name="SANDRA KENNEDY" userId="4f55016401fd4a44" providerId="LiveId" clId="{AEC88DB8-7EF6-4561-88FF-2FFE070C064E}" dt="2024-11-22T10:32:56.716" v="489" actId="255"/>
        <pc:sldMkLst>
          <pc:docMk/>
          <pc:sldMk cId="648210548" sldId="277"/>
        </pc:sldMkLst>
        <pc:spChg chg="mod">
          <ac:chgData name="SANDRA KENNEDY" userId="4f55016401fd4a44" providerId="LiveId" clId="{AEC88DB8-7EF6-4561-88FF-2FFE070C064E}" dt="2024-11-22T10:32:56.716" v="489" actId="255"/>
          <ac:spMkLst>
            <pc:docMk/>
            <pc:sldMk cId="648210548" sldId="277"/>
            <ac:spMk id="3" creationId="{972A66A7-FA84-2ED7-303E-CFAD4873114A}"/>
          </ac:spMkLst>
        </pc:spChg>
      </pc:sldChg>
      <pc:sldChg chg="addSp delSp modSp add mod ord setBg">
        <pc:chgData name="SANDRA KENNEDY" userId="4f55016401fd4a44" providerId="LiveId" clId="{AEC88DB8-7EF6-4561-88FF-2FFE070C064E}" dt="2024-11-22T10:46:04.160" v="600" actId="14100"/>
        <pc:sldMkLst>
          <pc:docMk/>
          <pc:sldMk cId="2791030603" sldId="278"/>
        </pc:sldMkLst>
        <pc:spChg chg="mod">
          <ac:chgData name="SANDRA KENNEDY" userId="4f55016401fd4a44" providerId="LiveId" clId="{AEC88DB8-7EF6-4561-88FF-2FFE070C064E}" dt="2024-11-22T10:19:14.461" v="89"/>
          <ac:spMkLst>
            <pc:docMk/>
            <pc:sldMk cId="2791030603" sldId="278"/>
            <ac:spMk id="3" creationId="{DCE71EA8-E2AB-A412-BC71-06371E9E36EF}"/>
          </ac:spMkLst>
        </pc:spChg>
        <pc:spChg chg="mod ord">
          <ac:chgData name="SANDRA KENNEDY" userId="4f55016401fd4a44" providerId="LiveId" clId="{AEC88DB8-7EF6-4561-88FF-2FFE070C064E}" dt="2024-11-22T10:42:17.772" v="557" actId="1076"/>
          <ac:spMkLst>
            <pc:docMk/>
            <pc:sldMk cId="2791030603" sldId="278"/>
            <ac:spMk id="11" creationId="{26CC1732-1655-75EF-4017-E63D47A4E13C}"/>
          </ac:spMkLst>
        </pc:spChg>
        <pc:spChg chg="mod ord">
          <ac:chgData name="SANDRA KENNEDY" userId="4f55016401fd4a44" providerId="LiveId" clId="{AEC88DB8-7EF6-4561-88FF-2FFE070C064E}" dt="2024-11-22T10:42:30.638" v="559" actId="1076"/>
          <ac:spMkLst>
            <pc:docMk/>
            <pc:sldMk cId="2791030603" sldId="278"/>
            <ac:spMk id="12" creationId="{46F6ABA8-041E-D3E9-4BF6-373AD0F9A247}"/>
          </ac:spMkLst>
        </pc:spChg>
        <pc:spChg chg="mod ord">
          <ac:chgData name="SANDRA KENNEDY" userId="4f55016401fd4a44" providerId="LiveId" clId="{AEC88DB8-7EF6-4561-88FF-2FFE070C064E}" dt="2024-11-22T10:46:04.160" v="600" actId="14100"/>
          <ac:spMkLst>
            <pc:docMk/>
            <pc:sldMk cId="2791030603" sldId="278"/>
            <ac:spMk id="13" creationId="{5C868C85-19F7-1EA4-B22D-21B5242E53BA}"/>
          </ac:spMkLst>
        </pc:spChg>
        <pc:spChg chg="mod ord">
          <ac:chgData name="SANDRA KENNEDY" userId="4f55016401fd4a44" providerId="LiveId" clId="{AEC88DB8-7EF6-4561-88FF-2FFE070C064E}" dt="2024-11-22T10:45:24.949" v="596" actId="1076"/>
          <ac:spMkLst>
            <pc:docMk/>
            <pc:sldMk cId="2791030603" sldId="278"/>
            <ac:spMk id="14" creationId="{280A4715-7FED-FAA3-1B81-195B28DAF74F}"/>
          </ac:spMkLst>
        </pc:spChg>
        <pc:picChg chg="add mod">
          <ac:chgData name="SANDRA KENNEDY" userId="4f55016401fd4a44" providerId="LiveId" clId="{AEC88DB8-7EF6-4561-88FF-2FFE070C064E}" dt="2024-11-22T10:41:59.725" v="555"/>
          <ac:picMkLst>
            <pc:docMk/>
            <pc:sldMk cId="2791030603" sldId="278"/>
            <ac:picMk id="5" creationId="{64767437-FF6B-E871-84B6-FBCB2E9C3145}"/>
          </ac:picMkLst>
        </pc:picChg>
        <pc:picChg chg="add mod">
          <ac:chgData name="SANDRA KENNEDY" userId="4f55016401fd4a44" providerId="LiveId" clId="{AEC88DB8-7EF6-4561-88FF-2FFE070C064E}" dt="2024-11-22T10:44:52.432" v="592"/>
          <ac:picMkLst>
            <pc:docMk/>
            <pc:sldMk cId="2791030603" sldId="278"/>
            <ac:picMk id="9" creationId="{7EB414B8-D4D8-3EC2-F20D-33035BD5D7CD}"/>
          </ac:picMkLst>
        </pc:picChg>
      </pc:sldChg>
    </pc:docChg>
  </pc:docChgLst>
  <pc:docChgLst>
    <pc:chgData name="SANDRA KENNEDY" userId="4f55016401fd4a44" providerId="LiveId" clId="{EECD7AC3-1370-4A03-9FB6-21DD76CE9369}"/>
    <pc:docChg chg="modSld">
      <pc:chgData name="SANDRA KENNEDY" userId="4f55016401fd4a44" providerId="LiveId" clId="{EECD7AC3-1370-4A03-9FB6-21DD76CE9369}" dt="2025-02-18T06:20:15.086" v="0"/>
      <pc:docMkLst>
        <pc:docMk/>
      </pc:docMkLst>
      <pc:sldChg chg="modSp">
        <pc:chgData name="SANDRA KENNEDY" userId="4f55016401fd4a44" providerId="LiveId" clId="{EECD7AC3-1370-4A03-9FB6-21DD76CE9369}" dt="2025-02-18T06:20:15.086" v="0"/>
        <pc:sldMkLst>
          <pc:docMk/>
          <pc:sldMk cId="3809512885" sldId="272"/>
        </pc:sldMkLst>
        <pc:spChg chg="mod">
          <ac:chgData name="SANDRA KENNEDY" userId="4f55016401fd4a44" providerId="LiveId" clId="{EECD7AC3-1370-4A03-9FB6-21DD76CE9369}" dt="2025-02-18T06:20:15.086" v="0"/>
          <ac:spMkLst>
            <pc:docMk/>
            <pc:sldMk cId="3809512885" sldId="272"/>
            <ac:spMk id="3" creationId="{00000000-0000-0000-0000-000000000000}"/>
          </ac:spMkLst>
        </pc:spChg>
      </pc:sldChg>
      <pc:sldChg chg="modSp">
        <pc:chgData name="SANDRA KENNEDY" userId="4f55016401fd4a44" providerId="LiveId" clId="{EECD7AC3-1370-4A03-9FB6-21DD76CE9369}" dt="2025-02-18T06:20:15.086" v="0"/>
        <pc:sldMkLst>
          <pc:docMk/>
          <pc:sldMk cId="648210548" sldId="277"/>
        </pc:sldMkLst>
        <pc:spChg chg="mod">
          <ac:chgData name="SANDRA KENNEDY" userId="4f55016401fd4a44" providerId="LiveId" clId="{EECD7AC3-1370-4A03-9FB6-21DD76CE9369}" dt="2025-02-18T06:20:15.086" v="0"/>
          <ac:spMkLst>
            <pc:docMk/>
            <pc:sldMk cId="648210548" sldId="277"/>
            <ac:spMk id="3" creationId="{972A66A7-FA84-2ED7-303E-CFAD4873114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f55016401fd4a44/Documents/PERFORMANCE%20OVERVI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f55016401fd4a44/Documents/PERFORMANCE%20OVERVIE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f55016401fd4a44/Documents/PERFORMANCE%20OVERVIE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f55016401fd4a44/Documents/PERFORMANCE%20OVERVIE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f55016401fd4a44/Documents/PERFORMANCE%20OVERVIEW.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[PERFORMANCE OVERVIEW.xlsx]REPORT!PivotTable4</c:name>
    <c:fmtId val="26"/>
  </c:pivotSource>
  <c:chart>
    <c:title>
      <c:tx>
        <c:rich>
          <a:bodyPr rot="0" spcFirstLastPara="1" vertOverflow="ellipsis" vert="horz" wrap="square" anchor="ctr" anchorCtr="1"/>
          <a:lstStyle/>
          <a:p>
            <a:pPr>
              <a:defRPr sz="1000" b="1" i="0" u="none" strike="noStrike" kern="1200" spc="0" baseline="0">
                <a:solidFill>
                  <a:sysClr val="windowText" lastClr="000000"/>
                </a:solidFill>
                <a:latin typeface="+mn-lt"/>
                <a:ea typeface="+mn-ea"/>
                <a:cs typeface="+mn-cs"/>
              </a:defRPr>
            </a:pPr>
            <a:r>
              <a:rPr lang="en-US" sz="1000" b="1">
                <a:solidFill>
                  <a:sysClr val="windowText" lastClr="000000"/>
                </a:solidFill>
              </a:rPr>
              <a:t>Quantity</a:t>
            </a:r>
            <a:r>
              <a:rPr lang="en-US" sz="1000" b="1" baseline="0">
                <a:solidFill>
                  <a:sysClr val="windowText" lastClr="000000"/>
                </a:solidFill>
              </a:rPr>
              <a:t> Sold By Segment</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0941110516525239"/>
          <c:y val="0.18407804245988238"/>
          <c:w val="0.67954779947177446"/>
          <c:h val="0.79031246885278583"/>
        </c:manualLayout>
      </c:layout>
      <c:barChart>
        <c:barDir val="bar"/>
        <c:grouping val="clustered"/>
        <c:varyColors val="0"/>
        <c:ser>
          <c:idx val="0"/>
          <c:order val="0"/>
          <c:tx>
            <c:strRef>
              <c:f>REPORT!$B$6</c:f>
              <c:strCache>
                <c:ptCount val="1"/>
                <c:pt idx="0">
                  <c:v>Total</c:v>
                </c:pt>
              </c:strCache>
            </c:strRef>
          </c:tx>
          <c:spPr>
            <a:solidFill>
              <a:srgbClr val="00206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REPORT!$A$7:$A$9</c:f>
              <c:strCache>
                <c:ptCount val="3"/>
                <c:pt idx="0">
                  <c:v>Consumer</c:v>
                </c:pt>
                <c:pt idx="1">
                  <c:v>Corporate</c:v>
                </c:pt>
                <c:pt idx="2">
                  <c:v>Home Office</c:v>
                </c:pt>
              </c:strCache>
            </c:strRef>
          </c:cat>
          <c:val>
            <c:numRef>
              <c:f>REPORT!$B$7:$B$9</c:f>
              <c:numCache>
                <c:formatCode>#,##0</c:formatCode>
                <c:ptCount val="3"/>
                <c:pt idx="0">
                  <c:v>19521</c:v>
                </c:pt>
                <c:pt idx="1">
                  <c:v>11608</c:v>
                </c:pt>
                <c:pt idx="2">
                  <c:v>6744</c:v>
                </c:pt>
              </c:numCache>
            </c:numRef>
          </c:val>
          <c:extLst>
            <c:ext xmlns:c16="http://schemas.microsoft.com/office/drawing/2014/chart" uri="{C3380CC4-5D6E-409C-BE32-E72D297353CC}">
              <c16:uniqueId val="{00000000-5686-463F-AF4E-D2CA2F3D4BFD}"/>
            </c:ext>
          </c:extLst>
        </c:ser>
        <c:dLbls>
          <c:dLblPos val="outEnd"/>
          <c:showLegendKey val="0"/>
          <c:showVal val="1"/>
          <c:showCatName val="0"/>
          <c:showSerName val="0"/>
          <c:showPercent val="0"/>
          <c:showBubbleSize val="0"/>
        </c:dLbls>
        <c:gapWidth val="90"/>
        <c:axId val="520601296"/>
        <c:axId val="520600816"/>
      </c:barChart>
      <c:catAx>
        <c:axId val="520601296"/>
        <c:scaling>
          <c:orientation val="maxMin"/>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20600816"/>
        <c:crosses val="autoZero"/>
        <c:auto val="1"/>
        <c:lblAlgn val="ctr"/>
        <c:lblOffset val="100"/>
        <c:noMultiLvlLbl val="0"/>
      </c:catAx>
      <c:valAx>
        <c:axId val="520600816"/>
        <c:scaling>
          <c:orientation val="minMax"/>
        </c:scaling>
        <c:delete val="1"/>
        <c:axPos val="t"/>
        <c:numFmt formatCode="#,##0" sourceLinked="1"/>
        <c:majorTickMark val="none"/>
        <c:minorTickMark val="none"/>
        <c:tickLblPos val="nextTo"/>
        <c:crossAx val="520601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[PERFORMANCE OVERVIEW.xlsx]REPORT!PivotTable10</c:name>
    <c:fmtId val="26"/>
  </c:pivotSource>
  <c:chart>
    <c:title>
      <c:tx>
        <c:rich>
          <a:bodyPr rot="0" spcFirstLastPara="1" vertOverflow="ellipsis" vert="horz" wrap="square" anchor="ctr" anchorCtr="1"/>
          <a:lstStyle/>
          <a:p>
            <a:pPr>
              <a:defRPr sz="1000" b="1" i="0" u="none" strike="noStrike" kern="1200" spc="0" baseline="0">
                <a:solidFill>
                  <a:sysClr val="windowText" lastClr="000000"/>
                </a:solidFill>
                <a:latin typeface="+mn-lt"/>
                <a:ea typeface="+mn-ea"/>
                <a:cs typeface="+mn-cs"/>
              </a:defRPr>
            </a:pPr>
            <a:r>
              <a:rPr lang="en-US" sz="1000" b="1">
                <a:solidFill>
                  <a:sysClr val="windowText" lastClr="000000"/>
                </a:solidFill>
              </a:rPr>
              <a:t>% Contribution of Segment to Profit</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C00000"/>
          </a:solidFill>
          <a:ln w="19050">
            <a:solidFill>
              <a:schemeClr val="lt1"/>
            </a:solidFill>
          </a:ln>
          <a:effectLst/>
        </c:spPr>
      </c:pivotFmt>
      <c:pivotFmt>
        <c:idx val="2"/>
        <c:spPr>
          <a:solidFill>
            <a:srgbClr val="002060"/>
          </a:solidFill>
          <a:ln w="19050">
            <a:solidFill>
              <a:schemeClr val="lt1"/>
            </a:solidFill>
          </a:ln>
          <a:effectLst/>
        </c:spPr>
      </c:pivotFmt>
      <c:pivotFmt>
        <c:idx val="3"/>
        <c:spPr>
          <a:solidFill>
            <a:schemeClr val="accent1">
              <a:lumMod val="60000"/>
              <a:lumOff val="40000"/>
            </a:schemeClr>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C00000"/>
          </a:solidFill>
          <a:ln w="19050">
            <a:solidFill>
              <a:schemeClr val="lt1"/>
            </a:solidFill>
          </a:ln>
          <a:effectLst/>
        </c:spPr>
      </c:pivotFmt>
      <c:pivotFmt>
        <c:idx val="6"/>
        <c:spPr>
          <a:solidFill>
            <a:srgbClr val="002060"/>
          </a:solidFill>
          <a:ln w="19050">
            <a:solidFill>
              <a:schemeClr val="lt1"/>
            </a:solidFill>
          </a:ln>
          <a:effectLst/>
        </c:spPr>
      </c:pivotFmt>
      <c:pivotFmt>
        <c:idx val="7"/>
        <c:spPr>
          <a:solidFill>
            <a:schemeClr val="accent1">
              <a:lumMod val="60000"/>
              <a:lumOff val="40000"/>
            </a:schemeClr>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C00000"/>
          </a:solidFill>
          <a:ln w="19050">
            <a:solidFill>
              <a:schemeClr val="lt1"/>
            </a:solidFill>
          </a:ln>
          <a:effectLst/>
        </c:spPr>
      </c:pivotFmt>
      <c:pivotFmt>
        <c:idx val="10"/>
        <c:spPr>
          <a:solidFill>
            <a:srgbClr val="002060"/>
          </a:solidFill>
          <a:ln w="19050">
            <a:solidFill>
              <a:schemeClr val="lt1"/>
            </a:solidFill>
          </a:ln>
          <a:effectLst/>
        </c:spPr>
      </c:pivotFmt>
      <c:pivotFmt>
        <c:idx val="11"/>
        <c:spPr>
          <a:solidFill>
            <a:schemeClr val="accent1">
              <a:lumMod val="60000"/>
              <a:lumOff val="40000"/>
            </a:schemeClr>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C00000"/>
          </a:solidFill>
          <a:ln w="19050">
            <a:solidFill>
              <a:schemeClr val="lt1"/>
            </a:solidFill>
          </a:ln>
          <a:effectLst/>
        </c:spPr>
      </c:pivotFmt>
      <c:pivotFmt>
        <c:idx val="14"/>
        <c:spPr>
          <a:solidFill>
            <a:srgbClr val="002060"/>
          </a:solidFill>
          <a:ln w="19050">
            <a:solidFill>
              <a:schemeClr val="lt1"/>
            </a:solidFill>
          </a:ln>
          <a:effectLst/>
        </c:spPr>
      </c:pivotFmt>
      <c:pivotFmt>
        <c:idx val="15"/>
        <c:spPr>
          <a:solidFill>
            <a:schemeClr val="accent1">
              <a:lumMod val="60000"/>
              <a:lumOff val="40000"/>
            </a:schemeClr>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rgbClr val="C00000"/>
          </a:solidFill>
          <a:ln w="19050">
            <a:solidFill>
              <a:schemeClr val="lt1"/>
            </a:solidFill>
          </a:ln>
          <a:effectLst/>
        </c:spPr>
      </c:pivotFmt>
      <c:pivotFmt>
        <c:idx val="18"/>
        <c:spPr>
          <a:solidFill>
            <a:srgbClr val="002060"/>
          </a:solidFill>
          <a:ln w="19050">
            <a:solidFill>
              <a:schemeClr val="lt1"/>
            </a:solidFill>
          </a:ln>
          <a:effectLst/>
        </c:spPr>
      </c:pivotFmt>
      <c:pivotFmt>
        <c:idx val="19"/>
        <c:spPr>
          <a:solidFill>
            <a:schemeClr val="accent1">
              <a:lumMod val="60000"/>
              <a:lumOff val="40000"/>
            </a:schemeClr>
          </a:solidFill>
          <a:ln w="19050">
            <a:solidFill>
              <a:schemeClr val="lt1"/>
            </a:solidFill>
          </a:ln>
          <a:effectLst/>
        </c:spPr>
      </c:pivotFmt>
    </c:pivotFmts>
    <c:plotArea>
      <c:layout>
        <c:manualLayout>
          <c:layoutTarget val="inner"/>
          <c:xMode val="edge"/>
          <c:yMode val="edge"/>
          <c:x val="0.15861022817976705"/>
          <c:y val="0.25714030416918227"/>
          <c:w val="0.63577410158858005"/>
          <c:h val="0.60952278384556768"/>
        </c:manualLayout>
      </c:layout>
      <c:pieChart>
        <c:varyColors val="1"/>
        <c:ser>
          <c:idx val="0"/>
          <c:order val="0"/>
          <c:tx>
            <c:strRef>
              <c:f>REPORT!$I$13</c:f>
              <c:strCache>
                <c:ptCount val="1"/>
                <c:pt idx="0">
                  <c:v>Total</c:v>
                </c:pt>
              </c:strCache>
            </c:strRef>
          </c:tx>
          <c:dPt>
            <c:idx val="0"/>
            <c:bubble3D val="0"/>
            <c:spPr>
              <a:solidFill>
                <a:srgbClr val="C00000"/>
              </a:solidFill>
              <a:ln w="19050">
                <a:solidFill>
                  <a:schemeClr val="lt1"/>
                </a:solidFill>
              </a:ln>
              <a:effectLst/>
            </c:spPr>
            <c:extLst>
              <c:ext xmlns:c16="http://schemas.microsoft.com/office/drawing/2014/chart" uri="{C3380CC4-5D6E-409C-BE32-E72D297353CC}">
                <c16:uniqueId val="{00000001-D8E7-44F2-812D-0D76A2AE6F56}"/>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D8E7-44F2-812D-0D76A2AE6F56}"/>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D8E7-44F2-812D-0D76A2AE6F56}"/>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REPORT!$H$14:$H$16</c:f>
              <c:strCache>
                <c:ptCount val="3"/>
                <c:pt idx="0">
                  <c:v>Consumer</c:v>
                </c:pt>
                <c:pt idx="1">
                  <c:v>Corporate</c:v>
                </c:pt>
                <c:pt idx="2">
                  <c:v>Home Office</c:v>
                </c:pt>
              </c:strCache>
            </c:strRef>
          </c:cat>
          <c:val>
            <c:numRef>
              <c:f>REPORT!$I$14:$I$16</c:f>
              <c:numCache>
                <c:formatCode>0.00%</c:formatCode>
                <c:ptCount val="3"/>
                <c:pt idx="0">
                  <c:v>0.46829819808841855</c:v>
                </c:pt>
                <c:pt idx="1">
                  <c:v>0.32115953390167601</c:v>
                </c:pt>
                <c:pt idx="2">
                  <c:v>0.2105422680099053</c:v>
                </c:pt>
              </c:numCache>
            </c:numRef>
          </c:val>
          <c:extLst>
            <c:ext xmlns:c16="http://schemas.microsoft.com/office/drawing/2014/chart" uri="{C3380CC4-5D6E-409C-BE32-E72D297353CC}">
              <c16:uniqueId val="{00000006-D8E7-44F2-812D-0D76A2AE6F5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70494846564548075"/>
          <c:y val="0.76342199462986926"/>
          <c:w val="0.28259046905117818"/>
          <c:h val="0.23434711541831779"/>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[PERFORMANCE OVERVIEW.xlsx]REPORT!PivotTable5</c:name>
    <c:fmtId val="26"/>
  </c:pivotSource>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solidFill>
                  <a:sysClr val="windowText" lastClr="000000"/>
                </a:solidFill>
              </a:rPr>
              <a:t>Revenue</a:t>
            </a:r>
            <a:r>
              <a:rPr lang="en-US" sz="1000" b="1" baseline="0">
                <a:solidFill>
                  <a:sysClr val="windowText" lastClr="000000"/>
                </a:solidFill>
              </a:rPr>
              <a:t> by Category</a:t>
            </a:r>
            <a:endParaRPr lang="en-US" sz="1000" b="1">
              <a:solidFill>
                <a:sysClr val="windowText" lastClr="000000"/>
              </a:solidFill>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182400922300263"/>
                  <c:h val="0.14236966824644548"/>
                </c:manualLayout>
              </c15:layout>
            </c:ext>
          </c:extLst>
        </c:dLbl>
      </c:pivotFmt>
      <c:pivotFmt>
        <c:idx val="4"/>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1832462651642971"/>
                  <c:h val="0.16132701421800949"/>
                </c:manualLayout>
              </c15:layout>
            </c:ext>
          </c:extLst>
        </c:dLbl>
      </c:pivotFmt>
      <c:pivotFmt>
        <c:idx val="5"/>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440263180440341"/>
                  <c:h val="0.14236966824644548"/>
                </c:manualLayout>
              </c15:layout>
            </c:ext>
          </c:extLst>
        </c:dLbl>
      </c:pivotFmt>
      <c:pivotFmt>
        <c:idx val="6"/>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1832462651642971"/>
                  <c:h val="0.16132701421800949"/>
                </c:manualLayout>
              </c15:layout>
            </c:ext>
          </c:extLst>
        </c:dLbl>
      </c:pivotFmt>
      <c:pivotFmt>
        <c:idx val="8"/>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182400922300263"/>
                  <c:h val="0.14236966824644548"/>
                </c:manualLayout>
              </c15:layout>
            </c:ext>
          </c:extLst>
        </c:dLbl>
      </c:pivotFmt>
      <c:pivotFmt>
        <c:idx val="9"/>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440263180440341"/>
                  <c:h val="0.14236966824644548"/>
                </c:manualLayout>
              </c15:layout>
            </c:ext>
          </c:extLst>
        </c:dLbl>
      </c:pivotFmt>
      <c:pivotFmt>
        <c:idx val="10"/>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1832462651642971"/>
                  <c:h val="0.16132701421800949"/>
                </c:manualLayout>
              </c15:layout>
            </c:ext>
          </c:extLst>
        </c:dLbl>
      </c:pivotFmt>
      <c:pivotFmt>
        <c:idx val="12"/>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182400922300263"/>
                  <c:h val="0.14236966824644548"/>
                </c:manualLayout>
              </c15:layout>
            </c:ext>
          </c:extLst>
        </c:dLbl>
      </c:pivotFmt>
      <c:pivotFmt>
        <c:idx val="13"/>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3440263180440341"/>
                  <c:h val="0.14236966824644548"/>
                </c:manualLayout>
              </c15:layout>
            </c:ext>
          </c:extLst>
        </c:dLbl>
      </c:pivotFmt>
    </c:pivotFmts>
    <c:plotArea>
      <c:layout>
        <c:manualLayout>
          <c:layoutTarget val="inner"/>
          <c:xMode val="edge"/>
          <c:yMode val="edge"/>
          <c:x val="0.32578979140781039"/>
          <c:y val="0.11145078429177395"/>
          <c:w val="0.63967941349943713"/>
          <c:h val="0.84394245213586461"/>
        </c:manualLayout>
      </c:layout>
      <c:barChart>
        <c:barDir val="bar"/>
        <c:grouping val="clustered"/>
        <c:varyColors val="0"/>
        <c:ser>
          <c:idx val="0"/>
          <c:order val="0"/>
          <c:tx>
            <c:strRef>
              <c:f>REPORT!$B$12</c:f>
              <c:strCache>
                <c:ptCount val="1"/>
                <c:pt idx="0">
                  <c:v>Total</c:v>
                </c:pt>
              </c:strCache>
            </c:strRef>
          </c:tx>
          <c:spPr>
            <a:solidFill>
              <a:srgbClr val="002060"/>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1-59F9-4102-9015-BC044A66B9BD}"/>
              </c:ext>
            </c:extLst>
          </c:dPt>
          <c:dPt>
            <c:idx val="1"/>
            <c:invertIfNegative val="0"/>
            <c:bubble3D val="0"/>
            <c:spPr>
              <a:solidFill>
                <a:srgbClr val="002060"/>
              </a:solidFill>
              <a:ln>
                <a:noFill/>
              </a:ln>
              <a:effectLst/>
            </c:spPr>
            <c:extLst>
              <c:ext xmlns:c16="http://schemas.microsoft.com/office/drawing/2014/chart" uri="{C3380CC4-5D6E-409C-BE32-E72D297353CC}">
                <c16:uniqueId val="{00000003-59F9-4102-9015-BC044A66B9BD}"/>
              </c:ext>
            </c:extLst>
          </c:dPt>
          <c:dPt>
            <c:idx val="2"/>
            <c:invertIfNegative val="0"/>
            <c:bubble3D val="0"/>
            <c:spPr>
              <a:solidFill>
                <a:srgbClr val="002060"/>
              </a:solidFill>
              <a:ln>
                <a:noFill/>
              </a:ln>
              <a:effectLst/>
            </c:spPr>
            <c:extLst>
              <c:ext xmlns:c16="http://schemas.microsoft.com/office/drawing/2014/chart" uri="{C3380CC4-5D6E-409C-BE32-E72D297353CC}">
                <c16:uniqueId val="{00000005-59F9-4102-9015-BC044A66B9BD}"/>
              </c:ext>
            </c:extLst>
          </c:dPt>
          <c:dLbls>
            <c:dLbl>
              <c:idx val="0"/>
              <c:spPr>
                <a:no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1832462651642971"/>
                      <c:h val="0.16132701421800949"/>
                    </c:manualLayout>
                  </c15:layout>
                </c:ext>
                <c:ext xmlns:c16="http://schemas.microsoft.com/office/drawing/2014/chart" uri="{C3380CC4-5D6E-409C-BE32-E72D297353CC}">
                  <c16:uniqueId val="{00000001-59F9-4102-9015-BC044A66B9BD}"/>
                </c:ext>
              </c:extLst>
            </c:dLbl>
            <c:dLbl>
              <c:idx val="1"/>
              <c:dLblPos val="outEnd"/>
              <c:showLegendKey val="0"/>
              <c:showVal val="1"/>
              <c:showCatName val="0"/>
              <c:showSerName val="0"/>
              <c:showPercent val="0"/>
              <c:showBubbleSize val="0"/>
              <c:extLst>
                <c:ext xmlns:c15="http://schemas.microsoft.com/office/drawing/2012/chart" uri="{CE6537A1-D6FC-4f65-9D91-7224C49458BB}">
                  <c15:layout>
                    <c:manualLayout>
                      <c:w val="0.22182400922300263"/>
                      <c:h val="0.14236966824644548"/>
                    </c:manualLayout>
                  </c15:layout>
                </c:ext>
                <c:ext xmlns:c16="http://schemas.microsoft.com/office/drawing/2014/chart" uri="{C3380CC4-5D6E-409C-BE32-E72D297353CC}">
                  <c16:uniqueId val="{00000003-59F9-4102-9015-BC044A66B9BD}"/>
                </c:ext>
              </c:extLst>
            </c:dLbl>
            <c:dLbl>
              <c:idx val="2"/>
              <c:dLblPos val="outEnd"/>
              <c:showLegendKey val="0"/>
              <c:showVal val="1"/>
              <c:showCatName val="0"/>
              <c:showSerName val="0"/>
              <c:showPercent val="0"/>
              <c:showBubbleSize val="0"/>
              <c:extLst>
                <c:ext xmlns:c15="http://schemas.microsoft.com/office/drawing/2012/chart" uri="{CE6537A1-D6FC-4f65-9D91-7224C49458BB}">
                  <c15:layout>
                    <c:manualLayout>
                      <c:w val="0.23440263180440341"/>
                      <c:h val="0.14236966824644548"/>
                    </c:manualLayout>
                  </c15:layout>
                </c:ext>
                <c:ext xmlns:c16="http://schemas.microsoft.com/office/drawing/2014/chart" uri="{C3380CC4-5D6E-409C-BE32-E72D297353CC}">
                  <c16:uniqueId val="{00000005-59F9-4102-9015-BC044A66B9B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REPORT!$A$13:$A$15</c:f>
              <c:strCache>
                <c:ptCount val="3"/>
                <c:pt idx="0">
                  <c:v>Technology</c:v>
                </c:pt>
                <c:pt idx="1">
                  <c:v>Furniture</c:v>
                </c:pt>
                <c:pt idx="2">
                  <c:v>Office Supplies</c:v>
                </c:pt>
              </c:strCache>
            </c:strRef>
          </c:cat>
          <c:val>
            <c:numRef>
              <c:f>REPORT!$B$13:$B$15</c:f>
              <c:numCache>
                <c:formatCode>#,##0</c:formatCode>
                <c:ptCount val="3"/>
                <c:pt idx="0">
                  <c:v>836154.03299999656</c:v>
                </c:pt>
                <c:pt idx="1">
                  <c:v>738004.71329999971</c:v>
                </c:pt>
                <c:pt idx="2">
                  <c:v>718510.62400000298</c:v>
                </c:pt>
              </c:numCache>
            </c:numRef>
          </c:val>
          <c:extLst>
            <c:ext xmlns:c16="http://schemas.microsoft.com/office/drawing/2014/chart" uri="{C3380CC4-5D6E-409C-BE32-E72D297353CC}">
              <c16:uniqueId val="{00000006-59F9-4102-9015-BC044A66B9BD}"/>
            </c:ext>
          </c:extLst>
        </c:ser>
        <c:dLbls>
          <c:showLegendKey val="0"/>
          <c:showVal val="0"/>
          <c:showCatName val="0"/>
          <c:showSerName val="0"/>
          <c:showPercent val="0"/>
          <c:showBubbleSize val="0"/>
        </c:dLbls>
        <c:gapWidth val="97"/>
        <c:axId val="530850096"/>
        <c:axId val="530850576"/>
      </c:barChart>
      <c:catAx>
        <c:axId val="530850096"/>
        <c:scaling>
          <c:orientation val="maxMin"/>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30850576"/>
        <c:crosses val="autoZero"/>
        <c:auto val="1"/>
        <c:lblAlgn val="ctr"/>
        <c:lblOffset val="100"/>
        <c:noMultiLvlLbl val="0"/>
      </c:catAx>
      <c:valAx>
        <c:axId val="530850576"/>
        <c:scaling>
          <c:orientation val="minMax"/>
        </c:scaling>
        <c:delete val="1"/>
        <c:axPos val="t"/>
        <c:numFmt formatCode="#,##0" sourceLinked="1"/>
        <c:majorTickMark val="none"/>
        <c:minorTickMark val="none"/>
        <c:tickLblPos val="nextTo"/>
        <c:crossAx val="53085009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[PERFORMANCE OVERVIEW.xlsx]REPORT!PivotTable6</c:name>
    <c:fmtId val="26"/>
  </c:pivotSource>
  <c:chart>
    <c:title>
      <c:tx>
        <c:rich>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r>
              <a:rPr lang="en-US" sz="1000" b="1">
                <a:solidFill>
                  <a:sysClr val="windowText" lastClr="000000"/>
                </a:solidFill>
              </a:rPr>
              <a:t>Revenue by Ship Mode</a:t>
            </a: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9175901623408179"/>
                  <c:h val="0.13907407407407404"/>
                </c:manualLayout>
              </c15:layout>
            </c:ext>
          </c:extLst>
        </c:dLbl>
      </c:pivotFmt>
      <c:pivotFmt>
        <c:idx val="5"/>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9175901623408179"/>
                  <c:h val="0.13907407407407404"/>
                </c:manualLayout>
              </c15:layout>
            </c:ext>
          </c:extLst>
        </c:dLbl>
      </c:pivotFmt>
      <c:pivotFmt>
        <c:idx val="7"/>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9175901623408179"/>
                  <c:h val="0.13907407407407404"/>
                </c:manualLayout>
              </c15:layout>
            </c:ext>
          </c:extLst>
        </c:dLbl>
      </c:pivotFmt>
    </c:pivotFmts>
    <c:plotArea>
      <c:layout>
        <c:manualLayout>
          <c:layoutTarget val="inner"/>
          <c:xMode val="edge"/>
          <c:yMode val="edge"/>
          <c:x val="3.5884125595411688E-2"/>
          <c:y val="0.19352094877029261"/>
          <c:w val="0.93761981141246231"/>
          <c:h val="0.60277583357635856"/>
        </c:manualLayout>
      </c:layout>
      <c:barChart>
        <c:barDir val="col"/>
        <c:grouping val="clustered"/>
        <c:varyColors val="0"/>
        <c:ser>
          <c:idx val="0"/>
          <c:order val="0"/>
          <c:tx>
            <c:strRef>
              <c:f>REPORT!$B$18</c:f>
              <c:strCache>
                <c:ptCount val="1"/>
                <c:pt idx="0">
                  <c:v>Total</c:v>
                </c:pt>
              </c:strCache>
            </c:strRef>
          </c:tx>
          <c:spPr>
            <a:solidFill>
              <a:srgbClr val="002060"/>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1-2D24-42B6-9440-E09C25D349ED}"/>
              </c:ext>
            </c:extLst>
          </c:dPt>
          <c:dLbls>
            <c:dLbl>
              <c:idx val="0"/>
              <c:dLblPos val="outEnd"/>
              <c:showLegendKey val="0"/>
              <c:showVal val="1"/>
              <c:showCatName val="0"/>
              <c:showSerName val="0"/>
              <c:showPercent val="0"/>
              <c:showBubbleSize val="0"/>
              <c:extLst>
                <c:ext xmlns:c15="http://schemas.microsoft.com/office/drawing/2012/chart" uri="{CE6537A1-D6FC-4f65-9D91-7224C49458BB}">
                  <c15:layout>
                    <c:manualLayout>
                      <c:w val="0.29175901623408179"/>
                      <c:h val="0.13907407407407404"/>
                    </c:manualLayout>
                  </c15:layout>
                </c:ext>
                <c:ext xmlns:c16="http://schemas.microsoft.com/office/drawing/2014/chart" uri="{C3380CC4-5D6E-409C-BE32-E72D297353CC}">
                  <c16:uniqueId val="{00000001-2D24-42B6-9440-E09C25D349ED}"/>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REPORT!$A$19:$A$22</c:f>
              <c:strCache>
                <c:ptCount val="4"/>
                <c:pt idx="0">
                  <c:v>Standard Class</c:v>
                </c:pt>
                <c:pt idx="1">
                  <c:v>Second Class</c:v>
                </c:pt>
                <c:pt idx="2">
                  <c:v>First Class</c:v>
                </c:pt>
                <c:pt idx="3">
                  <c:v>Same Day</c:v>
                </c:pt>
              </c:strCache>
            </c:strRef>
          </c:cat>
          <c:val>
            <c:numRef>
              <c:f>REPORT!$B$19:$B$22</c:f>
              <c:numCache>
                <c:formatCode>#,##0</c:formatCode>
                <c:ptCount val="4"/>
                <c:pt idx="0">
                  <c:v>1354709.7409999829</c:v>
                </c:pt>
                <c:pt idx="1">
                  <c:v>459193.5693999998</c:v>
                </c:pt>
                <c:pt idx="2">
                  <c:v>351428.42290000018</c:v>
                </c:pt>
                <c:pt idx="3">
                  <c:v>127337.637</c:v>
                </c:pt>
              </c:numCache>
            </c:numRef>
          </c:val>
          <c:extLst>
            <c:ext xmlns:c16="http://schemas.microsoft.com/office/drawing/2014/chart" uri="{C3380CC4-5D6E-409C-BE32-E72D297353CC}">
              <c16:uniqueId val="{00000002-2D24-42B6-9440-E09C25D349ED}"/>
            </c:ext>
          </c:extLst>
        </c:ser>
        <c:dLbls>
          <c:dLblPos val="outEnd"/>
          <c:showLegendKey val="0"/>
          <c:showVal val="1"/>
          <c:showCatName val="0"/>
          <c:showSerName val="0"/>
          <c:showPercent val="0"/>
          <c:showBubbleSize val="0"/>
        </c:dLbls>
        <c:gapWidth val="93"/>
        <c:overlap val="-27"/>
        <c:axId val="650056896"/>
        <c:axId val="650059296"/>
      </c:barChart>
      <c:catAx>
        <c:axId val="650056896"/>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650059296"/>
        <c:crosses val="autoZero"/>
        <c:auto val="1"/>
        <c:lblAlgn val="ctr"/>
        <c:lblOffset val="100"/>
        <c:noMultiLvlLbl val="0"/>
      </c:catAx>
      <c:valAx>
        <c:axId val="650059296"/>
        <c:scaling>
          <c:orientation val="minMax"/>
        </c:scaling>
        <c:delete val="1"/>
        <c:axPos val="l"/>
        <c:numFmt formatCode="#,##0" sourceLinked="1"/>
        <c:majorTickMark val="none"/>
        <c:minorTickMark val="none"/>
        <c:tickLblPos val="nextTo"/>
        <c:crossAx val="650056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[PERFORMANCE OVERVIEW.xlsx]REPORT!PivotTable12</c:name>
    <c:fmtId val="2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000" b="1"/>
              <a:t>Revenue</a:t>
            </a:r>
            <a:r>
              <a:rPr lang="en-US" sz="1000" b="1" baseline="0"/>
              <a:t> by Year</a:t>
            </a:r>
            <a:endParaRPr lang="en-US" sz="1000"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711974110032355"/>
                  <c:h val="0.14236966824644548"/>
                </c:manualLayout>
              </c15:layout>
            </c:ext>
          </c:extLst>
        </c:dLbl>
      </c:pivotFmt>
      <c:pivotFmt>
        <c:idx val="4"/>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743724995540607"/>
                  <c:h val="0.14236966824644548"/>
                </c:manualLayout>
              </c15:layout>
            </c:ext>
          </c:extLst>
        </c:dLbl>
      </c:pivotFmt>
      <c:pivotFmt>
        <c:idx val="5"/>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122977346278318"/>
                  <c:h val="0.14236966824644548"/>
                </c:manualLayout>
              </c15:layout>
            </c:ext>
          </c:extLst>
        </c:dLbl>
      </c:pivotFmt>
      <c:pivotFmt>
        <c:idx val="6"/>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770226537216825"/>
                  <c:h val="0.14236966824644548"/>
                </c:manualLayout>
              </c15:layout>
            </c:ext>
          </c:extLst>
        </c:dLbl>
      </c:pivotFmt>
      <c:pivotFmt>
        <c:idx val="7"/>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770226537216825"/>
                  <c:h val="0.14236966824644548"/>
                </c:manualLayout>
              </c15:layout>
            </c:ext>
          </c:extLst>
        </c:dLbl>
      </c:pivotFmt>
      <c:pivotFmt>
        <c:idx val="9"/>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122977346278318"/>
                  <c:h val="0.14236966824644548"/>
                </c:manualLayout>
              </c15:layout>
            </c:ext>
          </c:extLst>
        </c:dLbl>
      </c:pivotFmt>
      <c:pivotFmt>
        <c:idx val="10"/>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711974110032355"/>
                  <c:h val="0.14236966824644548"/>
                </c:manualLayout>
              </c15:layout>
            </c:ext>
          </c:extLst>
        </c:dLbl>
      </c:pivotFmt>
      <c:pivotFmt>
        <c:idx val="11"/>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743724995540607"/>
                  <c:h val="0.14236966824644548"/>
                </c:manualLayout>
              </c15:layout>
            </c:ext>
          </c:extLst>
        </c:dLbl>
      </c:pivotFmt>
      <c:pivotFmt>
        <c:idx val="12"/>
        <c:spPr>
          <a:solidFill>
            <a:srgbClr val="00206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770226537216825"/>
                  <c:h val="0.14236966824644548"/>
                </c:manualLayout>
              </c15:layout>
            </c:ext>
          </c:extLst>
        </c:dLbl>
      </c:pivotFmt>
      <c:pivotFmt>
        <c:idx val="14"/>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4122977346278318"/>
                  <c:h val="0.14236966824644548"/>
                </c:manualLayout>
              </c15:layout>
            </c:ext>
          </c:extLst>
        </c:dLbl>
      </c:pivotFmt>
      <c:pivotFmt>
        <c:idx val="15"/>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6711974110032355"/>
                  <c:h val="0.14236966824644548"/>
                </c:manualLayout>
              </c15:layout>
            </c:ext>
          </c:extLst>
        </c:dLbl>
      </c:pivotFmt>
      <c:pivotFmt>
        <c:idx val="16"/>
        <c:spPr>
          <a:solidFill>
            <a:srgbClr val="002060"/>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0.22743724995540607"/>
                  <c:h val="0.14236966824644548"/>
                </c:manualLayout>
              </c15:layout>
            </c:ext>
          </c:extLst>
        </c:dLbl>
      </c:pivotFmt>
    </c:pivotFmts>
    <c:plotArea>
      <c:layout>
        <c:manualLayout>
          <c:layoutTarget val="inner"/>
          <c:xMode val="edge"/>
          <c:yMode val="edge"/>
          <c:x val="2.9701093188594142E-2"/>
          <c:y val="0.23510293440808047"/>
          <c:w val="0.95354330708661406"/>
          <c:h val="0.63003619808187494"/>
        </c:manualLayout>
      </c:layout>
      <c:barChart>
        <c:barDir val="col"/>
        <c:grouping val="clustered"/>
        <c:varyColors val="0"/>
        <c:ser>
          <c:idx val="0"/>
          <c:order val="0"/>
          <c:tx>
            <c:strRef>
              <c:f>REPORT!$L$12</c:f>
              <c:strCache>
                <c:ptCount val="1"/>
                <c:pt idx="0">
                  <c:v>Total</c:v>
                </c:pt>
              </c:strCache>
            </c:strRef>
          </c:tx>
          <c:spPr>
            <a:solidFill>
              <a:srgbClr val="002060"/>
            </a:solidFill>
            <a:ln>
              <a:noFill/>
            </a:ln>
            <a:effectLst/>
          </c:spPr>
          <c:invertIfNegative val="0"/>
          <c:dPt>
            <c:idx val="0"/>
            <c:invertIfNegative val="0"/>
            <c:bubble3D val="0"/>
            <c:spPr>
              <a:solidFill>
                <a:srgbClr val="002060"/>
              </a:solidFill>
              <a:ln>
                <a:noFill/>
              </a:ln>
              <a:effectLst/>
            </c:spPr>
            <c:extLst>
              <c:ext xmlns:c16="http://schemas.microsoft.com/office/drawing/2014/chart" uri="{C3380CC4-5D6E-409C-BE32-E72D297353CC}">
                <c16:uniqueId val="{00000001-CA51-4B7A-8051-3A0BBD825D00}"/>
              </c:ext>
            </c:extLst>
          </c:dPt>
          <c:dPt>
            <c:idx val="1"/>
            <c:invertIfNegative val="0"/>
            <c:bubble3D val="0"/>
            <c:spPr>
              <a:solidFill>
                <a:srgbClr val="002060"/>
              </a:solidFill>
              <a:ln>
                <a:noFill/>
              </a:ln>
              <a:effectLst/>
            </c:spPr>
            <c:extLst>
              <c:ext xmlns:c16="http://schemas.microsoft.com/office/drawing/2014/chart" uri="{C3380CC4-5D6E-409C-BE32-E72D297353CC}">
                <c16:uniqueId val="{00000003-CA51-4B7A-8051-3A0BBD825D00}"/>
              </c:ext>
            </c:extLst>
          </c:dPt>
          <c:dPt>
            <c:idx val="2"/>
            <c:invertIfNegative val="0"/>
            <c:bubble3D val="0"/>
            <c:spPr>
              <a:solidFill>
                <a:srgbClr val="002060"/>
              </a:solidFill>
              <a:ln>
                <a:noFill/>
              </a:ln>
              <a:effectLst/>
            </c:spPr>
            <c:extLst>
              <c:ext xmlns:c16="http://schemas.microsoft.com/office/drawing/2014/chart" uri="{C3380CC4-5D6E-409C-BE32-E72D297353CC}">
                <c16:uniqueId val="{00000005-CA51-4B7A-8051-3A0BBD825D00}"/>
              </c:ext>
            </c:extLst>
          </c:dPt>
          <c:dPt>
            <c:idx val="3"/>
            <c:invertIfNegative val="0"/>
            <c:bubble3D val="0"/>
            <c:spPr>
              <a:solidFill>
                <a:srgbClr val="002060"/>
              </a:solidFill>
              <a:ln>
                <a:noFill/>
              </a:ln>
              <a:effectLst/>
            </c:spPr>
            <c:extLst>
              <c:ext xmlns:c16="http://schemas.microsoft.com/office/drawing/2014/chart" uri="{C3380CC4-5D6E-409C-BE32-E72D297353CC}">
                <c16:uniqueId val="{00000007-CA51-4B7A-8051-3A0BBD825D00}"/>
              </c:ext>
            </c:extLst>
          </c:dPt>
          <c:dLbls>
            <c:dLbl>
              <c:idx val="0"/>
              <c:dLblPos val="outEnd"/>
              <c:showLegendKey val="0"/>
              <c:showVal val="1"/>
              <c:showCatName val="0"/>
              <c:showSerName val="0"/>
              <c:showPercent val="0"/>
              <c:showBubbleSize val="0"/>
              <c:extLst>
                <c:ext xmlns:c15="http://schemas.microsoft.com/office/drawing/2012/chart" uri="{CE6537A1-D6FC-4f65-9D91-7224C49458BB}">
                  <c15:layout>
                    <c:manualLayout>
                      <c:w val="0.24770226537216825"/>
                      <c:h val="0.14236966824644548"/>
                    </c:manualLayout>
                  </c15:layout>
                </c:ext>
                <c:ext xmlns:c16="http://schemas.microsoft.com/office/drawing/2014/chart" uri="{C3380CC4-5D6E-409C-BE32-E72D297353CC}">
                  <c16:uniqueId val="{00000001-CA51-4B7A-8051-3A0BBD825D00}"/>
                </c:ext>
              </c:extLst>
            </c:dLbl>
            <c:dLbl>
              <c:idx val="1"/>
              <c:dLblPos val="outEnd"/>
              <c:showLegendKey val="0"/>
              <c:showVal val="1"/>
              <c:showCatName val="0"/>
              <c:showSerName val="0"/>
              <c:showPercent val="0"/>
              <c:showBubbleSize val="0"/>
              <c:extLst>
                <c:ext xmlns:c15="http://schemas.microsoft.com/office/drawing/2012/chart" uri="{CE6537A1-D6FC-4f65-9D91-7224C49458BB}">
                  <c15:layout>
                    <c:manualLayout>
                      <c:w val="0.24122977346278318"/>
                      <c:h val="0.14236966824644548"/>
                    </c:manualLayout>
                  </c15:layout>
                </c:ext>
                <c:ext xmlns:c16="http://schemas.microsoft.com/office/drawing/2014/chart" uri="{C3380CC4-5D6E-409C-BE32-E72D297353CC}">
                  <c16:uniqueId val="{00000003-CA51-4B7A-8051-3A0BBD825D00}"/>
                </c:ext>
              </c:extLst>
            </c:dLbl>
            <c:dLbl>
              <c:idx val="2"/>
              <c:dLblPos val="outEnd"/>
              <c:showLegendKey val="0"/>
              <c:showVal val="1"/>
              <c:showCatName val="0"/>
              <c:showSerName val="0"/>
              <c:showPercent val="0"/>
              <c:showBubbleSize val="0"/>
              <c:extLst>
                <c:ext xmlns:c15="http://schemas.microsoft.com/office/drawing/2012/chart" uri="{CE6537A1-D6FC-4f65-9D91-7224C49458BB}">
                  <c15:layout>
                    <c:manualLayout>
                      <c:w val="0.26711974110032355"/>
                      <c:h val="0.14236966824644548"/>
                    </c:manualLayout>
                  </c15:layout>
                </c:ext>
                <c:ext xmlns:c16="http://schemas.microsoft.com/office/drawing/2014/chart" uri="{C3380CC4-5D6E-409C-BE32-E72D297353CC}">
                  <c16:uniqueId val="{00000005-CA51-4B7A-8051-3A0BBD825D00}"/>
                </c:ext>
              </c:extLst>
            </c:dLbl>
            <c:dLbl>
              <c:idx val="3"/>
              <c:dLblPos val="outEnd"/>
              <c:showLegendKey val="0"/>
              <c:showVal val="1"/>
              <c:showCatName val="0"/>
              <c:showSerName val="0"/>
              <c:showPercent val="0"/>
              <c:showBubbleSize val="0"/>
              <c:extLst>
                <c:ext xmlns:c15="http://schemas.microsoft.com/office/drawing/2012/chart" uri="{CE6537A1-D6FC-4f65-9D91-7224C49458BB}">
                  <c15:layout>
                    <c:manualLayout>
                      <c:w val="0.22743724995540607"/>
                      <c:h val="0.14236966824644548"/>
                    </c:manualLayout>
                  </c15:layout>
                </c:ext>
                <c:ext xmlns:c16="http://schemas.microsoft.com/office/drawing/2014/chart" uri="{C3380CC4-5D6E-409C-BE32-E72D297353CC}">
                  <c16:uniqueId val="{00000007-CA51-4B7A-8051-3A0BBD825D0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REPORT!$K$13:$K$16</c:f>
              <c:strCache>
                <c:ptCount val="4"/>
                <c:pt idx="0">
                  <c:v>2020</c:v>
                </c:pt>
                <c:pt idx="1">
                  <c:v>2021</c:v>
                </c:pt>
                <c:pt idx="2">
                  <c:v>2022</c:v>
                </c:pt>
                <c:pt idx="3">
                  <c:v>2023</c:v>
                </c:pt>
              </c:strCache>
            </c:strRef>
          </c:cat>
          <c:val>
            <c:numRef>
              <c:f>REPORT!$L$13:$L$16</c:f>
              <c:numCache>
                <c:formatCode>#,##0</c:formatCode>
                <c:ptCount val="4"/>
                <c:pt idx="0">
                  <c:v>479716.00810000079</c:v>
                </c:pt>
                <c:pt idx="1">
                  <c:v>470532.50899999985</c:v>
                </c:pt>
                <c:pt idx="2">
                  <c:v>609205.59800000081</c:v>
                </c:pt>
                <c:pt idx="3">
                  <c:v>733215.2551999999</c:v>
                </c:pt>
              </c:numCache>
            </c:numRef>
          </c:val>
          <c:extLst>
            <c:ext xmlns:c16="http://schemas.microsoft.com/office/drawing/2014/chart" uri="{C3380CC4-5D6E-409C-BE32-E72D297353CC}">
              <c16:uniqueId val="{00000008-CA51-4B7A-8051-3A0BBD825D00}"/>
            </c:ext>
          </c:extLst>
        </c:ser>
        <c:dLbls>
          <c:dLblPos val="outEnd"/>
          <c:showLegendKey val="0"/>
          <c:showVal val="1"/>
          <c:showCatName val="0"/>
          <c:showSerName val="0"/>
          <c:showPercent val="0"/>
          <c:showBubbleSize val="0"/>
        </c:dLbls>
        <c:gapWidth val="93"/>
        <c:overlap val="-27"/>
        <c:axId val="533253328"/>
        <c:axId val="533252848"/>
      </c:barChart>
      <c:catAx>
        <c:axId val="53325332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33252848"/>
        <c:crosses val="autoZero"/>
        <c:auto val="1"/>
        <c:lblAlgn val="ctr"/>
        <c:lblOffset val="100"/>
        <c:noMultiLvlLbl val="0"/>
      </c:catAx>
      <c:valAx>
        <c:axId val="533252848"/>
        <c:scaling>
          <c:orientation val="minMax"/>
        </c:scaling>
        <c:delete val="1"/>
        <c:axPos val="l"/>
        <c:numFmt formatCode="#,##0" sourceLinked="1"/>
        <c:majorTickMark val="none"/>
        <c:minorTickMark val="none"/>
        <c:tickLblPos val="nextTo"/>
        <c:crossAx val="53325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3AA5C-80E7-43D6-BBAD-352DAC8258CF}" type="datetimeFigureOut">
              <a:rPr lang="en-US" smtClean="0"/>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707C7-8AEB-46BC-978E-14D314DD0DFA}" type="slidenum">
              <a:rPr lang="en-US" smtClean="0"/>
              <a:t>‹#›</a:t>
            </a:fld>
            <a:endParaRPr lang="en-US"/>
          </a:p>
        </p:txBody>
      </p:sp>
    </p:spTree>
    <p:extLst>
      <p:ext uri="{BB962C8B-B14F-4D97-AF65-F5344CB8AC3E}">
        <p14:creationId xmlns:p14="http://schemas.microsoft.com/office/powerpoint/2010/main" val="180059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B2490-7A06-4DE5-1BDD-648911727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0FC9FC-9E85-C706-351D-4D343A8E99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2465BF-5DCE-16A3-62D0-2C5F8B5B3179}"/>
              </a:ext>
            </a:extLst>
          </p:cNvPr>
          <p:cNvSpPr>
            <a:spLocks noGrp="1"/>
          </p:cNvSpPr>
          <p:nvPr>
            <p:ph type="body" idx="1"/>
          </p:nvPr>
        </p:nvSpPr>
        <p:spPr/>
        <p:txBody>
          <a:bodyPr rtlCol="0"/>
          <a:lstStyle/>
          <a:p>
            <a:pPr marL="171450" indent="-171450" rtl="0">
              <a:buFont typeface="Arial" panose="020B0604020202020204" pitchFamily="34" charset="0"/>
              <a:buChar char="•"/>
            </a:pPr>
            <a:r>
              <a:rPr lang="en-GB" dirty="0"/>
              <a:t>How presentation will benefit audience: Adult learners are more interested in a subject if they know how or why it is important to them.</a:t>
            </a:r>
          </a:p>
          <a:p>
            <a:pPr marL="171450" indent="-171450" rtl="0">
              <a:buFont typeface="Arial" panose="020B0604020202020204" pitchFamily="34" charset="0"/>
              <a:buChar char="•"/>
            </a:pPr>
            <a:r>
              <a:rPr lang="en-GB" dirty="0"/>
              <a:t>Presenter’s level of expertise in the subject: Briefly state your credentials in this area, or explain why participants should listen to you.</a:t>
            </a:r>
          </a:p>
        </p:txBody>
      </p:sp>
      <p:sp>
        <p:nvSpPr>
          <p:cNvPr id="4" name="Slide Number Placeholder 3">
            <a:extLst>
              <a:ext uri="{FF2B5EF4-FFF2-40B4-BE49-F238E27FC236}">
                <a16:creationId xmlns:a16="http://schemas.microsoft.com/office/drawing/2014/main" id="{498BEC1E-55D8-BC60-7022-C4B09E8D0599}"/>
              </a:ext>
            </a:extLst>
          </p:cNvPr>
          <p:cNvSpPr>
            <a:spLocks noGrp="1"/>
          </p:cNvSpPr>
          <p:nvPr>
            <p:ph type="sldNum" sz="quarter" idx="10"/>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F2FD335-6D8E-486A-8F5F-DFC7325903F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442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0E44A-AD63-5E45-3315-A9B8585AC9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509BD2-265E-64A8-EDFB-B694444C3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488B5-AE89-24E4-5609-14D208B6ABA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92AE430-181B-84A7-9D5A-98DEEC1495BD}"/>
              </a:ext>
            </a:extLst>
          </p:cNvPr>
          <p:cNvSpPr>
            <a:spLocks noGrp="1"/>
          </p:cNvSpPr>
          <p:nvPr>
            <p:ph type="sldNum" sz="quarter" idx="10"/>
          </p:nvPr>
        </p:nvSpPr>
        <p:spPr/>
        <p:txBody>
          <a:bodyPr/>
          <a:lstStyle/>
          <a:p>
            <a:pPr rtl="0"/>
            <a:fld id="{32674CE4-FBD8-4481-AEFB-CA53E599A745}" type="slidenum">
              <a:rPr lang="en-GB" smtClean="0"/>
              <a:t>6</a:t>
            </a:fld>
            <a:endParaRPr lang="en-GB" dirty="0"/>
          </a:p>
        </p:txBody>
      </p:sp>
    </p:spTree>
    <p:extLst>
      <p:ext uri="{BB962C8B-B14F-4D97-AF65-F5344CB8AC3E}">
        <p14:creationId xmlns:p14="http://schemas.microsoft.com/office/powerpoint/2010/main" val="222231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7</a:t>
            </a:fld>
            <a:endParaRPr lang="en-GB" dirty="0"/>
          </a:p>
        </p:txBody>
      </p:sp>
    </p:spTree>
    <p:extLst>
      <p:ext uri="{BB962C8B-B14F-4D97-AF65-F5344CB8AC3E}">
        <p14:creationId xmlns:p14="http://schemas.microsoft.com/office/powerpoint/2010/main" val="3913785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D74D5-E7E1-3762-52D5-223B2C2110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3A47F4-8EA8-DC06-8D0C-44E4F9315D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E64824-7DA9-5195-9CC5-2531502056B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2FF4C7D-086A-29B9-5BB1-4D0E79B884D2}"/>
              </a:ext>
            </a:extLst>
          </p:cNvPr>
          <p:cNvSpPr>
            <a:spLocks noGrp="1"/>
          </p:cNvSpPr>
          <p:nvPr>
            <p:ph type="sldNum" sz="quarter" idx="10"/>
          </p:nvPr>
        </p:nvSpPr>
        <p:spPr/>
        <p:txBody>
          <a:bodyPr/>
          <a:lstStyle/>
          <a:p>
            <a:pPr rtl="0"/>
            <a:fld id="{32674CE4-FBD8-4481-AEFB-CA53E599A745}" type="slidenum">
              <a:rPr lang="en-GB" smtClean="0"/>
              <a:t>8</a:t>
            </a:fld>
            <a:endParaRPr lang="en-GB" dirty="0"/>
          </a:p>
        </p:txBody>
      </p:sp>
    </p:spTree>
    <p:extLst>
      <p:ext uri="{BB962C8B-B14F-4D97-AF65-F5344CB8AC3E}">
        <p14:creationId xmlns:p14="http://schemas.microsoft.com/office/powerpoint/2010/main" val="2059983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12148-8C3F-4319-8762-17F506C2B518}"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3978588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12148-8C3F-4319-8762-17F506C2B518}"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318165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12148-8C3F-4319-8762-17F506C2B518}"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3035457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8" name="Title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en-GB" noProof="0"/>
              <a:t>Click to edit Master title style</a:t>
            </a:r>
            <a:endParaRPr lang="en-GB" noProof="0" dirty="0"/>
          </a:p>
        </p:txBody>
      </p:sp>
      <p:sp>
        <p:nvSpPr>
          <p:cNvPr id="9" name="Subtitle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en-GB" noProof="0"/>
              <a:t>Click to edit Master subtitle style</a:t>
            </a:r>
            <a:endParaRPr lang="en-GB" noProof="0" dirty="0"/>
          </a:p>
        </p:txBody>
      </p:sp>
      <p:sp>
        <p:nvSpPr>
          <p:cNvPr id="17" name="Footer Placeholder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en-GB" noProof="0" dirty="0"/>
              <a:t>Add a footer</a:t>
            </a:r>
          </a:p>
        </p:txBody>
      </p:sp>
      <p:sp>
        <p:nvSpPr>
          <p:cNvPr id="28" name="Date Placeholder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pPr rtl="0"/>
            <a:fld id="{B4AAD351-6347-4318-B935-1E0F1B6A61D6}" type="datetime1">
              <a:rPr lang="en-GB" noProof="0" smtClean="0"/>
              <a:t>18/02/2025</a:t>
            </a:fld>
            <a:endParaRPr lang="en-GB" noProof="0" dirty="0"/>
          </a:p>
        </p:txBody>
      </p:sp>
      <p:sp>
        <p:nvSpPr>
          <p:cNvPr id="29" name="Slide Number Placeholder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04845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idx="1"/>
          </p:nvPr>
        </p:nvSpPr>
        <p:spPr/>
        <p:txBody>
          <a:bodyPr rtlCol="0"/>
          <a:lstStyle>
            <a:lvl1pPr>
              <a:defRPr/>
            </a:lvl1pPr>
            <a:lvl5pPr>
              <a:defRPr/>
            </a:lvl5pPr>
            <a:lvl6pPr>
              <a:defRPr/>
            </a:lvl6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71F23539-3F81-4F1E-A9B7-5CE0C1986E23}" type="datetime1">
              <a:rPr lang="en-GB" noProof="0" smtClean="0"/>
              <a:t>18/02/2025</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147276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en-GB" noProof="0"/>
              <a:t>Click to edit Master title style</a:t>
            </a:r>
            <a:endParaRPr kumimoji="0" lang="en-GB" noProof="0" dirty="0"/>
          </a:p>
        </p:txBody>
      </p:sp>
      <p:sp>
        <p:nvSpPr>
          <p:cNvPr id="3" name="Text Placeholder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en-GB" noProof="0"/>
              <a:t>Click to edit Master text styles</a:t>
            </a:r>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6854DA5-E4EE-42EA-9BC9-3160B1480769}" type="datetime1">
              <a:rPr lang="en-GB" noProof="0" smtClean="0"/>
              <a:t>18/02/2025</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42349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Content Placeholder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Content Placeholder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E9A1BF5D-7537-4BA8-9976-6302714DE26C}" type="datetime1">
              <a:rPr lang="en-GB" noProof="0" smtClean="0"/>
              <a:t>18/02/2025</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83828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p15:clr>
            <a:srgbClr val="FBAE40"/>
          </p15:clr>
        </p15:guide>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00"/>
            <a:ext cx="11176000" cy="1069848"/>
          </a:xfrm>
        </p:spPr>
        <p:txBody>
          <a:bodyPr rtlCol="0" anchor="ctr"/>
          <a:lstStyle>
            <a:lvl1pPr>
              <a:defRPr sz="4000" b="0" i="0" cap="none" baseline="0"/>
            </a:lvl1pPr>
          </a:lstStyle>
          <a:p>
            <a:pPr rtl="0"/>
            <a:r>
              <a:rPr lang="en-GB" noProof="0"/>
              <a:t>Click to edit Master title style</a:t>
            </a:r>
            <a:endParaRPr lang="en-GB" noProof="0" dirty="0"/>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5" name="Content Placeholder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en-GB" noProof="0"/>
              <a:t>Click to edit Master text styles</a:t>
            </a:r>
          </a:p>
        </p:txBody>
      </p:sp>
      <p:sp>
        <p:nvSpPr>
          <p:cNvPr id="6" name="Content Placeholder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28" name="Footer Placeholder 27"/>
          <p:cNvSpPr>
            <a:spLocks noGrp="1"/>
          </p:cNvSpPr>
          <p:nvPr>
            <p:ph type="ftr" sz="quarter" idx="12"/>
          </p:nvPr>
        </p:nvSpPr>
        <p:spPr/>
        <p:txBody>
          <a:bodyPr rtlCol="0"/>
          <a:lstStyle/>
          <a:p>
            <a:pPr rtl="0"/>
            <a:r>
              <a:rPr lang="en-GB" noProof="0" dirty="0"/>
              <a:t>Add a footer</a:t>
            </a:r>
          </a:p>
        </p:txBody>
      </p:sp>
      <p:sp>
        <p:nvSpPr>
          <p:cNvPr id="26" name="Date Placeholder 25"/>
          <p:cNvSpPr>
            <a:spLocks noGrp="1"/>
          </p:cNvSpPr>
          <p:nvPr>
            <p:ph type="dt" sz="half" idx="10"/>
          </p:nvPr>
        </p:nvSpPr>
        <p:spPr/>
        <p:txBody>
          <a:bodyPr rtlCol="0"/>
          <a:lstStyle/>
          <a:p>
            <a:pPr rtl="0"/>
            <a:fld id="{8F8E4797-21F6-4D41-B035-97FEABB63BCE}" type="datetime1">
              <a:rPr lang="en-GB" noProof="0" smtClean="0"/>
              <a:t>18/02/2025</a:t>
            </a:fld>
            <a:endParaRPr lang="en-GB" noProof="0" dirty="0"/>
          </a:p>
        </p:txBody>
      </p:sp>
      <p:sp>
        <p:nvSpPr>
          <p:cNvPr id="27" name="Slide Number Placeholder 26"/>
          <p:cNvSpPr>
            <a:spLocks noGrp="1"/>
          </p:cNvSpPr>
          <p:nvPr>
            <p:ph type="sldNum" sz="quarter" idx="11"/>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92554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en-GB" noProof="0"/>
              <a:t>Click to edit Master title style</a:t>
            </a:r>
            <a:endParaRPr lang="en-GB" noProof="0" dirty="0"/>
          </a:p>
        </p:txBody>
      </p:sp>
      <p:sp>
        <p:nvSpPr>
          <p:cNvPr id="4" name="Footer Placeholder 3"/>
          <p:cNvSpPr>
            <a:spLocks noGrp="1"/>
          </p:cNvSpPr>
          <p:nvPr>
            <p:ph type="ftr" sz="quarter" idx="11"/>
          </p:nvPr>
        </p:nvSpPr>
        <p:spPr>
          <a:xfrm>
            <a:off x="7010400" y="612648"/>
            <a:ext cx="1767840" cy="457200"/>
          </a:xfrm>
        </p:spPr>
        <p:txBody>
          <a:bodyPr rtlCol="0"/>
          <a:lstStyle/>
          <a:p>
            <a:pPr rtl="0"/>
            <a:r>
              <a:rPr lang="en-GB" noProof="0" dirty="0"/>
              <a:t>Add a footer</a:t>
            </a:r>
          </a:p>
        </p:txBody>
      </p:sp>
      <p:sp>
        <p:nvSpPr>
          <p:cNvPr id="3" name="Date Placeholder 2"/>
          <p:cNvSpPr>
            <a:spLocks noGrp="1"/>
          </p:cNvSpPr>
          <p:nvPr>
            <p:ph type="dt" sz="half" idx="10"/>
          </p:nvPr>
        </p:nvSpPr>
        <p:spPr>
          <a:xfrm>
            <a:off x="8778240" y="612648"/>
            <a:ext cx="1276352" cy="457200"/>
          </a:xfrm>
        </p:spPr>
        <p:txBody>
          <a:bodyPr rtlCol="0"/>
          <a:lstStyle/>
          <a:p>
            <a:pPr rtl="0"/>
            <a:fld id="{4EC45D07-A3FD-40EE-BB45-F5E3D0F2E1C8}" type="datetime1">
              <a:rPr lang="en-GB" noProof="0" smtClean="0"/>
              <a:t>18/02/2025</a:t>
            </a:fld>
            <a:endParaRPr lang="en-GB" noProof="0" dirty="0"/>
          </a:p>
        </p:txBody>
      </p:sp>
      <p:sp>
        <p:nvSpPr>
          <p:cNvPr id="5" name="Slide Number Placeholder 4"/>
          <p:cNvSpPr>
            <a:spLocks noGrp="1"/>
          </p:cNvSpPr>
          <p:nvPr>
            <p:ph type="sldNum" sz="quarter" idx="12"/>
          </p:nvPr>
        </p:nvSpPr>
        <p:spPr>
          <a:xfrm>
            <a:off x="10899648" y="2272"/>
            <a:ext cx="1016000" cy="365760"/>
          </a:xfrm>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13069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dirty="0"/>
              <a:t>Add a footer</a:t>
            </a:r>
          </a:p>
        </p:txBody>
      </p:sp>
      <p:sp>
        <p:nvSpPr>
          <p:cNvPr id="2" name="Date Placeholder 1"/>
          <p:cNvSpPr>
            <a:spLocks noGrp="1"/>
          </p:cNvSpPr>
          <p:nvPr>
            <p:ph type="dt" sz="half" idx="10"/>
          </p:nvPr>
        </p:nvSpPr>
        <p:spPr/>
        <p:txBody>
          <a:bodyPr rtlCol="0"/>
          <a:lstStyle/>
          <a:p>
            <a:pPr rtl="0"/>
            <a:fld id="{30FFDAF9-DFA9-4947-9568-03347A66D233}" type="datetime1">
              <a:rPr lang="en-GB" noProof="0" smtClean="0"/>
              <a:t>18/02/2025</a:t>
            </a:fld>
            <a:endParaRPr lang="en-GB" noProof="0" dirty="0"/>
          </a:p>
        </p:txBody>
      </p:sp>
      <p:sp>
        <p:nvSpPr>
          <p:cNvPr id="4" name="Slide Number Placeholder 3"/>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58338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en-GB" noProof="0" dirty="0"/>
              <a:t>Edit Master title style</a:t>
            </a:r>
          </a:p>
        </p:txBody>
      </p:sp>
      <p:sp>
        <p:nvSpPr>
          <p:cNvPr id="4" name="Content Placeholder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3" name="Text Placeholder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D89D711C-098E-40E1-BE23-CFCA1FAB8359}" type="datetime1">
              <a:rPr lang="en-GB" noProof="0" smtClean="0"/>
              <a:t>18/02/2025</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761753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12148-8C3F-4319-8762-17F506C2B518}"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A79D8-6251-47F0-A958-C78805E83C56}" type="slidenum">
              <a:rPr lang="en-US" smtClean="0"/>
              <a:t>‹#›</a:t>
            </a:fld>
            <a:endParaRPr lang="en-US"/>
          </a:p>
        </p:txBody>
      </p:sp>
      <p:sp>
        <p:nvSpPr>
          <p:cNvPr id="7" name="Rectangle 6">
            <a:extLst>
              <a:ext uri="{FF2B5EF4-FFF2-40B4-BE49-F238E27FC236}">
                <a16:creationId xmlns:a16="http://schemas.microsoft.com/office/drawing/2014/main" id="{FB01F56A-490F-CBD5-206F-D57404419982}"/>
              </a:ext>
            </a:extLst>
          </p:cNvPr>
          <p:cNvSpPr/>
          <p:nvPr userDrawn="1"/>
        </p:nvSpPr>
        <p:spPr>
          <a:xfrm>
            <a:off x="0" y="0"/>
            <a:ext cx="12192000" cy="365124"/>
          </a:xfrm>
          <a:prstGeom prst="rect">
            <a:avLst/>
          </a:prstGeom>
          <a:solidFill>
            <a:srgbClr val="002060"/>
          </a:solidFill>
          <a:ln>
            <a:solidFill>
              <a:srgbClr val="002060"/>
            </a:solidFill>
          </a:ln>
          <a:scene3d>
            <a:camera prst="perspectiveBelow"/>
            <a:lightRig rig="threePt" dir="t"/>
          </a:scene3d>
          <a:sp3d>
            <a:bevelT w="107950" h="19050" prst="riblet"/>
            <a:bevelB w="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87346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en-GB"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en-GB" noProof="0"/>
              <a:t>Click icon to add picture</a:t>
            </a:r>
            <a:endParaRPr kumimoji="0" lang="en-GB" noProof="0" dirty="0"/>
          </a:p>
        </p:txBody>
      </p:sp>
      <p:sp>
        <p:nvSpPr>
          <p:cNvPr id="4" name="Text Placeholder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en-GB" noProof="0"/>
              <a:t>Click to edit Master text styles</a:t>
            </a:r>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5" name="Date Placeholder 4"/>
          <p:cNvSpPr>
            <a:spLocks noGrp="1"/>
          </p:cNvSpPr>
          <p:nvPr>
            <p:ph type="dt" sz="half" idx="10"/>
          </p:nvPr>
        </p:nvSpPr>
        <p:spPr/>
        <p:txBody>
          <a:bodyPr rtlCol="0"/>
          <a:lstStyle/>
          <a:p>
            <a:pPr rtl="0"/>
            <a:fld id="{9A9A7A2F-7C81-4F05-8B4D-4983D3740BAF}" type="datetime1">
              <a:rPr lang="en-GB" noProof="0" smtClean="0"/>
              <a:t>18/02/2025</a:t>
            </a:fld>
            <a:endParaRPr lang="en-GB" noProof="0" dirty="0"/>
          </a:p>
        </p:txBody>
      </p:sp>
      <p:sp>
        <p:nvSpPr>
          <p:cNvPr id="7" name="Slide Number Placeholder 6"/>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4597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lvl1pPr>
              <a:defRPr/>
            </a:lvl1pPr>
            <a:lvl5pPr>
              <a:defRPr/>
            </a:lvl5pPr>
          </a:lstStyle>
          <a:p>
            <a:pPr lvl="0" rtl="0" eaLnBrk="1" latinLnBrk="0" hangingPunct="1"/>
            <a:r>
              <a:rPr lang="en-GB" noProof="0"/>
              <a:t>Click to edit Master text styles</a:t>
            </a:r>
          </a:p>
          <a:p>
            <a:pPr lvl="1" rtl="0" eaLnBrk="1" latinLnBrk="0" hangingPunct="1"/>
            <a:r>
              <a:rPr lang="en-GB" noProof="0"/>
              <a:t>Second level</a:t>
            </a:r>
          </a:p>
          <a:p>
            <a:pPr lvl="2" rtl="0" eaLnBrk="1" latinLnBrk="0" hangingPunct="1"/>
            <a:r>
              <a:rPr lang="en-GB" noProof="0"/>
              <a:t>Third level</a:t>
            </a:r>
          </a:p>
          <a:p>
            <a:pPr lvl="3" rtl="0" eaLnBrk="1" latinLnBrk="0" hangingPunct="1"/>
            <a:r>
              <a:rPr lang="en-GB" noProof="0"/>
              <a:t>Fourth level</a:t>
            </a:r>
          </a:p>
          <a:p>
            <a:pPr lvl="4" rtl="0" eaLnBrk="1" latinLnBrk="0" hangingPunct="1"/>
            <a:r>
              <a:rPr lang="en-GB" noProof="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D2EB87B0-5071-4BC9-A19F-C3269318028C}" type="datetime1">
              <a:rPr lang="en-GB" noProof="0" smtClean="0"/>
              <a:t>18/02/2025</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39106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42400" y="1143000"/>
            <a:ext cx="2540000" cy="5448300"/>
          </a:xfrm>
        </p:spPr>
        <p:txBody>
          <a:bodyPr vert="eaVert" rtlCol="0"/>
          <a:lstStyle>
            <a:lvl1pPr>
              <a:defRPr/>
            </a:lvl1pPr>
          </a:lstStyle>
          <a:p>
            <a:pPr rtl="0"/>
            <a:r>
              <a:rPr lang="en-GB" noProof="0" dirty="0"/>
              <a:t>Edit Master title style</a:t>
            </a:r>
          </a:p>
        </p:txBody>
      </p:sp>
      <p:sp>
        <p:nvSpPr>
          <p:cNvPr id="3" name="Vertical Text Placeholder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en-GB" noProof="0" dirty="0"/>
              <a:t>Click to edit Master text styles</a:t>
            </a:r>
          </a:p>
          <a:p>
            <a:pPr lvl="1" rtl="0" eaLnBrk="1" latinLnBrk="0" hangingPunct="1"/>
            <a:r>
              <a:rPr lang="en-GB" noProof="0" dirty="0"/>
              <a:t>Second level</a:t>
            </a:r>
          </a:p>
          <a:p>
            <a:pPr lvl="2" rtl="0" eaLnBrk="1" latinLnBrk="0" hangingPunct="1"/>
            <a:r>
              <a:rPr lang="en-GB" noProof="0" dirty="0"/>
              <a:t>Third level</a:t>
            </a:r>
          </a:p>
          <a:p>
            <a:pPr lvl="3" rtl="0" eaLnBrk="1" latinLnBrk="0" hangingPunct="1"/>
            <a:r>
              <a:rPr lang="en-GB" noProof="0" dirty="0"/>
              <a:t>Fourth level</a:t>
            </a:r>
          </a:p>
          <a:p>
            <a:pPr lvl="4" rtl="0" eaLnBrk="1" latinLnBrk="0" hangingPunct="1"/>
            <a:r>
              <a:rPr lang="en-GB" noProof="0" dirty="0"/>
              <a:t>Fifth level</a:t>
            </a:r>
            <a:endParaRPr kumimoji="0"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4" name="Date Placeholder 3"/>
          <p:cNvSpPr>
            <a:spLocks noGrp="1"/>
          </p:cNvSpPr>
          <p:nvPr>
            <p:ph type="dt" sz="half" idx="10"/>
          </p:nvPr>
        </p:nvSpPr>
        <p:spPr/>
        <p:txBody>
          <a:bodyPr rtlCol="0"/>
          <a:lstStyle/>
          <a:p>
            <a:pPr rtl="0"/>
            <a:fld id="{54B4CBB3-9133-42BF-BC20-6F6E1888C21F}" type="datetime1">
              <a:rPr lang="en-GB" noProof="0" smtClean="0"/>
              <a:t>18/02/2025</a:t>
            </a:fld>
            <a:endParaRPr lang="en-GB" noProof="0" dirty="0"/>
          </a:p>
        </p:txBody>
      </p:sp>
      <p:sp>
        <p:nvSpPr>
          <p:cNvPr id="6" name="Slide Number Placeholder 5"/>
          <p:cNvSpPr>
            <a:spLocks noGrp="1"/>
          </p:cNvSpPr>
          <p:nvPr>
            <p:ph type="sldNum" sz="quarter" idx="12"/>
          </p:nvPr>
        </p:nvSpPr>
        <p:spPr/>
        <p:txBody>
          <a:bodyPr rtlCol="0"/>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57192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12148-8C3F-4319-8762-17F506C2B518}"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164204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12148-8C3F-4319-8762-17F506C2B518}"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3903422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12148-8C3F-4319-8762-17F506C2B518}"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706345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12148-8C3F-4319-8762-17F506C2B518}"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17520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312148-8C3F-4319-8762-17F506C2B518}"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840678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12148-8C3F-4319-8762-17F506C2B518}"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274867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12148-8C3F-4319-8762-17F506C2B518}"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CA79D8-6251-47F0-A958-C78805E83C56}" type="slidenum">
              <a:rPr lang="en-US" smtClean="0"/>
              <a:t>‹#›</a:t>
            </a:fld>
            <a:endParaRPr lang="en-US"/>
          </a:p>
        </p:txBody>
      </p:sp>
    </p:spTree>
    <p:extLst>
      <p:ext uri="{BB962C8B-B14F-4D97-AF65-F5344CB8AC3E}">
        <p14:creationId xmlns:p14="http://schemas.microsoft.com/office/powerpoint/2010/main" val="2283651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12148-8C3F-4319-8762-17F506C2B518}" type="datetimeFigureOut">
              <a:rPr lang="en-US" smtClean="0"/>
              <a:t>2/18/2025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A79D8-6251-47F0-A958-C78805E83C56}" type="slidenum">
              <a:rPr lang="en-US" smtClean="0"/>
              <a:t>‹#›</a:t>
            </a:fld>
            <a:endParaRPr lang="en-US"/>
          </a:p>
        </p:txBody>
      </p:sp>
    </p:spTree>
    <p:extLst>
      <p:ext uri="{BB962C8B-B14F-4D97-AF65-F5344CB8AC3E}">
        <p14:creationId xmlns:p14="http://schemas.microsoft.com/office/powerpoint/2010/main" val="767053636"/>
      </p:ext>
    </p:extLst>
  </p:cSld>
  <p:clrMap bg1="lt1" tx1="dk1" bg2="lt2" tx2="dk2" accent1="accent1" accent2="accent2" accent3="accent3" accent4="accent4" accent5="accent5" accent6="accent6" hlink="hlink" folHlink="folHlink"/>
  <p:sldLayoutIdLst>
    <p:sldLayoutId id="2147484618" r:id="rId1"/>
    <p:sldLayoutId id="2147484619" r:id="rId2"/>
    <p:sldLayoutId id="2147484620" r:id="rId3"/>
    <p:sldLayoutId id="2147484621" r:id="rId4"/>
    <p:sldLayoutId id="2147484622" r:id="rId5"/>
    <p:sldLayoutId id="2147484623" r:id="rId6"/>
    <p:sldLayoutId id="2147484624" r:id="rId7"/>
    <p:sldLayoutId id="2147484625" r:id="rId8"/>
    <p:sldLayoutId id="2147484626" r:id="rId9"/>
    <p:sldLayoutId id="2147484627" r:id="rId10"/>
    <p:sldLayoutId id="21474846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en-GB" sz="1800" noProof="0" dirty="0"/>
          </a:p>
        </p:txBody>
      </p:sp>
      <p:sp>
        <p:nvSpPr>
          <p:cNvPr id="22" name="Title Placeholder 21"/>
          <p:cNvSpPr>
            <a:spLocks noGrp="1"/>
          </p:cNvSpPr>
          <p:nvPr>
            <p:ph type="title"/>
          </p:nvPr>
        </p:nvSpPr>
        <p:spPr>
          <a:xfrm>
            <a:off x="609600" y="1143000"/>
            <a:ext cx="10972800" cy="1066800"/>
          </a:xfrm>
          <a:prstGeom prst="rect">
            <a:avLst/>
          </a:prstGeom>
        </p:spPr>
        <p:txBody>
          <a:bodyPr vert="horz" rtlCol="0" anchor="ctr">
            <a:normAutofit/>
          </a:bodyPr>
          <a:lstStyle/>
          <a:p>
            <a:pPr rtl="0"/>
            <a:r>
              <a:rPr lang="en-GB" noProof="0"/>
              <a:t>Click to edit Master title style</a:t>
            </a:r>
            <a:endParaRPr lang="en-GB" noProof="0" dirty="0"/>
          </a:p>
        </p:txBody>
      </p:sp>
      <p:sp>
        <p:nvSpPr>
          <p:cNvPr id="13" name="Text Placeholder 12"/>
          <p:cNvSpPr>
            <a:spLocks noGrp="1"/>
          </p:cNvSpPr>
          <p:nvPr>
            <p:ph type="body" idx="1"/>
          </p:nvPr>
        </p:nvSpPr>
        <p:spPr>
          <a:xfrm>
            <a:off x="609600" y="2249424"/>
            <a:ext cx="10972800" cy="4325112"/>
          </a:xfrm>
          <a:prstGeom prst="rect">
            <a:avLst/>
          </a:prstGeom>
        </p:spPr>
        <p:txBody>
          <a:bodyPr vert="horz"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endParaRPr lang="en-GB" noProof="0" dirty="0"/>
          </a:p>
        </p:txBody>
      </p:sp>
      <p:sp>
        <p:nvSpPr>
          <p:cNvPr id="3" name="Footer Placeholder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en-GB" noProof="0" dirty="0"/>
              <a:t>Add a footer</a:t>
            </a:r>
          </a:p>
        </p:txBody>
      </p:sp>
      <p:sp>
        <p:nvSpPr>
          <p:cNvPr id="14" name="Date Placeholder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pPr rtl="0"/>
            <a:fld id="{8B045440-74F0-4B44-BEF6-1040C3E911E1}" type="datetime1">
              <a:rPr lang="en-GB" noProof="0" smtClean="0"/>
              <a:t>18/02/2025</a:t>
            </a:fld>
            <a:endParaRPr lang="en-GB" noProof="0"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527566239"/>
      </p:ext>
    </p:extLst>
  </p:cSld>
  <p:clrMap bg1="lt1" tx1="dk1" bg2="lt2" tx2="dk2" accent1="accent1" accent2="accent2" accent3="accent3" accent4="accent4" accent5="accent5" accent6="accent6" hlink="hlink" folHlink="folHlink"/>
  <p:sldLayoutIdLst>
    <p:sldLayoutId id="2147484630" r:id="rId1"/>
    <p:sldLayoutId id="2147484631" r:id="rId2"/>
    <p:sldLayoutId id="2147484632" r:id="rId3"/>
    <p:sldLayoutId id="2147484633" r:id="rId4"/>
    <p:sldLayoutId id="2147484634" r:id="rId5"/>
    <p:sldLayoutId id="2147484635" r:id="rId6"/>
    <p:sldLayoutId id="2147484636" r:id="rId7"/>
    <p:sldLayoutId id="2147484637" r:id="rId8"/>
    <p:sldLayoutId id="2147484638" r:id="rId9"/>
    <p:sldLayoutId id="2147484639" r:id="rId10"/>
    <p:sldLayoutId id="214748464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p15:clr>
            <a:srgbClr val="F26B43"/>
          </p15:clr>
        </p15:guide>
        <p15:guide id="1" pos="3840">
          <p15:clr>
            <a:srgbClr val="F26B43"/>
          </p15:clr>
        </p15:guide>
        <p15:guide id="2" orient="horz" pos="415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image" Target="../media/image2.png"/><Relationship Id="rId7" Type="http://schemas.openxmlformats.org/officeDocument/2006/relationships/chart" Target="../charts/chart3.xml"/><Relationship Id="rId12" Type="http://schemas.openxmlformats.org/officeDocument/2006/relationships/image" Target="../media/image6.jpg"/><Relationship Id="rId2" Type="http://schemas.openxmlformats.org/officeDocument/2006/relationships/slideLayout" Target="../slideLayouts/slideLayout13.xml"/><Relationship Id="rId1" Type="http://schemas.openxmlformats.org/officeDocument/2006/relationships/themeOverride" Target="../theme/themeOverride3.xml"/><Relationship Id="rId6" Type="http://schemas.openxmlformats.org/officeDocument/2006/relationships/chart" Target="../charts/chart2.xml"/><Relationship Id="rId11" Type="http://schemas.openxmlformats.org/officeDocument/2006/relationships/chart" Target="../charts/chart5.xml"/><Relationship Id="rId5" Type="http://schemas.openxmlformats.org/officeDocument/2006/relationships/chart" Target="../charts/chart1.xml"/><Relationship Id="rId10" Type="http://schemas.openxmlformats.org/officeDocument/2006/relationships/image" Target="../media/image5.svg"/><Relationship Id="rId4" Type="http://schemas.openxmlformats.org/officeDocument/2006/relationships/image" Target="../media/image3.sv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microsoft.com/office/2007/relationships/hdphoto" Target="../media/hdphoto2.wdp"/><Relationship Id="rId2" Type="http://schemas.openxmlformats.org/officeDocument/2006/relationships/slideLayout" Target="../slideLayouts/slideLayout13.xml"/><Relationship Id="rId1" Type="http://schemas.openxmlformats.org/officeDocument/2006/relationships/themeOverride" Target="../theme/themeOverride4.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19189F-4619-8F22-8B90-F7CE6CEFE22C}"/>
              </a:ext>
            </a:extLst>
          </p:cNvPr>
          <p:cNvSpPr/>
          <p:nvPr/>
        </p:nvSpPr>
        <p:spPr>
          <a:xfrm>
            <a:off x="0" y="0"/>
            <a:ext cx="12192000" cy="3598098"/>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lumMod val="50000"/>
                </a:schemeClr>
              </a:solidFill>
              <a:highlight>
                <a:srgbClr val="008000"/>
              </a:highlight>
            </a:endParaRPr>
          </a:p>
        </p:txBody>
      </p:sp>
      <p:sp>
        <p:nvSpPr>
          <p:cNvPr id="2" name="Title 1">
            <a:extLst>
              <a:ext uri="{FF2B5EF4-FFF2-40B4-BE49-F238E27FC236}">
                <a16:creationId xmlns:a16="http://schemas.microsoft.com/office/drawing/2014/main" id="{F02F48B1-A927-CC20-9C48-C2E8FC8960D2}"/>
              </a:ext>
            </a:extLst>
          </p:cNvPr>
          <p:cNvSpPr>
            <a:spLocks noGrp="1"/>
          </p:cNvSpPr>
          <p:nvPr>
            <p:ph type="ctrTitle"/>
          </p:nvPr>
        </p:nvSpPr>
        <p:spPr>
          <a:xfrm>
            <a:off x="363557" y="848299"/>
            <a:ext cx="10392578" cy="2441327"/>
          </a:xfrm>
        </p:spPr>
        <p:txBody>
          <a:bodyPr>
            <a:normAutofit/>
          </a:bodyPr>
          <a:lstStyle/>
          <a:p>
            <a:pPr algn="l"/>
            <a:r>
              <a:rPr lang="en-GB" b="1" dirty="0">
                <a:solidFill>
                  <a:schemeClr val="bg1"/>
                </a:solidFill>
                <a:latin typeface="+mn-lt"/>
              </a:rPr>
              <a:t>Empowering Decisions:</a:t>
            </a:r>
            <a:br>
              <a:rPr lang="en-GB" b="1" dirty="0">
                <a:solidFill>
                  <a:schemeClr val="bg1"/>
                </a:solidFill>
                <a:latin typeface="+mn-lt"/>
              </a:rPr>
            </a:br>
            <a:r>
              <a:rPr lang="en-GB" sz="3600" dirty="0">
                <a:solidFill>
                  <a:schemeClr val="bg1"/>
                </a:solidFill>
                <a:latin typeface="+mn-lt"/>
              </a:rPr>
              <a:t>Data-Driven Insights for </a:t>
            </a:r>
            <a:r>
              <a:rPr lang="en-GB" sz="3600" b="1" i="1" dirty="0">
                <a:solidFill>
                  <a:schemeClr val="bg1"/>
                </a:solidFill>
                <a:latin typeface="Bodoni MT" panose="02070603080606020203" pitchFamily="18" charset="0"/>
              </a:rPr>
              <a:t>Buy.Bx</a:t>
            </a:r>
            <a:endParaRPr lang="en-US" b="1" i="1" dirty="0">
              <a:solidFill>
                <a:schemeClr val="bg1"/>
              </a:solidFill>
              <a:latin typeface="+mn-lt"/>
            </a:endParaRPr>
          </a:p>
        </p:txBody>
      </p:sp>
      <p:sp>
        <p:nvSpPr>
          <p:cNvPr id="3" name="Subtitle 2">
            <a:extLst>
              <a:ext uri="{FF2B5EF4-FFF2-40B4-BE49-F238E27FC236}">
                <a16:creationId xmlns:a16="http://schemas.microsoft.com/office/drawing/2014/main" id="{447AD66E-37AD-7302-C371-462B40EA7A82}"/>
              </a:ext>
            </a:extLst>
          </p:cNvPr>
          <p:cNvSpPr>
            <a:spLocks noGrp="1"/>
          </p:cNvSpPr>
          <p:nvPr>
            <p:ph type="subTitle" idx="1"/>
          </p:nvPr>
        </p:nvSpPr>
        <p:spPr>
          <a:xfrm>
            <a:off x="631634" y="3778786"/>
            <a:ext cx="9144000" cy="1523082"/>
          </a:xfrm>
        </p:spPr>
        <p:txBody>
          <a:bodyPr/>
          <a:lstStyle/>
          <a:p>
            <a:pPr algn="l"/>
            <a:r>
              <a:rPr lang="en-GB" dirty="0">
                <a:solidFill>
                  <a:schemeClr val="accent6">
                    <a:lumMod val="50000"/>
                  </a:schemeClr>
                </a:solidFill>
              </a:rPr>
              <a:t>Presented by;</a:t>
            </a:r>
          </a:p>
          <a:p>
            <a:pPr algn="l"/>
            <a:r>
              <a:rPr lang="en-GB" b="1" dirty="0">
                <a:solidFill>
                  <a:schemeClr val="accent6">
                    <a:lumMod val="50000"/>
                  </a:schemeClr>
                </a:solidFill>
              </a:rPr>
              <a:t>Sandra Ake-Kennedy</a:t>
            </a:r>
            <a:endParaRPr lang="en-US" b="1" dirty="0">
              <a:solidFill>
                <a:schemeClr val="accent6">
                  <a:lumMod val="50000"/>
                </a:schemeClr>
              </a:solidFill>
            </a:endParaRPr>
          </a:p>
        </p:txBody>
      </p:sp>
    </p:spTree>
    <p:extLst>
      <p:ext uri="{BB962C8B-B14F-4D97-AF65-F5344CB8AC3E}">
        <p14:creationId xmlns:p14="http://schemas.microsoft.com/office/powerpoint/2010/main" val="453347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752D-32D0-9B83-55F5-19FE35663AED}"/>
              </a:ext>
            </a:extLst>
          </p:cNvPr>
          <p:cNvSpPr>
            <a:spLocks noGrp="1"/>
          </p:cNvSpPr>
          <p:nvPr>
            <p:ph type="title"/>
          </p:nvPr>
        </p:nvSpPr>
        <p:spPr>
          <a:xfrm>
            <a:off x="838200" y="681037"/>
            <a:ext cx="10515600" cy="1325563"/>
          </a:xfrm>
        </p:spPr>
        <p:txBody>
          <a:bodyPr/>
          <a:lstStyle/>
          <a:p>
            <a:r>
              <a:rPr lang="en-GB" b="1"/>
              <a:t>Introduction</a:t>
            </a:r>
            <a:endParaRPr lang="en-US" b="1" dirty="0"/>
          </a:p>
        </p:txBody>
      </p:sp>
      <p:sp>
        <p:nvSpPr>
          <p:cNvPr id="3" name="Content Placeholder 2">
            <a:extLst>
              <a:ext uri="{FF2B5EF4-FFF2-40B4-BE49-F238E27FC236}">
                <a16:creationId xmlns:a16="http://schemas.microsoft.com/office/drawing/2014/main" id="{AD0C53B6-6649-BA4A-F812-321D6F70911D}"/>
              </a:ext>
            </a:extLst>
          </p:cNvPr>
          <p:cNvSpPr>
            <a:spLocks noGrp="1"/>
          </p:cNvSpPr>
          <p:nvPr>
            <p:ph idx="1"/>
          </p:nvPr>
        </p:nvSpPr>
        <p:spPr>
          <a:xfrm>
            <a:off x="838200" y="1853229"/>
            <a:ext cx="10730500" cy="4569604"/>
          </a:xfrm>
        </p:spPr>
        <p:txBody>
          <a:bodyPr>
            <a:noAutofit/>
          </a:bodyPr>
          <a:lstStyle/>
          <a:p>
            <a:pPr marL="0" indent="0">
              <a:lnSpc>
                <a:spcPct val="100000"/>
              </a:lnSpc>
              <a:buNone/>
            </a:pPr>
            <a:r>
              <a:rPr lang="en-GB" sz="2400" dirty="0"/>
              <a:t>In this report, we analyse the  dataset related to </a:t>
            </a:r>
            <a:r>
              <a:rPr lang="en-GB" sz="2400" b="1" i="1" dirty="0" err="1">
                <a:latin typeface="Bodoni MT" panose="02070603080606020203" pitchFamily="18" charset="0"/>
              </a:rPr>
              <a:t>Buy.Bx</a:t>
            </a:r>
            <a:r>
              <a:rPr lang="en-GB" sz="2400" dirty="0"/>
              <a:t> Our goal is to extract actionable insights that will guide strategic decisions and foster business growth. The dataset includes the Orders Data, which provides insights  into revenue generation and orders fulfilment.</a:t>
            </a:r>
          </a:p>
          <a:p>
            <a:pPr marL="0" indent="0">
              <a:lnSpc>
                <a:spcPct val="100000"/>
              </a:lnSpc>
              <a:buNone/>
            </a:pPr>
            <a:r>
              <a:rPr lang="en-GB" sz="2400" dirty="0"/>
              <a:t> Through comprehensive analysis, we aim to provide stakeholders with valuable insights into</a:t>
            </a:r>
          </a:p>
          <a:p>
            <a:pPr>
              <a:lnSpc>
                <a:spcPct val="100000"/>
              </a:lnSpc>
            </a:pPr>
            <a:r>
              <a:rPr lang="en-GB" sz="2400" dirty="0"/>
              <a:t>Market Trends</a:t>
            </a:r>
          </a:p>
          <a:p>
            <a:pPr>
              <a:lnSpc>
                <a:spcPct val="100000"/>
              </a:lnSpc>
            </a:pPr>
            <a:r>
              <a:rPr lang="en-GB" sz="2400" dirty="0"/>
              <a:t>Revenue Performance</a:t>
            </a:r>
          </a:p>
          <a:p>
            <a:pPr marL="0" indent="0">
              <a:lnSpc>
                <a:spcPct val="100000"/>
              </a:lnSpc>
              <a:buNone/>
            </a:pPr>
            <a:r>
              <a:rPr lang="en-GB" sz="2400" dirty="0"/>
              <a:t>These insights will support informed decision-making and strategic planning, enhancing </a:t>
            </a:r>
            <a:r>
              <a:rPr lang="en-GB" sz="2400" b="1" i="1" dirty="0" err="1">
                <a:latin typeface="Bodoni MT" panose="02070603080606020203" pitchFamily="18" charset="0"/>
              </a:rPr>
              <a:t>Buy.Bx</a:t>
            </a:r>
            <a:r>
              <a:rPr lang="en-GB" sz="2400" dirty="0"/>
              <a:t> competitive edge and promoting sustainable growth.</a:t>
            </a:r>
          </a:p>
        </p:txBody>
      </p:sp>
    </p:spTree>
    <p:extLst>
      <p:ext uri="{BB962C8B-B14F-4D97-AF65-F5344CB8AC3E}">
        <p14:creationId xmlns:p14="http://schemas.microsoft.com/office/powerpoint/2010/main" val="2249146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752D-32D0-9B83-55F5-19FE35663AED}"/>
              </a:ext>
            </a:extLst>
          </p:cNvPr>
          <p:cNvSpPr>
            <a:spLocks noGrp="1"/>
          </p:cNvSpPr>
          <p:nvPr>
            <p:ph type="title"/>
          </p:nvPr>
        </p:nvSpPr>
        <p:spPr>
          <a:xfrm>
            <a:off x="838200" y="681037"/>
            <a:ext cx="10515600" cy="1325563"/>
          </a:xfrm>
        </p:spPr>
        <p:txBody>
          <a:bodyPr/>
          <a:lstStyle/>
          <a:p>
            <a:r>
              <a:rPr lang="en-GB" b="1" dirty="0"/>
              <a:t>Objectives</a:t>
            </a:r>
            <a:endParaRPr lang="en-US" b="1" dirty="0"/>
          </a:p>
        </p:txBody>
      </p:sp>
      <p:sp>
        <p:nvSpPr>
          <p:cNvPr id="3" name="Content Placeholder 2">
            <a:extLst>
              <a:ext uri="{FF2B5EF4-FFF2-40B4-BE49-F238E27FC236}">
                <a16:creationId xmlns:a16="http://schemas.microsoft.com/office/drawing/2014/main" id="{AD0C53B6-6649-BA4A-F812-321D6F70911D}"/>
              </a:ext>
            </a:extLst>
          </p:cNvPr>
          <p:cNvSpPr>
            <a:spLocks noGrp="1"/>
          </p:cNvSpPr>
          <p:nvPr>
            <p:ph idx="1"/>
          </p:nvPr>
        </p:nvSpPr>
        <p:spPr>
          <a:xfrm>
            <a:off x="838200" y="2006600"/>
            <a:ext cx="10019355" cy="3743339"/>
          </a:xfrm>
        </p:spPr>
        <p:txBody>
          <a:bodyPr>
            <a:normAutofit/>
          </a:bodyPr>
          <a:lstStyle/>
          <a:p>
            <a:pPr marL="0" indent="0">
              <a:buNone/>
            </a:pPr>
            <a:r>
              <a:rPr lang="en-GB" sz="2400" dirty="0"/>
              <a:t>The objective of this presentation includes:</a:t>
            </a:r>
          </a:p>
          <a:p>
            <a:r>
              <a:rPr lang="en-GB" sz="2400" dirty="0"/>
              <a:t>Create a performance report aided by a dashboard that captures key metrics to ensure </a:t>
            </a:r>
            <a:r>
              <a:rPr lang="en-GB" sz="2400" b="1" i="1" dirty="0">
                <a:latin typeface="Bodoni MT" panose="02070603080606020203" pitchFamily="18" charset="0"/>
              </a:rPr>
              <a:t>Buy.Bx</a:t>
            </a:r>
            <a:r>
              <a:rPr lang="en-GB" sz="2400" dirty="0"/>
              <a:t> business remains competitive.</a:t>
            </a:r>
          </a:p>
          <a:p>
            <a:r>
              <a:rPr lang="en-GB" sz="2400" dirty="0"/>
              <a:t>Assess the performance of the various variables in relation to the key KPIs.</a:t>
            </a:r>
          </a:p>
          <a:p>
            <a:r>
              <a:rPr lang="en-GB" sz="2400" dirty="0"/>
              <a:t>Suggest actionable insights to the stakeholders to guide the eventual decision making.</a:t>
            </a:r>
          </a:p>
          <a:p>
            <a:endParaRPr lang="en-GB" sz="2400" dirty="0"/>
          </a:p>
          <a:p>
            <a:endParaRPr lang="en-US" sz="2400" dirty="0"/>
          </a:p>
        </p:txBody>
      </p:sp>
    </p:spTree>
    <p:extLst>
      <p:ext uri="{BB962C8B-B14F-4D97-AF65-F5344CB8AC3E}">
        <p14:creationId xmlns:p14="http://schemas.microsoft.com/office/powerpoint/2010/main" val="19303187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A351F-6BF6-4608-CEB5-5775F2CD54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0D1A5C-BCEC-4C03-18B5-F0C5B7779AB4}"/>
              </a:ext>
            </a:extLst>
          </p:cNvPr>
          <p:cNvSpPr>
            <a:spLocks noGrp="1"/>
          </p:cNvSpPr>
          <p:nvPr>
            <p:ph type="title"/>
          </p:nvPr>
        </p:nvSpPr>
        <p:spPr>
          <a:xfrm>
            <a:off x="609600" y="715320"/>
            <a:ext cx="10972800" cy="1066800"/>
          </a:xfrm>
        </p:spPr>
        <p:txBody>
          <a:bodyPr rtlCol="0"/>
          <a:lstStyle/>
          <a:p>
            <a:pPr rtl="0"/>
            <a:r>
              <a:rPr lang="en-GB" b="1" dirty="0"/>
              <a:t>Methodology</a:t>
            </a:r>
          </a:p>
        </p:txBody>
      </p:sp>
      <p:sp>
        <p:nvSpPr>
          <p:cNvPr id="3" name="Content Placeholder 2">
            <a:extLst>
              <a:ext uri="{FF2B5EF4-FFF2-40B4-BE49-F238E27FC236}">
                <a16:creationId xmlns:a16="http://schemas.microsoft.com/office/drawing/2014/main" id="{D35EC9EC-6664-4563-5C18-29BF6C793E31}"/>
              </a:ext>
            </a:extLst>
          </p:cNvPr>
          <p:cNvSpPr>
            <a:spLocks noGrp="1"/>
          </p:cNvSpPr>
          <p:nvPr>
            <p:ph idx="1"/>
          </p:nvPr>
        </p:nvSpPr>
        <p:spPr>
          <a:xfrm>
            <a:off x="501162" y="1817568"/>
            <a:ext cx="11081238" cy="4325112"/>
          </a:xfrm>
        </p:spPr>
        <p:txBody>
          <a:bodyPr rtlCol="0">
            <a:normAutofit/>
          </a:bodyPr>
          <a:lstStyle/>
          <a:p>
            <a:pPr marL="109728" indent="0" rtl="0">
              <a:buNone/>
            </a:pPr>
            <a:r>
              <a:rPr lang="en-GB" sz="2000" dirty="0"/>
              <a:t>As the aim of this presentation is to provide </a:t>
            </a:r>
            <a:r>
              <a:rPr lang="en-GB" sz="2000" b="1" i="1" dirty="0" err="1"/>
              <a:t>Buy.Bx</a:t>
            </a:r>
            <a:r>
              <a:rPr lang="en-GB" sz="2000" dirty="0"/>
              <a:t>  with a competitive advantage through informed decision, the methodology employed is rigorous to ensure that our findings are grounded in empirical evidence and can serve as a reliable basis for strategic decision-making. </a:t>
            </a:r>
          </a:p>
          <a:p>
            <a:pPr marL="109728" indent="0" rtl="0">
              <a:buNone/>
            </a:pPr>
            <a:endParaRPr lang="en-GB" sz="2000" dirty="0"/>
          </a:p>
          <a:p>
            <a:pPr marL="109728" indent="0" rtl="0">
              <a:buNone/>
            </a:pPr>
            <a:endParaRPr lang="en-GB" sz="2000" dirty="0"/>
          </a:p>
        </p:txBody>
      </p:sp>
      <p:grpSp>
        <p:nvGrpSpPr>
          <p:cNvPr id="6" name="Group 5">
            <a:extLst>
              <a:ext uri="{FF2B5EF4-FFF2-40B4-BE49-F238E27FC236}">
                <a16:creationId xmlns:a16="http://schemas.microsoft.com/office/drawing/2014/main" id="{BD2D08CA-8632-ABF4-C4C8-8BFFBF5DFC5C}"/>
              </a:ext>
            </a:extLst>
          </p:cNvPr>
          <p:cNvGrpSpPr/>
          <p:nvPr/>
        </p:nvGrpSpPr>
        <p:grpSpPr>
          <a:xfrm>
            <a:off x="620775" y="3799399"/>
            <a:ext cx="1925515" cy="967154"/>
            <a:chOff x="931984" y="4240115"/>
            <a:chExt cx="1925515" cy="967154"/>
          </a:xfrm>
        </p:grpSpPr>
        <p:sp>
          <p:nvSpPr>
            <p:cNvPr id="4" name="Rectangle 3">
              <a:extLst>
                <a:ext uri="{FF2B5EF4-FFF2-40B4-BE49-F238E27FC236}">
                  <a16:creationId xmlns:a16="http://schemas.microsoft.com/office/drawing/2014/main" id="{7D5E135F-E400-F014-0C50-8A474FFF1BDD}"/>
                </a:ext>
              </a:extLst>
            </p:cNvPr>
            <p:cNvSpPr/>
            <p:nvPr/>
          </p:nvSpPr>
          <p:spPr>
            <a:xfrm>
              <a:off x="931984" y="4240115"/>
              <a:ext cx="1925515" cy="967154"/>
            </a:xfrm>
            <a:prstGeom prst="rect">
              <a:avLst/>
            </a:prstGeom>
            <a:solidFill>
              <a:srgbClr val="485C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45A17D9-C7F7-45B8-4835-5E5614FE5811}"/>
                </a:ext>
              </a:extLst>
            </p:cNvPr>
            <p:cNvSpPr txBox="1"/>
            <p:nvPr/>
          </p:nvSpPr>
          <p:spPr>
            <a:xfrm>
              <a:off x="1134207" y="4332345"/>
              <a:ext cx="1521070"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Requirement Gathering For Case Study</a:t>
              </a:r>
            </a:p>
          </p:txBody>
        </p:sp>
      </p:grpSp>
      <p:grpSp>
        <p:nvGrpSpPr>
          <p:cNvPr id="7" name="Group 6">
            <a:extLst>
              <a:ext uri="{FF2B5EF4-FFF2-40B4-BE49-F238E27FC236}">
                <a16:creationId xmlns:a16="http://schemas.microsoft.com/office/drawing/2014/main" id="{E9FAB375-A6DD-2D82-505A-8A4C503A883F}"/>
              </a:ext>
            </a:extLst>
          </p:cNvPr>
          <p:cNvGrpSpPr/>
          <p:nvPr/>
        </p:nvGrpSpPr>
        <p:grpSpPr>
          <a:xfrm>
            <a:off x="2935578" y="3799399"/>
            <a:ext cx="1925515" cy="967154"/>
            <a:chOff x="931985" y="4264269"/>
            <a:chExt cx="1925515" cy="967154"/>
          </a:xfrm>
          <a:solidFill>
            <a:srgbClr val="485C54"/>
          </a:solidFill>
        </p:grpSpPr>
        <p:sp>
          <p:nvSpPr>
            <p:cNvPr id="8" name="Rectangle 7">
              <a:extLst>
                <a:ext uri="{FF2B5EF4-FFF2-40B4-BE49-F238E27FC236}">
                  <a16:creationId xmlns:a16="http://schemas.microsoft.com/office/drawing/2014/main" id="{275E6606-7690-3811-3C36-8671A55AAE7F}"/>
                </a:ext>
              </a:extLst>
            </p:cNvPr>
            <p:cNvSpPr/>
            <p:nvPr/>
          </p:nvSpPr>
          <p:spPr>
            <a:xfrm>
              <a:off x="931985" y="4264269"/>
              <a:ext cx="1925515" cy="96715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B1467EB-0435-4382-A4F3-405D6B3FE877}"/>
                </a:ext>
              </a:extLst>
            </p:cNvPr>
            <p:cNvSpPr txBox="1"/>
            <p:nvPr/>
          </p:nvSpPr>
          <p:spPr>
            <a:xfrm>
              <a:off x="1300161" y="4554415"/>
              <a:ext cx="1281480" cy="307777"/>
            </a:xfrm>
            <a:prstGeom prst="rect">
              <a:avLst/>
            </a:prstGeom>
            <a:grp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Data Ingestion</a:t>
              </a:r>
            </a:p>
          </p:txBody>
        </p:sp>
      </p:grpSp>
      <p:grpSp>
        <p:nvGrpSpPr>
          <p:cNvPr id="10" name="Group 9">
            <a:extLst>
              <a:ext uri="{FF2B5EF4-FFF2-40B4-BE49-F238E27FC236}">
                <a16:creationId xmlns:a16="http://schemas.microsoft.com/office/drawing/2014/main" id="{74D28D9A-AD2A-229C-1E80-9DE884128142}"/>
              </a:ext>
            </a:extLst>
          </p:cNvPr>
          <p:cNvGrpSpPr/>
          <p:nvPr/>
        </p:nvGrpSpPr>
        <p:grpSpPr>
          <a:xfrm>
            <a:off x="5250381" y="3799399"/>
            <a:ext cx="1925515" cy="967154"/>
            <a:chOff x="3248758" y="4070838"/>
            <a:chExt cx="1925515" cy="967154"/>
          </a:xfrm>
          <a:solidFill>
            <a:srgbClr val="485C54"/>
          </a:solidFill>
        </p:grpSpPr>
        <p:sp>
          <p:nvSpPr>
            <p:cNvPr id="11" name="Rectangle 10">
              <a:extLst>
                <a:ext uri="{FF2B5EF4-FFF2-40B4-BE49-F238E27FC236}">
                  <a16:creationId xmlns:a16="http://schemas.microsoft.com/office/drawing/2014/main" id="{10C2B44D-9BCB-60D4-D68A-CF1C3E455409}"/>
                </a:ext>
              </a:extLst>
            </p:cNvPr>
            <p:cNvSpPr/>
            <p:nvPr/>
          </p:nvSpPr>
          <p:spPr>
            <a:xfrm>
              <a:off x="3248758" y="4070838"/>
              <a:ext cx="1925515" cy="96715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22C36A8D-D1CD-BF99-3560-343B5BA2A6AB}"/>
                </a:ext>
              </a:extLst>
            </p:cNvPr>
            <p:cNvSpPr txBox="1"/>
            <p:nvPr/>
          </p:nvSpPr>
          <p:spPr>
            <a:xfrm>
              <a:off x="3471862" y="4145540"/>
              <a:ext cx="1521070" cy="738664"/>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Visual Development</a:t>
              </a:r>
              <a:b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(Dashboard)</a:t>
              </a:r>
            </a:p>
          </p:txBody>
        </p:sp>
      </p:grpSp>
      <p:grpSp>
        <p:nvGrpSpPr>
          <p:cNvPr id="13" name="Group 12">
            <a:extLst>
              <a:ext uri="{FF2B5EF4-FFF2-40B4-BE49-F238E27FC236}">
                <a16:creationId xmlns:a16="http://schemas.microsoft.com/office/drawing/2014/main" id="{3491EF45-06C3-0E5E-AEBE-106A453ED77D}"/>
              </a:ext>
            </a:extLst>
          </p:cNvPr>
          <p:cNvGrpSpPr/>
          <p:nvPr/>
        </p:nvGrpSpPr>
        <p:grpSpPr>
          <a:xfrm>
            <a:off x="7565184" y="3799399"/>
            <a:ext cx="1925515" cy="967154"/>
            <a:chOff x="3248758" y="4070838"/>
            <a:chExt cx="1925515" cy="967154"/>
          </a:xfrm>
          <a:solidFill>
            <a:srgbClr val="485C54"/>
          </a:solidFill>
        </p:grpSpPr>
        <p:sp>
          <p:nvSpPr>
            <p:cNvPr id="14" name="Rectangle 13">
              <a:extLst>
                <a:ext uri="{FF2B5EF4-FFF2-40B4-BE49-F238E27FC236}">
                  <a16:creationId xmlns:a16="http://schemas.microsoft.com/office/drawing/2014/main" id="{1F14C00D-9DE3-3C61-0EC1-725332A0A0F9}"/>
                </a:ext>
              </a:extLst>
            </p:cNvPr>
            <p:cNvSpPr/>
            <p:nvPr/>
          </p:nvSpPr>
          <p:spPr>
            <a:xfrm>
              <a:off x="3248758" y="4070838"/>
              <a:ext cx="1925515" cy="96715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E1FBF75F-387B-514C-D7F7-4B8AEA6D7C2C}"/>
                </a:ext>
              </a:extLst>
            </p:cNvPr>
            <p:cNvSpPr txBox="1"/>
            <p:nvPr/>
          </p:nvSpPr>
          <p:spPr>
            <a:xfrm>
              <a:off x="3450980" y="4360987"/>
              <a:ext cx="1521070" cy="338554"/>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Analysis</a:t>
              </a:r>
              <a:r>
                <a:rPr kumimoji="0" lang="en-GB" sz="1600" b="1"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grpSp>
        <p:nvGrpSpPr>
          <p:cNvPr id="16" name="Group 15">
            <a:extLst>
              <a:ext uri="{FF2B5EF4-FFF2-40B4-BE49-F238E27FC236}">
                <a16:creationId xmlns:a16="http://schemas.microsoft.com/office/drawing/2014/main" id="{065DED32-4A93-B0E1-E761-033F577EAB08}"/>
              </a:ext>
            </a:extLst>
          </p:cNvPr>
          <p:cNvGrpSpPr/>
          <p:nvPr/>
        </p:nvGrpSpPr>
        <p:grpSpPr>
          <a:xfrm>
            <a:off x="9879989" y="3799399"/>
            <a:ext cx="1925515" cy="967154"/>
            <a:chOff x="3248758" y="4070838"/>
            <a:chExt cx="1925515" cy="967154"/>
          </a:xfrm>
          <a:solidFill>
            <a:srgbClr val="485C54"/>
          </a:solidFill>
        </p:grpSpPr>
        <p:sp>
          <p:nvSpPr>
            <p:cNvPr id="17" name="Rectangle 16">
              <a:extLst>
                <a:ext uri="{FF2B5EF4-FFF2-40B4-BE49-F238E27FC236}">
                  <a16:creationId xmlns:a16="http://schemas.microsoft.com/office/drawing/2014/main" id="{D9C330CD-A8CC-2445-3174-B929BEA3CE07}"/>
                </a:ext>
              </a:extLst>
            </p:cNvPr>
            <p:cNvSpPr/>
            <p:nvPr/>
          </p:nvSpPr>
          <p:spPr>
            <a:xfrm>
              <a:off x="3248758" y="4070838"/>
              <a:ext cx="1925515" cy="967154"/>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852F6AF-CF3B-4535-FAA1-72B877D26430}"/>
                </a:ext>
              </a:extLst>
            </p:cNvPr>
            <p:cNvSpPr txBox="1"/>
            <p:nvPr/>
          </p:nvSpPr>
          <p:spPr>
            <a:xfrm>
              <a:off x="3450980" y="4360987"/>
              <a:ext cx="1521070" cy="307777"/>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prstClr val="white"/>
                  </a:solidFill>
                  <a:effectLst/>
                  <a:uLnTx/>
                  <a:uFillTx/>
                  <a:latin typeface="Calibri" panose="020F0502020204030204"/>
                  <a:ea typeface="+mn-ea"/>
                  <a:cs typeface="+mn-cs"/>
                </a:rPr>
                <a:t>Recommendation </a:t>
              </a:r>
            </a:p>
          </p:txBody>
        </p:sp>
      </p:grpSp>
      <p:sp>
        <p:nvSpPr>
          <p:cNvPr id="19" name="TextBox 18">
            <a:extLst>
              <a:ext uri="{FF2B5EF4-FFF2-40B4-BE49-F238E27FC236}">
                <a16:creationId xmlns:a16="http://schemas.microsoft.com/office/drawing/2014/main" id="{47485770-7997-FE7D-5E2E-0EDF150AB94B}"/>
              </a:ext>
            </a:extLst>
          </p:cNvPr>
          <p:cNvSpPr txBox="1"/>
          <p:nvPr/>
        </p:nvSpPr>
        <p:spPr>
          <a:xfrm>
            <a:off x="822997" y="4927501"/>
            <a:ext cx="152107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85C54"/>
                </a:solidFill>
                <a:effectLst/>
                <a:uLnTx/>
                <a:uFillTx/>
                <a:latin typeface="Calibri" panose="020F0502020204030204"/>
                <a:ea typeface="+mn-ea"/>
                <a:cs typeface="+mn-cs"/>
              </a:rPr>
              <a:t>Identify possible insights and KPIs that can be generated  from the available datasets.</a:t>
            </a:r>
          </a:p>
        </p:txBody>
      </p:sp>
      <p:sp>
        <p:nvSpPr>
          <p:cNvPr id="20" name="TextBox 19">
            <a:extLst>
              <a:ext uri="{FF2B5EF4-FFF2-40B4-BE49-F238E27FC236}">
                <a16:creationId xmlns:a16="http://schemas.microsoft.com/office/drawing/2014/main" id="{B39DA3B4-B8BB-FB61-EB37-888E2D79256C}"/>
              </a:ext>
            </a:extLst>
          </p:cNvPr>
          <p:cNvSpPr txBox="1"/>
          <p:nvPr/>
        </p:nvSpPr>
        <p:spPr>
          <a:xfrm>
            <a:off x="3137800" y="4884003"/>
            <a:ext cx="152107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85C54"/>
                </a:solidFill>
                <a:effectLst/>
                <a:uLnTx/>
                <a:uFillTx/>
                <a:latin typeface="Calibri" panose="020F0502020204030204"/>
                <a:ea typeface="+mn-ea"/>
                <a:cs typeface="+mn-cs"/>
              </a:rPr>
              <a:t>Ingest data into a visualization software and ensure 99% accuracy.</a:t>
            </a:r>
          </a:p>
        </p:txBody>
      </p:sp>
      <p:sp>
        <p:nvSpPr>
          <p:cNvPr id="21" name="TextBox 20">
            <a:extLst>
              <a:ext uri="{FF2B5EF4-FFF2-40B4-BE49-F238E27FC236}">
                <a16:creationId xmlns:a16="http://schemas.microsoft.com/office/drawing/2014/main" id="{96B0CCE7-4FAA-BA2A-9F6F-2188DCBB1024}"/>
              </a:ext>
            </a:extLst>
          </p:cNvPr>
          <p:cNvSpPr txBox="1"/>
          <p:nvPr/>
        </p:nvSpPr>
        <p:spPr>
          <a:xfrm>
            <a:off x="5452603" y="4884002"/>
            <a:ext cx="152107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85C54"/>
                </a:solidFill>
                <a:effectLst/>
                <a:uLnTx/>
                <a:uFillTx/>
                <a:latin typeface="Calibri" panose="020F0502020204030204"/>
                <a:ea typeface="+mn-ea"/>
                <a:cs typeface="+mn-cs"/>
              </a:rPr>
              <a:t>Develop visuals to generate insights identified from requirement gathering</a:t>
            </a:r>
          </a:p>
        </p:txBody>
      </p:sp>
      <p:sp>
        <p:nvSpPr>
          <p:cNvPr id="22" name="TextBox 21">
            <a:extLst>
              <a:ext uri="{FF2B5EF4-FFF2-40B4-BE49-F238E27FC236}">
                <a16:creationId xmlns:a16="http://schemas.microsoft.com/office/drawing/2014/main" id="{0847136D-AE7B-DF5D-8C30-FAC0FCF03A67}"/>
              </a:ext>
            </a:extLst>
          </p:cNvPr>
          <p:cNvSpPr txBox="1"/>
          <p:nvPr/>
        </p:nvSpPr>
        <p:spPr>
          <a:xfrm>
            <a:off x="7767406" y="4885634"/>
            <a:ext cx="152107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85C54"/>
                </a:solidFill>
                <a:effectLst/>
                <a:uLnTx/>
                <a:uFillTx/>
                <a:latin typeface="Calibri" panose="020F0502020204030204"/>
                <a:ea typeface="+mn-ea"/>
                <a:cs typeface="+mn-cs"/>
              </a:rPr>
              <a:t>Carryout statistical and trend analysis using empirical evidence.</a:t>
            </a:r>
          </a:p>
        </p:txBody>
      </p:sp>
      <p:sp>
        <p:nvSpPr>
          <p:cNvPr id="23" name="TextBox 22">
            <a:extLst>
              <a:ext uri="{FF2B5EF4-FFF2-40B4-BE49-F238E27FC236}">
                <a16:creationId xmlns:a16="http://schemas.microsoft.com/office/drawing/2014/main" id="{547398E2-49AD-D5EF-880F-8A63396203D1}"/>
              </a:ext>
            </a:extLst>
          </p:cNvPr>
          <p:cNvSpPr txBox="1"/>
          <p:nvPr/>
        </p:nvSpPr>
        <p:spPr>
          <a:xfrm>
            <a:off x="10082211" y="4884002"/>
            <a:ext cx="152107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85C54"/>
                </a:solidFill>
                <a:effectLst/>
                <a:uLnTx/>
                <a:uFillTx/>
                <a:latin typeface="Calibri" panose="020F0502020204030204"/>
                <a:ea typeface="+mn-ea"/>
                <a:cs typeface="+mn-cs"/>
              </a:rPr>
              <a:t>Recommend actionable solutions as a decision criteria.</a:t>
            </a:r>
          </a:p>
        </p:txBody>
      </p:sp>
      <p:sp>
        <p:nvSpPr>
          <p:cNvPr id="24" name="Arrow: Right 23">
            <a:extLst>
              <a:ext uri="{FF2B5EF4-FFF2-40B4-BE49-F238E27FC236}">
                <a16:creationId xmlns:a16="http://schemas.microsoft.com/office/drawing/2014/main" id="{F80CD12D-A9E6-1AA4-8279-70B967DCA3F2}"/>
              </a:ext>
            </a:extLst>
          </p:cNvPr>
          <p:cNvSpPr/>
          <p:nvPr/>
        </p:nvSpPr>
        <p:spPr>
          <a:xfrm>
            <a:off x="620775" y="3342503"/>
            <a:ext cx="1640682" cy="243194"/>
          </a:xfrm>
          <a:prstGeom prst="rightArrow">
            <a:avLst>
              <a:gd name="adj1" fmla="val 13845"/>
              <a:gd name="adj2" fmla="val 24693"/>
            </a:avLst>
          </a:prstGeom>
          <a:solidFill>
            <a:srgbClr val="485C5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51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2A57A89-7D77-10E1-C5FB-CCA4CD36F7A1}"/>
            </a:ext>
          </a:extLst>
        </p:cNvPr>
        <p:cNvGrpSpPr/>
        <p:nvPr/>
      </p:nvGrpSpPr>
      <p:grpSpPr>
        <a:xfrm>
          <a:off x="0" y="0"/>
          <a:ext cx="0" cy="0"/>
          <a:chOff x="0" y="0"/>
          <a:chExt cx="0" cy="0"/>
        </a:xfrm>
      </p:grpSpPr>
      <p:grpSp>
        <p:nvGrpSpPr>
          <p:cNvPr id="136" name="Group 135">
            <a:extLst>
              <a:ext uri="{FF2B5EF4-FFF2-40B4-BE49-F238E27FC236}">
                <a16:creationId xmlns:a16="http://schemas.microsoft.com/office/drawing/2014/main" id="{81BFC3CB-F76E-E78F-8CA5-0D80490C5288}"/>
              </a:ext>
            </a:extLst>
          </p:cNvPr>
          <p:cNvGrpSpPr/>
          <p:nvPr/>
        </p:nvGrpSpPr>
        <p:grpSpPr>
          <a:xfrm>
            <a:off x="121186" y="514695"/>
            <a:ext cx="10576192" cy="5595164"/>
            <a:chOff x="57150" y="0"/>
            <a:chExt cx="7963807" cy="5490482"/>
          </a:xfrm>
        </p:grpSpPr>
        <p:sp>
          <p:nvSpPr>
            <p:cNvPr id="137" name="Rectangle 136">
              <a:extLst>
                <a:ext uri="{FF2B5EF4-FFF2-40B4-BE49-F238E27FC236}">
                  <a16:creationId xmlns:a16="http://schemas.microsoft.com/office/drawing/2014/main" id="{AF1B8BD1-5841-93DA-B4EB-A587DCE333E8}"/>
                </a:ext>
              </a:extLst>
            </p:cNvPr>
            <p:cNvSpPr/>
            <p:nvPr/>
          </p:nvSpPr>
          <p:spPr>
            <a:xfrm>
              <a:off x="1475014" y="76200"/>
              <a:ext cx="6520543" cy="531586"/>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2400" b="1"/>
                <a:t>REVENUE PERFORMANCE OVERVIEW</a:t>
              </a:r>
            </a:p>
          </p:txBody>
        </p:sp>
        <p:sp>
          <p:nvSpPr>
            <p:cNvPr id="138" name="TextBox 12">
              <a:extLst>
                <a:ext uri="{FF2B5EF4-FFF2-40B4-BE49-F238E27FC236}">
                  <a16:creationId xmlns:a16="http://schemas.microsoft.com/office/drawing/2014/main" id="{D409C6A4-9343-D8D0-B7DD-B83519A6456E}"/>
                </a:ext>
              </a:extLst>
            </p:cNvPr>
            <p:cNvSpPr txBox="1"/>
            <p:nvPr/>
          </p:nvSpPr>
          <p:spPr>
            <a:xfrm>
              <a:off x="1817914" y="607786"/>
              <a:ext cx="1499507" cy="825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lang="en-US" sz="700" b="1">
                <a:solidFill>
                  <a:schemeClr val="bg1"/>
                </a:solidFill>
              </a:endParaRPr>
            </a:p>
          </p:txBody>
        </p:sp>
        <p:grpSp>
          <p:nvGrpSpPr>
            <p:cNvPr id="139" name="Group 138">
              <a:extLst>
                <a:ext uri="{FF2B5EF4-FFF2-40B4-BE49-F238E27FC236}">
                  <a16:creationId xmlns:a16="http://schemas.microsoft.com/office/drawing/2014/main" id="{E7E3EE33-ACD7-7E2B-AA1F-EE7013CFDEF9}"/>
                </a:ext>
              </a:extLst>
            </p:cNvPr>
            <p:cNvGrpSpPr/>
            <p:nvPr/>
          </p:nvGrpSpPr>
          <p:grpSpPr>
            <a:xfrm>
              <a:off x="1676480" y="483507"/>
              <a:ext cx="1295378" cy="601436"/>
              <a:chOff x="1676349" y="483507"/>
              <a:chExt cx="1299346" cy="609600"/>
            </a:xfrm>
          </p:grpSpPr>
          <p:sp>
            <p:nvSpPr>
              <p:cNvPr id="201" name="Rectangle: Rounded Corners 200">
                <a:extLst>
                  <a:ext uri="{FF2B5EF4-FFF2-40B4-BE49-F238E27FC236}">
                    <a16:creationId xmlns:a16="http://schemas.microsoft.com/office/drawing/2014/main" id="{CBF0C7F0-BE98-D7B7-C698-9AD23A92D2D9}"/>
                  </a:ext>
                </a:extLst>
              </p:cNvPr>
              <p:cNvSpPr/>
              <p:nvPr/>
            </p:nvSpPr>
            <p:spPr>
              <a:xfrm>
                <a:off x="1811564" y="483507"/>
                <a:ext cx="1028700" cy="609600"/>
              </a:xfrm>
              <a:prstGeom prst="roundRect">
                <a:avLst/>
              </a:prstGeom>
              <a:solidFill>
                <a:srgbClr val="002060"/>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02" name="TextBox 19">
                <a:extLst>
                  <a:ext uri="{FF2B5EF4-FFF2-40B4-BE49-F238E27FC236}">
                    <a16:creationId xmlns:a16="http://schemas.microsoft.com/office/drawing/2014/main" id="{FC4D1067-2082-B850-4835-DB675A2EFE1F}"/>
                  </a:ext>
                </a:extLst>
              </p:cNvPr>
              <p:cNvSpPr txBox="1"/>
              <p:nvPr/>
            </p:nvSpPr>
            <p:spPr>
              <a:xfrm>
                <a:off x="1676349" y="731777"/>
                <a:ext cx="1117600" cy="304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fld id="{C562D498-AC23-44E2-B559-2317AD8853D2}" type="TxLink">
                  <a:rPr lang="en-US" sz="2000" b="1" i="0" u="none" strike="noStrike">
                    <a:solidFill>
                      <a:schemeClr val="bg1"/>
                    </a:solidFill>
                    <a:latin typeface="Calibri"/>
                    <a:ea typeface="Calibri"/>
                    <a:cs typeface="Calibri"/>
                  </a:rPr>
                  <a:pPr algn="r"/>
                  <a:t>2,292,669</a:t>
                </a:fld>
                <a:endParaRPr lang="en-US" sz="1600" b="1" dirty="0">
                  <a:solidFill>
                    <a:schemeClr val="bg1"/>
                  </a:solidFill>
                </a:endParaRPr>
              </a:p>
            </p:txBody>
          </p:sp>
          <p:sp>
            <p:nvSpPr>
              <p:cNvPr id="203" name="TextBox 26">
                <a:extLst>
                  <a:ext uri="{FF2B5EF4-FFF2-40B4-BE49-F238E27FC236}">
                    <a16:creationId xmlns:a16="http://schemas.microsoft.com/office/drawing/2014/main" id="{D883BF3E-BC2F-C66D-2AE5-98FAC9D6FABD}"/>
                  </a:ext>
                </a:extLst>
              </p:cNvPr>
              <p:cNvSpPr txBox="1"/>
              <p:nvPr/>
            </p:nvSpPr>
            <p:spPr>
              <a:xfrm>
                <a:off x="1826345" y="547007"/>
                <a:ext cx="1149350" cy="1524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900" b="1" dirty="0">
                    <a:solidFill>
                      <a:schemeClr val="bg1"/>
                    </a:solidFill>
                  </a:rPr>
                  <a:t>Total Revenue Generated</a:t>
                </a:r>
              </a:p>
            </p:txBody>
          </p:sp>
        </p:grpSp>
        <p:grpSp>
          <p:nvGrpSpPr>
            <p:cNvPr id="140" name="Group 139">
              <a:extLst>
                <a:ext uri="{FF2B5EF4-FFF2-40B4-BE49-F238E27FC236}">
                  <a16:creationId xmlns:a16="http://schemas.microsoft.com/office/drawing/2014/main" id="{42AC5A23-D759-90B5-C11A-6A81AC72D30B}"/>
                </a:ext>
              </a:extLst>
            </p:cNvPr>
            <p:cNvGrpSpPr/>
            <p:nvPr/>
          </p:nvGrpSpPr>
          <p:grpSpPr>
            <a:xfrm>
              <a:off x="2961796" y="483507"/>
              <a:ext cx="1069780" cy="601436"/>
              <a:chOff x="2961633" y="483507"/>
              <a:chExt cx="1073566" cy="609600"/>
            </a:xfrm>
          </p:grpSpPr>
          <p:sp>
            <p:nvSpPr>
              <p:cNvPr id="198" name="Rectangle: Rounded Corners 197">
                <a:extLst>
                  <a:ext uri="{FF2B5EF4-FFF2-40B4-BE49-F238E27FC236}">
                    <a16:creationId xmlns:a16="http://schemas.microsoft.com/office/drawing/2014/main" id="{2EEF4973-DA8B-13E2-5A93-18952AA1738F}"/>
                  </a:ext>
                </a:extLst>
              </p:cNvPr>
              <p:cNvSpPr/>
              <p:nvPr/>
            </p:nvSpPr>
            <p:spPr>
              <a:xfrm>
                <a:off x="3006499" y="483507"/>
                <a:ext cx="1028700" cy="609600"/>
              </a:xfrm>
              <a:prstGeom prst="roundRect">
                <a:avLst/>
              </a:prstGeom>
              <a:solidFill>
                <a:srgbClr val="002060"/>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99" name="TextBox 20">
                <a:extLst>
                  <a:ext uri="{FF2B5EF4-FFF2-40B4-BE49-F238E27FC236}">
                    <a16:creationId xmlns:a16="http://schemas.microsoft.com/office/drawing/2014/main" id="{E842DD34-E474-84CE-8D53-5D829F52EB90}"/>
                  </a:ext>
                </a:extLst>
              </p:cNvPr>
              <p:cNvSpPr txBox="1"/>
              <p:nvPr/>
            </p:nvSpPr>
            <p:spPr>
              <a:xfrm>
                <a:off x="3208582" y="714469"/>
                <a:ext cx="784225" cy="3175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l"/>
                <a:fld id="{B3A050A7-F290-46C0-8B7A-EAA0B2726013}" type="TxLink">
                  <a:rPr lang="en-US" sz="2000" b="1" i="0" u="none" strike="noStrike">
                    <a:solidFill>
                      <a:schemeClr val="bg1"/>
                    </a:solidFill>
                    <a:latin typeface="Calibri"/>
                    <a:ea typeface="Calibri"/>
                    <a:cs typeface="Calibri"/>
                  </a:rPr>
                  <a:pPr marL="0" indent="0" algn="l"/>
                  <a:t>37,873</a:t>
                </a:fld>
                <a:endParaRPr lang="en-US" sz="1600" b="1" i="0" u="none" strike="noStrike" dirty="0">
                  <a:solidFill>
                    <a:schemeClr val="bg1"/>
                  </a:solidFill>
                  <a:latin typeface="Calibri"/>
                  <a:ea typeface="Calibri"/>
                  <a:cs typeface="Calibri"/>
                </a:endParaRPr>
              </a:p>
            </p:txBody>
          </p:sp>
          <p:sp>
            <p:nvSpPr>
              <p:cNvPr id="200" name="TextBox 28">
                <a:extLst>
                  <a:ext uri="{FF2B5EF4-FFF2-40B4-BE49-F238E27FC236}">
                    <a16:creationId xmlns:a16="http://schemas.microsoft.com/office/drawing/2014/main" id="{7AFC6B95-DA24-C0C2-63D1-589AEF31A057}"/>
                  </a:ext>
                </a:extLst>
              </p:cNvPr>
              <p:cNvSpPr txBox="1"/>
              <p:nvPr/>
            </p:nvSpPr>
            <p:spPr>
              <a:xfrm>
                <a:off x="2961633" y="547007"/>
                <a:ext cx="882650" cy="1841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900" b="1" dirty="0">
                    <a:solidFill>
                      <a:schemeClr val="bg1"/>
                    </a:solidFill>
                  </a:rPr>
                  <a:t>Quantity</a:t>
                </a:r>
                <a:r>
                  <a:rPr lang="en-US" sz="900" b="1" baseline="0" dirty="0">
                    <a:solidFill>
                      <a:schemeClr val="bg1"/>
                    </a:solidFill>
                  </a:rPr>
                  <a:t> Sold</a:t>
                </a:r>
                <a:endParaRPr lang="en-US" sz="900" b="1" dirty="0">
                  <a:solidFill>
                    <a:schemeClr val="bg1"/>
                  </a:solidFill>
                </a:endParaRPr>
              </a:p>
            </p:txBody>
          </p:sp>
        </p:grpSp>
        <p:grpSp>
          <p:nvGrpSpPr>
            <p:cNvPr id="141" name="Group 140">
              <a:extLst>
                <a:ext uri="{FF2B5EF4-FFF2-40B4-BE49-F238E27FC236}">
                  <a16:creationId xmlns:a16="http://schemas.microsoft.com/office/drawing/2014/main" id="{75C7E2DF-5705-3674-77E8-31CE82AB62DD}"/>
                </a:ext>
              </a:extLst>
            </p:cNvPr>
            <p:cNvGrpSpPr/>
            <p:nvPr/>
          </p:nvGrpSpPr>
          <p:grpSpPr>
            <a:xfrm>
              <a:off x="5396371" y="483507"/>
              <a:ext cx="1034524" cy="599254"/>
              <a:chOff x="5396368" y="483507"/>
              <a:chExt cx="1038186" cy="609600"/>
            </a:xfrm>
          </p:grpSpPr>
          <p:sp>
            <p:nvSpPr>
              <p:cNvPr id="195" name="Rectangle: Rounded Corners 194">
                <a:extLst>
                  <a:ext uri="{FF2B5EF4-FFF2-40B4-BE49-F238E27FC236}">
                    <a16:creationId xmlns:a16="http://schemas.microsoft.com/office/drawing/2014/main" id="{AF299E4A-44EB-09E2-4E81-85CA20A28E6F}"/>
                  </a:ext>
                </a:extLst>
              </p:cNvPr>
              <p:cNvSpPr/>
              <p:nvPr/>
            </p:nvSpPr>
            <p:spPr>
              <a:xfrm>
                <a:off x="5396368" y="483507"/>
                <a:ext cx="1028700" cy="609600"/>
              </a:xfrm>
              <a:prstGeom prst="roundRect">
                <a:avLst/>
              </a:prstGeom>
              <a:solidFill>
                <a:srgbClr val="002060"/>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96" name="TextBox 25">
                <a:extLst>
                  <a:ext uri="{FF2B5EF4-FFF2-40B4-BE49-F238E27FC236}">
                    <a16:creationId xmlns:a16="http://schemas.microsoft.com/office/drawing/2014/main" id="{70039BB4-1851-5540-88C3-3130DF039FBB}"/>
                  </a:ext>
                </a:extLst>
              </p:cNvPr>
              <p:cNvSpPr txBox="1"/>
              <p:nvPr/>
            </p:nvSpPr>
            <p:spPr>
              <a:xfrm>
                <a:off x="5606654" y="690572"/>
                <a:ext cx="730250" cy="3683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l"/>
                <a:fld id="{EF4FBCA5-C7B2-47F4-8E9B-1BEF0C40A4FA}" type="TxLink">
                  <a:rPr lang="en-US" sz="2000" b="1" i="0" u="none" strike="noStrike">
                    <a:solidFill>
                      <a:schemeClr val="bg1"/>
                    </a:solidFill>
                    <a:latin typeface="Calibri"/>
                    <a:ea typeface="Calibri"/>
                    <a:cs typeface="Calibri"/>
                  </a:rPr>
                  <a:pPr marL="0" indent="0" algn="l"/>
                  <a:t>12.5%</a:t>
                </a:fld>
                <a:endParaRPr lang="en-US" sz="1600" b="1" i="0" u="none" strike="noStrike" dirty="0">
                  <a:solidFill>
                    <a:schemeClr val="bg1"/>
                  </a:solidFill>
                  <a:latin typeface="Calibri"/>
                  <a:ea typeface="Calibri"/>
                  <a:cs typeface="Calibri"/>
                </a:endParaRPr>
              </a:p>
            </p:txBody>
          </p:sp>
          <p:sp>
            <p:nvSpPr>
              <p:cNvPr id="197" name="TextBox 33">
                <a:extLst>
                  <a:ext uri="{FF2B5EF4-FFF2-40B4-BE49-F238E27FC236}">
                    <a16:creationId xmlns:a16="http://schemas.microsoft.com/office/drawing/2014/main" id="{409B90F1-209E-983A-DA12-A35EF235FDF2}"/>
                  </a:ext>
                </a:extLst>
              </p:cNvPr>
              <p:cNvSpPr txBox="1"/>
              <p:nvPr/>
            </p:nvSpPr>
            <p:spPr>
              <a:xfrm>
                <a:off x="5590004" y="527957"/>
                <a:ext cx="844550" cy="177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900" b="1" dirty="0">
                    <a:solidFill>
                      <a:schemeClr val="bg1"/>
                    </a:solidFill>
                  </a:rPr>
                  <a:t>Profit</a:t>
                </a:r>
                <a:r>
                  <a:rPr lang="en-US" sz="900" b="1" baseline="0" dirty="0">
                    <a:solidFill>
                      <a:schemeClr val="bg1"/>
                    </a:solidFill>
                  </a:rPr>
                  <a:t> Margin</a:t>
                </a:r>
                <a:endParaRPr lang="en-US" sz="900" b="1" dirty="0">
                  <a:solidFill>
                    <a:schemeClr val="bg1"/>
                  </a:solidFill>
                </a:endParaRPr>
              </a:p>
            </p:txBody>
          </p:sp>
        </p:grpSp>
        <p:grpSp>
          <p:nvGrpSpPr>
            <p:cNvPr id="142" name="Group 141">
              <a:extLst>
                <a:ext uri="{FF2B5EF4-FFF2-40B4-BE49-F238E27FC236}">
                  <a16:creationId xmlns:a16="http://schemas.microsoft.com/office/drawing/2014/main" id="{808DC401-9702-481F-4C67-7E51C6CB6A3E}"/>
                </a:ext>
              </a:extLst>
            </p:cNvPr>
            <p:cNvGrpSpPr/>
            <p:nvPr/>
          </p:nvGrpSpPr>
          <p:grpSpPr>
            <a:xfrm>
              <a:off x="4201243" y="483507"/>
              <a:ext cx="1158302" cy="598936"/>
              <a:chOff x="4201433" y="483507"/>
              <a:chExt cx="1161950" cy="609600"/>
            </a:xfrm>
          </p:grpSpPr>
          <p:sp>
            <p:nvSpPr>
              <p:cNvPr id="192" name="Rectangle: Rounded Corners 191">
                <a:extLst>
                  <a:ext uri="{FF2B5EF4-FFF2-40B4-BE49-F238E27FC236}">
                    <a16:creationId xmlns:a16="http://schemas.microsoft.com/office/drawing/2014/main" id="{654857A1-8B44-5F3C-E324-7D33392AC8C4}"/>
                  </a:ext>
                </a:extLst>
              </p:cNvPr>
              <p:cNvSpPr/>
              <p:nvPr/>
            </p:nvSpPr>
            <p:spPr>
              <a:xfrm>
                <a:off x="4201433" y="483507"/>
                <a:ext cx="1028700" cy="609600"/>
              </a:xfrm>
              <a:prstGeom prst="roundRect">
                <a:avLst/>
              </a:prstGeom>
              <a:solidFill>
                <a:srgbClr val="002060"/>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93" name="TextBox 24">
                <a:extLst>
                  <a:ext uri="{FF2B5EF4-FFF2-40B4-BE49-F238E27FC236}">
                    <a16:creationId xmlns:a16="http://schemas.microsoft.com/office/drawing/2014/main" id="{CCDF272D-8DCD-FCEC-9451-F8D063AE23FB}"/>
                  </a:ext>
                </a:extLst>
              </p:cNvPr>
              <p:cNvSpPr txBox="1"/>
              <p:nvPr/>
            </p:nvSpPr>
            <p:spPr>
              <a:xfrm>
                <a:off x="4455332" y="712543"/>
                <a:ext cx="762000" cy="3492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l"/>
                <a:fld id="{87BAC012-F564-4003-9107-CA8DE650CF6C}" type="TxLink">
                  <a:rPr lang="en-US" sz="1800" b="1" i="0" u="none" strike="noStrike">
                    <a:solidFill>
                      <a:schemeClr val="bg1"/>
                    </a:solidFill>
                    <a:latin typeface="Calibri"/>
                    <a:ea typeface="Calibri"/>
                    <a:cs typeface="Calibri"/>
                  </a:rPr>
                  <a:pPr marL="0" indent="0" algn="l"/>
                  <a:t>9,994</a:t>
                </a:fld>
                <a:endParaRPr lang="en-US" sz="1600" b="1" i="0" u="none" strike="noStrike" dirty="0">
                  <a:solidFill>
                    <a:schemeClr val="bg1"/>
                  </a:solidFill>
                  <a:latin typeface="Calibri"/>
                  <a:ea typeface="Calibri"/>
                  <a:cs typeface="Calibri"/>
                </a:endParaRPr>
              </a:p>
            </p:txBody>
          </p:sp>
          <p:sp>
            <p:nvSpPr>
              <p:cNvPr id="194" name="TextBox 36">
                <a:extLst>
                  <a:ext uri="{FF2B5EF4-FFF2-40B4-BE49-F238E27FC236}">
                    <a16:creationId xmlns:a16="http://schemas.microsoft.com/office/drawing/2014/main" id="{4726D268-C89B-BCA2-AAC8-183DE9EF1F69}"/>
                  </a:ext>
                </a:extLst>
              </p:cNvPr>
              <p:cNvSpPr txBox="1"/>
              <p:nvPr/>
            </p:nvSpPr>
            <p:spPr>
              <a:xfrm>
                <a:off x="4207683" y="534307"/>
                <a:ext cx="1155700" cy="177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900" b="1" dirty="0">
                    <a:solidFill>
                      <a:schemeClr val="bg1"/>
                    </a:solidFill>
                  </a:rPr>
                  <a:t>Total Order</a:t>
                </a:r>
                <a:r>
                  <a:rPr lang="en-US" sz="900" b="1" baseline="0" dirty="0">
                    <a:solidFill>
                      <a:schemeClr val="bg1"/>
                    </a:solidFill>
                  </a:rPr>
                  <a:t> Completed</a:t>
                </a:r>
                <a:endParaRPr lang="en-US" sz="900" b="1" dirty="0">
                  <a:solidFill>
                    <a:schemeClr val="bg1"/>
                  </a:solidFill>
                </a:endParaRPr>
              </a:p>
            </p:txBody>
          </p:sp>
        </p:grpSp>
        <p:grpSp>
          <p:nvGrpSpPr>
            <p:cNvPr id="143" name="Group 142">
              <a:extLst>
                <a:ext uri="{FF2B5EF4-FFF2-40B4-BE49-F238E27FC236}">
                  <a16:creationId xmlns:a16="http://schemas.microsoft.com/office/drawing/2014/main" id="{4BD3109C-57B2-F887-7424-D76A6C6C349E}"/>
                </a:ext>
              </a:extLst>
            </p:cNvPr>
            <p:cNvGrpSpPr/>
            <p:nvPr/>
          </p:nvGrpSpPr>
          <p:grpSpPr>
            <a:xfrm>
              <a:off x="6591300" y="483507"/>
              <a:ext cx="1025071" cy="599254"/>
              <a:chOff x="6591300" y="483507"/>
              <a:chExt cx="1028700" cy="609600"/>
            </a:xfrm>
          </p:grpSpPr>
          <p:sp>
            <p:nvSpPr>
              <p:cNvPr id="189" name="Rectangle: Rounded Corners 188">
                <a:extLst>
                  <a:ext uri="{FF2B5EF4-FFF2-40B4-BE49-F238E27FC236}">
                    <a16:creationId xmlns:a16="http://schemas.microsoft.com/office/drawing/2014/main" id="{18194375-921C-9492-1EA2-7C1FA771A672}"/>
                  </a:ext>
                </a:extLst>
              </p:cNvPr>
              <p:cNvSpPr/>
              <p:nvPr/>
            </p:nvSpPr>
            <p:spPr>
              <a:xfrm>
                <a:off x="6591300" y="483507"/>
                <a:ext cx="1028700" cy="609600"/>
              </a:xfrm>
              <a:prstGeom prst="roundRect">
                <a:avLst/>
              </a:prstGeom>
              <a:solidFill>
                <a:srgbClr val="002060"/>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90" name="TextBox 21">
                <a:extLst>
                  <a:ext uri="{FF2B5EF4-FFF2-40B4-BE49-F238E27FC236}">
                    <a16:creationId xmlns:a16="http://schemas.microsoft.com/office/drawing/2014/main" id="{06FEDC15-1ED6-1821-596D-EA56CBE6DF25}"/>
                  </a:ext>
                </a:extLst>
              </p:cNvPr>
              <p:cNvSpPr txBox="1"/>
              <p:nvPr/>
            </p:nvSpPr>
            <p:spPr>
              <a:xfrm>
                <a:off x="6635750" y="701570"/>
                <a:ext cx="984250" cy="3683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fld id="{D2EE173D-3260-411C-B8AF-A266DCA5BC32}" type="TxLink">
                  <a:rPr lang="en-US" sz="2000" b="1" i="0" u="none" strike="noStrike">
                    <a:solidFill>
                      <a:schemeClr val="bg1"/>
                    </a:solidFill>
                    <a:latin typeface="Calibri"/>
                    <a:ea typeface="Calibri"/>
                    <a:cs typeface="Calibri"/>
                  </a:rPr>
                  <a:pPr marL="0" indent="0" algn="ctr"/>
                  <a:t>286,397</a:t>
                </a:fld>
                <a:endParaRPr lang="en-US" sz="1600" b="1" i="0" u="none" strike="noStrike" dirty="0">
                  <a:solidFill>
                    <a:schemeClr val="bg1"/>
                  </a:solidFill>
                  <a:latin typeface="Calibri"/>
                  <a:ea typeface="Calibri"/>
                  <a:cs typeface="Calibri"/>
                </a:endParaRPr>
              </a:p>
            </p:txBody>
          </p:sp>
          <p:sp>
            <p:nvSpPr>
              <p:cNvPr id="191" name="TextBox 37">
                <a:extLst>
                  <a:ext uri="{FF2B5EF4-FFF2-40B4-BE49-F238E27FC236}">
                    <a16:creationId xmlns:a16="http://schemas.microsoft.com/office/drawing/2014/main" id="{5E032C32-AB16-465D-3BCC-EE8C97D99733}"/>
                  </a:ext>
                </a:extLst>
              </p:cNvPr>
              <p:cNvSpPr txBox="1"/>
              <p:nvPr/>
            </p:nvSpPr>
            <p:spPr>
              <a:xfrm>
                <a:off x="6684150" y="536009"/>
                <a:ext cx="882650" cy="1841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900" b="1" dirty="0">
                    <a:solidFill>
                      <a:schemeClr val="bg1"/>
                    </a:solidFill>
                  </a:rPr>
                  <a:t>Total</a:t>
                </a:r>
                <a:r>
                  <a:rPr lang="en-US" sz="900" b="1" baseline="0" dirty="0">
                    <a:solidFill>
                      <a:schemeClr val="bg1"/>
                    </a:solidFill>
                  </a:rPr>
                  <a:t> Earnings</a:t>
                </a:r>
                <a:endParaRPr lang="en-US" sz="900" b="1" dirty="0">
                  <a:solidFill>
                    <a:schemeClr val="bg1"/>
                  </a:solidFill>
                </a:endParaRPr>
              </a:p>
            </p:txBody>
          </p:sp>
        </p:grpSp>
        <p:pic>
          <p:nvPicPr>
            <p:cNvPr id="144" name="Graphic 39" descr="Bar graph with upward trend">
              <a:extLst>
                <a:ext uri="{FF2B5EF4-FFF2-40B4-BE49-F238E27FC236}">
                  <a16:creationId xmlns:a16="http://schemas.microsoft.com/office/drawing/2014/main" id="{AC476CF7-52BF-4935-587E-CF367D7488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6536" y="88900"/>
              <a:ext cx="872671" cy="394607"/>
            </a:xfrm>
            <a:prstGeom prst="rect">
              <a:avLst/>
            </a:prstGeom>
          </p:spPr>
        </p:pic>
        <p:sp>
          <p:nvSpPr>
            <p:cNvPr id="145" name="Rectangle 144">
              <a:extLst>
                <a:ext uri="{FF2B5EF4-FFF2-40B4-BE49-F238E27FC236}">
                  <a16:creationId xmlns:a16="http://schemas.microsoft.com/office/drawing/2014/main" id="{5FF43909-AAFD-841F-8A52-8D2A0714E87E}"/>
                </a:ext>
              </a:extLst>
            </p:cNvPr>
            <p:cNvSpPr/>
            <p:nvPr/>
          </p:nvSpPr>
          <p:spPr>
            <a:xfrm>
              <a:off x="3696607" y="1270000"/>
              <a:ext cx="2039257" cy="199571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6" name="Rectangle 145">
              <a:extLst>
                <a:ext uri="{FF2B5EF4-FFF2-40B4-BE49-F238E27FC236}">
                  <a16:creationId xmlns:a16="http://schemas.microsoft.com/office/drawing/2014/main" id="{07433DD0-D0BC-BB77-0872-5A06B37560F3}"/>
                </a:ext>
              </a:extLst>
            </p:cNvPr>
            <p:cNvSpPr/>
            <p:nvPr/>
          </p:nvSpPr>
          <p:spPr>
            <a:xfrm>
              <a:off x="5970814" y="1270000"/>
              <a:ext cx="2037443" cy="199571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7" name="Rectangle 146">
              <a:extLst>
                <a:ext uri="{FF2B5EF4-FFF2-40B4-BE49-F238E27FC236}">
                  <a16:creationId xmlns:a16="http://schemas.microsoft.com/office/drawing/2014/main" id="{75D56934-E6B7-6B52-F4FA-01F13B893D72}"/>
                </a:ext>
              </a:extLst>
            </p:cNvPr>
            <p:cNvSpPr/>
            <p:nvPr/>
          </p:nvSpPr>
          <p:spPr>
            <a:xfrm>
              <a:off x="1475014" y="3472543"/>
              <a:ext cx="2039257" cy="1995714"/>
            </a:xfrm>
            <a:prstGeom prst="rect">
              <a:avLst/>
            </a:prstGeom>
            <a:solidFill>
              <a:sysClr val="window" lastClr="FFFF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8" name="Rectangle 147">
              <a:extLst>
                <a:ext uri="{FF2B5EF4-FFF2-40B4-BE49-F238E27FC236}">
                  <a16:creationId xmlns:a16="http://schemas.microsoft.com/office/drawing/2014/main" id="{E655C993-95B0-1E18-6CA9-C845FA512FF7}"/>
                </a:ext>
              </a:extLst>
            </p:cNvPr>
            <p:cNvSpPr/>
            <p:nvPr/>
          </p:nvSpPr>
          <p:spPr>
            <a:xfrm>
              <a:off x="3696607" y="3459843"/>
              <a:ext cx="2039257" cy="199571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149" name="Rectangle 148">
              <a:extLst>
                <a:ext uri="{FF2B5EF4-FFF2-40B4-BE49-F238E27FC236}">
                  <a16:creationId xmlns:a16="http://schemas.microsoft.com/office/drawing/2014/main" id="{61100421-0703-DB96-560C-A87147F56E43}"/>
                </a:ext>
              </a:extLst>
            </p:cNvPr>
            <p:cNvSpPr/>
            <p:nvPr/>
          </p:nvSpPr>
          <p:spPr>
            <a:xfrm>
              <a:off x="5970814" y="3485243"/>
              <a:ext cx="2037443" cy="199571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151" name="Group 150">
              <a:extLst>
                <a:ext uri="{FF2B5EF4-FFF2-40B4-BE49-F238E27FC236}">
                  <a16:creationId xmlns:a16="http://schemas.microsoft.com/office/drawing/2014/main" id="{C7204539-58D2-906B-1409-8E427200E0DC}"/>
                </a:ext>
              </a:extLst>
            </p:cNvPr>
            <p:cNvGrpSpPr/>
            <p:nvPr/>
          </p:nvGrpSpPr>
          <p:grpSpPr>
            <a:xfrm>
              <a:off x="1475014" y="1270000"/>
              <a:ext cx="2039257" cy="1995714"/>
              <a:chOff x="1475014" y="1270000"/>
              <a:chExt cx="2039257" cy="1995714"/>
            </a:xfrm>
          </p:grpSpPr>
          <p:sp>
            <p:nvSpPr>
              <p:cNvPr id="165" name="Rectangle 164">
                <a:extLst>
                  <a:ext uri="{FF2B5EF4-FFF2-40B4-BE49-F238E27FC236}">
                    <a16:creationId xmlns:a16="http://schemas.microsoft.com/office/drawing/2014/main" id="{F6CE12E8-DE72-B1E6-6299-23D19FB81712}"/>
                  </a:ext>
                </a:extLst>
              </p:cNvPr>
              <p:cNvSpPr/>
              <p:nvPr/>
            </p:nvSpPr>
            <p:spPr>
              <a:xfrm>
                <a:off x="1475014" y="1270000"/>
                <a:ext cx="2039257" cy="1995714"/>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pSp>
            <p:nvGrpSpPr>
              <p:cNvPr id="166" name="Group 165">
                <a:extLst>
                  <a:ext uri="{FF2B5EF4-FFF2-40B4-BE49-F238E27FC236}">
                    <a16:creationId xmlns:a16="http://schemas.microsoft.com/office/drawing/2014/main" id="{7452A2BF-7F96-B29C-21FB-48011927313D}"/>
                  </a:ext>
                </a:extLst>
              </p:cNvPr>
              <p:cNvGrpSpPr/>
              <p:nvPr/>
            </p:nvGrpSpPr>
            <p:grpSpPr>
              <a:xfrm>
                <a:off x="1582967" y="1521281"/>
                <a:ext cx="753837" cy="1639207"/>
                <a:chOff x="1582964" y="1521279"/>
                <a:chExt cx="755650" cy="1663700"/>
              </a:xfrm>
            </p:grpSpPr>
            <p:sp>
              <p:nvSpPr>
                <p:cNvPr id="179" name="TextBox 51">
                  <a:extLst>
                    <a:ext uri="{FF2B5EF4-FFF2-40B4-BE49-F238E27FC236}">
                      <a16:creationId xmlns:a16="http://schemas.microsoft.com/office/drawing/2014/main" id="{06DAB7F2-2784-FE63-E45E-ED23A46F5942}"/>
                    </a:ext>
                  </a:extLst>
                </p:cNvPr>
                <p:cNvSpPr txBox="1"/>
                <p:nvPr/>
              </p:nvSpPr>
              <p:spPr>
                <a:xfrm>
                  <a:off x="1589314" y="1521279"/>
                  <a:ext cx="571500" cy="17859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F077B243-C0A4-4575-A2C6-B309AEB6A7B2}" type="TxLink">
                    <a:rPr lang="en-US" sz="1000" b="1" i="0" u="none" strike="noStrike">
                      <a:solidFill>
                        <a:srgbClr val="002060"/>
                      </a:solidFill>
                      <a:latin typeface="Calibri"/>
                      <a:ea typeface="Calibri"/>
                      <a:cs typeface="Calibri"/>
                    </a:rPr>
                    <a:pPr/>
                    <a:t>Elbonia</a:t>
                  </a:fld>
                  <a:endParaRPr lang="en-US" sz="1000" b="1">
                    <a:solidFill>
                      <a:srgbClr val="002060"/>
                    </a:solidFill>
                  </a:endParaRPr>
                </a:p>
              </p:txBody>
            </p:sp>
            <p:sp>
              <p:nvSpPr>
                <p:cNvPr id="180" name="TextBox 52">
                  <a:extLst>
                    <a:ext uri="{FF2B5EF4-FFF2-40B4-BE49-F238E27FC236}">
                      <a16:creationId xmlns:a16="http://schemas.microsoft.com/office/drawing/2014/main" id="{6D26A7A6-7202-BB79-38D2-0B93CB0794CE}"/>
                    </a:ext>
                  </a:extLst>
                </p:cNvPr>
                <p:cNvSpPr txBox="1"/>
                <p:nvPr/>
              </p:nvSpPr>
              <p:spPr>
                <a:xfrm>
                  <a:off x="1589314" y="1672691"/>
                  <a:ext cx="711200" cy="20322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8D3CFFFD-D369-4B82-86F2-F00EE30F5C04}" type="TxLink">
                    <a:rPr lang="en-US" sz="1000" b="1" i="0" u="none" strike="noStrike">
                      <a:solidFill>
                        <a:srgbClr val="002060"/>
                      </a:solidFill>
                      <a:latin typeface="Calibri"/>
                      <a:ea typeface="Calibri"/>
                      <a:cs typeface="Calibri"/>
                    </a:rPr>
                    <a:pPr/>
                    <a:t>Novuron</a:t>
                  </a:fld>
                  <a:endParaRPr lang="en-US" sz="600" b="1">
                    <a:solidFill>
                      <a:srgbClr val="002060"/>
                    </a:solidFill>
                  </a:endParaRPr>
                </a:p>
              </p:txBody>
            </p:sp>
            <p:sp>
              <p:nvSpPr>
                <p:cNvPr id="181" name="TextBox 53">
                  <a:extLst>
                    <a:ext uri="{FF2B5EF4-FFF2-40B4-BE49-F238E27FC236}">
                      <a16:creationId xmlns:a16="http://schemas.microsoft.com/office/drawing/2014/main" id="{5E96A1B4-CF79-340B-F352-CDA8A725DCCE}"/>
                    </a:ext>
                  </a:extLst>
                </p:cNvPr>
                <p:cNvSpPr txBox="1"/>
                <p:nvPr/>
              </p:nvSpPr>
              <p:spPr>
                <a:xfrm>
                  <a:off x="1589314" y="1842387"/>
                  <a:ext cx="736600" cy="24633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83C5C15D-B249-4F39-8858-42D17FEF40C6}" type="TxLink">
                    <a:rPr lang="en-US" sz="1050" b="1" i="0" u="none" strike="noStrike">
                      <a:solidFill>
                        <a:srgbClr val="002060"/>
                      </a:solidFill>
                      <a:latin typeface="Calibri"/>
                      <a:ea typeface="Calibri"/>
                      <a:cs typeface="Calibri"/>
                    </a:rPr>
                    <a:pPr/>
                    <a:t>Angwala</a:t>
                  </a:fld>
                  <a:endParaRPr lang="en-US" sz="700" b="1">
                    <a:solidFill>
                      <a:srgbClr val="002060"/>
                    </a:solidFill>
                  </a:endParaRPr>
                </a:p>
              </p:txBody>
            </p:sp>
            <p:sp>
              <p:nvSpPr>
                <p:cNvPr id="182" name="TextBox 54">
                  <a:extLst>
                    <a:ext uri="{FF2B5EF4-FFF2-40B4-BE49-F238E27FC236}">
                      <a16:creationId xmlns:a16="http://schemas.microsoft.com/office/drawing/2014/main" id="{1BBB2647-CA01-385A-4F2F-B5088F8B6363}"/>
                    </a:ext>
                  </a:extLst>
                </p:cNvPr>
                <p:cNvSpPr txBox="1"/>
                <p:nvPr/>
              </p:nvSpPr>
              <p:spPr>
                <a:xfrm>
                  <a:off x="1589314" y="2010741"/>
                  <a:ext cx="571500" cy="17859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486D6305-27F2-4C58-9ECD-6D55C688DB43}" type="TxLink">
                    <a:rPr lang="en-US" sz="1000" b="1" i="0" u="none" strike="noStrike">
                      <a:solidFill>
                        <a:srgbClr val="002060"/>
                      </a:solidFill>
                      <a:latin typeface="Calibri"/>
                      <a:ea typeface="Calibri"/>
                      <a:cs typeface="Calibri"/>
                    </a:rPr>
                    <a:pPr/>
                    <a:t>Zabia</a:t>
                  </a:fld>
                  <a:endParaRPr lang="en-US" sz="600" b="1">
                    <a:solidFill>
                      <a:srgbClr val="002060"/>
                    </a:solidFill>
                  </a:endParaRPr>
                </a:p>
              </p:txBody>
            </p:sp>
            <p:sp>
              <p:nvSpPr>
                <p:cNvPr id="183" name="TextBox 55">
                  <a:extLst>
                    <a:ext uri="{FF2B5EF4-FFF2-40B4-BE49-F238E27FC236}">
                      <a16:creationId xmlns:a16="http://schemas.microsoft.com/office/drawing/2014/main" id="{CCDB3DF9-091E-5320-F55A-D591E6C89492}"/>
                    </a:ext>
                  </a:extLst>
                </p:cNvPr>
                <p:cNvSpPr txBox="1"/>
                <p:nvPr/>
              </p:nvSpPr>
              <p:spPr>
                <a:xfrm>
                  <a:off x="1582964" y="2168503"/>
                  <a:ext cx="685800" cy="203224"/>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873FFAA1-6CA2-409D-B9D8-A664FD1C75EF}" type="TxLink">
                    <a:rPr lang="en-US" sz="1050" b="1" i="0" u="none" strike="noStrike">
                      <a:solidFill>
                        <a:srgbClr val="002060"/>
                      </a:solidFill>
                      <a:latin typeface="Calibri"/>
                      <a:ea typeface="Calibri"/>
                      <a:cs typeface="Calibri"/>
                    </a:rPr>
                    <a:pPr/>
                    <a:t>Caydaia</a:t>
                  </a:fld>
                  <a:endParaRPr lang="en-US" sz="700" b="1">
                    <a:solidFill>
                      <a:srgbClr val="002060"/>
                    </a:solidFill>
                  </a:endParaRPr>
                </a:p>
              </p:txBody>
            </p:sp>
            <p:sp>
              <p:nvSpPr>
                <p:cNvPr id="184" name="TextBox 56">
                  <a:extLst>
                    <a:ext uri="{FF2B5EF4-FFF2-40B4-BE49-F238E27FC236}">
                      <a16:creationId xmlns:a16="http://schemas.microsoft.com/office/drawing/2014/main" id="{54AB7EEE-103D-0269-BF70-901D53D4150B}"/>
                    </a:ext>
                  </a:extLst>
                </p:cNvPr>
                <p:cNvSpPr txBox="1"/>
                <p:nvPr/>
              </p:nvSpPr>
              <p:spPr>
                <a:xfrm>
                  <a:off x="1589314" y="2363599"/>
                  <a:ext cx="571500" cy="17859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D1C3D0B1-AD8A-4A44-A686-2F60C3B000AB}" type="TxLink">
                    <a:rPr lang="en-US" sz="1000" b="1" i="0" u="none" strike="noStrike">
                      <a:solidFill>
                        <a:srgbClr val="002060"/>
                      </a:solidFill>
                      <a:latin typeface="Calibri"/>
                      <a:ea typeface="Calibri"/>
                      <a:cs typeface="Calibri"/>
                    </a:rPr>
                    <a:pPr/>
                    <a:t>Veridia</a:t>
                  </a:fld>
                  <a:endParaRPr lang="en-US" sz="600" b="1">
                    <a:solidFill>
                      <a:srgbClr val="002060"/>
                    </a:solidFill>
                  </a:endParaRPr>
                </a:p>
              </p:txBody>
            </p:sp>
            <p:sp>
              <p:nvSpPr>
                <p:cNvPr id="185" name="TextBox 57">
                  <a:extLst>
                    <a:ext uri="{FF2B5EF4-FFF2-40B4-BE49-F238E27FC236}">
                      <a16:creationId xmlns:a16="http://schemas.microsoft.com/office/drawing/2014/main" id="{B0B6C58A-DC9D-2231-E851-B7CDF24538C3}"/>
                    </a:ext>
                  </a:extLst>
                </p:cNvPr>
                <p:cNvSpPr txBox="1"/>
                <p:nvPr/>
              </p:nvSpPr>
              <p:spPr>
                <a:xfrm>
                  <a:off x="1589314" y="2508661"/>
                  <a:ext cx="749300" cy="20938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E8D7AE0A-2428-44AB-849B-2474B9BE7673}" type="TxLink">
                    <a:rPr lang="en-US" sz="1000" b="1" i="0" u="none" strike="noStrike">
                      <a:solidFill>
                        <a:srgbClr val="002060"/>
                      </a:solidFill>
                      <a:latin typeface="Calibri"/>
                      <a:ea typeface="Calibri"/>
                      <a:cs typeface="Calibri"/>
                    </a:rPr>
                    <a:pPr/>
                    <a:t>Noroqco</a:t>
                  </a:fld>
                  <a:endParaRPr lang="en-US" sz="600" b="1">
                    <a:solidFill>
                      <a:srgbClr val="002060"/>
                    </a:solidFill>
                  </a:endParaRPr>
                </a:p>
              </p:txBody>
            </p:sp>
            <p:sp>
              <p:nvSpPr>
                <p:cNvPr id="186" name="TextBox 58">
                  <a:extLst>
                    <a:ext uri="{FF2B5EF4-FFF2-40B4-BE49-F238E27FC236}">
                      <a16:creationId xmlns:a16="http://schemas.microsoft.com/office/drawing/2014/main" id="{5BEAAF83-CE49-1F16-C173-6112880F8A03}"/>
                    </a:ext>
                  </a:extLst>
                </p:cNvPr>
                <p:cNvSpPr txBox="1"/>
                <p:nvPr/>
              </p:nvSpPr>
              <p:spPr>
                <a:xfrm>
                  <a:off x="1589314" y="2684515"/>
                  <a:ext cx="647700" cy="17243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1F18BA34-F6FC-4042-8052-66A389CAF284}" type="TxLink">
                    <a:rPr lang="en-US" sz="1000" b="1" i="0" u="none" strike="noStrike">
                      <a:solidFill>
                        <a:srgbClr val="002060"/>
                      </a:solidFill>
                      <a:latin typeface="Calibri"/>
                      <a:ea typeface="Calibri"/>
                      <a:cs typeface="Calibri"/>
                    </a:rPr>
                    <a:pPr/>
                    <a:t>Belthria</a:t>
                  </a:fld>
                  <a:endParaRPr lang="en-US" sz="600" b="1">
                    <a:solidFill>
                      <a:srgbClr val="002060"/>
                    </a:solidFill>
                  </a:endParaRPr>
                </a:p>
              </p:txBody>
            </p:sp>
            <p:sp>
              <p:nvSpPr>
                <p:cNvPr id="187" name="TextBox 59">
                  <a:extLst>
                    <a:ext uri="{FF2B5EF4-FFF2-40B4-BE49-F238E27FC236}">
                      <a16:creationId xmlns:a16="http://schemas.microsoft.com/office/drawing/2014/main" id="{49B201E5-FBD0-AFB3-935E-D4C3C83EAB88}"/>
                    </a:ext>
                  </a:extLst>
                </p:cNvPr>
                <p:cNvSpPr txBox="1"/>
                <p:nvPr/>
              </p:nvSpPr>
              <p:spPr>
                <a:xfrm>
                  <a:off x="1589314" y="2823419"/>
                  <a:ext cx="571500" cy="17859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F7E5CC2B-0E9A-45BC-B1D0-44B9322F34CB}" type="TxLink">
                    <a:rPr lang="en-US" sz="1000" b="1" i="0" u="none" strike="noStrike">
                      <a:solidFill>
                        <a:srgbClr val="002060"/>
                      </a:solidFill>
                      <a:latin typeface="Calibri"/>
                      <a:ea typeface="Calibri"/>
                      <a:cs typeface="Calibri"/>
                    </a:rPr>
                    <a:pPr/>
                    <a:t>Farelo</a:t>
                  </a:fld>
                  <a:endParaRPr lang="en-US" sz="600" b="1">
                    <a:solidFill>
                      <a:srgbClr val="002060"/>
                    </a:solidFill>
                  </a:endParaRPr>
                </a:p>
              </p:txBody>
            </p:sp>
            <p:sp>
              <p:nvSpPr>
                <p:cNvPr id="188" name="TextBox 60">
                  <a:extLst>
                    <a:ext uri="{FF2B5EF4-FFF2-40B4-BE49-F238E27FC236}">
                      <a16:creationId xmlns:a16="http://schemas.microsoft.com/office/drawing/2014/main" id="{80D3F36D-CF46-85E0-8E8C-4967EA601A0C}"/>
                    </a:ext>
                  </a:extLst>
                </p:cNvPr>
                <p:cNvSpPr txBox="1"/>
                <p:nvPr/>
              </p:nvSpPr>
              <p:spPr>
                <a:xfrm>
                  <a:off x="1589314" y="3000230"/>
                  <a:ext cx="723900" cy="18474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08884997-733D-439F-9462-6A3C303D8C44}" type="TxLink">
                    <a:rPr lang="en-US" sz="1000" b="1" i="0" u="none" strike="noStrike">
                      <a:solidFill>
                        <a:srgbClr val="002060"/>
                      </a:solidFill>
                      <a:latin typeface="Calibri"/>
                      <a:ea typeface="Calibri"/>
                      <a:cs typeface="Calibri"/>
                    </a:rPr>
                    <a:pPr/>
                    <a:t>Glacita</a:t>
                  </a:fld>
                  <a:endParaRPr lang="en-US" sz="600" b="1">
                    <a:solidFill>
                      <a:srgbClr val="002060"/>
                    </a:solidFill>
                  </a:endParaRPr>
                </a:p>
              </p:txBody>
            </p:sp>
          </p:grpSp>
          <p:sp>
            <p:nvSpPr>
              <p:cNvPr id="167" name="TextBox 61">
                <a:extLst>
                  <a:ext uri="{FF2B5EF4-FFF2-40B4-BE49-F238E27FC236}">
                    <a16:creationId xmlns:a16="http://schemas.microsoft.com/office/drawing/2014/main" id="{EF030A81-AF7B-E281-C4C5-0D4B60179538}"/>
                  </a:ext>
                </a:extLst>
              </p:cNvPr>
              <p:cNvSpPr txBox="1"/>
              <p:nvPr/>
            </p:nvSpPr>
            <p:spPr>
              <a:xfrm>
                <a:off x="1544864" y="1295400"/>
                <a:ext cx="1931307" cy="206829"/>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050" b="1">
                    <a:solidFill>
                      <a:sysClr val="windowText" lastClr="000000"/>
                    </a:solidFill>
                  </a:rPr>
                  <a:t>Revenue</a:t>
                </a:r>
                <a:r>
                  <a:rPr lang="en-US" sz="1050" b="1" baseline="0">
                    <a:solidFill>
                      <a:sysClr val="windowText" lastClr="000000"/>
                    </a:solidFill>
                  </a:rPr>
                  <a:t> by Top 10 Countries</a:t>
                </a:r>
                <a:endParaRPr lang="en-US" sz="1050" b="1">
                  <a:solidFill>
                    <a:sysClr val="windowText" lastClr="000000"/>
                  </a:solidFill>
                </a:endParaRPr>
              </a:p>
            </p:txBody>
          </p:sp>
          <p:grpSp>
            <p:nvGrpSpPr>
              <p:cNvPr id="168" name="Group 167">
                <a:extLst>
                  <a:ext uri="{FF2B5EF4-FFF2-40B4-BE49-F238E27FC236}">
                    <a16:creationId xmlns:a16="http://schemas.microsoft.com/office/drawing/2014/main" id="{485DFED7-B3BB-EF77-4CF2-C567EC7CFA1C}"/>
                  </a:ext>
                </a:extLst>
              </p:cNvPr>
              <p:cNvGrpSpPr/>
              <p:nvPr/>
            </p:nvGrpSpPr>
            <p:grpSpPr>
              <a:xfrm>
                <a:off x="2576285" y="1508577"/>
                <a:ext cx="887185" cy="1721754"/>
                <a:chOff x="2576286" y="1508579"/>
                <a:chExt cx="882650" cy="1746250"/>
              </a:xfrm>
            </p:grpSpPr>
            <p:sp>
              <p:nvSpPr>
                <p:cNvPr id="169" name="TextBox 62">
                  <a:extLst>
                    <a:ext uri="{FF2B5EF4-FFF2-40B4-BE49-F238E27FC236}">
                      <a16:creationId xmlns:a16="http://schemas.microsoft.com/office/drawing/2014/main" id="{088B2611-D519-1B66-7B0E-7D0F4B973A0B}"/>
                    </a:ext>
                  </a:extLst>
                </p:cNvPr>
                <p:cNvSpPr txBox="1"/>
                <p:nvPr/>
              </p:nvSpPr>
              <p:spPr>
                <a:xfrm>
                  <a:off x="2576286" y="1508579"/>
                  <a:ext cx="692150" cy="1968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1B1291B7-E28D-4C3E-804D-FC25BF1D6483}" type="TxLink">
                    <a:rPr lang="en-US" sz="1000" b="1" i="0" u="none" strike="noStrike">
                      <a:solidFill>
                        <a:srgbClr val="002060"/>
                      </a:solidFill>
                      <a:latin typeface="Calibri"/>
                      <a:ea typeface="Calibri"/>
                      <a:cs typeface="Calibri"/>
                    </a:rPr>
                    <a:pPr/>
                    <a:t>457,688</a:t>
                  </a:fld>
                  <a:endParaRPr lang="en-US" sz="800" b="1">
                    <a:solidFill>
                      <a:srgbClr val="002060"/>
                    </a:solidFill>
                  </a:endParaRPr>
                </a:p>
              </p:txBody>
            </p:sp>
            <p:sp>
              <p:nvSpPr>
                <p:cNvPr id="170" name="TextBox 63">
                  <a:extLst>
                    <a:ext uri="{FF2B5EF4-FFF2-40B4-BE49-F238E27FC236}">
                      <a16:creationId xmlns:a16="http://schemas.microsoft.com/office/drawing/2014/main" id="{76013E78-427F-2FC0-8082-EDB070C69A5B}"/>
                    </a:ext>
                  </a:extLst>
                </p:cNvPr>
                <p:cNvSpPr txBox="1"/>
                <p:nvPr/>
              </p:nvSpPr>
              <p:spPr>
                <a:xfrm>
                  <a:off x="2576286" y="1680029"/>
                  <a:ext cx="711200" cy="2095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565917C5-1B30-4D2C-84A7-24DAE60889F0}" type="TxLink">
                    <a:rPr lang="en-US" sz="1000" b="1" i="0" u="none" strike="noStrike">
                      <a:solidFill>
                        <a:srgbClr val="002060"/>
                      </a:solidFill>
                      <a:latin typeface="Calibri"/>
                      <a:ea typeface="Calibri"/>
                      <a:cs typeface="Calibri"/>
                    </a:rPr>
                    <a:pPr/>
                    <a:t>308,425</a:t>
                  </a:fld>
                  <a:endParaRPr lang="en-US" sz="800" b="1">
                    <a:solidFill>
                      <a:srgbClr val="002060"/>
                    </a:solidFill>
                  </a:endParaRPr>
                </a:p>
              </p:txBody>
            </p:sp>
            <p:sp>
              <p:nvSpPr>
                <p:cNvPr id="171" name="TextBox 64">
                  <a:extLst>
                    <a:ext uri="{FF2B5EF4-FFF2-40B4-BE49-F238E27FC236}">
                      <a16:creationId xmlns:a16="http://schemas.microsoft.com/office/drawing/2014/main" id="{46F7B2BC-DCB1-CA89-5783-70E82EB07D4B}"/>
                    </a:ext>
                  </a:extLst>
                </p:cNvPr>
                <p:cNvSpPr txBox="1"/>
                <p:nvPr/>
              </p:nvSpPr>
              <p:spPr>
                <a:xfrm>
                  <a:off x="2576286" y="1864179"/>
                  <a:ext cx="685800" cy="17780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9DC73626-3994-4B54-9CF1-544D4A55F892}" type="TxLink">
                    <a:rPr lang="en-US" sz="1000" b="1" i="0" u="none" strike="noStrike">
                      <a:solidFill>
                        <a:srgbClr val="002060"/>
                      </a:solidFill>
                      <a:latin typeface="Calibri"/>
                      <a:ea typeface="Calibri"/>
                      <a:cs typeface="Calibri"/>
                    </a:rPr>
                    <a:pPr/>
                    <a:t>170,188</a:t>
                  </a:fld>
                  <a:endParaRPr lang="en-US" sz="800" b="1">
                    <a:solidFill>
                      <a:srgbClr val="002060"/>
                    </a:solidFill>
                  </a:endParaRPr>
                </a:p>
              </p:txBody>
            </p:sp>
            <p:sp>
              <p:nvSpPr>
                <p:cNvPr id="172" name="TextBox 65">
                  <a:extLst>
                    <a:ext uri="{FF2B5EF4-FFF2-40B4-BE49-F238E27FC236}">
                      <a16:creationId xmlns:a16="http://schemas.microsoft.com/office/drawing/2014/main" id="{51C99380-79FB-3EAC-483C-E723296BF1AF}"/>
                    </a:ext>
                  </a:extLst>
                </p:cNvPr>
                <p:cNvSpPr txBox="1"/>
                <p:nvPr/>
              </p:nvSpPr>
              <p:spPr>
                <a:xfrm>
                  <a:off x="2576286" y="2016579"/>
                  <a:ext cx="641350" cy="1841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2EA4CDD4-E5A2-4AFA-BAA0-B4B6C65B3237}" type="TxLink">
                    <a:rPr lang="en-US" sz="1000" b="1" i="0" u="none" strike="noStrike">
                      <a:solidFill>
                        <a:srgbClr val="002060"/>
                      </a:solidFill>
                      <a:latin typeface="Calibri"/>
                      <a:ea typeface="Calibri"/>
                      <a:cs typeface="Calibri"/>
                    </a:rPr>
                    <a:pPr/>
                    <a:t>138,123</a:t>
                  </a:fld>
                  <a:endParaRPr lang="en-US" sz="800" b="1">
                    <a:solidFill>
                      <a:srgbClr val="002060"/>
                    </a:solidFill>
                  </a:endParaRPr>
                </a:p>
              </p:txBody>
            </p:sp>
            <p:sp>
              <p:nvSpPr>
                <p:cNvPr id="173" name="TextBox 66">
                  <a:extLst>
                    <a:ext uri="{FF2B5EF4-FFF2-40B4-BE49-F238E27FC236}">
                      <a16:creationId xmlns:a16="http://schemas.microsoft.com/office/drawing/2014/main" id="{0F36399F-26BC-020B-F7CD-D965597C4652}"/>
                    </a:ext>
                  </a:extLst>
                </p:cNvPr>
                <p:cNvSpPr txBox="1"/>
                <p:nvPr/>
              </p:nvSpPr>
              <p:spPr>
                <a:xfrm>
                  <a:off x="2576286" y="2175329"/>
                  <a:ext cx="628650" cy="1968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C12D11E9-D578-4FE6-9767-856D4C9918AA}" type="TxLink">
                    <a:rPr lang="en-US" sz="1000" b="1" i="0" u="none" strike="noStrike">
                      <a:solidFill>
                        <a:srgbClr val="002060"/>
                      </a:solidFill>
                      <a:latin typeface="Calibri"/>
                      <a:ea typeface="Calibri"/>
                      <a:cs typeface="Calibri"/>
                    </a:rPr>
                    <a:pPr/>
                    <a:t>116,512</a:t>
                  </a:fld>
                  <a:endParaRPr lang="en-US" sz="800" b="1">
                    <a:solidFill>
                      <a:srgbClr val="002060"/>
                    </a:solidFill>
                  </a:endParaRPr>
                </a:p>
              </p:txBody>
            </p:sp>
            <p:sp>
              <p:nvSpPr>
                <p:cNvPr id="174" name="TextBox 67">
                  <a:extLst>
                    <a:ext uri="{FF2B5EF4-FFF2-40B4-BE49-F238E27FC236}">
                      <a16:creationId xmlns:a16="http://schemas.microsoft.com/office/drawing/2014/main" id="{879DFABC-96F2-711E-1F62-1A73F47D261D}"/>
                    </a:ext>
                  </a:extLst>
                </p:cNvPr>
                <p:cNvSpPr txBox="1"/>
                <p:nvPr/>
              </p:nvSpPr>
              <p:spPr>
                <a:xfrm>
                  <a:off x="2576286" y="2346779"/>
                  <a:ext cx="571500" cy="1841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2F9959D4-5113-4C7C-8BE2-C94B5CF62AE3}" type="TxLink">
                    <a:rPr lang="en-US" sz="1000" b="1" i="0" u="none" strike="noStrike">
                      <a:solidFill>
                        <a:srgbClr val="002060"/>
                      </a:solidFill>
                      <a:latin typeface="Calibri"/>
                      <a:ea typeface="Calibri"/>
                      <a:cs typeface="Calibri"/>
                    </a:rPr>
                    <a:pPr/>
                    <a:t>88,448</a:t>
                  </a:fld>
                  <a:endParaRPr lang="en-US" sz="800" b="1">
                    <a:solidFill>
                      <a:srgbClr val="002060"/>
                    </a:solidFill>
                  </a:endParaRPr>
                </a:p>
              </p:txBody>
            </p:sp>
            <p:sp>
              <p:nvSpPr>
                <p:cNvPr id="175" name="TextBox 68">
                  <a:extLst>
                    <a:ext uri="{FF2B5EF4-FFF2-40B4-BE49-F238E27FC236}">
                      <a16:creationId xmlns:a16="http://schemas.microsoft.com/office/drawing/2014/main" id="{CD64DCEA-B6DC-D20B-1C73-F1F7E58095BE}"/>
                    </a:ext>
                  </a:extLst>
                </p:cNvPr>
                <p:cNvSpPr txBox="1"/>
                <p:nvPr/>
              </p:nvSpPr>
              <p:spPr>
                <a:xfrm>
                  <a:off x="2576286" y="2505529"/>
                  <a:ext cx="571500" cy="1841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A9A49099-52DB-4A9B-AC69-8223CBE56D7B}" type="TxLink">
                    <a:rPr lang="en-US" sz="1000" b="1" i="0" u="none" strike="noStrike">
                      <a:solidFill>
                        <a:srgbClr val="002060"/>
                      </a:solidFill>
                      <a:latin typeface="Calibri"/>
                      <a:ea typeface="Calibri"/>
                      <a:cs typeface="Calibri"/>
                    </a:rPr>
                    <a:pPr/>
                    <a:t>80,166</a:t>
                  </a:fld>
                  <a:endParaRPr lang="en-US" sz="800" b="1">
                    <a:solidFill>
                      <a:srgbClr val="002060"/>
                    </a:solidFill>
                  </a:endParaRPr>
                </a:p>
              </p:txBody>
            </p:sp>
            <p:sp>
              <p:nvSpPr>
                <p:cNvPr id="176" name="TextBox 69">
                  <a:extLst>
                    <a:ext uri="{FF2B5EF4-FFF2-40B4-BE49-F238E27FC236}">
                      <a16:creationId xmlns:a16="http://schemas.microsoft.com/office/drawing/2014/main" id="{39D942AD-FFCD-4A04-C8FE-77613FC5F776}"/>
                    </a:ext>
                  </a:extLst>
                </p:cNvPr>
                <p:cNvSpPr txBox="1"/>
                <p:nvPr/>
              </p:nvSpPr>
              <p:spPr>
                <a:xfrm>
                  <a:off x="2576286" y="2664279"/>
                  <a:ext cx="571500" cy="1841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FDF386F1-7868-4D0B-915C-F1DD035A5ABD}" type="TxLink">
                    <a:rPr lang="en-US" sz="1000" b="1" i="0" u="none" strike="noStrike">
                      <a:solidFill>
                        <a:srgbClr val="002060"/>
                      </a:solidFill>
                      <a:latin typeface="Calibri"/>
                      <a:ea typeface="Calibri"/>
                      <a:cs typeface="Calibri"/>
                    </a:rPr>
                    <a:pPr/>
                    <a:t>78,258</a:t>
                  </a:fld>
                  <a:endParaRPr lang="en-US" sz="800" b="1">
                    <a:solidFill>
                      <a:srgbClr val="002060"/>
                    </a:solidFill>
                  </a:endParaRPr>
                </a:p>
              </p:txBody>
            </p:sp>
            <p:sp>
              <p:nvSpPr>
                <p:cNvPr id="177" name="TextBox 70">
                  <a:extLst>
                    <a:ext uri="{FF2B5EF4-FFF2-40B4-BE49-F238E27FC236}">
                      <a16:creationId xmlns:a16="http://schemas.microsoft.com/office/drawing/2014/main" id="{52B4D3B8-1194-8285-025D-D91947E75DE7}"/>
                    </a:ext>
                  </a:extLst>
                </p:cNvPr>
                <p:cNvSpPr txBox="1"/>
                <p:nvPr/>
              </p:nvSpPr>
              <p:spPr>
                <a:xfrm>
                  <a:off x="2576286" y="2823029"/>
                  <a:ext cx="679450" cy="1968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D06D53A0-57A8-4BCD-BD76-2D1F715B15A7}" type="TxLink">
                    <a:rPr lang="en-US" sz="1000" b="1" i="0" u="none" strike="noStrike">
                      <a:solidFill>
                        <a:srgbClr val="002060"/>
                      </a:solidFill>
                      <a:latin typeface="Calibri"/>
                      <a:ea typeface="Calibri"/>
                      <a:cs typeface="Calibri"/>
                    </a:rPr>
                    <a:pPr/>
                    <a:t>76,270</a:t>
                  </a:fld>
                  <a:endParaRPr lang="en-US" sz="800" b="1">
                    <a:solidFill>
                      <a:srgbClr val="002060"/>
                    </a:solidFill>
                  </a:endParaRPr>
                </a:p>
              </p:txBody>
            </p:sp>
            <p:sp>
              <p:nvSpPr>
                <p:cNvPr id="178" name="TextBox 71">
                  <a:extLst>
                    <a:ext uri="{FF2B5EF4-FFF2-40B4-BE49-F238E27FC236}">
                      <a16:creationId xmlns:a16="http://schemas.microsoft.com/office/drawing/2014/main" id="{8AAF12A4-36A8-F519-39DB-2D4F5B6F8600}"/>
                    </a:ext>
                  </a:extLst>
                </p:cNvPr>
                <p:cNvSpPr txBox="1"/>
                <p:nvPr/>
              </p:nvSpPr>
              <p:spPr>
                <a:xfrm>
                  <a:off x="2576286" y="2994479"/>
                  <a:ext cx="882650" cy="2603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35E1CBE5-B7B8-486B-9D80-FCB6DD098967}" type="TxLink">
                    <a:rPr lang="en-US" sz="1050" b="1" i="0" u="none" strike="noStrike">
                      <a:solidFill>
                        <a:srgbClr val="002060"/>
                      </a:solidFill>
                      <a:latin typeface="Calibri"/>
                      <a:ea typeface="Calibri"/>
                      <a:cs typeface="Calibri"/>
                    </a:rPr>
                    <a:pPr/>
                    <a:t>70,637</a:t>
                  </a:fld>
                  <a:endParaRPr lang="en-US" sz="900" b="1">
                    <a:solidFill>
                      <a:srgbClr val="002060"/>
                    </a:solidFill>
                  </a:endParaRPr>
                </a:p>
              </p:txBody>
            </p:sp>
          </p:grpSp>
        </p:grpSp>
        <p:graphicFrame>
          <p:nvGraphicFramePr>
            <p:cNvPr id="152" name="Chart 151">
              <a:extLst>
                <a:ext uri="{FF2B5EF4-FFF2-40B4-BE49-F238E27FC236}">
                  <a16:creationId xmlns:a16="http://schemas.microsoft.com/office/drawing/2014/main" id="{4A741D6A-76D3-02D0-3367-3DC8D87F829A}"/>
                </a:ext>
              </a:extLst>
            </p:cNvPr>
            <p:cNvGraphicFramePr>
              <a:graphicFrameLocks/>
            </p:cNvGraphicFramePr>
            <p:nvPr/>
          </p:nvGraphicFramePr>
          <p:xfrm>
            <a:off x="3760107" y="1270000"/>
            <a:ext cx="1956707" cy="197938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3" name="Chart 152">
              <a:extLst>
                <a:ext uri="{FF2B5EF4-FFF2-40B4-BE49-F238E27FC236}">
                  <a16:creationId xmlns:a16="http://schemas.microsoft.com/office/drawing/2014/main" id="{8A911BE0-B7DF-AA8E-1270-C446502BEB88}"/>
                </a:ext>
              </a:extLst>
            </p:cNvPr>
            <p:cNvGraphicFramePr>
              <a:graphicFrameLocks/>
            </p:cNvGraphicFramePr>
            <p:nvPr/>
          </p:nvGraphicFramePr>
          <p:xfrm>
            <a:off x="5970815" y="1270001"/>
            <a:ext cx="2031092" cy="199571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4" name="Chart 153">
              <a:extLst>
                <a:ext uri="{FF2B5EF4-FFF2-40B4-BE49-F238E27FC236}">
                  <a16:creationId xmlns:a16="http://schemas.microsoft.com/office/drawing/2014/main" id="{93689EE6-FAA5-670A-7E09-87DE8421A20E}"/>
                </a:ext>
              </a:extLst>
            </p:cNvPr>
            <p:cNvGraphicFramePr>
              <a:graphicFrameLocks/>
            </p:cNvGraphicFramePr>
            <p:nvPr/>
          </p:nvGraphicFramePr>
          <p:xfrm>
            <a:off x="1455965" y="3510643"/>
            <a:ext cx="2013856" cy="197983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5" name="Chart 154">
              <a:extLst>
                <a:ext uri="{FF2B5EF4-FFF2-40B4-BE49-F238E27FC236}">
                  <a16:creationId xmlns:a16="http://schemas.microsoft.com/office/drawing/2014/main" id="{3BA87C4E-2662-C4D3-9B41-C639BAB90454}"/>
                </a:ext>
              </a:extLst>
            </p:cNvPr>
            <p:cNvGraphicFramePr>
              <a:graphicFrameLocks/>
            </p:cNvGraphicFramePr>
            <p:nvPr/>
          </p:nvGraphicFramePr>
          <p:xfrm>
            <a:off x="5970814" y="3447144"/>
            <a:ext cx="2050143" cy="2027464"/>
          </p:xfrm>
          <a:graphic>
            <a:graphicData uri="http://schemas.openxmlformats.org/drawingml/2006/chart">
              <c:chart xmlns:c="http://schemas.openxmlformats.org/drawingml/2006/chart" xmlns:r="http://schemas.openxmlformats.org/officeDocument/2006/relationships" r:id="rId8"/>
            </a:graphicData>
          </a:graphic>
        </p:graphicFrame>
        <p:pic>
          <p:nvPicPr>
            <p:cNvPr id="161" name="Graphic 4" descr="Filter">
              <a:extLst>
                <a:ext uri="{FF2B5EF4-FFF2-40B4-BE49-F238E27FC236}">
                  <a16:creationId xmlns:a16="http://schemas.microsoft.com/office/drawing/2014/main" id="{442AFC09-6F85-6759-DD8C-970E9AFC80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150" y="0"/>
              <a:ext cx="1073150" cy="352879"/>
            </a:xfrm>
            <a:prstGeom prst="rect">
              <a:avLst/>
            </a:prstGeom>
          </p:spPr>
        </p:pic>
      </p:grpSp>
      <p:graphicFrame>
        <p:nvGraphicFramePr>
          <p:cNvPr id="3" name="Chart 2">
            <a:extLst>
              <a:ext uri="{FF2B5EF4-FFF2-40B4-BE49-F238E27FC236}">
                <a16:creationId xmlns:a16="http://schemas.microsoft.com/office/drawing/2014/main" id="{E2FC46C2-51CD-850E-52AC-87F7ED1A5E62}"/>
              </a:ext>
            </a:extLst>
          </p:cNvPr>
          <p:cNvGraphicFramePr>
            <a:graphicFrameLocks/>
          </p:cNvGraphicFramePr>
          <p:nvPr/>
        </p:nvGraphicFramePr>
        <p:xfrm>
          <a:off x="5192108" y="4130020"/>
          <a:ext cx="2379423" cy="1979839"/>
        </p:xfrm>
        <a:graphic>
          <a:graphicData uri="http://schemas.openxmlformats.org/drawingml/2006/chart">
            <c:chart xmlns:c="http://schemas.openxmlformats.org/drawingml/2006/chart" xmlns:r="http://schemas.openxmlformats.org/officeDocument/2006/relationships" r:id="rId11"/>
          </a:graphicData>
        </a:graphic>
      </p:graphicFrame>
      <p:pic>
        <p:nvPicPr>
          <p:cNvPr id="4" name="Picture 3">
            <a:extLst>
              <a:ext uri="{FF2B5EF4-FFF2-40B4-BE49-F238E27FC236}">
                <a16:creationId xmlns:a16="http://schemas.microsoft.com/office/drawing/2014/main" id="{7079A186-C128-5B6C-8E9E-74AF4846CA5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71863"/>
            <a:ext cx="12192000" cy="6714273"/>
          </a:xfrm>
          <a:prstGeom prst="rect">
            <a:avLst/>
          </a:prstGeom>
        </p:spPr>
      </p:pic>
    </p:spTree>
    <p:extLst>
      <p:ext uri="{BB962C8B-B14F-4D97-AF65-F5344CB8AC3E}">
        <p14:creationId xmlns:p14="http://schemas.microsoft.com/office/powerpoint/2010/main" val="2358383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655215AB-28CB-96B3-7DC8-8745FD2CE3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08D1E7-74E7-694E-9756-5CF2FE305629}"/>
              </a:ext>
            </a:extLst>
          </p:cNvPr>
          <p:cNvSpPr>
            <a:spLocks noGrp="1"/>
          </p:cNvSpPr>
          <p:nvPr>
            <p:ph type="title"/>
          </p:nvPr>
        </p:nvSpPr>
        <p:spPr>
          <a:xfrm>
            <a:off x="609600" y="640080"/>
            <a:ext cx="6175248" cy="594360"/>
          </a:xfrm>
        </p:spPr>
        <p:txBody>
          <a:bodyPr rtlCol="0">
            <a:normAutofit/>
          </a:bodyPr>
          <a:lstStyle/>
          <a:p>
            <a:pPr rtl="0"/>
            <a:r>
              <a:rPr lang="en-GB" sz="2500" b="1" dirty="0"/>
              <a:t>Drill-Down Revenue Findings </a:t>
            </a:r>
          </a:p>
        </p:txBody>
      </p:sp>
      <p:sp>
        <p:nvSpPr>
          <p:cNvPr id="3" name="Content Placeholder 2">
            <a:extLst>
              <a:ext uri="{FF2B5EF4-FFF2-40B4-BE49-F238E27FC236}">
                <a16:creationId xmlns:a16="http://schemas.microsoft.com/office/drawing/2014/main" id="{DCE71EA8-E2AB-A412-BC71-06371E9E36EF}"/>
              </a:ext>
            </a:extLst>
          </p:cNvPr>
          <p:cNvSpPr>
            <a:spLocks noGrp="1"/>
          </p:cNvSpPr>
          <p:nvPr>
            <p:ph idx="1"/>
          </p:nvPr>
        </p:nvSpPr>
        <p:spPr>
          <a:xfrm>
            <a:off x="609600" y="1316736"/>
            <a:ext cx="5486400" cy="5257800"/>
          </a:xfrm>
        </p:spPr>
        <p:txBody>
          <a:bodyPr rtlCol="0">
            <a:normAutofit lnSpcReduction="10000"/>
          </a:bodyPr>
          <a:lstStyle/>
          <a:p>
            <a:pPr marL="109728" indent="0" rtl="0">
              <a:buNone/>
            </a:pPr>
            <a:endParaRPr lang="en-GB" sz="1600" dirty="0"/>
          </a:p>
          <a:p>
            <a:pPr marL="630238" indent="-273050" rtl="0"/>
            <a:r>
              <a:rPr lang="en-GB" sz="1600" dirty="0"/>
              <a:t>The Outreach acquisition channel stands out as the primary revenue driver, contributing significantly to </a:t>
            </a:r>
            <a:r>
              <a:rPr lang="en-GB" sz="1600" b="1" i="1" dirty="0" err="1"/>
              <a:t>Buy.Bx</a:t>
            </a:r>
            <a:r>
              <a:rPr lang="en-GB" sz="1600" dirty="0"/>
              <a:t> overall success. However, a deeper dive into individual channel performances reveals intriguing nuances. The Marketing channel emerges as a potent force, generating revenue exceeding </a:t>
            </a:r>
            <a:r>
              <a:rPr lang="en-GB" sz="1600" b="1" dirty="0"/>
              <a:t>673,000 </a:t>
            </a:r>
            <a:r>
              <a:rPr lang="en-GB" sz="1600" dirty="0"/>
              <a:t>which remarkably accounts for </a:t>
            </a:r>
            <a:r>
              <a:rPr lang="en-GB" sz="1600" b="1" dirty="0"/>
              <a:t>47%</a:t>
            </a:r>
            <a:r>
              <a:rPr lang="en-GB" sz="1600" dirty="0"/>
              <a:t> of </a:t>
            </a:r>
            <a:r>
              <a:rPr lang="en-GB" sz="1600" b="1" dirty="0"/>
              <a:t>Lumina’s</a:t>
            </a:r>
            <a:r>
              <a:rPr lang="en-GB" sz="1600" dirty="0"/>
              <a:t> total revenue as seen in figure 2. This suggests that the </a:t>
            </a:r>
            <a:r>
              <a:rPr lang="en-GB" sz="1600" b="1" i="1" dirty="0" err="1"/>
              <a:t>Buy.Bx</a:t>
            </a:r>
            <a:r>
              <a:rPr lang="en-GB" sz="1600" dirty="0"/>
              <a:t> business’ marketing channel acquisition model experienced positive alignment with customers within the Lumina region.</a:t>
            </a:r>
          </a:p>
          <a:p>
            <a:pPr marL="357188" indent="0" rtl="0">
              <a:buNone/>
            </a:pPr>
            <a:endParaRPr lang="en-GB" sz="1600" dirty="0"/>
          </a:p>
          <a:p>
            <a:pPr marL="357188" indent="0" rtl="0">
              <a:buNone/>
            </a:pPr>
            <a:endParaRPr lang="en-GB" sz="1600" dirty="0"/>
          </a:p>
          <a:p>
            <a:pPr marL="630238" indent="-273050" rtl="0"/>
            <a:r>
              <a:rPr lang="en-GB" sz="1600" dirty="0"/>
              <a:t>Despite being among </a:t>
            </a:r>
            <a:r>
              <a:rPr lang="en-GB" sz="1600" b="1" i="1" dirty="0" err="1"/>
              <a:t>Buy.Bx</a:t>
            </a:r>
            <a:r>
              <a:rPr lang="en-GB" sz="1600" dirty="0"/>
              <a:t> top three overall revenue-generating regions, </a:t>
            </a:r>
            <a:r>
              <a:rPr lang="en-GB" sz="1600" b="1" dirty="0" err="1"/>
              <a:t>Valoria</a:t>
            </a:r>
            <a:r>
              <a:rPr lang="en-GB" sz="1600" dirty="0"/>
              <a:t> and </a:t>
            </a:r>
            <a:r>
              <a:rPr lang="en-GB" sz="1600" b="1" dirty="0" err="1"/>
              <a:t>Aquilonia</a:t>
            </a:r>
            <a:r>
              <a:rPr lang="en-GB" sz="1600" b="1" dirty="0"/>
              <a:t> </a:t>
            </a:r>
            <a:r>
              <a:rPr lang="en-GB" sz="1600" dirty="0"/>
              <a:t>alongside </a:t>
            </a:r>
            <a:r>
              <a:rPr lang="en-GB" sz="1600" dirty="0" err="1"/>
              <a:t>Novaria</a:t>
            </a:r>
            <a:r>
              <a:rPr lang="en-GB" sz="1600" dirty="0"/>
              <a:t> exhibit subdued performance in the context of the organic acquisition channel. This suggest that these regions have not fully capitalized on the potential impact of organic acquisition channel. This is illustrated in figure 3.</a:t>
            </a:r>
          </a:p>
          <a:p>
            <a:pPr marL="357188" indent="0" rtl="0">
              <a:buNone/>
            </a:pPr>
            <a:endParaRPr lang="en-GB" sz="1600" dirty="0"/>
          </a:p>
          <a:p>
            <a:pPr marL="357188" indent="0" rtl="0">
              <a:buNone/>
            </a:pPr>
            <a:endParaRPr lang="en-GB" sz="1600" dirty="0"/>
          </a:p>
        </p:txBody>
      </p:sp>
      <p:sp>
        <p:nvSpPr>
          <p:cNvPr id="15" name="TextBox 14">
            <a:extLst>
              <a:ext uri="{FF2B5EF4-FFF2-40B4-BE49-F238E27FC236}">
                <a16:creationId xmlns:a16="http://schemas.microsoft.com/office/drawing/2014/main" id="{01502F4F-1B38-749D-76A5-E434B8686D8F}"/>
              </a:ext>
            </a:extLst>
          </p:cNvPr>
          <p:cNvSpPr txBox="1"/>
          <p:nvPr/>
        </p:nvSpPr>
        <p:spPr>
          <a:xfrm>
            <a:off x="8929116" y="3460530"/>
            <a:ext cx="548640" cy="215444"/>
          </a:xfrm>
          <a:prstGeom prst="rect">
            <a:avLst/>
          </a:prstGeom>
          <a:noFill/>
        </p:spPr>
        <p:txBody>
          <a:bodyPr wrap="square" rtlCol="0">
            <a:spAutoFit/>
          </a:bodyPr>
          <a:lstStyle/>
          <a:p>
            <a:r>
              <a:rPr lang="en-GB" sz="800" dirty="0"/>
              <a:t>Figure 2</a:t>
            </a:r>
          </a:p>
        </p:txBody>
      </p:sp>
      <p:sp>
        <p:nvSpPr>
          <p:cNvPr id="16" name="TextBox 15">
            <a:extLst>
              <a:ext uri="{FF2B5EF4-FFF2-40B4-BE49-F238E27FC236}">
                <a16:creationId xmlns:a16="http://schemas.microsoft.com/office/drawing/2014/main" id="{A85ADB0F-5AF6-582B-D930-E9E8E39F8634}"/>
              </a:ext>
            </a:extLst>
          </p:cNvPr>
          <p:cNvSpPr txBox="1"/>
          <p:nvPr/>
        </p:nvSpPr>
        <p:spPr>
          <a:xfrm>
            <a:off x="9063228" y="6540052"/>
            <a:ext cx="548640" cy="215444"/>
          </a:xfrm>
          <a:prstGeom prst="rect">
            <a:avLst/>
          </a:prstGeom>
          <a:noFill/>
        </p:spPr>
        <p:txBody>
          <a:bodyPr wrap="square" rtlCol="0">
            <a:spAutoFit/>
          </a:bodyPr>
          <a:lstStyle/>
          <a:p>
            <a:r>
              <a:rPr lang="en-GB" sz="800" dirty="0"/>
              <a:t>Figure 3</a:t>
            </a:r>
          </a:p>
        </p:txBody>
      </p:sp>
      <p:pic>
        <p:nvPicPr>
          <p:cNvPr id="5" name="Picture 4">
            <a:extLst>
              <a:ext uri="{FF2B5EF4-FFF2-40B4-BE49-F238E27FC236}">
                <a16:creationId xmlns:a16="http://schemas.microsoft.com/office/drawing/2014/main" id="{64767437-FF6B-E871-84B6-FBCB2E9C3145}"/>
              </a:ext>
            </a:extLst>
          </p:cNvPr>
          <p:cNvPicPr>
            <a:picLocks noChangeAspect="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tretch>
            <a:fillRect/>
          </a:stretch>
        </p:blipFill>
        <p:spPr>
          <a:xfrm>
            <a:off x="6698255" y="937260"/>
            <a:ext cx="5115755" cy="2381582"/>
          </a:xfrm>
          <a:prstGeom prst="rect">
            <a:avLst/>
          </a:prstGeom>
        </p:spPr>
      </p:pic>
      <p:sp>
        <p:nvSpPr>
          <p:cNvPr id="11" name="Circle: Hollow 10">
            <a:extLst>
              <a:ext uri="{FF2B5EF4-FFF2-40B4-BE49-F238E27FC236}">
                <a16:creationId xmlns:a16="http://schemas.microsoft.com/office/drawing/2014/main" id="{26CC1732-1655-75EF-4017-E63D47A4E13C}"/>
              </a:ext>
            </a:extLst>
          </p:cNvPr>
          <p:cNvSpPr/>
          <p:nvPr/>
        </p:nvSpPr>
        <p:spPr>
          <a:xfrm>
            <a:off x="6601987" y="2120374"/>
            <a:ext cx="1271016" cy="365760"/>
          </a:xfrm>
          <a:custGeom>
            <a:avLst/>
            <a:gdLst>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0000 w 1980000"/>
              <a:gd name="connsiteY6" fmla="*/ 274320 h 365760"/>
              <a:gd name="connsiteX7" fmla="*/ 1888560 w 1980000"/>
              <a:gd name="connsiteY7" fmla="*/ 182880 h 365760"/>
              <a:gd name="connsiteX8" fmla="*/ 990000 w 1980000"/>
              <a:gd name="connsiteY8" fmla="*/ 91440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0000 w 1980000"/>
              <a:gd name="connsiteY6" fmla="*/ 274320 h 365760"/>
              <a:gd name="connsiteX7" fmla="*/ 1888560 w 1980000"/>
              <a:gd name="connsiteY7" fmla="*/ 182880 h 365760"/>
              <a:gd name="connsiteX8" fmla="*/ 999144 w 1980000"/>
              <a:gd name="connsiteY8" fmla="*/ 27432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9144 w 1980000"/>
              <a:gd name="connsiteY6" fmla="*/ 320040 h 365760"/>
              <a:gd name="connsiteX7" fmla="*/ 1888560 w 1980000"/>
              <a:gd name="connsiteY7" fmla="*/ 182880 h 365760"/>
              <a:gd name="connsiteX8" fmla="*/ 999144 w 1980000"/>
              <a:gd name="connsiteY8" fmla="*/ 27432 h 365760"/>
              <a:gd name="connsiteX9" fmla="*/ 91440 w 1980000"/>
              <a:gd name="connsiteY9" fmla="*/ 18288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0000" h="365760">
                <a:moveTo>
                  <a:pt x="0" y="182880"/>
                </a:moveTo>
                <a:cubicBezTo>
                  <a:pt x="0" y="81878"/>
                  <a:pt x="443238" y="0"/>
                  <a:pt x="990000" y="0"/>
                </a:cubicBezTo>
                <a:cubicBezTo>
                  <a:pt x="1536762" y="0"/>
                  <a:pt x="1980000" y="81878"/>
                  <a:pt x="1980000" y="182880"/>
                </a:cubicBezTo>
                <a:cubicBezTo>
                  <a:pt x="1980000" y="283882"/>
                  <a:pt x="1536762" y="365760"/>
                  <a:pt x="990000" y="365760"/>
                </a:cubicBezTo>
                <a:cubicBezTo>
                  <a:pt x="443238" y="365760"/>
                  <a:pt x="0" y="283882"/>
                  <a:pt x="0" y="182880"/>
                </a:cubicBezTo>
                <a:close/>
                <a:moveTo>
                  <a:pt x="91440" y="182880"/>
                </a:moveTo>
                <a:cubicBezTo>
                  <a:pt x="91440" y="231648"/>
                  <a:pt x="502883" y="320040"/>
                  <a:pt x="999144" y="320040"/>
                </a:cubicBezTo>
                <a:cubicBezTo>
                  <a:pt x="1495405" y="320040"/>
                  <a:pt x="1888560" y="233381"/>
                  <a:pt x="1888560" y="182880"/>
                </a:cubicBezTo>
                <a:cubicBezTo>
                  <a:pt x="1888560" y="132379"/>
                  <a:pt x="1495405" y="27432"/>
                  <a:pt x="999144" y="27432"/>
                </a:cubicBezTo>
                <a:cubicBezTo>
                  <a:pt x="502883" y="27432"/>
                  <a:pt x="91440" y="134112"/>
                  <a:pt x="91440" y="182880"/>
                </a:cubicBezTo>
                <a:close/>
              </a:path>
            </a:pathLst>
          </a:custGeom>
          <a:solidFill>
            <a:srgbClr val="485C54"/>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Circle: Hollow 10">
            <a:extLst>
              <a:ext uri="{FF2B5EF4-FFF2-40B4-BE49-F238E27FC236}">
                <a16:creationId xmlns:a16="http://schemas.microsoft.com/office/drawing/2014/main" id="{46F6ABA8-041E-D3E9-4BF6-373AD0F9A247}"/>
              </a:ext>
            </a:extLst>
          </p:cNvPr>
          <p:cNvSpPr/>
          <p:nvPr/>
        </p:nvSpPr>
        <p:spPr>
          <a:xfrm>
            <a:off x="10003536" y="2006074"/>
            <a:ext cx="1167384" cy="594359"/>
          </a:xfrm>
          <a:custGeom>
            <a:avLst/>
            <a:gdLst>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0000 w 1980000"/>
              <a:gd name="connsiteY6" fmla="*/ 274320 h 365760"/>
              <a:gd name="connsiteX7" fmla="*/ 1888560 w 1980000"/>
              <a:gd name="connsiteY7" fmla="*/ 182880 h 365760"/>
              <a:gd name="connsiteX8" fmla="*/ 990000 w 1980000"/>
              <a:gd name="connsiteY8" fmla="*/ 91440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0000 w 1980000"/>
              <a:gd name="connsiteY6" fmla="*/ 274320 h 365760"/>
              <a:gd name="connsiteX7" fmla="*/ 1888560 w 1980000"/>
              <a:gd name="connsiteY7" fmla="*/ 182880 h 365760"/>
              <a:gd name="connsiteX8" fmla="*/ 999144 w 1980000"/>
              <a:gd name="connsiteY8" fmla="*/ 27432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9144 w 1980000"/>
              <a:gd name="connsiteY6" fmla="*/ 320040 h 365760"/>
              <a:gd name="connsiteX7" fmla="*/ 1888560 w 1980000"/>
              <a:gd name="connsiteY7" fmla="*/ 182880 h 365760"/>
              <a:gd name="connsiteX8" fmla="*/ 999144 w 1980000"/>
              <a:gd name="connsiteY8" fmla="*/ 27432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9144 w 1980000"/>
              <a:gd name="connsiteY6" fmla="*/ 342548 h 365760"/>
              <a:gd name="connsiteX7" fmla="*/ 1888560 w 1980000"/>
              <a:gd name="connsiteY7" fmla="*/ 182880 h 365760"/>
              <a:gd name="connsiteX8" fmla="*/ 999144 w 1980000"/>
              <a:gd name="connsiteY8" fmla="*/ 27432 h 365760"/>
              <a:gd name="connsiteX9" fmla="*/ 91440 w 1980000"/>
              <a:gd name="connsiteY9" fmla="*/ 182880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0000" h="365760">
                <a:moveTo>
                  <a:pt x="0" y="182880"/>
                </a:moveTo>
                <a:cubicBezTo>
                  <a:pt x="0" y="81878"/>
                  <a:pt x="443238" y="0"/>
                  <a:pt x="990000" y="0"/>
                </a:cubicBezTo>
                <a:cubicBezTo>
                  <a:pt x="1536762" y="0"/>
                  <a:pt x="1980000" y="81878"/>
                  <a:pt x="1980000" y="182880"/>
                </a:cubicBezTo>
                <a:cubicBezTo>
                  <a:pt x="1980000" y="283882"/>
                  <a:pt x="1536762" y="365760"/>
                  <a:pt x="990000" y="365760"/>
                </a:cubicBezTo>
                <a:cubicBezTo>
                  <a:pt x="443238" y="365760"/>
                  <a:pt x="0" y="283882"/>
                  <a:pt x="0" y="182880"/>
                </a:cubicBezTo>
                <a:close/>
                <a:moveTo>
                  <a:pt x="91440" y="182880"/>
                </a:moveTo>
                <a:cubicBezTo>
                  <a:pt x="91440" y="235399"/>
                  <a:pt x="502883" y="342548"/>
                  <a:pt x="999144" y="342548"/>
                </a:cubicBezTo>
                <a:cubicBezTo>
                  <a:pt x="1495405" y="342548"/>
                  <a:pt x="1888560" y="233381"/>
                  <a:pt x="1888560" y="182880"/>
                </a:cubicBezTo>
                <a:cubicBezTo>
                  <a:pt x="1888560" y="132379"/>
                  <a:pt x="1495405" y="27432"/>
                  <a:pt x="999144" y="27432"/>
                </a:cubicBezTo>
                <a:cubicBezTo>
                  <a:pt x="502883" y="27432"/>
                  <a:pt x="91440" y="130361"/>
                  <a:pt x="91440" y="182880"/>
                </a:cubicBezTo>
                <a:close/>
              </a:path>
            </a:pathLst>
          </a:custGeom>
          <a:solidFill>
            <a:srgbClr val="485C54"/>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pic>
        <p:nvPicPr>
          <p:cNvPr id="9" name="Picture 8">
            <a:extLst>
              <a:ext uri="{FF2B5EF4-FFF2-40B4-BE49-F238E27FC236}">
                <a16:creationId xmlns:a16="http://schemas.microsoft.com/office/drawing/2014/main" id="{7EB414B8-D4D8-3EC2-F20D-33035BD5D7CD}"/>
              </a:ext>
            </a:extLst>
          </p:cNvPr>
          <p:cNvPicPr>
            <a:picLocks noChangeAspect="1"/>
          </p:cNvPicPr>
          <p:nvPr/>
        </p:nvPicPr>
        <p:blipFill>
          <a:blip r:embed="rId6">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val="0"/>
              </a:ext>
            </a:extLst>
          </a:blip>
          <a:stretch>
            <a:fillRect/>
          </a:stretch>
        </p:blipFill>
        <p:spPr>
          <a:xfrm>
            <a:off x="6447145" y="3688170"/>
            <a:ext cx="5486400" cy="2810267"/>
          </a:xfrm>
          <a:prstGeom prst="rect">
            <a:avLst/>
          </a:prstGeom>
        </p:spPr>
      </p:pic>
      <p:sp>
        <p:nvSpPr>
          <p:cNvPr id="14" name="Circle: Hollow 10">
            <a:extLst>
              <a:ext uri="{FF2B5EF4-FFF2-40B4-BE49-F238E27FC236}">
                <a16:creationId xmlns:a16="http://schemas.microsoft.com/office/drawing/2014/main" id="{280A4715-7FED-FAA3-1B81-195B28DAF74F}"/>
              </a:ext>
            </a:extLst>
          </p:cNvPr>
          <p:cNvSpPr/>
          <p:nvPr/>
        </p:nvSpPr>
        <p:spPr>
          <a:xfrm>
            <a:off x="10111777" y="5434489"/>
            <a:ext cx="1325880" cy="676165"/>
          </a:xfrm>
          <a:custGeom>
            <a:avLst/>
            <a:gdLst>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0000 w 1980000"/>
              <a:gd name="connsiteY6" fmla="*/ 274320 h 365760"/>
              <a:gd name="connsiteX7" fmla="*/ 1888560 w 1980000"/>
              <a:gd name="connsiteY7" fmla="*/ 182880 h 365760"/>
              <a:gd name="connsiteX8" fmla="*/ 990000 w 1980000"/>
              <a:gd name="connsiteY8" fmla="*/ 91440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0000 w 1980000"/>
              <a:gd name="connsiteY6" fmla="*/ 274320 h 365760"/>
              <a:gd name="connsiteX7" fmla="*/ 1888560 w 1980000"/>
              <a:gd name="connsiteY7" fmla="*/ 182880 h 365760"/>
              <a:gd name="connsiteX8" fmla="*/ 999144 w 1980000"/>
              <a:gd name="connsiteY8" fmla="*/ 27432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9144 w 1980000"/>
              <a:gd name="connsiteY6" fmla="*/ 320040 h 365760"/>
              <a:gd name="connsiteX7" fmla="*/ 1888560 w 1980000"/>
              <a:gd name="connsiteY7" fmla="*/ 182880 h 365760"/>
              <a:gd name="connsiteX8" fmla="*/ 999144 w 1980000"/>
              <a:gd name="connsiteY8" fmla="*/ 27432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50475 w 1980000"/>
              <a:gd name="connsiteY5" fmla="*/ 187827 h 365760"/>
              <a:gd name="connsiteX6" fmla="*/ 999144 w 1980000"/>
              <a:gd name="connsiteY6" fmla="*/ 320040 h 365760"/>
              <a:gd name="connsiteX7" fmla="*/ 1888560 w 1980000"/>
              <a:gd name="connsiteY7" fmla="*/ 182880 h 365760"/>
              <a:gd name="connsiteX8" fmla="*/ 999144 w 1980000"/>
              <a:gd name="connsiteY8" fmla="*/ 27432 h 365760"/>
              <a:gd name="connsiteX9" fmla="*/ 50475 w 1980000"/>
              <a:gd name="connsiteY9" fmla="*/ 187827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50475 w 1980000"/>
              <a:gd name="connsiteY5" fmla="*/ 187827 h 365760"/>
              <a:gd name="connsiteX6" fmla="*/ 985489 w 1980000"/>
              <a:gd name="connsiteY6" fmla="*/ 354664 h 365760"/>
              <a:gd name="connsiteX7" fmla="*/ 1888560 w 1980000"/>
              <a:gd name="connsiteY7" fmla="*/ 182880 h 365760"/>
              <a:gd name="connsiteX8" fmla="*/ 999144 w 1980000"/>
              <a:gd name="connsiteY8" fmla="*/ 27432 h 365760"/>
              <a:gd name="connsiteX9" fmla="*/ 50475 w 1980000"/>
              <a:gd name="connsiteY9" fmla="*/ 187827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50475 w 1980000"/>
              <a:gd name="connsiteY5" fmla="*/ 187827 h 365760"/>
              <a:gd name="connsiteX6" fmla="*/ 985489 w 1980000"/>
              <a:gd name="connsiteY6" fmla="*/ 354664 h 365760"/>
              <a:gd name="connsiteX7" fmla="*/ 1888560 w 1980000"/>
              <a:gd name="connsiteY7" fmla="*/ 182880 h 365760"/>
              <a:gd name="connsiteX8" fmla="*/ 1026454 w 1980000"/>
              <a:gd name="connsiteY8" fmla="*/ 7647 h 365760"/>
              <a:gd name="connsiteX9" fmla="*/ 50475 w 1980000"/>
              <a:gd name="connsiteY9" fmla="*/ 187827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0000" h="365760">
                <a:moveTo>
                  <a:pt x="0" y="182880"/>
                </a:moveTo>
                <a:cubicBezTo>
                  <a:pt x="0" y="81878"/>
                  <a:pt x="443238" y="0"/>
                  <a:pt x="990000" y="0"/>
                </a:cubicBezTo>
                <a:cubicBezTo>
                  <a:pt x="1536762" y="0"/>
                  <a:pt x="1980000" y="81878"/>
                  <a:pt x="1980000" y="182880"/>
                </a:cubicBezTo>
                <a:cubicBezTo>
                  <a:pt x="1980000" y="283882"/>
                  <a:pt x="1536762" y="365760"/>
                  <a:pt x="990000" y="365760"/>
                </a:cubicBezTo>
                <a:cubicBezTo>
                  <a:pt x="443238" y="365760"/>
                  <a:pt x="0" y="283882"/>
                  <a:pt x="0" y="182880"/>
                </a:cubicBezTo>
                <a:close/>
                <a:moveTo>
                  <a:pt x="50475" y="187827"/>
                </a:moveTo>
                <a:cubicBezTo>
                  <a:pt x="43648" y="245663"/>
                  <a:pt x="679142" y="355488"/>
                  <a:pt x="985489" y="354664"/>
                </a:cubicBezTo>
                <a:cubicBezTo>
                  <a:pt x="1291836" y="353840"/>
                  <a:pt x="1888560" y="233381"/>
                  <a:pt x="1888560" y="182880"/>
                </a:cubicBezTo>
                <a:cubicBezTo>
                  <a:pt x="1888560" y="132379"/>
                  <a:pt x="1332801" y="6823"/>
                  <a:pt x="1026454" y="7647"/>
                </a:cubicBezTo>
                <a:cubicBezTo>
                  <a:pt x="720107" y="8471"/>
                  <a:pt x="57303" y="129991"/>
                  <a:pt x="50475" y="187827"/>
                </a:cubicBezTo>
                <a:close/>
              </a:path>
            </a:pathLst>
          </a:custGeom>
          <a:solidFill>
            <a:srgbClr val="485C54"/>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 name="Circle: Hollow 10">
            <a:extLst>
              <a:ext uri="{FF2B5EF4-FFF2-40B4-BE49-F238E27FC236}">
                <a16:creationId xmlns:a16="http://schemas.microsoft.com/office/drawing/2014/main" id="{5C868C85-19F7-1EA4-B22D-21B5242E53BA}"/>
              </a:ext>
            </a:extLst>
          </p:cNvPr>
          <p:cNvSpPr/>
          <p:nvPr/>
        </p:nvSpPr>
        <p:spPr>
          <a:xfrm>
            <a:off x="6253734" y="4373696"/>
            <a:ext cx="1325880" cy="738131"/>
          </a:xfrm>
          <a:custGeom>
            <a:avLst/>
            <a:gdLst>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0000 w 1980000"/>
              <a:gd name="connsiteY6" fmla="*/ 274320 h 365760"/>
              <a:gd name="connsiteX7" fmla="*/ 1888560 w 1980000"/>
              <a:gd name="connsiteY7" fmla="*/ 182880 h 365760"/>
              <a:gd name="connsiteX8" fmla="*/ 990000 w 1980000"/>
              <a:gd name="connsiteY8" fmla="*/ 91440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0000 w 1980000"/>
              <a:gd name="connsiteY6" fmla="*/ 274320 h 365760"/>
              <a:gd name="connsiteX7" fmla="*/ 1888560 w 1980000"/>
              <a:gd name="connsiteY7" fmla="*/ 182880 h 365760"/>
              <a:gd name="connsiteX8" fmla="*/ 999144 w 1980000"/>
              <a:gd name="connsiteY8" fmla="*/ 27432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91440 w 1980000"/>
              <a:gd name="connsiteY5" fmla="*/ 182880 h 365760"/>
              <a:gd name="connsiteX6" fmla="*/ 999144 w 1980000"/>
              <a:gd name="connsiteY6" fmla="*/ 320040 h 365760"/>
              <a:gd name="connsiteX7" fmla="*/ 1888560 w 1980000"/>
              <a:gd name="connsiteY7" fmla="*/ 182880 h 365760"/>
              <a:gd name="connsiteX8" fmla="*/ 999144 w 1980000"/>
              <a:gd name="connsiteY8" fmla="*/ 27432 h 365760"/>
              <a:gd name="connsiteX9" fmla="*/ 91440 w 1980000"/>
              <a:gd name="connsiteY9" fmla="*/ 182880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50475 w 1980000"/>
              <a:gd name="connsiteY5" fmla="*/ 187827 h 365760"/>
              <a:gd name="connsiteX6" fmla="*/ 999144 w 1980000"/>
              <a:gd name="connsiteY6" fmla="*/ 320040 h 365760"/>
              <a:gd name="connsiteX7" fmla="*/ 1888560 w 1980000"/>
              <a:gd name="connsiteY7" fmla="*/ 182880 h 365760"/>
              <a:gd name="connsiteX8" fmla="*/ 999144 w 1980000"/>
              <a:gd name="connsiteY8" fmla="*/ 27432 h 365760"/>
              <a:gd name="connsiteX9" fmla="*/ 50475 w 1980000"/>
              <a:gd name="connsiteY9" fmla="*/ 187827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50475 w 1980000"/>
              <a:gd name="connsiteY5" fmla="*/ 187827 h 365760"/>
              <a:gd name="connsiteX6" fmla="*/ 985489 w 1980000"/>
              <a:gd name="connsiteY6" fmla="*/ 354664 h 365760"/>
              <a:gd name="connsiteX7" fmla="*/ 1888560 w 1980000"/>
              <a:gd name="connsiteY7" fmla="*/ 182880 h 365760"/>
              <a:gd name="connsiteX8" fmla="*/ 999144 w 1980000"/>
              <a:gd name="connsiteY8" fmla="*/ 27432 h 365760"/>
              <a:gd name="connsiteX9" fmla="*/ 50475 w 1980000"/>
              <a:gd name="connsiteY9" fmla="*/ 187827 h 365760"/>
              <a:gd name="connsiteX0" fmla="*/ 0 w 1980000"/>
              <a:gd name="connsiteY0" fmla="*/ 182880 h 365760"/>
              <a:gd name="connsiteX1" fmla="*/ 990000 w 1980000"/>
              <a:gd name="connsiteY1" fmla="*/ 0 h 365760"/>
              <a:gd name="connsiteX2" fmla="*/ 1980000 w 1980000"/>
              <a:gd name="connsiteY2" fmla="*/ 182880 h 365760"/>
              <a:gd name="connsiteX3" fmla="*/ 990000 w 1980000"/>
              <a:gd name="connsiteY3" fmla="*/ 365760 h 365760"/>
              <a:gd name="connsiteX4" fmla="*/ 0 w 1980000"/>
              <a:gd name="connsiteY4" fmla="*/ 182880 h 365760"/>
              <a:gd name="connsiteX5" fmla="*/ 50475 w 1980000"/>
              <a:gd name="connsiteY5" fmla="*/ 187827 h 365760"/>
              <a:gd name="connsiteX6" fmla="*/ 985489 w 1980000"/>
              <a:gd name="connsiteY6" fmla="*/ 354664 h 365760"/>
              <a:gd name="connsiteX7" fmla="*/ 1888560 w 1980000"/>
              <a:gd name="connsiteY7" fmla="*/ 182880 h 365760"/>
              <a:gd name="connsiteX8" fmla="*/ 1026454 w 1980000"/>
              <a:gd name="connsiteY8" fmla="*/ 7647 h 365760"/>
              <a:gd name="connsiteX9" fmla="*/ 50475 w 1980000"/>
              <a:gd name="connsiteY9" fmla="*/ 187827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0000" h="365760">
                <a:moveTo>
                  <a:pt x="0" y="182880"/>
                </a:moveTo>
                <a:cubicBezTo>
                  <a:pt x="0" y="81878"/>
                  <a:pt x="443238" y="0"/>
                  <a:pt x="990000" y="0"/>
                </a:cubicBezTo>
                <a:cubicBezTo>
                  <a:pt x="1536762" y="0"/>
                  <a:pt x="1980000" y="81878"/>
                  <a:pt x="1980000" y="182880"/>
                </a:cubicBezTo>
                <a:cubicBezTo>
                  <a:pt x="1980000" y="283882"/>
                  <a:pt x="1536762" y="365760"/>
                  <a:pt x="990000" y="365760"/>
                </a:cubicBezTo>
                <a:cubicBezTo>
                  <a:pt x="443238" y="365760"/>
                  <a:pt x="0" y="283882"/>
                  <a:pt x="0" y="182880"/>
                </a:cubicBezTo>
                <a:close/>
                <a:moveTo>
                  <a:pt x="50475" y="187827"/>
                </a:moveTo>
                <a:cubicBezTo>
                  <a:pt x="43648" y="245663"/>
                  <a:pt x="679142" y="355488"/>
                  <a:pt x="985489" y="354664"/>
                </a:cubicBezTo>
                <a:cubicBezTo>
                  <a:pt x="1291836" y="353840"/>
                  <a:pt x="1888560" y="233381"/>
                  <a:pt x="1888560" y="182880"/>
                </a:cubicBezTo>
                <a:cubicBezTo>
                  <a:pt x="1888560" y="132379"/>
                  <a:pt x="1332801" y="6823"/>
                  <a:pt x="1026454" y="7647"/>
                </a:cubicBezTo>
                <a:cubicBezTo>
                  <a:pt x="720107" y="8471"/>
                  <a:pt x="57303" y="129991"/>
                  <a:pt x="50475" y="187827"/>
                </a:cubicBezTo>
                <a:close/>
              </a:path>
            </a:pathLst>
          </a:custGeom>
          <a:solidFill>
            <a:srgbClr val="485C54"/>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7910306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40080"/>
            <a:ext cx="10972800" cy="594360"/>
          </a:xfrm>
        </p:spPr>
        <p:txBody>
          <a:bodyPr rtlCol="0">
            <a:normAutofit/>
          </a:bodyPr>
          <a:lstStyle/>
          <a:p>
            <a:pPr rtl="0"/>
            <a:r>
              <a:rPr lang="en-GB" sz="2500" b="1" dirty="0"/>
              <a:t>Findings From Revenue Performance Overview </a:t>
            </a:r>
          </a:p>
        </p:txBody>
      </p:sp>
      <p:sp>
        <p:nvSpPr>
          <p:cNvPr id="3" name="Content Placeholder 2"/>
          <p:cNvSpPr>
            <a:spLocks noGrp="1"/>
          </p:cNvSpPr>
          <p:nvPr>
            <p:ph idx="1"/>
          </p:nvPr>
        </p:nvSpPr>
        <p:spPr>
          <a:xfrm>
            <a:off x="609600" y="1316736"/>
            <a:ext cx="10972800" cy="5257800"/>
          </a:xfrm>
        </p:spPr>
        <p:txBody>
          <a:bodyPr rtlCol="0">
            <a:normAutofit fontScale="77500" lnSpcReduction="20000"/>
          </a:bodyPr>
          <a:lstStyle/>
          <a:p>
            <a:pPr rtl="0"/>
            <a:endParaRPr lang="en-GB" sz="1600" dirty="0"/>
          </a:p>
          <a:p>
            <a:pPr marL="109728" indent="0" rtl="0">
              <a:buNone/>
            </a:pPr>
            <a:r>
              <a:rPr lang="en-GB" sz="1600" dirty="0"/>
              <a:t>1. </a:t>
            </a:r>
            <a:r>
              <a:rPr lang="en-GB" sz="1600" b="1" u="sng" dirty="0"/>
              <a:t>Revenue and Order Metrics:</a:t>
            </a:r>
          </a:p>
          <a:p>
            <a:pPr marL="630238" indent="-273050" rtl="0"/>
            <a:r>
              <a:rPr lang="en-GB" sz="1600" dirty="0"/>
              <a:t>Total Revenue:  </a:t>
            </a:r>
            <a:r>
              <a:rPr lang="en-GB" sz="1600" b="1" i="1" dirty="0" err="1"/>
              <a:t>Buy.Bx</a:t>
            </a:r>
            <a:r>
              <a:rPr lang="en-GB" sz="1600" dirty="0"/>
              <a:t> business has generated an impressive </a:t>
            </a:r>
            <a:r>
              <a:rPr lang="en-GB" sz="1600" b="1" dirty="0"/>
              <a:t>10.57 million </a:t>
            </a:r>
            <a:r>
              <a:rPr lang="en-GB" sz="1600" dirty="0"/>
              <a:t>in revenue during this period.</a:t>
            </a:r>
          </a:p>
          <a:p>
            <a:pPr marL="630238" indent="-273050" rtl="0"/>
            <a:r>
              <a:rPr lang="en-GB" sz="1600" dirty="0"/>
              <a:t>Order Volume: Approximately </a:t>
            </a:r>
            <a:r>
              <a:rPr lang="en-GB" sz="1600" b="1" dirty="0"/>
              <a:t>1.95 million </a:t>
            </a:r>
            <a:r>
              <a:rPr lang="en-GB" sz="1600" dirty="0"/>
              <a:t>orders have been successfully completed.</a:t>
            </a:r>
          </a:p>
          <a:p>
            <a:pPr marL="630238" indent="-273050" rtl="0"/>
            <a:r>
              <a:rPr lang="en-GB" sz="1600" dirty="0"/>
              <a:t>Average Revenue per Order: Across the same date range, </a:t>
            </a:r>
            <a:r>
              <a:rPr lang="en-GB" sz="1600" dirty="0" err="1"/>
              <a:t>Buy.bx</a:t>
            </a:r>
            <a:r>
              <a:rPr lang="en-GB" sz="1600" dirty="0"/>
              <a:t> business achieved an average revenue of</a:t>
            </a:r>
            <a:r>
              <a:rPr lang="en-GB" sz="1600" b="1" dirty="0"/>
              <a:t> 5.43 </a:t>
            </a:r>
            <a:r>
              <a:rPr lang="en-GB" sz="1600" dirty="0"/>
              <a:t>per order.</a:t>
            </a:r>
          </a:p>
          <a:p>
            <a:pPr marL="357188" indent="0" rtl="0">
              <a:buNone/>
            </a:pPr>
            <a:endParaRPr lang="en-GB" sz="1600" dirty="0"/>
          </a:p>
          <a:p>
            <a:pPr marL="109728" indent="0" rtl="0">
              <a:buNone/>
            </a:pPr>
            <a:r>
              <a:rPr lang="en-GB" sz="1600" dirty="0"/>
              <a:t>2. </a:t>
            </a:r>
            <a:r>
              <a:rPr lang="en-GB" sz="1600" b="1" u="sng" dirty="0"/>
              <a:t>Revenue Trajectory:</a:t>
            </a:r>
          </a:p>
          <a:p>
            <a:pPr marL="630238" indent="-273050" rtl="0"/>
            <a:r>
              <a:rPr lang="en-GB" sz="1600" dirty="0"/>
              <a:t>The revenue trajectory has been consistently upward. Starting from a modest </a:t>
            </a:r>
            <a:r>
              <a:rPr lang="en-GB" sz="1600" b="1" dirty="0"/>
              <a:t>14,451</a:t>
            </a:r>
            <a:r>
              <a:rPr lang="en-GB" sz="1600" dirty="0"/>
              <a:t> in January 2022, it has grown exponentially to achieving</a:t>
            </a:r>
            <a:r>
              <a:rPr lang="en-GB" sz="1600" b="1" dirty="0"/>
              <a:t> 615,471 </a:t>
            </a:r>
            <a:r>
              <a:rPr lang="en-GB" sz="1600" dirty="0"/>
              <a:t>by March 2024.</a:t>
            </a:r>
          </a:p>
          <a:p>
            <a:pPr marL="357188" indent="0" rtl="0">
              <a:buNone/>
            </a:pPr>
            <a:endParaRPr lang="en-GB" sz="1600" dirty="0"/>
          </a:p>
          <a:p>
            <a:pPr marL="109728" indent="0" rtl="0">
              <a:buNone/>
            </a:pPr>
            <a:r>
              <a:rPr lang="en-GB" sz="1600" dirty="0"/>
              <a:t>3. </a:t>
            </a:r>
            <a:r>
              <a:rPr lang="en-GB" sz="1600" b="1" u="sng" dirty="0"/>
              <a:t>Month-on-Month Growth:</a:t>
            </a:r>
          </a:p>
          <a:p>
            <a:pPr marL="630238" indent="-273050" rtl="0"/>
            <a:r>
              <a:rPr lang="en-GB" sz="1600" dirty="0"/>
              <a:t>The recurring revenue exhibits positive momentum, with sustained growth in most months. Only six months between January 2022 and March 2024 deviated from this trend.</a:t>
            </a:r>
          </a:p>
          <a:p>
            <a:pPr marL="357188" indent="0" rtl="0">
              <a:buNone/>
            </a:pPr>
            <a:endParaRPr lang="en-GB" sz="1600" dirty="0"/>
          </a:p>
          <a:p>
            <a:pPr marL="109728" indent="0" rtl="0">
              <a:buNone/>
            </a:pPr>
            <a:r>
              <a:rPr lang="en-GB" sz="1600" dirty="0"/>
              <a:t>4. </a:t>
            </a:r>
            <a:r>
              <a:rPr lang="en-GB" sz="1600" b="1" u="sng" dirty="0"/>
              <a:t>Top Performing Locations:</a:t>
            </a:r>
          </a:p>
          <a:p>
            <a:pPr marL="630238" indent="-273050" rtl="0"/>
            <a:r>
              <a:rPr lang="en-GB" sz="1600" dirty="0"/>
              <a:t>The lion’s share of </a:t>
            </a:r>
            <a:r>
              <a:rPr lang="en-GB" sz="1600" b="1" i="1" dirty="0" err="1"/>
              <a:t>Buy.Bx</a:t>
            </a:r>
            <a:r>
              <a:rPr lang="en-GB" sz="1600" dirty="0"/>
              <a:t> revenue—</a:t>
            </a:r>
            <a:r>
              <a:rPr lang="en-GB" sz="1600" b="1" dirty="0"/>
              <a:t>61%—</a:t>
            </a:r>
            <a:r>
              <a:rPr lang="en-GB" sz="1600" dirty="0"/>
              <a:t>emanates from three key locations: </a:t>
            </a:r>
            <a:r>
              <a:rPr lang="en-GB" sz="1600" b="1" dirty="0" err="1"/>
              <a:t>Veridia</a:t>
            </a:r>
            <a:r>
              <a:rPr lang="en-GB" sz="1600" dirty="0"/>
              <a:t>, </a:t>
            </a:r>
            <a:r>
              <a:rPr lang="en-GB" sz="1600" b="1" dirty="0" err="1"/>
              <a:t>Valoria</a:t>
            </a:r>
            <a:r>
              <a:rPr lang="en-GB" sz="1600" dirty="0"/>
              <a:t>, and </a:t>
            </a:r>
            <a:r>
              <a:rPr lang="en-GB" sz="1600" b="1" dirty="0" err="1"/>
              <a:t>Aquilonia</a:t>
            </a:r>
            <a:r>
              <a:rPr lang="en-GB" sz="1600" dirty="0"/>
              <a:t>. These locations have contributed significantly, with figures surpassing </a:t>
            </a:r>
            <a:r>
              <a:rPr lang="en-GB" sz="1600" b="1" dirty="0"/>
              <a:t>1.91 million </a:t>
            </a:r>
            <a:r>
              <a:rPr lang="en-GB" sz="1600" dirty="0"/>
              <a:t>each.</a:t>
            </a:r>
          </a:p>
          <a:p>
            <a:pPr marL="630238" indent="-273050" rtl="0"/>
            <a:endParaRPr lang="en-GB" sz="1600" dirty="0"/>
          </a:p>
          <a:p>
            <a:pPr marL="109728" indent="0" rtl="0">
              <a:buNone/>
            </a:pPr>
            <a:r>
              <a:rPr lang="en-GB" sz="1600" dirty="0"/>
              <a:t>5. </a:t>
            </a:r>
            <a:r>
              <a:rPr lang="en-GB" sz="1600" b="1" u="sng" dirty="0"/>
              <a:t>Top Performing Segments:</a:t>
            </a:r>
          </a:p>
          <a:p>
            <a:pPr marL="630238" indent="-273050" rtl="0"/>
            <a:r>
              <a:rPr lang="en-GB" sz="1600" dirty="0"/>
              <a:t>The top performing segment is </a:t>
            </a:r>
            <a:r>
              <a:rPr lang="en-GB" sz="1600" b="1" dirty="0"/>
              <a:t>T3 </a:t>
            </a:r>
            <a:r>
              <a:rPr lang="en-GB" sz="1600" dirty="0"/>
              <a:t> with </a:t>
            </a:r>
            <a:r>
              <a:rPr lang="en-GB" sz="1600" b="1" dirty="0"/>
              <a:t>4.66 million </a:t>
            </a:r>
            <a:r>
              <a:rPr lang="en-GB" sz="1600" dirty="0"/>
              <a:t>in revenue, followed by </a:t>
            </a:r>
            <a:r>
              <a:rPr lang="en-GB" sz="1600" b="1" dirty="0"/>
              <a:t>T2 </a:t>
            </a:r>
            <a:r>
              <a:rPr lang="en-GB" sz="1600" dirty="0"/>
              <a:t>with </a:t>
            </a:r>
            <a:r>
              <a:rPr lang="en-GB" sz="1600" b="1" dirty="0"/>
              <a:t>2.47 million </a:t>
            </a:r>
            <a:r>
              <a:rPr lang="en-GB" sz="1600" dirty="0"/>
              <a:t>and </a:t>
            </a:r>
            <a:r>
              <a:rPr lang="en-GB" sz="1600" b="1" dirty="0"/>
              <a:t>T1 </a:t>
            </a:r>
            <a:r>
              <a:rPr lang="en-GB" sz="1600" dirty="0"/>
              <a:t>capping off the top 3 with a revenue of </a:t>
            </a:r>
            <a:r>
              <a:rPr lang="en-GB" sz="1600" b="1" dirty="0"/>
              <a:t>1.88 million.</a:t>
            </a:r>
            <a:r>
              <a:rPr lang="en-GB" sz="1600" dirty="0"/>
              <a:t> </a:t>
            </a:r>
          </a:p>
          <a:p>
            <a:pPr marL="357188" indent="0" rtl="0">
              <a:buNone/>
            </a:pPr>
            <a:endParaRPr lang="en-GB" sz="1600" dirty="0"/>
          </a:p>
          <a:p>
            <a:pPr marL="109728" indent="0" rtl="0">
              <a:buNone/>
            </a:pPr>
            <a:r>
              <a:rPr lang="en-GB" sz="1600" dirty="0"/>
              <a:t>6. </a:t>
            </a:r>
            <a:r>
              <a:rPr lang="en-GB" sz="1600" b="1" u="sng" dirty="0"/>
              <a:t>Acquisition Channels:</a:t>
            </a:r>
          </a:p>
          <a:p>
            <a:pPr marL="630238" indent="-273050" rtl="0"/>
            <a:r>
              <a:rPr lang="en-GB" sz="1600" dirty="0"/>
              <a:t>The Outreach acquisition channel stands out, accounting for over </a:t>
            </a:r>
            <a:r>
              <a:rPr lang="en-GB" sz="1600" b="1" dirty="0"/>
              <a:t>63%</a:t>
            </a:r>
            <a:r>
              <a:rPr lang="en-GB" sz="1600" dirty="0"/>
              <a:t> of the total revenue during the review period. This dominance sets it apart from other acquisition channels with </a:t>
            </a:r>
            <a:r>
              <a:rPr lang="en-GB" sz="1600" b="1" dirty="0"/>
              <a:t>2.33 million </a:t>
            </a:r>
            <a:r>
              <a:rPr lang="en-GB" sz="1600" dirty="0"/>
              <a:t>generated by Marketing and </a:t>
            </a:r>
            <a:r>
              <a:rPr lang="en-GB" sz="1600" b="1" dirty="0"/>
              <a:t>1.56 million </a:t>
            </a:r>
            <a:r>
              <a:rPr lang="en-GB" sz="1600" dirty="0"/>
              <a:t>generated by Organic.</a:t>
            </a:r>
          </a:p>
          <a:p>
            <a:pPr marL="357188" indent="0" rtl="0">
              <a:buNone/>
            </a:pPr>
            <a:endParaRPr lang="en-GB" sz="1600" dirty="0"/>
          </a:p>
          <a:p>
            <a:pPr marL="109728" indent="0" rtl="0">
              <a:buNone/>
            </a:pPr>
            <a:r>
              <a:rPr lang="en-GB" sz="1600" dirty="0"/>
              <a:t>7. </a:t>
            </a:r>
            <a:r>
              <a:rPr lang="en-GB" sz="1600" b="1" u="sng" dirty="0"/>
              <a:t>Year-on-Year Performance:</a:t>
            </a:r>
          </a:p>
          <a:p>
            <a:pPr marL="630238" indent="-273050" rtl="0"/>
            <a:r>
              <a:rPr lang="en-GB" sz="1600" dirty="0"/>
              <a:t>2023 was a standout year, achieving remarkable growth with above </a:t>
            </a:r>
            <a:r>
              <a:rPr lang="en-GB" sz="1600" b="1" dirty="0"/>
              <a:t>140%</a:t>
            </a:r>
            <a:r>
              <a:rPr lang="en-GB" sz="1600" dirty="0"/>
              <a:t> increase in revenue compared to 2022.</a:t>
            </a:r>
          </a:p>
          <a:p>
            <a:pPr marL="630238" indent="-273050" rtl="0"/>
            <a:r>
              <a:rPr lang="en-GB" sz="1600" dirty="0"/>
              <a:t>Also, early data for 2024 suggests that </a:t>
            </a:r>
            <a:r>
              <a:rPr lang="en-GB" sz="1600" b="1" i="1" dirty="0" err="1"/>
              <a:t>Buy.Bx</a:t>
            </a:r>
            <a:r>
              <a:rPr lang="en-GB" sz="1600" dirty="0"/>
              <a:t> business may face challenges in surpassing the exceptional performance of 2023.</a:t>
            </a:r>
          </a:p>
        </p:txBody>
      </p:sp>
    </p:spTree>
    <p:extLst>
      <p:ext uri="{BB962C8B-B14F-4D97-AF65-F5344CB8AC3E}">
        <p14:creationId xmlns:p14="http://schemas.microsoft.com/office/powerpoint/2010/main" val="380951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40C8F-18B9-8A49-1C64-C7F1DC7C74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2B9BA-176B-2B6D-1452-2A6FFE7F66F1}"/>
              </a:ext>
            </a:extLst>
          </p:cNvPr>
          <p:cNvSpPr>
            <a:spLocks noGrp="1"/>
          </p:cNvSpPr>
          <p:nvPr>
            <p:ph type="title"/>
          </p:nvPr>
        </p:nvSpPr>
        <p:spPr>
          <a:xfrm>
            <a:off x="609600" y="1143000"/>
            <a:ext cx="3422904" cy="466344"/>
          </a:xfrm>
        </p:spPr>
        <p:txBody>
          <a:bodyPr rtlCol="0">
            <a:normAutofit fontScale="90000"/>
          </a:bodyPr>
          <a:lstStyle/>
          <a:p>
            <a:pPr rtl="0"/>
            <a:r>
              <a:rPr lang="en-GB" sz="2500" b="1" dirty="0"/>
              <a:t>Recommendations </a:t>
            </a:r>
          </a:p>
        </p:txBody>
      </p:sp>
      <p:sp>
        <p:nvSpPr>
          <p:cNvPr id="3" name="Content Placeholder 2">
            <a:extLst>
              <a:ext uri="{FF2B5EF4-FFF2-40B4-BE49-F238E27FC236}">
                <a16:creationId xmlns:a16="http://schemas.microsoft.com/office/drawing/2014/main" id="{972A66A7-FA84-2ED7-303E-CFAD4873114A}"/>
              </a:ext>
            </a:extLst>
          </p:cNvPr>
          <p:cNvSpPr>
            <a:spLocks noGrp="1"/>
          </p:cNvSpPr>
          <p:nvPr>
            <p:ph idx="1"/>
          </p:nvPr>
        </p:nvSpPr>
        <p:spPr>
          <a:xfrm>
            <a:off x="499872" y="2170322"/>
            <a:ext cx="11305032" cy="4358493"/>
          </a:xfrm>
        </p:spPr>
        <p:txBody>
          <a:bodyPr rtlCol="0">
            <a:normAutofit/>
          </a:bodyPr>
          <a:lstStyle/>
          <a:p>
            <a:pPr marL="447675" indent="-338138" rtl="0">
              <a:buAutoNum type="arabicPeriod"/>
            </a:pPr>
            <a:r>
              <a:rPr lang="en-GB" sz="1800" dirty="0"/>
              <a:t>Quarterly Marketing Surge: </a:t>
            </a:r>
          </a:p>
          <a:p>
            <a:pPr marL="447675" indent="0">
              <a:buNone/>
            </a:pPr>
            <a:r>
              <a:rPr lang="en-GB" sz="1800" dirty="0"/>
              <a:t>Since the Marketing channel exhibits peak performance during Q1 and Q4, </a:t>
            </a:r>
            <a:r>
              <a:rPr lang="en-GB" sz="1800" b="1" i="1" dirty="0" err="1"/>
              <a:t>Buy.Bx</a:t>
            </a:r>
            <a:r>
              <a:rPr lang="en-GB" sz="1800" dirty="0"/>
              <a:t> business can allocate resources strategically to capitalize on seasonal trends by considering product launches, promotions, and brand visibility enhancements during these critical periods.</a:t>
            </a:r>
          </a:p>
          <a:p>
            <a:pPr marL="624078" indent="-514350" rtl="0">
              <a:buAutoNum type="arabicPeriod"/>
            </a:pPr>
            <a:endParaRPr lang="en-GB" sz="1800" dirty="0"/>
          </a:p>
          <a:p>
            <a:pPr marL="109728" indent="0" rtl="0">
              <a:buNone/>
            </a:pPr>
            <a:r>
              <a:rPr lang="en-GB" sz="1800" dirty="0"/>
              <a:t>2.   Regional Excellence:</a:t>
            </a:r>
          </a:p>
          <a:p>
            <a:pPr marL="357188" indent="0" rtl="0">
              <a:buNone/>
            </a:pPr>
            <a:r>
              <a:rPr lang="en-GB" sz="1800" dirty="0"/>
              <a:t>Since </a:t>
            </a:r>
            <a:r>
              <a:rPr lang="en-GB" sz="1800" dirty="0" err="1"/>
              <a:t>Veridia</a:t>
            </a:r>
            <a:r>
              <a:rPr lang="en-GB" sz="1800" dirty="0"/>
              <a:t>, </a:t>
            </a:r>
            <a:r>
              <a:rPr lang="en-GB" sz="1800" dirty="0" err="1"/>
              <a:t>Valoria</a:t>
            </a:r>
            <a:r>
              <a:rPr lang="en-GB" sz="1800" dirty="0"/>
              <a:t>, and </a:t>
            </a:r>
            <a:r>
              <a:rPr lang="en-GB" sz="1800" dirty="0" err="1"/>
              <a:t>Aquilonia</a:t>
            </a:r>
            <a:r>
              <a:rPr lang="en-GB" sz="1800" dirty="0"/>
              <a:t> drive the lion’s share of </a:t>
            </a:r>
            <a:r>
              <a:rPr lang="en-GB" sz="1800" b="1" i="1" dirty="0" err="1"/>
              <a:t>Buy.Bx</a:t>
            </a:r>
            <a:r>
              <a:rPr lang="en-GB" sz="1800" dirty="0"/>
              <a:t> revenue,  investing in localized marketing campaigns, customer retention programs, and community engagement would solidify </a:t>
            </a:r>
            <a:r>
              <a:rPr lang="en-GB" sz="1800" dirty="0" err="1"/>
              <a:t>Buy.bx’s</a:t>
            </a:r>
            <a:r>
              <a:rPr lang="en-GB" sz="1800" dirty="0"/>
              <a:t> position in these key areas.</a:t>
            </a:r>
          </a:p>
          <a:p>
            <a:pPr marL="630238" indent="0" rtl="0">
              <a:buNone/>
            </a:pPr>
            <a:endParaRPr lang="en-GB" sz="1800" dirty="0"/>
          </a:p>
          <a:p>
            <a:pPr marL="109728" indent="0" rtl="0">
              <a:buNone/>
            </a:pPr>
            <a:r>
              <a:rPr lang="en-GB" sz="1800" dirty="0"/>
              <a:t>. 3  Personalize Marketing Strategies:</a:t>
            </a:r>
          </a:p>
          <a:p>
            <a:pPr marL="357188" indent="0" rtl="0">
              <a:buNone/>
            </a:pPr>
            <a:r>
              <a:rPr lang="en-GB" sz="1800" dirty="0" err="1"/>
              <a:t>Analyze</a:t>
            </a:r>
            <a:r>
              <a:rPr lang="en-GB" sz="1800" dirty="0"/>
              <a:t> customer preference within the Lumina region to create tailored campaigns, ensuring customer retention and engagement. </a:t>
            </a:r>
          </a:p>
        </p:txBody>
      </p:sp>
    </p:spTree>
    <p:extLst>
      <p:ext uri="{BB962C8B-B14F-4D97-AF65-F5344CB8AC3E}">
        <p14:creationId xmlns:p14="http://schemas.microsoft.com/office/powerpoint/2010/main" val="64821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BCD3225-FF7C-CA2D-12ED-0247AB16E740}"/>
              </a:ext>
            </a:extLst>
          </p:cNvPr>
          <p:cNvSpPr>
            <a:spLocks noGrp="1"/>
          </p:cNvSpPr>
          <p:nvPr>
            <p:ph idx="1"/>
          </p:nvPr>
        </p:nvSpPr>
        <p:spPr>
          <a:xfrm>
            <a:off x="838200" y="2599981"/>
            <a:ext cx="10515600" cy="3576982"/>
          </a:xfrm>
        </p:spPr>
        <p:txBody>
          <a:bodyPr>
            <a:normAutofit/>
          </a:bodyPr>
          <a:lstStyle/>
          <a:p>
            <a:pPr marL="0" indent="0" algn="ctr">
              <a:buNone/>
            </a:pPr>
            <a:r>
              <a:rPr lang="en-GB" sz="4800" dirty="0"/>
              <a:t>Thank You.</a:t>
            </a:r>
            <a:endParaRPr lang="en-US" sz="4800" dirty="0"/>
          </a:p>
        </p:txBody>
      </p:sp>
    </p:spTree>
    <p:extLst>
      <p:ext uri="{BB962C8B-B14F-4D97-AF65-F5344CB8AC3E}">
        <p14:creationId xmlns:p14="http://schemas.microsoft.com/office/powerpoint/2010/main" val="42546270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raining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4345_TF03460604.potx" id="{E7E0BD26-C043-45F4-96D1-04BA13E49D2C}" vid="{5436AFAD-CFB0-446B-836C-C3E13AB5250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ppt/theme/themeOverride2.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ppt/theme/themeOverride3.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ppt/theme/themeOverride4.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ppt/theme/themeOverride5.xml><?xml version="1.0" encoding="utf-8"?>
<a:themeOverride xmlns:a="http://schemas.openxmlformats.org/drawingml/2006/main">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themeOverride>
</file>

<file path=docProps/app.xml><?xml version="1.0" encoding="utf-8"?>
<Properties xmlns="http://schemas.openxmlformats.org/officeDocument/2006/extended-properties" xmlns:vt="http://schemas.openxmlformats.org/officeDocument/2006/docPropsVTypes">
  <Template/>
  <TotalTime>3461</TotalTime>
  <Words>968</Words>
  <Application>Microsoft Office PowerPoint</Application>
  <PresentationFormat>Widescreen</PresentationFormat>
  <Paragraphs>112</Paragraphs>
  <Slides>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Bodoni MT</vt:lpstr>
      <vt:lpstr>Calibri</vt:lpstr>
      <vt:lpstr>Calibri Light</vt:lpstr>
      <vt:lpstr>Georgia</vt:lpstr>
      <vt:lpstr>Wingdings 2</vt:lpstr>
      <vt:lpstr>Office Theme</vt:lpstr>
      <vt:lpstr>Training presentation</vt:lpstr>
      <vt:lpstr>Empowering Decisions: Data-Driven Insights for Buy.Bx</vt:lpstr>
      <vt:lpstr>Introduction</vt:lpstr>
      <vt:lpstr>Objectives</vt:lpstr>
      <vt:lpstr>Methodology</vt:lpstr>
      <vt:lpstr>PowerPoint Presentation</vt:lpstr>
      <vt:lpstr>Drill-Down Revenue Findings </vt:lpstr>
      <vt:lpstr>Findings From Revenue Performance Overview </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SANDRA KENNEDY</dc:creator>
  <cp:lastModifiedBy>SANDRA KENNEDY</cp:lastModifiedBy>
  <cp:revision>1</cp:revision>
  <dcterms:created xsi:type="dcterms:W3CDTF">2024-11-18T14:02:03Z</dcterms:created>
  <dcterms:modified xsi:type="dcterms:W3CDTF">2025-02-18T06:22:26Z</dcterms:modified>
</cp:coreProperties>
</file>