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eran Schubert" initials="KS" lastIdx="1" clrIdx="0">
    <p:extLst>
      <p:ext uri="{19B8F6BF-5375-455C-9EA6-DF929625EA0E}">
        <p15:presenceInfo xmlns:p15="http://schemas.microsoft.com/office/powerpoint/2012/main" userId="S::kieran.schubert@etu.unige.ch::232642c6-0bcd-469a-b1ef-5d7ccdcec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31T17:48:03.93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0CC1-2D22-7340-A89D-9DD99BA86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52B8B-AA61-DC4F-8260-0E54F80E9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2314B-398F-E849-A24F-AA766529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A9AC-BF5E-F943-9EA9-22353602D5DB}" type="datetimeFigureOut">
              <a:rPr lang="en-CH" smtClean="0"/>
              <a:t>31.08.20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4658E-3102-A141-9041-ACBE441D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25F0C-10C6-9D41-B4FD-C9ACF394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38CE-5BCB-9040-872B-0ED42A3B44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0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93E8-C9FE-5446-BCC9-9FCCCDB8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24B9C-2DF6-EF4F-991A-1DE3FA661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065E-6C2D-0843-A5C6-C4900107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A9AC-BF5E-F943-9EA9-22353602D5DB}" type="datetimeFigureOut">
              <a:rPr lang="en-CH" smtClean="0"/>
              <a:t>31.08.20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69D0A-2DB4-BD4A-850F-4BF6FA1E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3555E-A150-3D45-8870-3E5D8943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38CE-5BCB-9040-872B-0ED42A3B44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225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A0F4F-2AE7-4443-AB58-38E611D8D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8C8A3-9014-AC4E-88A9-34FDD6D4E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B1458-6E55-FC42-B5F5-EF1793A3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A9AC-BF5E-F943-9EA9-22353602D5DB}" type="datetimeFigureOut">
              <a:rPr lang="en-CH" smtClean="0"/>
              <a:t>31.08.20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5FAF-CD23-9342-A8B7-0B0968CE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2875-E557-7A46-BEFE-F344CFBD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38CE-5BCB-9040-872B-0ED42A3B44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118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FCF0-0502-9742-B857-6FF0D891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B876-F1FD-E64C-8A90-61CBB1C5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D49E-E093-884D-9ED3-B45F6FDF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A9AC-BF5E-F943-9EA9-22353602D5DB}" type="datetimeFigureOut">
              <a:rPr lang="en-CH" smtClean="0"/>
              <a:t>31.08.20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9F7C4-A927-D642-A234-90BAFF80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DEB8-1871-9542-83B0-6A97DBA4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38CE-5BCB-9040-872B-0ED42A3B44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66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9DED-C662-9048-BB11-3E0946D2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8DC4D-C150-C943-B14F-EFE54187D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83829-E30A-7348-8BE4-E61972C1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A9AC-BF5E-F943-9EA9-22353602D5DB}" type="datetimeFigureOut">
              <a:rPr lang="en-CH" smtClean="0"/>
              <a:t>31.08.20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21581-016A-1F49-98DA-A155953F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C048-3049-6F4B-8512-2A540848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38CE-5BCB-9040-872B-0ED42A3B44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887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CD16-DA53-2347-AECD-0035A0C0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4E6D4-529A-6747-99C8-1B6B4283E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B3BDA-ABCB-AF42-BCF2-9DC137BFE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2AD5B-0D99-6945-AF21-655342DF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A9AC-BF5E-F943-9EA9-22353602D5DB}" type="datetimeFigureOut">
              <a:rPr lang="en-CH" smtClean="0"/>
              <a:t>31.08.20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42FCE-13B3-BE40-BC40-9C3B52C2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9BE83-055E-E247-AA66-1736767A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38CE-5BCB-9040-872B-0ED42A3B44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07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BB95-2A99-934D-A5C9-01524129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947FF-368B-5340-8527-47BC732D0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5F9D5-B91D-F948-85A3-89E3B2B1C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AEF31-319F-AC49-80D4-C42B7EC57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1E7C8-DF71-754E-BA3B-C572E1267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BB49A-837E-F146-A322-86BE2479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A9AC-BF5E-F943-9EA9-22353602D5DB}" type="datetimeFigureOut">
              <a:rPr lang="en-CH" smtClean="0"/>
              <a:t>31.08.20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04095-AE51-2142-8B94-BB990DAA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CDBCA-50C9-CF4D-A4AE-08FA2DF2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38CE-5BCB-9040-872B-0ED42A3B44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057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B59B-0854-A34E-8D7C-E4F36184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813DA-6314-3F48-99B6-2265DDAD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A9AC-BF5E-F943-9EA9-22353602D5DB}" type="datetimeFigureOut">
              <a:rPr lang="en-CH" smtClean="0"/>
              <a:t>31.08.20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B9A27-BF27-7444-9323-44AF3A10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E2CBE-E647-1A4C-8FE3-01205C2D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38CE-5BCB-9040-872B-0ED42A3B44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382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FDF09-5A85-B645-924B-A5BB2BB0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A9AC-BF5E-F943-9EA9-22353602D5DB}" type="datetimeFigureOut">
              <a:rPr lang="en-CH" smtClean="0"/>
              <a:t>31.08.20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AB860-4595-DC48-9CE5-D1DB3826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6B347-F0B5-5244-AD70-1859C9D7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38CE-5BCB-9040-872B-0ED42A3B44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691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D941-13CC-084A-9F49-FFB9FA57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5C96-1F93-024F-A14A-32B68C991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5FC1B-F3D4-ED42-BC18-34E34B6A1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9ABA9-E93D-8F4A-8A1B-C82D9A94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A9AC-BF5E-F943-9EA9-22353602D5DB}" type="datetimeFigureOut">
              <a:rPr lang="en-CH" smtClean="0"/>
              <a:t>31.08.20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01E2D-42DA-F74B-B997-E2040B7C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0AC5B-CC38-C640-877C-9695D3CC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38CE-5BCB-9040-872B-0ED42A3B44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233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B582-50A9-1C43-959D-6CCDC107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79F5A-BBB2-9A4F-B718-280561310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E41CF-3247-4E4E-A3ED-77E5ADBE1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99722-1733-DB40-A9AE-1B84AC6F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A9AC-BF5E-F943-9EA9-22353602D5DB}" type="datetimeFigureOut">
              <a:rPr lang="en-CH" smtClean="0"/>
              <a:t>31.08.20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6A759-388F-044B-AB03-34C1E5AA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DBEB3-E1AC-4141-8117-5D37DCD6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38CE-5BCB-9040-872B-0ED42A3B44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577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74DED-3156-574A-B78D-B49369D1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72177-DEA1-A249-8878-FAAB4EC7C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75748-91B7-4A4B-96EE-6F4DBF8AC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A9AC-BF5E-F943-9EA9-22353602D5DB}" type="datetimeFigureOut">
              <a:rPr lang="en-CH" smtClean="0"/>
              <a:t>31.08.20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4FBD3-232F-8E4C-B99B-44F5A6E3D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CB88-CD83-084E-B9FA-58149DD2E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838CE-5BCB-9040-872B-0ED42A3B44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726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itting, glass, table, blue&#10;&#10;Description automatically generated">
            <a:extLst>
              <a:ext uri="{FF2B5EF4-FFF2-40B4-BE49-F238E27FC236}">
                <a16:creationId xmlns:a16="http://schemas.microsoft.com/office/drawing/2014/main" id="{099FC384-1CDC-B946-AF58-8427672F5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1" r="9089" b="2595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DA1F9-72B6-B94A-89F4-3A537D502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CH" sz="4800"/>
              <a:t>V</a:t>
            </a:r>
            <a:r>
              <a:rPr lang="en-GB" sz="4800"/>
              <a:t>i</a:t>
            </a:r>
            <a:r>
              <a:rPr lang="en-CH" sz="4800"/>
              <a:t>sium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FDA06-97E7-B643-8524-4DB6C9723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H" sz="2000"/>
              <a:t>Kieran Schubert – September 2020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647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B5DFB-E744-AF49-AA7B-56C21665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Table of Contents</a:t>
            </a:r>
          </a:p>
        </p:txBody>
      </p:sp>
      <p:pic>
        <p:nvPicPr>
          <p:cNvPr id="5" name="Content Placeholder 4" descr="A picture containing sitting, glass, table, blue&#10;&#10;Description automatically generated">
            <a:extLst>
              <a:ext uri="{FF2B5EF4-FFF2-40B4-BE49-F238E27FC236}">
                <a16:creationId xmlns:a16="http://schemas.microsoft.com/office/drawing/2014/main" id="{043A6623-0DF4-9245-A483-AB2E24211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8559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91E34A-22EA-3F40-AFBA-18DF1B02B52F}"/>
              </a:ext>
            </a:extLst>
          </p:cNvPr>
          <p:cNvSpPr txBox="1"/>
          <p:nvPr/>
        </p:nvSpPr>
        <p:spPr>
          <a:xfrm>
            <a:off x="4972594" y="2151727"/>
            <a:ext cx="62203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bg1"/>
                </a:solidFill>
              </a:rPr>
              <a:t>Project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bg1"/>
                </a:solidFill>
              </a:rPr>
              <a:t>Data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bg1"/>
                </a:solidFill>
              </a:rPr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bg1"/>
                </a:solidFill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6688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E3ADB-4F32-824D-A3DF-F4EF9096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Description</a:t>
            </a:r>
          </a:p>
        </p:txBody>
      </p:sp>
      <p:pic>
        <p:nvPicPr>
          <p:cNvPr id="5" name="Content Placeholder 4" descr="A picture containing sitting, glass, table, blue&#10;&#10;Description automatically generated">
            <a:extLst>
              <a:ext uri="{FF2B5EF4-FFF2-40B4-BE49-F238E27FC236}">
                <a16:creationId xmlns:a16="http://schemas.microsoft.com/office/drawing/2014/main" id="{B2E9BACE-9FE8-9C47-8AC6-880E9B2AD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8559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FE0604-1EF8-EC4F-B910-4F65A3EAA291}"/>
              </a:ext>
            </a:extLst>
          </p:cNvPr>
          <p:cNvSpPr txBox="1"/>
          <p:nvPr/>
        </p:nvSpPr>
        <p:spPr>
          <a:xfrm>
            <a:off x="5254405" y="1659285"/>
            <a:ext cx="57766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bg1"/>
                </a:solidFill>
              </a:rPr>
              <a:t>Speech Emotion Recognition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bg1"/>
                </a:solidFill>
              </a:rPr>
              <a:t>Classification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bg1"/>
                </a:solidFill>
              </a:rPr>
              <a:t>Create a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bg1"/>
                </a:solidFill>
              </a:rPr>
              <a:t>Create a flask app to serve model (training and prediction)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bg1"/>
                </a:solidFill>
              </a:rPr>
              <a:t>Deploy with Docker</a:t>
            </a:r>
          </a:p>
        </p:txBody>
      </p:sp>
    </p:spTree>
    <p:extLst>
      <p:ext uri="{BB962C8B-B14F-4D97-AF65-F5344CB8AC3E}">
        <p14:creationId xmlns:p14="http://schemas.microsoft.com/office/powerpoint/2010/main" val="9526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E3ADB-4F32-824D-A3DF-F4EF9096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Description</a:t>
            </a:r>
          </a:p>
        </p:txBody>
      </p:sp>
      <p:pic>
        <p:nvPicPr>
          <p:cNvPr id="5" name="Content Placeholder 4" descr="A picture containing sitting, glass, table, blue&#10;&#10;Description automatically generated">
            <a:extLst>
              <a:ext uri="{FF2B5EF4-FFF2-40B4-BE49-F238E27FC236}">
                <a16:creationId xmlns:a16="http://schemas.microsoft.com/office/drawing/2014/main" id="{B2E9BACE-9FE8-9C47-8AC6-880E9B2AD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8559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FE0604-1EF8-EC4F-B910-4F65A3EAA291}"/>
              </a:ext>
            </a:extLst>
          </p:cNvPr>
          <p:cNvSpPr txBox="1"/>
          <p:nvPr/>
        </p:nvSpPr>
        <p:spPr>
          <a:xfrm>
            <a:off x="5210160" y="1659285"/>
            <a:ext cx="57766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bg1"/>
                </a:solidFill>
              </a:rPr>
              <a:t>Audio inputs (.wav files)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N</a:t>
            </a:r>
            <a:r>
              <a:rPr lang="en-CH" sz="3200" dirty="0">
                <a:solidFill>
                  <a:schemeClr val="bg1"/>
                </a:solidFill>
              </a:rPr>
              <a:t>=535 data examples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bg1"/>
                </a:solidFill>
              </a:rPr>
              <a:t>7 classes (emotions): Angst, Ekel, Freude, Langweile, Neutral, Trauer, Wut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bg1"/>
                </a:solidFill>
              </a:rPr>
              <a:t>10 speakers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bg1"/>
                </a:solidFill>
              </a:rPr>
              <a:t>10 sentences</a:t>
            </a:r>
          </a:p>
        </p:txBody>
      </p:sp>
    </p:spTree>
    <p:extLst>
      <p:ext uri="{BB962C8B-B14F-4D97-AF65-F5344CB8AC3E}">
        <p14:creationId xmlns:p14="http://schemas.microsoft.com/office/powerpoint/2010/main" val="346224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E3ADB-4F32-824D-A3DF-F4EF9096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 Engineering</a:t>
            </a:r>
          </a:p>
        </p:txBody>
      </p:sp>
      <p:pic>
        <p:nvPicPr>
          <p:cNvPr id="5" name="Content Placeholder 4" descr="A picture containing sitting, glass, table, blue&#10;&#10;Description automatically generated">
            <a:extLst>
              <a:ext uri="{FF2B5EF4-FFF2-40B4-BE49-F238E27FC236}">
                <a16:creationId xmlns:a16="http://schemas.microsoft.com/office/drawing/2014/main" id="{B2E9BACE-9FE8-9C47-8AC6-880E9B2AD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8559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FE0604-1EF8-EC4F-B910-4F65A3EAA291}"/>
              </a:ext>
            </a:extLst>
          </p:cNvPr>
          <p:cNvSpPr txBox="1"/>
          <p:nvPr/>
        </p:nvSpPr>
        <p:spPr>
          <a:xfrm>
            <a:off x="5224909" y="428178"/>
            <a:ext cx="577668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200" dirty="0" err="1">
                <a:solidFill>
                  <a:schemeClr val="bg1"/>
                </a:solidFill>
              </a:rPr>
              <a:t>Created</a:t>
            </a:r>
            <a:r>
              <a:rPr lang="fr-CH" sz="3200" dirty="0">
                <a:solidFill>
                  <a:schemeClr val="bg1"/>
                </a:solidFill>
              </a:rPr>
              <a:t> </a:t>
            </a:r>
            <a:r>
              <a:rPr lang="fr-CH" sz="3200" dirty="0" err="1">
                <a:solidFill>
                  <a:schemeClr val="bg1"/>
                </a:solidFill>
              </a:rPr>
              <a:t>augmented</a:t>
            </a:r>
            <a:r>
              <a:rPr lang="fr-CH" sz="3200" dirty="0">
                <a:solidFill>
                  <a:schemeClr val="bg1"/>
                </a:solidFill>
              </a:rPr>
              <a:t> </a:t>
            </a:r>
            <a:r>
              <a:rPr lang="fr-CH" sz="3200" dirty="0" err="1">
                <a:solidFill>
                  <a:schemeClr val="bg1"/>
                </a:solidFill>
              </a:rPr>
              <a:t>dataset</a:t>
            </a:r>
            <a:r>
              <a:rPr lang="fr-CH" sz="3200" dirty="0">
                <a:solidFill>
                  <a:schemeClr val="bg1"/>
                </a:solidFill>
              </a:rPr>
              <a:t> by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CH" sz="3200" dirty="0" err="1">
                <a:solidFill>
                  <a:schemeClr val="bg1"/>
                </a:solidFill>
              </a:rPr>
              <a:t>Varying</a:t>
            </a:r>
            <a:r>
              <a:rPr lang="fr-CH" sz="3200" dirty="0">
                <a:solidFill>
                  <a:schemeClr val="bg1"/>
                </a:solidFill>
              </a:rPr>
              <a:t> </a:t>
            </a:r>
            <a:r>
              <a:rPr lang="fr-CH" sz="3200" dirty="0" err="1">
                <a:solidFill>
                  <a:schemeClr val="bg1"/>
                </a:solidFill>
              </a:rPr>
              <a:t>length</a:t>
            </a:r>
            <a:r>
              <a:rPr lang="fr-CH" sz="3200" dirty="0">
                <a:solidFill>
                  <a:schemeClr val="bg1"/>
                </a:solidFill>
              </a:rPr>
              <a:t> of </a:t>
            </a:r>
            <a:r>
              <a:rPr lang="fr-CH" sz="3200" dirty="0" err="1">
                <a:solidFill>
                  <a:schemeClr val="bg1"/>
                </a:solidFill>
              </a:rPr>
              <a:t>samples</a:t>
            </a:r>
            <a:r>
              <a:rPr lang="fr-CH" sz="3200" dirty="0">
                <a:solidFill>
                  <a:schemeClr val="bg1"/>
                </a:solidFill>
              </a:rPr>
              <a:t> (</a:t>
            </a:r>
            <a:r>
              <a:rPr lang="fr-CH" sz="3200" dirty="0" err="1">
                <a:solidFill>
                  <a:schemeClr val="bg1"/>
                </a:solidFill>
              </a:rPr>
              <a:t>slower</a:t>
            </a:r>
            <a:r>
              <a:rPr lang="fr-CH" sz="3200" dirty="0">
                <a:solidFill>
                  <a:schemeClr val="bg1"/>
                </a:solidFill>
              </a:rPr>
              <a:t>, </a:t>
            </a:r>
            <a:r>
              <a:rPr lang="fr-CH" sz="3200" dirty="0" err="1">
                <a:solidFill>
                  <a:schemeClr val="bg1"/>
                </a:solidFill>
              </a:rPr>
              <a:t>faster</a:t>
            </a:r>
            <a:r>
              <a:rPr lang="fr-CH" sz="3200" dirty="0">
                <a:solidFill>
                  <a:schemeClr val="bg1"/>
                </a:solidFill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CH" sz="3200" dirty="0" err="1">
                <a:solidFill>
                  <a:schemeClr val="bg1"/>
                </a:solidFill>
              </a:rPr>
              <a:t>Varying</a:t>
            </a:r>
            <a:r>
              <a:rPr lang="fr-CH" sz="3200" dirty="0">
                <a:solidFill>
                  <a:schemeClr val="bg1"/>
                </a:solidFill>
              </a:rPr>
              <a:t> pitch (0.5 </a:t>
            </a:r>
            <a:r>
              <a:rPr lang="fr-CH" sz="3200" dirty="0" err="1">
                <a:solidFill>
                  <a:schemeClr val="bg1"/>
                </a:solidFill>
              </a:rPr>
              <a:t>semitones</a:t>
            </a:r>
            <a:r>
              <a:rPr lang="fr-CH" sz="3200" dirty="0">
                <a:solidFill>
                  <a:schemeClr val="bg1"/>
                </a:solidFill>
              </a:rPr>
              <a:t> </a:t>
            </a:r>
            <a:r>
              <a:rPr lang="fr-CH" sz="3200" dirty="0" err="1">
                <a:solidFill>
                  <a:schemeClr val="bg1"/>
                </a:solidFill>
              </a:rPr>
              <a:t>higher</a:t>
            </a:r>
            <a:r>
              <a:rPr lang="fr-CH" sz="3200" dirty="0">
                <a:solidFill>
                  <a:schemeClr val="bg1"/>
                </a:solidFill>
              </a:rPr>
              <a:t>/</a:t>
            </a:r>
            <a:r>
              <a:rPr lang="fr-CH" sz="3200" dirty="0" err="1">
                <a:solidFill>
                  <a:schemeClr val="bg1"/>
                </a:solidFill>
              </a:rPr>
              <a:t>lower</a:t>
            </a:r>
            <a:r>
              <a:rPr lang="fr-CH" sz="3200" dirty="0">
                <a:solidFill>
                  <a:schemeClr val="bg1"/>
                </a:solidFill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CH" sz="3200" dirty="0" err="1">
                <a:solidFill>
                  <a:schemeClr val="bg1"/>
                </a:solidFill>
              </a:rPr>
              <a:t>Removing</a:t>
            </a:r>
            <a:r>
              <a:rPr lang="fr-CH" sz="3200" dirty="0">
                <a:solidFill>
                  <a:schemeClr val="bg1"/>
                </a:solidFill>
              </a:rPr>
              <a:t> audio «</a:t>
            </a:r>
            <a:r>
              <a:rPr lang="fr-CH" sz="3200" dirty="0" err="1">
                <a:solidFill>
                  <a:schemeClr val="bg1"/>
                </a:solidFill>
              </a:rPr>
              <a:t>deadspace</a:t>
            </a:r>
            <a:r>
              <a:rPr lang="fr-CH" sz="3200" dirty="0">
                <a:solidFill>
                  <a:schemeClr val="bg1"/>
                </a:solidFill>
              </a:rPr>
              <a:t>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200" dirty="0">
                <a:solidFill>
                  <a:schemeClr val="bg1"/>
                </a:solidFill>
              </a:rPr>
              <a:t>In a second </a:t>
            </a:r>
            <a:r>
              <a:rPr lang="fr-CH" sz="3200" dirty="0" err="1">
                <a:solidFill>
                  <a:schemeClr val="bg1"/>
                </a:solidFill>
              </a:rPr>
              <a:t>approach</a:t>
            </a:r>
            <a:r>
              <a:rPr lang="fr-CH" sz="3200" dirty="0">
                <a:solidFill>
                  <a:schemeClr val="bg1"/>
                </a:solidFill>
              </a:rPr>
              <a:t>, </a:t>
            </a:r>
            <a:r>
              <a:rPr lang="fr-CH" sz="3200" dirty="0" err="1">
                <a:solidFill>
                  <a:schemeClr val="bg1"/>
                </a:solidFill>
              </a:rPr>
              <a:t>created</a:t>
            </a:r>
            <a:r>
              <a:rPr lang="fr-CH" sz="3200" dirty="0">
                <a:solidFill>
                  <a:schemeClr val="bg1"/>
                </a:solidFill>
              </a:rPr>
              <a:t> 1s </a:t>
            </a:r>
            <a:r>
              <a:rPr lang="fr-CH" sz="3200" dirty="0" err="1">
                <a:solidFill>
                  <a:schemeClr val="bg1"/>
                </a:solidFill>
              </a:rPr>
              <a:t>samples</a:t>
            </a:r>
            <a:r>
              <a:rPr lang="fr-CH" sz="3200" dirty="0">
                <a:solidFill>
                  <a:schemeClr val="bg1"/>
                </a:solidFill>
              </a:rPr>
              <a:t> by </a:t>
            </a:r>
            <a:r>
              <a:rPr lang="fr-CH" sz="3200" dirty="0" err="1">
                <a:solidFill>
                  <a:schemeClr val="bg1"/>
                </a:solidFill>
              </a:rPr>
              <a:t>randomly</a:t>
            </a:r>
            <a:r>
              <a:rPr lang="fr-CH" sz="3200" dirty="0">
                <a:solidFill>
                  <a:schemeClr val="bg1"/>
                </a:solidFill>
              </a:rPr>
              <a:t> </a:t>
            </a:r>
            <a:r>
              <a:rPr lang="fr-CH" sz="3200" dirty="0" err="1">
                <a:solidFill>
                  <a:schemeClr val="bg1"/>
                </a:solidFill>
              </a:rPr>
              <a:t>sampling</a:t>
            </a:r>
            <a:r>
              <a:rPr lang="fr-CH" sz="3200" dirty="0">
                <a:solidFill>
                  <a:schemeClr val="bg1"/>
                </a:solidFill>
              </a:rPr>
              <a:t> the audio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200" dirty="0" err="1">
                <a:solidFill>
                  <a:schemeClr val="bg1"/>
                </a:solidFill>
              </a:rPr>
              <a:t>Computed</a:t>
            </a:r>
            <a:r>
              <a:rPr lang="fr-CH" sz="3200" dirty="0">
                <a:solidFill>
                  <a:schemeClr val="bg1"/>
                </a:solidFill>
              </a:rPr>
              <a:t> </a:t>
            </a:r>
            <a:r>
              <a:rPr lang="fr-CH" sz="3200" dirty="0" err="1">
                <a:solidFill>
                  <a:schemeClr val="bg1"/>
                </a:solidFill>
              </a:rPr>
              <a:t>MFCCs</a:t>
            </a:r>
            <a:r>
              <a:rPr lang="fr-CH" sz="3200" dirty="0">
                <a:solidFill>
                  <a:schemeClr val="bg1"/>
                </a:solidFill>
              </a:rPr>
              <a:t> </a:t>
            </a:r>
            <a:r>
              <a:rPr lang="fr-CH" sz="3200" dirty="0" err="1">
                <a:solidFill>
                  <a:schemeClr val="bg1"/>
                </a:solidFill>
              </a:rPr>
              <a:t>used</a:t>
            </a:r>
            <a:r>
              <a:rPr lang="fr-CH" sz="3200" dirty="0">
                <a:solidFill>
                  <a:schemeClr val="bg1"/>
                </a:solidFill>
              </a:rPr>
              <a:t> as final </a:t>
            </a:r>
            <a:r>
              <a:rPr lang="fr-CH" sz="3200" dirty="0" err="1">
                <a:solidFill>
                  <a:schemeClr val="bg1"/>
                </a:solidFill>
              </a:rPr>
              <a:t>features</a:t>
            </a:r>
            <a:endParaRPr lang="fr-CH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200" dirty="0">
                <a:solidFill>
                  <a:schemeClr val="bg1"/>
                </a:solidFill>
              </a:rPr>
              <a:t>N = 6955</a:t>
            </a:r>
          </a:p>
        </p:txBody>
      </p:sp>
    </p:spTree>
    <p:extLst>
      <p:ext uri="{BB962C8B-B14F-4D97-AF65-F5344CB8AC3E}">
        <p14:creationId xmlns:p14="http://schemas.microsoft.com/office/powerpoint/2010/main" val="393871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E3ADB-4F32-824D-A3DF-F4EF9096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Modelling</a:t>
            </a:r>
          </a:p>
        </p:txBody>
      </p:sp>
      <p:pic>
        <p:nvPicPr>
          <p:cNvPr id="5" name="Content Placeholder 4" descr="A picture containing sitting, glass, table, blue&#10;&#10;Description automatically generated">
            <a:extLst>
              <a:ext uri="{FF2B5EF4-FFF2-40B4-BE49-F238E27FC236}">
                <a16:creationId xmlns:a16="http://schemas.microsoft.com/office/drawing/2014/main" id="{B2E9BACE-9FE8-9C47-8AC6-880E9B2AD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8559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FE0604-1EF8-EC4F-B910-4F65A3EAA291}"/>
              </a:ext>
            </a:extLst>
          </p:cNvPr>
          <p:cNvSpPr txBox="1"/>
          <p:nvPr/>
        </p:nvSpPr>
        <p:spPr>
          <a:xfrm>
            <a:off x="5210160" y="1659285"/>
            <a:ext cx="57766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200" dirty="0">
                <a:solidFill>
                  <a:schemeClr val="bg1"/>
                </a:solidFill>
              </a:rPr>
              <a:t>Start to </a:t>
            </a:r>
            <a:r>
              <a:rPr lang="fr-CH" sz="3200" dirty="0" err="1">
                <a:solidFill>
                  <a:schemeClr val="bg1"/>
                </a:solidFill>
              </a:rPr>
              <a:t>determine</a:t>
            </a:r>
            <a:r>
              <a:rPr lang="fr-CH" sz="3200" dirty="0">
                <a:solidFill>
                  <a:schemeClr val="bg1"/>
                </a:solidFill>
              </a:rPr>
              <a:t> a </a:t>
            </a:r>
            <a:r>
              <a:rPr lang="fr-CH" sz="3200" dirty="0" err="1">
                <a:solidFill>
                  <a:schemeClr val="bg1"/>
                </a:solidFill>
              </a:rPr>
              <a:t>baseline</a:t>
            </a:r>
            <a:r>
              <a:rPr lang="fr-CH" sz="3200" dirty="0">
                <a:solidFill>
                  <a:schemeClr val="bg1"/>
                </a:solidFill>
              </a:rPr>
              <a:t>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200" dirty="0" err="1">
                <a:solidFill>
                  <a:schemeClr val="bg1"/>
                </a:solidFill>
              </a:rPr>
              <a:t>Fitted</a:t>
            </a:r>
            <a:r>
              <a:rPr lang="fr-CH" sz="3200" dirty="0">
                <a:solidFill>
                  <a:schemeClr val="bg1"/>
                </a:solidFill>
              </a:rPr>
              <a:t> </a:t>
            </a:r>
            <a:r>
              <a:rPr lang="fr-CH" sz="3200" dirty="0" err="1">
                <a:solidFill>
                  <a:schemeClr val="bg1"/>
                </a:solidFill>
              </a:rPr>
              <a:t>different</a:t>
            </a:r>
            <a:r>
              <a:rPr lang="fr-CH" sz="3200" dirty="0">
                <a:solidFill>
                  <a:schemeClr val="bg1"/>
                </a:solidFill>
              </a:rPr>
              <a:t> ML </a:t>
            </a:r>
            <a:r>
              <a:rPr lang="fr-CH" sz="3200" dirty="0" err="1">
                <a:solidFill>
                  <a:schemeClr val="bg1"/>
                </a:solidFill>
              </a:rPr>
              <a:t>models</a:t>
            </a:r>
            <a:r>
              <a:rPr lang="fr-CH" sz="3200" dirty="0">
                <a:solidFill>
                  <a:schemeClr val="bg1"/>
                </a:solidFill>
              </a:rPr>
              <a:t> (MNR, </a:t>
            </a:r>
            <a:r>
              <a:rPr lang="fr-CH" sz="3200" dirty="0" err="1">
                <a:solidFill>
                  <a:schemeClr val="bg1"/>
                </a:solidFill>
              </a:rPr>
              <a:t>kNN</a:t>
            </a:r>
            <a:r>
              <a:rPr lang="fr-CH" sz="3200" dirty="0">
                <a:solidFill>
                  <a:schemeClr val="bg1"/>
                </a:solidFill>
              </a:rPr>
              <a:t>, </a:t>
            </a:r>
            <a:r>
              <a:rPr lang="fr-CH" sz="3200" dirty="0" err="1">
                <a:solidFill>
                  <a:schemeClr val="bg1"/>
                </a:solidFill>
              </a:rPr>
              <a:t>Tree</a:t>
            </a:r>
            <a:r>
              <a:rPr lang="fr-CH" sz="3200" dirty="0">
                <a:solidFill>
                  <a:schemeClr val="bg1"/>
                </a:solidFill>
              </a:rPr>
              <a:t>, RF, SVM, </a:t>
            </a:r>
            <a:r>
              <a:rPr lang="fr-CH" sz="3200" dirty="0" err="1">
                <a:solidFill>
                  <a:schemeClr val="bg1"/>
                </a:solidFill>
              </a:rPr>
              <a:t>Bagged</a:t>
            </a:r>
            <a:r>
              <a:rPr lang="fr-CH" sz="3200" dirty="0">
                <a:solidFill>
                  <a:schemeClr val="bg1"/>
                </a:solidFill>
              </a:rPr>
              <a:t> model, </a:t>
            </a:r>
            <a:r>
              <a:rPr lang="fr-CH" sz="3200" dirty="0" err="1">
                <a:solidFill>
                  <a:schemeClr val="bg1"/>
                </a:solidFill>
              </a:rPr>
              <a:t>Boosted</a:t>
            </a:r>
            <a:r>
              <a:rPr lang="fr-CH" sz="3200" dirty="0">
                <a:solidFill>
                  <a:schemeClr val="bg1"/>
                </a:solidFill>
              </a:rPr>
              <a:t> model)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200" dirty="0" err="1">
                <a:solidFill>
                  <a:schemeClr val="bg1"/>
                </a:solidFill>
              </a:rPr>
              <a:t>Fitted</a:t>
            </a:r>
            <a:r>
              <a:rPr lang="fr-CH" sz="3200" dirty="0">
                <a:solidFill>
                  <a:schemeClr val="bg1"/>
                </a:solidFill>
              </a:rPr>
              <a:t> </a:t>
            </a:r>
            <a:r>
              <a:rPr lang="fr-CH" sz="3200" dirty="0" err="1">
                <a:solidFill>
                  <a:schemeClr val="bg1"/>
                </a:solidFill>
              </a:rPr>
              <a:t>different</a:t>
            </a:r>
            <a:r>
              <a:rPr lang="fr-CH" sz="3200" dirty="0">
                <a:solidFill>
                  <a:schemeClr val="bg1"/>
                </a:solidFill>
              </a:rPr>
              <a:t> DL </a:t>
            </a:r>
            <a:r>
              <a:rPr lang="fr-CH" sz="3200" dirty="0" err="1">
                <a:solidFill>
                  <a:schemeClr val="bg1"/>
                </a:solidFill>
              </a:rPr>
              <a:t>models</a:t>
            </a:r>
            <a:r>
              <a:rPr lang="fr-CH" sz="3200" dirty="0">
                <a:solidFill>
                  <a:schemeClr val="bg1"/>
                </a:solidFill>
              </a:rPr>
              <a:t> (NN, CNN, LSTM)</a:t>
            </a:r>
            <a:endParaRPr lang="en-CH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1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E3ADB-4F32-824D-A3DF-F4EF9096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Modelling Results</a:t>
            </a:r>
          </a:p>
        </p:txBody>
      </p:sp>
      <p:pic>
        <p:nvPicPr>
          <p:cNvPr id="5" name="Content Placeholder 4" descr="A picture containing sitting, glass, table, blue&#10;&#10;Description automatically generated">
            <a:extLst>
              <a:ext uri="{FF2B5EF4-FFF2-40B4-BE49-F238E27FC236}">
                <a16:creationId xmlns:a16="http://schemas.microsoft.com/office/drawing/2014/main" id="{B2E9BACE-9FE8-9C47-8AC6-880E9B2AD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8559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E162F4B-5E44-5D41-A2D8-3763F4A98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079333"/>
              </p:ext>
            </p:extLst>
          </p:nvPr>
        </p:nvGraphicFramePr>
        <p:xfrm>
          <a:off x="5763523" y="327660"/>
          <a:ext cx="5319252" cy="62026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952567">
                  <a:extLst>
                    <a:ext uri="{9D8B030D-6E8A-4147-A177-3AD203B41FA5}">
                      <a16:colId xmlns:a16="http://schemas.microsoft.com/office/drawing/2014/main" val="4201813088"/>
                    </a:ext>
                  </a:extLst>
                </a:gridCol>
                <a:gridCol w="1366685">
                  <a:extLst>
                    <a:ext uri="{9D8B030D-6E8A-4147-A177-3AD203B41FA5}">
                      <a16:colId xmlns:a16="http://schemas.microsoft.com/office/drawing/2014/main" val="4027500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TEST accuracy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43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MNR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0.688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76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bg1"/>
                          </a:solidFill>
                        </a:rPr>
                        <a:t>kNN*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bg1"/>
                          </a:solidFill>
                        </a:rPr>
                        <a:t>0.972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91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Tree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0.723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07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RF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0.875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7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b="1" i="1" dirty="0">
                          <a:solidFill>
                            <a:schemeClr val="bg1"/>
                          </a:solidFill>
                        </a:rPr>
                        <a:t>SVM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b="1" i="1" dirty="0">
                          <a:solidFill>
                            <a:schemeClr val="bg1"/>
                          </a:solidFill>
                        </a:rPr>
                        <a:t>0.983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22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Bagging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0.686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0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Boosting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0.779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18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Bagged kNN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0.957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70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CNN – Conv1D – no scaling (1)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0.912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25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CNN – Conv1D – standard scaling (1)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0.774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72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CNN – Conv1D – MinMax scaling (1)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0.656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91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CNN – Conv1D – no scaling (2)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0.836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69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NN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0.746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CNN – Conv2D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0.657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20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LSTM – Conv2D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bg1"/>
                          </a:solidFill>
                        </a:rPr>
                        <a:t>0.675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4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24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E3ADB-4F32-824D-A3DF-F4EF9096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Modelling Results</a:t>
            </a:r>
          </a:p>
        </p:txBody>
      </p:sp>
      <p:pic>
        <p:nvPicPr>
          <p:cNvPr id="5" name="Content Placeholder 4" descr="A picture containing sitting, glass, table, blue&#10;&#10;Description automatically generated">
            <a:extLst>
              <a:ext uri="{FF2B5EF4-FFF2-40B4-BE49-F238E27FC236}">
                <a16:creationId xmlns:a16="http://schemas.microsoft.com/office/drawing/2014/main" id="{B2E9BACE-9FE8-9C47-8AC6-880E9B2AD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8559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C454E7-7E31-4145-B5D6-28FF0A2C6002}"/>
              </a:ext>
            </a:extLst>
          </p:cNvPr>
          <p:cNvSpPr txBox="1"/>
          <p:nvPr/>
        </p:nvSpPr>
        <p:spPr>
          <a:xfrm>
            <a:off x="5356052" y="1274564"/>
            <a:ext cx="572237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bg1"/>
                </a:solidFill>
              </a:rPr>
              <a:t>Final model is a kNN with hyperparameters determined through grid search Cross-Validation (test acc: 0.969)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bg1"/>
                </a:solidFill>
              </a:rPr>
              <a:t>Better performance is certainly possible, but model fine-tuning was not possible for every model due to lack of time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3508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E3ADB-4F32-824D-A3DF-F4EF9096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15025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5" name="Content Placeholder 4" descr="A picture containing sitting, glass, table, blue&#10;&#10;Description automatically generated">
            <a:extLst>
              <a:ext uri="{FF2B5EF4-FFF2-40B4-BE49-F238E27FC236}">
                <a16:creationId xmlns:a16="http://schemas.microsoft.com/office/drawing/2014/main" id="{B2E9BACE-9FE8-9C47-8AC6-880E9B2AD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8559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8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284</Words>
  <Application>Microsoft Macintosh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Visium Presentation</vt:lpstr>
      <vt:lpstr>Table of Contents</vt:lpstr>
      <vt:lpstr>Project Description</vt:lpstr>
      <vt:lpstr>Data Description</vt:lpstr>
      <vt:lpstr>Feature Engineering</vt:lpstr>
      <vt:lpstr>Modelling</vt:lpstr>
      <vt:lpstr>Modelling Results</vt:lpstr>
      <vt:lpstr>Modelling Results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Visium Presentation</dc:title>
  <dc:creator>Kieran Schubert</dc:creator>
  <cp:lastModifiedBy>Kieran Schubert</cp:lastModifiedBy>
  <cp:revision>4</cp:revision>
  <dcterms:created xsi:type="dcterms:W3CDTF">2020-08-31T15:33:32Z</dcterms:created>
  <dcterms:modified xsi:type="dcterms:W3CDTF">2020-08-31T15:59:40Z</dcterms:modified>
</cp:coreProperties>
</file>