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A0F8EE56-97E5-4BE0-B608-74F1EDAD3308}">
          <p14:sldIdLst>
            <p14:sldId id="256"/>
            <p14:sldId id="257"/>
            <p14:sldId id="258"/>
            <p14:sldId id="274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Untitled Section" id="{0626F2BD-4E34-4F69-AAE0-90F8DE998665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9a2b64f28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9a2b64f28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9a719383e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9a719383e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9a719383e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9a719383ed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9a2b64f28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9a2b64f28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c6f9035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c6f9035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9a719383ed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9a719383ed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a69e1757a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a69e1757a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9a80adb8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9a80adb8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9a719383ed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9a719383ed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9a2b64f28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9a2b64f28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9a2b64f28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9a2b64f28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52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9a2b64f28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9a2b64f28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9a644750b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9a644750b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9a644750b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9a644750b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9a719383e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9a719383e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9a2b64f28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9a2b64f28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937950" y="1847700"/>
            <a:ext cx="72681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33">
                <a:latin typeface="Merriweather"/>
                <a:ea typeface="Merriweather"/>
                <a:cs typeface="Merriweather"/>
                <a:sym typeface="Merriweather"/>
              </a:rPr>
              <a:t>Design and Finite Element Modelling of</a:t>
            </a:r>
            <a:endParaRPr sz="3133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33">
                <a:latin typeface="Merriweather"/>
                <a:ea typeface="Merriweather"/>
                <a:cs typeface="Merriweather"/>
                <a:sym typeface="Merriweather"/>
              </a:rPr>
              <a:t>Stochastically Generated Composite Microstructures</a:t>
            </a:r>
            <a:endParaRPr sz="3133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270933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Shardul Kher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1967600" y="1041350"/>
            <a:ext cx="5143500" cy="615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BTech Project</a:t>
            </a:r>
            <a:endParaRPr i="1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on</a:t>
            </a:r>
            <a:endParaRPr i="1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4946072" y="3855944"/>
            <a:ext cx="3927126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aseline="3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 Guidance of: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aseline="3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Prof. Jaya Balila</a:t>
            </a:r>
            <a:endParaRPr sz="3000" baseline="30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/>
          <p:nvPr/>
        </p:nvSpPr>
        <p:spPr>
          <a:xfrm>
            <a:off x="389175" y="347100"/>
            <a:ext cx="6058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Fibers along the tensile direction</a:t>
            </a:r>
            <a:endParaRPr sz="2000" u="sng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2" name="Google Shape;212;p21"/>
          <p:cNvSpPr txBox="1"/>
          <p:nvPr/>
        </p:nvSpPr>
        <p:spPr>
          <a:xfrm>
            <a:off x="1993713" y="4407225"/>
            <a:ext cx="178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1% Volume Fraction</a:t>
            </a:r>
            <a:endParaRPr/>
          </a:p>
        </p:txBody>
      </p:sp>
      <p:sp>
        <p:nvSpPr>
          <p:cNvPr id="213" name="Google Shape;213;p21"/>
          <p:cNvSpPr txBox="1"/>
          <p:nvPr/>
        </p:nvSpPr>
        <p:spPr>
          <a:xfrm>
            <a:off x="5463563" y="4407225"/>
            <a:ext cx="178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2% Volume Fraction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750" y="859825"/>
            <a:ext cx="2077625" cy="34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5600" y="832625"/>
            <a:ext cx="2077625" cy="347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/>
        </p:nvSpPr>
        <p:spPr>
          <a:xfrm>
            <a:off x="389175" y="347100"/>
            <a:ext cx="6058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Fibers along the tensile direction</a:t>
            </a:r>
            <a:endParaRPr sz="2000" u="sng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1" name="Google Shape;2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425" y="839700"/>
            <a:ext cx="4252200" cy="397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2"/>
          <p:cNvSpPr txBox="1"/>
          <p:nvPr/>
        </p:nvSpPr>
        <p:spPr>
          <a:xfrm>
            <a:off x="4281000" y="1940700"/>
            <a:ext cx="46167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f = 2% ; E</a:t>
            </a:r>
            <a:r>
              <a:rPr lang="en" sz="1000" dirty="0">
                <a:latin typeface="Times New Roman"/>
                <a:ea typeface="Times New Roman"/>
                <a:cs typeface="Times New Roman"/>
                <a:sym typeface="Times New Roman"/>
              </a:rPr>
              <a:t>comp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= 1.345GPa ___(FEM </a:t>
            </a:r>
            <a:r>
              <a:rPr lang="en" sz="1100" i="1" dirty="0">
                <a:latin typeface="Times New Roman"/>
                <a:ea typeface="Times New Roman"/>
                <a:cs typeface="Times New Roman"/>
                <a:sym typeface="Times New Roman"/>
              </a:rPr>
              <a:t>averaged out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f = 2% ; E</a:t>
            </a:r>
            <a:r>
              <a:rPr lang="en" sz="1000" dirty="0">
                <a:latin typeface="Times New Roman"/>
                <a:ea typeface="Times New Roman"/>
                <a:cs typeface="Times New Roman"/>
                <a:sym typeface="Times New Roman"/>
              </a:rPr>
              <a:t>comp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= 2.022GPa ___(Analytical calculations)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f = 1% ; E</a:t>
            </a:r>
            <a:r>
              <a:rPr lang="en" sz="1000" dirty="0">
                <a:latin typeface="Times New Roman"/>
                <a:ea typeface="Times New Roman"/>
                <a:cs typeface="Times New Roman"/>
                <a:sym typeface="Times New Roman"/>
              </a:rPr>
              <a:t>comp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 = 1.345GPa ___(FEM </a:t>
            </a:r>
            <a:r>
              <a:rPr lang="en" sz="1100" i="1" dirty="0">
                <a:latin typeface="Times New Roman"/>
                <a:ea typeface="Times New Roman"/>
                <a:cs typeface="Times New Roman"/>
                <a:sym typeface="Times New Roman"/>
              </a:rPr>
              <a:t>averaged out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f = 1% ; E</a:t>
            </a:r>
            <a:r>
              <a:rPr lang="en" sz="1000" dirty="0">
                <a:latin typeface="Times New Roman"/>
                <a:ea typeface="Times New Roman"/>
                <a:cs typeface="Times New Roman"/>
                <a:sym typeface="Times New Roman"/>
              </a:rPr>
              <a:t>comp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 = 2.043GPa ___(Analytical calculations)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/>
        </p:nvSpPr>
        <p:spPr>
          <a:xfrm>
            <a:off x="389175" y="347100"/>
            <a:ext cx="6058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Fibers along the tensile direction</a:t>
            </a:r>
            <a:endParaRPr sz="2000" u="sng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8" name="Google Shape;2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75" y="839700"/>
            <a:ext cx="1851250" cy="164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4750" y="839700"/>
            <a:ext cx="2007243" cy="164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3"/>
          <p:cNvSpPr txBox="1"/>
          <p:nvPr/>
        </p:nvSpPr>
        <p:spPr>
          <a:xfrm>
            <a:off x="99950" y="2481275"/>
            <a:ext cx="2429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(1) Actual arrangement of fibers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2323225" y="2481275"/>
            <a:ext cx="2490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(2) Assumed arrangement to calculate analytically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2" name="Google Shape;23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175" y="3049229"/>
            <a:ext cx="3709924" cy="180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3"/>
          <p:cNvSpPr txBox="1"/>
          <p:nvPr/>
        </p:nvSpPr>
        <p:spPr>
          <a:xfrm>
            <a:off x="4996225" y="839700"/>
            <a:ext cx="3765600" cy="19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Assumption: No fiber lies in the circumference of another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Could assume long fibers having l</a:t>
            </a:r>
            <a:r>
              <a:rPr lang="en" sz="1000" dirty="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 length of E</a:t>
            </a:r>
            <a:r>
              <a:rPr lang="en" sz="1000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 and L-l</a:t>
            </a:r>
            <a:r>
              <a:rPr lang="en" sz="1000" dirty="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length of E</a:t>
            </a:r>
            <a:r>
              <a:rPr lang="en" sz="1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Prediction by hand calculations &gt; FEM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333333"/>
                </a:solidFill>
                <a:highlight>
                  <a:srgbClr val="F9F9F9"/>
                </a:highlight>
              </a:rPr>
              <a:t>∵ </a:t>
            </a:r>
            <a:r>
              <a:rPr lang="en" dirty="0">
                <a:solidFill>
                  <a:srgbClr val="333333"/>
                </a:solidFill>
                <a:highlight>
                  <a:srgbClr val="F9F9F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sz="1000" dirty="0">
                <a:solidFill>
                  <a:srgbClr val="333333"/>
                </a:solidFill>
                <a:highlight>
                  <a:srgbClr val="F9F9F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vert </a:t>
            </a:r>
            <a:r>
              <a:rPr lang="en" dirty="0">
                <a:solidFill>
                  <a:srgbClr val="333333"/>
                </a:solidFill>
                <a:highlight>
                  <a:srgbClr val="F9F9F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(2) &gt; </a:t>
            </a:r>
            <a:r>
              <a:rPr lang="en" sz="1000" dirty="0">
                <a:solidFill>
                  <a:srgbClr val="333333"/>
                </a:solidFill>
                <a:highlight>
                  <a:srgbClr val="F9F9F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dirty="0">
                <a:solidFill>
                  <a:srgbClr val="333333"/>
                </a:solidFill>
                <a:highlight>
                  <a:srgbClr val="F9F9F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sz="1000" dirty="0">
                <a:solidFill>
                  <a:srgbClr val="333333"/>
                </a:solidFill>
                <a:highlight>
                  <a:srgbClr val="F9F9F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vert </a:t>
            </a:r>
            <a:r>
              <a:rPr lang="en" dirty="0">
                <a:solidFill>
                  <a:srgbClr val="333333"/>
                </a:solidFill>
                <a:highlight>
                  <a:srgbClr val="F9F9F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(1)</a:t>
            </a:r>
            <a:endParaRPr dirty="0">
              <a:solidFill>
                <a:srgbClr val="333333"/>
              </a:solidFill>
              <a:highlight>
                <a:srgbClr val="F9F9F9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Times New Roman"/>
              <a:buChar char="●"/>
            </a:pPr>
            <a:r>
              <a:rPr lang="en" dirty="0">
                <a:solidFill>
                  <a:srgbClr val="333333"/>
                </a:solidFill>
                <a:highlight>
                  <a:srgbClr val="F9F9F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predicted model shows results close to that from FEM</a:t>
            </a:r>
            <a:endParaRPr dirty="0">
              <a:solidFill>
                <a:srgbClr val="333333"/>
              </a:solidFill>
              <a:highlight>
                <a:srgbClr val="F9F9F9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/>
        </p:nvSpPr>
        <p:spPr>
          <a:xfrm>
            <a:off x="431250" y="341588"/>
            <a:ext cx="6058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Fibers perpendicular to the tensile direction</a:t>
            </a:r>
            <a:endParaRPr sz="2000" u="sng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9" name="Google Shape;239;p24"/>
          <p:cNvSpPr txBox="1"/>
          <p:nvPr/>
        </p:nvSpPr>
        <p:spPr>
          <a:xfrm>
            <a:off x="2186038" y="4401713"/>
            <a:ext cx="178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1% Volume Fraction</a:t>
            </a:r>
            <a:endParaRPr/>
          </a:p>
        </p:txBody>
      </p:sp>
      <p:sp>
        <p:nvSpPr>
          <p:cNvPr id="240" name="Google Shape;240;p24"/>
          <p:cNvSpPr txBox="1"/>
          <p:nvPr/>
        </p:nvSpPr>
        <p:spPr>
          <a:xfrm>
            <a:off x="5505638" y="4401713"/>
            <a:ext cx="178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2% Volume Fraction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800" y="791975"/>
            <a:ext cx="2082200" cy="361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5400" y="834200"/>
            <a:ext cx="2082200" cy="354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/>
          <p:nvPr/>
        </p:nvSpPr>
        <p:spPr>
          <a:xfrm>
            <a:off x="389175" y="347100"/>
            <a:ext cx="6058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Fibers perpendicular to the tensile direction</a:t>
            </a:r>
            <a:endParaRPr sz="2000" u="sng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48" name="Google Shape;2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000" y="776600"/>
            <a:ext cx="5332000" cy="39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>
            <a:spLocks noGrp="1"/>
          </p:cNvSpPr>
          <p:nvPr>
            <p:ph type="title"/>
          </p:nvPr>
        </p:nvSpPr>
        <p:spPr>
          <a:xfrm>
            <a:off x="440475" y="2986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pic>
        <p:nvPicPr>
          <p:cNvPr id="254" name="Google Shape;2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925" y="1020275"/>
            <a:ext cx="4121300" cy="352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875" y="1075300"/>
            <a:ext cx="4353125" cy="352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>
            <a:spLocks noGrp="1"/>
          </p:cNvSpPr>
          <p:nvPr>
            <p:ph type="title"/>
          </p:nvPr>
        </p:nvSpPr>
        <p:spPr>
          <a:xfrm>
            <a:off x="440475" y="2986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61" name="Google Shape;261;p27"/>
          <p:cNvSpPr txBox="1"/>
          <p:nvPr/>
        </p:nvSpPr>
        <p:spPr>
          <a:xfrm>
            <a:off x="440475" y="1430500"/>
            <a:ext cx="7920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Composites having fibers lying in isostrain fashion show the highest increase in the modulus.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 txBox="1">
            <a:spLocks noGrp="1"/>
          </p:cNvSpPr>
          <p:nvPr>
            <p:ph type="title"/>
          </p:nvPr>
        </p:nvSpPr>
        <p:spPr>
          <a:xfrm>
            <a:off x="440475" y="298650"/>
            <a:ext cx="75057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Why was this important?</a:t>
            </a:r>
            <a:endParaRPr sz="2800"/>
          </a:p>
        </p:txBody>
      </p:sp>
      <p:sp>
        <p:nvSpPr>
          <p:cNvPr id="267" name="Google Shape;267;p28"/>
          <p:cNvSpPr txBox="1"/>
          <p:nvPr/>
        </p:nvSpPr>
        <p:spPr>
          <a:xfrm>
            <a:off x="440475" y="925650"/>
            <a:ext cx="79203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arenR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To study crack propagation in fiber reinforced ceramics. Fiber spacing, their diameters can be varied and the results be observed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arenR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To study the mechanical properties of high-performance particle-reinforced composites with different inclusion volume fraction, having various shapes and orientations inside the matrix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>
            <a:spLocks noGrp="1"/>
          </p:cNvSpPr>
          <p:nvPr>
            <p:ph type="title"/>
          </p:nvPr>
        </p:nvSpPr>
        <p:spPr>
          <a:xfrm>
            <a:off x="440475" y="2986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73" name="Google Shape;273;p29"/>
          <p:cNvSpPr txBox="1"/>
          <p:nvPr/>
        </p:nvSpPr>
        <p:spPr>
          <a:xfrm>
            <a:off x="201600" y="988725"/>
            <a:ext cx="8740800" cy="375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[1] Effective elastic properties of composites with particles of polyhedral shapes; Anton Trofimov, Borys Drach, Igor Sevostianov; International Journal of Solids and Structures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[2] A Robust Computational Test for Overlap of Two Arbitrary-dimensional Ellipsoids in Fault-Detection of Kalman Filters; Igor Gilitschenski and Uwe D. Hanebeck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/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[3]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Monte Carlo simulation for exploring the mechanical properties of particle-reinforced composites based on the scale boundary finite element method; </a:t>
            </a:r>
            <a:r>
              <a:rPr lang="en-IN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KuiYu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Zhao, Ran Guo, </a:t>
            </a:r>
            <a:r>
              <a:rPr lang="en-IN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GuangYing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Liu, </a:t>
            </a:r>
            <a:r>
              <a:rPr lang="en-IN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YuHong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Li; Composite Structures; Elsevier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 effects of microstructure on matrix crack initiation in fiber</a:t>
            </a:r>
          </a:p>
          <a:p>
            <a:pPr algn="l"/>
            <a:r>
              <a:rPr lang="en-I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reinforced ceramic matrix composites via machine learning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IN" sz="1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Dipen</a:t>
            </a:r>
            <a:r>
              <a:rPr lang="en-I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K. </a:t>
            </a:r>
            <a:r>
              <a:rPr lang="en-IN" sz="1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Patela</a:t>
            </a:r>
            <a:r>
              <a:rPr lang="en-I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Triplicane</a:t>
            </a:r>
            <a:r>
              <a:rPr lang="en-I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Parthasarathy, </a:t>
            </a:r>
            <a:r>
              <a:rPr lang="en-IN" sz="16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Craig Przybyla</a:t>
            </a:r>
            <a:r>
              <a:rPr lang="en-US" sz="16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I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Composite Structures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Elsevier</a:t>
            </a:r>
            <a:endParaRPr lang="en-IN" sz="1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haris SIL"/>
              </a:rPr>
              <a:t>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/>
          <p:nvPr/>
        </p:nvSpPr>
        <p:spPr>
          <a:xfrm>
            <a:off x="1590000" y="2210100"/>
            <a:ext cx="596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35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087" y="902825"/>
            <a:ext cx="5041824" cy="40105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2900" y="3101700"/>
            <a:ext cx="1420000" cy="96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4"/>
          <p:cNvSpPr txBox="1"/>
          <p:nvPr/>
        </p:nvSpPr>
        <p:spPr>
          <a:xfrm>
            <a:off x="778350" y="410225"/>
            <a:ext cx="6058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Algorithm Used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7226150" y="4420775"/>
            <a:ext cx="1630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Credits: 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Hrushikesh Sahasrabuddhe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/>
        </p:nvSpPr>
        <p:spPr>
          <a:xfrm>
            <a:off x="268100" y="255500"/>
            <a:ext cx="6058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GJK Algorithm: </a:t>
            </a:r>
            <a:r>
              <a:rPr lang="en" sz="16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3D Implementation</a:t>
            </a:r>
            <a:endParaRPr sz="16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6AFB6D-FE3D-70FC-BC72-EE73DAD71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00" y="748100"/>
            <a:ext cx="4653643" cy="3016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722499-A025-7250-310C-B91C0BA0D58C}"/>
              </a:ext>
            </a:extLst>
          </p:cNvPr>
          <p:cNvSpPr txBox="1"/>
          <p:nvPr/>
        </p:nvSpPr>
        <p:spPr>
          <a:xfrm>
            <a:off x="4920259" y="501800"/>
            <a:ext cx="39556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if the origin is in       or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75E5E5-6652-C8E9-0625-530C60C9A1A2}"/>
              </a:ext>
            </a:extLst>
          </p:cNvPr>
          <p:cNvSpPr txBox="1"/>
          <p:nvPr/>
        </p:nvSpPr>
        <p:spPr>
          <a:xfrm>
            <a:off x="4924711" y="1320647"/>
            <a:ext cx="3446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Latest point added to the simplex is D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4A13-BF94-E0DE-B966-4A86783163B7}"/>
              </a:ext>
            </a:extLst>
          </p:cNvPr>
          <p:cNvSpPr txBox="1"/>
          <p:nvPr/>
        </p:nvSpPr>
        <p:spPr>
          <a:xfrm>
            <a:off x="4917291" y="1695632"/>
            <a:ext cx="3740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(ABC).DO &gt; 0 ; origin is outside simplex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B38BE-8CF7-AB96-EC93-4EF0A29AD270}"/>
              </a:ext>
            </a:extLst>
          </p:cNvPr>
          <p:cNvSpPr txBox="1"/>
          <p:nvPr/>
        </p:nvSpPr>
        <p:spPr>
          <a:xfrm>
            <a:off x="4917291" y="2073646"/>
            <a:ext cx="3672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(ACD).DO &gt; 0 ; origin outside simplex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A01182-42AA-F7DF-805A-BAEBAA1ACE17}"/>
              </a:ext>
            </a:extLst>
          </p:cNvPr>
          <p:cNvSpPr txBox="1"/>
          <p:nvPr/>
        </p:nvSpPr>
        <p:spPr>
          <a:xfrm>
            <a:off x="4918775" y="2498624"/>
            <a:ext cx="3672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(ADB).DO &gt; 0 ; origin outside simplex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7483CF-3B90-9BAF-AF98-BF7A64C89953}"/>
              </a:ext>
            </a:extLst>
          </p:cNvPr>
          <p:cNvSpPr txBox="1"/>
          <p:nvPr/>
        </p:nvSpPr>
        <p:spPr>
          <a:xfrm>
            <a:off x="4920259" y="2931172"/>
            <a:ext cx="3672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(BDC).DO &gt; 0 ; origin outside simplex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A53B07-526B-F41E-09CD-0467F25A0731}"/>
              </a:ext>
            </a:extLst>
          </p:cNvPr>
          <p:cNvSpPr txBox="1"/>
          <p:nvPr/>
        </p:nvSpPr>
        <p:spPr>
          <a:xfrm>
            <a:off x="4937369" y="3326932"/>
            <a:ext cx="3656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all the above are false,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73A17D-C085-C7E9-2899-0CB23B69AF3B}"/>
              </a:ext>
            </a:extLst>
          </p:cNvPr>
          <p:cNvSpPr txBox="1"/>
          <p:nvPr/>
        </p:nvSpPr>
        <p:spPr>
          <a:xfrm>
            <a:off x="4865548" y="3886477"/>
            <a:ext cx="3118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concludes if our simplex contains the origin (</a:t>
            </a:r>
            <a:r>
              <a:rPr lang="en-IN" sz="1200" dirty="0">
                <a:latin typeface="Technic" panose="00000400000000000000" pitchFamily="2" charset="2"/>
                <a:cs typeface="Times New Roman" panose="02020603050405020304" pitchFamily="18" charset="0"/>
              </a:rPr>
              <a:t>not the thing we desire though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082A1F-F98C-D9EA-5583-6669BE80A7FF}"/>
              </a:ext>
            </a:extLst>
          </p:cNvPr>
          <p:cNvSpPr txBox="1"/>
          <p:nvPr/>
        </p:nvSpPr>
        <p:spPr>
          <a:xfrm>
            <a:off x="4924711" y="839614"/>
            <a:ext cx="2702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support vector for point D would be (ABC)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0C9DA6-FD69-250D-EF97-12DCBC750C98}"/>
              </a:ext>
            </a:extLst>
          </p:cNvPr>
          <p:cNvSpPr/>
          <p:nvPr/>
        </p:nvSpPr>
        <p:spPr>
          <a:xfrm>
            <a:off x="7038112" y="556493"/>
            <a:ext cx="204439" cy="16974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2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102C3C-89BC-2708-5661-50A1E680B374}"/>
              </a:ext>
            </a:extLst>
          </p:cNvPr>
          <p:cNvSpPr/>
          <p:nvPr/>
        </p:nvSpPr>
        <p:spPr>
          <a:xfrm>
            <a:off x="7499030" y="556493"/>
            <a:ext cx="204439" cy="16974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3</a:t>
            </a:r>
            <a:endParaRPr lang="en-IN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  <p:bldP spid="11" grpId="0"/>
      <p:bldP spid="13" grpId="0"/>
      <p:bldP spid="2" grpId="0"/>
      <p:bldP spid="8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/>
        </p:nvSpPr>
        <p:spPr>
          <a:xfrm>
            <a:off x="268100" y="255500"/>
            <a:ext cx="6058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Intersecting Ellipsoids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00" y="789125"/>
            <a:ext cx="3068100" cy="59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100" y="1514863"/>
            <a:ext cx="3776600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100" y="2121713"/>
            <a:ext cx="394335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8100" y="2595388"/>
            <a:ext cx="192405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/>
        </p:nvSpPr>
        <p:spPr>
          <a:xfrm>
            <a:off x="2118525" y="2493125"/>
            <a:ext cx="605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, ellipsoids intersect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8100" y="3203650"/>
            <a:ext cx="3547399" cy="166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88448" y="3220164"/>
            <a:ext cx="3503195" cy="166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99302" y="1422839"/>
            <a:ext cx="2400261" cy="114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59612" y="854488"/>
            <a:ext cx="3293133" cy="461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530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/>
        </p:nvSpPr>
        <p:spPr>
          <a:xfrm>
            <a:off x="389175" y="347100"/>
            <a:ext cx="6058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Cuboidal plates</a:t>
            </a:r>
            <a:endParaRPr sz="2000" u="sng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75" y="1314875"/>
            <a:ext cx="7494474" cy="197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175" y="4009975"/>
            <a:ext cx="292417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1849" y="347100"/>
            <a:ext cx="2349125" cy="1729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16"/>
          <p:cNvCxnSpPr/>
          <p:nvPr/>
        </p:nvCxnSpPr>
        <p:spPr>
          <a:xfrm>
            <a:off x="3933875" y="576600"/>
            <a:ext cx="904500" cy="26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63" name="Google Shape;163;p16"/>
          <p:cNvSpPr txBox="1"/>
          <p:nvPr/>
        </p:nvSpPr>
        <p:spPr>
          <a:xfrm>
            <a:off x="4272467" y="393300"/>
            <a:ext cx="299533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p16"/>
          <p:cNvCxnSpPr/>
          <p:nvPr/>
        </p:nvCxnSpPr>
        <p:spPr>
          <a:xfrm rot="10800000" flipH="1">
            <a:off x="4543950" y="988750"/>
            <a:ext cx="284100" cy="3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65" name="Google Shape;165;p16"/>
          <p:cNvSpPr txBox="1"/>
          <p:nvPr/>
        </p:nvSpPr>
        <p:spPr>
          <a:xfrm>
            <a:off x="4694624" y="962225"/>
            <a:ext cx="498625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p16"/>
          <p:cNvCxnSpPr/>
          <p:nvPr/>
        </p:nvCxnSpPr>
        <p:spPr>
          <a:xfrm>
            <a:off x="3439525" y="1009775"/>
            <a:ext cx="10500" cy="30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67" name="Google Shape;167;p16"/>
          <p:cNvSpPr txBox="1"/>
          <p:nvPr/>
        </p:nvSpPr>
        <p:spPr>
          <a:xfrm>
            <a:off x="3239675" y="962225"/>
            <a:ext cx="417925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168300" y="3363675"/>
            <a:ext cx="86883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 dirty="0">
                <a:latin typeface="Times New Roman"/>
                <a:ea typeface="Times New Roman"/>
                <a:cs typeface="Times New Roman"/>
                <a:sym typeface="Times New Roman"/>
              </a:rPr>
              <a:t>Homogeneous Transformation is used to place the plates to desired locations and in appropriate orientation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/>
        </p:nvSpPr>
        <p:spPr>
          <a:xfrm>
            <a:off x="389175" y="347100"/>
            <a:ext cx="6058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Cuboidal plates</a:t>
            </a:r>
            <a:endParaRPr sz="2000" u="sng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4" name="Google Shape;1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0975" y="931750"/>
            <a:ext cx="1446125" cy="3123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6900" y="992100"/>
            <a:ext cx="1446125" cy="300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8938" y="971425"/>
            <a:ext cx="1446125" cy="320065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7"/>
          <p:cNvSpPr txBox="1"/>
          <p:nvPr/>
        </p:nvSpPr>
        <p:spPr>
          <a:xfrm>
            <a:off x="709113" y="4228400"/>
            <a:ext cx="178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1% Volume Fraction</a:t>
            </a:r>
            <a:endParaRPr/>
          </a:p>
        </p:txBody>
      </p:sp>
      <p:sp>
        <p:nvSpPr>
          <p:cNvPr id="178" name="Google Shape;178;p17"/>
          <p:cNvSpPr txBox="1"/>
          <p:nvPr/>
        </p:nvSpPr>
        <p:spPr>
          <a:xfrm>
            <a:off x="3681150" y="4228400"/>
            <a:ext cx="178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2% Volume Fraction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6610738" y="4228400"/>
            <a:ext cx="186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3% Volume Fraction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/>
          <p:nvPr/>
        </p:nvSpPr>
        <p:spPr>
          <a:xfrm>
            <a:off x="389175" y="347100"/>
            <a:ext cx="6058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Cuboidal plates</a:t>
            </a:r>
            <a:endParaRPr sz="2000" u="sng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5" name="Google Shape;1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75" y="839700"/>
            <a:ext cx="4237774" cy="3925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8"/>
          <p:cNvSpPr txBox="1"/>
          <p:nvPr/>
        </p:nvSpPr>
        <p:spPr>
          <a:xfrm>
            <a:off x="4217875" y="1309650"/>
            <a:ext cx="47334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f = 3% ; E</a:t>
            </a:r>
            <a:r>
              <a:rPr lang="en" sz="1000" dirty="0">
                <a:latin typeface="Times New Roman"/>
                <a:ea typeface="Times New Roman"/>
                <a:cs typeface="Times New Roman"/>
                <a:sym typeface="Times New Roman"/>
              </a:rPr>
              <a:t>comp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 = 1.35GPa ___(FEM)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f = 3% ; E</a:t>
            </a:r>
            <a:r>
              <a:rPr lang="en" sz="1000" dirty="0">
                <a:latin typeface="Times New Roman"/>
                <a:ea typeface="Times New Roman"/>
                <a:cs typeface="Times New Roman"/>
                <a:sym typeface="Times New Roman"/>
              </a:rPr>
              <a:t>comp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 = 1.295GPa ___(Analytical calculations)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%error = 4.07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f = 2% ; E</a:t>
            </a:r>
            <a:r>
              <a:rPr lang="en" sz="1000" dirty="0">
                <a:latin typeface="Times New Roman"/>
                <a:ea typeface="Times New Roman"/>
                <a:cs typeface="Times New Roman"/>
                <a:sym typeface="Times New Roman"/>
              </a:rPr>
              <a:t>comp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= 1.33GPa ___(FEM)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f = 2% ; E</a:t>
            </a:r>
            <a:r>
              <a:rPr lang="en" sz="1000" dirty="0">
                <a:latin typeface="Times New Roman"/>
                <a:ea typeface="Times New Roman"/>
                <a:cs typeface="Times New Roman"/>
                <a:sym typeface="Times New Roman"/>
              </a:rPr>
              <a:t>comp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 = 1.262GPa ___(Analytical calculations)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%error = 5.11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f = 1% ; E</a:t>
            </a:r>
            <a:r>
              <a:rPr lang="en" sz="1000" dirty="0">
                <a:latin typeface="Times New Roman"/>
                <a:ea typeface="Times New Roman"/>
                <a:cs typeface="Times New Roman"/>
                <a:sym typeface="Times New Roman"/>
              </a:rPr>
              <a:t>comp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 = 1.31GPa ___(FEM)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f = 1% ; E</a:t>
            </a:r>
            <a:r>
              <a:rPr lang="en" sz="1000" dirty="0">
                <a:latin typeface="Times New Roman"/>
                <a:ea typeface="Times New Roman"/>
                <a:cs typeface="Times New Roman"/>
                <a:sym typeface="Times New Roman"/>
              </a:rPr>
              <a:t>comp 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= 1.250GPa ___(Analytical calculations)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%error = 4.58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18"/>
          <p:cNvSpPr txBox="1"/>
          <p:nvPr/>
        </p:nvSpPr>
        <p:spPr>
          <a:xfrm>
            <a:off x="3274775" y="4533450"/>
            <a:ext cx="6058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latin typeface="Times New Roman"/>
                <a:ea typeface="Times New Roman"/>
                <a:cs typeface="Times New Roman"/>
                <a:sym typeface="Times New Roman"/>
              </a:rPr>
              <a:t>Ref: </a:t>
            </a:r>
            <a:r>
              <a:rPr lang="en" sz="900" dirty="0">
                <a:latin typeface="Times New Roman"/>
                <a:ea typeface="Times New Roman"/>
                <a:cs typeface="Times New Roman"/>
                <a:sym typeface="Times New Roman"/>
              </a:rPr>
              <a:t>Elastic moduli of composites containing a low concentration of complex-shaped particles having a general property contrast with the matrix; E.J. Garboczi, J.F. Douglas; Mechanics of Materials; Elsevier</a:t>
            </a:r>
            <a:endParaRPr sz="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/>
        </p:nvSpPr>
        <p:spPr>
          <a:xfrm>
            <a:off x="389175" y="347100"/>
            <a:ext cx="6058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Spheres</a:t>
            </a:r>
            <a:endParaRPr sz="2000" u="sng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237439" y="932338"/>
            <a:ext cx="4871972" cy="3127044"/>
          </a:xfrm>
          <a:prstGeom prst="cloud">
            <a:avLst/>
          </a:prstGeom>
          <a:solidFill>
            <a:srgbClr val="0B5394"/>
          </a:solidFill>
          <a:ln w="9525" cap="flat" cmpd="sng">
            <a:solidFill>
              <a:srgbClr val="233A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100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100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100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For the spheres to not coalesce:</a:t>
            </a:r>
            <a:endParaRPr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rgbClr val="FFFF00"/>
                </a:solidFill>
              </a:rPr>
              <a:t>dist(C1,C2) &gt; r1+r2+offset </a:t>
            </a:r>
            <a:r>
              <a:rPr lang="en" u="sng" dirty="0">
                <a:solidFill>
                  <a:srgbClr val="FFFF00"/>
                </a:solidFill>
              </a:rPr>
              <a:t> </a:t>
            </a:r>
            <a:r>
              <a:rPr lang="en" dirty="0"/>
              <a:t>                               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</a:t>
            </a:r>
            <a:endParaRPr dirty="0"/>
          </a:p>
        </p:txBody>
      </p:sp>
      <p:pic>
        <p:nvPicPr>
          <p:cNvPr id="194" name="Google Shape;1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327" y="1463999"/>
            <a:ext cx="2490883" cy="1196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9411" y="661775"/>
            <a:ext cx="3797150" cy="38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/>
        </p:nvSpPr>
        <p:spPr>
          <a:xfrm>
            <a:off x="389175" y="347100"/>
            <a:ext cx="6058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Spheres</a:t>
            </a:r>
            <a:endParaRPr sz="2000" u="sng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1" name="Google Shape;201;p20"/>
          <p:cNvSpPr txBox="1"/>
          <p:nvPr/>
        </p:nvSpPr>
        <p:spPr>
          <a:xfrm>
            <a:off x="784125" y="4228400"/>
            <a:ext cx="178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1% Volume Fraction</a:t>
            </a:r>
            <a:endParaRPr/>
          </a:p>
        </p:txBody>
      </p:sp>
      <p:sp>
        <p:nvSpPr>
          <p:cNvPr id="202" name="Google Shape;202;p20"/>
          <p:cNvSpPr txBox="1"/>
          <p:nvPr/>
        </p:nvSpPr>
        <p:spPr>
          <a:xfrm>
            <a:off x="3681150" y="4228400"/>
            <a:ext cx="178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2% Volume Fraction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6610738" y="4228400"/>
            <a:ext cx="186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3% Volume Fraction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150" y="839700"/>
            <a:ext cx="1631675" cy="338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6900" y="839700"/>
            <a:ext cx="1730200" cy="338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3175" y="839588"/>
            <a:ext cx="1730200" cy="3387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689</Words>
  <Application>Microsoft Office PowerPoint</Application>
  <PresentationFormat>On-screen Show (16:9)</PresentationFormat>
  <Paragraphs>110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Charis SIL</vt:lpstr>
      <vt:lpstr>Merriweather</vt:lpstr>
      <vt:lpstr>Nunito</vt:lpstr>
      <vt:lpstr>Technic</vt:lpstr>
      <vt:lpstr>Times New Roman</vt:lpstr>
      <vt:lpstr>Shift</vt:lpstr>
      <vt:lpstr>Design and Finite Element Modelling of Stochastically Generated Composite Microstructures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Conclusion</vt:lpstr>
      <vt:lpstr>Why was this important?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Finite Element Modelling of Stochastically Generated Composite Microstructures </dc:title>
  <cp:lastModifiedBy>Shardul Kher</cp:lastModifiedBy>
  <cp:revision>14</cp:revision>
  <dcterms:modified xsi:type="dcterms:W3CDTF">2023-07-16T17:37:45Z</dcterms:modified>
</cp:coreProperties>
</file>