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98"/>
    <a:srgbClr val="FF5537"/>
    <a:srgbClr val="29401A"/>
    <a:srgbClr val="7030A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87"/>
    <p:restoredTop sz="96973"/>
  </p:normalViewPr>
  <p:slideViewPr>
    <p:cSldViewPr snapToGrid="0" snapToObjects="1">
      <p:cViewPr varScale="1">
        <p:scale>
          <a:sx n="157" d="100"/>
          <a:sy n="157" d="100"/>
        </p:scale>
        <p:origin x="5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75E5E-BF34-6940-99AB-4C69652869D8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B9E0-DE0E-FA47-87DE-C720CB2F8CA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2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B9E0-DE0E-FA47-87DE-C720CB2F8CA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63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B9E0-DE0E-FA47-87DE-C720CB2F8CA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53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B9E0-DE0E-FA47-87DE-C720CB2F8C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5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82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8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58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11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59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21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1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71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89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25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5C1A-5167-0B42-B555-56108E5407D0}" type="datetimeFigureOut">
              <a:rPr lang="ru-RU" smtClean="0"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4544C-AA4D-4345-9698-23074B50A0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9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E8E4-B13F-FF47-AFAB-982708C29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FlowCards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B8804-999D-B642-81C2-4C0E0DF96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</a:t>
            </a:r>
            <a:r>
              <a:rPr lang="en-US" dirty="0" err="1"/>
              <a:t>Slesarenko</a:t>
            </a:r>
            <a:endParaRPr lang="ru-RU" dirty="0"/>
          </a:p>
          <a:p>
            <a:r>
              <a:rPr lang="en-US" dirty="0"/>
              <a:t>@</a:t>
            </a:r>
            <a:r>
              <a:rPr lang="en-US" dirty="0" err="1"/>
              <a:t>aslesarenko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20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ctagon 110">
            <a:extLst>
              <a:ext uri="{FF2B5EF4-FFF2-40B4-BE49-F238E27FC236}">
                <a16:creationId xmlns:a16="http://schemas.microsoft.com/office/drawing/2014/main" id="{0D7F1F6D-4C2A-C34F-8C73-E6AFD7711A9E}"/>
              </a:ext>
            </a:extLst>
          </p:cNvPr>
          <p:cNvSpPr/>
          <p:nvPr/>
        </p:nvSpPr>
        <p:spPr>
          <a:xfrm rot="1331717">
            <a:off x="3958578" y="3979391"/>
            <a:ext cx="183142" cy="192850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CB47DAF-C16F-CE4E-8E00-1E69F4CC281F}"/>
              </a:ext>
            </a:extLst>
          </p:cNvPr>
          <p:cNvSpPr/>
          <p:nvPr/>
        </p:nvSpPr>
        <p:spPr>
          <a:xfrm>
            <a:off x="1820686" y="1811700"/>
            <a:ext cx="1857767" cy="2210359"/>
          </a:xfrm>
          <a:prstGeom prst="roundRect">
            <a:avLst>
              <a:gd name="adj" fmla="val 455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00F2ED8-9365-8C48-B101-04C7555D32C4}"/>
              </a:ext>
            </a:extLst>
          </p:cNvPr>
          <p:cNvSpPr/>
          <p:nvPr/>
        </p:nvSpPr>
        <p:spPr>
          <a:xfrm>
            <a:off x="5529110" y="1811701"/>
            <a:ext cx="1857767" cy="1070394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77FDE-ABDE-E340-9159-41E087207967}"/>
              </a:ext>
            </a:extLst>
          </p:cNvPr>
          <p:cNvSpPr txBox="1">
            <a:spLocks/>
          </p:cNvSpPr>
          <p:nvPr/>
        </p:nvSpPr>
        <p:spPr>
          <a:xfrm>
            <a:off x="2348143" y="595089"/>
            <a:ext cx="3404011" cy="338554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5537"/>
                </a:solidFill>
              </a:rPr>
              <a:t>Anatomy of </a:t>
            </a:r>
            <a:r>
              <a:rPr lang="en-US" dirty="0" err="1">
                <a:solidFill>
                  <a:srgbClr val="FF5537"/>
                </a:solidFill>
              </a:rPr>
              <a:t>FlowCard</a:t>
            </a:r>
            <a:endParaRPr lang="ru-RU" dirty="0">
              <a:solidFill>
                <a:srgbClr val="FF5537"/>
              </a:solidFill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FF2544C-8B46-2D45-AE13-F8920803A9BC}"/>
              </a:ext>
            </a:extLst>
          </p:cNvPr>
          <p:cNvCxnSpPr>
            <a:cxnSpLocks/>
            <a:stCxn id="56" idx="2"/>
            <a:endCxn id="42" idx="1"/>
          </p:cNvCxnSpPr>
          <p:nvPr/>
        </p:nvCxnSpPr>
        <p:spPr>
          <a:xfrm rot="16200000" flipH="1">
            <a:off x="4666623" y="2660950"/>
            <a:ext cx="925977" cy="106784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90C868-FA15-B94F-9990-C68BBD2D71DF}"/>
              </a:ext>
            </a:extLst>
          </p:cNvPr>
          <p:cNvSpPr/>
          <p:nvPr/>
        </p:nvSpPr>
        <p:spPr>
          <a:xfrm>
            <a:off x="5529110" y="3022104"/>
            <a:ext cx="1857767" cy="99995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FA91E39-4A5F-4045-9D63-9D6F88F56C4A}"/>
              </a:ext>
            </a:extLst>
          </p:cNvPr>
          <p:cNvSpPr/>
          <p:nvPr/>
        </p:nvSpPr>
        <p:spPr>
          <a:xfrm>
            <a:off x="5663533" y="3488583"/>
            <a:ext cx="1565819" cy="338555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txFee: 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57B505-25A7-0C44-95D8-4A18E4DCA877}"/>
              </a:ext>
            </a:extLst>
          </p:cNvPr>
          <p:cNvSpPr txBox="1"/>
          <p:nvPr/>
        </p:nvSpPr>
        <p:spPr>
          <a:xfrm>
            <a:off x="5551669" y="2964457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minerFee</a:t>
            </a:r>
            <a:endParaRPr lang="ru-RU" noProof="1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71E2A2D-36A4-7B41-885F-6DF2DFF0D9EA}"/>
              </a:ext>
            </a:extLst>
          </p:cNvPr>
          <p:cNvSpPr/>
          <p:nvPr/>
        </p:nvSpPr>
        <p:spPr>
          <a:xfrm>
            <a:off x="5671625" y="2262526"/>
            <a:ext cx="1565819" cy="47356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amount: 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2D055D-A5B3-9848-B132-1ADDF4434619}"/>
              </a:ext>
            </a:extLst>
          </p:cNvPr>
          <p:cNvSpPr/>
          <p:nvPr/>
        </p:nvSpPr>
        <p:spPr>
          <a:xfrm>
            <a:off x="4147367" y="2266735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send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70F1B3E-38ED-4941-BDA4-5ADC03758A3D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531486" y="2497752"/>
            <a:ext cx="615881" cy="155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9644DF0-CC71-8041-AF6B-3522E69B8292}"/>
              </a:ext>
            </a:extLst>
          </p:cNvPr>
          <p:cNvCxnSpPr>
            <a:cxnSpLocks/>
            <a:stCxn id="56" idx="2"/>
            <a:endCxn id="81" idx="3"/>
          </p:cNvCxnSpPr>
          <p:nvPr/>
        </p:nvCxnSpPr>
        <p:spPr>
          <a:xfrm rot="5400000">
            <a:off x="3605293" y="2659509"/>
            <a:ext cx="918023" cy="106277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8094AFF-ECE8-7B4A-B653-55FB00A8382B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5044013" y="2499309"/>
            <a:ext cx="62761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F902675-CE33-0B4B-8C96-FAE77DCCA5CF}"/>
              </a:ext>
            </a:extLst>
          </p:cNvPr>
          <p:cNvSpPr/>
          <p:nvPr/>
        </p:nvSpPr>
        <p:spPr>
          <a:xfrm>
            <a:off x="1933145" y="3417237"/>
            <a:ext cx="1599772" cy="465339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 – minErg – txFee</a:t>
            </a:r>
          </a:p>
          <a:p>
            <a:r>
              <a:rPr lang="en-US" sz="13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tB – amount : 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915B64-0241-264F-B084-6991EBD44978}"/>
              </a:ext>
            </a:extLst>
          </p:cNvPr>
          <p:cNvSpPr txBox="1"/>
          <p:nvPr/>
        </p:nvSpPr>
        <p:spPr>
          <a:xfrm>
            <a:off x="1820686" y="177763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pk(sender)</a:t>
            </a:r>
            <a:endParaRPr lang="ru-RU" noProof="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1CECAB-7FFA-CB41-9C69-DD8C8CC0FB52}"/>
              </a:ext>
            </a:extLst>
          </p:cNvPr>
          <p:cNvSpPr txBox="1"/>
          <p:nvPr/>
        </p:nvSpPr>
        <p:spPr>
          <a:xfrm>
            <a:off x="5529110" y="1777639"/>
            <a:ext cx="1183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pk(receiver)</a:t>
            </a:r>
            <a:endParaRPr lang="ru-RU" sz="16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118A80-17B2-2A4C-9211-8A3716B781FE}"/>
              </a:ext>
            </a:extLst>
          </p:cNvPr>
          <p:cNvSpPr txBox="1"/>
          <p:nvPr/>
        </p:nvSpPr>
        <p:spPr>
          <a:xfrm>
            <a:off x="1920741" y="2044999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selectedBoxes</a:t>
            </a:r>
            <a:endParaRPr lang="ru-RU" noProof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0588EE-5323-DA40-AE57-3610E4AF33B8}"/>
              </a:ext>
            </a:extLst>
          </p:cNvPr>
          <p:cNvSpPr txBox="1"/>
          <p:nvPr/>
        </p:nvSpPr>
        <p:spPr>
          <a:xfrm>
            <a:off x="1934577" y="3190285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change</a:t>
            </a:r>
            <a:endParaRPr lang="ru-RU" noProof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4F7B6F-F4E7-4541-A7CD-B2313ACB07E3}"/>
              </a:ext>
            </a:extLst>
          </p:cNvPr>
          <p:cNvSpPr txBox="1"/>
          <p:nvPr/>
        </p:nvSpPr>
        <p:spPr>
          <a:xfrm>
            <a:off x="3745314" y="221869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E9230D-81AD-1445-8537-135E94280C28}"/>
              </a:ext>
            </a:extLst>
          </p:cNvPr>
          <p:cNvSpPr txBox="1"/>
          <p:nvPr/>
        </p:nvSpPr>
        <p:spPr>
          <a:xfrm>
            <a:off x="5098319" y="2227182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@0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35CAC2E-C263-D04B-8CBB-D3E303916630}"/>
              </a:ext>
            </a:extLst>
          </p:cNvPr>
          <p:cNvSpPr txBox="1"/>
          <p:nvPr/>
        </p:nvSpPr>
        <p:spPr>
          <a:xfrm>
            <a:off x="5096684" y="3352537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@1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67287E-EE65-C440-8337-3FD9465622CF}"/>
              </a:ext>
            </a:extLst>
          </p:cNvPr>
          <p:cNvSpPr txBox="1"/>
          <p:nvPr/>
        </p:nvSpPr>
        <p:spPr>
          <a:xfrm>
            <a:off x="3680577" y="3352537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@2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A5FA49-BC02-FF47-BF39-E7F09178E71E}"/>
              </a:ext>
            </a:extLst>
          </p:cNvPr>
          <p:cNvSpPr txBox="1"/>
          <p:nvPr/>
        </p:nvSpPr>
        <p:spPr>
          <a:xfrm>
            <a:off x="5603417" y="3244815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fee</a:t>
            </a:r>
            <a:endParaRPr lang="ru-RU" noProof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9DD0B0-F436-1E4B-B379-52D983751291}"/>
              </a:ext>
            </a:extLst>
          </p:cNvPr>
          <p:cNvSpPr txBox="1"/>
          <p:nvPr/>
        </p:nvSpPr>
        <p:spPr>
          <a:xfrm>
            <a:off x="5628660" y="2034749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1">
                <a:solidFill>
                  <a:srgbClr val="FF5537"/>
                </a:solidFill>
              </a:rPr>
              <a:t>target</a:t>
            </a:r>
            <a:endParaRPr lang="ru-RU" sz="1100" noProof="1">
              <a:solidFill>
                <a:srgbClr val="FF553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6A87F-144D-294D-815E-C98EA9E84C19}"/>
              </a:ext>
            </a:extLst>
          </p:cNvPr>
          <p:cNvSpPr txBox="1"/>
          <p:nvPr/>
        </p:nvSpPr>
        <p:spPr>
          <a:xfrm>
            <a:off x="4096038" y="3911287"/>
            <a:ext cx="126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</a:t>
            </a:r>
            <a:r>
              <a:rPr lang="en-RU" sz="1200" dirty="0"/>
              <a:t>x outputs with assigned indexes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7CDA95-B414-F645-8E24-41D2A0F6DF0D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227974" y="3695808"/>
            <a:ext cx="502140" cy="21547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27A51A-89E1-F743-8509-AE430F6351E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730114" y="3695808"/>
            <a:ext cx="251421" cy="21547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B298D1-55FE-A647-B30A-8F13F91ECC21}"/>
              </a:ext>
            </a:extLst>
          </p:cNvPr>
          <p:cNvSpPr txBox="1"/>
          <p:nvPr/>
        </p:nvSpPr>
        <p:spPr>
          <a:xfrm>
            <a:off x="3442105" y="132218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</a:t>
            </a:r>
            <a:r>
              <a:rPr lang="en-RU" sz="1200" dirty="0"/>
              <a:t>x inputs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74D306-D445-A940-A4F5-22847AA8F50B}"/>
              </a:ext>
            </a:extLst>
          </p:cNvPr>
          <p:cNvCxnSpPr>
            <a:cxnSpLocks/>
            <a:stCxn id="62" idx="2"/>
            <a:endCxn id="100" idx="0"/>
          </p:cNvCxnSpPr>
          <p:nvPr/>
        </p:nvCxnSpPr>
        <p:spPr>
          <a:xfrm>
            <a:off x="3805346" y="1599182"/>
            <a:ext cx="100429" cy="61950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4C12181-F5BA-E841-8B0C-93C3D118ABBA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730114" y="2534959"/>
            <a:ext cx="586374" cy="137632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F345E88-BFC5-8F43-9BB8-B808C3F1DB5F}"/>
              </a:ext>
            </a:extLst>
          </p:cNvPr>
          <p:cNvSpPr txBox="1"/>
          <p:nvPr/>
        </p:nvSpPr>
        <p:spPr>
          <a:xfrm>
            <a:off x="4231804" y="1322183"/>
            <a:ext cx="88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1200" dirty="0"/>
              <a:t>transaction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6187F2-3E96-6741-84DD-27681B4C1348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4595690" y="1599182"/>
            <a:ext cx="80338" cy="61950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B754ECD-BAF3-994D-9CEA-B4793681D4DA}"/>
              </a:ext>
            </a:extLst>
          </p:cNvPr>
          <p:cNvSpPr txBox="1"/>
          <p:nvPr/>
        </p:nvSpPr>
        <p:spPr>
          <a:xfrm>
            <a:off x="773077" y="2121191"/>
            <a:ext cx="803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Box name</a:t>
            </a:r>
            <a:endParaRPr lang="en-RU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018515-C005-8A4A-A718-D2C00364CB78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1515313" y="2175804"/>
            <a:ext cx="405428" cy="9689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D1EB7D6-2185-1644-B9C5-CF9901114754}"/>
              </a:ext>
            </a:extLst>
          </p:cNvPr>
          <p:cNvSpPr txBox="1"/>
          <p:nvPr/>
        </p:nvSpPr>
        <p:spPr>
          <a:xfrm>
            <a:off x="774612" y="2497752"/>
            <a:ext cx="79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Boxes in the wallet</a:t>
            </a:r>
            <a:endParaRPr lang="en-RU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D6C043-E629-AD4E-B5C4-E88958CE2FA9}"/>
              </a:ext>
            </a:extLst>
          </p:cNvPr>
          <p:cNvCxnSpPr>
            <a:cxnSpLocks/>
            <a:stCxn id="46" idx="3"/>
            <a:endCxn id="82" idx="1"/>
          </p:cNvCxnSpPr>
          <p:nvPr/>
        </p:nvCxnSpPr>
        <p:spPr>
          <a:xfrm flipV="1">
            <a:off x="1566670" y="2465684"/>
            <a:ext cx="374662" cy="35523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30C7B6-579F-1141-BCEE-72ADA159BE7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566670" y="2820918"/>
            <a:ext cx="411675" cy="60808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142E201-8F1F-5C4D-BBFB-85C7F50B9FBB}"/>
              </a:ext>
            </a:extLst>
          </p:cNvPr>
          <p:cNvSpPr txBox="1"/>
          <p:nvPr/>
        </p:nvSpPr>
        <p:spPr>
          <a:xfrm>
            <a:off x="1883976" y="1326814"/>
            <a:ext cx="1123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</a:t>
            </a:r>
            <a:r>
              <a:rPr lang="en-RU" sz="1200" dirty="0"/>
              <a:t>ontract wallet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0D5CFC-48EF-064B-9037-68C59864F821}"/>
              </a:ext>
            </a:extLst>
          </p:cNvPr>
          <p:cNvCxnSpPr>
            <a:cxnSpLocks/>
          </p:cNvCxnSpPr>
          <p:nvPr/>
        </p:nvCxnSpPr>
        <p:spPr>
          <a:xfrm>
            <a:off x="2540626" y="1599115"/>
            <a:ext cx="81359" cy="22719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DE0BCE-8D7C-CA40-ADA6-975D2DDCB92A}"/>
              </a:ext>
            </a:extLst>
          </p:cNvPr>
          <p:cNvSpPr txBox="1"/>
          <p:nvPr/>
        </p:nvSpPr>
        <p:spPr>
          <a:xfrm>
            <a:off x="782150" y="3195045"/>
            <a:ext cx="80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Amount of ERGs in the box</a:t>
            </a:r>
            <a:endParaRPr lang="en-RU" sz="12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F4BE2A-4545-7549-8698-E32D9A437EA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585768" y="3518211"/>
            <a:ext cx="399149" cy="3902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7A95C9E-C217-5E4E-B7EF-B02CC700A171}"/>
              </a:ext>
            </a:extLst>
          </p:cNvPr>
          <p:cNvSpPr txBox="1"/>
          <p:nvPr/>
        </p:nvSpPr>
        <p:spPr>
          <a:xfrm>
            <a:off x="772834" y="3825876"/>
            <a:ext cx="84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Amount of T token</a:t>
            </a:r>
            <a:endParaRPr lang="en-RU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CFC491-9FF6-DA49-B9DB-D01CB870501D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620130" y="3825876"/>
            <a:ext cx="400705" cy="23083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ctagon 48">
            <a:extLst>
              <a:ext uri="{FF2B5EF4-FFF2-40B4-BE49-F238E27FC236}">
                <a16:creationId xmlns:a16="http://schemas.microsoft.com/office/drawing/2014/main" id="{0ACF3C64-D121-1845-BC0D-9F8E55528E26}"/>
              </a:ext>
            </a:extLst>
          </p:cNvPr>
          <p:cNvSpPr/>
          <p:nvPr/>
        </p:nvSpPr>
        <p:spPr>
          <a:xfrm rot="1331717">
            <a:off x="1793464" y="1402158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C93299-E9DC-044E-B4AD-1433995F3199}"/>
              </a:ext>
            </a:extLst>
          </p:cNvPr>
          <p:cNvSpPr txBox="1"/>
          <p:nvPr/>
        </p:nvSpPr>
        <p:spPr>
          <a:xfrm>
            <a:off x="783423" y="1810961"/>
            <a:ext cx="803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</a:t>
            </a:r>
            <a:r>
              <a:rPr lang="en-RU" sz="1200" dirty="0"/>
              <a:t>ontract 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8D2CC45-D98C-EA44-A891-690CF10030D8}"/>
              </a:ext>
            </a:extLst>
          </p:cNvPr>
          <p:cNvCxnSpPr>
            <a:cxnSpLocks/>
          </p:cNvCxnSpPr>
          <p:nvPr/>
        </p:nvCxnSpPr>
        <p:spPr>
          <a:xfrm flipV="1">
            <a:off x="1510990" y="1958898"/>
            <a:ext cx="373566" cy="929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ctagon 97">
            <a:extLst>
              <a:ext uri="{FF2B5EF4-FFF2-40B4-BE49-F238E27FC236}">
                <a16:creationId xmlns:a16="http://schemas.microsoft.com/office/drawing/2014/main" id="{C28D90EE-F6C5-5A41-8174-A4EA91C9F976}"/>
              </a:ext>
            </a:extLst>
          </p:cNvPr>
          <p:cNvSpPr/>
          <p:nvPr/>
        </p:nvSpPr>
        <p:spPr>
          <a:xfrm rot="1331717">
            <a:off x="687017" y="1893244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99" name="Octagon 98">
            <a:extLst>
              <a:ext uri="{FF2B5EF4-FFF2-40B4-BE49-F238E27FC236}">
                <a16:creationId xmlns:a16="http://schemas.microsoft.com/office/drawing/2014/main" id="{6041B209-F51D-5142-B859-3C573F0612F8}"/>
              </a:ext>
            </a:extLst>
          </p:cNvPr>
          <p:cNvSpPr/>
          <p:nvPr/>
        </p:nvSpPr>
        <p:spPr>
          <a:xfrm rot="1331717">
            <a:off x="681449" y="2203475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06" name="Octagon 105">
            <a:extLst>
              <a:ext uri="{FF2B5EF4-FFF2-40B4-BE49-F238E27FC236}">
                <a16:creationId xmlns:a16="http://schemas.microsoft.com/office/drawing/2014/main" id="{8AE9F5E1-2DF5-EB4F-A7D0-C6A86EDEB23A}"/>
              </a:ext>
            </a:extLst>
          </p:cNvPr>
          <p:cNvSpPr/>
          <p:nvPr/>
        </p:nvSpPr>
        <p:spPr>
          <a:xfrm rot="1331717">
            <a:off x="680483" y="2573135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07" name="Octagon 106">
            <a:extLst>
              <a:ext uri="{FF2B5EF4-FFF2-40B4-BE49-F238E27FC236}">
                <a16:creationId xmlns:a16="http://schemas.microsoft.com/office/drawing/2014/main" id="{39ABF35D-23AA-B548-8053-708F9920042E}"/>
              </a:ext>
            </a:extLst>
          </p:cNvPr>
          <p:cNvSpPr/>
          <p:nvPr/>
        </p:nvSpPr>
        <p:spPr>
          <a:xfrm rot="1331717">
            <a:off x="675345" y="3267641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08" name="Octagon 107">
            <a:extLst>
              <a:ext uri="{FF2B5EF4-FFF2-40B4-BE49-F238E27FC236}">
                <a16:creationId xmlns:a16="http://schemas.microsoft.com/office/drawing/2014/main" id="{5788F1B5-BE30-2A49-985B-7BD1AB795C81}"/>
              </a:ext>
            </a:extLst>
          </p:cNvPr>
          <p:cNvSpPr/>
          <p:nvPr/>
        </p:nvSpPr>
        <p:spPr>
          <a:xfrm rot="1331717">
            <a:off x="686696" y="3913733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09" name="Octagon 108">
            <a:extLst>
              <a:ext uri="{FF2B5EF4-FFF2-40B4-BE49-F238E27FC236}">
                <a16:creationId xmlns:a16="http://schemas.microsoft.com/office/drawing/2014/main" id="{5C7075E3-4857-604D-970A-F73B49CEDF57}"/>
              </a:ext>
            </a:extLst>
          </p:cNvPr>
          <p:cNvSpPr/>
          <p:nvPr/>
        </p:nvSpPr>
        <p:spPr>
          <a:xfrm rot="1331717">
            <a:off x="3328581" y="1396583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110" name="Octagon 109">
            <a:extLst>
              <a:ext uri="{FF2B5EF4-FFF2-40B4-BE49-F238E27FC236}">
                <a16:creationId xmlns:a16="http://schemas.microsoft.com/office/drawing/2014/main" id="{A6A6EB2C-8280-B647-8C62-00E2D1ADD077}"/>
              </a:ext>
            </a:extLst>
          </p:cNvPr>
          <p:cNvSpPr/>
          <p:nvPr/>
        </p:nvSpPr>
        <p:spPr>
          <a:xfrm rot="1331717">
            <a:off x="4159347" y="1391007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FE64A60-74AB-1A48-A7AF-63C008309EDF}"/>
              </a:ext>
            </a:extLst>
          </p:cNvPr>
          <p:cNvSpPr/>
          <p:nvPr/>
        </p:nvSpPr>
        <p:spPr>
          <a:xfrm>
            <a:off x="1682312" y="932125"/>
            <a:ext cx="5841558" cy="3454075"/>
          </a:xfrm>
          <a:prstGeom prst="roundRect">
            <a:avLst>
              <a:gd name="adj" fmla="val 4550"/>
            </a:avLst>
          </a:prstGeom>
          <a:noFill/>
          <a:ln>
            <a:solidFill>
              <a:srgbClr val="FFA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9F58F8-6ACA-974D-90BA-1CBED3D173C3}"/>
              </a:ext>
            </a:extLst>
          </p:cNvPr>
          <p:cNvSpPr txBox="1"/>
          <p:nvPr/>
        </p:nvSpPr>
        <p:spPr>
          <a:xfrm>
            <a:off x="1775702" y="929582"/>
            <a:ext cx="555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send(sender, reciever: Address; T: Token; amount: T; txFee: ERG)</a:t>
            </a:r>
            <a:endParaRPr lang="ru-RU" sz="16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3ADB30-DC47-D647-910D-CD150F1BBD8C}"/>
              </a:ext>
            </a:extLst>
          </p:cNvPr>
          <p:cNvSpPr txBox="1"/>
          <p:nvPr/>
        </p:nvSpPr>
        <p:spPr>
          <a:xfrm>
            <a:off x="791551" y="954580"/>
            <a:ext cx="92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200" dirty="0"/>
              <a:t> Name and parameters</a:t>
            </a:r>
          </a:p>
        </p:txBody>
      </p:sp>
      <p:sp>
        <p:nvSpPr>
          <p:cNvPr id="76" name="Octagon 75">
            <a:extLst>
              <a:ext uri="{FF2B5EF4-FFF2-40B4-BE49-F238E27FC236}">
                <a16:creationId xmlns:a16="http://schemas.microsoft.com/office/drawing/2014/main" id="{047CFD4F-E832-6C43-90AE-1CA38EE863BC}"/>
              </a:ext>
            </a:extLst>
          </p:cNvPr>
          <p:cNvSpPr/>
          <p:nvPr/>
        </p:nvSpPr>
        <p:spPr>
          <a:xfrm rot="1331717">
            <a:off x="701039" y="1029924"/>
            <a:ext cx="141041" cy="141561"/>
          </a:xfrm>
          <a:prstGeom prst="octagon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380000"/>
              </a:camera>
              <a:lightRig rig="threePt" dir="t"/>
            </a:scene3d>
          </a:bodyPr>
          <a:lstStyle/>
          <a:p>
            <a:pPr algn="ctr"/>
            <a:r>
              <a:rPr lang="en-RU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4A3743-3840-484C-90FF-F9E82FCEC2B6}"/>
              </a:ext>
            </a:extLst>
          </p:cNvPr>
          <p:cNvCxnSpPr>
            <a:cxnSpLocks/>
          </p:cNvCxnSpPr>
          <p:nvPr/>
        </p:nvCxnSpPr>
        <p:spPr>
          <a:xfrm flipV="1">
            <a:off x="1559542" y="1108569"/>
            <a:ext cx="256236" cy="186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4D9E47B-1ACB-364C-87B4-79E643CC00C3}"/>
              </a:ext>
            </a:extLst>
          </p:cNvPr>
          <p:cNvGrpSpPr/>
          <p:nvPr/>
        </p:nvGrpSpPr>
        <p:grpSpPr>
          <a:xfrm>
            <a:off x="1941332" y="2259485"/>
            <a:ext cx="1590154" cy="472221"/>
            <a:chOff x="3242333" y="4790941"/>
            <a:chExt cx="1197925" cy="447112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0820CDD-C74D-CD4E-924C-C24B1F2CE412}"/>
                </a:ext>
              </a:extLst>
            </p:cNvPr>
            <p:cNvSpPr/>
            <p:nvPr/>
          </p:nvSpPr>
          <p:spPr>
            <a:xfrm>
              <a:off x="3307068" y="4847584"/>
              <a:ext cx="1133190" cy="390469"/>
            </a:xfrm>
            <a:prstGeom prst="roundRect">
              <a:avLst/>
            </a:prstGeom>
            <a:solidFill>
              <a:srgbClr val="FF5537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EAD35A55-A04F-C848-800B-877DDC336808}"/>
                </a:ext>
              </a:extLst>
            </p:cNvPr>
            <p:cNvSpPr/>
            <p:nvPr/>
          </p:nvSpPr>
          <p:spPr>
            <a:xfrm>
              <a:off x="3242333" y="4790941"/>
              <a:ext cx="1133190" cy="390469"/>
            </a:xfrm>
            <a:prstGeom prst="roundRect">
              <a:avLst/>
            </a:prstGeom>
            <a:solidFill>
              <a:srgbClr val="FFA898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B: ERG</a:t>
              </a:r>
            </a:p>
            <a:p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tB: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85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CB47DAF-C16F-CE4E-8E00-1E69F4CC281F}"/>
              </a:ext>
            </a:extLst>
          </p:cNvPr>
          <p:cNvSpPr/>
          <p:nvPr/>
        </p:nvSpPr>
        <p:spPr>
          <a:xfrm>
            <a:off x="1820686" y="1811700"/>
            <a:ext cx="1857767" cy="2210359"/>
          </a:xfrm>
          <a:prstGeom prst="roundRect">
            <a:avLst>
              <a:gd name="adj" fmla="val 455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00F2ED8-9365-8C48-B101-04C7555D32C4}"/>
              </a:ext>
            </a:extLst>
          </p:cNvPr>
          <p:cNvSpPr/>
          <p:nvPr/>
        </p:nvSpPr>
        <p:spPr>
          <a:xfrm>
            <a:off x="5529110" y="1811701"/>
            <a:ext cx="1857767" cy="1070394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77FDE-ABDE-E340-9159-41E087207967}"/>
              </a:ext>
            </a:extLst>
          </p:cNvPr>
          <p:cNvSpPr txBox="1">
            <a:spLocks/>
          </p:cNvSpPr>
          <p:nvPr/>
        </p:nvSpPr>
        <p:spPr>
          <a:xfrm>
            <a:off x="3180196" y="1378730"/>
            <a:ext cx="2777941" cy="338554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5537"/>
                </a:solidFill>
              </a:rPr>
              <a:t>Simple Send Transaction</a:t>
            </a:r>
            <a:endParaRPr lang="ru-RU" dirty="0">
              <a:solidFill>
                <a:srgbClr val="FF5537"/>
              </a:solidFill>
            </a:endParaRP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FF2544C-8B46-2D45-AE13-F8920803A9BC}"/>
              </a:ext>
            </a:extLst>
          </p:cNvPr>
          <p:cNvCxnSpPr>
            <a:cxnSpLocks/>
            <a:stCxn id="56" idx="2"/>
            <a:endCxn id="42" idx="1"/>
          </p:cNvCxnSpPr>
          <p:nvPr/>
        </p:nvCxnSpPr>
        <p:spPr>
          <a:xfrm rot="16200000" flipH="1">
            <a:off x="4666623" y="2660950"/>
            <a:ext cx="925977" cy="106784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90C868-FA15-B94F-9990-C68BBD2D71DF}"/>
              </a:ext>
            </a:extLst>
          </p:cNvPr>
          <p:cNvSpPr/>
          <p:nvPr/>
        </p:nvSpPr>
        <p:spPr>
          <a:xfrm>
            <a:off x="5529110" y="3022104"/>
            <a:ext cx="1857767" cy="99995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FA91E39-4A5F-4045-9D63-9D6F88F56C4A}"/>
              </a:ext>
            </a:extLst>
          </p:cNvPr>
          <p:cNvSpPr/>
          <p:nvPr/>
        </p:nvSpPr>
        <p:spPr>
          <a:xfrm>
            <a:off x="5663533" y="3488583"/>
            <a:ext cx="1565819" cy="338555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txFee: 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57B505-25A7-0C44-95D8-4A18E4DCA877}"/>
              </a:ext>
            </a:extLst>
          </p:cNvPr>
          <p:cNvSpPr txBox="1"/>
          <p:nvPr/>
        </p:nvSpPr>
        <p:spPr>
          <a:xfrm>
            <a:off x="5551669" y="2964457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minerFee</a:t>
            </a:r>
            <a:endParaRPr lang="ru-RU" noProof="1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71E2A2D-36A4-7B41-885F-6DF2DFF0D9EA}"/>
              </a:ext>
            </a:extLst>
          </p:cNvPr>
          <p:cNvSpPr/>
          <p:nvPr/>
        </p:nvSpPr>
        <p:spPr>
          <a:xfrm>
            <a:off x="5671625" y="2262526"/>
            <a:ext cx="1565819" cy="47356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amount: 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2D055D-A5B3-9848-B132-1ADDF4434619}"/>
              </a:ext>
            </a:extLst>
          </p:cNvPr>
          <p:cNvSpPr/>
          <p:nvPr/>
        </p:nvSpPr>
        <p:spPr>
          <a:xfrm>
            <a:off x="4147367" y="2266735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send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70F1B3E-38ED-4941-BDA4-5ADC03758A3D}"/>
              </a:ext>
            </a:extLst>
          </p:cNvPr>
          <p:cNvCxnSpPr>
            <a:cxnSpLocks/>
            <a:stCxn id="79" idx="3"/>
            <a:endCxn id="56" idx="1"/>
          </p:cNvCxnSpPr>
          <p:nvPr/>
        </p:nvCxnSpPr>
        <p:spPr>
          <a:xfrm>
            <a:off x="3532919" y="2499125"/>
            <a:ext cx="614448" cy="18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9644DF0-CC71-8041-AF6B-3522E69B8292}"/>
              </a:ext>
            </a:extLst>
          </p:cNvPr>
          <p:cNvCxnSpPr>
            <a:cxnSpLocks/>
            <a:stCxn id="56" idx="2"/>
            <a:endCxn id="81" idx="3"/>
          </p:cNvCxnSpPr>
          <p:nvPr/>
        </p:nvCxnSpPr>
        <p:spPr>
          <a:xfrm rot="5400000">
            <a:off x="3601247" y="2663555"/>
            <a:ext cx="926115" cy="106277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8094AFF-ECE8-7B4A-B653-55FB00A8382B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5044013" y="2499309"/>
            <a:ext cx="62761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19C7532-144D-E64F-8CF1-DF572CB50CDE}"/>
              </a:ext>
            </a:extLst>
          </p:cNvPr>
          <p:cNvSpPr/>
          <p:nvPr/>
        </p:nvSpPr>
        <p:spPr>
          <a:xfrm>
            <a:off x="1933148" y="2266545"/>
            <a:ext cx="1599771" cy="465160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B: ERG</a:t>
            </a:r>
          </a:p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tB: T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F902675-CE33-0B4B-8C96-FAE77DCCA5CF}"/>
              </a:ext>
            </a:extLst>
          </p:cNvPr>
          <p:cNvSpPr/>
          <p:nvPr/>
        </p:nvSpPr>
        <p:spPr>
          <a:xfrm>
            <a:off x="1933145" y="3425329"/>
            <a:ext cx="1599772" cy="465339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 – minErg – txFee</a:t>
            </a:r>
          </a:p>
          <a:p>
            <a:r>
              <a:rPr lang="en-US" sz="13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tB – amount : 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915B64-0241-264F-B084-6991EBD44978}"/>
              </a:ext>
            </a:extLst>
          </p:cNvPr>
          <p:cNvSpPr txBox="1"/>
          <p:nvPr/>
        </p:nvSpPr>
        <p:spPr>
          <a:xfrm>
            <a:off x="1820686" y="177763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sender</a:t>
            </a:r>
            <a:endParaRPr lang="ru-RU" noProof="1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1CECAB-7FFA-CB41-9C69-DD8C8CC0FB52}"/>
              </a:ext>
            </a:extLst>
          </p:cNvPr>
          <p:cNvSpPr txBox="1"/>
          <p:nvPr/>
        </p:nvSpPr>
        <p:spPr>
          <a:xfrm>
            <a:off x="5529110" y="1777639"/>
            <a:ext cx="858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receiver</a:t>
            </a:r>
            <a:endParaRPr lang="ru-RU" sz="16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118A80-17B2-2A4C-9211-8A3716B781FE}"/>
              </a:ext>
            </a:extLst>
          </p:cNvPr>
          <p:cNvSpPr txBox="1"/>
          <p:nvPr/>
        </p:nvSpPr>
        <p:spPr>
          <a:xfrm>
            <a:off x="1933145" y="2019270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selectedBoxes</a:t>
            </a:r>
            <a:endParaRPr lang="ru-RU" noProof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0588EE-5323-DA40-AE57-3610E4AF33B8}"/>
              </a:ext>
            </a:extLst>
          </p:cNvPr>
          <p:cNvSpPr txBox="1"/>
          <p:nvPr/>
        </p:nvSpPr>
        <p:spPr>
          <a:xfrm>
            <a:off x="1934577" y="3190285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change</a:t>
            </a:r>
            <a:endParaRPr lang="ru-RU" noProof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4F7B6F-F4E7-4541-A7CD-B2313ACB07E3}"/>
              </a:ext>
            </a:extLst>
          </p:cNvPr>
          <p:cNvSpPr txBox="1"/>
          <p:nvPr/>
        </p:nvSpPr>
        <p:spPr>
          <a:xfrm>
            <a:off x="3745314" y="221869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E9230D-81AD-1445-8537-135E94280C28}"/>
              </a:ext>
            </a:extLst>
          </p:cNvPr>
          <p:cNvSpPr txBox="1"/>
          <p:nvPr/>
        </p:nvSpPr>
        <p:spPr>
          <a:xfrm>
            <a:off x="5001215" y="2235274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@0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35CAC2E-C263-D04B-8CBB-D3E303916630}"/>
              </a:ext>
            </a:extLst>
          </p:cNvPr>
          <p:cNvSpPr txBox="1"/>
          <p:nvPr/>
        </p:nvSpPr>
        <p:spPr>
          <a:xfrm>
            <a:off x="5025660" y="3344445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@1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67287E-EE65-C440-8337-3FD9465622CF}"/>
              </a:ext>
            </a:extLst>
          </p:cNvPr>
          <p:cNvSpPr txBox="1"/>
          <p:nvPr/>
        </p:nvSpPr>
        <p:spPr>
          <a:xfrm>
            <a:off x="3733233" y="335983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@2</a:t>
            </a:r>
            <a:endParaRPr lang="ru-RU" sz="14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A5FA49-BC02-FF47-BF39-E7F09178E71E}"/>
              </a:ext>
            </a:extLst>
          </p:cNvPr>
          <p:cNvSpPr txBox="1"/>
          <p:nvPr/>
        </p:nvSpPr>
        <p:spPr>
          <a:xfrm>
            <a:off x="5603417" y="3244815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fee</a:t>
            </a:r>
            <a:endParaRPr lang="ru-RU" noProof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E9DD0B0-F436-1E4B-B379-52D983751291}"/>
              </a:ext>
            </a:extLst>
          </p:cNvPr>
          <p:cNvSpPr txBox="1"/>
          <p:nvPr/>
        </p:nvSpPr>
        <p:spPr>
          <a:xfrm>
            <a:off x="5628660" y="2034749"/>
            <a:ext cx="1182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1">
                <a:solidFill>
                  <a:srgbClr val="FF5537"/>
                </a:solidFill>
              </a:rPr>
              <a:t>target</a:t>
            </a:r>
            <a:endParaRPr lang="ru-RU" sz="1100" noProof="1">
              <a:solidFill>
                <a:srgbClr val="FF55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3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769F6BD-6C4F-1D49-8FE3-0E4D4C0E93C9}"/>
              </a:ext>
            </a:extLst>
          </p:cNvPr>
          <p:cNvSpPr/>
          <p:nvPr/>
        </p:nvSpPr>
        <p:spPr>
          <a:xfrm>
            <a:off x="4602485" y="1247026"/>
            <a:ext cx="1317253" cy="143341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B49AC4B-CA5D-1C4A-BD32-1EBC458CD265}"/>
              </a:ext>
            </a:extLst>
          </p:cNvPr>
          <p:cNvSpPr/>
          <p:nvPr/>
        </p:nvSpPr>
        <p:spPr>
          <a:xfrm>
            <a:off x="3140571" y="1240065"/>
            <a:ext cx="1317253" cy="143341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F7E7AFD-62F1-BE45-8895-4F6354C42A69}"/>
              </a:ext>
            </a:extLst>
          </p:cNvPr>
          <p:cNvSpPr/>
          <p:nvPr/>
        </p:nvSpPr>
        <p:spPr>
          <a:xfrm>
            <a:off x="7436020" y="962860"/>
            <a:ext cx="1545042" cy="3104165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77FDE-ABDE-E340-9159-41E087207967}"/>
              </a:ext>
            </a:extLst>
          </p:cNvPr>
          <p:cNvSpPr txBox="1">
            <a:spLocks/>
          </p:cNvSpPr>
          <p:nvPr/>
        </p:nvSpPr>
        <p:spPr>
          <a:xfrm>
            <a:off x="1494340" y="563225"/>
            <a:ext cx="6155320" cy="514558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ru-RU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FF553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/>
              <a:t>DEX matching (simplified)</a:t>
            </a:r>
            <a:endParaRPr lang="ru-RU" sz="2800" noProof="1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2854F6-2D30-0F49-B18E-C74507C8F4D1}"/>
              </a:ext>
            </a:extLst>
          </p:cNvPr>
          <p:cNvSpPr/>
          <p:nvPr/>
        </p:nvSpPr>
        <p:spPr>
          <a:xfrm>
            <a:off x="7582743" y="2077315"/>
            <a:ext cx="1210158" cy="36198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T: TID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EDA247-BE82-6C4F-B336-B262FD2246E4}"/>
              </a:ext>
            </a:extLst>
          </p:cNvPr>
          <p:cNvSpPr txBox="1"/>
          <p:nvPr/>
        </p:nvSpPr>
        <p:spPr>
          <a:xfrm>
            <a:off x="7436020" y="654362"/>
            <a:ext cx="134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Bob’s Wallet</a:t>
            </a:r>
            <a:endParaRPr lang="ru-RU" noProof="1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4FF3D89-179B-7742-AAA6-57EC8B6EBAFC}"/>
              </a:ext>
            </a:extLst>
          </p:cNvPr>
          <p:cNvSpPr/>
          <p:nvPr/>
        </p:nvSpPr>
        <p:spPr>
          <a:xfrm>
            <a:off x="7572434" y="2659423"/>
            <a:ext cx="1230775" cy="36198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 – 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 – tAmt: TID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05261C-2A25-954D-889C-FF9966BB7615}"/>
              </a:ext>
            </a:extLst>
          </p:cNvPr>
          <p:cNvSpPr/>
          <p:nvPr/>
        </p:nvSpPr>
        <p:spPr>
          <a:xfrm>
            <a:off x="1980391" y="2031622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Buy</a:t>
            </a:r>
          </a:p>
          <a:p>
            <a:pPr algn="ctr"/>
            <a:r>
              <a:rPr lang="en-US" sz="1400" noProof="1"/>
              <a:t>Order</a:t>
            </a:r>
            <a:endParaRPr lang="ru-RU" sz="1400" noProof="1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8120508-D79A-4D4D-9EE5-967A8BE20880}"/>
              </a:ext>
            </a:extLst>
          </p:cNvPr>
          <p:cNvCxnSpPr>
            <a:cxnSpLocks/>
            <a:stCxn id="85" idx="3"/>
            <a:endCxn id="38" idx="1"/>
          </p:cNvCxnSpPr>
          <p:nvPr/>
        </p:nvCxnSpPr>
        <p:spPr>
          <a:xfrm flipV="1">
            <a:off x="1554977" y="2264197"/>
            <a:ext cx="425414" cy="226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4F0F26B7-F841-954D-88B2-01B17A82A3D7}"/>
              </a:ext>
            </a:extLst>
          </p:cNvPr>
          <p:cNvCxnSpPr>
            <a:cxnSpLocks/>
            <a:stCxn id="38" idx="2"/>
            <a:endCxn id="94" idx="3"/>
          </p:cNvCxnSpPr>
          <p:nvPr/>
        </p:nvCxnSpPr>
        <p:spPr>
          <a:xfrm rot="5400000">
            <a:off x="1857226" y="2188735"/>
            <a:ext cx="263452" cy="879525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7615E50-CC30-A944-A7BA-089F122172C8}"/>
              </a:ext>
            </a:extLst>
          </p:cNvPr>
          <p:cNvSpPr/>
          <p:nvPr/>
        </p:nvSpPr>
        <p:spPr>
          <a:xfrm>
            <a:off x="3280039" y="2072811"/>
            <a:ext cx="1060181" cy="37774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ergAmt: ERG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BD53BB-04EA-2C4B-A045-D2B46CBAA429}"/>
              </a:ext>
            </a:extLst>
          </p:cNvPr>
          <p:cNvSpPr txBox="1"/>
          <p:nvPr/>
        </p:nvSpPr>
        <p:spPr>
          <a:xfrm>
            <a:off x="4580816" y="1200837"/>
            <a:ext cx="94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sellOrder</a:t>
            </a:r>
            <a:endParaRPr lang="ru-RU" noProof="1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E875992-6BAB-A54F-B9D0-6C1951004A99}"/>
              </a:ext>
            </a:extLst>
          </p:cNvPr>
          <p:cNvCxnSpPr>
            <a:cxnSpLocks/>
            <a:stCxn id="38" idx="3"/>
            <a:endCxn id="50" idx="1"/>
          </p:cNvCxnSpPr>
          <p:nvPr/>
        </p:nvCxnSpPr>
        <p:spPr>
          <a:xfrm flipV="1">
            <a:off x="2877037" y="2261684"/>
            <a:ext cx="403002" cy="25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52D9BB0-D9D4-3841-8547-8ACD400A8E76}"/>
              </a:ext>
            </a:extLst>
          </p:cNvPr>
          <p:cNvCxnSpPr>
            <a:cxnSpLocks/>
            <a:stCxn id="50" idx="2"/>
            <a:endCxn id="91" idx="0"/>
          </p:cNvCxnSpPr>
          <p:nvPr/>
        </p:nvCxnSpPr>
        <p:spPr>
          <a:xfrm rot="16200000" flipH="1">
            <a:off x="3733571" y="2527115"/>
            <a:ext cx="861872" cy="7087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120B601-A1E8-B042-A66A-45A3F9C5FF7F}"/>
              </a:ext>
            </a:extLst>
          </p:cNvPr>
          <p:cNvSpPr/>
          <p:nvPr/>
        </p:nvSpPr>
        <p:spPr>
          <a:xfrm>
            <a:off x="143622" y="976889"/>
            <a:ext cx="1541792" cy="3089211"/>
          </a:xfrm>
          <a:prstGeom prst="roundRect">
            <a:avLst>
              <a:gd name="adj" fmla="val 8470"/>
            </a:avLst>
          </a:prstGeom>
          <a:solidFill>
            <a:srgbClr val="FF5537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noProof="1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01D016A-05D0-D04B-8D70-CB327FB15CF0}"/>
              </a:ext>
            </a:extLst>
          </p:cNvPr>
          <p:cNvSpPr/>
          <p:nvPr/>
        </p:nvSpPr>
        <p:spPr>
          <a:xfrm>
            <a:off x="256737" y="3161754"/>
            <a:ext cx="1330161" cy="761903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 ? tAmt: TID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 ? R4</a:t>
            </a:r>
            <a:r>
              <a:rPr lang="ru-RU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ru-RU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bid.id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bid ? @contract</a:t>
            </a:r>
            <a:endParaRPr lang="ru-RU" sz="12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4EEBFB-1561-2C47-8B37-5BA399AB4D7D}"/>
              </a:ext>
            </a:extLst>
          </p:cNvPr>
          <p:cNvSpPr txBox="1"/>
          <p:nvPr/>
        </p:nvSpPr>
        <p:spPr>
          <a:xfrm>
            <a:off x="189438" y="663719"/>
            <a:ext cx="142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Alice’s Wallet</a:t>
            </a:r>
            <a:endParaRPr lang="ru-RU" noProof="1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E091C32-2584-9246-AEBA-D0ACD52CA89C}"/>
              </a:ext>
            </a:extLst>
          </p:cNvPr>
          <p:cNvSpPr/>
          <p:nvPr/>
        </p:nvSpPr>
        <p:spPr>
          <a:xfrm>
            <a:off x="7557102" y="3279274"/>
            <a:ext cx="1323881" cy="533042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ask ? ergAmt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ask ? R4</a:t>
            </a:r>
            <a:r>
              <a:rPr lang="ru-RU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== ask.id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ask ? @contract </a:t>
            </a:r>
            <a:endParaRPr lang="ru-RU" sz="12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616BC8-FAD8-6346-BD48-BF8A1A4A962B}"/>
              </a:ext>
            </a:extLst>
          </p:cNvPr>
          <p:cNvSpPr txBox="1"/>
          <p:nvPr/>
        </p:nvSpPr>
        <p:spPr>
          <a:xfrm>
            <a:off x="3249019" y="1848188"/>
            <a:ext cx="639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bid</a:t>
            </a:r>
            <a:endParaRPr lang="ru-RU" noProof="1"/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6EC976F-305A-CC4E-B353-105063B8F5A2}"/>
              </a:ext>
            </a:extLst>
          </p:cNvPr>
          <p:cNvCxnSpPr>
            <a:cxnSpLocks/>
            <a:stCxn id="67" idx="1"/>
            <a:endCxn id="44" idx="3"/>
          </p:cNvCxnSpPr>
          <p:nvPr/>
        </p:nvCxnSpPr>
        <p:spPr>
          <a:xfrm rot="10800000" flipV="1">
            <a:off x="5799439" y="2260199"/>
            <a:ext cx="415276" cy="2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04459618-8D28-F84E-9FFA-8440F9DB76DE}"/>
              </a:ext>
            </a:extLst>
          </p:cNvPr>
          <p:cNvCxnSpPr>
            <a:cxnSpLocks/>
            <a:stCxn id="91" idx="3"/>
            <a:endCxn id="65" idx="1"/>
          </p:cNvCxnSpPr>
          <p:nvPr/>
        </p:nvCxnSpPr>
        <p:spPr>
          <a:xfrm>
            <a:off x="5003866" y="3543249"/>
            <a:ext cx="2553236" cy="254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C5FE3AF-76AC-4440-BFFD-54C540DCE449}"/>
              </a:ext>
            </a:extLst>
          </p:cNvPr>
          <p:cNvSpPr/>
          <p:nvPr/>
        </p:nvSpPr>
        <p:spPr>
          <a:xfrm>
            <a:off x="306863" y="2131838"/>
            <a:ext cx="1248114" cy="26925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E: ERG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45F0FE59-CF7D-684E-853E-38687F03B0E9}"/>
              </a:ext>
            </a:extLst>
          </p:cNvPr>
          <p:cNvCxnSpPr>
            <a:cxnSpLocks/>
            <a:stCxn id="34" idx="1"/>
            <a:endCxn id="67" idx="3"/>
          </p:cNvCxnSpPr>
          <p:nvPr/>
        </p:nvCxnSpPr>
        <p:spPr>
          <a:xfrm rot="10800000" flipV="1">
            <a:off x="7111361" y="2258308"/>
            <a:ext cx="471382" cy="189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BF929F17-2206-2F40-85A1-82DB1EF03A6F}"/>
              </a:ext>
            </a:extLst>
          </p:cNvPr>
          <p:cNvSpPr/>
          <p:nvPr/>
        </p:nvSpPr>
        <p:spPr>
          <a:xfrm>
            <a:off x="301075" y="2626509"/>
            <a:ext cx="1248114" cy="267428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 – ergAmt: ERG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94F6FC60-B324-F741-9BC5-B7539DD9503B}"/>
              </a:ext>
            </a:extLst>
          </p:cNvPr>
          <p:cNvCxnSpPr>
            <a:cxnSpLocks/>
            <a:stCxn id="67" idx="2"/>
            <a:endCxn id="37" idx="1"/>
          </p:cNvCxnSpPr>
          <p:nvPr/>
        </p:nvCxnSpPr>
        <p:spPr>
          <a:xfrm rot="16200000" flipH="1">
            <a:off x="6943038" y="2211019"/>
            <a:ext cx="349397" cy="909396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4BD098A-CD76-E749-9EE9-E879A00E7C37}"/>
              </a:ext>
            </a:extLst>
          </p:cNvPr>
          <p:cNvSpPr txBox="1"/>
          <p:nvPr/>
        </p:nvSpPr>
        <p:spPr>
          <a:xfrm>
            <a:off x="5046203" y="3250848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@1</a:t>
            </a:r>
            <a:endParaRPr lang="en-US" sz="1400" baseline="-25000" noProof="1"/>
          </a:p>
          <a:p>
            <a:endParaRPr lang="ru-RU" sz="1400" noProof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F34651-9B69-A24E-8779-42F427A3C54C}"/>
              </a:ext>
            </a:extLst>
          </p:cNvPr>
          <p:cNvSpPr txBox="1"/>
          <p:nvPr/>
        </p:nvSpPr>
        <p:spPr>
          <a:xfrm>
            <a:off x="2932109" y="3250848"/>
            <a:ext cx="1131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noProof="1"/>
              <a:t>buyerOut@0</a:t>
            </a:r>
            <a:endParaRPr lang="ru-RU" sz="1400" noProof="1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51CBE68-4713-7641-8189-565B22C9333B}"/>
              </a:ext>
            </a:extLst>
          </p:cNvPr>
          <p:cNvSpPr/>
          <p:nvPr/>
        </p:nvSpPr>
        <p:spPr>
          <a:xfrm>
            <a:off x="4739258" y="2070384"/>
            <a:ext cx="1060181" cy="380173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tAmt: TID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A071F4-5C07-C74E-88DF-C9DE47483B29}"/>
              </a:ext>
            </a:extLst>
          </p:cNvPr>
          <p:cNvSpPr txBox="1"/>
          <p:nvPr/>
        </p:nvSpPr>
        <p:spPr>
          <a:xfrm>
            <a:off x="4699740" y="1858101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ask</a:t>
            </a:r>
            <a:endParaRPr lang="ru-RU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3478D-05B9-6F4D-B2A2-A1E8AF5CB852}"/>
              </a:ext>
            </a:extLst>
          </p:cNvPr>
          <p:cNvSpPr txBox="1"/>
          <p:nvPr/>
        </p:nvSpPr>
        <p:spPr>
          <a:xfrm>
            <a:off x="143622" y="940010"/>
            <a:ext cx="990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pk(buyer)</a:t>
            </a:r>
            <a:endParaRPr lang="ru-RU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F280F7-A640-3C45-8900-16FE14CB98FF}"/>
              </a:ext>
            </a:extLst>
          </p:cNvPr>
          <p:cNvSpPr/>
          <p:nvPr/>
        </p:nvSpPr>
        <p:spPr>
          <a:xfrm>
            <a:off x="3137184" y="1200837"/>
            <a:ext cx="98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buyOrder</a:t>
            </a:r>
            <a:endParaRPr lang="ru-RU" sz="16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676F94-3531-C34F-AA78-BE0A835BDE30}"/>
              </a:ext>
            </a:extLst>
          </p:cNvPr>
          <p:cNvSpPr txBox="1"/>
          <p:nvPr/>
        </p:nvSpPr>
        <p:spPr>
          <a:xfrm>
            <a:off x="7436020" y="94166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1"/>
              <a:t>pk(seller)</a:t>
            </a:r>
            <a:endParaRPr lang="ru-RU" noProof="1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3D701B55-1627-6143-A70A-1EEC30743E99}"/>
              </a:ext>
            </a:extLst>
          </p:cNvPr>
          <p:cNvCxnSpPr>
            <a:cxnSpLocks/>
            <a:stCxn id="44" idx="2"/>
            <a:endCxn id="91" idx="0"/>
          </p:cNvCxnSpPr>
          <p:nvPr/>
        </p:nvCxnSpPr>
        <p:spPr>
          <a:xfrm rot="5400000">
            <a:off x="4463181" y="2506261"/>
            <a:ext cx="861872" cy="75046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F53241D-0F1E-134A-9932-1B1B4C691B1A}"/>
              </a:ext>
            </a:extLst>
          </p:cNvPr>
          <p:cNvSpPr/>
          <p:nvPr/>
        </p:nvSpPr>
        <p:spPr>
          <a:xfrm>
            <a:off x="4033903" y="3312429"/>
            <a:ext cx="969963" cy="46163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Swap</a:t>
            </a:r>
            <a:endParaRPr lang="ru-RU" sz="1400" noProof="1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FF2544C-8B46-2D45-AE13-F8920803A9BC}"/>
              </a:ext>
            </a:extLst>
          </p:cNvPr>
          <p:cNvCxnSpPr>
            <a:cxnSpLocks/>
            <a:stCxn id="91" idx="1"/>
            <a:endCxn id="63" idx="3"/>
          </p:cNvCxnSpPr>
          <p:nvPr/>
        </p:nvCxnSpPr>
        <p:spPr>
          <a:xfrm rot="10800000">
            <a:off x="1586899" y="3542707"/>
            <a:ext cx="2447005" cy="5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4BAE629-9686-B042-83CB-51D677AE0F34}"/>
              </a:ext>
            </a:extLst>
          </p:cNvPr>
          <p:cNvSpPr txBox="1"/>
          <p:nvPr/>
        </p:nvSpPr>
        <p:spPr>
          <a:xfrm>
            <a:off x="5219404" y="2404573"/>
            <a:ext cx="55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!swap</a:t>
            </a:r>
            <a:endParaRPr lang="ru-RU" sz="12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D6C6FE-41A1-E94B-A121-122C9DCF6E5E}"/>
              </a:ext>
            </a:extLst>
          </p:cNvPr>
          <p:cNvSpPr txBox="1"/>
          <p:nvPr/>
        </p:nvSpPr>
        <p:spPr>
          <a:xfrm>
            <a:off x="3757020" y="2404068"/>
            <a:ext cx="55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!swap</a:t>
            </a:r>
            <a:endParaRPr lang="ru-RU" sz="1200" noProof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4EC883-87A6-8C47-91B7-4DE3C66922E9}"/>
              </a:ext>
            </a:extLst>
          </p:cNvPr>
          <p:cNvSpPr txBox="1"/>
          <p:nvPr/>
        </p:nvSpPr>
        <p:spPr>
          <a:xfrm>
            <a:off x="3788517" y="1639927"/>
            <a:ext cx="63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!cancel</a:t>
            </a:r>
          </a:p>
          <a:p>
            <a:r>
              <a:rPr lang="en-US" sz="1200" noProof="1"/>
              <a:t>?buyer</a:t>
            </a:r>
            <a:endParaRPr lang="ru-RU" sz="1200" noProof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6177AF-CF9E-194A-BE6C-92F43FB584AD}"/>
              </a:ext>
            </a:extLst>
          </p:cNvPr>
          <p:cNvSpPr txBox="1"/>
          <p:nvPr/>
        </p:nvSpPr>
        <p:spPr>
          <a:xfrm>
            <a:off x="5234631" y="1644013"/>
            <a:ext cx="63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!cancel</a:t>
            </a:r>
          </a:p>
          <a:p>
            <a:r>
              <a:rPr lang="en-US" sz="1200" noProof="1"/>
              <a:t>?seller</a:t>
            </a:r>
            <a:endParaRPr lang="ru-RU" sz="1200" noProof="1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6836FB-2B99-314B-A986-8084B376CC07}"/>
              </a:ext>
            </a:extLst>
          </p:cNvPr>
          <p:cNvSpPr/>
          <p:nvPr/>
        </p:nvSpPr>
        <p:spPr>
          <a:xfrm>
            <a:off x="1990313" y="1448814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Cancel Buy</a:t>
            </a:r>
            <a:endParaRPr lang="ru-RU" sz="1400" noProof="1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F523D6A-0A96-4647-A802-C6399DC39FF7}"/>
              </a:ext>
            </a:extLst>
          </p:cNvPr>
          <p:cNvCxnSpPr>
            <a:cxnSpLocks/>
            <a:stCxn id="50" idx="0"/>
            <a:endCxn id="55" idx="3"/>
          </p:cNvCxnSpPr>
          <p:nvPr/>
        </p:nvCxnSpPr>
        <p:spPr>
          <a:xfrm rot="16200000" flipV="1">
            <a:off x="3152834" y="1415514"/>
            <a:ext cx="391422" cy="923171"/>
          </a:xfrm>
          <a:prstGeom prst="bentConnector2">
            <a:avLst/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B9931A9-A26A-5D42-9DA6-0EB68412C078}"/>
              </a:ext>
            </a:extLst>
          </p:cNvPr>
          <p:cNvCxnSpPr>
            <a:cxnSpLocks/>
            <a:stCxn id="44" idx="0"/>
            <a:endCxn id="61" idx="1"/>
          </p:cNvCxnSpPr>
          <p:nvPr/>
        </p:nvCxnSpPr>
        <p:spPr>
          <a:xfrm rot="5400000" flipH="1" flipV="1">
            <a:off x="5547605" y="1406100"/>
            <a:ext cx="386029" cy="942541"/>
          </a:xfrm>
          <a:prstGeom prst="bentConnector2">
            <a:avLst/>
          </a:prstGeom>
          <a:ln w="28575">
            <a:solidFill>
              <a:schemeClr val="accent2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A5067D-F358-9946-98CB-D28A96D3D069}"/>
              </a:ext>
            </a:extLst>
          </p:cNvPr>
          <p:cNvSpPr/>
          <p:nvPr/>
        </p:nvSpPr>
        <p:spPr>
          <a:xfrm>
            <a:off x="6211890" y="1451780"/>
            <a:ext cx="896646" cy="46514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Cancel Sell</a:t>
            </a:r>
            <a:endParaRPr lang="ru-RU" sz="1400" noProof="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E8931A8-EC66-2441-B26C-FF63AEE0B396}"/>
              </a:ext>
            </a:extLst>
          </p:cNvPr>
          <p:cNvSpPr/>
          <p:nvPr/>
        </p:nvSpPr>
        <p:spPr>
          <a:xfrm>
            <a:off x="6214715" y="2029380"/>
            <a:ext cx="896646" cy="461639"/>
          </a:xfrm>
          <a:prstGeom prst="rect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/>
              <a:t>Sell</a:t>
            </a:r>
          </a:p>
          <a:p>
            <a:pPr algn="ctr"/>
            <a:r>
              <a:rPr lang="en-US" sz="1400" noProof="1"/>
              <a:t>Order</a:t>
            </a:r>
            <a:endParaRPr lang="ru-RU" sz="1400" noProof="1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D137A8F-4CF3-D744-801A-7EC154AE7950}"/>
              </a:ext>
            </a:extLst>
          </p:cNvPr>
          <p:cNvSpPr/>
          <p:nvPr/>
        </p:nvSpPr>
        <p:spPr>
          <a:xfrm>
            <a:off x="300290" y="1548385"/>
            <a:ext cx="1248114" cy="26925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ergAmt: ERG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C412824-E498-504B-B538-225A75229DB8}"/>
              </a:ext>
            </a:extLst>
          </p:cNvPr>
          <p:cNvCxnSpPr>
            <a:cxnSpLocks/>
            <a:stCxn id="55" idx="1"/>
            <a:endCxn id="89" idx="3"/>
          </p:cNvCxnSpPr>
          <p:nvPr/>
        </p:nvCxnSpPr>
        <p:spPr>
          <a:xfrm rot="10800000" flipV="1">
            <a:off x="1548405" y="1681389"/>
            <a:ext cx="441909" cy="16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665658B-488C-4D4A-9E5E-E0CD2B0501EC}"/>
              </a:ext>
            </a:extLst>
          </p:cNvPr>
          <p:cNvCxnSpPr>
            <a:cxnSpLocks/>
            <a:stCxn id="61" idx="3"/>
            <a:endCxn id="98" idx="1"/>
          </p:cNvCxnSpPr>
          <p:nvPr/>
        </p:nvCxnSpPr>
        <p:spPr>
          <a:xfrm>
            <a:off x="7108536" y="1684355"/>
            <a:ext cx="467125" cy="50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C39A55D-F25D-3B4F-976A-E4596DF089B9}"/>
              </a:ext>
            </a:extLst>
          </p:cNvPr>
          <p:cNvSpPr/>
          <p:nvPr/>
        </p:nvSpPr>
        <p:spPr>
          <a:xfrm>
            <a:off x="7575661" y="1508453"/>
            <a:ext cx="1188941" cy="361986"/>
          </a:xfrm>
          <a:prstGeom prst="roundRect">
            <a:avLst/>
          </a:prstGeom>
          <a:solidFill>
            <a:srgbClr val="FF553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minErg: ERG</a:t>
            </a:r>
          </a:p>
          <a:p>
            <a:r>
              <a: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tAmt: TID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1AE840F-63DC-5149-ACFE-70DF340E5224}"/>
              </a:ext>
            </a:extLst>
          </p:cNvPr>
          <p:cNvSpPr txBox="1"/>
          <p:nvPr/>
        </p:nvSpPr>
        <p:spPr>
          <a:xfrm>
            <a:off x="268178" y="1914071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balance</a:t>
            </a:r>
            <a:endParaRPr lang="ru-RU" noProof="1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5290F52-F2F9-7B40-891B-77605F6E7770}"/>
              </a:ext>
            </a:extLst>
          </p:cNvPr>
          <p:cNvSpPr txBox="1"/>
          <p:nvPr/>
        </p:nvSpPr>
        <p:spPr>
          <a:xfrm>
            <a:off x="251994" y="1339536"/>
            <a:ext cx="854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refund</a:t>
            </a:r>
            <a:endParaRPr lang="ru-RU" noProof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FF91897-AD1E-4842-92A1-7E18023C0B8A}"/>
              </a:ext>
            </a:extLst>
          </p:cNvPr>
          <p:cNvSpPr txBox="1"/>
          <p:nvPr/>
        </p:nvSpPr>
        <p:spPr>
          <a:xfrm>
            <a:off x="251994" y="2415427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change</a:t>
            </a:r>
            <a:endParaRPr lang="ru-RU" noProof="1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835CF33-563F-194F-B01C-385921AF4452}"/>
              </a:ext>
            </a:extLst>
          </p:cNvPr>
          <p:cNvSpPr txBox="1"/>
          <p:nvPr/>
        </p:nvSpPr>
        <p:spPr>
          <a:xfrm>
            <a:off x="7534794" y="2456340"/>
            <a:ext cx="635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change</a:t>
            </a:r>
            <a:endParaRPr lang="ru-RU" noProof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A0B6CAA-390A-0141-8008-16EFD344CF05}"/>
              </a:ext>
            </a:extLst>
          </p:cNvPr>
          <p:cNvSpPr txBox="1"/>
          <p:nvPr/>
        </p:nvSpPr>
        <p:spPr>
          <a:xfrm>
            <a:off x="7526733" y="1881703"/>
            <a:ext cx="704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balances</a:t>
            </a:r>
            <a:endParaRPr lang="ru-RU" noProof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DAFCC2-34D2-C849-880A-545DBAE30F66}"/>
              </a:ext>
            </a:extLst>
          </p:cNvPr>
          <p:cNvSpPr txBox="1"/>
          <p:nvPr/>
        </p:nvSpPr>
        <p:spPr>
          <a:xfrm>
            <a:off x="7502457" y="1299076"/>
            <a:ext cx="969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refund</a:t>
            </a:r>
            <a:endParaRPr lang="ru-RU" noProof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B3CC49-6316-0A4D-8B51-B80AFC916B89}"/>
              </a:ext>
            </a:extLst>
          </p:cNvPr>
          <p:cNvSpPr txBox="1"/>
          <p:nvPr/>
        </p:nvSpPr>
        <p:spPr>
          <a:xfrm>
            <a:off x="7526732" y="3060670"/>
            <a:ext cx="1230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>
                <a:solidFill>
                  <a:srgbClr val="FF5537"/>
                </a:solidFill>
              </a:defRPr>
            </a:lvl1pPr>
          </a:lstStyle>
          <a:p>
            <a:r>
              <a:rPr lang="en-US" noProof="1"/>
              <a:t>sellerOut</a:t>
            </a:r>
            <a:endParaRPr lang="ru-RU" noProof="1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F34BB3A-F3F9-0A49-A5A8-E35E5B042FE6}"/>
              </a:ext>
            </a:extLst>
          </p:cNvPr>
          <p:cNvSpPr/>
          <p:nvPr/>
        </p:nvSpPr>
        <p:spPr>
          <a:xfrm>
            <a:off x="300290" y="4498336"/>
            <a:ext cx="415646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buyer</a:t>
            </a:r>
            <a:r>
              <a:rPr lang="en-US" sz="1400" dirty="0"/>
              <a:t> || {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dirty="0"/>
              <a:t>dis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dirty="0" err="1"/>
              <a:t>tid</a:t>
            </a:r>
            <a:r>
              <a:rPr lang="en-US" sz="1400" dirty="0"/>
              <a:t> = </a:t>
            </a:r>
            <a:r>
              <a:rPr lang="en-US" sz="1400" dirty="0" err="1"/>
              <a:t>buyerOut.</a:t>
            </a:r>
            <a:r>
              <a:rPr lang="en-US" sz="1400" dirty="0" err="1">
                <a:solidFill>
                  <a:srgbClr val="C00000"/>
                </a:solidFill>
              </a:rPr>
              <a:t>tokens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TID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dirty="0" err="1"/>
              <a:t>knownId</a:t>
            </a:r>
            <a:r>
              <a:rPr lang="en-US" sz="1400" dirty="0"/>
              <a:t> = buyerOut.</a:t>
            </a:r>
            <a:r>
              <a:rPr lang="en-US" sz="1400" dirty="0">
                <a:solidFill>
                  <a:srgbClr val="C00000"/>
                </a:solidFill>
              </a:rPr>
              <a:t>R4</a:t>
            </a:r>
            <a:r>
              <a:rPr lang="en-US" sz="1400" dirty="0"/>
              <a:t>[Coll[Byte]].get == </a:t>
            </a:r>
            <a:r>
              <a:rPr lang="en-US" sz="1400" dirty="0" err="1">
                <a:solidFill>
                  <a:srgbClr val="C00000"/>
                </a:solidFill>
              </a:rPr>
              <a:t>SELF</a:t>
            </a:r>
            <a:r>
              <a:rPr lang="en-US" sz="1400" dirty="0" err="1"/>
              <a:t>.id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allOf</a:t>
            </a:r>
            <a:r>
              <a:rPr lang="en-US" sz="1400" dirty="0"/>
              <a:t>(Coll(</a:t>
            </a:r>
            <a:br>
              <a:rPr lang="en-US" sz="1400" dirty="0"/>
            </a:br>
            <a:r>
              <a:rPr lang="en-US" sz="1400" dirty="0"/>
              <a:t>    tid._2 ==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tAmt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buyerOut.</a:t>
            </a:r>
            <a:r>
              <a:rPr lang="en-US" sz="1400" dirty="0" err="1">
                <a:solidFill>
                  <a:srgbClr val="C00000"/>
                </a:solidFill>
              </a:rPr>
              <a:t>propositionBytes</a:t>
            </a:r>
            <a:r>
              <a:rPr lang="en-US" sz="1400" dirty="0"/>
              <a:t> ==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buyer</a:t>
            </a:r>
            <a:r>
              <a:rPr lang="en-US" sz="1400" dirty="0" err="1"/>
              <a:t>.propBytes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knownId</a:t>
            </a:r>
            <a:br>
              <a:rPr lang="en-US" sz="1400" dirty="0"/>
            </a:br>
            <a:r>
              <a:rPr lang="en-US" sz="1400" dirty="0"/>
              <a:t>  ))</a:t>
            </a:r>
            <a:br>
              <a:rPr lang="en-US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A7C409B-3BDB-6943-9F33-C85B76595A74}"/>
              </a:ext>
            </a:extLst>
          </p:cNvPr>
          <p:cNvSpPr/>
          <p:nvPr/>
        </p:nvSpPr>
        <p:spPr>
          <a:xfrm>
            <a:off x="4622215" y="4498336"/>
            <a:ext cx="4244027" cy="2241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seller</a:t>
            </a:r>
            <a:r>
              <a:rPr lang="en-US" sz="1400" dirty="0"/>
              <a:t> || {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 err="1"/>
              <a:t>val</a:t>
            </a:r>
            <a:r>
              <a:rPr lang="en-US" sz="1400" dirty="0"/>
              <a:t> </a:t>
            </a:r>
            <a:r>
              <a:rPr lang="en-US" sz="1400" noProof="1"/>
              <a:t>sellerOut</a:t>
            </a:r>
            <a:r>
              <a:rPr lang="en-US" sz="1400" dirty="0"/>
              <a:t> = </a:t>
            </a:r>
            <a:r>
              <a:rPr lang="en-US" sz="1400" dirty="0">
                <a:solidFill>
                  <a:srgbClr val="C00000"/>
                </a:solidFill>
              </a:rPr>
              <a:t>OUTPUTS</a:t>
            </a:r>
            <a:r>
              <a:rPr lang="en-US" sz="1400" dirty="0"/>
              <a:t>(1)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val</a:t>
            </a:r>
            <a:r>
              <a:rPr lang="en-US" sz="1400" b="1" dirty="0"/>
              <a:t> </a:t>
            </a:r>
            <a:r>
              <a:rPr lang="en-US" sz="1400" dirty="0" err="1"/>
              <a:t>knownId</a:t>
            </a:r>
            <a:r>
              <a:rPr lang="en-US" sz="1400" dirty="0"/>
              <a:t> = </a:t>
            </a:r>
            <a:r>
              <a:rPr lang="en-US" sz="1400" noProof="1"/>
              <a:t>sellerOut</a:t>
            </a:r>
            <a:r>
              <a:rPr lang="en-US" sz="1400" dirty="0"/>
              <a:t>.</a:t>
            </a:r>
            <a:r>
              <a:rPr lang="en-US" sz="1400" dirty="0">
                <a:solidFill>
                  <a:srgbClr val="C00000"/>
                </a:solidFill>
              </a:rPr>
              <a:t>R4</a:t>
            </a:r>
            <a:r>
              <a:rPr lang="en-US" sz="1400" dirty="0"/>
              <a:t>[Coll[Byte]].get == </a:t>
            </a:r>
            <a:r>
              <a:rPr lang="en-US" sz="1400" dirty="0" err="1">
                <a:solidFill>
                  <a:srgbClr val="C00000"/>
                </a:solidFill>
              </a:rPr>
              <a:t>SELF</a:t>
            </a:r>
            <a:r>
              <a:rPr lang="en-US" sz="1400" dirty="0" err="1"/>
              <a:t>.id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dirty="0" err="1"/>
              <a:t>allOf</a:t>
            </a:r>
            <a:r>
              <a:rPr lang="en-US" sz="1400" dirty="0"/>
              <a:t>(Coll(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noProof="1"/>
              <a:t>sellerOut</a:t>
            </a:r>
            <a:r>
              <a:rPr lang="en-US" sz="1400" dirty="0"/>
              <a:t>.value &gt;=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ergAmt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knownId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noProof="1"/>
              <a:t>sellerOut</a:t>
            </a:r>
            <a:r>
              <a:rPr lang="en-US" sz="1400" dirty="0"/>
              <a:t>.</a:t>
            </a:r>
            <a:r>
              <a:rPr lang="en-US" sz="1400" dirty="0" err="1">
                <a:solidFill>
                  <a:srgbClr val="C00000"/>
                </a:solidFill>
              </a:rPr>
              <a:t>propositionBytes</a:t>
            </a:r>
            <a:r>
              <a:rPr lang="en-US" sz="1400" dirty="0"/>
              <a:t> ==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seller</a:t>
            </a:r>
            <a:r>
              <a:rPr lang="en-US" sz="1400" dirty="0" err="1"/>
              <a:t>.propBytes</a:t>
            </a:r>
            <a:br>
              <a:rPr lang="en-US" sz="1400" dirty="0"/>
            </a:br>
            <a:r>
              <a:rPr lang="en-US" sz="1400" dirty="0"/>
              <a:t>  ))</a:t>
            </a:r>
            <a:br>
              <a:rPr lang="en-US" sz="1400" dirty="0"/>
            </a:br>
            <a:r>
              <a:rPr lang="en-US" sz="1400" dirty="0"/>
              <a:t>}</a:t>
            </a:r>
            <a:endParaRPr lang="ru-RU" sz="1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70331A2-D0E0-464A-A60D-4C5982A8BC51}"/>
              </a:ext>
            </a:extLst>
          </p:cNvPr>
          <p:cNvSpPr txBox="1"/>
          <p:nvPr/>
        </p:nvSpPr>
        <p:spPr>
          <a:xfrm>
            <a:off x="361436" y="4171495"/>
            <a:ext cx="98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buyOrder</a:t>
            </a:r>
            <a:endParaRPr lang="ru-RU" sz="16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5FA20F4-40A8-E243-BC7C-5FE863775FE1}"/>
              </a:ext>
            </a:extLst>
          </p:cNvPr>
          <p:cNvSpPr txBox="1"/>
          <p:nvPr/>
        </p:nvSpPr>
        <p:spPr>
          <a:xfrm>
            <a:off x="4613562" y="4189846"/>
            <a:ext cx="94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sellOrder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4325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3783</TotalTime>
  <Words>424</Words>
  <Application>Microsoft Macintosh PowerPoint</Application>
  <PresentationFormat>On-screen Show (4:3)</PresentationFormat>
  <Paragraphs>123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FlowCards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Slesarenko</dc:creator>
  <cp:lastModifiedBy>Alexander Slesarenko</cp:lastModifiedBy>
  <cp:revision>187</cp:revision>
  <cp:lastPrinted>2019-02-11T19:42:44Z</cp:lastPrinted>
  <dcterms:created xsi:type="dcterms:W3CDTF">2019-02-10T18:10:28Z</dcterms:created>
  <dcterms:modified xsi:type="dcterms:W3CDTF">2020-03-05T07:55:58Z</dcterms:modified>
</cp:coreProperties>
</file>