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1" r:id="rId7"/>
    <p:sldId id="272" r:id="rId8"/>
    <p:sldId id="261" r:id="rId9"/>
    <p:sldId id="262" r:id="rId10"/>
    <p:sldId id="263" r:id="rId11"/>
    <p:sldId id="264" r:id="rId12"/>
    <p:sldId id="265" r:id="rId13"/>
    <p:sldId id="273"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88" d="100"/>
          <a:sy n="88" d="100"/>
        </p:scale>
        <p:origin x="21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E726CC-A496-4AF5-9D2E-6447D41FCE95}" type="datetimeFigureOut">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660040-7C9D-4656-BBD9-BEC5D1143272}" type="slidenum">
              <a:rPr lang="en-IN" smtClean="0"/>
              <a:t>‹#›</a:t>
            </a:fld>
            <a:endParaRPr lang="en-IN"/>
          </a:p>
        </p:txBody>
      </p:sp>
    </p:spTree>
    <p:extLst>
      <p:ext uri="{BB962C8B-B14F-4D97-AF65-F5344CB8AC3E}">
        <p14:creationId xmlns:p14="http://schemas.microsoft.com/office/powerpoint/2010/main" val="3884312273"/>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726CC-A496-4AF5-9D2E-6447D41FCE95}" type="datetimeFigureOut">
              <a:rPr lang="en-IN" smtClean="0"/>
              <a:t>22-03-2024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660040-7C9D-4656-BBD9-BEC5D1143272}" type="slidenum">
              <a:rPr lang="en-IN" smtClean="0"/>
              <a:t>‹#›</a:t>
            </a:fld>
            <a:endParaRPr lang="en-IN"/>
          </a:p>
        </p:txBody>
      </p:sp>
    </p:spTree>
    <p:extLst>
      <p:ext uri="{BB962C8B-B14F-4D97-AF65-F5344CB8AC3E}">
        <p14:creationId xmlns:p14="http://schemas.microsoft.com/office/powerpoint/2010/main" val="2602971979"/>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726CC-A496-4AF5-9D2E-6447D41FCE95}" type="datetimeFigureOut">
              <a:rPr lang="en-IN" smtClean="0"/>
              <a:t>22-03-2024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660040-7C9D-4656-BBD9-BEC5D1143272}" type="slidenum">
              <a:rPr lang="en-IN" smtClean="0"/>
              <a:t>‹#›</a:t>
            </a:fld>
            <a:endParaRPr lang="en-IN"/>
          </a:p>
        </p:txBody>
      </p:sp>
    </p:spTree>
    <p:extLst>
      <p:ext uri="{BB962C8B-B14F-4D97-AF65-F5344CB8AC3E}">
        <p14:creationId xmlns:p14="http://schemas.microsoft.com/office/powerpoint/2010/main" val="17826732"/>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726CC-A496-4AF5-9D2E-6447D41FCE95}" type="datetimeFigureOut">
              <a:rPr lang="en-IN" smtClean="0"/>
              <a:t>22-03-2024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660040-7C9D-4656-BBD9-BEC5D1143272}"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0318510"/>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726CC-A496-4AF5-9D2E-6447D41FCE95}" type="datetimeFigureOut">
              <a:rPr lang="en-IN" smtClean="0"/>
              <a:t>22-03-2024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660040-7C9D-4656-BBD9-BEC5D1143272}" type="slidenum">
              <a:rPr lang="en-IN" smtClean="0"/>
              <a:t>‹#›</a:t>
            </a:fld>
            <a:endParaRPr lang="en-IN"/>
          </a:p>
        </p:txBody>
      </p:sp>
    </p:spTree>
    <p:extLst>
      <p:ext uri="{BB962C8B-B14F-4D97-AF65-F5344CB8AC3E}">
        <p14:creationId xmlns:p14="http://schemas.microsoft.com/office/powerpoint/2010/main" val="870960448"/>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E726CC-A496-4AF5-9D2E-6447D41FCE95}" type="datetimeFigureOut">
              <a:rPr lang="en-IN" smtClean="0"/>
              <a:t>22-03-2024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660040-7C9D-4656-BBD9-BEC5D1143272}" type="slidenum">
              <a:rPr lang="en-IN" smtClean="0"/>
              <a:t>‹#›</a:t>
            </a:fld>
            <a:endParaRPr lang="en-IN"/>
          </a:p>
        </p:txBody>
      </p:sp>
    </p:spTree>
    <p:extLst>
      <p:ext uri="{BB962C8B-B14F-4D97-AF65-F5344CB8AC3E}">
        <p14:creationId xmlns:p14="http://schemas.microsoft.com/office/powerpoint/2010/main" val="3830544569"/>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E726CC-A496-4AF5-9D2E-6447D41FCE95}" type="datetimeFigureOut">
              <a:rPr lang="en-IN" smtClean="0"/>
              <a:t>22-03-2024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660040-7C9D-4656-BBD9-BEC5D1143272}" type="slidenum">
              <a:rPr lang="en-IN" smtClean="0"/>
              <a:t>‹#›</a:t>
            </a:fld>
            <a:endParaRPr lang="en-IN"/>
          </a:p>
        </p:txBody>
      </p:sp>
    </p:spTree>
    <p:extLst>
      <p:ext uri="{BB962C8B-B14F-4D97-AF65-F5344CB8AC3E}">
        <p14:creationId xmlns:p14="http://schemas.microsoft.com/office/powerpoint/2010/main" val="933320202"/>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E726CC-A496-4AF5-9D2E-6447D41FCE95}" type="datetimeFigureOut">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660040-7C9D-4656-BBD9-BEC5D1143272}" type="slidenum">
              <a:rPr lang="en-IN" smtClean="0"/>
              <a:t>‹#›</a:t>
            </a:fld>
            <a:endParaRPr lang="en-IN"/>
          </a:p>
        </p:txBody>
      </p:sp>
    </p:spTree>
    <p:extLst>
      <p:ext uri="{BB962C8B-B14F-4D97-AF65-F5344CB8AC3E}">
        <p14:creationId xmlns:p14="http://schemas.microsoft.com/office/powerpoint/2010/main" val="2451193058"/>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E726CC-A496-4AF5-9D2E-6447D41FCE95}" type="datetimeFigureOut">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660040-7C9D-4656-BBD9-BEC5D1143272}" type="slidenum">
              <a:rPr lang="en-IN" smtClean="0"/>
              <a:t>‹#›</a:t>
            </a:fld>
            <a:endParaRPr lang="en-IN"/>
          </a:p>
        </p:txBody>
      </p:sp>
    </p:spTree>
    <p:extLst>
      <p:ext uri="{BB962C8B-B14F-4D97-AF65-F5344CB8AC3E}">
        <p14:creationId xmlns:p14="http://schemas.microsoft.com/office/powerpoint/2010/main" val="3317100188"/>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E726CC-A496-4AF5-9D2E-6447D41FCE95}" type="datetimeFigureOut">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660040-7C9D-4656-BBD9-BEC5D1143272}" type="slidenum">
              <a:rPr lang="en-IN" smtClean="0"/>
              <a:t>‹#›</a:t>
            </a:fld>
            <a:endParaRPr lang="en-IN"/>
          </a:p>
        </p:txBody>
      </p:sp>
    </p:spTree>
    <p:extLst>
      <p:ext uri="{BB962C8B-B14F-4D97-AF65-F5344CB8AC3E}">
        <p14:creationId xmlns:p14="http://schemas.microsoft.com/office/powerpoint/2010/main" val="835865292"/>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E726CC-A496-4AF5-9D2E-6447D41FCE95}" type="datetimeFigureOut">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660040-7C9D-4656-BBD9-BEC5D1143272}" type="slidenum">
              <a:rPr lang="en-IN" smtClean="0"/>
              <a:t>‹#›</a:t>
            </a:fld>
            <a:endParaRPr lang="en-IN"/>
          </a:p>
        </p:txBody>
      </p:sp>
    </p:spTree>
    <p:extLst>
      <p:ext uri="{BB962C8B-B14F-4D97-AF65-F5344CB8AC3E}">
        <p14:creationId xmlns:p14="http://schemas.microsoft.com/office/powerpoint/2010/main" val="1638059358"/>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E726CC-A496-4AF5-9D2E-6447D41FCE95}" type="datetimeFigureOut">
              <a:rPr lang="en-IN" smtClean="0"/>
              <a:t>22-03-2024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660040-7C9D-4656-BBD9-BEC5D1143272}" type="slidenum">
              <a:rPr lang="en-IN" smtClean="0"/>
              <a:t>‹#›</a:t>
            </a:fld>
            <a:endParaRPr lang="en-IN"/>
          </a:p>
        </p:txBody>
      </p:sp>
    </p:spTree>
    <p:extLst>
      <p:ext uri="{BB962C8B-B14F-4D97-AF65-F5344CB8AC3E}">
        <p14:creationId xmlns:p14="http://schemas.microsoft.com/office/powerpoint/2010/main" val="3502041105"/>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E726CC-A496-4AF5-9D2E-6447D41FCE95}" type="datetimeFigureOut">
              <a:rPr lang="en-IN" smtClean="0"/>
              <a:t>22-03-2024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660040-7C9D-4656-BBD9-BEC5D1143272}" type="slidenum">
              <a:rPr lang="en-IN" smtClean="0"/>
              <a:t>‹#›</a:t>
            </a:fld>
            <a:endParaRPr lang="en-IN"/>
          </a:p>
        </p:txBody>
      </p:sp>
    </p:spTree>
    <p:extLst>
      <p:ext uri="{BB962C8B-B14F-4D97-AF65-F5344CB8AC3E}">
        <p14:creationId xmlns:p14="http://schemas.microsoft.com/office/powerpoint/2010/main" val="1049656682"/>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E726CC-A496-4AF5-9D2E-6447D41FCE95}" type="datetimeFigureOut">
              <a:rPr lang="en-IN" smtClean="0"/>
              <a:t>22-03-2024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660040-7C9D-4656-BBD9-BEC5D1143272}" type="slidenum">
              <a:rPr lang="en-IN" smtClean="0"/>
              <a:t>‹#›</a:t>
            </a:fld>
            <a:endParaRPr lang="en-IN"/>
          </a:p>
        </p:txBody>
      </p:sp>
    </p:spTree>
    <p:extLst>
      <p:ext uri="{BB962C8B-B14F-4D97-AF65-F5344CB8AC3E}">
        <p14:creationId xmlns:p14="http://schemas.microsoft.com/office/powerpoint/2010/main" val="1359403038"/>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4E726CC-A496-4AF5-9D2E-6447D41FCE95}" type="datetimeFigureOut">
              <a:rPr lang="en-IN" smtClean="0"/>
              <a:t>22-03-2024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660040-7C9D-4656-BBD9-BEC5D1143272}" type="slidenum">
              <a:rPr lang="en-IN" smtClean="0"/>
              <a:t>‹#›</a:t>
            </a:fld>
            <a:endParaRPr lang="en-IN"/>
          </a:p>
        </p:txBody>
      </p:sp>
    </p:spTree>
    <p:extLst>
      <p:ext uri="{BB962C8B-B14F-4D97-AF65-F5344CB8AC3E}">
        <p14:creationId xmlns:p14="http://schemas.microsoft.com/office/powerpoint/2010/main" val="3313755933"/>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726CC-A496-4AF5-9D2E-6447D41FCE95}" type="datetimeFigureOut">
              <a:rPr lang="en-IN" smtClean="0"/>
              <a:t>22-03-2024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660040-7C9D-4656-BBD9-BEC5D1143272}" type="slidenum">
              <a:rPr lang="en-IN" smtClean="0"/>
              <a:t>‹#›</a:t>
            </a:fld>
            <a:endParaRPr lang="en-IN"/>
          </a:p>
        </p:txBody>
      </p:sp>
    </p:spTree>
    <p:extLst>
      <p:ext uri="{BB962C8B-B14F-4D97-AF65-F5344CB8AC3E}">
        <p14:creationId xmlns:p14="http://schemas.microsoft.com/office/powerpoint/2010/main" val="3161732281"/>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726CC-A496-4AF5-9D2E-6447D41FCE95}" type="datetimeFigureOut">
              <a:rPr lang="en-IN" smtClean="0"/>
              <a:t>22-03-2024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660040-7C9D-4656-BBD9-BEC5D1143272}" type="slidenum">
              <a:rPr lang="en-IN" smtClean="0"/>
              <a:t>‹#›</a:t>
            </a:fld>
            <a:endParaRPr lang="en-IN"/>
          </a:p>
        </p:txBody>
      </p:sp>
    </p:spTree>
    <p:extLst>
      <p:ext uri="{BB962C8B-B14F-4D97-AF65-F5344CB8AC3E}">
        <p14:creationId xmlns:p14="http://schemas.microsoft.com/office/powerpoint/2010/main" val="1310259233"/>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4E726CC-A496-4AF5-9D2E-6447D41FCE95}" type="datetimeFigureOut">
              <a:rPr lang="en-IN" smtClean="0"/>
              <a:t>22-03-2024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1660040-7C9D-4656-BBD9-BEC5D1143272}" type="slidenum">
              <a:rPr lang="en-IN" smtClean="0"/>
              <a:t>‹#›</a:t>
            </a:fld>
            <a:endParaRPr lang="en-IN"/>
          </a:p>
        </p:txBody>
      </p:sp>
    </p:spTree>
    <p:extLst>
      <p:ext uri="{BB962C8B-B14F-4D97-AF65-F5344CB8AC3E}">
        <p14:creationId xmlns:p14="http://schemas.microsoft.com/office/powerpoint/2010/main" val="37136796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4F205-21E5-2568-D8F0-0250C6C84713}"/>
              </a:ext>
            </a:extLst>
          </p:cNvPr>
          <p:cNvSpPr>
            <a:spLocks noGrp="1"/>
          </p:cNvSpPr>
          <p:nvPr>
            <p:ph type="ctrTitle"/>
          </p:nvPr>
        </p:nvSpPr>
        <p:spPr>
          <a:xfrm>
            <a:off x="1254033" y="1300785"/>
            <a:ext cx="9762309" cy="2509213"/>
          </a:xfrm>
        </p:spPr>
        <p:txBody>
          <a:bodyPr>
            <a:normAutofit/>
          </a:bodyPr>
          <a:lstStyle/>
          <a:p>
            <a:r>
              <a:rPr lang="en-US" sz="6000" b="1" dirty="0"/>
              <a:t>VIRTUAL GENIE</a:t>
            </a:r>
            <a:endParaRPr lang="en-IN" sz="6000" b="1" dirty="0"/>
          </a:p>
        </p:txBody>
      </p:sp>
      <p:sp>
        <p:nvSpPr>
          <p:cNvPr id="3" name="Subtitle 2">
            <a:extLst>
              <a:ext uri="{FF2B5EF4-FFF2-40B4-BE49-F238E27FC236}">
                <a16:creationId xmlns:a16="http://schemas.microsoft.com/office/drawing/2014/main" id="{2E1DB65A-AD9E-10DF-085B-94CEA8761D0F}"/>
              </a:ext>
            </a:extLst>
          </p:cNvPr>
          <p:cNvSpPr>
            <a:spLocks noGrp="1"/>
          </p:cNvSpPr>
          <p:nvPr>
            <p:ph type="subTitle" idx="1"/>
          </p:nvPr>
        </p:nvSpPr>
        <p:spPr>
          <a:xfrm>
            <a:off x="226423" y="3886200"/>
            <a:ext cx="11791406" cy="1371599"/>
          </a:xfrm>
        </p:spPr>
        <p:txBody>
          <a:bodyPr>
            <a:normAutofit/>
          </a:bodyPr>
          <a:lstStyle/>
          <a:p>
            <a:pPr>
              <a:lnSpc>
                <a:spcPct val="107000"/>
              </a:lnSpc>
              <a:spcAft>
                <a:spcPts val="800"/>
              </a:spcAft>
            </a:pPr>
            <a:r>
              <a:rPr lang="en-IN" sz="32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YOUR WISH IS WINDOWS COMMAND</a:t>
            </a:r>
            <a:endParaRPr lang="en-IN" sz="3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9280667"/>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9ACAF-FEBC-DD20-16F7-0A723B3CFF8A}"/>
              </a:ext>
            </a:extLst>
          </p:cNvPr>
          <p:cNvSpPr>
            <a:spLocks noGrp="1"/>
          </p:cNvSpPr>
          <p:nvPr>
            <p:ph type="title"/>
          </p:nvPr>
        </p:nvSpPr>
        <p:spPr>
          <a:xfrm>
            <a:off x="1139572" y="100355"/>
            <a:ext cx="10364451" cy="1092720"/>
          </a:xfrm>
        </p:spPr>
        <p:txBody>
          <a:bodyPr/>
          <a:lstStyle/>
          <a:p>
            <a:r>
              <a:rPr lang="en-US" dirty="0"/>
              <a:t>HARDWARE AND SOFTWARE REQUIREDMENTS</a:t>
            </a:r>
            <a:endParaRPr lang="en-IN" dirty="0"/>
          </a:p>
        </p:txBody>
      </p:sp>
      <p:sp>
        <p:nvSpPr>
          <p:cNvPr id="3" name="Content Placeholder 2">
            <a:extLst>
              <a:ext uri="{FF2B5EF4-FFF2-40B4-BE49-F238E27FC236}">
                <a16:creationId xmlns:a16="http://schemas.microsoft.com/office/drawing/2014/main" id="{81A476B9-2C30-1E6D-DD84-88452372BF14}"/>
              </a:ext>
            </a:extLst>
          </p:cNvPr>
          <p:cNvSpPr>
            <a:spLocks noGrp="1"/>
          </p:cNvSpPr>
          <p:nvPr>
            <p:ph sz="quarter" idx="13"/>
          </p:nvPr>
        </p:nvSpPr>
        <p:spPr>
          <a:xfrm>
            <a:off x="583474" y="1227088"/>
            <a:ext cx="11025052" cy="2935609"/>
          </a:xfrm>
        </p:spPr>
        <p:txBody>
          <a:bodyPr>
            <a:normAutofit/>
          </a:bodyPr>
          <a:lstStyle/>
          <a:p>
            <a:pPr marL="0" indent="0" algn="just">
              <a:lnSpc>
                <a:spcPct val="150000"/>
              </a:lnSpc>
              <a:spcAft>
                <a:spcPts val="800"/>
              </a:spcAft>
              <a:buNone/>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Hardware: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buFont typeface="+mj-lt"/>
              <a:buAutoNum type="arabicParenR"/>
            </a:pPr>
            <a:r>
              <a:rPr lang="en-IN" kern="100" dirty="0">
                <a:effectLst/>
                <a:latin typeface="Calibri" panose="020F0502020204030204" pitchFamily="34" charset="0"/>
                <a:ea typeface="Calibri" panose="020F0502020204030204" pitchFamily="34" charset="0"/>
                <a:cs typeface="Times New Roman" panose="02020603050405020304" pitchFamily="18" charset="0"/>
              </a:rPr>
              <a:t>Modern computer with at least 4 GB RAM and 2 GHz processor (preferably 8 GB RAM and 3 GHz CPU for optimal performance).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Font typeface="+mj-lt"/>
              <a:buAutoNum type="arabicParenR"/>
            </a:pPr>
            <a:r>
              <a:rPr lang="en-IN" kern="100" dirty="0">
                <a:effectLst/>
                <a:latin typeface="Calibri" panose="020F0502020204030204" pitchFamily="34" charset="0"/>
                <a:ea typeface="Calibri" panose="020F0502020204030204" pitchFamily="34" charset="0"/>
                <a:cs typeface="Times New Roman" panose="02020603050405020304" pitchFamily="18" charset="0"/>
              </a:rPr>
              <a:t>Stable internet connection for downloading necessary dependencies and accessing cloud-based features (if applicable).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2EB84635-8534-34A6-A1FF-948FA3C1C516}"/>
              </a:ext>
            </a:extLst>
          </p:cNvPr>
          <p:cNvSpPr txBox="1"/>
          <p:nvPr/>
        </p:nvSpPr>
        <p:spPr>
          <a:xfrm>
            <a:off x="583474" y="3737587"/>
            <a:ext cx="8749712" cy="2917209"/>
          </a:xfrm>
          <a:prstGeom prst="rect">
            <a:avLst/>
          </a:prstGeom>
          <a:noFill/>
        </p:spPr>
        <p:txBody>
          <a:bodyPr wrap="square" rtlCol="0">
            <a:spAutoFit/>
          </a:bodyPr>
          <a:lstStyle/>
          <a:p>
            <a:pPr lvl="0" algn="just">
              <a:lnSpc>
                <a:spcPct val="150000"/>
              </a:lnSpc>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SOFTWARE : </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Python 3.8 or later. Required Python libraries:</a:t>
            </a:r>
          </a:p>
          <a:p>
            <a:pPr marL="342900" lvl="0" indent="-342900" algn="just">
              <a:lnSpc>
                <a:spcPct val="150000"/>
              </a:lnSpc>
              <a:buFont typeface="Wingdings" panose="05000000000000000000" pitchFamily="2"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nltk</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for natural language processing</a:t>
            </a:r>
          </a:p>
          <a:p>
            <a:pPr marL="342900" lvl="0" indent="-342900" algn="just">
              <a:lnSpc>
                <a:spcPct val="150000"/>
              </a:lnSpc>
              <a:buFont typeface="Wingdings" panose="05000000000000000000" pitchFamily="2"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spaCy</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for advanced NLU and text analysis</a:t>
            </a:r>
          </a:p>
          <a:p>
            <a:pPr marL="342900" lvl="0" indent="-342900" algn="just">
              <a:lnSpc>
                <a:spcPct val="150000"/>
              </a:lnSpc>
              <a:buFont typeface="Wingdings" panose="05000000000000000000" pitchFamily="2"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`pyttsx3` for text-to-speech functionalities</a:t>
            </a:r>
          </a:p>
          <a:p>
            <a:pPr marL="342900" lvl="0" indent="-342900" algn="just">
              <a:lnSpc>
                <a:spcPct val="150000"/>
              </a:lnSpc>
              <a:buFont typeface="Wingdings" panose="05000000000000000000" pitchFamily="2"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`keyboard` for simulating keyboard interactions</a:t>
            </a:r>
          </a:p>
          <a:p>
            <a:pPr marL="342900" lvl="0" indent="-342900" algn="just">
              <a:lnSpc>
                <a:spcPct val="150000"/>
              </a:lnSpc>
              <a:spcAft>
                <a:spcPts val="800"/>
              </a:spcAft>
              <a:buFont typeface="Wingdings" panose="05000000000000000000" pitchFamily="2"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pyautogui</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for automating mouse and GUI interactions</a:t>
            </a:r>
          </a:p>
        </p:txBody>
      </p:sp>
    </p:spTree>
    <p:extLst>
      <p:ext uri="{BB962C8B-B14F-4D97-AF65-F5344CB8AC3E}">
        <p14:creationId xmlns:p14="http://schemas.microsoft.com/office/powerpoint/2010/main" val="511429153"/>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C58CE-5ACE-334F-91DC-27CF49EA983F}"/>
              </a:ext>
            </a:extLst>
          </p:cNvPr>
          <p:cNvSpPr>
            <a:spLocks noGrp="1"/>
          </p:cNvSpPr>
          <p:nvPr>
            <p:ph type="title"/>
          </p:nvPr>
        </p:nvSpPr>
        <p:spPr>
          <a:xfrm>
            <a:off x="8229601" y="1897922"/>
            <a:ext cx="2996374" cy="922900"/>
          </a:xfrm>
        </p:spPr>
        <p:txBody>
          <a:bodyPr/>
          <a:lstStyle/>
          <a:p>
            <a:r>
              <a:rPr lang="en-US" dirty="0"/>
              <a:t>UML DIAGRAM</a:t>
            </a:r>
            <a:endParaRPr lang="en-IN" dirty="0"/>
          </a:p>
        </p:txBody>
      </p:sp>
      <p:pic>
        <p:nvPicPr>
          <p:cNvPr id="3" name="Picture 2">
            <a:extLst>
              <a:ext uri="{FF2B5EF4-FFF2-40B4-BE49-F238E27FC236}">
                <a16:creationId xmlns:a16="http://schemas.microsoft.com/office/drawing/2014/main" id="{1A8809C3-D913-A73C-CD2B-447E2B1066D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8162"/>
            <a:ext cx="7148801" cy="6849838"/>
          </a:xfrm>
          <a:prstGeom prst="rect">
            <a:avLst/>
          </a:prstGeom>
          <a:noFill/>
          <a:ln>
            <a:noFill/>
          </a:ln>
        </p:spPr>
      </p:pic>
    </p:spTree>
    <p:extLst>
      <p:ext uri="{BB962C8B-B14F-4D97-AF65-F5344CB8AC3E}">
        <p14:creationId xmlns:p14="http://schemas.microsoft.com/office/powerpoint/2010/main" val="220843261"/>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D39FC-E6FA-D52A-D0CF-5E014EDD19CA}"/>
              </a:ext>
            </a:extLst>
          </p:cNvPr>
          <p:cNvSpPr>
            <a:spLocks noGrp="1"/>
          </p:cNvSpPr>
          <p:nvPr>
            <p:ph type="title"/>
          </p:nvPr>
        </p:nvSpPr>
        <p:spPr>
          <a:xfrm>
            <a:off x="913774" y="252758"/>
            <a:ext cx="10364451" cy="670352"/>
          </a:xfrm>
        </p:spPr>
        <p:txBody>
          <a:bodyPr/>
          <a:lstStyle/>
          <a:p>
            <a:r>
              <a:rPr lang="en-US" dirty="0"/>
              <a:t>SCREENSHOTS</a:t>
            </a:r>
            <a:endParaRPr lang="en-IN" dirty="0"/>
          </a:p>
        </p:txBody>
      </p:sp>
      <p:pic>
        <p:nvPicPr>
          <p:cNvPr id="6" name="Picture 5">
            <a:extLst>
              <a:ext uri="{FF2B5EF4-FFF2-40B4-BE49-F238E27FC236}">
                <a16:creationId xmlns:a16="http://schemas.microsoft.com/office/drawing/2014/main" id="{BB89C273-7CA8-3E1B-D812-D32AE5ACDE73}"/>
              </a:ext>
            </a:extLst>
          </p:cNvPr>
          <p:cNvPicPr>
            <a:picLocks noChangeAspect="1"/>
          </p:cNvPicPr>
          <p:nvPr/>
        </p:nvPicPr>
        <p:blipFill>
          <a:blip r:embed="rId2"/>
          <a:stretch>
            <a:fillRect/>
          </a:stretch>
        </p:blipFill>
        <p:spPr>
          <a:xfrm>
            <a:off x="151885" y="1897247"/>
            <a:ext cx="11888230" cy="3063505"/>
          </a:xfrm>
          <a:prstGeom prst="rect">
            <a:avLst/>
          </a:prstGeom>
        </p:spPr>
      </p:pic>
      <p:sp>
        <p:nvSpPr>
          <p:cNvPr id="7" name="TextBox 6">
            <a:extLst>
              <a:ext uri="{FF2B5EF4-FFF2-40B4-BE49-F238E27FC236}">
                <a16:creationId xmlns:a16="http://schemas.microsoft.com/office/drawing/2014/main" id="{999E7D3C-3779-3A70-D008-9EB64B8E6737}"/>
              </a:ext>
            </a:extLst>
          </p:cNvPr>
          <p:cNvSpPr txBox="1"/>
          <p:nvPr/>
        </p:nvSpPr>
        <p:spPr>
          <a:xfrm>
            <a:off x="9091749" y="1897247"/>
            <a:ext cx="2743825" cy="369332"/>
          </a:xfrm>
          <a:prstGeom prst="rect">
            <a:avLst/>
          </a:prstGeom>
          <a:noFill/>
        </p:spPr>
        <p:txBody>
          <a:bodyPr wrap="square" rtlCol="0">
            <a:spAutoFit/>
          </a:bodyPr>
          <a:lstStyle/>
          <a:p>
            <a:r>
              <a:rPr lang="en-US" b="1" dirty="0">
                <a:solidFill>
                  <a:schemeClr val="bg1"/>
                </a:solidFill>
              </a:rPr>
              <a:t>-</a:t>
            </a:r>
            <a:r>
              <a:rPr lang="en-US" b="1" dirty="0">
                <a:solidFill>
                  <a:schemeClr val="bg1"/>
                </a:solidFill>
                <a:sym typeface="Wingdings" panose="05000000000000000000" pitchFamily="2" charset="2"/>
              </a:rPr>
              <a:t></a:t>
            </a:r>
            <a:r>
              <a:rPr lang="en-US" b="1" dirty="0">
                <a:solidFill>
                  <a:schemeClr val="bg1"/>
                </a:solidFill>
              </a:rPr>
              <a:t>OUR PROGRAM FILE</a:t>
            </a:r>
            <a:endParaRPr lang="en-IN" b="1" dirty="0">
              <a:solidFill>
                <a:schemeClr val="bg1"/>
              </a:solidFill>
            </a:endParaRPr>
          </a:p>
        </p:txBody>
      </p:sp>
      <p:sp>
        <p:nvSpPr>
          <p:cNvPr id="8" name="TextBox 7">
            <a:extLst>
              <a:ext uri="{FF2B5EF4-FFF2-40B4-BE49-F238E27FC236}">
                <a16:creationId xmlns:a16="http://schemas.microsoft.com/office/drawing/2014/main" id="{1C95CCA5-857A-D5D8-5F39-CD150171AA84}"/>
              </a:ext>
            </a:extLst>
          </p:cNvPr>
          <p:cNvSpPr txBox="1"/>
          <p:nvPr/>
        </p:nvSpPr>
        <p:spPr>
          <a:xfrm>
            <a:off x="3126377" y="1027610"/>
            <a:ext cx="7445829" cy="584775"/>
          </a:xfrm>
          <a:prstGeom prst="rect">
            <a:avLst/>
          </a:prstGeom>
          <a:noFill/>
        </p:spPr>
        <p:txBody>
          <a:bodyPr wrap="square" rtlCol="0">
            <a:spAutoFit/>
          </a:bodyPr>
          <a:lstStyle/>
          <a:p>
            <a:r>
              <a:rPr lang="en-US" sz="3200" b="1" dirty="0"/>
              <a:t>INITIAL Start Up and Running </a:t>
            </a:r>
            <a:endParaRPr lang="en-IN" sz="3200" b="1" dirty="0"/>
          </a:p>
        </p:txBody>
      </p:sp>
      <p:sp>
        <p:nvSpPr>
          <p:cNvPr id="9" name="TextBox 8">
            <a:extLst>
              <a:ext uri="{FF2B5EF4-FFF2-40B4-BE49-F238E27FC236}">
                <a16:creationId xmlns:a16="http://schemas.microsoft.com/office/drawing/2014/main" id="{98FF36E9-9FEC-C084-B1BD-66621CE563BF}"/>
              </a:ext>
            </a:extLst>
          </p:cNvPr>
          <p:cNvSpPr txBox="1"/>
          <p:nvPr/>
        </p:nvSpPr>
        <p:spPr>
          <a:xfrm>
            <a:off x="3309257" y="4384200"/>
            <a:ext cx="3169920" cy="369332"/>
          </a:xfrm>
          <a:prstGeom prst="rect">
            <a:avLst/>
          </a:prstGeom>
          <a:noFill/>
        </p:spPr>
        <p:txBody>
          <a:bodyPr wrap="square" rtlCol="0">
            <a:spAutoFit/>
          </a:bodyPr>
          <a:lstStyle/>
          <a:p>
            <a:r>
              <a:rPr lang="en-US" b="1" dirty="0">
                <a:solidFill>
                  <a:schemeClr val="bg1"/>
                </a:solidFill>
              </a:rPr>
              <a:t>=&gt;Waiting for speech Input</a:t>
            </a:r>
            <a:endParaRPr lang="en-IN" b="1" dirty="0">
              <a:solidFill>
                <a:schemeClr val="bg1"/>
              </a:solidFill>
            </a:endParaRPr>
          </a:p>
        </p:txBody>
      </p:sp>
    </p:spTree>
    <p:extLst>
      <p:ext uri="{BB962C8B-B14F-4D97-AF65-F5344CB8AC3E}">
        <p14:creationId xmlns:p14="http://schemas.microsoft.com/office/powerpoint/2010/main" val="3698620999"/>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D39FC-E6FA-D52A-D0CF-5E014EDD19CA}"/>
              </a:ext>
            </a:extLst>
          </p:cNvPr>
          <p:cNvSpPr>
            <a:spLocks noGrp="1"/>
          </p:cNvSpPr>
          <p:nvPr>
            <p:ph type="title"/>
          </p:nvPr>
        </p:nvSpPr>
        <p:spPr>
          <a:xfrm>
            <a:off x="913774" y="252758"/>
            <a:ext cx="10364451" cy="670352"/>
          </a:xfrm>
        </p:spPr>
        <p:txBody>
          <a:bodyPr/>
          <a:lstStyle/>
          <a:p>
            <a:r>
              <a:rPr lang="en-US" dirty="0"/>
              <a:t>SCREENSHOTS</a:t>
            </a:r>
            <a:endParaRPr lang="en-IN" dirty="0"/>
          </a:p>
        </p:txBody>
      </p:sp>
      <p:pic>
        <p:nvPicPr>
          <p:cNvPr id="4" name="Picture 3">
            <a:extLst>
              <a:ext uri="{FF2B5EF4-FFF2-40B4-BE49-F238E27FC236}">
                <a16:creationId xmlns:a16="http://schemas.microsoft.com/office/drawing/2014/main" id="{E30C0C4D-7FE5-D350-74B4-81AC41494A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6827" y="1250102"/>
            <a:ext cx="9426757" cy="4262424"/>
          </a:xfrm>
          <a:prstGeom prst="rect">
            <a:avLst/>
          </a:prstGeom>
        </p:spPr>
      </p:pic>
    </p:spTree>
    <p:extLst>
      <p:ext uri="{BB962C8B-B14F-4D97-AF65-F5344CB8AC3E}">
        <p14:creationId xmlns:p14="http://schemas.microsoft.com/office/powerpoint/2010/main" val="3679763168"/>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9F216-61CD-1FEC-BA32-77FF7977DC16}"/>
              </a:ext>
            </a:extLst>
          </p:cNvPr>
          <p:cNvSpPr>
            <a:spLocks noGrp="1"/>
          </p:cNvSpPr>
          <p:nvPr>
            <p:ph type="title"/>
          </p:nvPr>
        </p:nvSpPr>
        <p:spPr>
          <a:xfrm>
            <a:off x="913774" y="113420"/>
            <a:ext cx="10364451" cy="740020"/>
          </a:xfrm>
        </p:spPr>
        <p:txBody>
          <a:bodyPr/>
          <a:lstStyle/>
          <a:p>
            <a:r>
              <a:rPr lang="en-US" dirty="0"/>
              <a:t>CONCLUSION</a:t>
            </a:r>
            <a:endParaRPr lang="en-IN" dirty="0"/>
          </a:p>
        </p:txBody>
      </p:sp>
      <p:sp>
        <p:nvSpPr>
          <p:cNvPr id="4" name="TextBox 3">
            <a:extLst>
              <a:ext uri="{FF2B5EF4-FFF2-40B4-BE49-F238E27FC236}">
                <a16:creationId xmlns:a16="http://schemas.microsoft.com/office/drawing/2014/main" id="{1F25D84A-1444-5FAC-E820-4354BE45FDA2}"/>
              </a:ext>
            </a:extLst>
          </p:cNvPr>
          <p:cNvSpPr txBox="1"/>
          <p:nvPr/>
        </p:nvSpPr>
        <p:spPr>
          <a:xfrm>
            <a:off x="913774" y="1098362"/>
            <a:ext cx="11016969" cy="5118196"/>
          </a:xfrm>
          <a:prstGeom prst="rect">
            <a:avLst/>
          </a:prstGeom>
          <a:noFill/>
        </p:spPr>
        <p:txBody>
          <a:bodyPr wrap="square" rtlCol="0">
            <a:spAutoFit/>
          </a:bodyPr>
          <a:lstStyle/>
          <a:p>
            <a:pPr algn="l">
              <a:lnSpc>
                <a:spcPct val="150000"/>
              </a:lnSpc>
            </a:pPr>
            <a:r>
              <a:rPr lang="en-US" sz="2200" b="1" i="0" dirty="0">
                <a:effectLst/>
                <a:latin typeface="Google Sans"/>
              </a:rPr>
              <a:t>Virtual Genie</a:t>
            </a:r>
            <a:r>
              <a:rPr lang="en-US" sz="2200" b="0" i="0" dirty="0">
                <a:effectLst/>
                <a:latin typeface="Google Sans"/>
              </a:rPr>
              <a:t> represents a potential future for AI-powered tools capable of generating interactive, controllable virtual environments based on user prompts. This technology holds promise for various applications, including:</a:t>
            </a:r>
          </a:p>
          <a:p>
            <a:pPr algn="l">
              <a:lnSpc>
                <a:spcPct val="150000"/>
              </a:lnSpc>
              <a:buFont typeface="Arial" panose="020B0604020202020204" pitchFamily="34" charset="0"/>
              <a:buChar char="•"/>
            </a:pPr>
            <a:r>
              <a:rPr lang="en-US" sz="2200" b="1" i="0" dirty="0">
                <a:effectLst/>
                <a:latin typeface="Google Sans"/>
              </a:rPr>
              <a:t>Educational experiences:</a:t>
            </a:r>
            <a:r>
              <a:rPr lang="en-US" sz="2200" b="0" i="0" dirty="0">
                <a:effectLst/>
                <a:latin typeface="Google Sans"/>
              </a:rPr>
              <a:t> Learners could explore virtual simulations of historical events, scientific phenomena, or complex systems for a more immersive learning experience.</a:t>
            </a:r>
          </a:p>
          <a:p>
            <a:pPr algn="l">
              <a:lnSpc>
                <a:spcPct val="150000"/>
              </a:lnSpc>
              <a:buFont typeface="Arial" panose="020B0604020202020204" pitchFamily="34" charset="0"/>
              <a:buChar char="•"/>
            </a:pPr>
            <a:r>
              <a:rPr lang="en-US" sz="2200" b="1" i="0" dirty="0">
                <a:effectLst/>
                <a:latin typeface="Google Sans"/>
              </a:rPr>
              <a:t>Entertainment:</a:t>
            </a:r>
            <a:r>
              <a:rPr lang="en-US" sz="2200" b="0" i="0" dirty="0">
                <a:effectLst/>
                <a:latin typeface="Google Sans"/>
              </a:rPr>
              <a:t> Users could create and explore personalized virtual worlds for games, recreation, or relaxation.</a:t>
            </a:r>
          </a:p>
          <a:p>
            <a:pPr algn="l">
              <a:lnSpc>
                <a:spcPct val="150000"/>
              </a:lnSpc>
              <a:buFont typeface="Arial" panose="020B0604020202020204" pitchFamily="34" charset="0"/>
              <a:buChar char="•"/>
            </a:pPr>
            <a:r>
              <a:rPr lang="en-US" sz="2200" b="1" i="0" dirty="0">
                <a:effectLst/>
                <a:latin typeface="Google Sans"/>
              </a:rPr>
              <a:t>Prototyping and design:</a:t>
            </a:r>
            <a:r>
              <a:rPr lang="en-US" sz="2200" b="0" i="0" dirty="0">
                <a:effectLst/>
                <a:latin typeface="Google Sans"/>
              </a:rPr>
              <a:t> Virtual Genie could be used to generate and test prototypes of physical products or environments, streamlining the design process.</a:t>
            </a:r>
          </a:p>
          <a:p>
            <a:pPr algn="l">
              <a:lnSpc>
                <a:spcPct val="150000"/>
              </a:lnSpc>
            </a:pPr>
            <a:r>
              <a:rPr lang="en-US" sz="2200" b="0" i="0" dirty="0">
                <a:effectLst/>
                <a:latin typeface="Google Sans"/>
              </a:rPr>
              <a:t>However, the development of Virtual Genie is in its early stages.</a:t>
            </a:r>
          </a:p>
        </p:txBody>
      </p:sp>
    </p:spTree>
    <p:extLst>
      <p:ext uri="{BB962C8B-B14F-4D97-AF65-F5344CB8AC3E}">
        <p14:creationId xmlns:p14="http://schemas.microsoft.com/office/powerpoint/2010/main" val="3689427108"/>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F74F-11B5-DCAB-2A1A-9D3A0149B56C}"/>
              </a:ext>
            </a:extLst>
          </p:cNvPr>
          <p:cNvSpPr>
            <a:spLocks noGrp="1"/>
          </p:cNvSpPr>
          <p:nvPr>
            <p:ph type="title"/>
          </p:nvPr>
        </p:nvSpPr>
        <p:spPr>
          <a:xfrm>
            <a:off x="787811" y="78377"/>
            <a:ext cx="10364451" cy="757645"/>
          </a:xfrm>
        </p:spPr>
        <p:txBody>
          <a:bodyPr>
            <a:normAutofit fontScale="90000"/>
          </a:bodyPr>
          <a:lstStyle/>
          <a:p>
            <a:pPr>
              <a:lnSpc>
                <a:spcPct val="150000"/>
              </a:lnSpc>
            </a:pPr>
            <a:r>
              <a:rPr lang="en-US" sz="3600" cap="all" dirty="0"/>
              <a:t>FUTURE ENHANCEMENT</a:t>
            </a:r>
          </a:p>
        </p:txBody>
      </p:sp>
      <p:sp>
        <p:nvSpPr>
          <p:cNvPr id="5" name="TextBox 4">
            <a:extLst>
              <a:ext uri="{FF2B5EF4-FFF2-40B4-BE49-F238E27FC236}">
                <a16:creationId xmlns:a16="http://schemas.microsoft.com/office/drawing/2014/main" id="{78FB588E-6461-FFFF-6665-499951F77FC9}"/>
              </a:ext>
            </a:extLst>
          </p:cNvPr>
          <p:cNvSpPr txBox="1"/>
          <p:nvPr/>
        </p:nvSpPr>
        <p:spPr>
          <a:xfrm>
            <a:off x="574763" y="974796"/>
            <a:ext cx="10790545" cy="5575052"/>
          </a:xfrm>
          <a:prstGeom prst="rect">
            <a:avLst/>
          </a:prstGeom>
          <a:noFill/>
        </p:spPr>
        <p:txBody>
          <a:bodyPr wrap="square" rtlCol="0">
            <a:spAutoFit/>
          </a:bodyPr>
          <a:lstStyle/>
          <a:p>
            <a:pPr algn="just">
              <a:lnSpc>
                <a:spcPct val="150000"/>
              </a:lnSpc>
            </a:pPr>
            <a:r>
              <a:rPr lang="en-US" sz="2400" b="0" i="0" dirty="0">
                <a:effectLst/>
                <a:latin typeface="Google Sans"/>
              </a:rPr>
              <a:t>The concept of Virtual Genie, an AI that crafts interactive and controllable virtual environments based on user prompts, holds immense potential. Here's a glimpse into some exciting future enhancements:</a:t>
            </a:r>
          </a:p>
          <a:p>
            <a:pPr algn="just">
              <a:lnSpc>
                <a:spcPct val="150000"/>
              </a:lnSpc>
            </a:pPr>
            <a:endParaRPr lang="en-US" sz="2400" b="1" dirty="0">
              <a:latin typeface="Google Sans"/>
            </a:endParaRPr>
          </a:p>
          <a:p>
            <a:pPr algn="just">
              <a:lnSpc>
                <a:spcPct val="150000"/>
              </a:lnSpc>
              <a:buFont typeface="Arial" panose="020B0604020202020204" pitchFamily="34" charset="0"/>
              <a:buChar char="•"/>
            </a:pPr>
            <a:r>
              <a:rPr lang="en-US" sz="2400" b="1" i="0" dirty="0">
                <a:effectLst/>
                <a:latin typeface="Google Sans"/>
              </a:rPr>
              <a:t>Emotional Intelligence:</a:t>
            </a:r>
            <a:r>
              <a:rPr lang="en-US" sz="2400" b="0" i="0" dirty="0">
                <a:effectLst/>
                <a:latin typeface="Google Sans"/>
              </a:rPr>
              <a:t> Virtual Genies could understand and respond to user emotions, tailoring the experience accordingly. They could offer comfort, encouragement, or adjust the environment's mood based on user needs.</a:t>
            </a:r>
          </a:p>
          <a:p>
            <a:pPr algn="just">
              <a:lnSpc>
                <a:spcPct val="150000"/>
              </a:lnSpc>
            </a:pPr>
            <a:endParaRPr lang="en-US" sz="2400" b="0" i="0" dirty="0">
              <a:effectLst/>
              <a:latin typeface="Google Sans"/>
            </a:endParaRPr>
          </a:p>
          <a:p>
            <a:pPr algn="just">
              <a:lnSpc>
                <a:spcPct val="150000"/>
              </a:lnSpc>
              <a:buFont typeface="Arial" panose="020B0604020202020204" pitchFamily="34" charset="0"/>
              <a:buChar char="•"/>
            </a:pPr>
            <a:r>
              <a:rPr lang="en-US" sz="2400" b="1" i="0" dirty="0">
                <a:effectLst/>
                <a:latin typeface="Google Sans"/>
              </a:rPr>
              <a:t>Educational A.I. Tutors:</a:t>
            </a:r>
            <a:r>
              <a:rPr lang="en-US" sz="2400" b="0" i="0" dirty="0">
                <a:effectLst/>
                <a:latin typeface="Google Sans"/>
              </a:rPr>
              <a:t> Virtual Genies could become personalized A.I. tutors, creating interactive lessons and simulations tailored to individual learning styles</a:t>
            </a:r>
          </a:p>
        </p:txBody>
      </p:sp>
    </p:spTree>
    <p:extLst>
      <p:ext uri="{BB962C8B-B14F-4D97-AF65-F5344CB8AC3E}">
        <p14:creationId xmlns:p14="http://schemas.microsoft.com/office/powerpoint/2010/main" val="4048852214"/>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C6CAE-46B5-12D8-AB1C-9DF3DFA4C84B}"/>
              </a:ext>
            </a:extLst>
          </p:cNvPr>
          <p:cNvSpPr>
            <a:spLocks noGrp="1"/>
          </p:cNvSpPr>
          <p:nvPr>
            <p:ph type="title"/>
          </p:nvPr>
        </p:nvSpPr>
        <p:spPr>
          <a:xfrm>
            <a:off x="913774" y="252757"/>
            <a:ext cx="10364451" cy="1596177"/>
          </a:xfrm>
        </p:spPr>
        <p:txBody>
          <a:bodyPr>
            <a:normAutofit/>
          </a:bodyPr>
          <a:lstStyle/>
          <a:p>
            <a:r>
              <a:rPr lang="en-US" sz="5400" dirty="0"/>
              <a:t>FINAL PPT</a:t>
            </a:r>
            <a:endParaRPr lang="en-IN" sz="5400" dirty="0"/>
          </a:p>
        </p:txBody>
      </p:sp>
      <p:sp>
        <p:nvSpPr>
          <p:cNvPr id="3" name="Content Placeholder 2">
            <a:extLst>
              <a:ext uri="{FF2B5EF4-FFF2-40B4-BE49-F238E27FC236}">
                <a16:creationId xmlns:a16="http://schemas.microsoft.com/office/drawing/2014/main" id="{B3E58A32-CDDE-9B67-3202-1C4D8C2CB028}"/>
              </a:ext>
            </a:extLst>
          </p:cNvPr>
          <p:cNvSpPr>
            <a:spLocks noGrp="1"/>
          </p:cNvSpPr>
          <p:nvPr>
            <p:ph sz="quarter" idx="13"/>
          </p:nvPr>
        </p:nvSpPr>
        <p:spPr>
          <a:xfrm>
            <a:off x="913774" y="1776206"/>
            <a:ext cx="5182226" cy="4321091"/>
          </a:xfrm>
        </p:spPr>
        <p:txBody>
          <a:bodyPr>
            <a:normAutofit/>
          </a:bodyPr>
          <a:lstStyle/>
          <a:p>
            <a:pPr>
              <a:lnSpc>
                <a:spcPct val="150000"/>
              </a:lnSpc>
            </a:pPr>
            <a:r>
              <a:rPr lang="en-US" sz="2400" dirty="0"/>
              <a:t>ABSTRACT</a:t>
            </a:r>
          </a:p>
          <a:p>
            <a:pPr>
              <a:lnSpc>
                <a:spcPct val="150000"/>
              </a:lnSpc>
            </a:pPr>
            <a:r>
              <a:rPr lang="en-US" sz="2400" dirty="0"/>
              <a:t>EXISTING SYSTEM</a:t>
            </a:r>
          </a:p>
          <a:p>
            <a:pPr>
              <a:lnSpc>
                <a:spcPct val="150000"/>
              </a:lnSpc>
            </a:pPr>
            <a:r>
              <a:rPr lang="en-US" sz="2400" dirty="0"/>
              <a:t>PROPOSED SYSTEM</a:t>
            </a:r>
          </a:p>
          <a:p>
            <a:pPr>
              <a:lnSpc>
                <a:spcPct val="150000"/>
              </a:lnSpc>
            </a:pPr>
            <a:r>
              <a:rPr lang="en-US" sz="2400" dirty="0"/>
              <a:t>ARCHITECTURE</a:t>
            </a:r>
          </a:p>
          <a:p>
            <a:pPr>
              <a:lnSpc>
                <a:spcPct val="150000"/>
              </a:lnSpc>
            </a:pPr>
            <a:r>
              <a:rPr lang="en-US" sz="2400" dirty="0"/>
              <a:t>HARDWARE &amp; SOFTWARE REQUIREMENTS</a:t>
            </a:r>
          </a:p>
        </p:txBody>
      </p:sp>
      <p:sp>
        <p:nvSpPr>
          <p:cNvPr id="4" name="TextBox 3">
            <a:extLst>
              <a:ext uri="{FF2B5EF4-FFF2-40B4-BE49-F238E27FC236}">
                <a16:creationId xmlns:a16="http://schemas.microsoft.com/office/drawing/2014/main" id="{23227232-E5A0-B0CA-19F3-5E331D47FDFA}"/>
              </a:ext>
            </a:extLst>
          </p:cNvPr>
          <p:cNvSpPr txBox="1"/>
          <p:nvPr/>
        </p:nvSpPr>
        <p:spPr>
          <a:xfrm>
            <a:off x="6296298" y="1776206"/>
            <a:ext cx="4563292" cy="36933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MODULE DESCRIPTION</a:t>
            </a:r>
            <a:endParaRPr lang="en-US" sz="2400" cap="all" dirty="0"/>
          </a:p>
          <a:p>
            <a:pPr marL="285750" indent="-285750">
              <a:lnSpc>
                <a:spcPct val="150000"/>
              </a:lnSpc>
              <a:buFont typeface="Arial" panose="020B0604020202020204" pitchFamily="34" charset="0"/>
              <a:buChar char="•"/>
            </a:pPr>
            <a:r>
              <a:rPr lang="en-US" sz="2400" cap="all" dirty="0"/>
              <a:t>UML DIAGRAM</a:t>
            </a:r>
          </a:p>
          <a:p>
            <a:pPr marL="285750" indent="-285750">
              <a:lnSpc>
                <a:spcPct val="150000"/>
              </a:lnSpc>
              <a:buFont typeface="Arial" panose="020B0604020202020204" pitchFamily="34" charset="0"/>
              <a:buChar char="•"/>
            </a:pPr>
            <a:r>
              <a:rPr lang="en-US" sz="2400" cap="all" dirty="0"/>
              <a:t>SCREENSHOTS </a:t>
            </a:r>
          </a:p>
          <a:p>
            <a:pPr marL="285750" indent="-285750">
              <a:lnSpc>
                <a:spcPct val="150000"/>
              </a:lnSpc>
              <a:buFont typeface="Arial" panose="020B0604020202020204" pitchFamily="34" charset="0"/>
              <a:buChar char="•"/>
            </a:pPr>
            <a:r>
              <a:rPr lang="en-US" sz="2400" cap="all" dirty="0"/>
              <a:t>TESTING </a:t>
            </a:r>
          </a:p>
          <a:p>
            <a:pPr marL="285750" indent="-285750">
              <a:lnSpc>
                <a:spcPct val="150000"/>
              </a:lnSpc>
              <a:buFont typeface="Arial" panose="020B0604020202020204" pitchFamily="34" charset="0"/>
              <a:buChar char="•"/>
            </a:pPr>
            <a:r>
              <a:rPr lang="en-US" sz="2400" cap="all" dirty="0"/>
              <a:t>CONCLUSION</a:t>
            </a:r>
          </a:p>
          <a:p>
            <a:pPr marL="285750" indent="-285750">
              <a:lnSpc>
                <a:spcPct val="150000"/>
              </a:lnSpc>
              <a:buFont typeface="Arial" panose="020B0604020202020204" pitchFamily="34" charset="0"/>
              <a:buChar char="•"/>
            </a:pPr>
            <a:r>
              <a:rPr lang="en-US" sz="2400" cap="all" dirty="0"/>
              <a:t>FUTURE ENHANCEMENT</a:t>
            </a:r>
          </a:p>
          <a:p>
            <a:endParaRPr lang="en-IN" dirty="0"/>
          </a:p>
        </p:txBody>
      </p:sp>
    </p:spTree>
    <p:extLst>
      <p:ext uri="{BB962C8B-B14F-4D97-AF65-F5344CB8AC3E}">
        <p14:creationId xmlns:p14="http://schemas.microsoft.com/office/powerpoint/2010/main" val="2690597254"/>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90563-3C8B-D174-6DA3-D7AA19933100}"/>
              </a:ext>
            </a:extLst>
          </p:cNvPr>
          <p:cNvSpPr>
            <a:spLocks noGrp="1"/>
          </p:cNvSpPr>
          <p:nvPr>
            <p:ph type="title"/>
          </p:nvPr>
        </p:nvSpPr>
        <p:spPr>
          <a:xfrm>
            <a:off x="913149" y="44152"/>
            <a:ext cx="10364451" cy="835814"/>
          </a:xfrm>
        </p:spPr>
        <p:txBody>
          <a:bodyPr/>
          <a:lstStyle/>
          <a:p>
            <a:r>
              <a:rPr lang="en-US" dirty="0"/>
              <a:t>ABSTRACT</a:t>
            </a:r>
            <a:endParaRPr lang="en-IN" dirty="0"/>
          </a:p>
        </p:txBody>
      </p:sp>
      <p:sp>
        <p:nvSpPr>
          <p:cNvPr id="4" name="Content Placeholder 2">
            <a:extLst>
              <a:ext uri="{FF2B5EF4-FFF2-40B4-BE49-F238E27FC236}">
                <a16:creationId xmlns:a16="http://schemas.microsoft.com/office/drawing/2014/main" id="{88F6F5DF-5EBE-D05E-99F7-87D932CA217D}"/>
              </a:ext>
            </a:extLst>
          </p:cNvPr>
          <p:cNvSpPr>
            <a:spLocks noGrp="1"/>
          </p:cNvSpPr>
          <p:nvPr>
            <p:ph sz="quarter" idx="13"/>
          </p:nvPr>
        </p:nvSpPr>
        <p:spPr>
          <a:xfrm>
            <a:off x="913149" y="462059"/>
            <a:ext cx="10624770" cy="6168457"/>
          </a:xfrm>
        </p:spPr>
        <p:txBody>
          <a:bodyPr>
            <a:normAutofit lnSpcReduction="10000"/>
          </a:bodyPr>
          <a:lstStyle/>
          <a:p>
            <a:pPr algn="just">
              <a:lnSpc>
                <a:spcPct val="170000"/>
              </a:lnSpc>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Summary:</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70000"/>
              </a:lnSpc>
              <a:spcAft>
                <a:spcPts val="800"/>
              </a:spcAft>
            </a:pP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In a world where technology increasingly blends with our daily lives, the desire for seamless and intuitive interactions with our devices grows stronger. "Virtual Genie" answers this call, offering a comprehensive voice-controlled automation solution designed to transform the Windows experience. Harnessing the power of AI and natural language processing, Virtual Genie empowers users to control virtually every aspect of their Windows environment with the effortless ease of spoken commands.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70000"/>
              </a:lnSpc>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Application: </a:t>
            </a: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Key features and capabilities of Virtual Genie include: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70000"/>
              </a:lnSpc>
              <a:buFont typeface="Wingdings" panose="05000000000000000000" pitchFamily="2" charset="2"/>
              <a:buChar char=""/>
            </a:pPr>
            <a:r>
              <a:rPr lang="en-IN" sz="1300" b="1" kern="100" dirty="0">
                <a:effectLst/>
                <a:latin typeface="Calibri" panose="020F0502020204030204" pitchFamily="34" charset="0"/>
                <a:ea typeface="Calibri" panose="020F0502020204030204" pitchFamily="34" charset="0"/>
                <a:cs typeface="Times New Roman" panose="02020603050405020304" pitchFamily="18" charset="0"/>
              </a:rPr>
              <a:t>Voice-First Interaction:</a:t>
            </a: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 Navigate and control Windows seamlessly using natural language commands, eliminating the need for traditional input methods.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70000"/>
              </a:lnSpc>
              <a:buFont typeface="Wingdings" panose="05000000000000000000" pitchFamily="2" charset="2"/>
              <a:buChar char=""/>
            </a:pPr>
            <a:r>
              <a:rPr lang="en-IN" sz="1300" b="1" kern="100" dirty="0">
                <a:effectLst/>
                <a:latin typeface="Calibri" panose="020F0502020204030204" pitchFamily="34" charset="0"/>
                <a:ea typeface="Calibri" panose="020F0502020204030204" pitchFamily="34" charset="0"/>
                <a:cs typeface="Times New Roman" panose="02020603050405020304" pitchFamily="18" charset="0"/>
              </a:rPr>
              <a:t>Secure Access:</a:t>
            </a: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 Protect user privacy and data with secure login, ensuring only authorized individuals can access its features.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70000"/>
              </a:lnSpc>
              <a:buFont typeface="Wingdings" panose="05000000000000000000" pitchFamily="2" charset="2"/>
              <a:buChar char=""/>
            </a:pPr>
            <a:r>
              <a:rPr lang="en-IN" sz="1300" b="1" kern="100" dirty="0">
                <a:effectLst/>
                <a:latin typeface="Calibri" panose="020F0502020204030204" pitchFamily="34" charset="0"/>
                <a:ea typeface="Calibri" panose="020F0502020204030204" pitchFamily="34" charset="0"/>
                <a:cs typeface="Times New Roman" panose="02020603050405020304" pitchFamily="18" charset="0"/>
              </a:rPr>
              <a:t>Comprehensive Control:</a:t>
            </a: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 Access and manage a wide range of Windows functions, including:</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70000"/>
              </a:lnSpc>
              <a:buFont typeface="Courier New" panose="02070309020205020404" pitchFamily="49" charset="0"/>
              <a:buChar char="o"/>
            </a:pPr>
            <a:r>
              <a:rPr lang="en-IN" sz="1500" kern="100" dirty="0">
                <a:effectLst/>
                <a:latin typeface="Calibri" panose="020F0502020204030204" pitchFamily="34" charset="0"/>
                <a:ea typeface="Calibri" panose="020F0502020204030204" pitchFamily="34" charset="0"/>
                <a:cs typeface="Times New Roman" panose="02020603050405020304" pitchFamily="18" charset="0"/>
              </a:rPr>
              <a:t>Opening applications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70000"/>
              </a:lnSpc>
              <a:buFont typeface="Courier New" panose="02070309020205020404" pitchFamily="49" charset="0"/>
              <a:buChar char="o"/>
            </a:pPr>
            <a:r>
              <a:rPr lang="en-IN" sz="1500" kern="100" dirty="0">
                <a:effectLst/>
                <a:latin typeface="Calibri" panose="020F0502020204030204" pitchFamily="34" charset="0"/>
                <a:ea typeface="Calibri" panose="020F0502020204030204" pitchFamily="34" charset="0"/>
                <a:cs typeface="Times New Roman" panose="02020603050405020304" pitchFamily="18" charset="0"/>
              </a:rPr>
              <a:t>Working with files and folders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70000"/>
              </a:lnSpc>
              <a:buFont typeface="Courier New" panose="02070309020205020404" pitchFamily="49" charset="0"/>
              <a:buChar char="o"/>
            </a:pPr>
            <a:r>
              <a:rPr lang="en-IN" sz="1500" kern="100" dirty="0">
                <a:effectLst/>
                <a:latin typeface="Calibri" panose="020F0502020204030204" pitchFamily="34" charset="0"/>
                <a:ea typeface="Calibri" panose="020F0502020204030204" pitchFamily="34" charset="0"/>
                <a:cs typeface="Times New Roman" panose="02020603050405020304" pitchFamily="18" charset="0"/>
              </a:rPr>
              <a:t>Writing text</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70000"/>
              </a:lnSpc>
              <a:buFont typeface="Courier New" panose="02070309020205020404" pitchFamily="49" charset="0"/>
              <a:buChar char="o"/>
            </a:pPr>
            <a:r>
              <a:rPr lang="en-IN" sz="1500" kern="100" dirty="0">
                <a:effectLst/>
                <a:latin typeface="Calibri" panose="020F0502020204030204" pitchFamily="34" charset="0"/>
                <a:ea typeface="Calibri" panose="020F0502020204030204" pitchFamily="34" charset="0"/>
                <a:cs typeface="Times New Roman" panose="02020603050405020304" pitchFamily="18" charset="0"/>
              </a:rPr>
              <a:t>Using speech-to-text</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84F8C08A-AD9D-D315-4445-2CF3B209F2AE}"/>
              </a:ext>
            </a:extLst>
          </p:cNvPr>
          <p:cNvSpPr txBox="1"/>
          <p:nvPr/>
        </p:nvSpPr>
        <p:spPr>
          <a:xfrm>
            <a:off x="4265849" y="4914405"/>
            <a:ext cx="6002758" cy="1716111"/>
          </a:xfrm>
          <a:prstGeom prst="rect">
            <a:avLst/>
          </a:prstGeom>
          <a:noFill/>
        </p:spPr>
        <p:txBody>
          <a:bodyPr wrap="square" rtlCol="0">
            <a:spAutoFit/>
          </a:bodyPr>
          <a:lstStyle/>
          <a:p>
            <a:pPr marL="742950" lvl="1" indent="-285750" algn="just">
              <a:lnSpc>
                <a:spcPct val="170000"/>
              </a:lnSpc>
              <a:buFont typeface="Courier New" panose="02070309020205020404" pitchFamily="49" charset="0"/>
              <a:buChar char="o"/>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Adjusting settings (Bluetooth, Wi-Fi, etc.)</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70000"/>
              </a:lnSpc>
              <a:buFont typeface="Courier New" panose="02070309020205020404" pitchFamily="49" charset="0"/>
              <a:buChar char="o"/>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Accessing information online (Wikipedia, browsing)</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70000"/>
              </a:lnSpc>
              <a:buFont typeface="Courier New" panose="02070309020205020404" pitchFamily="49" charset="0"/>
              <a:buChar char="o"/>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Customizing commands with "add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newCmd</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70000"/>
              </a:lnSpc>
              <a:spcAft>
                <a:spcPts val="800"/>
              </a:spcAft>
              <a:buFont typeface="Courier New" panose="02070309020205020404" pitchFamily="49" charset="0"/>
              <a:buChar char="o"/>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And more</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46812710"/>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7874D1E-2EF2-1F82-BDC8-64D41F5357C7}"/>
              </a:ext>
            </a:extLst>
          </p:cNvPr>
          <p:cNvSpPr>
            <a:spLocks noGrp="1"/>
          </p:cNvSpPr>
          <p:nvPr>
            <p:ph sz="quarter" idx="13"/>
          </p:nvPr>
        </p:nvSpPr>
        <p:spPr>
          <a:xfrm>
            <a:off x="914087" y="733097"/>
            <a:ext cx="10363826" cy="5391806"/>
          </a:xfrm>
        </p:spPr>
        <p:txBody>
          <a:bodyPr>
            <a:normAutofit/>
          </a:bodyPr>
          <a:lstStyle/>
          <a:p>
            <a:pPr marL="0" indent="0" algn="just">
              <a:lnSpc>
                <a:spcPct val="150000"/>
              </a:lnSpc>
              <a:spcAft>
                <a:spcPts val="800"/>
              </a:spcAft>
              <a:buNone/>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Outcome: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Virtual Genie aims to:</a:t>
            </a:r>
          </a:p>
          <a:p>
            <a:pPr marL="342900" lvl="0" indent="-342900" algn="just">
              <a:lnSpc>
                <a:spcPct val="150000"/>
              </a:lnSpc>
              <a:buFont typeface="Wingdings" panose="05000000000000000000" pitchFamily="2" charset="2"/>
              <a:buChar char=""/>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Revolutionize Windows Interaction:</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Redefine how users interact with their computers, offering a hands-free, voice-driven experience that enhances efficiency and accessibility.</a:t>
            </a:r>
          </a:p>
          <a:p>
            <a:pPr marL="342900" lvl="0" indent="-342900" algn="just">
              <a:lnSpc>
                <a:spcPct val="150000"/>
              </a:lnSpc>
              <a:buFont typeface="Wingdings" panose="05000000000000000000" pitchFamily="2" charset="2"/>
              <a:buChar char=""/>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Maximize Productivity:</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Streamline workflows, reduce manual actions, and free up time for more meaningful tasks, leading to heightened productivity and task completion.</a:t>
            </a:r>
          </a:p>
          <a:p>
            <a:pPr marL="342900" lvl="0" indent="-342900" algn="just">
              <a:lnSpc>
                <a:spcPct val="150000"/>
              </a:lnSpc>
              <a:buFont typeface="Wingdings" panose="05000000000000000000" pitchFamily="2" charset="2"/>
              <a:buChar char=""/>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Empower Users of All Abilities:</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Grant individuals with physical limitations or those who prefer voice-based interaction a more accessible and empowering way to control their Windows environment.</a:t>
            </a:r>
          </a:p>
          <a:p>
            <a:pPr marL="342900" lvl="0" indent="-342900" algn="just">
              <a:lnSpc>
                <a:spcPct val="150000"/>
              </a:lnSpc>
              <a:spcAft>
                <a:spcPts val="800"/>
              </a:spcAft>
              <a:buFont typeface="Wingdings" panose="05000000000000000000" pitchFamily="2" charset="2"/>
              <a:buChar char=""/>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Unlock New Possibilities:</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Foster innovation in voice-controlled technology, paving the way for even more transformative applications in the future.</a:t>
            </a:r>
          </a:p>
          <a:p>
            <a:pPr>
              <a:lnSpc>
                <a:spcPct val="150000"/>
              </a:lnSpc>
            </a:pPr>
            <a:endParaRPr lang="en-IN" sz="1600" dirty="0"/>
          </a:p>
        </p:txBody>
      </p:sp>
    </p:spTree>
    <p:extLst>
      <p:ext uri="{BB962C8B-B14F-4D97-AF65-F5344CB8AC3E}">
        <p14:creationId xmlns:p14="http://schemas.microsoft.com/office/powerpoint/2010/main" val="3520243266"/>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D9EE8-DBE1-8C51-4C70-03AD6394030F}"/>
              </a:ext>
            </a:extLst>
          </p:cNvPr>
          <p:cNvSpPr>
            <a:spLocks noGrp="1"/>
          </p:cNvSpPr>
          <p:nvPr>
            <p:ph type="title"/>
          </p:nvPr>
        </p:nvSpPr>
        <p:spPr>
          <a:xfrm>
            <a:off x="913774" y="0"/>
            <a:ext cx="10364451" cy="818397"/>
          </a:xfrm>
        </p:spPr>
        <p:txBody>
          <a:bodyPr/>
          <a:lstStyle/>
          <a:p>
            <a:r>
              <a:rPr lang="en-US" dirty="0"/>
              <a:t>EXISTING SYSTEM</a:t>
            </a:r>
            <a:endParaRPr lang="en-IN" dirty="0"/>
          </a:p>
        </p:txBody>
      </p:sp>
      <p:sp>
        <p:nvSpPr>
          <p:cNvPr id="7" name="TextBox 6">
            <a:extLst>
              <a:ext uri="{FF2B5EF4-FFF2-40B4-BE49-F238E27FC236}">
                <a16:creationId xmlns:a16="http://schemas.microsoft.com/office/drawing/2014/main" id="{413484A3-F55F-B395-BECD-7AD5BAAF99E0}"/>
              </a:ext>
            </a:extLst>
          </p:cNvPr>
          <p:cNvSpPr txBox="1"/>
          <p:nvPr/>
        </p:nvSpPr>
        <p:spPr>
          <a:xfrm>
            <a:off x="808670" y="740332"/>
            <a:ext cx="11152101" cy="5958682"/>
          </a:xfrm>
          <a:prstGeom prst="rect">
            <a:avLst/>
          </a:prstGeom>
          <a:noFill/>
        </p:spPr>
        <p:txBody>
          <a:bodyPr wrap="square" rtlCol="0">
            <a:spAutoFit/>
          </a:bodyPr>
          <a:lstStyle/>
          <a:p>
            <a:pPr marL="457200">
              <a:lnSpc>
                <a:spcPct val="150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While "Virtual Genie: Your Wish Windows Command" offers a unique approach using natural language understanding, several existing systems provide voice-activated command functionalities on Windows, each with its own strengths and limitations: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1. Windows Command Prompt and PowerShell: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Strengths:</a:t>
            </a:r>
          </a:p>
          <a:p>
            <a:pPr marL="457200">
              <a:lnSpc>
                <a:spcPct val="150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Built-in, readily available on all Windows systems.</a:t>
            </a:r>
          </a:p>
          <a:p>
            <a:pPr marL="457200">
              <a:lnSpc>
                <a:spcPct val="150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Offer powerful scripting capabilities for advanced users.</a:t>
            </a:r>
          </a:p>
          <a:p>
            <a:pPr marL="457200">
              <a:lnSpc>
                <a:spcPct val="150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Extensive documentation and online resources available.</a:t>
            </a:r>
          </a:p>
          <a:p>
            <a:pPr marL="457200">
              <a:lnSpc>
                <a:spcPct val="150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Limitations:</a:t>
            </a:r>
          </a:p>
          <a:p>
            <a:pPr marL="457200">
              <a:lnSpc>
                <a:spcPct val="150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Require technical knowledge and expertise.</a:t>
            </a:r>
          </a:p>
          <a:p>
            <a:pPr marL="457200">
              <a:lnSpc>
                <a:spcPct val="150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Not user-friendly for non-technical users.</a:t>
            </a:r>
          </a:p>
          <a:p>
            <a:pPr marL="457200">
              <a:lnSpc>
                <a:spcPct val="150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Limited natural language understanding (requires specific commands).</a:t>
            </a:r>
          </a:p>
        </p:txBody>
      </p:sp>
    </p:spTree>
    <p:extLst>
      <p:ext uri="{BB962C8B-B14F-4D97-AF65-F5344CB8AC3E}">
        <p14:creationId xmlns:p14="http://schemas.microsoft.com/office/powerpoint/2010/main" val="925458665"/>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B3E0B3-9393-B2B6-C722-1EEB85D6ED48}"/>
              </a:ext>
            </a:extLst>
          </p:cNvPr>
          <p:cNvSpPr>
            <a:spLocks noGrp="1"/>
          </p:cNvSpPr>
          <p:nvPr>
            <p:ph sz="quarter" idx="13"/>
          </p:nvPr>
        </p:nvSpPr>
        <p:spPr>
          <a:xfrm>
            <a:off x="913774" y="861848"/>
            <a:ext cx="10363826" cy="4929351"/>
          </a:xfrm>
        </p:spPr>
        <p:txBody>
          <a:bodyPr>
            <a:normAutofit lnSpcReduction="10000"/>
          </a:bodyPr>
          <a:lstStyle/>
          <a:p>
            <a:pPr indent="0">
              <a:lnSpc>
                <a:spcPct val="107000"/>
              </a:lnSpc>
              <a:spcAft>
                <a:spcPts val="800"/>
              </a:spcAft>
              <a:buNone/>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2. Microsoft Power Automate: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indent="44450">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Strengths:</a:t>
            </a:r>
          </a:p>
          <a:p>
            <a:pPr marL="457200">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 Visually-driven interface simplifies automation creation.</a:t>
            </a:r>
          </a:p>
          <a:p>
            <a:pPr marL="457200">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 Integrates with various apps and services, including Windows applications.</a:t>
            </a:r>
          </a:p>
          <a:p>
            <a:pPr marL="457200">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 Cloud-based platform for easy accessibility.</a:t>
            </a:r>
          </a:p>
          <a:p>
            <a:pPr marL="457200">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Limitations:</a:t>
            </a:r>
          </a:p>
          <a:p>
            <a:pPr marL="457200">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 Primarily focused on workflow automation, not direct command execution.</a:t>
            </a:r>
          </a:p>
          <a:p>
            <a:pPr marL="457200">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 May require some technical knowledge for complex tasks.</a:t>
            </a:r>
          </a:p>
          <a:p>
            <a:pPr marL="457200">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 Free plan has limited features and usage quotas.</a:t>
            </a:r>
          </a:p>
          <a:p>
            <a:pPr marL="0" indent="0">
              <a:buNone/>
            </a:pPr>
            <a:endParaRPr lang="en-IN" dirty="0"/>
          </a:p>
        </p:txBody>
      </p:sp>
    </p:spTree>
    <p:extLst>
      <p:ext uri="{BB962C8B-B14F-4D97-AF65-F5344CB8AC3E}">
        <p14:creationId xmlns:p14="http://schemas.microsoft.com/office/powerpoint/2010/main" val="29135042"/>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DF0EB-978C-8E34-48B7-A39BD6021E5F}"/>
              </a:ext>
            </a:extLst>
          </p:cNvPr>
          <p:cNvSpPr>
            <a:spLocks noGrp="1"/>
          </p:cNvSpPr>
          <p:nvPr>
            <p:ph sz="quarter" idx="13"/>
          </p:nvPr>
        </p:nvSpPr>
        <p:spPr>
          <a:xfrm>
            <a:off x="914087" y="641132"/>
            <a:ext cx="10363826" cy="6032937"/>
          </a:xfrm>
        </p:spPr>
        <p:txBody>
          <a:bodyPr>
            <a:normAutofit/>
          </a:bodyPr>
          <a:lstStyle/>
          <a:p>
            <a:pPr indent="0">
              <a:lnSpc>
                <a:spcPct val="107000"/>
              </a:lnSpc>
              <a:spcAft>
                <a:spcPts val="800"/>
              </a:spcAft>
              <a:buNone/>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3. Third-Party Tools: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Strengths:</a:t>
            </a:r>
          </a:p>
          <a:p>
            <a:pPr marL="457200">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 Wide variety of options with different features and functionalities.</a:t>
            </a:r>
          </a:p>
          <a:p>
            <a:pPr marL="457200">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 Some offer more natural language understanding than Windows tools.</a:t>
            </a:r>
          </a:p>
          <a:p>
            <a:pPr marL="457200">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 Can be tailored to specific use cases.</a:t>
            </a:r>
          </a:p>
          <a:p>
            <a:pPr marL="457200">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Limitations:</a:t>
            </a:r>
          </a:p>
          <a:p>
            <a:pPr marL="457200">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 Vary in quality and reliability.</a:t>
            </a:r>
          </a:p>
          <a:p>
            <a:pPr marL="457200">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 Some may require paid subscriptions or downloads.</a:t>
            </a:r>
          </a:p>
          <a:p>
            <a:pPr marL="457200">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 Security and privacy concerns might exist with certain tools.</a:t>
            </a:r>
          </a:p>
          <a:p>
            <a:pPr marL="0" indent="0">
              <a:buNone/>
            </a:pPr>
            <a:endParaRPr lang="en-IN" dirty="0"/>
          </a:p>
        </p:txBody>
      </p:sp>
    </p:spTree>
    <p:extLst>
      <p:ext uri="{BB962C8B-B14F-4D97-AF65-F5344CB8AC3E}">
        <p14:creationId xmlns:p14="http://schemas.microsoft.com/office/powerpoint/2010/main" val="124396291"/>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56468-2A2F-9504-BD81-EA93038ED48A}"/>
              </a:ext>
            </a:extLst>
          </p:cNvPr>
          <p:cNvSpPr>
            <a:spLocks noGrp="1"/>
          </p:cNvSpPr>
          <p:nvPr>
            <p:ph type="title"/>
          </p:nvPr>
        </p:nvSpPr>
        <p:spPr>
          <a:xfrm>
            <a:off x="914087" y="0"/>
            <a:ext cx="10364451" cy="888066"/>
          </a:xfrm>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9D38BC7D-CDC4-2296-C6CA-900471493A0F}"/>
              </a:ext>
            </a:extLst>
          </p:cNvPr>
          <p:cNvSpPr>
            <a:spLocks noGrp="1"/>
          </p:cNvSpPr>
          <p:nvPr>
            <p:ph sz="quarter" idx="13"/>
          </p:nvPr>
        </p:nvSpPr>
        <p:spPr>
          <a:xfrm>
            <a:off x="0" y="567559"/>
            <a:ext cx="12191999" cy="6290441"/>
          </a:xfrm>
        </p:spPr>
        <p:txBody>
          <a:bodyPr>
            <a:normAutofit lnSpcReduction="10000"/>
          </a:bodyPr>
          <a:lstStyle/>
          <a:p>
            <a:pPr marL="342900" lvl="0" indent="-342900" algn="just">
              <a:lnSpc>
                <a:spcPct val="200000"/>
              </a:lnSpc>
              <a:spcAft>
                <a:spcPts val="800"/>
              </a:spcAft>
              <a:buFont typeface="Wingdings" panose="05000000000000000000" pitchFamily="2" charset="2"/>
              <a:buChar char=""/>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Natural Language Understanding (NLU):</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Enables users to express wishes using plain English commands, making the system accessible to a wider audience.</a:t>
            </a:r>
          </a:p>
          <a:p>
            <a:pPr marL="342900" lvl="0" indent="-342900" algn="just">
              <a:lnSpc>
                <a:spcPct val="200000"/>
              </a:lnSpc>
              <a:spcAft>
                <a:spcPts val="800"/>
              </a:spcAft>
              <a:buFont typeface="Wingdings" panose="05000000000000000000" pitchFamily="2" charset="2"/>
              <a:buChar char=""/>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Intent Recognition:</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Identifies the user's desired action or outcome behind the command, facilitating context-aware responses.</a:t>
            </a:r>
          </a:p>
          <a:p>
            <a:pPr marL="342900" lvl="0" indent="-342900" algn="just">
              <a:lnSpc>
                <a:spcPct val="200000"/>
              </a:lnSpc>
              <a:spcAft>
                <a:spcPts val="800"/>
              </a:spcAft>
              <a:buFont typeface="Wingdings" panose="05000000000000000000" pitchFamily="2" charset="2"/>
              <a:buChar char=""/>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Task Automation:</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Automates routine tasks based on user wishes, minimizing manual effort and increasing efficiency.</a:t>
            </a:r>
          </a:p>
          <a:p>
            <a:pPr marL="342900" lvl="0" indent="-342900" algn="just">
              <a:lnSpc>
                <a:spcPct val="200000"/>
              </a:lnSpc>
              <a:spcAft>
                <a:spcPts val="800"/>
              </a:spcAft>
              <a:buFont typeface="Wingdings" panose="05000000000000000000" pitchFamily="2" charset="2"/>
              <a:buChar char=""/>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Personalization:</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Learns user preferences and tailors responses and automation actions accordingly, enhancing user experience.</a:t>
            </a:r>
          </a:p>
          <a:p>
            <a:pPr marL="342900" lvl="0" indent="-342900" algn="just">
              <a:lnSpc>
                <a:spcPct val="200000"/>
              </a:lnSpc>
              <a:spcAft>
                <a:spcPts val="800"/>
              </a:spcAft>
              <a:buFont typeface="Wingdings" panose="05000000000000000000" pitchFamily="2" charset="2"/>
              <a:buChar char=""/>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Customization:</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Allows users to define custom commands and actions for specific use cases, expanding system capabilities.</a:t>
            </a:r>
          </a:p>
          <a:p>
            <a:pPr marL="342900" lvl="0" indent="-342900" algn="just">
              <a:lnSpc>
                <a:spcPct val="200000"/>
              </a:lnSpc>
              <a:spcAft>
                <a:spcPts val="800"/>
              </a:spcAft>
              <a:buFont typeface="Wingdings" panose="05000000000000000000" pitchFamily="2" charset="2"/>
              <a:buChar char=""/>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Error Handling and Feedback:</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Provides informative error messages and suggestions for incorrect or unsupported wishes, guiding users toward successful interactions.</a:t>
            </a:r>
          </a:p>
        </p:txBody>
      </p:sp>
    </p:spTree>
    <p:extLst>
      <p:ext uri="{BB962C8B-B14F-4D97-AF65-F5344CB8AC3E}">
        <p14:creationId xmlns:p14="http://schemas.microsoft.com/office/powerpoint/2010/main" val="2165575876"/>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EC1B0-C0D6-C700-AC64-0DA0D537BD88}"/>
              </a:ext>
            </a:extLst>
          </p:cNvPr>
          <p:cNvSpPr>
            <a:spLocks noGrp="1"/>
          </p:cNvSpPr>
          <p:nvPr>
            <p:ph type="title"/>
          </p:nvPr>
        </p:nvSpPr>
        <p:spPr>
          <a:xfrm>
            <a:off x="8385729" y="1924594"/>
            <a:ext cx="3457929" cy="879357"/>
          </a:xfrm>
        </p:spPr>
        <p:txBody>
          <a:bodyPr>
            <a:normAutofit fontScale="90000"/>
          </a:bodyPr>
          <a:lstStyle/>
          <a:p>
            <a:r>
              <a:rPr lang="en-US" dirty="0"/>
              <a:t>SYSTEM ARCHITECTURE </a:t>
            </a:r>
            <a:endParaRPr lang="en-IN" dirty="0"/>
          </a:p>
        </p:txBody>
      </p:sp>
      <p:pic>
        <p:nvPicPr>
          <p:cNvPr id="3" name="Picture 2">
            <a:extLst>
              <a:ext uri="{FF2B5EF4-FFF2-40B4-BE49-F238E27FC236}">
                <a16:creationId xmlns:a16="http://schemas.microsoft.com/office/drawing/2014/main" id="{7A41DCBE-7BC7-2B63-7B2F-89D9A10D2C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142514" cy="6861792"/>
          </a:xfrm>
          <a:prstGeom prst="rect">
            <a:avLst/>
          </a:prstGeom>
        </p:spPr>
      </p:pic>
    </p:spTree>
    <p:extLst>
      <p:ext uri="{BB962C8B-B14F-4D97-AF65-F5344CB8AC3E}">
        <p14:creationId xmlns:p14="http://schemas.microsoft.com/office/powerpoint/2010/main" val="1515937142"/>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269</TotalTime>
  <Words>1028</Words>
  <Application>Microsoft Office PowerPoint</Application>
  <PresentationFormat>Widescreen</PresentationFormat>
  <Paragraphs>99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Courier New</vt:lpstr>
      <vt:lpstr>Google Sans</vt:lpstr>
      <vt:lpstr>Tw Cen MT</vt:lpstr>
      <vt:lpstr>Wingdings</vt:lpstr>
      <vt:lpstr>Droplet</vt:lpstr>
      <vt:lpstr>VIRTUAL GENIE</vt:lpstr>
      <vt:lpstr>FINAL PPT</vt:lpstr>
      <vt:lpstr>ABSTRACT</vt:lpstr>
      <vt:lpstr>PowerPoint Presentation</vt:lpstr>
      <vt:lpstr>EXISTING SYSTEM</vt:lpstr>
      <vt:lpstr>PowerPoint Presentation</vt:lpstr>
      <vt:lpstr>PowerPoint Presentation</vt:lpstr>
      <vt:lpstr>PROPOSED SYSTEM</vt:lpstr>
      <vt:lpstr>SYSTEM ARCHITECTURE </vt:lpstr>
      <vt:lpstr>HARDWARE AND SOFTWARE REQUIREDMENTS</vt:lpstr>
      <vt:lpstr>UML DIAGRAM</vt:lpstr>
      <vt:lpstr>SCREENSHOTS</vt:lpstr>
      <vt:lpstr>SCREENSHOTS</vt:lpstr>
      <vt:lpstr>CONCLUSION</vt:lpstr>
      <vt:lpstr>FUTURE ENHANCEMENT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Call_Me_ Sri</dc:creator>
  <cp:lastModifiedBy>Call_Me_ Sri</cp:lastModifiedBy>
  <cp:revision>17</cp:revision>
  <dcterms:created xsi:type="dcterms:W3CDTF">2024-03-21T17:38:09Z</dcterms:created>
  <dcterms:modified xsi:type="dcterms:W3CDTF">2024-03-22T06:27:20Z</dcterms:modified>
</cp:coreProperties>
</file>