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IBM Plex Sans" panose="020B0503050203000203" pitchFamily="34" charset="0"/>
      <p:regular r:id="rId10"/>
      <p:bold r:id="rId11"/>
      <p:italic r:id="rId12"/>
      <p:boldItalic r:id="rId13"/>
    </p:embeddedFont>
    <p:embeddedFont>
      <p:font typeface="Merriweather"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rVFXO0Y+gBcjyG77OGRY+W3dA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7272eebcc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7272eebcc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ba1536f0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1536f0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771700" y="400813"/>
            <a:ext cx="57951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a:solidFill>
                  <a:srgbClr val="000000"/>
                </a:solidFill>
                <a:latin typeface="Arial"/>
                <a:ea typeface="Arial"/>
                <a:cs typeface="Arial"/>
                <a:sym typeface="Arial"/>
              </a:rPr>
              <a:t>Problem Statement and Team Details</a:t>
            </a:r>
            <a:endParaRPr sz="700" b="0" i="0" u="none" strike="noStrike" cap="none">
              <a:solidFill>
                <a:srgbClr val="000000"/>
              </a:solidFill>
              <a:latin typeface="Arial"/>
              <a:ea typeface="Arial"/>
              <a:cs typeface="Arial"/>
              <a:sym typeface="Arial"/>
            </a:endParaRPr>
          </a:p>
        </p:txBody>
      </p:sp>
      <p:sp>
        <p:nvSpPr>
          <p:cNvPr id="55" name="Google Shape;55;p1"/>
          <p:cNvSpPr txBox="1"/>
          <p:nvPr/>
        </p:nvSpPr>
        <p:spPr>
          <a:xfrm>
            <a:off x="439462" y="658457"/>
            <a:ext cx="8427642" cy="4782078"/>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Problem Statement:</a:t>
            </a:r>
            <a:r>
              <a:rPr lang="en-GB" sz="1500" b="1" dirty="0"/>
              <a:t> Stock Market Consultant Agent</a:t>
            </a:r>
            <a:br>
              <a:rPr lang="en-GB" sz="1500" b="1" i="0" u="none" strike="noStrike" cap="none" dirty="0">
                <a:solidFill>
                  <a:srgbClr val="000000"/>
                </a:solidFill>
                <a:latin typeface="Arial"/>
                <a:ea typeface="Arial"/>
                <a:cs typeface="Arial"/>
                <a:sym typeface="Arial"/>
              </a:rPr>
            </a:b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Name: Technicians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a:t>
            </a:r>
            <a:r>
              <a:rPr lang="en-GB" sz="1500" b="1" dirty="0"/>
              <a:t>e</a:t>
            </a:r>
            <a:r>
              <a:rPr lang="en-GB" sz="1500" b="1" i="0" u="none" strike="noStrike" cap="none" dirty="0">
                <a:solidFill>
                  <a:srgbClr val="000000"/>
                </a:solidFill>
                <a:latin typeface="Arial"/>
                <a:ea typeface="Arial"/>
                <a:cs typeface="Arial"/>
                <a:sym typeface="Arial"/>
              </a:rPr>
              <a:t>am Leader Name: Babbula Nishanth	</a:t>
            </a:r>
            <a:endParaRPr sz="700" b="0" i="0" u="none" strike="noStrike" cap="none" dirty="0">
              <a:solidFill>
                <a:srgbClr val="000000"/>
              </a:solidFill>
              <a:latin typeface="Arial"/>
              <a:ea typeface="Arial"/>
              <a:cs typeface="Arial"/>
              <a:sym typeface="Arial"/>
            </a:endParaRPr>
          </a:p>
          <a:p>
            <a:pPr marL="0" marR="0" lvl="0" indent="0" algn="just" rtl="0">
              <a:lnSpc>
                <a:spcPct val="121333"/>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Institute Name: KLH University</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Leader Email ID: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p:txBody>
      </p:sp>
      <p:sp>
        <p:nvSpPr>
          <p:cNvPr id="56" name="Google Shape;56;p1"/>
          <p:cNvSpPr txBox="1"/>
          <p:nvPr/>
        </p:nvSpPr>
        <p:spPr>
          <a:xfrm>
            <a:off x="2335200" y="1206950"/>
            <a:ext cx="6808800" cy="2925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sp>
        <p:nvSpPr>
          <p:cNvPr id="57" name="Google Shape;57;p1"/>
          <p:cNvSpPr txBox="1"/>
          <p:nvPr/>
        </p:nvSpPr>
        <p:spPr>
          <a:xfrm>
            <a:off x="1979700" y="3274345"/>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sp>
        <p:nvSpPr>
          <p:cNvPr id="58" name="Google Shape;58;p1"/>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59" name="Google Shape;59;p1"/>
          <p:cNvPicPr preferRelativeResize="0"/>
          <p:nvPr/>
        </p:nvPicPr>
        <p:blipFill rotWithShape="1">
          <a:blip r:embed="rId3">
            <a:alphaModFix/>
          </a:blip>
          <a:srcRect/>
          <a:stretch/>
        </p:blipFill>
        <p:spPr>
          <a:xfrm>
            <a:off x="392050" y="80200"/>
            <a:ext cx="1026150" cy="1026150"/>
          </a:xfrm>
          <a:prstGeom prst="rect">
            <a:avLst/>
          </a:prstGeom>
          <a:noFill/>
          <a:ln>
            <a:noFill/>
          </a:ln>
        </p:spPr>
      </p:pic>
      <p:sp>
        <p:nvSpPr>
          <p:cNvPr id="60" name="Google Shape;60;p1"/>
          <p:cNvSpPr txBox="1"/>
          <p:nvPr/>
        </p:nvSpPr>
        <p:spPr>
          <a:xfrm>
            <a:off x="2280950" y="2077038"/>
            <a:ext cx="625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1" name="Google Shape;61;p1"/>
          <p:cNvSpPr txBox="1"/>
          <p:nvPr/>
        </p:nvSpPr>
        <p:spPr>
          <a:xfrm>
            <a:off x="2574000" y="4510325"/>
            <a:ext cx="6204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2"/>
          <p:cNvPicPr preferRelativeResize="0"/>
          <p:nvPr/>
        </p:nvPicPr>
        <p:blipFill rotWithShape="1">
          <a:blip r:embed="rId3">
            <a:alphaModFix/>
          </a:blip>
          <a:srcRect/>
          <a:stretch/>
        </p:blipFill>
        <p:spPr>
          <a:xfrm>
            <a:off x="108800" y="0"/>
            <a:ext cx="1026150" cy="1026150"/>
          </a:xfrm>
          <a:prstGeom prst="rect">
            <a:avLst/>
          </a:prstGeom>
          <a:noFill/>
          <a:ln>
            <a:noFill/>
          </a:ln>
        </p:spPr>
      </p:pic>
      <p:sp>
        <p:nvSpPr>
          <p:cNvPr id="67" name="Google Shape;67;p2"/>
          <p:cNvSpPr txBox="1"/>
          <p:nvPr/>
        </p:nvSpPr>
        <p:spPr>
          <a:xfrm>
            <a:off x="1293475" y="4464200"/>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68" name="Google Shape;68;p2"/>
          <p:cNvSpPr txBox="1"/>
          <p:nvPr/>
        </p:nvSpPr>
        <p:spPr>
          <a:xfrm>
            <a:off x="152825" y="1295550"/>
            <a:ext cx="3109800" cy="19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2"/>
              </a:solidFill>
              <a:latin typeface="Merriweather"/>
              <a:ea typeface="Merriweather"/>
              <a:cs typeface="Merriweather"/>
              <a:sym typeface="Merriweather"/>
            </a:endParaRPr>
          </a:p>
        </p:txBody>
      </p:sp>
      <p:sp>
        <p:nvSpPr>
          <p:cNvPr id="69" name="Google Shape;69;p2"/>
          <p:cNvSpPr/>
          <p:nvPr/>
        </p:nvSpPr>
        <p:spPr>
          <a:xfrm>
            <a:off x="5586825" y="4695875"/>
            <a:ext cx="710100" cy="258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8556725" y="4728150"/>
            <a:ext cx="587400" cy="25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txBox="1"/>
          <p:nvPr/>
        </p:nvSpPr>
        <p:spPr>
          <a:xfrm>
            <a:off x="2062197" y="235206"/>
            <a:ext cx="50196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Problem and Solution</a:t>
            </a:r>
            <a:endParaRPr sz="700"/>
          </a:p>
        </p:txBody>
      </p:sp>
      <p:grpSp>
        <p:nvGrpSpPr>
          <p:cNvPr id="72" name="Google Shape;72;p2"/>
          <p:cNvGrpSpPr/>
          <p:nvPr/>
        </p:nvGrpSpPr>
        <p:grpSpPr>
          <a:xfrm>
            <a:off x="465613" y="1070299"/>
            <a:ext cx="8212361" cy="3995320"/>
            <a:chOff x="-6976" y="-38100"/>
            <a:chExt cx="2090776" cy="1503300"/>
          </a:xfrm>
        </p:grpSpPr>
        <p:sp>
          <p:nvSpPr>
            <p:cNvPr id="73" name="Google Shape;73;p2"/>
            <p:cNvSpPr/>
            <p:nvPr/>
          </p:nvSpPr>
          <p:spPr>
            <a:xfrm>
              <a:off x="-6976" y="-19041"/>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74" name="Google Shape;74;p2"/>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75" name="Google Shape;75;p2"/>
          <p:cNvSpPr txBox="1"/>
          <p:nvPr/>
        </p:nvSpPr>
        <p:spPr>
          <a:xfrm>
            <a:off x="544602" y="1120952"/>
            <a:ext cx="7934850" cy="969496"/>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None/>
            </a:pPr>
            <a:endParaRPr lang="en-GB" sz="1500" b="1" dirty="0"/>
          </a:p>
          <a:p>
            <a:pPr marL="0" marR="0" lvl="0" indent="0" algn="just" rtl="0">
              <a:lnSpc>
                <a:spcPct val="140000"/>
              </a:lnSpc>
              <a:spcBef>
                <a:spcPts val="0"/>
              </a:spcBef>
              <a:spcAft>
                <a:spcPts val="0"/>
              </a:spcAft>
              <a:buNone/>
            </a:pPr>
            <a:endParaRPr lang="en-GB" sz="1500" b="1" dirty="0"/>
          </a:p>
          <a:p>
            <a:pPr marL="0" marR="0" lvl="0" indent="0" algn="just" rtl="0">
              <a:lnSpc>
                <a:spcPct val="140000"/>
              </a:lnSpc>
              <a:spcBef>
                <a:spcPts val="0"/>
              </a:spcBef>
              <a:spcAft>
                <a:spcPts val="0"/>
              </a:spcAft>
              <a:buNone/>
            </a:pPr>
            <a:endParaRPr lang="en-GB" sz="1500" b="1" dirty="0"/>
          </a:p>
        </p:txBody>
      </p:sp>
      <p:sp>
        <p:nvSpPr>
          <p:cNvPr id="4" name="TextBox 3">
            <a:extLst>
              <a:ext uri="{FF2B5EF4-FFF2-40B4-BE49-F238E27FC236}">
                <a16:creationId xmlns:a16="http://schemas.microsoft.com/office/drawing/2014/main" id="{3463A9AB-74E0-64DE-05D9-58AD1F90D9F9}"/>
              </a:ext>
            </a:extLst>
          </p:cNvPr>
          <p:cNvSpPr txBox="1"/>
          <p:nvPr/>
        </p:nvSpPr>
        <p:spPr>
          <a:xfrm>
            <a:off x="493014" y="1180101"/>
            <a:ext cx="7856448" cy="3785652"/>
          </a:xfrm>
          <a:prstGeom prst="rect">
            <a:avLst/>
          </a:prstGeom>
          <a:noFill/>
        </p:spPr>
        <p:txBody>
          <a:bodyPr wrap="square" rtlCol="0">
            <a:spAutoFit/>
          </a:bodyPr>
          <a:lstStyle/>
          <a:p>
            <a:r>
              <a:rPr lang="en-US" altLang="en-US" sz="1600" dirty="0">
                <a:solidFill>
                  <a:schemeClr val="tx1"/>
                </a:solidFill>
                <a:latin typeface="Arial" panose="020B0604020202020204" pitchFamily="34" charset="0"/>
              </a:rPr>
              <a:t>Many beginners who start investing in the stock market struggle because most platforms only show numbers, charts, and price movements but do not explain what actions to take. This leaves small investors confused about whether they should buy, sell, hold, or diversify their portfolio. To address this, we are developing a </a:t>
            </a:r>
            <a:r>
              <a:rPr lang="en-US" altLang="en-US" sz="1600" b="1" dirty="0">
                <a:solidFill>
                  <a:schemeClr val="tx1"/>
                </a:solidFill>
                <a:latin typeface="Arial" panose="020B0604020202020204" pitchFamily="34" charset="0"/>
              </a:rPr>
              <a:t>Stock Consultant Agent</a:t>
            </a:r>
            <a:r>
              <a:rPr lang="en-US" altLang="en-US" sz="1600" dirty="0">
                <a:solidFill>
                  <a:schemeClr val="tx1"/>
                </a:solidFill>
                <a:latin typeface="Arial" panose="020B0604020202020204" pitchFamily="34" charset="0"/>
              </a:rPr>
              <a:t> that acts like a personal advisor. The system will allow users to enter their portfolio, fetch updated stock data through Pathway, and then generate clear, actionable advice in plain English such as “Your risk in banking stocks is high, consider reducing exposure” or “You lack IT sector stocks, adding one could balance your portfolio.” Alongside this, it will track how many portfolios have been analyzed and how many pieces of advice have been generated, with transparent billing handled through </a:t>
            </a:r>
            <a:r>
              <a:rPr lang="en-US" altLang="en-US" sz="1600" dirty="0" err="1">
                <a:solidFill>
                  <a:schemeClr val="tx1"/>
                </a:solidFill>
                <a:latin typeface="Arial" panose="020B0604020202020204" pitchFamily="34" charset="0"/>
              </a:rPr>
              <a:t>Flexprice</a:t>
            </a:r>
            <a:r>
              <a:rPr lang="en-US" altLang="en-US" sz="1600" dirty="0">
                <a:solidFill>
                  <a:schemeClr val="tx1"/>
                </a:solidFill>
                <a:latin typeface="Arial" panose="020B0604020202020204" pitchFamily="34" charset="0"/>
              </a:rPr>
              <a:t> on a per-advice or per-portfolio basis. By converting raw stock data into easy-to-understand recommendations and showing clear usage statistics, the solution makes investing simpler, smarter, and more accessible for beginners.</a:t>
            </a:r>
          </a:p>
          <a:p>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81" name="Google Shape;81;p4"/>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82" name="Google Shape;82;p4"/>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3" name="Google Shape;83;p4"/>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4" name="Google Shape;84;p4"/>
          <p:cNvSpPr txBox="1"/>
          <p:nvPr/>
        </p:nvSpPr>
        <p:spPr>
          <a:xfrm>
            <a:off x="2051851" y="320300"/>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Methodology &amp; Implementation</a:t>
            </a:r>
            <a:endParaRPr sz="700"/>
          </a:p>
        </p:txBody>
      </p:sp>
      <p:grpSp>
        <p:nvGrpSpPr>
          <p:cNvPr id="85" name="Google Shape;85;p4"/>
          <p:cNvGrpSpPr/>
          <p:nvPr/>
        </p:nvGrpSpPr>
        <p:grpSpPr>
          <a:xfrm>
            <a:off x="615850" y="1188648"/>
            <a:ext cx="7994685" cy="3676019"/>
            <a:chOff x="0" y="-38100"/>
            <a:chExt cx="2083903" cy="1503300"/>
          </a:xfrm>
        </p:grpSpPr>
        <p:sp>
          <p:nvSpPr>
            <p:cNvPr id="86" name="Google Shape;86;p4"/>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87" name="Google Shape;87;p4"/>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88" name="Google Shape;88;p4"/>
          <p:cNvSpPr txBox="1"/>
          <p:nvPr/>
        </p:nvSpPr>
        <p:spPr>
          <a:xfrm>
            <a:off x="718485" y="1475463"/>
            <a:ext cx="7859090" cy="3102388"/>
          </a:xfrm>
          <a:prstGeom prst="rect">
            <a:avLst/>
          </a:prstGeom>
          <a:noFill/>
          <a:ln>
            <a:noFill/>
          </a:ln>
        </p:spPr>
        <p:txBody>
          <a:bodyPr spcFirstLastPara="1" wrap="square" lIns="0" tIns="0" rIns="0" bIns="0" anchor="t" anchorCtr="0">
            <a:spAutoFit/>
          </a:bodyPr>
          <a:lstStyle/>
          <a:p>
            <a:r>
              <a:rPr lang="en-US" b="1" dirty="0"/>
              <a:t>1. Input:</a:t>
            </a:r>
            <a:r>
              <a:rPr lang="en-US" dirty="0"/>
              <a:t> User uploads/enters their portfolio (stocks + quantities).</a:t>
            </a:r>
          </a:p>
          <a:p>
            <a:r>
              <a:rPr lang="en-US" b="1" dirty="0"/>
              <a:t>2. Data:</a:t>
            </a:r>
            <a:r>
              <a:rPr lang="en-US" dirty="0"/>
              <a:t> Fetch live stock prices &amp; sector info from a free API (e.g., Yahoo Finance / Alpha Vantage).</a:t>
            </a:r>
          </a:p>
          <a:p>
            <a:r>
              <a:rPr lang="en-US" b="1" dirty="0"/>
              <a:t>3. Analysis:</a:t>
            </a:r>
            <a:endParaRPr lang="en-US" dirty="0"/>
          </a:p>
          <a:p>
            <a:r>
              <a:rPr lang="en-US" dirty="0"/>
              <a:t>Calculate portfolio value &amp; % exposure per stock/sector.</a:t>
            </a:r>
          </a:p>
          <a:p>
            <a:r>
              <a:rPr lang="en-US" dirty="0"/>
              <a:t>Check simple rules:</a:t>
            </a:r>
          </a:p>
          <a:p>
            <a:pPr lvl="1"/>
            <a:r>
              <a:rPr lang="en-US" dirty="0"/>
              <a:t>If one stock &gt;25% → “High risk, consider reducing.”</a:t>
            </a:r>
          </a:p>
          <a:p>
            <a:pPr lvl="1"/>
            <a:r>
              <a:rPr lang="en-US" dirty="0"/>
              <a:t>If sector missing → “Diversify — add IT/Banking/etc.”</a:t>
            </a:r>
          </a:p>
          <a:p>
            <a:pPr lvl="1"/>
            <a:r>
              <a:rPr lang="en-US" dirty="0"/>
              <a:t>If stock loss &gt;10% → “Monitor or trim to cut losses.”</a:t>
            </a:r>
          </a:p>
          <a:p>
            <a:r>
              <a:rPr lang="en-US" b="1" dirty="0"/>
              <a:t>4. Advice Generation:</a:t>
            </a:r>
            <a:r>
              <a:rPr lang="en-US" dirty="0"/>
              <a:t> Convert results into </a:t>
            </a:r>
            <a:r>
              <a:rPr lang="en-US" b="1" dirty="0"/>
              <a:t>plain English suggestions</a:t>
            </a:r>
            <a:r>
              <a:rPr lang="en-US" dirty="0"/>
              <a:t>:</a:t>
            </a:r>
          </a:p>
          <a:p>
            <a:r>
              <a:rPr lang="en-US" dirty="0"/>
              <a:t>“You already hold TCS. Risk is high — reduce a bit.”</a:t>
            </a:r>
          </a:p>
          <a:p>
            <a:r>
              <a:rPr lang="en-US" dirty="0"/>
              <a:t>“Your portfolio has no IT stocks — consider Infosys.”</a:t>
            </a:r>
          </a:p>
          <a:p>
            <a:r>
              <a:rPr lang="en-US" b="1" dirty="0"/>
              <a:t>5. Tracking:</a:t>
            </a:r>
            <a:r>
              <a:rPr lang="en-US" dirty="0"/>
              <a:t> Log how many times advice was asked / reports generated (simple counter in DB).</a:t>
            </a:r>
          </a:p>
          <a:p>
            <a:r>
              <a:rPr lang="en-US" b="1" dirty="0"/>
              <a:t>6. Output:</a:t>
            </a:r>
            <a:r>
              <a:rPr lang="en-US" dirty="0"/>
              <a:t> Show advice in a clean dashboard + option to download a simple PDF report.</a:t>
            </a:r>
          </a:p>
          <a:p>
            <a:pPr marL="0" marR="0" lvl="0" indent="0" algn="just" rtl="0">
              <a:lnSpc>
                <a:spcPct val="140000"/>
              </a:lnSpc>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7272eebcc5_0_5"/>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94" name="Google Shape;94;g37272eebcc5_0_5"/>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95" name="Google Shape;95;g37272eebcc5_0_5"/>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6" name="Google Shape;96;g37272eebcc5_0_5"/>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7" name="Google Shape;97;g37272eebcc5_0_5"/>
          <p:cNvSpPr txBox="1"/>
          <p:nvPr/>
        </p:nvSpPr>
        <p:spPr>
          <a:xfrm>
            <a:off x="2051851" y="4010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Technology Used</a:t>
            </a:r>
            <a:endParaRPr sz="700"/>
          </a:p>
        </p:txBody>
      </p:sp>
      <p:grpSp>
        <p:nvGrpSpPr>
          <p:cNvPr id="98" name="Google Shape;98;g37272eebcc5_0_5"/>
          <p:cNvGrpSpPr/>
          <p:nvPr/>
        </p:nvGrpSpPr>
        <p:grpSpPr>
          <a:xfrm>
            <a:off x="615850" y="1188648"/>
            <a:ext cx="7994685" cy="3676019"/>
            <a:chOff x="0" y="-38100"/>
            <a:chExt cx="2083903" cy="1503300"/>
          </a:xfrm>
        </p:grpSpPr>
        <p:sp>
          <p:nvSpPr>
            <p:cNvPr id="99" name="Google Shape;99;g37272eebcc5_0_5"/>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100" name="Google Shape;100;g37272eebcc5_0_5"/>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77CCE3CF-C9E8-FE4D-EB94-EA24BC8B34C6}"/>
              </a:ext>
            </a:extLst>
          </p:cNvPr>
          <p:cNvSpPr txBox="1"/>
          <p:nvPr/>
        </p:nvSpPr>
        <p:spPr>
          <a:xfrm>
            <a:off x="711200" y="1428750"/>
            <a:ext cx="7816950" cy="1569660"/>
          </a:xfrm>
          <a:prstGeom prst="rect">
            <a:avLst/>
          </a:prstGeom>
          <a:noFill/>
        </p:spPr>
        <p:txBody>
          <a:bodyPr wrap="square" rtlCol="0">
            <a:spAutoFit/>
          </a:bodyPr>
          <a:lstStyle/>
          <a:p>
            <a:r>
              <a:rPr lang="en-US" sz="1600" dirty="0"/>
              <a:t>next.js</a:t>
            </a:r>
          </a:p>
          <a:p>
            <a:r>
              <a:rPr lang="en-US" sz="1600" dirty="0"/>
              <a:t>Tailwind CSS</a:t>
            </a:r>
          </a:p>
          <a:p>
            <a:r>
              <a:rPr lang="en-US" sz="1600" dirty="0"/>
              <a:t>react bits front clerk </a:t>
            </a:r>
          </a:p>
          <a:p>
            <a:r>
              <a:rPr lang="en-US" sz="1600" dirty="0"/>
              <a:t>Supabase-auth </a:t>
            </a:r>
          </a:p>
          <a:p>
            <a:r>
              <a:rPr lang="en-US" sz="1600" dirty="0"/>
              <a:t>framer motions for animations in front end</a:t>
            </a:r>
          </a:p>
          <a:p>
            <a:r>
              <a:rPr lang="en-US" sz="1600" dirty="0" err="1"/>
              <a:t>vercel</a:t>
            </a:r>
            <a:r>
              <a:rPr lang="en-US" sz="1600" dirty="0"/>
              <a:t> for </a:t>
            </a:r>
            <a:r>
              <a:rPr lang="en-US" sz="1600" dirty="0" err="1"/>
              <a:t>deployement</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a:stretch/>
        </p:blipFill>
        <p:spPr>
          <a:xfrm>
            <a:off x="419925" y="131025"/>
            <a:ext cx="1026150" cy="1026150"/>
          </a:xfrm>
          <a:prstGeom prst="rect">
            <a:avLst/>
          </a:prstGeom>
          <a:noFill/>
          <a:ln>
            <a:noFill/>
          </a:ln>
        </p:spPr>
      </p:pic>
      <p:grpSp>
        <p:nvGrpSpPr>
          <p:cNvPr id="106" name="Google Shape;106;p5"/>
          <p:cNvGrpSpPr/>
          <p:nvPr/>
        </p:nvGrpSpPr>
        <p:grpSpPr>
          <a:xfrm>
            <a:off x="4910082" y="1267711"/>
            <a:ext cx="3960442" cy="3530299"/>
            <a:chOff x="0" y="-38100"/>
            <a:chExt cx="2086200" cy="850900"/>
          </a:xfrm>
        </p:grpSpPr>
        <p:sp>
          <p:nvSpPr>
            <p:cNvPr id="107" name="Google Shape;107;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108" name="Google Shape;108;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09" name="Google Shape;109;p5"/>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Flowchart &amp; Supporting Images</a:t>
            </a:r>
            <a:endParaRPr sz="700"/>
          </a:p>
        </p:txBody>
      </p:sp>
      <p:sp>
        <p:nvSpPr>
          <p:cNvPr id="110" name="Google Shape;110;p5"/>
          <p:cNvSpPr txBox="1"/>
          <p:nvPr/>
        </p:nvSpPr>
        <p:spPr>
          <a:xfrm>
            <a:off x="4894073" y="2960475"/>
            <a:ext cx="3956100" cy="231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1500" b="1" i="0" u="none" strike="noStrike" cap="none">
                <a:solidFill>
                  <a:srgbClr val="000000"/>
                </a:solidFill>
                <a:latin typeface="Arial"/>
                <a:ea typeface="Arial"/>
                <a:cs typeface="Arial"/>
                <a:sym typeface="Arial"/>
              </a:rPr>
              <a:t>Flowchart</a:t>
            </a:r>
            <a:endParaRPr sz="700"/>
          </a:p>
        </p:txBody>
      </p:sp>
      <p:grpSp>
        <p:nvGrpSpPr>
          <p:cNvPr id="111" name="Google Shape;111;p5"/>
          <p:cNvGrpSpPr/>
          <p:nvPr/>
        </p:nvGrpSpPr>
        <p:grpSpPr>
          <a:xfrm>
            <a:off x="601495" y="1188675"/>
            <a:ext cx="3960442" cy="3530299"/>
            <a:chOff x="0" y="-38100"/>
            <a:chExt cx="2086200" cy="850900"/>
          </a:xfrm>
        </p:grpSpPr>
        <p:sp>
          <p:nvSpPr>
            <p:cNvPr id="112" name="Google Shape;112;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113" name="Google Shape;113;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14" name="Google Shape;114;p5"/>
          <p:cNvSpPr txBox="1"/>
          <p:nvPr/>
        </p:nvSpPr>
        <p:spPr>
          <a:xfrm>
            <a:off x="1156012" y="2932663"/>
            <a:ext cx="2702100" cy="231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1500" b="1"/>
              <a:t>Supporting Images</a:t>
            </a:r>
            <a:endParaRPr sz="700"/>
          </a:p>
        </p:txBody>
      </p:sp>
      <p:pic>
        <p:nvPicPr>
          <p:cNvPr id="5" name="Picture 4" descr="A screenshot of a computer&#10;&#10;AI-generated content may be incorrect.">
            <a:extLst>
              <a:ext uri="{FF2B5EF4-FFF2-40B4-BE49-F238E27FC236}">
                <a16:creationId xmlns:a16="http://schemas.microsoft.com/office/drawing/2014/main" id="{2FE0D52C-1B8B-8816-741E-36EA43068129}"/>
              </a:ext>
            </a:extLst>
          </p:cNvPr>
          <p:cNvPicPr>
            <a:picLocks noChangeAspect="1"/>
          </p:cNvPicPr>
          <p:nvPr/>
        </p:nvPicPr>
        <p:blipFill>
          <a:blip r:embed="rId4"/>
          <a:stretch>
            <a:fillRect/>
          </a:stretch>
        </p:blipFill>
        <p:spPr>
          <a:xfrm>
            <a:off x="526733" y="1285660"/>
            <a:ext cx="4109874" cy="3464399"/>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37D47BFD-5AD3-CC1B-4E01-601FE7951A3C}"/>
              </a:ext>
            </a:extLst>
          </p:cNvPr>
          <p:cNvPicPr>
            <a:picLocks noChangeAspect="1"/>
          </p:cNvPicPr>
          <p:nvPr/>
        </p:nvPicPr>
        <p:blipFill>
          <a:blip r:embed="rId5"/>
          <a:stretch>
            <a:fillRect/>
          </a:stretch>
        </p:blipFill>
        <p:spPr>
          <a:xfrm>
            <a:off x="4711369" y="1285660"/>
            <a:ext cx="4329503" cy="35613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120" name="Google Shape;120;p6"/>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1" name="Google Shape;121;p6"/>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dirty="0">
                <a:solidFill>
                  <a:srgbClr val="000000"/>
                </a:solidFill>
                <a:latin typeface="Arial"/>
                <a:ea typeface="Arial"/>
                <a:cs typeface="Arial"/>
                <a:sym typeface="Arial"/>
              </a:rPr>
              <a:t>Feasibility and Market Use</a:t>
            </a:r>
            <a:endParaRPr sz="700" b="0" i="0" u="none" strike="noStrike" cap="none" dirty="0">
              <a:solidFill>
                <a:srgbClr val="000000"/>
              </a:solidFill>
              <a:latin typeface="Arial"/>
              <a:ea typeface="Arial"/>
              <a:cs typeface="Arial"/>
              <a:sym typeface="Arial"/>
            </a:endParaRPr>
          </a:p>
        </p:txBody>
      </p:sp>
      <p:sp>
        <p:nvSpPr>
          <p:cNvPr id="122" name="Google Shape;122;p6"/>
          <p:cNvSpPr/>
          <p:nvPr/>
        </p:nvSpPr>
        <p:spPr>
          <a:xfrm>
            <a:off x="3563875" y="4760425"/>
            <a:ext cx="807000" cy="3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
          <p:cNvSpPr/>
          <p:nvPr/>
        </p:nvSpPr>
        <p:spPr>
          <a:xfrm>
            <a:off x="8309225" y="4835750"/>
            <a:ext cx="656400" cy="204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8F3C2A6B-E644-0552-4A87-C93471B7F8F4}"/>
              </a:ext>
            </a:extLst>
          </p:cNvPr>
          <p:cNvSpPr txBox="1"/>
          <p:nvPr/>
        </p:nvSpPr>
        <p:spPr>
          <a:xfrm>
            <a:off x="57150" y="1082587"/>
            <a:ext cx="8972550" cy="4154984"/>
          </a:xfrm>
          <a:prstGeom prst="rect">
            <a:avLst/>
          </a:prstGeom>
          <a:noFill/>
        </p:spPr>
        <p:txBody>
          <a:bodyPr wrap="square" rtlCol="0">
            <a:spAutoFit/>
          </a:bodyPr>
          <a:lstStyle/>
          <a:p>
            <a:r>
              <a:rPr lang="en-US" sz="1100" b="1" dirty="0"/>
              <a:t>Feasibility</a:t>
            </a:r>
          </a:p>
          <a:p>
            <a:r>
              <a:rPr lang="en-US" sz="1100" b="1" dirty="0"/>
              <a:t>Technical Feasibility</a:t>
            </a:r>
            <a:r>
              <a:rPr lang="en-US" sz="1100" dirty="0"/>
              <a:t>:</a:t>
            </a:r>
          </a:p>
          <a:p>
            <a:pPr lvl="1"/>
            <a:r>
              <a:rPr lang="en-US" sz="1100" dirty="0"/>
              <a:t>The project is feasible using existing tools. Pathway can easily integrate mock or real-time stock data.</a:t>
            </a:r>
          </a:p>
          <a:p>
            <a:pPr lvl="1"/>
            <a:r>
              <a:rPr lang="en-US" sz="1100" dirty="0"/>
              <a:t>Basic portfolio input and analysis can be implemented with simple rules before moving to advanced AI models.</a:t>
            </a:r>
          </a:p>
          <a:p>
            <a:pPr lvl="1"/>
            <a:r>
              <a:rPr lang="en-US" sz="1100" dirty="0"/>
              <a:t>Usage tracking and billing can be managed through </a:t>
            </a:r>
            <a:r>
              <a:rPr lang="en-US" sz="1100" dirty="0" err="1"/>
              <a:t>Flexprice</a:t>
            </a:r>
            <a:r>
              <a:rPr lang="en-US" sz="1100" dirty="0"/>
              <a:t>, which supports per-use pricing models.</a:t>
            </a:r>
          </a:p>
          <a:p>
            <a:r>
              <a:rPr lang="en-US" sz="1100" b="1" dirty="0"/>
              <a:t>Operational Feasibility</a:t>
            </a:r>
            <a:r>
              <a:rPr lang="en-US" sz="1100" dirty="0"/>
              <a:t>:</a:t>
            </a:r>
          </a:p>
          <a:p>
            <a:pPr lvl="1"/>
            <a:r>
              <a:rPr lang="en-US" sz="1100" dirty="0"/>
              <a:t>The system does not require deep financial expertise from the user; it explains advice in plain language.</a:t>
            </a:r>
          </a:p>
          <a:p>
            <a:pPr lvl="1"/>
            <a:r>
              <a:rPr lang="en-US" sz="1100" dirty="0"/>
              <a:t>Beginners can use it without needing to understand charts or complex ratios.</a:t>
            </a:r>
          </a:p>
          <a:p>
            <a:r>
              <a:rPr lang="en-US" sz="1100" b="1" dirty="0"/>
              <a:t>Economic Feasibility</a:t>
            </a:r>
            <a:r>
              <a:rPr lang="en-US" sz="1100" dirty="0"/>
              <a:t>:</a:t>
            </a:r>
          </a:p>
          <a:p>
            <a:pPr lvl="1"/>
            <a:r>
              <a:rPr lang="en-US" sz="1100" dirty="0"/>
              <a:t>Since billing is based on usage, the cost is scalable and affordable for small investors.</a:t>
            </a:r>
          </a:p>
          <a:p>
            <a:pPr lvl="1"/>
            <a:r>
              <a:rPr lang="en-US" sz="1100" dirty="0"/>
              <a:t>Development cost is reasonable because it uses existing APIs, data sources, and billing platforms.</a:t>
            </a:r>
          </a:p>
          <a:p>
            <a:endParaRPr lang="en-US" sz="1100" dirty="0"/>
          </a:p>
          <a:p>
            <a:r>
              <a:rPr lang="en-US" sz="1100" b="1" dirty="0"/>
              <a:t>Market Use</a:t>
            </a:r>
          </a:p>
          <a:p>
            <a:r>
              <a:rPr lang="en-US" sz="1100" b="1" dirty="0"/>
              <a:t>Target Users</a:t>
            </a:r>
            <a:r>
              <a:rPr lang="en-US" sz="1100" dirty="0"/>
              <a:t>:</a:t>
            </a:r>
          </a:p>
          <a:p>
            <a:pPr lvl="1"/>
            <a:r>
              <a:rPr lang="en-US" sz="1100" dirty="0"/>
              <a:t>Students, first-time investors, and small retail investors who lack financial expertise.</a:t>
            </a:r>
          </a:p>
          <a:p>
            <a:r>
              <a:rPr lang="en-US" sz="1100" b="1" dirty="0"/>
              <a:t>Value Proposition</a:t>
            </a:r>
            <a:r>
              <a:rPr lang="en-US" sz="1100" dirty="0"/>
              <a:t>:</a:t>
            </a:r>
          </a:p>
          <a:p>
            <a:pPr lvl="1"/>
            <a:r>
              <a:rPr lang="en-US" sz="1100" dirty="0"/>
              <a:t>Unlike traditional apps that only show prices, this tool provides </a:t>
            </a:r>
            <a:r>
              <a:rPr lang="en-US" sz="1100" b="1" dirty="0"/>
              <a:t>actionable advice</a:t>
            </a:r>
            <a:r>
              <a:rPr lang="en-US" sz="1100" dirty="0"/>
              <a:t> (buy/sell/hold/diversify).</a:t>
            </a:r>
          </a:p>
          <a:p>
            <a:pPr lvl="1"/>
            <a:r>
              <a:rPr lang="en-US" sz="1100" dirty="0"/>
              <a:t>Users get </a:t>
            </a:r>
            <a:r>
              <a:rPr lang="en-US" sz="1100" b="1" dirty="0"/>
              <a:t>personalized insights</a:t>
            </a:r>
            <a:r>
              <a:rPr lang="en-US" sz="1100" dirty="0"/>
              <a:t> without depending on friends, random videos, or guesswork.</a:t>
            </a:r>
          </a:p>
          <a:p>
            <a:pPr lvl="1"/>
            <a:r>
              <a:rPr lang="en-US" sz="1100" dirty="0"/>
              <a:t>Transparent billing ensures users pay only for what they use.</a:t>
            </a:r>
          </a:p>
          <a:p>
            <a:r>
              <a:rPr lang="en-US" sz="1100" b="1" dirty="0"/>
              <a:t>Market Potential</a:t>
            </a:r>
            <a:r>
              <a:rPr lang="en-US" sz="1100" dirty="0"/>
              <a:t>:</a:t>
            </a:r>
          </a:p>
          <a:p>
            <a:pPr lvl="1"/>
            <a:r>
              <a:rPr lang="en-US" sz="1100" dirty="0"/>
              <a:t>With growing retail participation in stock markets, there’s a huge demand for </a:t>
            </a:r>
            <a:r>
              <a:rPr lang="en-US" sz="1100" b="1" dirty="0"/>
              <a:t>simplified advisory tools</a:t>
            </a:r>
            <a:r>
              <a:rPr lang="en-US" sz="1100" dirty="0"/>
              <a:t>.</a:t>
            </a:r>
          </a:p>
          <a:p>
            <a:pPr lvl="1"/>
            <a:r>
              <a:rPr lang="en-US" sz="1100" dirty="0"/>
              <a:t>This tool can become an affordable alternative to expensive financial advisors.</a:t>
            </a:r>
          </a:p>
          <a:p>
            <a:pPr lvl="1"/>
            <a:r>
              <a:rPr lang="en-US" sz="1100" dirty="0"/>
              <a:t>It can also be integrated into existing fintech apps as a feature.</a:t>
            </a:r>
          </a:p>
          <a:p>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36ba1536f02_0_19"/>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9" name="Google Shape;129;g36ba1536f02_0_19"/>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dirty="0"/>
              <a:t>Conclusion</a:t>
            </a:r>
            <a:endParaRPr sz="7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C008AD57-4D65-ADA2-48E6-3A9FAB9678AD}"/>
              </a:ext>
            </a:extLst>
          </p:cNvPr>
          <p:cNvSpPr txBox="1"/>
          <p:nvPr/>
        </p:nvSpPr>
        <p:spPr>
          <a:xfrm>
            <a:off x="96591" y="1203279"/>
            <a:ext cx="8944377" cy="1384995"/>
          </a:xfrm>
          <a:prstGeom prst="rect">
            <a:avLst/>
          </a:prstGeom>
          <a:noFill/>
        </p:spPr>
        <p:txBody>
          <a:bodyPr wrap="square">
            <a:spAutoFit/>
          </a:bodyPr>
          <a:lstStyle/>
          <a:p>
            <a:pPr>
              <a:buNone/>
            </a:pPr>
            <a:r>
              <a:rPr lang="en-US" dirty="0"/>
              <a:t>The Stock Consultant Agent bridges the gap between complex stock data and the simple, actionable advice that beginners and small investors need. By combining portfolio input, updated stock data through Pathway, and a clear advice engine, the system translates raw numbers into easy-to-understand guidance like buy, sell, hold, or diversify. With integrated usage tracking and </a:t>
            </a:r>
            <a:r>
              <a:rPr lang="en-US" dirty="0" err="1"/>
              <a:t>Flexprice</a:t>
            </a:r>
            <a:r>
              <a:rPr lang="en-US" dirty="0"/>
              <a:t>-based billing, it ensures transparency and scalability, making it both technically feasible and economically viable. This solution empowers users to make smarter investment decisions with confidence, without relying on guesswork or scattered sources of advice.</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790</Words>
  <Application>Microsoft Office PowerPoint</Application>
  <PresentationFormat>On-screen Show (16:9)</PresentationFormat>
  <Paragraphs>67</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Merriweather</vt:lpstr>
      <vt:lpstr>IBM Plex Sans</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GANDROTHULA SAI MAHIN .</cp:lastModifiedBy>
  <cp:revision>2</cp:revision>
  <dcterms:modified xsi:type="dcterms:W3CDTF">2025-09-19T09:10:10Z</dcterms:modified>
</cp:coreProperties>
</file>