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2" r:id="rId6"/>
    <p:sldId id="263" r:id="rId7"/>
    <p:sldId id="266" r:id="rId8"/>
    <p:sldId id="307" r:id="rId9"/>
    <p:sldId id="267" r:id="rId10"/>
    <p:sldId id="306" r:id="rId11"/>
    <p:sldId id="305" r:id="rId12"/>
    <p:sldId id="272" r:id="rId13"/>
    <p:sldId id="273" r:id="rId14"/>
    <p:sldId id="275" r:id="rId15"/>
    <p:sldId id="30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67" d="100"/>
          <a:sy n="67" d="100"/>
        </p:scale>
        <p:origin x="1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4450B-4D28-42F6-935D-2E5F114867AA}" type="datetimeFigureOut">
              <a:rPr lang="en-US" smtClean="0"/>
              <a:t>5/10/2023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45806-2CC9-4AA3-9631-6BC5F59465B6}" type="slidenum">
              <a:rPr lang="en-US" smtClean="0"/>
              <a:t>‹#›</a:t>
            </a:fld>
            <a:endParaRPr lang="en-US"/>
          </a:p>
        </p:txBody>
      </p:sp>
    </p:spTree>
    <p:extLst>
      <p:ext uri="{BB962C8B-B14F-4D97-AF65-F5344CB8AC3E}">
        <p14:creationId xmlns:p14="http://schemas.microsoft.com/office/powerpoint/2010/main" val="9878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3642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8960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2942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7121461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7D3467EF-FE82-4F4D-A728-3F6F3C7D7E9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86000" y="1731646"/>
            <a:ext cx="9906000" cy="5126354"/>
          </a:xfrm>
          <a:prstGeom prst="rect">
            <a:avLst/>
          </a:prstGeom>
        </p:spPr>
      </p:pic>
      <p:pic>
        <p:nvPicPr>
          <p:cNvPr id="13" name="그림 12">
            <a:extLst>
              <a:ext uri="{FF2B5EF4-FFF2-40B4-BE49-F238E27FC236}">
                <a16:creationId xmlns:a16="http://schemas.microsoft.com/office/drawing/2014/main" id="{FED09EED-BBD9-4D3C-B3E5-B102C3AF647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pic>
        <p:nvPicPr>
          <p:cNvPr id="18" name="그림 17">
            <a:extLst>
              <a:ext uri="{FF2B5EF4-FFF2-40B4-BE49-F238E27FC236}">
                <a16:creationId xmlns:a16="http://schemas.microsoft.com/office/drawing/2014/main" id="{18289985-FD99-4061-A54C-D25FD0003A6D}"/>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2277"/>
          <a:stretch/>
        </p:blipFill>
        <p:spPr>
          <a:xfrm>
            <a:off x="5327509" y="741070"/>
            <a:ext cx="6864491" cy="5375860"/>
          </a:xfrm>
          <a:prstGeom prst="rect">
            <a:avLst/>
          </a:prstGeom>
        </p:spPr>
      </p:pic>
    </p:spTree>
    <p:extLst>
      <p:ext uri="{BB962C8B-B14F-4D97-AF65-F5344CB8AC3E}">
        <p14:creationId xmlns:p14="http://schemas.microsoft.com/office/powerpoint/2010/main" val="24185110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BCF7A55-BC0E-4E91-B190-EB4C7984E81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0" name="그림 9">
            <a:extLst>
              <a:ext uri="{FF2B5EF4-FFF2-40B4-BE49-F238E27FC236}">
                <a16:creationId xmlns:a16="http://schemas.microsoft.com/office/drawing/2014/main" id="{62868D47-70F3-43FD-BC3E-78D338172D04}"/>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Tree>
    <p:extLst>
      <p:ext uri="{BB962C8B-B14F-4D97-AF65-F5344CB8AC3E}">
        <p14:creationId xmlns:p14="http://schemas.microsoft.com/office/powerpoint/2010/main" val="2001960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EF38F97F-1B47-4352-A0AC-304F9C800FF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2" name="직사각형 1">
            <a:extLst>
              <a:ext uri="{FF2B5EF4-FFF2-40B4-BE49-F238E27FC236}">
                <a16:creationId xmlns:a16="http://schemas.microsoft.com/office/drawing/2014/main" id="{01C8DB08-C0FF-4369-B4C0-DC16D57E5A58}"/>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9" name="직사각형 8">
            <a:extLst>
              <a:ext uri="{FF2B5EF4-FFF2-40B4-BE49-F238E27FC236}">
                <a16:creationId xmlns:a16="http://schemas.microsoft.com/office/drawing/2014/main" id="{87CC7457-581D-478A-850A-6086D4857DD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pic>
        <p:nvPicPr>
          <p:cNvPr id="11" name="그림 10">
            <a:extLst>
              <a:ext uri="{FF2B5EF4-FFF2-40B4-BE49-F238E27FC236}">
                <a16:creationId xmlns:a16="http://schemas.microsoft.com/office/drawing/2014/main" id="{7662CE19-566E-4854-A98B-4632A251C6A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57025" y="2404239"/>
            <a:ext cx="4226826" cy="4103714"/>
          </a:xfrm>
          <a:prstGeom prst="rect">
            <a:avLst/>
          </a:prstGeom>
        </p:spPr>
      </p:pic>
    </p:spTree>
    <p:extLst>
      <p:ext uri="{BB962C8B-B14F-4D97-AF65-F5344CB8AC3E}">
        <p14:creationId xmlns:p14="http://schemas.microsoft.com/office/powerpoint/2010/main" val="1110618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74BF0768-2BDD-4F80-B515-CF3C4D80F6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3481" y="3256968"/>
            <a:ext cx="6958519" cy="3601032"/>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8" name="그림 개체 틀 4">
            <a:extLst>
              <a:ext uri="{FF2B5EF4-FFF2-40B4-BE49-F238E27FC236}">
                <a16:creationId xmlns:a16="http://schemas.microsoft.com/office/drawing/2014/main" id="{0B8A883D-8A6C-429A-B120-82F81DB7CB51}"/>
              </a:ext>
            </a:extLst>
          </p:cNvPr>
          <p:cNvSpPr>
            <a:spLocks noGrp="1"/>
          </p:cNvSpPr>
          <p:nvPr>
            <p:ph type="pic" sz="quarter" idx="11" hasCustomPrompt="1"/>
          </p:nvPr>
        </p:nvSpPr>
        <p:spPr>
          <a:xfrm>
            <a:off x="6481060" y="1228437"/>
            <a:ext cx="4416786" cy="4416786"/>
          </a:xfrm>
          <a:prstGeom prst="roundRect">
            <a:avLst>
              <a:gd name="adj" fmla="val 758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1" name="그림 10">
            <a:extLst>
              <a:ext uri="{FF2B5EF4-FFF2-40B4-BE49-F238E27FC236}">
                <a16:creationId xmlns:a16="http://schemas.microsoft.com/office/drawing/2014/main" id="{C75AF2B7-5A13-417D-A8D0-7810791FB07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4479096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11" name="그림 개체 틀 4">
            <a:extLst>
              <a:ext uri="{FF2B5EF4-FFF2-40B4-BE49-F238E27FC236}">
                <a16:creationId xmlns:a16="http://schemas.microsoft.com/office/drawing/2014/main" id="{2013B039-5185-45DB-9594-7E0B2A922A0A}"/>
              </a:ext>
            </a:extLst>
          </p:cNvPr>
          <p:cNvSpPr>
            <a:spLocks noGrp="1"/>
          </p:cNvSpPr>
          <p:nvPr>
            <p:ph type="pic" sz="quarter" idx="13" hasCustomPrompt="1"/>
          </p:nvPr>
        </p:nvSpPr>
        <p:spPr>
          <a:xfrm>
            <a:off x="9336263"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6" name="그림 개체 틀 4">
            <a:extLst>
              <a:ext uri="{FF2B5EF4-FFF2-40B4-BE49-F238E27FC236}">
                <a16:creationId xmlns:a16="http://schemas.microsoft.com/office/drawing/2014/main" id="{BBFC749A-89FA-4DC3-B29A-D019019E5EA0}"/>
              </a:ext>
            </a:extLst>
          </p:cNvPr>
          <p:cNvSpPr>
            <a:spLocks noGrp="1"/>
          </p:cNvSpPr>
          <p:nvPr>
            <p:ph type="pic" sz="quarter" idx="14" hasCustomPrompt="1"/>
          </p:nvPr>
        </p:nvSpPr>
        <p:spPr>
          <a:xfrm>
            <a:off x="6574812"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7" name="그림 개체 틀 4">
            <a:extLst>
              <a:ext uri="{FF2B5EF4-FFF2-40B4-BE49-F238E27FC236}">
                <a16:creationId xmlns:a16="http://schemas.microsoft.com/office/drawing/2014/main" id="{E6BADB7B-8A9E-4824-A571-273DAC9ED1DB}"/>
              </a:ext>
            </a:extLst>
          </p:cNvPr>
          <p:cNvSpPr>
            <a:spLocks noGrp="1"/>
          </p:cNvSpPr>
          <p:nvPr>
            <p:ph type="pic" sz="quarter" idx="15" hasCustomPrompt="1"/>
          </p:nvPr>
        </p:nvSpPr>
        <p:spPr>
          <a:xfrm>
            <a:off x="3813360"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8" name="그림 개체 틀 4">
            <a:extLst>
              <a:ext uri="{FF2B5EF4-FFF2-40B4-BE49-F238E27FC236}">
                <a16:creationId xmlns:a16="http://schemas.microsoft.com/office/drawing/2014/main" id="{6EA2DE9B-5BD6-48D8-98E0-4141F8273BC8}"/>
              </a:ext>
            </a:extLst>
          </p:cNvPr>
          <p:cNvSpPr>
            <a:spLocks noGrp="1"/>
          </p:cNvSpPr>
          <p:nvPr>
            <p:ph type="pic" sz="quarter" idx="16" hasCustomPrompt="1"/>
          </p:nvPr>
        </p:nvSpPr>
        <p:spPr>
          <a:xfrm>
            <a:off x="1051908"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0" name="그림 9">
            <a:extLst>
              <a:ext uri="{FF2B5EF4-FFF2-40B4-BE49-F238E27FC236}">
                <a16:creationId xmlns:a16="http://schemas.microsoft.com/office/drawing/2014/main" id="{D4770320-7987-4135-91A3-2A36A732076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2" name="그림 11">
            <a:extLst>
              <a:ext uri="{FF2B5EF4-FFF2-40B4-BE49-F238E27FC236}">
                <a16:creationId xmlns:a16="http://schemas.microsoft.com/office/drawing/2014/main" id="{F703C29C-0D41-4F4E-BE54-8E7B0D17326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691031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2" name="그림 11">
            <a:extLst>
              <a:ext uri="{FF2B5EF4-FFF2-40B4-BE49-F238E27FC236}">
                <a16:creationId xmlns:a16="http://schemas.microsoft.com/office/drawing/2014/main" id="{0C0F0965-7D3B-4E71-BF63-0EDAD632009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3" name="그림 12">
            <a:extLst>
              <a:ext uri="{FF2B5EF4-FFF2-40B4-BE49-F238E27FC236}">
                <a16:creationId xmlns:a16="http://schemas.microsoft.com/office/drawing/2014/main" id="{20B36435-F0CB-4411-A1C7-F653C15AAED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20255" y="0"/>
            <a:ext cx="5771744" cy="2882265"/>
          </a:xfrm>
          <a:prstGeom prst="rect">
            <a:avLst/>
          </a:prstGeom>
        </p:spPr>
      </p:pic>
      <p:sp>
        <p:nvSpPr>
          <p:cNvPr id="8" name="그림 개체 틀 17">
            <a:extLst>
              <a:ext uri="{FF2B5EF4-FFF2-40B4-BE49-F238E27FC236}">
                <a16:creationId xmlns:a16="http://schemas.microsoft.com/office/drawing/2014/main" id="{B2FAE463-F7D2-4883-AB99-755A39F05D53}"/>
              </a:ext>
            </a:extLst>
          </p:cNvPr>
          <p:cNvSpPr>
            <a:spLocks noGrp="1"/>
          </p:cNvSpPr>
          <p:nvPr>
            <p:ph type="pic" sz="quarter" idx="11" hasCustomPrompt="1"/>
          </p:nvPr>
        </p:nvSpPr>
        <p:spPr>
          <a:xfrm>
            <a:off x="6096000" y="1624449"/>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0" name="그림 개체 틀 17">
            <a:extLst>
              <a:ext uri="{FF2B5EF4-FFF2-40B4-BE49-F238E27FC236}">
                <a16:creationId xmlns:a16="http://schemas.microsoft.com/office/drawing/2014/main" id="{A666944D-5552-4E65-A169-AC0F41765334}"/>
              </a:ext>
            </a:extLst>
          </p:cNvPr>
          <p:cNvSpPr>
            <a:spLocks noGrp="1"/>
          </p:cNvSpPr>
          <p:nvPr>
            <p:ph type="pic" sz="quarter" idx="12" hasCustomPrompt="1"/>
          </p:nvPr>
        </p:nvSpPr>
        <p:spPr>
          <a:xfrm>
            <a:off x="8646656" y="914400"/>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244369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17D4ABF2-6D41-428C-B3BD-24F9189E904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330757" y="3307308"/>
            <a:ext cx="6861243" cy="3550692"/>
          </a:xfrm>
          <a:prstGeom prst="rect">
            <a:avLst/>
          </a:prstGeom>
        </p:spPr>
      </p:pic>
      <p:pic>
        <p:nvPicPr>
          <p:cNvPr id="11" name="그림 10">
            <a:extLst>
              <a:ext uri="{FF2B5EF4-FFF2-40B4-BE49-F238E27FC236}">
                <a16:creationId xmlns:a16="http://schemas.microsoft.com/office/drawing/2014/main" id="{4FBF20BD-18B9-4D05-9922-D159EE955A8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
        <p:nvSpPr>
          <p:cNvPr id="8" name="그림 개체 틀 11">
            <a:extLst>
              <a:ext uri="{FF2B5EF4-FFF2-40B4-BE49-F238E27FC236}">
                <a16:creationId xmlns:a16="http://schemas.microsoft.com/office/drawing/2014/main" id="{F713B12F-9379-48E9-8010-4A5F2FA1463C}"/>
              </a:ext>
            </a:extLst>
          </p:cNvPr>
          <p:cNvSpPr>
            <a:spLocks noGrp="1"/>
          </p:cNvSpPr>
          <p:nvPr>
            <p:ph type="pic" sz="quarter" idx="10" hasCustomPrompt="1"/>
          </p:nvPr>
        </p:nvSpPr>
        <p:spPr>
          <a:xfrm>
            <a:off x="7985125" y="815975"/>
            <a:ext cx="2454276" cy="5370289"/>
          </a:xfrm>
          <a:prstGeom prst="roundRect">
            <a:avLst>
              <a:gd name="adj" fmla="val 1345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527463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257E3FED-3636-49A2-BB08-FBFCBBF054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1" name="그림 10">
            <a:extLst>
              <a:ext uri="{FF2B5EF4-FFF2-40B4-BE49-F238E27FC236}">
                <a16:creationId xmlns:a16="http://schemas.microsoft.com/office/drawing/2014/main" id="{EB447E60-EEE4-4244-ACE9-78C86E80E53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56051" y="0"/>
            <a:ext cx="6335948" cy="3164014"/>
          </a:xfrm>
          <a:prstGeom prst="rect">
            <a:avLst/>
          </a:prstGeom>
        </p:spPr>
      </p:pic>
      <p:sp>
        <p:nvSpPr>
          <p:cNvPr id="7" name="그림 개체 틀 5">
            <a:extLst>
              <a:ext uri="{FF2B5EF4-FFF2-40B4-BE49-F238E27FC236}">
                <a16:creationId xmlns:a16="http://schemas.microsoft.com/office/drawing/2014/main" id="{0CC25C61-2B93-440A-AF25-9B6FE02908EB}"/>
              </a:ext>
            </a:extLst>
          </p:cNvPr>
          <p:cNvSpPr>
            <a:spLocks noGrp="1"/>
          </p:cNvSpPr>
          <p:nvPr>
            <p:ph type="pic" sz="quarter" idx="10" hasCustomPrompt="1"/>
          </p:nvPr>
        </p:nvSpPr>
        <p:spPr>
          <a:xfrm>
            <a:off x="7179468" y="866775"/>
            <a:ext cx="3779045" cy="5029200"/>
          </a:xfrm>
          <a:prstGeom prst="roundRect">
            <a:avLst>
              <a:gd name="adj" fmla="val 192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1150541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B06845D4-708E-4BAD-968A-153BABE0DF8B}"/>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2624"/>
          <a:stretch/>
        </p:blipFill>
        <p:spPr>
          <a:xfrm rot="16200000" flipH="1">
            <a:off x="7436305" y="2102306"/>
            <a:ext cx="3343955" cy="6167434"/>
          </a:xfrm>
          <a:prstGeom prst="rect">
            <a:avLst/>
          </a:prstGeom>
        </p:spPr>
      </p:pic>
      <p:pic>
        <p:nvPicPr>
          <p:cNvPr id="11" name="그림 10">
            <a:extLst>
              <a:ext uri="{FF2B5EF4-FFF2-40B4-BE49-F238E27FC236}">
                <a16:creationId xmlns:a16="http://schemas.microsoft.com/office/drawing/2014/main" id="{3B127486-8E43-4831-BCCD-56C93FA6CC9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
        <p:nvSpPr>
          <p:cNvPr id="8" name="그림 개체 틀 8">
            <a:extLst>
              <a:ext uri="{FF2B5EF4-FFF2-40B4-BE49-F238E27FC236}">
                <a16:creationId xmlns:a16="http://schemas.microsoft.com/office/drawing/2014/main" id="{507C53BE-28FF-4C37-A6FA-CF8EC2B533B2}"/>
              </a:ext>
            </a:extLst>
          </p:cNvPr>
          <p:cNvSpPr>
            <a:spLocks noGrp="1"/>
          </p:cNvSpPr>
          <p:nvPr>
            <p:ph type="pic" sz="quarter" idx="10" hasCustomPrompt="1"/>
          </p:nvPr>
        </p:nvSpPr>
        <p:spPr>
          <a:xfrm>
            <a:off x="4592931" y="674688"/>
            <a:ext cx="6746582" cy="4597400"/>
          </a:xfrm>
          <a:prstGeom prst="roundRect">
            <a:avLst>
              <a:gd name="adj" fmla="val 1000"/>
            </a:avLst>
          </a:prstGeom>
          <a:pattFill prst="pct10">
            <a:fgClr>
              <a:schemeClr val="bg1">
                <a:lumMod val="75000"/>
              </a:schemeClr>
            </a:fgClr>
            <a:bgClr>
              <a:schemeClr val="bg1">
                <a:lumMod val="95000"/>
              </a:schemeClr>
            </a:bgClr>
          </a:pattFill>
        </p:spPr>
        <p:txBody>
          <a:bodyPr lIns="72000" tIns="1188000" rIns="72000" bIns="36000" anchor="ctr"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428513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PPTMON slide">
    <p:bg>
      <p:bgPr>
        <a:solidFill>
          <a:srgbClr val="335CD0"/>
        </a:solidFill>
        <a:effectLst/>
      </p:bgPr>
    </p:bg>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60C25974-CC2D-44A4-964E-F7A76164F2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4" name="그림 13">
            <a:extLst>
              <a:ext uri="{FF2B5EF4-FFF2-40B4-BE49-F238E27FC236}">
                <a16:creationId xmlns:a16="http://schemas.microsoft.com/office/drawing/2014/main" id="{4DE1427C-A76C-468A-9AC5-12AA6634066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asvg="http://schemas.microsoft.com/office/drawing/2016/SVG/main" xmlns=""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10" name="그림 개체 틀 4">
            <a:extLst>
              <a:ext uri="{FF2B5EF4-FFF2-40B4-BE49-F238E27FC236}">
                <a16:creationId xmlns:a16="http://schemas.microsoft.com/office/drawing/2014/main" id="{4E6DAAC0-1CC9-4A8D-B071-37FDDF7371ED}"/>
              </a:ext>
            </a:extLst>
          </p:cNvPr>
          <p:cNvSpPr>
            <a:spLocks noGrp="1"/>
          </p:cNvSpPr>
          <p:nvPr>
            <p:ph type="pic" sz="quarter" idx="15" hasCustomPrompt="1"/>
          </p:nvPr>
        </p:nvSpPr>
        <p:spPr>
          <a:xfrm>
            <a:off x="4517466"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F05A7272-42C4-467B-B628-A0BAE8A6BBDB}"/>
              </a:ext>
            </a:extLst>
          </p:cNvPr>
          <p:cNvSpPr>
            <a:spLocks noGrp="1"/>
          </p:cNvSpPr>
          <p:nvPr>
            <p:ph type="pic" sz="quarter" idx="16" hasCustomPrompt="1"/>
          </p:nvPr>
        </p:nvSpPr>
        <p:spPr>
          <a:xfrm>
            <a:off x="8343841"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40F0520C-203B-4D37-BB38-5382343AA74B}"/>
              </a:ext>
            </a:extLst>
          </p:cNvPr>
          <p:cNvSpPr>
            <a:spLocks noGrp="1"/>
          </p:cNvSpPr>
          <p:nvPr>
            <p:ph type="pic" sz="quarter" idx="13" hasCustomPrompt="1"/>
          </p:nvPr>
        </p:nvSpPr>
        <p:spPr>
          <a:xfrm>
            <a:off x="691092"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6314134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PPTMON slide">
    <p:bg>
      <p:bgPr>
        <a:solidFill>
          <a:srgbClr val="335CD0"/>
        </a:solidFill>
        <a:effectLst/>
      </p:bgPr>
    </p:bg>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9" name="그림 8">
            <a:extLst>
              <a:ext uri="{FF2B5EF4-FFF2-40B4-BE49-F238E27FC236}">
                <a16:creationId xmlns:a16="http://schemas.microsoft.com/office/drawing/2014/main" id="{967DD7C5-8322-4F0B-8EF5-8763883AF0A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10" name="직사각형 9">
            <a:extLst>
              <a:ext uri="{FF2B5EF4-FFF2-40B4-BE49-F238E27FC236}">
                <a16:creationId xmlns:a16="http://schemas.microsoft.com/office/drawing/2014/main" id="{9EE70F06-7A13-4F76-9C4D-15BD95F8CC1F}"/>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11" name="직사각형 10">
            <a:extLst>
              <a:ext uri="{FF2B5EF4-FFF2-40B4-BE49-F238E27FC236}">
                <a16:creationId xmlns:a16="http://schemas.microsoft.com/office/drawing/2014/main" id="{58BA28E7-B428-4BD9-9158-EC91CC6A52F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Tree>
    <p:extLst>
      <p:ext uri="{BB962C8B-B14F-4D97-AF65-F5344CB8AC3E}">
        <p14:creationId xmlns:p14="http://schemas.microsoft.com/office/powerpoint/2010/main" val="4597946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4" name="그림 13">
            <a:extLst>
              <a:ext uri="{FF2B5EF4-FFF2-40B4-BE49-F238E27FC236}">
                <a16:creationId xmlns:a16="http://schemas.microsoft.com/office/drawing/2014/main" id="{7432FF5A-BA2E-4FBE-B658-00945235658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8176260" cy="6858000"/>
          </a:xfrm>
          <a:prstGeom prst="rect">
            <a:avLst/>
          </a:prstGeom>
        </p:spPr>
      </p:pic>
      <p:pic>
        <p:nvPicPr>
          <p:cNvPr id="16" name="그림 15">
            <a:extLst>
              <a:ext uri="{FF2B5EF4-FFF2-40B4-BE49-F238E27FC236}">
                <a16:creationId xmlns:a16="http://schemas.microsoft.com/office/drawing/2014/main" id="{BA2EC7FF-A322-4FE4-8721-F49BF2308C9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1832" y="948844"/>
            <a:ext cx="5109122" cy="4960312"/>
          </a:xfrm>
          <a:prstGeom prst="rect">
            <a:avLst/>
          </a:prstGeom>
        </p:spPr>
      </p:pic>
    </p:spTree>
    <p:extLst>
      <p:ext uri="{BB962C8B-B14F-4D97-AF65-F5344CB8AC3E}">
        <p14:creationId xmlns:p14="http://schemas.microsoft.com/office/powerpoint/2010/main" val="36805812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102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462AC0D7-9EA6-402F-AB8B-736EC7468C07}"/>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C587CF68-4616-4BDB-B2BF-2FF7DA3ECFE9}"/>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2047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EE89EC93-1B21-4A9E-B4DF-9DC7CF314C8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43400" y="0"/>
            <a:ext cx="7848600" cy="6858000"/>
          </a:xfrm>
          <a:prstGeom prst="rect">
            <a:avLst/>
          </a:prstGeom>
        </p:spPr>
      </p:pic>
      <p:pic>
        <p:nvPicPr>
          <p:cNvPr id="5" name="그림 4">
            <a:extLst>
              <a:ext uri="{FF2B5EF4-FFF2-40B4-BE49-F238E27FC236}">
                <a16:creationId xmlns:a16="http://schemas.microsoft.com/office/drawing/2014/main" id="{F08F9A37-D31E-4DE1-B13B-707171697A9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58774" y="780805"/>
            <a:ext cx="5355238" cy="5296390"/>
          </a:xfrm>
          <a:prstGeom prst="rect">
            <a:avLst/>
          </a:prstGeom>
        </p:spPr>
      </p:pic>
    </p:spTree>
    <p:extLst>
      <p:ext uri="{BB962C8B-B14F-4D97-AF65-F5344CB8AC3E}">
        <p14:creationId xmlns:p14="http://schemas.microsoft.com/office/powerpoint/2010/main" val="1898728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FA68AFA4-DBA6-4123-AB74-9E16B6CBE1C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 y="4538846"/>
            <a:ext cx="3174999" cy="2319153"/>
          </a:xfrm>
          <a:prstGeom prst="rect">
            <a:avLst/>
          </a:prstGeom>
        </p:spPr>
      </p:pic>
      <p:pic>
        <p:nvPicPr>
          <p:cNvPr id="5" name="그림 4">
            <a:extLst>
              <a:ext uri="{FF2B5EF4-FFF2-40B4-BE49-F238E27FC236}">
                <a16:creationId xmlns:a16="http://schemas.microsoft.com/office/drawing/2014/main" id="{85F74CC0-4A72-42A7-AA3C-3AFF5865DB7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024562" y="0"/>
            <a:ext cx="6167437" cy="3079864"/>
          </a:xfrm>
          <a:prstGeom prst="rect">
            <a:avLst/>
          </a:prstGeom>
        </p:spPr>
      </p:pic>
      <p:pic>
        <p:nvPicPr>
          <p:cNvPr id="6" name="그림 5">
            <a:extLst>
              <a:ext uri="{FF2B5EF4-FFF2-40B4-BE49-F238E27FC236}">
                <a16:creationId xmlns:a16="http://schemas.microsoft.com/office/drawing/2014/main" id="{9AD02BAC-9AA2-42CD-A609-8D5DB223476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647233" y="352833"/>
            <a:ext cx="4422844" cy="6152334"/>
          </a:xfrm>
          <a:prstGeom prst="rect">
            <a:avLst/>
          </a:prstGeom>
        </p:spPr>
      </p:pic>
    </p:spTree>
    <p:extLst>
      <p:ext uri="{BB962C8B-B14F-4D97-AF65-F5344CB8AC3E}">
        <p14:creationId xmlns:p14="http://schemas.microsoft.com/office/powerpoint/2010/main" val="341773585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3" name="그림 12">
            <a:extLst>
              <a:ext uri="{FF2B5EF4-FFF2-40B4-BE49-F238E27FC236}">
                <a16:creationId xmlns:a16="http://schemas.microsoft.com/office/drawing/2014/main" id="{20C42F77-BA79-4D42-8895-F063D8737ED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524967" y="4960310"/>
            <a:ext cx="3667033" cy="1897689"/>
          </a:xfrm>
          <a:prstGeom prst="rect">
            <a:avLst/>
          </a:prstGeom>
        </p:spPr>
      </p:pic>
      <p:pic>
        <p:nvPicPr>
          <p:cNvPr id="14" name="그림 13">
            <a:extLst>
              <a:ext uri="{FF2B5EF4-FFF2-40B4-BE49-F238E27FC236}">
                <a16:creationId xmlns:a16="http://schemas.microsoft.com/office/drawing/2014/main" id="{1F06FDDA-7DD0-4308-8F61-4F951FEA814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190203934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12C31837-36D6-4720-9A50-7B724B6B30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0" name="그림 9">
            <a:extLst>
              <a:ext uri="{FF2B5EF4-FFF2-40B4-BE49-F238E27FC236}">
                <a16:creationId xmlns:a16="http://schemas.microsoft.com/office/drawing/2014/main" id="{7F3041D0-C5F1-41DB-ADD9-D1D66801251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41277" y="0"/>
            <a:ext cx="2950722" cy="1473517"/>
          </a:xfrm>
          <a:prstGeom prst="rect">
            <a:avLst/>
          </a:prstGeom>
        </p:spPr>
      </p:pic>
    </p:spTree>
    <p:extLst>
      <p:ext uri="{BB962C8B-B14F-4D97-AF65-F5344CB8AC3E}">
        <p14:creationId xmlns:p14="http://schemas.microsoft.com/office/powerpoint/2010/main" val="220318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6E1ED50-5528-46E1-9835-989538BEF23D}"/>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a:off x="650192" y="4667714"/>
            <a:ext cx="1540094" cy="2840477"/>
          </a:xfrm>
          <a:prstGeom prst="rect">
            <a:avLst/>
          </a:prstGeom>
        </p:spPr>
      </p:pic>
      <p:pic>
        <p:nvPicPr>
          <p:cNvPr id="10" name="그림 9">
            <a:extLst>
              <a:ext uri="{FF2B5EF4-FFF2-40B4-BE49-F238E27FC236}">
                <a16:creationId xmlns:a16="http://schemas.microsoft.com/office/drawing/2014/main" id="{1845341C-ACB4-4EC7-9850-2360F2EAEE20}"/>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a:off x="10001714" y="-650191"/>
            <a:ext cx="1540094" cy="2840477"/>
          </a:xfrm>
          <a:prstGeom prst="rect">
            <a:avLst/>
          </a:prstGeom>
        </p:spPr>
      </p:pic>
    </p:spTree>
    <p:extLst>
      <p:ext uri="{BB962C8B-B14F-4D97-AF65-F5344CB8AC3E}">
        <p14:creationId xmlns:p14="http://schemas.microsoft.com/office/powerpoint/2010/main" val="17203616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44FF338B-2CCC-4F25-A507-D3A53FF306A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0" name="그림 9">
            <a:extLst>
              <a:ext uri="{FF2B5EF4-FFF2-40B4-BE49-F238E27FC236}">
                <a16:creationId xmlns:a16="http://schemas.microsoft.com/office/drawing/2014/main" id="{E6B1EE3D-D492-4580-9EF1-5432414B374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3075048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A9C2B317-EDFD-4191-B241-8827299D541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10154423" y="5369668"/>
            <a:ext cx="2037576" cy="1488331"/>
          </a:xfrm>
          <a:prstGeom prst="rect">
            <a:avLst/>
          </a:prstGeom>
        </p:spPr>
      </p:pic>
      <p:pic>
        <p:nvPicPr>
          <p:cNvPr id="10" name="그림 9">
            <a:extLst>
              <a:ext uri="{FF2B5EF4-FFF2-40B4-BE49-F238E27FC236}">
                <a16:creationId xmlns:a16="http://schemas.microsoft.com/office/drawing/2014/main" id="{CD485046-EDD9-4A7F-B538-51935D2041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2" y="0"/>
            <a:ext cx="2950722" cy="1473517"/>
          </a:xfrm>
          <a:prstGeom prst="rect">
            <a:avLst/>
          </a:prstGeom>
        </p:spPr>
      </p:pic>
    </p:spTree>
    <p:extLst>
      <p:ext uri="{BB962C8B-B14F-4D97-AF65-F5344CB8AC3E}">
        <p14:creationId xmlns:p14="http://schemas.microsoft.com/office/powerpoint/2010/main" val="1021084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3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jpeg"/><Relationship Id="rId7" Type="http://schemas.openxmlformats.org/officeDocument/2006/relationships/image" Target="../media/image32.jpe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31.png"/><Relationship Id="rId10" Type="http://schemas.openxmlformats.org/officeDocument/2006/relationships/image" Target="../media/image35.jpg"/><Relationship Id="rId4" Type="http://schemas.openxmlformats.org/officeDocument/2006/relationships/image" Target="../media/image30.png"/><Relationship Id="rId9" Type="http://schemas.openxmlformats.org/officeDocument/2006/relationships/image" Target="../media/image3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13" t="586" r="-413" b="1704"/>
          <a:stretch/>
        </p:blipFill>
        <p:spPr>
          <a:xfrm>
            <a:off x="8391831" y="2050425"/>
            <a:ext cx="3568700" cy="4637584"/>
          </a:xfrm>
        </p:spPr>
      </p:pic>
      <p:sp>
        <p:nvSpPr>
          <p:cNvPr id="3" name="AutoShape 2" descr="Trang chủ - Trường Đại học An Gia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pic>
        <p:nvPicPr>
          <p:cNvPr id="1026" name="Picture 2" descr="Trang chủ - Trường Đại học An Gi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641" y="248826"/>
            <a:ext cx="7786536" cy="9043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00051" y="1564454"/>
            <a:ext cx="4291780" cy="1077218"/>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BÁO CÁO THỰC TẬP CUỐI KHÓA</a:t>
            </a:r>
            <a:endParaRPr kumimoji="0" lang="en-US" sz="32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endParaRPr>
          </a:p>
        </p:txBody>
      </p:sp>
      <p:sp>
        <p:nvSpPr>
          <p:cNvPr id="7" name="TextBox 6"/>
          <p:cNvSpPr txBox="1"/>
          <p:nvPr/>
        </p:nvSpPr>
        <p:spPr>
          <a:xfrm>
            <a:off x="678192" y="2977275"/>
            <a:ext cx="1268361"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rPr>
              <a:t>ĐỀ TÀI:</a:t>
            </a:r>
            <a:endParaRPr kumimoji="0" lang="en-US" sz="2000" b="0" i="0" u="none" strike="noStrike" kern="1200" cap="none" spc="0" normalizeH="0" baseline="0" noProof="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endParaRPr>
          </a:p>
        </p:txBody>
      </p:sp>
      <p:sp>
        <p:nvSpPr>
          <p:cNvPr id="8" name="TextBox 7"/>
          <p:cNvSpPr txBox="1"/>
          <p:nvPr/>
        </p:nvSpPr>
        <p:spPr>
          <a:xfrm>
            <a:off x="1" y="3377385"/>
            <a:ext cx="8126360"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XÂY DỰNG WEBSITE BÁN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DƯỢC PHẨM CHO PHÒNG KHÁM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TƯ NHÂN</a:t>
            </a:r>
          </a:p>
        </p:txBody>
      </p:sp>
      <p:sp>
        <p:nvSpPr>
          <p:cNvPr id="9" name="TextBox 8"/>
          <p:cNvSpPr txBox="1"/>
          <p:nvPr/>
        </p:nvSpPr>
        <p:spPr>
          <a:xfrm>
            <a:off x="460375" y="6048739"/>
            <a:ext cx="250053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SV thực hiện: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Trần Văn Khoa</a:t>
            </a:r>
            <a:endPar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endParaRPr>
          </a:p>
        </p:txBody>
      </p:sp>
      <p:sp>
        <p:nvSpPr>
          <p:cNvPr id="10" name="TextBox 9"/>
          <p:cNvSpPr txBox="1"/>
          <p:nvPr/>
        </p:nvSpPr>
        <p:spPr>
          <a:xfrm>
            <a:off x="4604671" y="6048739"/>
            <a:ext cx="378715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GV hướng dẫn: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Th.s Thầy </a:t>
            </a: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Thiều Thanh Quang Phú</a:t>
            </a:r>
          </a:p>
        </p:txBody>
      </p:sp>
    </p:spTree>
    <p:extLst>
      <p:ext uri="{BB962C8B-B14F-4D97-AF65-F5344CB8AC3E}">
        <p14:creationId xmlns:p14="http://schemas.microsoft.com/office/powerpoint/2010/main" val="399555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8" y="461665"/>
            <a:ext cx="8439152"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a:solidFill>
                  <a:srgbClr val="5B9BD5">
                    <a:lumMod val="75000"/>
                  </a:srgbClr>
                </a:solidFill>
                <a:latin typeface="iCiel Panton Black" panose="00000A00000000000000" pitchFamily="50" charset="0"/>
                <a:ea typeface="Arial Unicode MS"/>
              </a:rPr>
              <a:t>3</a:t>
            </a:r>
            <a:r>
              <a:rPr lang="en-US" sz="3600" noProof="0" smtClean="0">
                <a:solidFill>
                  <a:srgbClr val="5B9BD5">
                    <a:lumMod val="75000"/>
                  </a:srgbClr>
                </a:solidFill>
                <a:latin typeface="iCiel Panton Black" panose="00000A00000000000000" pitchFamily="50" charset="0"/>
                <a:ea typeface="Arial Unicode MS"/>
              </a:rPr>
              <a:t>. PHÂN TÍCH HỆ THỐNG – DỮ LIỆU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10" name="그림 6">
            <a:extLst>
              <a:ext uri="{FF2B5EF4-FFF2-40B4-BE49-F238E27FC236}">
                <a16:creationId xmlns:a16="http://schemas.microsoft.com/office/drawing/2014/main" id="{882EA250-1C58-44FD-A33D-1BE22C86B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5638" y="1446550"/>
            <a:ext cx="3374907" cy="4694615"/>
          </a:xfrm>
          <a:prstGeom prst="rect">
            <a:avLst/>
          </a:prstGeom>
        </p:spPr>
      </p:pic>
      <p:sp>
        <p:nvSpPr>
          <p:cNvPr id="15" name="직사각형 36">
            <a:extLst>
              <a:ext uri="{FF2B5EF4-FFF2-40B4-BE49-F238E27FC236}">
                <a16:creationId xmlns:a16="http://schemas.microsoft.com/office/drawing/2014/main" id="{49031848-D831-4870-BA4F-F72336142045}"/>
              </a:ext>
            </a:extLst>
          </p:cNvPr>
          <p:cNvSpPr/>
          <p:nvPr/>
        </p:nvSpPr>
        <p:spPr>
          <a:xfrm>
            <a:off x="2171700" y="1523494"/>
            <a:ext cx="297180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Sơ</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đồ Usecase</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
        <p:nvSpPr>
          <p:cNvPr id="16" name="직사각형 36">
            <a:extLst>
              <a:ext uri="{FF2B5EF4-FFF2-40B4-BE49-F238E27FC236}">
                <a16:creationId xmlns:a16="http://schemas.microsoft.com/office/drawing/2014/main" id="{49031848-D831-4870-BA4F-F72336142045}"/>
              </a:ext>
            </a:extLst>
          </p:cNvPr>
          <p:cNvSpPr/>
          <p:nvPr/>
        </p:nvSpPr>
        <p:spPr>
          <a:xfrm>
            <a:off x="1869945" y="1502038"/>
            <a:ext cx="284211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CSDL</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2278417" y="1732870"/>
            <a:ext cx="7941906" cy="5268575"/>
          </a:xfrm>
          <a:prstGeom prst="rect">
            <a:avLst/>
          </a:prstGeom>
          <a:noFill/>
          <a:ln>
            <a:noFill/>
          </a:ln>
        </p:spPr>
      </p:pic>
      <p:pic>
        <p:nvPicPr>
          <p:cNvPr id="6" name="Picture 5"/>
          <p:cNvPicPr>
            <a:picLocks noChangeAspect="1"/>
          </p:cNvPicPr>
          <p:nvPr/>
        </p:nvPicPr>
        <p:blipFill>
          <a:blip r:embed="rId4"/>
          <a:stretch>
            <a:fillRect/>
          </a:stretch>
        </p:blipFill>
        <p:spPr>
          <a:xfrm>
            <a:off x="997970" y="2100909"/>
            <a:ext cx="10502799" cy="4741874"/>
          </a:xfrm>
          <a:prstGeom prst="rect">
            <a:avLst/>
          </a:prstGeom>
        </p:spPr>
      </p:pic>
    </p:spTree>
    <p:extLst>
      <p:ext uri="{BB962C8B-B14F-4D97-AF65-F5344CB8AC3E}">
        <p14:creationId xmlns:p14="http://schemas.microsoft.com/office/powerpoint/2010/main" val="17863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461665"/>
            <a:ext cx="7693252"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a:solidFill>
                  <a:srgbClr val="5B9BD5">
                    <a:lumMod val="75000"/>
                  </a:srgbClr>
                </a:solidFill>
                <a:latin typeface="iCiel Panton Black" panose="00000A00000000000000" pitchFamily="50" charset="0"/>
                <a:ea typeface="Arial Unicode MS"/>
              </a:rPr>
              <a:t>4</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MỘT</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SỐ HÌNH ẢNH VỀ WEBSITE</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114" y="1933440"/>
            <a:ext cx="2654211" cy="4315791"/>
          </a:xfrm>
          <a:prstGeom prst="rect">
            <a:avLst/>
          </a:prstGeom>
        </p:spPr>
      </p:pic>
      <p:pic>
        <p:nvPicPr>
          <p:cNvPr id="8" name="Picture Placeholder 6"/>
          <p:cNvPicPr>
            <a:picLocks noChangeAspect="1"/>
          </p:cNvPicPr>
          <p:nvPr/>
        </p:nvPicPr>
        <p:blipFill>
          <a:blip r:embed="rId3" cstate="print">
            <a:extLst>
              <a:ext uri="{28A0092B-C50C-407E-A947-70E740481C1C}">
                <a14:useLocalDpi xmlns:a14="http://schemas.microsoft.com/office/drawing/2010/main" val="0"/>
              </a:ext>
            </a:extLst>
          </a:blip>
          <a:srcRect l="493" r="493"/>
          <a:stretch>
            <a:fillRect/>
          </a:stretch>
        </p:blipFill>
        <p:spPr>
          <a:xfrm>
            <a:off x="6535123" y="2033625"/>
            <a:ext cx="1892077" cy="4112019"/>
          </a:xfrm>
          <a:prstGeom prst="roundRect">
            <a:avLst>
              <a:gd name="adj" fmla="val 13456"/>
            </a:avLst>
          </a:prstGeom>
        </p:spPr>
      </p:pic>
      <p:pic>
        <p:nvPicPr>
          <p:cNvPr id="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750" y="2020316"/>
            <a:ext cx="1149349" cy="152953"/>
          </a:xfrm>
          <a:prstGeom prst="rect">
            <a:avLst/>
          </a:prstGeom>
        </p:spPr>
      </p:pic>
      <p:pic>
        <p:nvPicPr>
          <p:cNvPr id="15" name="그림 10">
            <a:extLst>
              <a:ext uri="{FF2B5EF4-FFF2-40B4-BE49-F238E27FC236}">
                <a16:creationId xmlns:a16="http://schemas.microsoft.com/office/drawing/2014/main" id="{7CD03333-3A1A-4581-97A2-FDA651CEB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541" y="1766593"/>
            <a:ext cx="3956872" cy="5009477"/>
          </a:xfrm>
          <a:prstGeom prst="rect">
            <a:avLst/>
          </a:prstGeom>
        </p:spPr>
      </p:pic>
      <p:pic>
        <p:nvPicPr>
          <p:cNvPr id="16" name="Picture Placeholder 3"/>
          <p:cNvPicPr>
            <a:picLocks noChangeAspect="1"/>
          </p:cNvPicPr>
          <p:nvPr/>
        </p:nvPicPr>
        <p:blipFill>
          <a:blip r:embed="rId6">
            <a:extLst>
              <a:ext uri="{28A0092B-C50C-407E-A947-70E740481C1C}">
                <a14:useLocalDpi xmlns:a14="http://schemas.microsoft.com/office/drawing/2010/main" val="0"/>
              </a:ext>
            </a:extLst>
          </a:blip>
          <a:srcRect l="21" r="21"/>
          <a:stretch>
            <a:fillRect/>
          </a:stretch>
        </p:blipFill>
        <p:spPr>
          <a:xfrm>
            <a:off x="2121404" y="1931243"/>
            <a:ext cx="3193025" cy="4220751"/>
          </a:xfrm>
          <a:prstGeom prst="roundRect">
            <a:avLst>
              <a:gd name="adj" fmla="val 1926"/>
            </a:avLst>
          </a:prstGeom>
        </p:spPr>
      </p:pic>
      <p:pic>
        <p:nvPicPr>
          <p:cNvPr id="1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58" y="1931243"/>
            <a:ext cx="2592597" cy="4317988"/>
          </a:xfrm>
          <a:prstGeom prst="rect">
            <a:avLst/>
          </a:prstGeom>
        </p:spPr>
      </p:pic>
      <p:pic>
        <p:nvPicPr>
          <p:cNvPr id="18" name="Picture Placeholder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45440" y="2033625"/>
            <a:ext cx="1824412" cy="4101017"/>
          </a:xfrm>
          <a:prstGeom prst="roundRect">
            <a:avLst>
              <a:gd name="adj" fmla="val 13456"/>
            </a:avLst>
          </a:prstGeom>
          <a:pattFill prst="pct10">
            <a:fgClr>
              <a:schemeClr val="bg1">
                <a:lumMod val="75000"/>
              </a:schemeClr>
            </a:fgClr>
            <a:bgClr>
              <a:schemeClr val="bg1">
                <a:lumMod val="95000"/>
              </a:schemeClr>
            </a:bgClr>
          </a:pattFill>
        </p:spPr>
      </p:pic>
      <p:pic>
        <p:nvPicPr>
          <p:cNvPr id="1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6214" y="2026005"/>
            <a:ext cx="1149349" cy="152953"/>
          </a:xfrm>
          <a:prstGeom prst="rect">
            <a:avLst/>
          </a:prstGeom>
        </p:spPr>
      </p:pic>
      <p:pic>
        <p:nvPicPr>
          <p:cNvPr id="20"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6580502" y="1446550"/>
            <a:ext cx="6572355" cy="4135625"/>
          </a:xfrm>
          <a:prstGeom prst="rect">
            <a:avLst/>
          </a:prstGeom>
        </p:spPr>
      </p:pic>
      <p:pic>
        <p:nvPicPr>
          <p:cNvPr id="21" name="Picture Placeholder 4"/>
          <p:cNvPicPr>
            <a:picLocks noChangeAspect="1"/>
          </p:cNvPicPr>
          <p:nvPr/>
        </p:nvPicPr>
        <p:blipFill>
          <a:blip r:embed="rId9">
            <a:extLst>
              <a:ext uri="{28A0092B-C50C-407E-A947-70E740481C1C}">
                <a14:useLocalDpi xmlns:a14="http://schemas.microsoft.com/office/drawing/2010/main" val="0"/>
              </a:ext>
            </a:extLst>
          </a:blip>
          <a:srcRect l="116" r="116"/>
          <a:stretch>
            <a:fillRect/>
          </a:stretch>
        </p:blipFill>
        <p:spPr>
          <a:xfrm>
            <a:off x="-5547266" y="1511041"/>
            <a:ext cx="4880516" cy="3325786"/>
          </a:xfrm>
          <a:prstGeom prst="roundRect">
            <a:avLst>
              <a:gd name="adj" fmla="val 1000"/>
            </a:avLst>
          </a:prstGeom>
        </p:spPr>
      </p:pic>
      <p:pic>
        <p:nvPicPr>
          <p:cNvPr id="22"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12494024" y="1446793"/>
            <a:ext cx="6572355" cy="4135625"/>
          </a:xfrm>
          <a:prstGeom prst="rect">
            <a:avLst/>
          </a:prstGeom>
        </p:spPr>
      </p:pic>
      <p:pic>
        <p:nvPicPr>
          <p:cNvPr id="23" name="Picture Placeholder 4"/>
          <p:cNvPicPr>
            <a:picLocks noChangeAspect="1"/>
          </p:cNvPicPr>
          <p:nvPr/>
        </p:nvPicPr>
        <p:blipFill rotWithShape="1">
          <a:blip r:embed="rId10">
            <a:extLst>
              <a:ext uri="{28A0092B-C50C-407E-A947-70E740481C1C}">
                <a14:useLocalDpi xmlns:a14="http://schemas.microsoft.com/office/drawing/2010/main" val="0"/>
              </a:ext>
            </a:extLst>
          </a:blip>
          <a:srcRect l="2975" t="9932" r="1067" b="-3"/>
          <a:stretch/>
        </p:blipFill>
        <p:spPr>
          <a:xfrm>
            <a:off x="-11463615" y="1517493"/>
            <a:ext cx="4880516" cy="3325787"/>
          </a:xfrm>
          <a:prstGeom prst="roundRect">
            <a:avLst>
              <a:gd name="adj" fmla="val 1000"/>
            </a:avLst>
          </a:prstGeom>
        </p:spPr>
      </p:pic>
      <p:sp>
        <p:nvSpPr>
          <p:cNvPr id="24"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Tree>
    <p:extLst>
      <p:ext uri="{BB962C8B-B14F-4D97-AF65-F5344CB8AC3E}">
        <p14:creationId xmlns:p14="http://schemas.microsoft.com/office/powerpoint/2010/main" val="115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95833E-6 -0.00023 L 0.47019 -0.00023 C 0.6806 -0.00023 0.94037 -0.00672 0.94037 -0.01204 L 0.94037 -0.02338 " pathEditMode="relative" rAng="0" ptsTypes="AAAA">
                                      <p:cBhvr>
                                        <p:cTn id="6" dur="2000" fill="hold"/>
                                        <p:tgtEl>
                                          <p:spTgt spid="7"/>
                                        </p:tgtEl>
                                        <p:attrNameLst>
                                          <p:attrName>ppt_x</p:attrName>
                                          <p:attrName>ppt_y</p:attrName>
                                        </p:attrNameLst>
                                      </p:cBhvr>
                                      <p:rCtr x="47018" y="-1157"/>
                                    </p:animMotion>
                                  </p:childTnLst>
                                </p:cTn>
                              </p:par>
                              <p:par>
                                <p:cTn id="7" presetID="50" presetClass="path" presetSubtype="0" accel="50000" decel="50000" fill="hold" nodeType="withEffect">
                                  <p:stCondLst>
                                    <p:cond delay="0"/>
                                  </p:stCondLst>
                                  <p:childTnLst>
                                    <p:animMotion origin="layout" path="M -1.66667E-6 -0.00024 L 0.47018 -0.00024 C 0.6806 -0.00024 0.94037 -0.00672 0.94037 -0.01204 L 0.94037 -0.02338 " pathEditMode="relative" rAng="0" ptsTypes="AAAA">
                                      <p:cBhvr>
                                        <p:cTn id="8" dur="2000" fill="hold"/>
                                        <p:tgtEl>
                                          <p:spTgt spid="8"/>
                                        </p:tgtEl>
                                        <p:attrNameLst>
                                          <p:attrName>ppt_x</p:attrName>
                                          <p:attrName>ppt_y</p:attrName>
                                        </p:attrNameLst>
                                      </p:cBhvr>
                                      <p:rCtr x="47018" y="-1157"/>
                                    </p:animMotion>
                                  </p:childTnLst>
                                </p:cTn>
                              </p:par>
                              <p:par>
                                <p:cTn id="9" presetID="50" presetClass="path" presetSubtype="0" accel="50000" decel="50000" fill="hold" nodeType="withEffect">
                                  <p:stCondLst>
                                    <p:cond delay="0"/>
                                  </p:stCondLst>
                                  <p:childTnLst>
                                    <p:animMotion origin="layout" path="M 4.58333E-6 -0.00023 L 0.47018 -0.00023 C 0.68059 -0.00023 0.94036 -0.00672 0.94036 -0.01204 L 0.94036 -0.02338 " pathEditMode="relative" rAng="0" ptsTypes="AAAA">
                                      <p:cBhvr>
                                        <p:cTn id="10" dur="2000" fill="hold"/>
                                        <p:tgtEl>
                                          <p:spTgt spid="9"/>
                                        </p:tgtEl>
                                        <p:attrNameLst>
                                          <p:attrName>ppt_x</p:attrName>
                                          <p:attrName>ppt_y</p:attrName>
                                        </p:attrNameLst>
                                      </p:cBhvr>
                                      <p:rCtr x="47018" y="-1157"/>
                                    </p:animMotion>
                                  </p:childTnLst>
                                </p:cTn>
                              </p:par>
                              <p:par>
                                <p:cTn id="11" presetID="50" presetClass="path" presetSubtype="0" accel="50000" decel="50000" fill="hold" nodeType="withEffect">
                                  <p:stCondLst>
                                    <p:cond delay="0"/>
                                  </p:stCondLst>
                                  <p:childTnLst>
                                    <p:animMotion origin="layout" path="M 2.08333E-6 -0.00023 L 0.47018 -0.00023 C 0.6806 -0.00023 0.94036 -0.00671 0.94036 -0.01204 L 0.94036 -0.02338 " pathEditMode="relative" rAng="0" ptsTypes="AAAA">
                                      <p:cBhvr>
                                        <p:cTn id="12" dur="2000" fill="hold"/>
                                        <p:tgtEl>
                                          <p:spTgt spid="16"/>
                                        </p:tgtEl>
                                        <p:attrNameLst>
                                          <p:attrName>ppt_x</p:attrName>
                                          <p:attrName>ppt_y</p:attrName>
                                        </p:attrNameLst>
                                      </p:cBhvr>
                                      <p:rCtr x="47018" y="-1157"/>
                                    </p:animMotion>
                                  </p:childTnLst>
                                </p:cTn>
                              </p:par>
                              <p:par>
                                <p:cTn id="13"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4" dur="2000" fill="hold"/>
                                        <p:tgtEl>
                                          <p:spTgt spid="17"/>
                                        </p:tgtEl>
                                        <p:attrNameLst>
                                          <p:attrName>ppt_x</p:attrName>
                                          <p:attrName>ppt_y</p:attrName>
                                        </p:attrNameLst>
                                      </p:cBhvr>
                                      <p:rCtr x="47018" y="-1157"/>
                                    </p:animMotion>
                                  </p:childTnLst>
                                </p:cTn>
                              </p:par>
                              <p:par>
                                <p:cTn id="15"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6" dur="2000" fill="hold"/>
                                        <p:tgtEl>
                                          <p:spTgt spid="18"/>
                                        </p:tgtEl>
                                        <p:attrNameLst>
                                          <p:attrName>ppt_x</p:attrName>
                                          <p:attrName>ppt_y</p:attrName>
                                        </p:attrNameLst>
                                      </p:cBhvr>
                                      <p:rCtr x="47018" y="-1157"/>
                                    </p:animMotion>
                                  </p:childTnLst>
                                </p:cTn>
                              </p:par>
                              <p:par>
                                <p:cTn id="17" presetID="50" presetClass="path" presetSubtype="0" accel="50000" decel="50000" fill="hold" nodeType="withEffect">
                                  <p:stCondLst>
                                    <p:cond delay="0"/>
                                  </p:stCondLst>
                                  <p:childTnLst>
                                    <p:animMotion origin="layout" path="M 1.04167E-6 -0.00023 L 0.47018 -0.00023 C 0.6806 -0.00023 0.94036 -0.00671 0.94036 -0.01204 L 0.94036 -0.02338 " pathEditMode="relative" rAng="0" ptsTypes="AAAA">
                                      <p:cBhvr>
                                        <p:cTn id="18" dur="2000" fill="hold"/>
                                        <p:tgtEl>
                                          <p:spTgt spid="19"/>
                                        </p:tgtEl>
                                        <p:attrNameLst>
                                          <p:attrName>ppt_x</p:attrName>
                                          <p:attrName>ppt_y</p:attrName>
                                        </p:attrNameLst>
                                      </p:cBhvr>
                                      <p:rCtr x="47018" y="-1157"/>
                                    </p:animMotion>
                                  </p:childTnLst>
                                </p:cTn>
                              </p:par>
                              <p:par>
                                <p:cTn id="19" presetID="50" presetClass="path" presetSubtype="0" accel="50000" decel="50000" fill="hold" nodeType="withEffect">
                                  <p:stCondLst>
                                    <p:cond delay="0"/>
                                  </p:stCondLst>
                                  <p:childTnLst>
                                    <p:animMotion origin="layout" path="M 2.70833E-6 -0.00024 L 0.47018 -0.00024 C 0.6806 -0.00024 0.94036 -0.00672 0.94036 -0.01204 L 0.94036 -0.02338 " pathEditMode="relative" rAng="0" ptsTypes="AAAA">
                                      <p:cBhvr>
                                        <p:cTn id="20" dur="2000" fill="hold"/>
                                        <p:tgtEl>
                                          <p:spTgt spid="15"/>
                                        </p:tgtEl>
                                        <p:attrNameLst>
                                          <p:attrName>ppt_x</p:attrName>
                                          <p:attrName>ppt_y</p:attrName>
                                        </p:attrNameLst>
                                      </p:cBhvr>
                                      <p:rCtr x="47018" y="-1157"/>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4.16667E-6 0.10995 L 0.50091 0.10995 C 0.72474 0.10995 1.00039 0.10486 1.00039 0.10046 L 1.00039 0.0919 " pathEditMode="relative" rAng="0" ptsTypes="AAAA">
                                      <p:cBhvr>
                                        <p:cTn id="24" dur="2000" fill="hold"/>
                                        <p:tgtEl>
                                          <p:spTgt spid="23"/>
                                        </p:tgtEl>
                                        <p:attrNameLst>
                                          <p:attrName>ppt_x</p:attrName>
                                          <p:attrName>ppt_y</p:attrName>
                                        </p:attrNameLst>
                                      </p:cBhvr>
                                      <p:rCtr x="50026" y="-903"/>
                                    </p:animMotion>
                                  </p:childTnLst>
                                </p:cTn>
                              </p:par>
                              <p:par>
                                <p:cTn id="25" presetID="50" presetClass="path" presetSubtype="0" accel="50000" decel="50000" fill="hold" nodeType="withEffect">
                                  <p:stCondLst>
                                    <p:cond delay="0"/>
                                  </p:stCondLst>
                                  <p:childTnLst>
                                    <p:animMotion origin="layout" path="M -1.66667E-6 0.10995 L 0.50091 0.10995 C 0.72474 0.10995 1.00039 0.10486 1.00039 0.10046 L 1.00039 0.0919 " pathEditMode="relative" rAng="0" ptsTypes="AAAA">
                                      <p:cBhvr>
                                        <p:cTn id="26" dur="2000" fill="hold"/>
                                        <p:tgtEl>
                                          <p:spTgt spid="22"/>
                                        </p:tgtEl>
                                        <p:attrNameLst>
                                          <p:attrName>ppt_x</p:attrName>
                                          <p:attrName>ppt_y</p:attrName>
                                        </p:attrNameLst>
                                      </p:cBhvr>
                                      <p:rCtr x="50026" y="-903"/>
                                    </p:animMotion>
                                  </p:childTnLst>
                                </p:cTn>
                              </p:par>
                              <p:par>
                                <p:cTn id="27" presetID="50" presetClass="path" presetSubtype="0" accel="50000" decel="50000" fill="hold" nodeType="withEffect">
                                  <p:stCondLst>
                                    <p:cond delay="0"/>
                                  </p:stCondLst>
                                  <p:childTnLst>
                                    <p:animMotion origin="layout" path="M -2.29167E-6 0.10996 L 0.49974 0.10996 C 0.72383 0.10996 1.00039 0.10486 1.00039 0.10046 L 1.00039 0.0919 " pathEditMode="relative" rAng="0" ptsTypes="AAAA">
                                      <p:cBhvr>
                                        <p:cTn id="28" dur="2000" fill="hold"/>
                                        <p:tgtEl>
                                          <p:spTgt spid="21"/>
                                        </p:tgtEl>
                                        <p:attrNameLst>
                                          <p:attrName>ppt_x</p:attrName>
                                          <p:attrName>ppt_y</p:attrName>
                                        </p:attrNameLst>
                                      </p:cBhvr>
                                      <p:rCtr x="50013" y="-903"/>
                                    </p:animMotion>
                                  </p:childTnLst>
                                </p:cTn>
                              </p:par>
                              <p:par>
                                <p:cTn id="29" presetID="50" presetClass="path" presetSubtype="0" accel="50000" decel="50000" fill="hold" nodeType="withEffect">
                                  <p:stCondLst>
                                    <p:cond delay="0"/>
                                  </p:stCondLst>
                                  <p:childTnLst>
                                    <p:animMotion origin="layout" path="M 2.29167E-6 0.10995 L 0.49974 0.10995 C 0.72383 0.10995 1.00039 0.10486 1.00039 0.10046 L 1.00039 0.0919 " pathEditMode="relative" rAng="0" ptsTypes="AAAA">
                                      <p:cBhvr>
                                        <p:cTn id="30" dur="2000" fill="hold"/>
                                        <p:tgtEl>
                                          <p:spTgt spid="20"/>
                                        </p:tgtEl>
                                        <p:attrNameLst>
                                          <p:attrName>ppt_x</p:attrName>
                                          <p:attrName>ppt_y</p:attrName>
                                        </p:attrNameLst>
                                      </p:cBhvr>
                                      <p:rCtr x="50013" y="-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Kết quả</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đạt được</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8415723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6406982"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lang="en-US" sz="3600" smtClean="0">
                <a:solidFill>
                  <a:srgbClr val="5B9BD5">
                    <a:lumMod val="75000"/>
                  </a:srgbClr>
                </a:solidFill>
                <a:latin typeface="iCiel Panton Black" panose="00000A00000000000000" pitchFamily="50" charset="0"/>
                <a:ea typeface="Arial Unicode MS"/>
              </a:rPr>
              <a:t>KIẾN THỨC VÀ KĨ NĂNG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7" name="Rectangle 26"/>
          <p:cNvSpPr/>
          <p:nvPr/>
        </p:nvSpPr>
        <p:spPr>
          <a:xfrm>
            <a:off x="-6292538" y="5372876"/>
            <a:ext cx="6096000" cy="1421928"/>
          </a:xfrm>
          <a:prstGeom prst="rect">
            <a:avLst/>
          </a:prstGeom>
        </p:spPr>
        <p:txBody>
          <a:bodyPr>
            <a:spAutoFit/>
          </a:bodyPr>
          <a:lstStyle/>
          <a:p>
            <a:pPr marL="0" marR="0" lvl="0" indent="0" algn="just" defTabSz="914400" rtl="0" eaLnBrk="1" fontAlgn="auto" latinLnBrk="1" hangingPunct="1">
              <a:lnSpc>
                <a:spcPct val="120000"/>
              </a:lnSpc>
              <a:spcBef>
                <a:spcPts val="600"/>
              </a:spcBef>
              <a:spcAft>
                <a:spcPts val="60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Calibri" panose="020F0502020204030204" pitchFamily="34" charset="0"/>
                <a:cs typeface="+mn-cs"/>
              </a:rPr>
              <a:t>Về website: Nhân viên bán hàng và nhân viên được cấp một số quyền cụ thể có thể thao tác các nghiệp vụ: quản lý danh mục sản phẩm, quản lý đơn hàng, quản lý nội dung, báo cáo thống kê…</a:t>
            </a: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8" name="Rectangle 27"/>
          <p:cNvSpPr/>
          <p:nvPr/>
        </p:nvSpPr>
        <p:spPr>
          <a:xfrm>
            <a:off x="-6419850" y="-204657"/>
            <a:ext cx="6096000" cy="4081117"/>
          </a:xfrm>
          <a:prstGeom prst="rect">
            <a:avLst/>
          </a:prstGeom>
        </p:spPr>
        <p:txBody>
          <a:bodyPr>
            <a:spAutoFit/>
          </a:bodyPr>
          <a:lstStyle/>
          <a:p>
            <a:pPr marL="342900" marR="0" lvl="0" indent="-342900" algn="just" defTabSz="914400" rtl="0" eaLnBrk="1" fontAlgn="auto" latinLnBrk="1" hangingPunct="1">
              <a:lnSpc>
                <a:spcPct val="120000"/>
              </a:lnSpc>
              <a:spcBef>
                <a:spcPts val="60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Nâng cao được khả năng lập trình web của bản thân, tìm hiểu rõ hơn về công nghệ NodeJS, ReactJS, Web API.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được cách hoạt động của mô hình MVC của website.</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được quy trình xây dựng website và ứng dụng quản lý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quy trình nghiệp vụ quản lý một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Tích lũy được một số kiến thức về các thông tin thuốc.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Trao dồi kỹ năng mềm, kỹ năng giao tiếp xã hội.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cách làm việc nhóm với công cụ quản lý mã nguồn github, gitlab.</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với nghiệp vụ quản lý trong kinh doanh</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về nền tảng triển khai ứng dụng với Docker</a:t>
            </a:r>
          </a:p>
        </p:txBody>
      </p:sp>
      <p:sp>
        <p:nvSpPr>
          <p:cNvPr id="23" name="ïşḻïďê-TextBox 61">
            <a:extLst>
              <a:ext uri="{FF2B5EF4-FFF2-40B4-BE49-F238E27FC236}">
                <a16:creationId xmlns:a16="http://schemas.microsoft.com/office/drawing/2014/main" id="{748EAB2B-EF0C-A5B8-191A-F26F4D762899}"/>
              </a:ext>
            </a:extLst>
          </p:cNvPr>
          <p:cNvSpPr txBox="1">
            <a:spLocks/>
          </p:cNvSpPr>
          <p:nvPr/>
        </p:nvSpPr>
        <p:spPr>
          <a:xfrm>
            <a:off x="1517204" y="2092880"/>
            <a:ext cx="6750496" cy="3926919"/>
          </a:xfrm>
          <a:prstGeom prst="rect">
            <a:avLst/>
          </a:prstGeom>
        </p:spPr>
        <p:txBody>
          <a:bodyPr wrap="square" lIns="0" tIns="0" rIns="0" bIns="0" anchor="t" anchorCtr="0">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nSpc>
                <a:spcPct val="120000"/>
              </a:lnSpc>
              <a:buFont typeface="Wingdings" panose="05000000000000000000" pitchFamily="2" charset="2"/>
              <a:buChar char="q"/>
            </a:pPr>
            <a:r>
              <a:rPr lang="en-US">
                <a:latin typeface="+mn-lt"/>
                <a:ea typeface="+mn-ea"/>
              </a:rPr>
              <a:t>Tích lũy được một số kiến thức về các thông tin thuốc.</a:t>
            </a: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atin typeface="+mn-lt"/>
                <a:ea typeface="+mn-ea"/>
              </a:rPr>
              <a:t>Nâng cao được khả năng lập trình web của bản thân, tìm hiểu rõ hơn về công nghệ NodeJS, ReactJS, Web API.</a:t>
            </a:r>
          </a:p>
          <a:p>
            <a:pPr marL="342900" indent="-342900">
              <a:lnSpc>
                <a:spcPct val="120000"/>
              </a:lnSpc>
              <a:buFont typeface="Wingdings" panose="05000000000000000000" pitchFamily="2" charset="2"/>
              <a:buChar char="q"/>
            </a:pPr>
            <a:r>
              <a:rPr lang="en-US">
                <a:latin typeface="+mn-lt"/>
                <a:ea typeface="+mn-ea"/>
              </a:rPr>
              <a:t>Tiếp cận cách làm việc nhóm với công cụ quản lý mã nguồn github, gitlab.</a:t>
            </a:r>
          </a:p>
          <a:p>
            <a:pPr marL="342900" indent="-342900">
              <a:lnSpc>
                <a:spcPct val="120000"/>
              </a:lnSpc>
              <a:buFont typeface="Wingdings" panose="05000000000000000000" pitchFamily="2" charset="2"/>
              <a:buChar char="q"/>
            </a:pPr>
            <a:endParaRPr lang="en-US">
              <a:latin typeface="+mn-lt"/>
              <a:ea typeface="+mn-ea"/>
            </a:endParaRPr>
          </a:p>
          <a:p>
            <a:pPr marL="342900" indent="-342900">
              <a:lnSpc>
                <a:spcPct val="120000"/>
              </a:lnSpc>
              <a:buFont typeface="Wingdings" panose="05000000000000000000" pitchFamily="2" charset="2"/>
              <a:buChar char="q"/>
            </a:pP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Phần </a:t>
            </a:r>
            <a:r>
              <a:rPr lang="en-US" altLang="zh-CN" dirty="0" err="1">
                <a:latin typeface="+mn-lt"/>
                <a:ea typeface="+mn-ea"/>
                <a:sym typeface="+mn-lt"/>
              </a:rPr>
              <a:t>mềm</a:t>
            </a:r>
            <a:r>
              <a:rPr lang="en-US" altLang="zh-CN" dirty="0">
                <a:latin typeface="+mn-lt"/>
                <a:ea typeface="+mn-ea"/>
                <a:sym typeface="+mn-lt"/>
              </a:rPr>
              <a:t> </a:t>
            </a:r>
            <a:r>
              <a:rPr lang="en-US" altLang="zh-CN" dirty="0" err="1">
                <a:latin typeface="+mn-lt"/>
                <a:ea typeface="+mn-ea"/>
                <a:sym typeface="+mn-lt"/>
              </a:rPr>
              <a:t>được</a:t>
            </a:r>
            <a:r>
              <a:rPr lang="en-US" altLang="zh-CN" dirty="0">
                <a:latin typeface="+mn-lt"/>
                <a:ea typeface="+mn-ea"/>
                <a:sym typeface="+mn-lt"/>
              </a:rPr>
              <a:t> </a:t>
            </a:r>
            <a:r>
              <a:rPr lang="en-US" altLang="zh-CN" dirty="0" err="1">
                <a:latin typeface="+mn-lt"/>
                <a:ea typeface="+mn-ea"/>
                <a:sym typeface="+mn-lt"/>
              </a:rPr>
              <a:t>xây</a:t>
            </a:r>
            <a:r>
              <a:rPr lang="en-US" altLang="zh-CN" dirty="0">
                <a:latin typeface="+mn-lt"/>
                <a:ea typeface="+mn-ea"/>
                <a:sym typeface="+mn-lt"/>
              </a:rPr>
              <a:t> </a:t>
            </a:r>
            <a:r>
              <a:rPr lang="en-US" altLang="zh-CN" dirty="0" err="1">
                <a:latin typeface="+mn-lt"/>
                <a:ea typeface="+mn-ea"/>
                <a:sym typeface="+mn-lt"/>
              </a:rPr>
              <a:t>dựng</a:t>
            </a:r>
            <a:r>
              <a:rPr lang="en-US" altLang="zh-CN" dirty="0">
                <a:latin typeface="+mn-lt"/>
                <a:ea typeface="+mn-ea"/>
                <a:sym typeface="+mn-lt"/>
              </a:rPr>
              <a:t> </a:t>
            </a:r>
            <a:r>
              <a:rPr lang="en-US" altLang="zh-CN" dirty="0" err="1">
                <a:latin typeface="+mn-lt"/>
                <a:ea typeface="+mn-ea"/>
                <a:sym typeface="+mn-lt"/>
              </a:rPr>
              <a:t>dựa</a:t>
            </a:r>
            <a:r>
              <a:rPr lang="en-US" altLang="zh-CN" dirty="0">
                <a:latin typeface="+mn-lt"/>
                <a:ea typeface="+mn-ea"/>
                <a:sym typeface="+mn-lt"/>
              </a:rPr>
              <a:t> </a:t>
            </a:r>
            <a:r>
              <a:rPr lang="en-US" altLang="zh-CN" dirty="0" err="1">
                <a:latin typeface="+mn-lt"/>
                <a:ea typeface="+mn-ea"/>
                <a:sym typeface="+mn-lt"/>
              </a:rPr>
              <a:t>trên</a:t>
            </a:r>
            <a:r>
              <a:rPr lang="en-US" altLang="zh-CN" dirty="0">
                <a:latin typeface="+mn-lt"/>
                <a:ea typeface="+mn-ea"/>
                <a:sym typeface="+mn-lt"/>
              </a:rPr>
              <a:t> </a:t>
            </a:r>
            <a:r>
              <a:rPr lang="en-US" altLang="zh-CN" dirty="0" err="1">
                <a:latin typeface="+mn-lt"/>
                <a:ea typeface="+mn-ea"/>
                <a:sym typeface="+mn-lt"/>
              </a:rPr>
              <a:t>quy</a:t>
            </a:r>
            <a:r>
              <a:rPr lang="en-US" altLang="zh-CN" dirty="0">
                <a:latin typeface="+mn-lt"/>
                <a:ea typeface="+mn-ea"/>
                <a:sym typeface="+mn-lt"/>
              </a:rPr>
              <a:t> </a:t>
            </a:r>
            <a:r>
              <a:rPr lang="en-US" altLang="zh-CN" dirty="0" err="1">
                <a:latin typeface="+mn-lt"/>
                <a:ea typeface="+mn-ea"/>
                <a:sym typeface="+mn-lt"/>
              </a:rPr>
              <a:t>trình</a:t>
            </a:r>
            <a:r>
              <a:rPr lang="en-US" altLang="zh-CN" dirty="0">
                <a:latin typeface="+mn-lt"/>
                <a:ea typeface="+mn-ea"/>
                <a:sym typeface="+mn-lt"/>
              </a:rPr>
              <a:t> </a:t>
            </a:r>
            <a:r>
              <a:rPr lang="en-US" altLang="zh-CN" dirty="0" err="1">
                <a:latin typeface="+mn-lt"/>
                <a:ea typeface="+mn-ea"/>
                <a:sym typeface="+mn-lt"/>
              </a:rPr>
              <a:t>thực</a:t>
            </a:r>
            <a:r>
              <a:rPr lang="en-US" altLang="zh-CN" dirty="0">
                <a:latin typeface="+mn-lt"/>
                <a:ea typeface="+mn-ea"/>
                <a:sym typeface="+mn-lt"/>
              </a:rPr>
              <a:t> </a:t>
            </a:r>
            <a:r>
              <a:rPr lang="en-US" altLang="zh-CN" dirty="0" err="1">
                <a:latin typeface="+mn-lt"/>
                <a:ea typeface="+mn-ea"/>
                <a:sym typeface="+mn-lt"/>
              </a:rPr>
              <a:t>tế</a:t>
            </a:r>
            <a:endParaRPr lang="en-US" altLang="zh-CN" dirty="0">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Khả </a:t>
            </a:r>
            <a:r>
              <a:rPr lang="en-US" altLang="zh-CN" dirty="0" err="1">
                <a:latin typeface="+mn-lt"/>
                <a:ea typeface="+mn-ea"/>
                <a:sym typeface="+mn-lt"/>
              </a:rPr>
              <a:t>năng</a:t>
            </a:r>
            <a:r>
              <a:rPr lang="en-US" altLang="zh-CN" dirty="0">
                <a:latin typeface="+mn-lt"/>
                <a:ea typeface="+mn-ea"/>
                <a:sym typeface="+mn-lt"/>
              </a:rPr>
              <a:t> </a:t>
            </a:r>
            <a:r>
              <a:rPr lang="en-US" altLang="zh-CN" dirty="0" err="1">
                <a:latin typeface="+mn-lt"/>
                <a:ea typeface="+mn-ea"/>
                <a:sym typeface="+mn-lt"/>
              </a:rPr>
              <a:t>tái</a:t>
            </a:r>
            <a:r>
              <a:rPr lang="en-US" altLang="zh-CN" dirty="0">
                <a:latin typeface="+mn-lt"/>
                <a:ea typeface="+mn-ea"/>
                <a:sym typeface="+mn-lt"/>
              </a:rPr>
              <a:t> </a:t>
            </a:r>
            <a:r>
              <a:rPr lang="en-US" altLang="zh-CN" dirty="0" err="1">
                <a:latin typeface="+mn-lt"/>
                <a:ea typeface="+mn-ea"/>
                <a:sym typeface="+mn-lt"/>
              </a:rPr>
              <a:t>sử</a:t>
            </a:r>
            <a:r>
              <a:rPr lang="en-US" altLang="zh-CN" dirty="0">
                <a:latin typeface="+mn-lt"/>
                <a:ea typeface="+mn-ea"/>
                <a:sym typeface="+mn-lt"/>
              </a:rPr>
              <a:t> </a:t>
            </a:r>
            <a:r>
              <a:rPr lang="en-US" altLang="zh-CN" dirty="0" err="1">
                <a:latin typeface="+mn-lt"/>
                <a:ea typeface="+mn-ea"/>
                <a:sym typeface="+mn-lt"/>
              </a:rPr>
              <a:t>dụng</a:t>
            </a:r>
            <a:r>
              <a:rPr lang="en-US" altLang="zh-CN" dirty="0">
                <a:latin typeface="+mn-lt"/>
                <a:ea typeface="+mn-ea"/>
                <a:sym typeface="+mn-lt"/>
              </a:rPr>
              <a:t> </a:t>
            </a:r>
            <a:r>
              <a:rPr lang="en-US" altLang="zh-CN" dirty="0" err="1">
                <a:latin typeface="+mn-lt"/>
                <a:ea typeface="+mn-ea"/>
                <a:sym typeface="+mn-lt"/>
              </a:rPr>
              <a:t>các</a:t>
            </a:r>
            <a:r>
              <a:rPr lang="en-US" altLang="zh-CN" dirty="0">
                <a:latin typeface="+mn-lt"/>
                <a:ea typeface="+mn-ea"/>
                <a:sym typeface="+mn-lt"/>
              </a:rPr>
              <a:t> component</a:t>
            </a:r>
          </a:p>
          <a:p>
            <a:pPr marL="342900" indent="-342900">
              <a:lnSpc>
                <a:spcPct val="120000"/>
              </a:lnSpc>
              <a:buFont typeface="Wingdings" panose="05000000000000000000" pitchFamily="2" charset="2"/>
              <a:buChar char="q"/>
            </a:pPr>
            <a:r>
              <a:rPr lang="en-US" altLang="zh-CN">
                <a:latin typeface="+mn-lt"/>
                <a:ea typeface="+mn-ea"/>
                <a:sym typeface="+mn-lt"/>
              </a:rPr>
              <a:t>Linh hoạt dễ </a:t>
            </a:r>
            <a:r>
              <a:rPr lang="en-US" altLang="zh-CN" dirty="0" err="1">
                <a:latin typeface="+mn-lt"/>
                <a:ea typeface="+mn-ea"/>
                <a:sym typeface="+mn-lt"/>
              </a:rPr>
              <a:t>dàng</a:t>
            </a:r>
            <a:r>
              <a:rPr lang="en-US" altLang="zh-CN" dirty="0">
                <a:latin typeface="+mn-lt"/>
                <a:ea typeface="+mn-ea"/>
                <a:sym typeface="+mn-lt"/>
              </a:rPr>
              <a:t> </a:t>
            </a:r>
            <a:r>
              <a:rPr lang="en-US" altLang="zh-CN" dirty="0" err="1">
                <a:latin typeface="+mn-lt"/>
                <a:ea typeface="+mn-ea"/>
                <a:sym typeface="+mn-lt"/>
              </a:rPr>
              <a:t>nâng</a:t>
            </a:r>
            <a:r>
              <a:rPr lang="en-US" altLang="zh-CN" dirty="0">
                <a:latin typeface="+mn-lt"/>
                <a:ea typeface="+mn-ea"/>
                <a:sym typeface="+mn-lt"/>
              </a:rPr>
              <a:t> </a:t>
            </a:r>
            <a:r>
              <a:rPr lang="en-US" altLang="zh-CN" dirty="0" err="1">
                <a:latin typeface="+mn-lt"/>
                <a:ea typeface="+mn-ea"/>
                <a:sym typeface="+mn-lt"/>
              </a:rPr>
              <a:t>cấp</a:t>
            </a:r>
            <a:r>
              <a:rPr lang="en-US" altLang="zh-CN" dirty="0">
                <a:latin typeface="+mn-lt"/>
                <a:ea typeface="+mn-ea"/>
                <a:sym typeface="+mn-lt"/>
              </a:rPr>
              <a:t> </a:t>
            </a:r>
            <a:r>
              <a:rPr lang="en-US" altLang="zh-CN" dirty="0" err="1">
                <a:latin typeface="+mn-lt"/>
                <a:ea typeface="+mn-ea"/>
                <a:sym typeface="+mn-lt"/>
              </a:rPr>
              <a:t>và</a:t>
            </a:r>
            <a:r>
              <a:rPr lang="en-US" altLang="zh-CN" dirty="0">
                <a:latin typeface="+mn-lt"/>
                <a:ea typeface="+mn-ea"/>
                <a:sym typeface="+mn-lt"/>
              </a:rPr>
              <a:t> </a:t>
            </a:r>
            <a:r>
              <a:rPr lang="en-US" altLang="zh-CN" err="1">
                <a:latin typeface="+mn-lt"/>
                <a:ea typeface="+mn-ea"/>
                <a:sym typeface="+mn-lt"/>
              </a:rPr>
              <a:t>mở</a:t>
            </a:r>
            <a:r>
              <a:rPr lang="en-US" altLang="zh-CN">
                <a:latin typeface="+mn-lt"/>
                <a:ea typeface="+mn-ea"/>
                <a:sym typeface="+mn-lt"/>
              </a:rPr>
              <a:t> rộng</a:t>
            </a:r>
          </a:p>
          <a:p>
            <a:pPr marL="342900" indent="-342900">
              <a:lnSpc>
                <a:spcPct val="120000"/>
              </a:lnSpc>
              <a:buFont typeface="Wingdings" panose="05000000000000000000" pitchFamily="2" charset="2"/>
              <a:buChar char="q"/>
            </a:pPr>
            <a:r>
              <a:rPr lang="en-US" altLang="zh-CN">
                <a:latin typeface="+mn-lt"/>
                <a:ea typeface="+mn-ea"/>
                <a:sym typeface="+mn-lt"/>
              </a:rPr>
              <a:t>Website đã được public trên mạng ở dạng bản dùng thử</a:t>
            </a:r>
            <a:endParaRPr lang="zh-CN" altLang="en-US" dirty="0">
              <a:latin typeface="+mn-lt"/>
              <a:ea typeface="+mn-ea"/>
              <a:sym typeface="+mn-lt"/>
            </a:endParaRPr>
          </a:p>
        </p:txBody>
      </p:sp>
      <p:pic>
        <p:nvPicPr>
          <p:cNvPr id="25"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9188" y="5372876"/>
            <a:ext cx="634794" cy="1190238"/>
          </a:xfrm>
          <a:prstGeom prst="rect">
            <a:avLst/>
          </a:prstGeom>
        </p:spPr>
      </p:pic>
      <p:pic>
        <p:nvPicPr>
          <p:cNvPr id="29" name="그림 22">
            <a:extLst>
              <a:ext uri="{FF2B5EF4-FFF2-40B4-BE49-F238E27FC236}">
                <a16:creationId xmlns:a16="http://schemas.microsoft.com/office/drawing/2014/main" id="{F4E171D8-4CFE-4507-842F-F742C8CF4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903657">
            <a:off x="9794815" y="4289377"/>
            <a:ext cx="990243" cy="1206461"/>
          </a:xfrm>
          <a:prstGeom prst="rect">
            <a:avLst/>
          </a:prstGeom>
        </p:spPr>
      </p:pic>
      <p:pic>
        <p:nvPicPr>
          <p:cNvPr id="30" name="그림 23">
            <a:extLst>
              <a:ext uri="{FF2B5EF4-FFF2-40B4-BE49-F238E27FC236}">
                <a16:creationId xmlns:a16="http://schemas.microsoft.com/office/drawing/2014/main" id="{E63943FB-27FC-4E5B-B489-0D51C235ED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89050">
            <a:off x="10296056" y="3431334"/>
            <a:ext cx="1568705" cy="905711"/>
          </a:xfrm>
          <a:prstGeom prst="rect">
            <a:avLst/>
          </a:prstGeom>
        </p:spPr>
      </p:pic>
      <p:pic>
        <p:nvPicPr>
          <p:cNvPr id="31" name="그림 30">
            <a:extLst>
              <a:ext uri="{FF2B5EF4-FFF2-40B4-BE49-F238E27FC236}">
                <a16:creationId xmlns:a16="http://schemas.microsoft.com/office/drawing/2014/main" id="{A2409054-1F6E-4C2E-9F3C-78A3359B9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64670">
            <a:off x="9192648" y="2242223"/>
            <a:ext cx="712247" cy="1302760"/>
          </a:xfrm>
          <a:prstGeom prst="rect">
            <a:avLst/>
          </a:prstGeom>
        </p:spPr>
      </p:pic>
      <p:pic>
        <p:nvPicPr>
          <p:cNvPr id="32"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967" y="5254903"/>
            <a:ext cx="697713" cy="1308211"/>
          </a:xfrm>
          <a:prstGeom prst="rect">
            <a:avLst/>
          </a:prstGeom>
        </p:spPr>
      </p:pic>
    </p:spTree>
    <p:extLst>
      <p:ext uri="{BB962C8B-B14F-4D97-AF65-F5344CB8AC3E}">
        <p14:creationId xmlns:p14="http://schemas.microsoft.com/office/powerpoint/2010/main" val="12229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1000"/>
                                        <p:tgtEl>
                                          <p:spTgt spid="23">
                                            <p:txEl>
                                              <p:pRg st="2" end="2"/>
                                            </p:txEl>
                                          </p:spTgt>
                                        </p:tgtEl>
                                      </p:cBhvr>
                                    </p:animEffect>
                                    <p:anim calcmode="lin" valueType="num">
                                      <p:cBhvr>
                                        <p:cTn id="18"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xEl>
                                              <p:pRg st="5" end="5"/>
                                            </p:txEl>
                                          </p:spTgt>
                                        </p:tgtEl>
                                        <p:attrNameLst>
                                          <p:attrName>style.visibility</p:attrName>
                                        </p:attrNameLst>
                                      </p:cBhvr>
                                      <p:to>
                                        <p:strVal val="visible"/>
                                      </p:to>
                                    </p:set>
                                    <p:animEffect transition="in" filter="fade">
                                      <p:cBhvr>
                                        <p:cTn id="24" dur="1000"/>
                                        <p:tgtEl>
                                          <p:spTgt spid="23">
                                            <p:txEl>
                                              <p:pRg st="5" end="5"/>
                                            </p:txEl>
                                          </p:spTgt>
                                        </p:tgtEl>
                                      </p:cBhvr>
                                    </p:animEffect>
                                    <p:anim calcmode="lin" valueType="num">
                                      <p:cBhvr>
                                        <p:cTn id="25"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xEl>
                                              <p:pRg st="6" end="6"/>
                                            </p:txEl>
                                          </p:spTgt>
                                        </p:tgtEl>
                                        <p:attrNameLst>
                                          <p:attrName>style.visibility</p:attrName>
                                        </p:attrNameLst>
                                      </p:cBhvr>
                                      <p:to>
                                        <p:strVal val="visible"/>
                                      </p:to>
                                    </p:set>
                                    <p:animEffect transition="in" filter="fade">
                                      <p:cBhvr>
                                        <p:cTn id="29" dur="1000"/>
                                        <p:tgtEl>
                                          <p:spTgt spid="23">
                                            <p:txEl>
                                              <p:pRg st="6" end="6"/>
                                            </p:txEl>
                                          </p:spTgt>
                                        </p:tgtEl>
                                      </p:cBhvr>
                                    </p:animEffect>
                                    <p:anim calcmode="lin" valueType="num">
                                      <p:cBhvr>
                                        <p:cTn id="30"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xEl>
                                              <p:pRg st="7" end="7"/>
                                            </p:txEl>
                                          </p:spTgt>
                                        </p:tgtEl>
                                        <p:attrNameLst>
                                          <p:attrName>style.visibility</p:attrName>
                                        </p:attrNameLst>
                                      </p:cBhvr>
                                      <p:to>
                                        <p:strVal val="visible"/>
                                      </p:to>
                                    </p:set>
                                    <p:animEffect transition="in" filter="fade">
                                      <p:cBhvr>
                                        <p:cTn id="34" dur="1000"/>
                                        <p:tgtEl>
                                          <p:spTgt spid="23">
                                            <p:txEl>
                                              <p:pRg st="7" end="7"/>
                                            </p:txEl>
                                          </p:spTgt>
                                        </p:tgtEl>
                                      </p:cBhvr>
                                    </p:animEffect>
                                    <p:anim calcmode="lin" valueType="num">
                                      <p:cBhvr>
                                        <p:cTn id="35"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animEffect transition="in" filter="fade">
                                      <p:cBhvr>
                                        <p:cTn id="39" dur="1000"/>
                                        <p:tgtEl>
                                          <p:spTgt spid="23">
                                            <p:txEl>
                                              <p:pRg st="8" end="8"/>
                                            </p:txEl>
                                          </p:spTgt>
                                        </p:tgtEl>
                                      </p:cBhvr>
                                    </p:animEffect>
                                    <p:anim calcmode="lin" valueType="num">
                                      <p:cBhvr>
                                        <p:cTn id="40"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Hướng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phát</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r>
              <a:rPr lang="en-US" altLang="ko-KR" sz="4800" smtClean="0">
                <a:solidFill>
                  <a:prstClr val="white"/>
                </a:solidFill>
                <a:latin typeface="iCiel Gotham Ultra" pitchFamily="50" charset="0"/>
                <a:ea typeface="Arial Unicode MS"/>
                <a:cs typeface="iCiel Gotham Ultra" pitchFamily="50" charset="0"/>
              </a:rPr>
              <a:t>t</a:t>
            </a:r>
            <a:r>
              <a:rPr lang="en-US" altLang="ko-KR" sz="4800" baseline="0" smtClean="0">
                <a:solidFill>
                  <a:prstClr val="white"/>
                </a:solidFill>
                <a:latin typeface="iCiel Gotham Ultra" pitchFamily="50" charset="0"/>
                <a:ea typeface="Arial Unicode MS"/>
                <a:cs typeface="iCiel Gotham Ultra" pitchFamily="50" charset="0"/>
              </a:rPr>
              <a:t>riển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4579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HƯỚNG</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PHÁT TRIỂN </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5448300" y="2607368"/>
            <a:ext cx="6096000" cy="2905411"/>
          </a:xfrm>
          <a:prstGeom prst="rect">
            <a:avLst/>
          </a:prstGeom>
        </p:spPr>
        <p:txBody>
          <a:bodyPr>
            <a:spAutoFit/>
          </a:bodyPr>
          <a:lstStyle/>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Sửa chữa và cải thiện hiệu năng chương trình trong quá trình sử dụng và quản lý. </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Quản lý thông tin những sản phẩm quá hạn bằng việc tạo thêm kho hủy để dễ dàng quản lý và phục phục khi việc hủy kho có xảy ra sai sót.</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Ứng dụng transaction  trong truy vấn CSDL để một tập hợp các thao tác cơ sở dữ liệu được thực hiện trên MongoDB và đảm bảo tính toàn vẹn của dữ </a:t>
            </a:r>
            <a:r>
              <a:rPr lang="en-US" smtClean="0">
                <a:solidFill>
                  <a:srgbClr val="000000"/>
                </a:solidFill>
                <a:latin typeface="+mj-lt"/>
                <a:ea typeface="Times New Roman" panose="02020603050405020304" pitchFamily="18" charset="0"/>
              </a:rPr>
              <a:t>liệu. </a:t>
            </a:r>
            <a:endParaRPr lang="en-US">
              <a:latin typeface="+mj-lt"/>
              <a:ea typeface="Calibri" panose="020F0502020204030204" pitchFamily="34" charset="0"/>
            </a:endParaRPr>
          </a:p>
        </p:txBody>
      </p:sp>
      <p:pic>
        <p:nvPicPr>
          <p:cNvPr id="7" name="그림 19">
            <a:extLst>
              <a:ext uri="{FF2B5EF4-FFF2-40B4-BE49-F238E27FC236}">
                <a16:creationId xmlns:a16="http://schemas.microsoft.com/office/drawing/2014/main" id="{4A2ADE73-0169-4264-BD0B-9E609FF06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4327"/>
            <a:ext cx="4749841" cy="4611495"/>
          </a:xfrm>
          <a:prstGeom prst="rect">
            <a:avLst/>
          </a:prstGeom>
        </p:spPr>
      </p:pic>
    </p:spTree>
    <p:extLst>
      <p:ext uri="{BB962C8B-B14F-4D97-AF65-F5344CB8AC3E}">
        <p14:creationId xmlns:p14="http://schemas.microsoft.com/office/powerpoint/2010/main" val="35689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1A5185-63D0-4A8C-A249-BDD71C42AE54}"/>
              </a:ext>
            </a:extLst>
          </p:cNvPr>
          <p:cNvSpPr txBox="1"/>
          <p:nvPr/>
        </p:nvSpPr>
        <p:spPr>
          <a:xfrm>
            <a:off x="319826" y="1453853"/>
            <a:ext cx="7243024" cy="34163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Chân</a:t>
            </a: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 thành cảm 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quí thầy cô đã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lắng nghe</a:t>
            </a: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a:t>
            </a:r>
            <a:endParaRPr kumimoji="0" lang="en-US" altLang="ko-KR" sz="7200" b="0" i="0" u="none" strike="noStrike" kern="1200" cap="none" spc="0" normalizeH="0" baseline="0" noProof="0" dirty="0">
              <a:ln>
                <a:noFill/>
              </a:ln>
              <a:solidFill>
                <a:schemeClr val="accent6">
                  <a:lumMod val="75000"/>
                </a:schemeClr>
              </a:solidFill>
              <a:effectLst/>
              <a:uLnTx/>
              <a:uFillTx/>
              <a:latin typeface="iCiel Alina" pitchFamily="50" charset="0"/>
              <a:ea typeface="Arial Unicode MS"/>
            </a:endParaRPr>
          </a:p>
        </p:txBody>
      </p:sp>
    </p:spTree>
    <p:extLst>
      <p:ext uri="{BB962C8B-B14F-4D97-AF65-F5344CB8AC3E}">
        <p14:creationId xmlns:p14="http://schemas.microsoft.com/office/powerpoint/2010/main" val="23677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FBD4533-8306-49F5-9E5B-B1D88E96413A}"/>
              </a:ext>
            </a:extLst>
          </p:cNvPr>
          <p:cNvSpPr/>
          <p:nvPr/>
        </p:nvSpPr>
        <p:spPr>
          <a:xfrm>
            <a:off x="697102" y="7868241"/>
            <a:ext cx="3992723" cy="601737"/>
          </a:xfrm>
          <a:prstGeom prst="roundRect">
            <a:avLst>
              <a:gd name="adj" fmla="val 50000"/>
            </a:avLst>
          </a:prstGeom>
          <a:solidFill>
            <a:srgbClr val="FF556C"/>
          </a:solidFill>
          <a:ln w="6350"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white"/>
                </a:solidFill>
                <a:effectLst/>
                <a:uLnTx/>
                <a:uFillTx/>
                <a:latin typeface="iCiel Cadena" panose="02000503000000020004" pitchFamily="50" charset="0"/>
                <a:ea typeface="Arial Unicode MS"/>
                <a:cs typeface="+mn-cs"/>
              </a:rPr>
              <a:t>Đi vào phần nội chi tiết</a:t>
            </a:r>
            <a:endParaRPr kumimoji="0" lang="ko-KR" altLang="en-US" sz="1600" b="0" i="0" u="none" strike="noStrike" kern="1200" cap="none" spc="0" normalizeH="0" baseline="0" noProof="0" dirty="0">
              <a:ln>
                <a:noFill/>
              </a:ln>
              <a:solidFill>
                <a:prstClr val="white"/>
              </a:solidFill>
              <a:effectLst/>
              <a:uLnTx/>
              <a:uFillTx/>
              <a:latin typeface="iCiel Cadena" panose="02000503000000020004" pitchFamily="50" charset="0"/>
              <a:ea typeface="Arial Unicode MS"/>
              <a:cs typeface="+mn-cs"/>
            </a:endParaRPr>
          </a:p>
        </p:txBody>
      </p:sp>
      <p:sp>
        <p:nvSpPr>
          <p:cNvPr id="8" name="직사각형 24">
            <a:extLst>
              <a:ext uri="{FF2B5EF4-FFF2-40B4-BE49-F238E27FC236}">
                <a16:creationId xmlns:a16="http://schemas.microsoft.com/office/drawing/2014/main" id="{1E8AB682-684F-400A-9410-C87D7CFBA2C2}"/>
              </a:ext>
            </a:extLst>
          </p:cNvPr>
          <p:cNvSpPr/>
          <p:nvPr/>
        </p:nvSpPr>
        <p:spPr>
          <a:xfrm>
            <a:off x="1783032" y="3274934"/>
            <a:ext cx="3532990"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a:solidFill>
                  <a:prstClr val="black"/>
                </a:solidFill>
                <a:latin typeface="iCiel Panton Black Italic" panose="00000A00000000000000" pitchFamily="50" charset="0"/>
                <a:ea typeface="Arial Unicode MS"/>
              </a:rPr>
              <a:t> </a:t>
            </a:r>
            <a:r>
              <a:rPr lang="en-US" altLang="ko-KR" sz="2000" smtClean="0">
                <a:solidFill>
                  <a:prstClr val="black"/>
                </a:solidFill>
                <a:latin typeface="iCiel Panton Black Italic" panose="00000A00000000000000" pitchFamily="50" charset="0"/>
                <a:ea typeface="Arial Unicode MS"/>
              </a:rPr>
              <a:t> I</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Giới thiệu tổng quan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9" name="직사각형 26">
            <a:extLst>
              <a:ext uri="{FF2B5EF4-FFF2-40B4-BE49-F238E27FC236}">
                <a16:creationId xmlns:a16="http://schemas.microsoft.com/office/drawing/2014/main" id="{93F1C204-C447-4DE6-BA04-9087B180CA04}"/>
              </a:ext>
            </a:extLst>
          </p:cNvPr>
          <p:cNvSpPr/>
          <p:nvPr/>
        </p:nvSpPr>
        <p:spPr>
          <a:xfrm>
            <a:off x="1783030" y="4275209"/>
            <a:ext cx="3532992" cy="400110"/>
          </a:xfrm>
          <a:prstGeom prst="rect">
            <a:avLst/>
          </a:prstGeom>
        </p:spPr>
        <p:txBody>
          <a:bodyPr wrap="square">
            <a:spAutoFit/>
          </a:bodyPr>
          <a:lstStyle/>
          <a:p>
            <a:pPr latinLnBrk="1">
              <a:defRPr/>
            </a:pPr>
            <a:r>
              <a:rPr lang="en-US" altLang="ko-KR" sz="2000" smtClean="0">
                <a:solidFill>
                  <a:prstClr val="black"/>
                </a:solidFill>
                <a:latin typeface="iCiel Panton Black Italic" panose="00000A00000000000000" pitchFamily="50" charset="0"/>
                <a:ea typeface="Arial Unicode MS"/>
              </a:rPr>
              <a:t>III</a:t>
            </a:r>
            <a:r>
              <a:rPr lang="en-US" altLang="ko-KR" sz="2000" smtClean="0">
                <a:solidFill>
                  <a:prstClr val="black"/>
                </a:solidFill>
                <a:latin typeface="iCiel Panton Black Italic" panose="00000A00000000000000" pitchFamily="50" charset="0"/>
              </a:rPr>
              <a:t>. </a:t>
            </a:r>
            <a:r>
              <a:rPr lang="en-US" altLang="ko-KR" sz="2000">
                <a:solidFill>
                  <a:prstClr val="black"/>
                </a:solidFill>
                <a:latin typeface="iCiel Panton Black Italic" panose="00000A00000000000000" pitchFamily="50" charset="0"/>
              </a:rPr>
              <a:t>Kết quả đạt </a:t>
            </a:r>
            <a:r>
              <a:rPr lang="en-US" altLang="ko-KR" sz="2000" smtClean="0">
                <a:solidFill>
                  <a:prstClr val="black"/>
                </a:solidFill>
                <a:latin typeface="iCiel Panton Black Italic" panose="00000A00000000000000" pitchFamily="50" charset="0"/>
              </a:rPr>
              <a:t>được</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10" name="직사각형 28">
            <a:extLst>
              <a:ext uri="{FF2B5EF4-FFF2-40B4-BE49-F238E27FC236}">
                <a16:creationId xmlns:a16="http://schemas.microsoft.com/office/drawing/2014/main" id="{CAABA47F-6C6B-407B-B00C-C98DC21E3E3D}"/>
              </a:ext>
            </a:extLst>
          </p:cNvPr>
          <p:cNvSpPr/>
          <p:nvPr/>
        </p:nvSpPr>
        <p:spPr>
          <a:xfrm>
            <a:off x="1783029" y="3775071"/>
            <a:ext cx="3662426" cy="400110"/>
          </a:xfrm>
          <a:prstGeom prst="rect">
            <a:avLst/>
          </a:prstGeom>
        </p:spPr>
        <p:txBody>
          <a:bodyPr wrap="square">
            <a:spAutoFit/>
          </a:bodyPr>
          <a:lstStyle/>
          <a:p>
            <a:pPr latinLnBrk="1">
              <a:defRPr/>
            </a:pPr>
            <a:r>
              <a:rPr lang="en-US" altLang="ko-KR" sz="2000" smtClean="0">
                <a:solidFill>
                  <a:prstClr val="black"/>
                </a:solidFill>
                <a:latin typeface="iCiel Panton Black Italic" panose="00000A00000000000000" pitchFamily="50" charset="0"/>
                <a:ea typeface="Arial Unicode MS"/>
              </a:rPr>
              <a:t> II</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r>
              <a:rPr lang="en-US" altLang="ko-KR" sz="2000">
                <a:solidFill>
                  <a:prstClr val="black"/>
                </a:solidFill>
                <a:latin typeface="iCiel Panton Black Italic" panose="00000A00000000000000" pitchFamily="50" charset="0"/>
              </a:rPr>
              <a:t>Website bán dược </a:t>
            </a:r>
            <a:r>
              <a:rPr lang="en-US" altLang="ko-KR" sz="2000" smtClean="0">
                <a:solidFill>
                  <a:prstClr val="black"/>
                </a:solidFill>
                <a:latin typeface="iCiel Panton Black Italic" panose="00000A00000000000000" pitchFamily="50" charset="0"/>
              </a:rPr>
              <a:t>phẩm</a:t>
            </a:r>
            <a:endParaRPr lang="ko-KR" altLang="en-US" sz="2000">
              <a:solidFill>
                <a:prstClr val="black"/>
              </a:solidFill>
              <a:latin typeface="iCiel Panton Black Italic" panose="00000A00000000000000" pitchFamily="50" charset="0"/>
            </a:endParaRPr>
          </a:p>
        </p:txBody>
      </p:sp>
      <p:sp>
        <p:nvSpPr>
          <p:cNvPr id="11" name="직사각형 30">
            <a:extLst>
              <a:ext uri="{FF2B5EF4-FFF2-40B4-BE49-F238E27FC236}">
                <a16:creationId xmlns:a16="http://schemas.microsoft.com/office/drawing/2014/main" id="{8ACCE684-FB2E-48EC-B6E5-6C4F14043AFF}"/>
              </a:ext>
            </a:extLst>
          </p:cNvPr>
          <p:cNvSpPr/>
          <p:nvPr/>
        </p:nvSpPr>
        <p:spPr>
          <a:xfrm>
            <a:off x="1783028" y="4745638"/>
            <a:ext cx="3084507" cy="400110"/>
          </a:xfrm>
          <a:prstGeom prst="rect">
            <a:avLst/>
          </a:prstGeom>
        </p:spPr>
        <p:txBody>
          <a:bodyPr wrap="square">
            <a:spAutoFit/>
          </a:bodyPr>
          <a:lstStyle/>
          <a:p>
            <a:pPr latinLnBrk="1">
              <a:defRPr/>
            </a:pPr>
            <a:r>
              <a:rPr lang="en-US" altLang="ko-KR" sz="2000" smtClean="0">
                <a:solidFill>
                  <a:prstClr val="black"/>
                </a:solidFill>
                <a:latin typeface="iCiel Panton Black Italic" panose="00000A00000000000000" pitchFamily="50" charset="0"/>
                <a:ea typeface="Arial Unicode MS"/>
              </a:rPr>
              <a:t>IV</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r>
              <a:rPr lang="en-US" altLang="ko-KR" sz="2000">
                <a:solidFill>
                  <a:prstClr val="black"/>
                </a:solidFill>
                <a:latin typeface="iCiel Panton Black Italic" panose="00000A00000000000000" pitchFamily="50" charset="0"/>
              </a:rPr>
              <a:t>Hướng phát </a:t>
            </a:r>
            <a:r>
              <a:rPr lang="en-US" altLang="ko-KR" sz="2000" smtClean="0">
                <a:solidFill>
                  <a:prstClr val="black"/>
                </a:solidFill>
                <a:latin typeface="iCiel Panton Black Italic" panose="00000A00000000000000" pitchFamily="50" charset="0"/>
              </a:rPr>
              <a:t>triển</a:t>
            </a:r>
            <a:endParaRPr lang="ko-KR" altLang="en-US" sz="2000">
              <a:solidFill>
                <a:prstClr val="black"/>
              </a:solidFill>
              <a:latin typeface="iCiel Panton Black Italic" panose="00000A00000000000000" pitchFamily="50" charset="0"/>
            </a:endParaRPr>
          </a:p>
        </p:txBody>
      </p:sp>
      <p:sp>
        <p:nvSpPr>
          <p:cNvPr id="12" name="TextBox 11">
            <a:extLst>
              <a:ext uri="{FF2B5EF4-FFF2-40B4-BE49-F238E27FC236}">
                <a16:creationId xmlns:a16="http://schemas.microsoft.com/office/drawing/2014/main" id="{E9955ED7-4B50-4A80-9869-5A31FA46EBED}"/>
              </a:ext>
            </a:extLst>
          </p:cNvPr>
          <p:cNvSpPr txBox="1"/>
          <p:nvPr/>
        </p:nvSpPr>
        <p:spPr>
          <a:xfrm>
            <a:off x="777446" y="1959804"/>
            <a:ext cx="2754021" cy="584775"/>
          </a:xfrm>
          <a:prstGeom prst="rect">
            <a:avLst/>
          </a:prstGeom>
          <a:noFill/>
          <a:effectLst/>
        </p:spPr>
        <p:txBody>
          <a:bodyPr wrap="square" rtlCol="0">
            <a:spAutoFit/>
          </a:bodyPr>
          <a:lstStyle>
            <a:defPPr>
              <a:defRPr lang="ko-KR"/>
            </a:defPPr>
            <a:lvl1pPr>
              <a:defRPr sz="3200" b="1">
                <a:latin typeface="Arial Black" panose="020B0A04020102020204" pitchFamily="34" charset="0"/>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Arial" panose="020B0604020202020204" pitchFamily="34" charset="0"/>
              </a:rPr>
              <a:t>Nội dung</a:t>
            </a:r>
            <a:endParaRPr kumimoji="0" lang="ko-KR" altLang="en-US" sz="3200" b="1"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Arial" panose="020B0604020202020204" pitchFamily="34" charset="0"/>
            </a:endParaRPr>
          </a:p>
        </p:txBody>
      </p:sp>
    </p:spTree>
    <p:extLst>
      <p:ext uri="{BB962C8B-B14F-4D97-AF65-F5344CB8AC3E}">
        <p14:creationId xmlns:p14="http://schemas.microsoft.com/office/powerpoint/2010/main" val="24545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3568 -0.11227 L 0.03633 -0.31898 " pathEditMode="relative" rAng="0" ptsTypes="AA">
                                      <p:cBhvr>
                                        <p:cTn id="34" dur="2000" fill="hold"/>
                                        <p:tgtEl>
                                          <p:spTgt spid="6"/>
                                        </p:tgtEl>
                                        <p:attrNameLst>
                                          <p:attrName>ppt_x</p:attrName>
                                          <p:attrName>ppt_y</p:attrName>
                                        </p:attrNameLst>
                                      </p:cBhvr>
                                      <p:rCtr x="26" y="-10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Giới thiệu tổng quan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3" name="TextBox 2"/>
          <p:cNvSpPr txBox="1"/>
          <p:nvPr/>
        </p:nvSpPr>
        <p:spPr>
          <a:xfrm>
            <a:off x="2846439" y="988142"/>
            <a:ext cx="2985582"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ce"/>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009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632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1. </a:t>
            </a:r>
            <a:r>
              <a:rPr lang="en-US" sz="3600" noProof="0" smtClean="0">
                <a:solidFill>
                  <a:srgbClr val="5B9BD5">
                    <a:lumMod val="75000"/>
                  </a:srgbClr>
                </a:solidFill>
                <a:latin typeface="iCiel Panton Black" panose="00000A00000000000000" pitchFamily="50" charset="0"/>
                <a:ea typeface="Arial Unicode MS"/>
              </a:rPr>
              <a:t>ĐẶT VẤN ĐỀ</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8" name="Picture 7"/>
          <p:cNvPicPr>
            <a:picLocks noChangeAspect="1"/>
          </p:cNvPicPr>
          <p:nvPr/>
        </p:nvPicPr>
        <p:blipFill rotWithShape="1">
          <a:blip r:embed="rId3"/>
          <a:srcRect l="10466" t="2520" r="10667" b="9617"/>
          <a:stretch/>
        </p:blipFill>
        <p:spPr>
          <a:xfrm>
            <a:off x="400050" y="2620939"/>
            <a:ext cx="3258829" cy="3233950"/>
          </a:xfrm>
          <a:prstGeom prst="rect">
            <a:avLst/>
          </a:prstGeom>
        </p:spPr>
      </p:pic>
      <p:sp>
        <p:nvSpPr>
          <p:cNvPr id="9" name="TextBox 8"/>
          <p:cNvSpPr txBox="1"/>
          <p:nvPr/>
        </p:nvSpPr>
        <p:spPr>
          <a:xfrm>
            <a:off x="4019549" y="2610924"/>
            <a:ext cx="5363570" cy="646331"/>
          </a:xfrm>
          <a:prstGeom prst="rect">
            <a:avLst/>
          </a:prstGeom>
          <a:noFill/>
        </p:spPr>
        <p:txBody>
          <a:bodyPr wrap="square" rtlCol="0">
            <a:spAutoFit/>
          </a:bodyPr>
          <a:lstStyle/>
          <a:p>
            <a:r>
              <a:rPr lang="en-US" b="1" smtClean="0"/>
              <a:t>=&gt; </a:t>
            </a:r>
            <a:r>
              <a:rPr lang="en-US" smtClean="0"/>
              <a:t>Thói quen tiêu dùng đã thực sự thay đổi – thích mua sắm trực tuyến vì tính tiện dụng </a:t>
            </a:r>
            <a:endParaRPr lang="en-US"/>
          </a:p>
        </p:txBody>
      </p:sp>
      <p:sp>
        <p:nvSpPr>
          <p:cNvPr id="11" name="Rectangle 10"/>
          <p:cNvSpPr/>
          <p:nvPr/>
        </p:nvSpPr>
        <p:spPr>
          <a:xfrm>
            <a:off x="13639800" y="-1969770"/>
            <a:ext cx="6096000" cy="3416320"/>
          </a:xfrm>
          <a:prstGeom prst="rect">
            <a:avLst/>
          </a:prstGeom>
        </p:spPr>
        <p:txBody>
          <a:bodyPr>
            <a:spAutoFit/>
          </a:bodyPr>
          <a:lstStyle/>
          <a:p>
            <a:r>
              <a:rPr lang="vi-VN" smtClean="0"/>
              <a:t>Theo báo cáo của Tổ chức Thương mại Điện tử và Phát triển Thị trường (eMarketer) năm 2021, thị trường bán lẻ trực tuyến trên toàn cầu dự kiến sẽ đạt giá trị khoảng 4,9 nghìn tỷ đô la Mỹ, tương đương với khoảng 19,2% tổng giá trị bán lẻ toàn cầu.</a:t>
            </a:r>
          </a:p>
          <a:p>
            <a:endParaRPr lang="vi-VN" smtClean="0"/>
          </a:p>
          <a:p>
            <a:r>
              <a:rPr lang="vi-VN" smtClean="0"/>
              <a:t>Tại Việt Nam, thị trường mua sắm trực tuyến đang phát triển rất mạnh mẽ, đặc biệt trong bối cảnh đại dịch COVID-19 khi nhu cầu mua sắm trực tuyến tăng cao. Theo báo cáo của Cục Thống kê Việt Nam, giá trị bán lẻ trực tuyến của Việt Nam đã đạt hơn 11 tỷ USD vào năm 2020, tăng 18% so với năm trước đó.</a:t>
            </a:r>
            <a:endParaRPr lang="en-US"/>
          </a:p>
        </p:txBody>
      </p:sp>
      <p:sp>
        <p:nvSpPr>
          <p:cNvPr id="13" name="Rectangle 12"/>
          <p:cNvSpPr/>
          <p:nvPr/>
        </p:nvSpPr>
        <p:spPr>
          <a:xfrm>
            <a:off x="4019549" y="1697878"/>
            <a:ext cx="6096000" cy="646331"/>
          </a:xfrm>
          <a:prstGeom prst="rect">
            <a:avLst/>
          </a:prstGeom>
        </p:spPr>
        <p:txBody>
          <a:bodyPr>
            <a:spAutoFit/>
          </a:bodyPr>
          <a:lstStyle/>
          <a:p>
            <a:r>
              <a:rPr lang="vi-VN" smtClean="0"/>
              <a:t>Tại Việt Nam, thị trường mua sắm trực tuyến đang phát triển rất mạnh mẽ</a:t>
            </a:r>
            <a:endParaRPr lang="en-US"/>
          </a:p>
        </p:txBody>
      </p:sp>
      <p:sp>
        <p:nvSpPr>
          <p:cNvPr id="15" name="Rectangle 14"/>
          <p:cNvSpPr/>
          <p:nvPr/>
        </p:nvSpPr>
        <p:spPr>
          <a:xfrm>
            <a:off x="12699093" y="2344209"/>
            <a:ext cx="6096000" cy="923330"/>
          </a:xfrm>
          <a:prstGeom prst="rect">
            <a:avLst/>
          </a:prstGeom>
        </p:spPr>
        <p:txBody>
          <a:bodyPr>
            <a:spAutoFit/>
          </a:bodyPr>
          <a:lstStyle/>
          <a:p>
            <a:r>
              <a:rPr lang="en-US"/>
              <a:t>S</a:t>
            </a:r>
            <a:r>
              <a:rPr lang="vi-VN" smtClean="0"/>
              <a:t>ự cạnh tranh và đa dạng hóa các sản phẩm và dịch vụ cho người tiêu dung</a:t>
            </a:r>
            <a:r>
              <a:rPr lang="en-US" smtClean="0"/>
              <a:t> của các ông lớn (</a:t>
            </a:r>
            <a:r>
              <a:rPr lang="en-US"/>
              <a:t>Shopee, Tiki, Lazada, </a:t>
            </a:r>
            <a:r>
              <a:rPr lang="en-US" smtClean="0"/>
              <a:t>Sendo…)</a:t>
            </a:r>
            <a:r>
              <a:rPr lang="vi-VN" smtClean="0"/>
              <a:t>.</a:t>
            </a:r>
            <a:endParaRPr lang="en-US"/>
          </a:p>
        </p:txBody>
      </p:sp>
      <p:sp>
        <p:nvSpPr>
          <p:cNvPr id="16" name="Rectangle 15"/>
          <p:cNvSpPr/>
          <p:nvPr/>
        </p:nvSpPr>
        <p:spPr>
          <a:xfrm>
            <a:off x="4019549" y="3523970"/>
            <a:ext cx="6096000" cy="923330"/>
          </a:xfrm>
          <a:prstGeom prst="rect">
            <a:avLst/>
          </a:prstGeom>
        </p:spPr>
        <p:txBody>
          <a:bodyPr>
            <a:spAutoFit/>
          </a:bodyPr>
          <a:lstStyle/>
          <a:p>
            <a:r>
              <a:rPr lang="vi-VN" smtClean="0"/>
              <a:t>Cùng với mức sống ngày càng tăng cao, người tiêu dùng có nhu cầu</a:t>
            </a:r>
            <a:r>
              <a:rPr lang="en-US" smtClean="0"/>
              <a:t> lớn</a:t>
            </a:r>
            <a:r>
              <a:rPr lang="vi-VN" smtClean="0"/>
              <a:t> </a:t>
            </a:r>
            <a:r>
              <a:rPr lang="en-US" smtClean="0"/>
              <a:t>cho các</a:t>
            </a:r>
            <a:r>
              <a:rPr lang="vi-VN" smtClean="0"/>
              <a:t> sản phẩm dược để sức khỏe gia đình. </a:t>
            </a:r>
            <a:endParaRPr lang="en-US"/>
          </a:p>
        </p:txBody>
      </p:sp>
      <p:sp>
        <p:nvSpPr>
          <p:cNvPr id="17" name="TextBox 16"/>
          <p:cNvSpPr txBox="1"/>
          <p:nvPr/>
        </p:nvSpPr>
        <p:spPr>
          <a:xfrm>
            <a:off x="4019549" y="4714015"/>
            <a:ext cx="5457371" cy="923330"/>
          </a:xfrm>
          <a:prstGeom prst="rect">
            <a:avLst/>
          </a:prstGeom>
          <a:noFill/>
        </p:spPr>
        <p:txBody>
          <a:bodyPr wrap="square" rtlCol="0">
            <a:spAutoFit/>
          </a:bodyPr>
          <a:lstStyle/>
          <a:p>
            <a:r>
              <a:rPr lang="en-US" smtClean="0"/>
              <a:t>Vì vậy, Việc xây dựng 1 website bán dược phẩm là thực sự cần thiết để tang sức cạnh tranh và thu hút khách hàng.</a:t>
            </a:r>
            <a:endParaRPr lang="en-US"/>
          </a:p>
        </p:txBody>
      </p:sp>
      <p:pic>
        <p:nvPicPr>
          <p:cNvPr id="18" name="Picture 17"/>
          <p:cNvPicPr>
            <a:picLocks noChangeAspect="1"/>
          </p:cNvPicPr>
          <p:nvPr/>
        </p:nvPicPr>
        <p:blipFill>
          <a:blip r:embed="rId4"/>
          <a:stretch>
            <a:fillRect/>
          </a:stretch>
        </p:blipFill>
        <p:spPr>
          <a:xfrm>
            <a:off x="7286400" y="2151669"/>
            <a:ext cx="4905600" cy="3223153"/>
          </a:xfrm>
          <a:prstGeom prst="rect">
            <a:avLst/>
          </a:prstGeom>
        </p:spPr>
      </p:pic>
      <p:sp>
        <p:nvSpPr>
          <p:cNvPr id="2" name="Left-Right Arrow 1"/>
          <p:cNvSpPr/>
          <p:nvPr/>
        </p:nvSpPr>
        <p:spPr>
          <a:xfrm>
            <a:off x="6232978" y="3711046"/>
            <a:ext cx="1553029" cy="1174389"/>
          </a:xfrm>
          <a:prstGeom prst="leftRightArrow">
            <a:avLst/>
          </a:prstGeom>
          <a:solidFill>
            <a:schemeClr val="accent1">
              <a:lumMod val="60000"/>
              <a:lumOff val="40000"/>
            </a:schemeClr>
          </a:solidFill>
          <a:ln>
            <a:solidFill>
              <a:schemeClr val="accent1">
                <a:lumMod val="75000"/>
              </a:schemeClr>
            </a:solidFill>
          </a:ln>
          <a:effectLst>
            <a:outerShdw blurRad="149987" dist="250190" dir="8460000" algn="ctr">
              <a:srgbClr val="000000">
                <a:alpha val="28000"/>
              </a:srgbClr>
            </a:outerShdw>
          </a:effectLst>
          <a:scene3d>
            <a:camera prst="perspectiveRelaxedModerately"/>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Tree>
    <p:extLst>
      <p:ext uri="{BB962C8B-B14F-4D97-AF65-F5344CB8AC3E}">
        <p14:creationId xmlns:p14="http://schemas.microsoft.com/office/powerpoint/2010/main" val="14600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ppt_x"/>
                                          </p:val>
                                        </p:tav>
                                      </p:tavLst>
                                    </p:anim>
                                    <p:anim calcmode="lin" valueType="num">
                                      <p:cBhvr additive="base">
                                        <p:cTn id="27" dur="500"/>
                                        <p:tgtEl>
                                          <p:spTgt spid="13"/>
                                        </p:tgtEl>
                                        <p:attrNameLst>
                                          <p:attrName>ppt_y</p:attrName>
                                        </p:attrNameLst>
                                      </p:cBhvr>
                                      <p:tavLst>
                                        <p:tav tm="0">
                                          <p:val>
                                            <p:strVal val="ppt_y"/>
                                          </p:val>
                                        </p:tav>
                                        <p:tav tm="100000">
                                          <p:val>
                                            <p:strVal val="1+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ppt_x"/>
                                          </p:val>
                                        </p:tav>
                                      </p:tavLst>
                                    </p:anim>
                                    <p:anim calcmode="lin" valueType="num">
                                      <p:cBhvr additive="base">
                                        <p:cTn id="35" dur="500"/>
                                        <p:tgtEl>
                                          <p:spTgt spid="16"/>
                                        </p:tgtEl>
                                        <p:attrNameLst>
                                          <p:attrName>ppt_y</p:attrName>
                                        </p:attrNameLst>
                                      </p:cBhvr>
                                      <p:tavLst>
                                        <p:tav tm="0">
                                          <p:val>
                                            <p:strVal val="ppt_y"/>
                                          </p:val>
                                        </p:tav>
                                        <p:tav tm="100000">
                                          <p:val>
                                            <p:strVal val="1+ppt_h/2"/>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7"/>
                                        </p:tgtEl>
                                        <p:attrNameLst>
                                          <p:attrName>ppt_x</p:attrName>
                                        </p:attrNameLst>
                                      </p:cBhvr>
                                      <p:tavLst>
                                        <p:tav tm="0">
                                          <p:val>
                                            <p:strVal val="ppt_x"/>
                                          </p:val>
                                        </p:tav>
                                        <p:tav tm="100000">
                                          <p:val>
                                            <p:strVal val="ppt_x"/>
                                          </p:val>
                                        </p:tav>
                                      </p:tavLst>
                                    </p:anim>
                                    <p:anim calcmode="lin" valueType="num">
                                      <p:cBhvr additive="base">
                                        <p:cTn id="39" dur="500"/>
                                        <p:tgtEl>
                                          <p:spTgt spid="17"/>
                                        </p:tgtEl>
                                        <p:attrNameLst>
                                          <p:attrName>ppt_y</p:attrName>
                                        </p:attrNameLst>
                                      </p:cBhvr>
                                      <p:tavLst>
                                        <p:tav tm="0">
                                          <p:val>
                                            <p:strVal val="ppt_y"/>
                                          </p:val>
                                        </p:tav>
                                        <p:tav tm="100000">
                                          <p:val>
                                            <p:strVal val="1+ppt_h/2"/>
                                          </p:val>
                                        </p:tav>
                                      </p:tavLst>
                                    </p:anim>
                                    <p:set>
                                      <p:cBhvr>
                                        <p:cTn id="40" dur="1" fill="hold">
                                          <p:stCondLst>
                                            <p:cond delay="499"/>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7" presetClass="path" presetSubtype="0" accel="50000" decel="50000" fill="hold" nodeType="clickEffect">
                                  <p:stCondLst>
                                    <p:cond delay="0"/>
                                  </p:stCondLst>
                                  <p:childTnLst>
                                    <p:animMotion origin="layout" path="M 3.75E-6 -4.07407E-6 L 0.0776 -0.10625 C 0.09375 -0.13009 0.11797 -0.14282 0.14349 -0.14282 C 0.17252 -0.14282 0.1957 -0.13009 0.21185 -0.10625 L 0.28958 -4.07407E-6 " pathEditMode="relative" rAng="0" ptsTypes="AAAAA">
                                      <p:cBhvr>
                                        <p:cTn id="49" dur="2000" fill="hold"/>
                                        <p:tgtEl>
                                          <p:spTgt spid="8"/>
                                        </p:tgtEl>
                                        <p:attrNameLst>
                                          <p:attrName>ppt_x</p:attrName>
                                          <p:attrName>ppt_y</p:attrName>
                                        </p:attrNameLst>
                                      </p:cBhvr>
                                      <p:rCtr x="14479" y="-7153"/>
                                    </p:animMotion>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arn(inVertical)">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6" grpId="0"/>
      <p:bldP spid="16" grpId="1"/>
      <p:bldP spid="17" grpId="0"/>
      <p:bldP spid="17" grpId="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9" y="461665"/>
            <a:ext cx="563538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2. MÔ</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TẢ TRANG WEB</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2050" name="Picture 2" descr="Xây dựng nhà kho, xưởng - Xây Lắp Điện Baz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549" y="5027845"/>
            <a:ext cx="1297214" cy="12972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00050" y="1651488"/>
            <a:ext cx="1670958" cy="1670958"/>
          </a:xfrm>
          <a:prstGeom prst="rect">
            <a:avLst/>
          </a:prstGeom>
        </p:spPr>
      </p:pic>
      <p:pic>
        <p:nvPicPr>
          <p:cNvPr id="10" name="Picture 9"/>
          <p:cNvPicPr>
            <a:picLocks noChangeAspect="1"/>
          </p:cNvPicPr>
          <p:nvPr/>
        </p:nvPicPr>
        <p:blipFill>
          <a:blip r:embed="rId5"/>
          <a:stretch>
            <a:fillRect/>
          </a:stretch>
        </p:blipFill>
        <p:spPr>
          <a:xfrm>
            <a:off x="4882579" y="5027845"/>
            <a:ext cx="1291093" cy="1291093"/>
          </a:xfrm>
          <a:prstGeom prst="rect">
            <a:avLst/>
          </a:prstGeom>
        </p:spPr>
      </p:pic>
      <p:pic>
        <p:nvPicPr>
          <p:cNvPr id="12" name="Picture 11"/>
          <p:cNvPicPr>
            <a:picLocks noChangeAspect="1"/>
          </p:cNvPicPr>
          <p:nvPr/>
        </p:nvPicPr>
        <p:blipFill rotWithShape="1">
          <a:blip r:embed="rId6"/>
          <a:srcRect l="10466" t="2520" r="10667" b="9617"/>
          <a:stretch/>
        </p:blipFill>
        <p:spPr>
          <a:xfrm>
            <a:off x="9811658" y="1754328"/>
            <a:ext cx="2299606" cy="2282050"/>
          </a:xfrm>
          <a:prstGeom prst="rect">
            <a:avLst/>
          </a:prstGeom>
        </p:spPr>
      </p:pic>
      <p:pic>
        <p:nvPicPr>
          <p:cNvPr id="11" name="Picture 10"/>
          <p:cNvPicPr>
            <a:picLocks noChangeAspect="1"/>
          </p:cNvPicPr>
          <p:nvPr/>
        </p:nvPicPr>
        <p:blipFill>
          <a:blip r:embed="rId7"/>
          <a:stretch>
            <a:fillRect/>
          </a:stretch>
        </p:blipFill>
        <p:spPr>
          <a:xfrm>
            <a:off x="7221310" y="3920417"/>
            <a:ext cx="1922689" cy="1104247"/>
          </a:xfrm>
          <a:prstGeom prst="rect">
            <a:avLst/>
          </a:prstGeom>
        </p:spPr>
      </p:pic>
      <p:pic>
        <p:nvPicPr>
          <p:cNvPr id="13" name="Picture 12"/>
          <p:cNvPicPr>
            <a:picLocks noChangeAspect="1"/>
          </p:cNvPicPr>
          <p:nvPr/>
        </p:nvPicPr>
        <p:blipFill>
          <a:blip r:embed="rId8"/>
          <a:stretch>
            <a:fillRect/>
          </a:stretch>
        </p:blipFill>
        <p:spPr>
          <a:xfrm>
            <a:off x="3262199" y="2486967"/>
            <a:ext cx="1507421" cy="1507421"/>
          </a:xfrm>
          <a:prstGeom prst="rect">
            <a:avLst/>
          </a:prstGeom>
        </p:spPr>
      </p:pic>
      <p:cxnSp>
        <p:nvCxnSpPr>
          <p:cNvPr id="15" name="Straight Arrow Connector 14"/>
          <p:cNvCxnSpPr>
            <a:stCxn id="13" idx="2"/>
            <a:endCxn id="2050" idx="0"/>
          </p:cNvCxnSpPr>
          <p:nvPr/>
        </p:nvCxnSpPr>
        <p:spPr>
          <a:xfrm flipH="1">
            <a:off x="2277156" y="3994388"/>
            <a:ext cx="1738754" cy="1033457"/>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a:endCxn id="10" idx="0"/>
          </p:cNvCxnSpPr>
          <p:nvPr/>
        </p:nvCxnSpPr>
        <p:spPr>
          <a:xfrm>
            <a:off x="4015910" y="3994388"/>
            <a:ext cx="1512216" cy="1033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2"/>
            <a:endCxn id="10" idx="3"/>
          </p:cNvCxnSpPr>
          <p:nvPr/>
        </p:nvCxnSpPr>
        <p:spPr>
          <a:xfrm rot="5400000">
            <a:off x="6853800" y="4344537"/>
            <a:ext cx="648728" cy="20089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2050" idx="1"/>
          </p:cNvCxnSpPr>
          <p:nvPr/>
        </p:nvCxnSpPr>
        <p:spPr>
          <a:xfrm rot="16200000" flipH="1">
            <a:off x="255036" y="4302939"/>
            <a:ext cx="2354006" cy="393020"/>
          </a:xfrm>
          <a:prstGeom prst="bentConnector2">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1" idx="0"/>
            <a:endCxn id="12" idx="1"/>
          </p:cNvCxnSpPr>
          <p:nvPr/>
        </p:nvCxnSpPr>
        <p:spPr>
          <a:xfrm rot="5400000" flipH="1" flipV="1">
            <a:off x="8484624" y="2593384"/>
            <a:ext cx="1025064" cy="162900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직사각형 30">
            <a:extLst>
              <a:ext uri="{FF2B5EF4-FFF2-40B4-BE49-F238E27FC236}">
                <a16:creationId xmlns:a16="http://schemas.microsoft.com/office/drawing/2014/main" id="{8ACCE684-FB2E-48EC-B6E5-6C4F14043AFF}"/>
              </a:ext>
            </a:extLst>
          </p:cNvPr>
          <p:cNvSpPr/>
          <p:nvPr/>
        </p:nvSpPr>
        <p:spPr>
          <a:xfrm>
            <a:off x="1369877" y="3446694"/>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Nhà cung cấp</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39" name="직사각형 30">
            <a:extLst>
              <a:ext uri="{FF2B5EF4-FFF2-40B4-BE49-F238E27FC236}">
                <a16:creationId xmlns:a16="http://schemas.microsoft.com/office/drawing/2014/main" id="{8ACCE684-FB2E-48EC-B6E5-6C4F14043AFF}"/>
              </a:ext>
            </a:extLst>
          </p:cNvPr>
          <p:cNvSpPr/>
          <p:nvPr/>
        </p:nvSpPr>
        <p:spPr>
          <a:xfrm>
            <a:off x="211569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Kho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3" name="직사각형 30">
            <a:extLst>
              <a:ext uri="{FF2B5EF4-FFF2-40B4-BE49-F238E27FC236}">
                <a16:creationId xmlns:a16="http://schemas.microsoft.com/office/drawing/2014/main" id="{8ACCE684-FB2E-48EC-B6E5-6C4F14043AFF}"/>
              </a:ext>
            </a:extLst>
          </p:cNvPr>
          <p:cNvSpPr/>
          <p:nvPr/>
        </p:nvSpPr>
        <p:spPr>
          <a:xfrm>
            <a:off x="542443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Tủ trực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4" name="직사각형 30">
            <a:extLst>
              <a:ext uri="{FF2B5EF4-FFF2-40B4-BE49-F238E27FC236}">
                <a16:creationId xmlns:a16="http://schemas.microsoft.com/office/drawing/2014/main" id="{8ACCE684-FB2E-48EC-B6E5-6C4F14043AFF}"/>
              </a:ext>
            </a:extLst>
          </p:cNvPr>
          <p:cNvSpPr/>
          <p:nvPr/>
        </p:nvSpPr>
        <p:spPr>
          <a:xfrm>
            <a:off x="4481277" y="3670789"/>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Admin</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5" name="직사각형 30">
            <a:extLst>
              <a:ext uri="{FF2B5EF4-FFF2-40B4-BE49-F238E27FC236}">
                <a16:creationId xmlns:a16="http://schemas.microsoft.com/office/drawing/2014/main" id="{8ACCE684-FB2E-48EC-B6E5-6C4F14043AFF}"/>
              </a:ext>
            </a:extLst>
          </p:cNvPr>
          <p:cNvSpPr/>
          <p:nvPr/>
        </p:nvSpPr>
        <p:spPr>
          <a:xfrm>
            <a:off x="8566470" y="5061443"/>
            <a:ext cx="236278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bán hàng</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6" name="직사각형 30">
            <a:extLst>
              <a:ext uri="{FF2B5EF4-FFF2-40B4-BE49-F238E27FC236}">
                <a16:creationId xmlns:a16="http://schemas.microsoft.com/office/drawing/2014/main" id="{8ACCE684-FB2E-48EC-B6E5-6C4F14043AFF}"/>
              </a:ext>
            </a:extLst>
          </p:cNvPr>
          <p:cNvSpPr/>
          <p:nvPr/>
        </p:nvSpPr>
        <p:spPr>
          <a:xfrm>
            <a:off x="10211252" y="379433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Khách hàng</a:t>
            </a:r>
          </a:p>
        </p:txBody>
      </p:sp>
      <p:cxnSp>
        <p:nvCxnSpPr>
          <p:cNvPr id="53" name="Straight Arrow Connector 52"/>
          <p:cNvCxnSpPr>
            <a:stCxn id="2050" idx="3"/>
            <a:endCxn id="10" idx="1"/>
          </p:cNvCxnSpPr>
          <p:nvPr/>
        </p:nvCxnSpPr>
        <p:spPr>
          <a:xfrm flipV="1">
            <a:off x="2925763" y="5673392"/>
            <a:ext cx="1956816" cy="306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51" name="Freeform 50"/>
          <p:cNvSpPr/>
          <p:nvPr/>
        </p:nvSpPr>
        <p:spPr>
          <a:xfrm>
            <a:off x="2781675" y="1556684"/>
            <a:ext cx="9202057" cy="5210629"/>
          </a:xfrm>
          <a:custGeom>
            <a:avLst/>
            <a:gdLst>
              <a:gd name="connsiteX0" fmla="*/ 1988457 w 9202057"/>
              <a:gd name="connsiteY0" fmla="*/ 290286 h 5210629"/>
              <a:gd name="connsiteX1" fmla="*/ 1988457 w 9202057"/>
              <a:gd name="connsiteY1" fmla="*/ 290286 h 5210629"/>
              <a:gd name="connsiteX2" fmla="*/ 290286 w 9202057"/>
              <a:gd name="connsiteY2" fmla="*/ 551543 h 5210629"/>
              <a:gd name="connsiteX3" fmla="*/ 0 w 9202057"/>
              <a:gd name="connsiteY3" fmla="*/ 1582057 h 5210629"/>
              <a:gd name="connsiteX4" fmla="*/ 986972 w 9202057"/>
              <a:gd name="connsiteY4" fmla="*/ 3120572 h 5210629"/>
              <a:gd name="connsiteX5" fmla="*/ 1712686 w 9202057"/>
              <a:gd name="connsiteY5" fmla="*/ 5021943 h 5210629"/>
              <a:gd name="connsiteX6" fmla="*/ 2525486 w 9202057"/>
              <a:gd name="connsiteY6" fmla="*/ 5210629 h 5210629"/>
              <a:gd name="connsiteX7" fmla="*/ 3976914 w 9202057"/>
              <a:gd name="connsiteY7" fmla="*/ 5123543 h 5210629"/>
              <a:gd name="connsiteX8" fmla="*/ 4586514 w 9202057"/>
              <a:gd name="connsiteY8" fmla="*/ 4963886 h 5210629"/>
              <a:gd name="connsiteX9" fmla="*/ 5312229 w 9202057"/>
              <a:gd name="connsiteY9" fmla="*/ 4673600 h 5210629"/>
              <a:gd name="connsiteX10" fmla="*/ 5413829 w 9202057"/>
              <a:gd name="connsiteY10" fmla="*/ 4572000 h 5210629"/>
              <a:gd name="connsiteX11" fmla="*/ 5718629 w 9202057"/>
              <a:gd name="connsiteY11" fmla="*/ 4470400 h 5210629"/>
              <a:gd name="connsiteX12" fmla="*/ 6778172 w 9202057"/>
              <a:gd name="connsiteY12" fmla="*/ 4223657 h 5210629"/>
              <a:gd name="connsiteX13" fmla="*/ 7634514 w 9202057"/>
              <a:gd name="connsiteY13" fmla="*/ 4005943 h 5210629"/>
              <a:gd name="connsiteX14" fmla="*/ 7866743 w 9202057"/>
              <a:gd name="connsiteY14" fmla="*/ 3454400 h 5210629"/>
              <a:gd name="connsiteX15" fmla="*/ 7924800 w 9202057"/>
              <a:gd name="connsiteY15" fmla="*/ 3323772 h 5210629"/>
              <a:gd name="connsiteX16" fmla="*/ 7939314 w 9202057"/>
              <a:gd name="connsiteY16" fmla="*/ 3251200 h 5210629"/>
              <a:gd name="connsiteX17" fmla="*/ 8229600 w 9202057"/>
              <a:gd name="connsiteY17" fmla="*/ 3004457 h 5210629"/>
              <a:gd name="connsiteX18" fmla="*/ 8360229 w 9202057"/>
              <a:gd name="connsiteY18" fmla="*/ 2917372 h 5210629"/>
              <a:gd name="connsiteX19" fmla="*/ 8737600 w 9202057"/>
              <a:gd name="connsiteY19" fmla="*/ 2801257 h 5210629"/>
              <a:gd name="connsiteX20" fmla="*/ 8882743 w 9202057"/>
              <a:gd name="connsiteY20" fmla="*/ 2699657 h 5210629"/>
              <a:gd name="connsiteX21" fmla="*/ 9042400 w 9202057"/>
              <a:gd name="connsiteY21" fmla="*/ 2322286 h 5210629"/>
              <a:gd name="connsiteX22" fmla="*/ 9202057 w 9202057"/>
              <a:gd name="connsiteY22" fmla="*/ 986972 h 5210629"/>
              <a:gd name="connsiteX23" fmla="*/ 9187543 w 9202057"/>
              <a:gd name="connsiteY23" fmla="*/ 812800 h 5210629"/>
              <a:gd name="connsiteX24" fmla="*/ 8795657 w 9202057"/>
              <a:gd name="connsiteY24" fmla="*/ 145143 h 5210629"/>
              <a:gd name="connsiteX25" fmla="*/ 7910286 w 9202057"/>
              <a:gd name="connsiteY25" fmla="*/ 0 h 5210629"/>
              <a:gd name="connsiteX26" fmla="*/ 7692572 w 9202057"/>
              <a:gd name="connsiteY26" fmla="*/ 14515 h 5210629"/>
              <a:gd name="connsiteX27" fmla="*/ 7097486 w 9202057"/>
              <a:gd name="connsiteY27" fmla="*/ 159657 h 5210629"/>
              <a:gd name="connsiteX28" fmla="*/ 6763657 w 9202057"/>
              <a:gd name="connsiteY28" fmla="*/ 609600 h 5210629"/>
              <a:gd name="connsiteX29" fmla="*/ 6284686 w 9202057"/>
              <a:gd name="connsiteY29" fmla="*/ 812800 h 5210629"/>
              <a:gd name="connsiteX30" fmla="*/ 5428343 w 9202057"/>
              <a:gd name="connsiteY30" fmla="*/ 856343 h 5210629"/>
              <a:gd name="connsiteX31" fmla="*/ 5196114 w 9202057"/>
              <a:gd name="connsiteY31" fmla="*/ 827315 h 5210629"/>
              <a:gd name="connsiteX32" fmla="*/ 5007429 w 9202057"/>
              <a:gd name="connsiteY32" fmla="*/ 812800 h 5210629"/>
              <a:gd name="connsiteX33" fmla="*/ 4528457 w 9202057"/>
              <a:gd name="connsiteY33" fmla="*/ 696686 h 5210629"/>
              <a:gd name="connsiteX34" fmla="*/ 4151086 w 9202057"/>
              <a:gd name="connsiteY34" fmla="*/ 537029 h 5210629"/>
              <a:gd name="connsiteX35" fmla="*/ 3657600 w 9202057"/>
              <a:gd name="connsiteY35" fmla="*/ 406400 h 5210629"/>
              <a:gd name="connsiteX36" fmla="*/ 3497943 w 9202057"/>
              <a:gd name="connsiteY36" fmla="*/ 377372 h 5210629"/>
              <a:gd name="connsiteX37" fmla="*/ 3091543 w 9202057"/>
              <a:gd name="connsiteY37" fmla="*/ 290286 h 5210629"/>
              <a:gd name="connsiteX38" fmla="*/ 2598057 w 9202057"/>
              <a:gd name="connsiteY38" fmla="*/ 203200 h 5210629"/>
              <a:gd name="connsiteX39" fmla="*/ 2235200 w 9202057"/>
              <a:gd name="connsiteY39" fmla="*/ 203200 h 5210629"/>
              <a:gd name="connsiteX40" fmla="*/ 2104572 w 9202057"/>
              <a:gd name="connsiteY40" fmla="*/ 203200 h 5210629"/>
              <a:gd name="connsiteX41" fmla="*/ 1988457 w 9202057"/>
              <a:gd name="connsiteY41" fmla="*/ 290286 h 5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202057" h="5210629">
                <a:moveTo>
                  <a:pt x="1988457" y="290286"/>
                </a:moveTo>
                <a:lnTo>
                  <a:pt x="1988457" y="290286"/>
                </a:lnTo>
                <a:lnTo>
                  <a:pt x="290286" y="551543"/>
                </a:lnTo>
                <a:lnTo>
                  <a:pt x="0" y="1582057"/>
                </a:lnTo>
                <a:lnTo>
                  <a:pt x="986972" y="3120572"/>
                </a:lnTo>
                <a:lnTo>
                  <a:pt x="1712686" y="5021943"/>
                </a:lnTo>
                <a:lnTo>
                  <a:pt x="2525486" y="5210629"/>
                </a:lnTo>
                <a:lnTo>
                  <a:pt x="3976914" y="5123543"/>
                </a:lnTo>
                <a:lnTo>
                  <a:pt x="4586514" y="4963886"/>
                </a:lnTo>
                <a:lnTo>
                  <a:pt x="5312229" y="4673600"/>
                </a:lnTo>
                <a:lnTo>
                  <a:pt x="5413829" y="4572000"/>
                </a:lnTo>
                <a:lnTo>
                  <a:pt x="5718629" y="4470400"/>
                </a:lnTo>
                <a:lnTo>
                  <a:pt x="6778172" y="4223657"/>
                </a:lnTo>
                <a:lnTo>
                  <a:pt x="7634514" y="4005943"/>
                </a:lnTo>
                <a:lnTo>
                  <a:pt x="7866743" y="3454400"/>
                </a:lnTo>
                <a:cubicBezTo>
                  <a:pt x="7886095" y="3410857"/>
                  <a:pt x="7908774" y="3368646"/>
                  <a:pt x="7924800" y="3323772"/>
                </a:cubicBezTo>
                <a:cubicBezTo>
                  <a:pt x="7933097" y="3300539"/>
                  <a:pt x="7939314" y="3251200"/>
                  <a:pt x="7939314" y="3251200"/>
                </a:cubicBezTo>
                <a:lnTo>
                  <a:pt x="8229600" y="3004457"/>
                </a:lnTo>
                <a:lnTo>
                  <a:pt x="8360229" y="2917372"/>
                </a:lnTo>
                <a:lnTo>
                  <a:pt x="8737600" y="2801257"/>
                </a:lnTo>
                <a:cubicBezTo>
                  <a:pt x="8872048" y="2696687"/>
                  <a:pt x="8813066" y="2699657"/>
                  <a:pt x="8882743" y="2699657"/>
                </a:cubicBezTo>
                <a:lnTo>
                  <a:pt x="9042400" y="2322286"/>
                </a:lnTo>
                <a:lnTo>
                  <a:pt x="9202057" y="986972"/>
                </a:lnTo>
                <a:lnTo>
                  <a:pt x="9187543" y="812800"/>
                </a:lnTo>
                <a:lnTo>
                  <a:pt x="8795657" y="145143"/>
                </a:lnTo>
                <a:lnTo>
                  <a:pt x="7910286" y="0"/>
                </a:lnTo>
                <a:cubicBezTo>
                  <a:pt x="7741073" y="16922"/>
                  <a:pt x="7813765" y="14515"/>
                  <a:pt x="7692572" y="14515"/>
                </a:cubicBezTo>
                <a:lnTo>
                  <a:pt x="7097486" y="159657"/>
                </a:lnTo>
                <a:lnTo>
                  <a:pt x="6763657" y="609600"/>
                </a:lnTo>
                <a:lnTo>
                  <a:pt x="6284686" y="812800"/>
                </a:lnTo>
                <a:lnTo>
                  <a:pt x="5428343" y="856343"/>
                </a:lnTo>
                <a:cubicBezTo>
                  <a:pt x="5350933" y="846667"/>
                  <a:pt x="5273712" y="835342"/>
                  <a:pt x="5196114" y="827315"/>
                </a:cubicBezTo>
                <a:cubicBezTo>
                  <a:pt x="5133368" y="820824"/>
                  <a:pt x="5007429" y="812800"/>
                  <a:pt x="5007429" y="812800"/>
                </a:cubicBezTo>
                <a:lnTo>
                  <a:pt x="4528457" y="696686"/>
                </a:lnTo>
                <a:lnTo>
                  <a:pt x="4151086" y="537029"/>
                </a:lnTo>
                <a:lnTo>
                  <a:pt x="3657600" y="406400"/>
                </a:lnTo>
                <a:cubicBezTo>
                  <a:pt x="3604381" y="396724"/>
                  <a:pt x="3550931" y="388241"/>
                  <a:pt x="3497943" y="377372"/>
                </a:cubicBezTo>
                <a:lnTo>
                  <a:pt x="3091543" y="290286"/>
                </a:lnTo>
                <a:lnTo>
                  <a:pt x="2598057" y="203200"/>
                </a:lnTo>
                <a:lnTo>
                  <a:pt x="2235200" y="203200"/>
                </a:lnTo>
                <a:lnTo>
                  <a:pt x="2104572" y="203200"/>
                </a:lnTo>
                <a:lnTo>
                  <a:pt x="1988457" y="290286"/>
                </a:lnTo>
                <a:close/>
              </a:path>
            </a:pathLst>
          </a:custGeom>
          <a:noFill/>
          <a:ln w="57150" cap="flat">
            <a:solidFill>
              <a:schemeClr val="accent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
        <p:nvSpPr>
          <p:cNvPr id="55" name="TextBox 54"/>
          <p:cNvSpPr txBox="1"/>
          <p:nvPr/>
        </p:nvSpPr>
        <p:spPr>
          <a:xfrm>
            <a:off x="1226118" y="4036378"/>
            <a:ext cx="1034823" cy="646331"/>
          </a:xfrm>
          <a:prstGeom prst="rect">
            <a:avLst/>
          </a:prstGeom>
          <a:noFill/>
        </p:spPr>
        <p:txBody>
          <a:bodyPr wrap="square" rtlCol="0">
            <a:spAutoFit/>
          </a:bodyPr>
          <a:lstStyle/>
          <a:p>
            <a:r>
              <a:rPr lang="en-US" smtClean="0">
                <a:solidFill>
                  <a:srgbClr val="FF0000"/>
                </a:solidFill>
              </a:rPr>
              <a:t>Nhập thuốc</a:t>
            </a:r>
            <a:endParaRPr lang="en-US">
              <a:solidFill>
                <a:srgbClr val="FF0000"/>
              </a:solidFill>
            </a:endParaRPr>
          </a:p>
        </p:txBody>
      </p:sp>
      <p:sp>
        <p:nvSpPr>
          <p:cNvPr id="57" name="TextBox 56"/>
          <p:cNvSpPr txBox="1"/>
          <p:nvPr/>
        </p:nvSpPr>
        <p:spPr>
          <a:xfrm>
            <a:off x="3184434" y="5354225"/>
            <a:ext cx="1034823" cy="646331"/>
          </a:xfrm>
          <a:prstGeom prst="rect">
            <a:avLst/>
          </a:prstGeom>
          <a:noFill/>
        </p:spPr>
        <p:txBody>
          <a:bodyPr wrap="square" rtlCol="0">
            <a:spAutoFit/>
          </a:bodyPr>
          <a:lstStyle/>
          <a:p>
            <a:r>
              <a:rPr lang="en-US" smtClean="0">
                <a:solidFill>
                  <a:srgbClr val="FF0000"/>
                </a:solidFill>
              </a:rPr>
              <a:t>Xuất thuốc</a:t>
            </a:r>
            <a:endParaRPr lang="en-US">
              <a:solidFill>
                <a:srgbClr val="FF0000"/>
              </a:solidFill>
            </a:endParaRPr>
          </a:p>
        </p:txBody>
      </p:sp>
      <p:sp>
        <p:nvSpPr>
          <p:cNvPr id="58" name="Freeform 57"/>
          <p:cNvSpPr/>
          <p:nvPr/>
        </p:nvSpPr>
        <p:spPr>
          <a:xfrm>
            <a:off x="290286" y="1553029"/>
            <a:ext cx="2510971" cy="1306285"/>
          </a:xfrm>
          <a:custGeom>
            <a:avLst/>
            <a:gdLst>
              <a:gd name="connsiteX0" fmla="*/ 2452914 w 2510971"/>
              <a:gd name="connsiteY0" fmla="*/ 14514 h 1306285"/>
              <a:gd name="connsiteX1" fmla="*/ 2452914 w 2510971"/>
              <a:gd name="connsiteY1" fmla="*/ 14514 h 1306285"/>
              <a:gd name="connsiteX2" fmla="*/ 2322285 w 2510971"/>
              <a:gd name="connsiteY2" fmla="*/ 14514 h 1306285"/>
              <a:gd name="connsiteX3" fmla="*/ 2090057 w 2510971"/>
              <a:gd name="connsiteY3" fmla="*/ 14514 h 1306285"/>
              <a:gd name="connsiteX4" fmla="*/ 1901371 w 2510971"/>
              <a:gd name="connsiteY4" fmla="*/ 14514 h 1306285"/>
              <a:gd name="connsiteX5" fmla="*/ 1712685 w 2510971"/>
              <a:gd name="connsiteY5" fmla="*/ 14514 h 1306285"/>
              <a:gd name="connsiteX6" fmla="*/ 1407885 w 2510971"/>
              <a:gd name="connsiteY6" fmla="*/ 0 h 1306285"/>
              <a:gd name="connsiteX7" fmla="*/ 1030514 w 2510971"/>
              <a:gd name="connsiteY7" fmla="*/ 0 h 1306285"/>
              <a:gd name="connsiteX8" fmla="*/ 493485 w 2510971"/>
              <a:gd name="connsiteY8" fmla="*/ 29028 h 1306285"/>
              <a:gd name="connsiteX9" fmla="*/ 246743 w 2510971"/>
              <a:gd name="connsiteY9" fmla="*/ 116114 h 1306285"/>
              <a:gd name="connsiteX10" fmla="*/ 130628 w 2510971"/>
              <a:gd name="connsiteY10" fmla="*/ 203200 h 1306285"/>
              <a:gd name="connsiteX11" fmla="*/ 29028 w 2510971"/>
              <a:gd name="connsiteY11" fmla="*/ 261257 h 1306285"/>
              <a:gd name="connsiteX12" fmla="*/ 14514 w 2510971"/>
              <a:gd name="connsiteY12" fmla="*/ 595085 h 1306285"/>
              <a:gd name="connsiteX13" fmla="*/ 0 w 2510971"/>
              <a:gd name="connsiteY13" fmla="*/ 812800 h 1306285"/>
              <a:gd name="connsiteX14" fmla="*/ 0 w 2510971"/>
              <a:gd name="connsiteY14" fmla="*/ 943428 h 1306285"/>
              <a:gd name="connsiteX15" fmla="*/ 101600 w 2510971"/>
              <a:gd name="connsiteY15" fmla="*/ 1059542 h 1306285"/>
              <a:gd name="connsiteX16" fmla="*/ 174171 w 2510971"/>
              <a:gd name="connsiteY16" fmla="*/ 1306285 h 1306285"/>
              <a:gd name="connsiteX17" fmla="*/ 2409371 w 2510971"/>
              <a:gd name="connsiteY17" fmla="*/ 58057 h 1306285"/>
              <a:gd name="connsiteX18" fmla="*/ 2510971 w 2510971"/>
              <a:gd name="connsiteY18" fmla="*/ 58057 h 1306285"/>
              <a:gd name="connsiteX19" fmla="*/ 2380343 w 2510971"/>
              <a:gd name="connsiteY19" fmla="*/ 58057 h 1306285"/>
              <a:gd name="connsiteX20" fmla="*/ 2365828 w 2510971"/>
              <a:gd name="connsiteY20" fmla="*/ 43542 h 13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10971" h="1306285">
                <a:moveTo>
                  <a:pt x="2452914" y="14514"/>
                </a:moveTo>
                <a:lnTo>
                  <a:pt x="2452914" y="14514"/>
                </a:lnTo>
                <a:lnTo>
                  <a:pt x="2322285" y="14514"/>
                </a:lnTo>
                <a:lnTo>
                  <a:pt x="2090057" y="14514"/>
                </a:lnTo>
                <a:lnTo>
                  <a:pt x="1901371" y="14514"/>
                </a:lnTo>
                <a:lnTo>
                  <a:pt x="1712685" y="14514"/>
                </a:lnTo>
                <a:lnTo>
                  <a:pt x="1407885" y="0"/>
                </a:lnTo>
                <a:lnTo>
                  <a:pt x="1030514" y="0"/>
                </a:lnTo>
                <a:lnTo>
                  <a:pt x="493485" y="29028"/>
                </a:lnTo>
                <a:lnTo>
                  <a:pt x="246743" y="116114"/>
                </a:lnTo>
                <a:cubicBezTo>
                  <a:pt x="139575" y="192662"/>
                  <a:pt x="174572" y="159256"/>
                  <a:pt x="130628" y="203200"/>
                </a:cubicBezTo>
                <a:lnTo>
                  <a:pt x="29028" y="261257"/>
                </a:lnTo>
                <a:lnTo>
                  <a:pt x="14514" y="595085"/>
                </a:lnTo>
                <a:lnTo>
                  <a:pt x="0" y="812800"/>
                </a:lnTo>
                <a:lnTo>
                  <a:pt x="0" y="943428"/>
                </a:lnTo>
                <a:lnTo>
                  <a:pt x="101600" y="1059542"/>
                </a:lnTo>
                <a:cubicBezTo>
                  <a:pt x="197248" y="1212581"/>
                  <a:pt x="174171" y="1130014"/>
                  <a:pt x="174171" y="1306285"/>
                </a:cubicBezTo>
                <a:lnTo>
                  <a:pt x="2409371" y="58057"/>
                </a:lnTo>
                <a:lnTo>
                  <a:pt x="2510971" y="58057"/>
                </a:lnTo>
                <a:lnTo>
                  <a:pt x="2380343" y="58057"/>
                </a:lnTo>
                <a:lnTo>
                  <a:pt x="2365828" y="43542"/>
                </a:lnTo>
              </a:path>
            </a:pathLst>
          </a:custGeom>
          <a:noFill/>
          <a:ln w="76200" cap="flat">
            <a:noFill/>
            <a:prstDash val="solid"/>
            <a:miter/>
          </a:ln>
        </p:spPr>
        <p:txBody>
          <a:bodyPr rtlCol="0" anchor="ctr"/>
          <a:lstStyle/>
          <a:p>
            <a:pPr algn="ctr"/>
            <a:endParaRPr lang="en-US"/>
          </a:p>
        </p:txBody>
      </p:sp>
    </p:spTree>
    <p:extLst>
      <p:ext uri="{BB962C8B-B14F-4D97-AF65-F5344CB8AC3E}">
        <p14:creationId xmlns:p14="http://schemas.microsoft.com/office/powerpoint/2010/main" val="22585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ppt_x"/>
                                          </p:val>
                                        </p:tav>
                                        <p:tav tm="100000">
                                          <p:val>
                                            <p:strVal val="#ppt_x"/>
                                          </p:val>
                                        </p:tav>
                                      </p:tavLst>
                                    </p:anim>
                                    <p:anim calcmode="lin" valueType="num">
                                      <p:cBhvr additive="base">
                                        <p:cTn id="38" dur="500" fill="hold"/>
                                        <p:tgtEl>
                                          <p:spTgt spid="4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ppt_x"/>
                                          </p:val>
                                        </p:tav>
                                        <p:tav tm="100000">
                                          <p:val>
                                            <p:strVal val="#ppt_x"/>
                                          </p:val>
                                        </p:tav>
                                      </p:tavLst>
                                    </p:anim>
                                    <p:anim calcmode="lin" valueType="num">
                                      <p:cBhvr additive="base">
                                        <p:cTn id="4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1000"/>
                                        <p:tgtEl>
                                          <p:spTgt spid="55"/>
                                        </p:tgtEl>
                                      </p:cBhvr>
                                    </p:animEffect>
                                    <p:anim calcmode="lin" valueType="num">
                                      <p:cBhvr>
                                        <p:cTn id="52" dur="1000" fill="hold"/>
                                        <p:tgtEl>
                                          <p:spTgt spid="55"/>
                                        </p:tgtEl>
                                        <p:attrNameLst>
                                          <p:attrName>ppt_x</p:attrName>
                                        </p:attrNameLst>
                                      </p:cBhvr>
                                      <p:tavLst>
                                        <p:tav tm="0">
                                          <p:val>
                                            <p:strVal val="#ppt_x"/>
                                          </p:val>
                                        </p:tav>
                                        <p:tav tm="100000">
                                          <p:val>
                                            <p:strVal val="#ppt_x"/>
                                          </p:val>
                                        </p:tav>
                                      </p:tavLst>
                                    </p:anim>
                                    <p:anim calcmode="lin" valueType="num">
                                      <p:cBhvr>
                                        <p:cTn id="53" dur="1000" fill="hold"/>
                                        <p:tgtEl>
                                          <p:spTgt spid="55"/>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1000"/>
                                        <p:tgtEl>
                                          <p:spTgt spid="31"/>
                                        </p:tgtEl>
                                      </p:cBhvr>
                                    </p:animEffect>
                                    <p:anim calcmode="lin" valueType="num">
                                      <p:cBhvr>
                                        <p:cTn id="57" dur="1000" fill="hold"/>
                                        <p:tgtEl>
                                          <p:spTgt spid="31"/>
                                        </p:tgtEl>
                                        <p:attrNameLst>
                                          <p:attrName>ppt_x</p:attrName>
                                        </p:attrNameLst>
                                      </p:cBhvr>
                                      <p:tavLst>
                                        <p:tav tm="0">
                                          <p:val>
                                            <p:strVal val="#ppt_x"/>
                                          </p:val>
                                        </p:tav>
                                        <p:tav tm="100000">
                                          <p:val>
                                            <p:strVal val="#ppt_x"/>
                                          </p:val>
                                        </p:tav>
                                      </p:tavLst>
                                    </p:anim>
                                    <p:anim calcmode="lin" valueType="num">
                                      <p:cBhvr>
                                        <p:cTn id="58" dur="1000" fill="hold"/>
                                        <p:tgtEl>
                                          <p:spTgt spid="3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1000"/>
                                        <p:tgtEl>
                                          <p:spTgt spid="57"/>
                                        </p:tgtEl>
                                      </p:cBhvr>
                                    </p:animEffect>
                                    <p:anim calcmode="lin" valueType="num">
                                      <p:cBhvr>
                                        <p:cTn id="67" dur="1000" fill="hold"/>
                                        <p:tgtEl>
                                          <p:spTgt spid="57"/>
                                        </p:tgtEl>
                                        <p:attrNameLst>
                                          <p:attrName>ppt_x</p:attrName>
                                        </p:attrNameLst>
                                      </p:cBhvr>
                                      <p:tavLst>
                                        <p:tav tm="0">
                                          <p:val>
                                            <p:strVal val="#ppt_x"/>
                                          </p:val>
                                        </p:tav>
                                        <p:tav tm="100000">
                                          <p:val>
                                            <p:strVal val="#ppt_x"/>
                                          </p:val>
                                        </p:tav>
                                      </p:tavLst>
                                    </p:anim>
                                    <p:anim calcmode="lin" valueType="num">
                                      <p:cBhvr>
                                        <p:cTn id="68" dur="1000" fill="hold"/>
                                        <p:tgtEl>
                                          <p:spTgt spid="57"/>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1000"/>
                                        <p:tgtEl>
                                          <p:spTgt spid="15"/>
                                        </p:tgtEl>
                                      </p:cBhvr>
                                    </p:animEffect>
                                    <p:anim calcmode="lin" valueType="num">
                                      <p:cBhvr>
                                        <p:cTn id="72" dur="1000" fill="hold"/>
                                        <p:tgtEl>
                                          <p:spTgt spid="15"/>
                                        </p:tgtEl>
                                        <p:attrNameLst>
                                          <p:attrName>ppt_x</p:attrName>
                                        </p:attrNameLst>
                                      </p:cBhvr>
                                      <p:tavLst>
                                        <p:tav tm="0">
                                          <p:val>
                                            <p:strVal val="#ppt_x"/>
                                          </p:val>
                                        </p:tav>
                                        <p:tav tm="100000">
                                          <p:val>
                                            <p:strVal val="#ppt_x"/>
                                          </p:val>
                                        </p:tav>
                                      </p:tavLst>
                                    </p:anim>
                                    <p:anim calcmode="lin" valueType="num">
                                      <p:cBhvr>
                                        <p:cTn id="73" dur="1000" fill="hold"/>
                                        <p:tgtEl>
                                          <p:spTgt spid="15"/>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1000"/>
                                        <p:tgtEl>
                                          <p:spTgt spid="36"/>
                                        </p:tgtEl>
                                      </p:cBhvr>
                                    </p:animEffect>
                                    <p:anim calcmode="lin" valueType="num">
                                      <p:cBhvr>
                                        <p:cTn id="87" dur="1000" fill="hold"/>
                                        <p:tgtEl>
                                          <p:spTgt spid="36"/>
                                        </p:tgtEl>
                                        <p:attrNameLst>
                                          <p:attrName>ppt_x</p:attrName>
                                        </p:attrNameLst>
                                      </p:cBhvr>
                                      <p:tavLst>
                                        <p:tav tm="0">
                                          <p:val>
                                            <p:strVal val="#ppt_x"/>
                                          </p:val>
                                        </p:tav>
                                        <p:tav tm="100000">
                                          <p:val>
                                            <p:strVal val="#ppt_x"/>
                                          </p:val>
                                        </p:tav>
                                      </p:tavLst>
                                    </p:anim>
                                    <p:anim calcmode="lin" valueType="num">
                                      <p:cBhvr>
                                        <p:cTn id="8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1" presetClass="entr" presetSubtype="1"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heel(1)">
                                      <p:cBhvr>
                                        <p:cTn id="93"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3" grpId="0"/>
      <p:bldP spid="44" grpId="0"/>
      <p:bldP spid="45" grpId="0"/>
      <p:bldP spid="46" grpId="0"/>
      <p:bldP spid="51" grpId="0" animBg="1"/>
      <p:bldP spid="55"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886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3. CÁC</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YÊU CẦU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5" name="자유형: 도형 13">
            <a:extLst>
              <a:ext uri="{FF2B5EF4-FFF2-40B4-BE49-F238E27FC236}">
                <a16:creationId xmlns:a16="http://schemas.microsoft.com/office/drawing/2014/main" id="{36A803EA-8573-4833-9D20-DBFB301D805A}"/>
              </a:ext>
            </a:extLst>
          </p:cNvPr>
          <p:cNvSpPr/>
          <p:nvPr/>
        </p:nvSpPr>
        <p:spPr>
          <a:xfrm>
            <a:off x="6611672" y="2775594"/>
            <a:ext cx="990692" cy="2148640"/>
          </a:xfrm>
          <a:custGeom>
            <a:avLst/>
            <a:gdLst>
              <a:gd name="connsiteX0" fmla="*/ 55730 w 1274336"/>
              <a:gd name="connsiteY0" fmla="*/ 2169213 h 2763818"/>
              <a:gd name="connsiteX1" fmla="*/ 598399 w 1274336"/>
              <a:gd name="connsiteY1" fmla="*/ 2711882 h 2763818"/>
              <a:gd name="connsiteX2" fmla="*/ 820994 w 1274336"/>
              <a:gd name="connsiteY2" fmla="*/ 2698642 h 2763818"/>
              <a:gd name="connsiteX3" fmla="*/ 820994 w 1274336"/>
              <a:gd name="connsiteY3" fmla="*/ 69207 h 2763818"/>
              <a:gd name="connsiteX4" fmla="*/ 598399 w 1274336"/>
              <a:gd name="connsiteY4" fmla="*/ 55968 h 2763818"/>
              <a:gd name="connsiteX5" fmla="*/ 55730 w 1274336"/>
              <a:gd name="connsiteY5" fmla="*/ 598636 h 2763818"/>
              <a:gd name="connsiteX6" fmla="*/ 38849 w 1274336"/>
              <a:gd name="connsiteY6" fmla="*/ 789124 h 2763818"/>
              <a:gd name="connsiteX7" fmla="*/ 38849 w 1274336"/>
              <a:gd name="connsiteY7" fmla="*/ 1978890 h 2763818"/>
              <a:gd name="connsiteX8" fmla="*/ 55730 w 1274336"/>
              <a:gd name="connsiteY8" fmla="*/ 2169213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336" h="2763818">
                <a:moveTo>
                  <a:pt x="55730" y="2169213"/>
                </a:moveTo>
                <a:lnTo>
                  <a:pt x="598399" y="2711882"/>
                </a:lnTo>
                <a:cubicBezTo>
                  <a:pt x="661619" y="2775102"/>
                  <a:pt x="765387" y="2768482"/>
                  <a:pt x="820994" y="2698642"/>
                </a:cubicBezTo>
                <a:cubicBezTo>
                  <a:pt x="1430855" y="1931723"/>
                  <a:pt x="1430855" y="835960"/>
                  <a:pt x="820994" y="69207"/>
                </a:cubicBezTo>
                <a:cubicBezTo>
                  <a:pt x="765387" y="-633"/>
                  <a:pt x="661619" y="-7253"/>
                  <a:pt x="598399" y="55968"/>
                </a:cubicBezTo>
                <a:lnTo>
                  <a:pt x="55730" y="598636"/>
                </a:lnTo>
                <a:cubicBezTo>
                  <a:pt x="4757" y="649609"/>
                  <a:pt x="-1698" y="729545"/>
                  <a:pt x="38849" y="789124"/>
                </a:cubicBezTo>
                <a:cubicBezTo>
                  <a:pt x="282959" y="1146931"/>
                  <a:pt x="282959" y="1621083"/>
                  <a:pt x="38849" y="1978890"/>
                </a:cubicBezTo>
                <a:cubicBezTo>
                  <a:pt x="-1698" y="2038304"/>
                  <a:pt x="4757" y="2118240"/>
                  <a:pt x="55730" y="2169213"/>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02</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자유형: 도형 14">
            <a:extLst>
              <a:ext uri="{FF2B5EF4-FFF2-40B4-BE49-F238E27FC236}">
                <a16:creationId xmlns:a16="http://schemas.microsoft.com/office/drawing/2014/main" id="{4DF9D793-8ACE-4768-B2DD-BD37184BD876}"/>
              </a:ext>
            </a:extLst>
          </p:cNvPr>
          <p:cNvSpPr/>
          <p:nvPr/>
        </p:nvSpPr>
        <p:spPr>
          <a:xfrm>
            <a:off x="4310050" y="2775594"/>
            <a:ext cx="1003557" cy="2148640"/>
          </a:xfrm>
          <a:custGeom>
            <a:avLst/>
            <a:gdLst>
              <a:gd name="connsiteX0" fmla="*/ 1235072 w 1290886"/>
              <a:gd name="connsiteY0" fmla="*/ 598636 h 2763818"/>
              <a:gd name="connsiteX1" fmla="*/ 692403 w 1290886"/>
              <a:gd name="connsiteY1" fmla="*/ 55968 h 2763818"/>
              <a:gd name="connsiteX2" fmla="*/ 469808 w 1290886"/>
              <a:gd name="connsiteY2" fmla="*/ 69207 h 2763818"/>
              <a:gd name="connsiteX3" fmla="*/ 469808 w 1290886"/>
              <a:gd name="connsiteY3" fmla="*/ 2698642 h 2763818"/>
              <a:gd name="connsiteX4" fmla="*/ 692403 w 1290886"/>
              <a:gd name="connsiteY4" fmla="*/ 2711882 h 2763818"/>
              <a:gd name="connsiteX5" fmla="*/ 1235072 w 1290886"/>
              <a:gd name="connsiteY5" fmla="*/ 2169213 h 2763818"/>
              <a:gd name="connsiteX6" fmla="*/ 1251953 w 1290886"/>
              <a:gd name="connsiteY6" fmla="*/ 1978725 h 2763818"/>
              <a:gd name="connsiteX7" fmla="*/ 1251953 w 1290886"/>
              <a:gd name="connsiteY7" fmla="*/ 788959 h 2763818"/>
              <a:gd name="connsiteX8" fmla="*/ 1235072 w 1290886"/>
              <a:gd name="connsiteY8" fmla="*/ 598636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886" h="2763818">
                <a:moveTo>
                  <a:pt x="1235072" y="598636"/>
                </a:moveTo>
                <a:lnTo>
                  <a:pt x="692403" y="55968"/>
                </a:lnTo>
                <a:cubicBezTo>
                  <a:pt x="629183" y="-7253"/>
                  <a:pt x="525416" y="-633"/>
                  <a:pt x="469808" y="69207"/>
                </a:cubicBezTo>
                <a:cubicBezTo>
                  <a:pt x="-140053" y="836126"/>
                  <a:pt x="-140053" y="1931889"/>
                  <a:pt x="469808" y="2698642"/>
                </a:cubicBezTo>
                <a:cubicBezTo>
                  <a:pt x="525416" y="2768482"/>
                  <a:pt x="629183" y="2775102"/>
                  <a:pt x="692403" y="2711882"/>
                </a:cubicBezTo>
                <a:lnTo>
                  <a:pt x="1235072" y="2169213"/>
                </a:lnTo>
                <a:cubicBezTo>
                  <a:pt x="1286046" y="2118240"/>
                  <a:pt x="1292500" y="2038470"/>
                  <a:pt x="1251953" y="1978725"/>
                </a:cubicBezTo>
                <a:cubicBezTo>
                  <a:pt x="1007843" y="1620918"/>
                  <a:pt x="1007843" y="1146766"/>
                  <a:pt x="1251953" y="788959"/>
                </a:cubicBezTo>
                <a:cubicBezTo>
                  <a:pt x="1292666" y="729380"/>
                  <a:pt x="1286211" y="649609"/>
                  <a:pt x="1235072" y="598636"/>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04</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8" name="자유형: 도형 15">
            <a:extLst>
              <a:ext uri="{FF2B5EF4-FFF2-40B4-BE49-F238E27FC236}">
                <a16:creationId xmlns:a16="http://schemas.microsoft.com/office/drawing/2014/main" id="{AA9364F3-69AC-4A39-88CD-0E992F76932C}"/>
              </a:ext>
            </a:extLst>
          </p:cNvPr>
          <p:cNvSpPr/>
          <p:nvPr/>
        </p:nvSpPr>
        <p:spPr>
          <a:xfrm>
            <a:off x="4886784" y="4500503"/>
            <a:ext cx="2148643" cy="1003556"/>
          </a:xfrm>
          <a:custGeom>
            <a:avLst/>
            <a:gdLst>
              <a:gd name="connsiteX0" fmla="*/ 598636 w 2763820"/>
              <a:gd name="connsiteY0" fmla="*/ 55701 h 1290885"/>
              <a:gd name="connsiteX1" fmla="*/ 55968 w 2763820"/>
              <a:gd name="connsiteY1" fmla="*/ 598534 h 1290885"/>
              <a:gd name="connsiteX2" fmla="*/ 69208 w 2763820"/>
              <a:gd name="connsiteY2" fmla="*/ 821129 h 1290885"/>
              <a:gd name="connsiteX3" fmla="*/ 2698644 w 2763820"/>
              <a:gd name="connsiteY3" fmla="*/ 821129 h 1290885"/>
              <a:gd name="connsiteX4" fmla="*/ 2711884 w 2763820"/>
              <a:gd name="connsiteY4" fmla="*/ 598534 h 1290885"/>
              <a:gd name="connsiteX5" fmla="*/ 2169215 w 2763820"/>
              <a:gd name="connsiteY5" fmla="*/ 55866 h 1290885"/>
              <a:gd name="connsiteX6" fmla="*/ 1978726 w 2763820"/>
              <a:gd name="connsiteY6" fmla="*/ 38985 h 1290885"/>
              <a:gd name="connsiteX7" fmla="*/ 788959 w 2763820"/>
              <a:gd name="connsiteY7" fmla="*/ 38985 h 1290885"/>
              <a:gd name="connsiteX8" fmla="*/ 598636 w 2763820"/>
              <a:gd name="connsiteY8" fmla="*/ 5570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598636" y="55701"/>
                </a:moveTo>
                <a:lnTo>
                  <a:pt x="55968" y="598534"/>
                </a:lnTo>
                <a:cubicBezTo>
                  <a:pt x="-7253" y="661755"/>
                  <a:pt x="-633" y="765522"/>
                  <a:pt x="69208" y="821129"/>
                </a:cubicBezTo>
                <a:cubicBezTo>
                  <a:pt x="836127" y="1430990"/>
                  <a:pt x="1931890" y="1430990"/>
                  <a:pt x="2698644" y="821129"/>
                </a:cubicBezTo>
                <a:cubicBezTo>
                  <a:pt x="2768484" y="765522"/>
                  <a:pt x="2775104" y="661755"/>
                  <a:pt x="2711884" y="598534"/>
                </a:cubicBezTo>
                <a:lnTo>
                  <a:pt x="2169215" y="55866"/>
                </a:lnTo>
                <a:cubicBezTo>
                  <a:pt x="2118242" y="4893"/>
                  <a:pt x="2038306" y="-1562"/>
                  <a:pt x="1978726" y="38985"/>
                </a:cubicBezTo>
                <a:cubicBezTo>
                  <a:pt x="1620919" y="283095"/>
                  <a:pt x="1146767" y="283095"/>
                  <a:pt x="788959" y="38985"/>
                </a:cubicBezTo>
                <a:cubicBezTo>
                  <a:pt x="729380" y="-1727"/>
                  <a:pt x="649610" y="4727"/>
                  <a:pt x="598636" y="5570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03</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9" name="자유형: 도형 16">
            <a:extLst>
              <a:ext uri="{FF2B5EF4-FFF2-40B4-BE49-F238E27FC236}">
                <a16:creationId xmlns:a16="http://schemas.microsoft.com/office/drawing/2014/main" id="{F778B6AE-2C97-4BCC-84BE-912EE3A1C6C0}"/>
              </a:ext>
            </a:extLst>
          </p:cNvPr>
          <p:cNvSpPr/>
          <p:nvPr/>
        </p:nvSpPr>
        <p:spPr>
          <a:xfrm>
            <a:off x="4886784" y="2198861"/>
            <a:ext cx="2148643" cy="1003556"/>
          </a:xfrm>
          <a:custGeom>
            <a:avLst/>
            <a:gdLst>
              <a:gd name="connsiteX0" fmla="*/ 2169215 w 2763820"/>
              <a:gd name="connsiteY0" fmla="*/ 1235071 h 1290885"/>
              <a:gd name="connsiteX1" fmla="*/ 2711884 w 2763820"/>
              <a:gd name="connsiteY1" fmla="*/ 692403 h 1290885"/>
              <a:gd name="connsiteX2" fmla="*/ 2698644 w 2763820"/>
              <a:gd name="connsiteY2" fmla="*/ 469808 h 1290885"/>
              <a:gd name="connsiteX3" fmla="*/ 69208 w 2763820"/>
              <a:gd name="connsiteY3" fmla="*/ 469808 h 1290885"/>
              <a:gd name="connsiteX4" fmla="*/ 55968 w 2763820"/>
              <a:gd name="connsiteY4" fmla="*/ 692403 h 1290885"/>
              <a:gd name="connsiteX5" fmla="*/ 598636 w 2763820"/>
              <a:gd name="connsiteY5" fmla="*/ 1235071 h 1290885"/>
              <a:gd name="connsiteX6" fmla="*/ 789125 w 2763820"/>
              <a:gd name="connsiteY6" fmla="*/ 1251952 h 1290885"/>
              <a:gd name="connsiteX7" fmla="*/ 1978892 w 2763820"/>
              <a:gd name="connsiteY7" fmla="*/ 1251952 h 1290885"/>
              <a:gd name="connsiteX8" fmla="*/ 2169215 w 2763820"/>
              <a:gd name="connsiteY8" fmla="*/ 123507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2169215" y="1235071"/>
                </a:moveTo>
                <a:lnTo>
                  <a:pt x="2711884" y="692403"/>
                </a:lnTo>
                <a:cubicBezTo>
                  <a:pt x="2775104" y="629183"/>
                  <a:pt x="2768484" y="525415"/>
                  <a:pt x="2698644" y="469808"/>
                </a:cubicBezTo>
                <a:cubicBezTo>
                  <a:pt x="1931725" y="-140053"/>
                  <a:pt x="835961" y="-140053"/>
                  <a:pt x="69208" y="469808"/>
                </a:cubicBezTo>
                <a:cubicBezTo>
                  <a:pt x="-633" y="525415"/>
                  <a:pt x="-7253" y="629183"/>
                  <a:pt x="55968" y="692403"/>
                </a:cubicBezTo>
                <a:lnTo>
                  <a:pt x="598636" y="1235071"/>
                </a:lnTo>
                <a:cubicBezTo>
                  <a:pt x="649610" y="1286045"/>
                  <a:pt x="729546" y="1292499"/>
                  <a:pt x="789125" y="1251952"/>
                </a:cubicBezTo>
                <a:cubicBezTo>
                  <a:pt x="1146932" y="1007842"/>
                  <a:pt x="1621085" y="1007842"/>
                  <a:pt x="1978892" y="1251952"/>
                </a:cubicBezTo>
                <a:cubicBezTo>
                  <a:pt x="2038306" y="1292664"/>
                  <a:pt x="2118242" y="1286210"/>
                  <a:pt x="2169215" y="123507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10" name="TextBox 9">
            <a:extLst>
              <a:ext uri="{FF2B5EF4-FFF2-40B4-BE49-F238E27FC236}">
                <a16:creationId xmlns:a16="http://schemas.microsoft.com/office/drawing/2014/main" id="{B43ACE64-32F2-4D5D-85B4-5982AD7DDEA7}"/>
              </a:ext>
            </a:extLst>
          </p:cNvPr>
          <p:cNvSpPr txBox="1"/>
          <p:nvPr/>
        </p:nvSpPr>
        <p:spPr>
          <a:xfrm>
            <a:off x="7919825" y="2505512"/>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Mua hàng,</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quản lý đơn hàng, quản lý giỏ hàng, quản lý sản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1" name="직사각형 29">
            <a:extLst>
              <a:ext uri="{FF2B5EF4-FFF2-40B4-BE49-F238E27FC236}">
                <a16:creationId xmlns:a16="http://schemas.microsoft.com/office/drawing/2014/main" id="{AB2BC856-BE2D-439F-88AA-7CF4507F4E48}"/>
              </a:ext>
            </a:extLst>
          </p:cNvPr>
          <p:cNvSpPr/>
          <p:nvPr/>
        </p:nvSpPr>
        <p:spPr>
          <a:xfrm>
            <a:off x="7919825" y="2096417"/>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Chức</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năng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2" name="TextBox 11">
            <a:extLst>
              <a:ext uri="{FF2B5EF4-FFF2-40B4-BE49-F238E27FC236}">
                <a16:creationId xmlns:a16="http://schemas.microsoft.com/office/drawing/2014/main" id="{B5E34DF2-D2C5-4450-93E0-027C3B21AC48}"/>
              </a:ext>
            </a:extLst>
          </p:cNvPr>
          <p:cNvSpPr txBox="1"/>
          <p:nvPr/>
        </p:nvSpPr>
        <p:spPr>
          <a:xfrm>
            <a:off x="7919825" y="5251335"/>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-Linh hoạt</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trong áp dụng các CTKM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-Hậu</a:t>
            </a:r>
            <a:r>
              <a:rPr lang="en-US" altLang="ko-KR" sz="1600" smtClean="0">
                <a:solidFill>
                  <a:prstClr val="black"/>
                </a:solidFill>
                <a:latin typeface="Poppins Light"/>
                <a:ea typeface="Arial Unicode MS"/>
              </a:rPr>
              <a:t> mãi cho khách hàng</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3" name="직사각형 31">
            <a:extLst>
              <a:ext uri="{FF2B5EF4-FFF2-40B4-BE49-F238E27FC236}">
                <a16:creationId xmlns:a16="http://schemas.microsoft.com/office/drawing/2014/main" id="{B5B95F59-738C-4395-9B20-361E665E80F3}"/>
              </a:ext>
            </a:extLst>
          </p:cNvPr>
          <p:cNvSpPr/>
          <p:nvPr/>
        </p:nvSpPr>
        <p:spPr>
          <a:xfrm>
            <a:off x="7919825" y="4842240"/>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smtClean="0">
                <a:solidFill>
                  <a:prstClr val="black"/>
                </a:solidFill>
                <a:latin typeface="Poppins SemiBold"/>
                <a:ea typeface="Arial Unicode MS"/>
              </a:rPr>
              <a:t>Ưu đãi</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endParaRPr>
          </a:p>
        </p:txBody>
      </p:sp>
      <p:sp>
        <p:nvSpPr>
          <p:cNvPr id="14" name="TextBox 13">
            <a:extLst>
              <a:ext uri="{FF2B5EF4-FFF2-40B4-BE49-F238E27FC236}">
                <a16:creationId xmlns:a16="http://schemas.microsoft.com/office/drawing/2014/main" id="{6EC52723-EE98-4F78-A2AF-588393128EAA}"/>
              </a:ext>
            </a:extLst>
          </p:cNvPr>
          <p:cNvSpPr txBox="1"/>
          <p:nvPr/>
        </p:nvSpPr>
        <p:spPr>
          <a:xfrm>
            <a:off x="400050" y="2505512"/>
            <a:ext cx="3610871"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Giao diện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thân thiện, dễ dùng</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Responsive</a:t>
            </a:r>
            <a:r>
              <a:rPr lang="en-US" altLang="ko-KR" sz="1600" smtClean="0">
                <a:solidFill>
                  <a:prstClr val="black"/>
                </a:solidFill>
                <a:latin typeface="Poppins Light"/>
                <a:ea typeface="Arial Unicode MS"/>
              </a:rPr>
              <a:t> tương thích đa màn hình</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5" name="직사각형 33">
            <a:extLst>
              <a:ext uri="{FF2B5EF4-FFF2-40B4-BE49-F238E27FC236}">
                <a16:creationId xmlns:a16="http://schemas.microsoft.com/office/drawing/2014/main" id="{7023C78A-4725-4B5A-A1AE-16C7A404EE91}"/>
              </a:ext>
            </a:extLst>
          </p:cNvPr>
          <p:cNvSpPr/>
          <p:nvPr/>
        </p:nvSpPr>
        <p:spPr>
          <a:xfrm>
            <a:off x="732438" y="2096417"/>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Tối</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ưu giao diện</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6" name="TextBox 15">
            <a:extLst>
              <a:ext uri="{FF2B5EF4-FFF2-40B4-BE49-F238E27FC236}">
                <a16:creationId xmlns:a16="http://schemas.microsoft.com/office/drawing/2014/main" id="{08D8F934-76E0-4DEA-B302-02EF1EB9C6F8}"/>
              </a:ext>
            </a:extLst>
          </p:cNvPr>
          <p:cNvSpPr txBox="1"/>
          <p:nvPr/>
        </p:nvSpPr>
        <p:spPr>
          <a:xfrm>
            <a:off x="732438" y="5251335"/>
            <a:ext cx="3278483"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Thông minh trong </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việc lựa </a:t>
            </a:r>
            <a:r>
              <a:rPr lang="en-US" altLang="ko-KR" sz="1600">
                <a:solidFill>
                  <a:prstClr val="black"/>
                </a:solidFill>
                <a:latin typeface="Poppins Light"/>
                <a:ea typeface="Arial Unicode MS"/>
              </a:rPr>
              <a:t>c</a:t>
            </a: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họn sản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7" name="직사각형 35">
            <a:extLst>
              <a:ext uri="{FF2B5EF4-FFF2-40B4-BE49-F238E27FC236}">
                <a16:creationId xmlns:a16="http://schemas.microsoft.com/office/drawing/2014/main" id="{79C26DC5-9D01-4A07-98E0-61D4430026EE}"/>
              </a:ext>
            </a:extLst>
          </p:cNvPr>
          <p:cNvSpPr/>
          <p:nvPr/>
        </p:nvSpPr>
        <p:spPr>
          <a:xfrm>
            <a:off x="732438" y="4842240"/>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Xử</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lý hàng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8" name="직사각형 36">
            <a:extLst>
              <a:ext uri="{FF2B5EF4-FFF2-40B4-BE49-F238E27FC236}">
                <a16:creationId xmlns:a16="http://schemas.microsoft.com/office/drawing/2014/main" id="{49031848-D831-4870-BA4F-F72336142045}"/>
              </a:ext>
            </a:extLst>
          </p:cNvPr>
          <p:cNvSpPr/>
          <p:nvPr/>
        </p:nvSpPr>
        <p:spPr>
          <a:xfrm>
            <a:off x="5125709" y="3620628"/>
            <a:ext cx="165914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Yêu</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cầu</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881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4800" smtClean="0">
                <a:solidFill>
                  <a:prstClr val="white"/>
                </a:solidFill>
                <a:latin typeface="iCiel Gotham Ultra" pitchFamily="50" charset="0"/>
                <a:ea typeface="Arial Unicode MS"/>
                <a:cs typeface="iCiel Gotham Ultra" pitchFamily="50" charset="0"/>
              </a:rPr>
              <a:t>Website bán dược phẩm</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12142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638175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smtClean="0">
                <a:solidFill>
                  <a:srgbClr val="5B9BD5">
                    <a:lumMod val="75000"/>
                  </a:srgbClr>
                </a:solidFill>
                <a:latin typeface="iCiel Panton Black" panose="00000A00000000000000" pitchFamily="50" charset="0"/>
                <a:ea typeface="Arial Unicode MS"/>
              </a:rPr>
              <a:t>1. CÔNG NGHỆ SỬ DỤNG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2" name="Picture 1"/>
          <p:cNvPicPr>
            <a:picLocks noChangeAspect="1"/>
          </p:cNvPicPr>
          <p:nvPr/>
        </p:nvPicPr>
        <p:blipFill rotWithShape="1">
          <a:blip r:embed="rId2"/>
          <a:srcRect b="9497"/>
          <a:stretch/>
        </p:blipFill>
        <p:spPr>
          <a:xfrm>
            <a:off x="1508576" y="2980701"/>
            <a:ext cx="1826988" cy="1783601"/>
          </a:xfrm>
          <a:prstGeom prst="rect">
            <a:avLst/>
          </a:prstGeom>
        </p:spPr>
      </p:pic>
      <p:pic>
        <p:nvPicPr>
          <p:cNvPr id="7" name="Picture 6"/>
          <p:cNvPicPr>
            <a:picLocks noChangeAspect="1"/>
          </p:cNvPicPr>
          <p:nvPr/>
        </p:nvPicPr>
        <p:blipFill>
          <a:blip r:embed="rId3"/>
          <a:stretch>
            <a:fillRect/>
          </a:stretch>
        </p:blipFill>
        <p:spPr>
          <a:xfrm>
            <a:off x="3917598" y="3174140"/>
            <a:ext cx="2793444" cy="1396722"/>
          </a:xfrm>
          <a:prstGeom prst="rect">
            <a:avLst/>
          </a:prstGeom>
        </p:spPr>
      </p:pic>
      <p:pic>
        <p:nvPicPr>
          <p:cNvPr id="8" name="Picture 7"/>
          <p:cNvPicPr>
            <a:picLocks noChangeAspect="1"/>
          </p:cNvPicPr>
          <p:nvPr/>
        </p:nvPicPr>
        <p:blipFill>
          <a:blip r:embed="rId4"/>
          <a:stretch>
            <a:fillRect/>
          </a:stretch>
        </p:blipFill>
        <p:spPr>
          <a:xfrm>
            <a:off x="7293076" y="3237954"/>
            <a:ext cx="1269093" cy="1269093"/>
          </a:xfrm>
          <a:prstGeom prst="rect">
            <a:avLst/>
          </a:prstGeom>
        </p:spPr>
      </p:pic>
      <p:pic>
        <p:nvPicPr>
          <p:cNvPr id="9" name="Picture 8"/>
          <p:cNvPicPr>
            <a:picLocks noChangeAspect="1"/>
          </p:cNvPicPr>
          <p:nvPr/>
        </p:nvPicPr>
        <p:blipFill>
          <a:blip r:embed="rId5"/>
          <a:stretch>
            <a:fillRect/>
          </a:stretch>
        </p:blipFill>
        <p:spPr>
          <a:xfrm>
            <a:off x="9144203" y="3174140"/>
            <a:ext cx="1433085" cy="1783601"/>
          </a:xfrm>
          <a:prstGeom prst="rect">
            <a:avLst/>
          </a:prstGeom>
        </p:spPr>
      </p:pic>
      <p:sp>
        <p:nvSpPr>
          <p:cNvPr id="11" name="Left Brace 10"/>
          <p:cNvSpPr/>
          <p:nvPr/>
        </p:nvSpPr>
        <p:spPr>
          <a:xfrm rot="5400000">
            <a:off x="3990436" y="413396"/>
            <a:ext cx="186702" cy="4860823"/>
          </a:xfrm>
          <a:prstGeom prst="leftBrace">
            <a:avLst>
              <a:gd name="adj1" fmla="val 29312"/>
              <a:gd name="adj2" fmla="val 51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lumMod val="75000"/>
                </a:schemeClr>
              </a:solidFill>
            </a:endParaRPr>
          </a:p>
        </p:txBody>
      </p:sp>
      <p:sp>
        <p:nvSpPr>
          <p:cNvPr id="12" name="Left Brace 11"/>
          <p:cNvSpPr/>
          <p:nvPr/>
        </p:nvSpPr>
        <p:spPr>
          <a:xfrm rot="5400000">
            <a:off x="8743407" y="1103281"/>
            <a:ext cx="186704" cy="3481058"/>
          </a:xfrm>
          <a:prstGeom prst="leftBrace">
            <a:avLst>
              <a:gd name="adj1" fmla="val 29312"/>
              <a:gd name="adj2" fmla="val 51784"/>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직사각형 30">
            <a:extLst>
              <a:ext uri="{FF2B5EF4-FFF2-40B4-BE49-F238E27FC236}">
                <a16:creationId xmlns:a16="http://schemas.microsoft.com/office/drawing/2014/main" id="{8ACCE684-FB2E-48EC-B6E5-6C4F14043AFF}"/>
              </a:ext>
            </a:extLst>
          </p:cNvPr>
          <p:cNvSpPr/>
          <p:nvPr/>
        </p:nvSpPr>
        <p:spPr>
          <a:xfrm>
            <a:off x="3499763" y="2295757"/>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schemeClr val="accent1">
                    <a:lumMod val="75000"/>
                  </a:schemeClr>
                </a:solidFill>
                <a:latin typeface="iCiel Panton Black Italic" panose="00000A00000000000000" pitchFamily="50" charset="0"/>
                <a:ea typeface="Arial Unicode MS"/>
              </a:rPr>
              <a:t>Frontend</a:t>
            </a:r>
            <a:endParaRPr kumimoji="0" lang="ko-KR" altLang="en-US" sz="2000" b="0" i="0" u="none" strike="noStrike" kern="1200" cap="none" spc="0" normalizeH="0" baseline="0" noProof="0" dirty="0">
              <a:ln>
                <a:noFill/>
              </a:ln>
              <a:solidFill>
                <a:schemeClr val="accent1">
                  <a:lumMod val="75000"/>
                </a:schemeClr>
              </a:solidFill>
              <a:effectLst/>
              <a:uLnTx/>
              <a:uFillTx/>
              <a:latin typeface="iCiel Panton Black Italic" panose="00000A00000000000000" pitchFamily="50" charset="0"/>
              <a:ea typeface="Arial Unicode MS"/>
            </a:endParaRPr>
          </a:p>
        </p:txBody>
      </p:sp>
      <p:sp>
        <p:nvSpPr>
          <p:cNvPr id="14" name="직사각형 30">
            <a:extLst>
              <a:ext uri="{FF2B5EF4-FFF2-40B4-BE49-F238E27FC236}">
                <a16:creationId xmlns:a16="http://schemas.microsoft.com/office/drawing/2014/main" id="{8ACCE684-FB2E-48EC-B6E5-6C4F14043AFF}"/>
              </a:ext>
            </a:extLst>
          </p:cNvPr>
          <p:cNvSpPr/>
          <p:nvPr/>
        </p:nvSpPr>
        <p:spPr>
          <a:xfrm>
            <a:off x="8135326" y="2292936"/>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schemeClr val="accent6">
                    <a:lumMod val="75000"/>
                  </a:schemeClr>
                </a:solidFill>
                <a:latin typeface="iCiel Panton Black Italic" panose="00000A00000000000000" pitchFamily="50" charset="0"/>
                <a:ea typeface="Arial Unicode MS"/>
              </a:rPr>
              <a:t>Backend</a:t>
            </a:r>
            <a:endParaRPr kumimoji="0" lang="ko-KR" altLang="en-US" sz="2000" b="0" i="0" u="none" strike="noStrike" kern="1200" cap="none" spc="0" normalizeH="0" baseline="0" noProof="0" dirty="0">
              <a:ln>
                <a:noFill/>
              </a:ln>
              <a:solidFill>
                <a:schemeClr val="accent6">
                  <a:lumMod val="75000"/>
                </a:schemeClr>
              </a:solidFill>
              <a:effectLst/>
              <a:uLnTx/>
              <a:uFillTx/>
              <a:latin typeface="iCiel Panton Black Italic" panose="00000A00000000000000" pitchFamily="50" charset="0"/>
              <a:ea typeface="Arial Unicode MS"/>
            </a:endParaRPr>
          </a:p>
        </p:txBody>
      </p:sp>
      <p:sp>
        <p:nvSpPr>
          <p:cNvPr id="15" name="Rectangle 14"/>
          <p:cNvSpPr/>
          <p:nvPr/>
        </p:nvSpPr>
        <p:spPr>
          <a:xfrm>
            <a:off x="-6286188" y="646331"/>
            <a:ext cx="6096000" cy="923330"/>
          </a:xfrm>
          <a:prstGeom prst="rect">
            <a:avLst/>
          </a:prstGeom>
        </p:spPr>
        <p:txBody>
          <a:bodyPr>
            <a:spAutoFit/>
          </a:bodyPr>
          <a:lstStyle/>
          <a:p>
            <a:r>
              <a:rPr lang="en-US">
                <a:latin typeface="Times New Roman" panose="02020603050405020304" pitchFamily="18" charset="0"/>
                <a:ea typeface="Calibri" panose="020F0502020204030204" pitchFamily="34" charset="0"/>
              </a:rPr>
              <a:t>HTML cho phép tạo ra các phần tử khác nhau trên trang web, chẳng hạn như đoạn văn bản, hình ảnh, bảng, đường liên kết và biểu mẫu. </a:t>
            </a:r>
            <a:endParaRPr lang="en-US"/>
          </a:p>
        </p:txBody>
      </p:sp>
      <p:sp>
        <p:nvSpPr>
          <p:cNvPr id="16" name="Rectangle 15"/>
          <p:cNvSpPr/>
          <p:nvPr/>
        </p:nvSpPr>
        <p:spPr>
          <a:xfrm>
            <a:off x="-6713170" y="1585050"/>
            <a:ext cx="6096000" cy="923330"/>
          </a:xfrm>
          <a:prstGeom prst="rect">
            <a:avLst/>
          </a:prstGeom>
        </p:spPr>
        <p:txBody>
          <a:bodyPr>
            <a:spAutoFit/>
          </a:bodyPr>
          <a:lstStyle/>
          <a:p>
            <a:r>
              <a:rPr lang="en-US">
                <a:latin typeface="Times New Roman" panose="02020603050405020304" pitchFamily="18" charset="0"/>
                <a:ea typeface="Calibri" panose="020F0502020204030204" pitchFamily="34" charset="0"/>
              </a:rPr>
              <a:t>Với CSS, người dùng có thể tạo ra các kiểu khác nhau cho phần tử HTML, chẳng hạn như màu sắc, font chữ, kích thước, khoảng cách và hình dạng.</a:t>
            </a:r>
            <a:endParaRPr lang="en-US"/>
          </a:p>
        </p:txBody>
      </p:sp>
      <p:sp>
        <p:nvSpPr>
          <p:cNvPr id="17" name="Rectangle 16"/>
          <p:cNvSpPr/>
          <p:nvPr/>
        </p:nvSpPr>
        <p:spPr>
          <a:xfrm>
            <a:off x="-6713170" y="2508380"/>
            <a:ext cx="6628738" cy="369332"/>
          </a:xfrm>
          <a:prstGeom prst="rect">
            <a:avLst/>
          </a:prstGeom>
        </p:spPr>
        <p:txBody>
          <a:bodyPr wrap="none">
            <a:spAutoFit/>
          </a:bodyPr>
          <a:lstStyle/>
          <a:p>
            <a:r>
              <a:rPr lang="en-US">
                <a:latin typeface="Times New Roman" panose="02020603050405020304" pitchFamily="18" charset="0"/>
                <a:ea typeface="Calibri" panose="020F0502020204030204" pitchFamily="34" charset="0"/>
              </a:rPr>
              <a:t>Javascript là một ngôn ngữ thông </a:t>
            </a:r>
            <a:r>
              <a:rPr lang="en-US" smtClean="0">
                <a:latin typeface="Times New Roman" panose="02020603050405020304" pitchFamily="18" charset="0"/>
                <a:ea typeface="Calibri" panose="020F0502020204030204" pitchFamily="34" charset="0"/>
              </a:rPr>
              <a:t>dịch, tạo sự linh hoạt cho trang web</a:t>
            </a:r>
            <a:endParaRPr lang="en-US"/>
          </a:p>
        </p:txBody>
      </p:sp>
      <p:sp>
        <p:nvSpPr>
          <p:cNvPr id="18" name="Rectangle 17"/>
          <p:cNvSpPr/>
          <p:nvPr/>
        </p:nvSpPr>
        <p:spPr>
          <a:xfrm>
            <a:off x="12276052" y="357175"/>
            <a:ext cx="5287497" cy="2086725"/>
          </a:xfrm>
          <a:prstGeom prst="rect">
            <a:avLst/>
          </a:prstGeom>
        </p:spPr>
        <p:txBody>
          <a:bodyPr wrap="square">
            <a:spAutoFit/>
          </a:bodyPr>
          <a:lstStyle/>
          <a:p>
            <a:pPr indent="457200">
              <a:lnSpc>
                <a:spcPct val="120000"/>
              </a:lnSpc>
              <a:spcBef>
                <a:spcPts val="600"/>
              </a:spcBef>
              <a:spcAft>
                <a:spcPts val="600"/>
              </a:spcAft>
            </a:pPr>
            <a:r>
              <a:rPr lang="en-US">
                <a:latin typeface="Times New Roman" panose="02020603050405020304" pitchFamily="18" charset="0"/>
                <a:ea typeface="Calibri" panose="020F0502020204030204" pitchFamily="34" charset="0"/>
              </a:rPr>
              <a:t>Node.js cung cấp một hệ sinh thái phong phú của các module và thư viện được xây dựng trên nền tảng của nó, giúp cho các lập trình viên dễ dàng tạo ra các ứng dụng web động và ứng dụng mạng hiệu quả, với các tính năng như xử lý yêu cầu đồng thời, xử lý dữ liệu trên server-side, và tương tác với các cơ sở dữ liệu.</a:t>
            </a:r>
          </a:p>
        </p:txBody>
      </p:sp>
      <p:sp>
        <p:nvSpPr>
          <p:cNvPr id="19" name="Rectangle 18"/>
          <p:cNvSpPr/>
          <p:nvPr/>
        </p:nvSpPr>
        <p:spPr>
          <a:xfrm>
            <a:off x="-6286188" y="4163123"/>
            <a:ext cx="6096000" cy="1421928"/>
          </a:xfrm>
          <a:prstGeom prst="rect">
            <a:avLst/>
          </a:prstGeom>
        </p:spPr>
        <p:txBody>
          <a:bodyPr>
            <a:spAutoFit/>
          </a:bodyPr>
          <a:lstStyle/>
          <a:p>
            <a:pPr indent="457200">
              <a:lnSpc>
                <a:spcPct val="120000"/>
              </a:lnSpc>
              <a:spcBef>
                <a:spcPts val="600"/>
              </a:spcBef>
              <a:spcAft>
                <a:spcPts val="600"/>
              </a:spcAft>
            </a:pPr>
            <a:r>
              <a:rPr lang="en-US">
                <a:latin typeface="Times New Roman" panose="02020603050405020304" pitchFamily="18" charset="0"/>
                <a:ea typeface="Calibri" panose="020F0502020204030204" pitchFamily="34" charset="0"/>
              </a:rPr>
              <a:t>ReactJS cũng cung cấp các tính năng như việc tái sử dụng các thành phần UI, virtual DOM để cải thiện hiệu suất, và khả năng tích hợp với các thư viện khác để phát triển các ứng dụng đa dạng.</a:t>
            </a:r>
          </a:p>
        </p:txBody>
      </p:sp>
      <p:sp>
        <p:nvSpPr>
          <p:cNvPr id="21" name="Rectangle 20"/>
          <p:cNvSpPr/>
          <p:nvPr/>
        </p:nvSpPr>
        <p:spPr>
          <a:xfrm>
            <a:off x="12276052" y="2962794"/>
            <a:ext cx="5287497" cy="1754326"/>
          </a:xfrm>
          <a:prstGeom prst="rect">
            <a:avLst/>
          </a:prstGeom>
        </p:spPr>
        <p:txBody>
          <a:bodyPr wrap="square">
            <a:spAutoFit/>
          </a:bodyPr>
          <a:lstStyle/>
          <a:p>
            <a:r>
              <a:rPr lang="vi-VN">
                <a:latin typeface="Times New Roman" panose="02020603050405020304" pitchFamily="18" charset="0"/>
                <a:cs typeface="Times New Roman" panose="02020603050405020304" pitchFamily="18" charset="0"/>
              </a:rPr>
              <a:t>MongoDB là một hệ thống cơ sở dữ liệu phi quan hệ (NoSQL) phổ </a:t>
            </a:r>
            <a:r>
              <a:rPr lang="vi-VN" smtClean="0">
                <a:latin typeface="Times New Roman" panose="02020603050405020304" pitchFamily="18" charset="0"/>
                <a:cs typeface="Times New Roman" panose="02020603050405020304" pitchFamily="18" charset="0"/>
              </a:rPr>
              <a:t>biến</a:t>
            </a:r>
            <a:r>
              <a:rPr lang="en-US" smtClean="0">
                <a:latin typeface="Times New Roman" panose="02020603050405020304" pitchFamily="18" charset="0"/>
                <a:cs typeface="Times New Roman" panose="02020603050405020304" pitchFamily="18" charset="0"/>
              </a:rPr>
              <a:t>.</a:t>
            </a:r>
            <a:r>
              <a:rPr lang="vi-VN" smtClean="0">
                <a:latin typeface="Times New Roman" panose="02020603050405020304" pitchFamily="18" charset="0"/>
                <a:cs typeface="Times New Roman" panose="02020603050405020304" pitchFamily="18" charset="0"/>
              </a:rPr>
              <a:t>nếu bạn đang xây dựng một ứng dụng đòi hỏi tính linh hoạt cao, tốc độ và hiệu suất, tính sẵn sàng, tính khả chuyển và tính bảo mật, MongoDB là một lựa chọn tốt cho hệ thống cơ sở dữ liệu của bạn.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0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a:solidFill>
                  <a:srgbClr val="5B9BD5">
                    <a:lumMod val="75000"/>
                  </a:srgbClr>
                </a:solidFill>
                <a:latin typeface="iCiel Panton Black" panose="00000A00000000000000" pitchFamily="50" charset="0"/>
                <a:ea typeface="Arial Unicode MS"/>
              </a:rPr>
              <a:t>2</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CÁC</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CHỨC NĂNG CHÍNH</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617136" y="2676130"/>
            <a:ext cx="3654614" cy="2540183"/>
          </a:xfrm>
          <a:prstGeom prst="rect">
            <a:avLst/>
          </a:prstGeom>
        </p:spPr>
        <p:txBody>
          <a:bodyPr wrap="square">
            <a:spAutoFit/>
          </a:bodyPr>
          <a:lstStyle/>
          <a:p>
            <a:pPr marL="342900" indent="-342900">
              <a:lnSpc>
                <a:spcPct val="107000"/>
              </a:lnSpc>
              <a:spcBef>
                <a:spcPts val="600"/>
              </a:spcBef>
              <a:buFont typeface="Courier New" panose="02070309020205020404" pitchFamily="49" charset="0"/>
              <a:buChar char="o"/>
              <a:tabLst>
                <a:tab pos="457200" algn="l"/>
              </a:tabLst>
            </a:pPr>
            <a:r>
              <a:rPr lang="en-US"/>
              <a:t>Đăng nhập, đăng </a:t>
            </a:r>
            <a:r>
              <a:rPr lang="en-US" smtClean="0"/>
              <a:t>xuất</a:t>
            </a:r>
          </a:p>
          <a:p>
            <a:pPr marL="342900" lvl="0" indent="-342900">
              <a:lnSpc>
                <a:spcPct val="107000"/>
              </a:lnSpc>
              <a:spcBef>
                <a:spcPts val="600"/>
              </a:spcBef>
              <a:spcAft>
                <a:spcPts val="0"/>
              </a:spcAft>
              <a:buFont typeface="Courier New" panose="02070309020205020404" pitchFamily="49" charset="0"/>
              <a:buChar char="o"/>
              <a:tabLst>
                <a:tab pos="457200" algn="l"/>
              </a:tabLst>
            </a:pPr>
            <a:r>
              <a:rPr lang="en-US" smtClean="0"/>
              <a:t>Quản </a:t>
            </a:r>
            <a:r>
              <a:rPr lang="en-US"/>
              <a:t>lý thông tin nhân viên</a:t>
            </a:r>
          </a:p>
          <a:p>
            <a:pPr marL="342900" lvl="0" indent="-342900">
              <a:lnSpc>
                <a:spcPct val="107000"/>
              </a:lnSpc>
              <a:spcAft>
                <a:spcPts val="0"/>
              </a:spcAft>
              <a:buFont typeface="Courier New" panose="02070309020205020404" pitchFamily="49" charset="0"/>
              <a:buChar char="o"/>
              <a:tabLst>
                <a:tab pos="457200" algn="l"/>
              </a:tabLst>
            </a:pPr>
            <a:r>
              <a:rPr lang="en-US"/>
              <a:t>Quản lý thông tin khách hàng</a:t>
            </a:r>
          </a:p>
          <a:p>
            <a:pPr marL="342900" lvl="0" indent="-342900">
              <a:lnSpc>
                <a:spcPct val="107000"/>
              </a:lnSpc>
              <a:spcAft>
                <a:spcPts val="0"/>
              </a:spcAft>
              <a:buFont typeface="Courier New" panose="02070309020205020404" pitchFamily="49" charset="0"/>
              <a:buChar char="o"/>
              <a:tabLst>
                <a:tab pos="457200" algn="l"/>
              </a:tabLst>
            </a:pPr>
            <a:r>
              <a:rPr lang="en-US"/>
              <a:t>Quản lý nội dung trang </a:t>
            </a:r>
            <a:r>
              <a:rPr lang="en-US" smtClean="0"/>
              <a:t>bán </a:t>
            </a:r>
            <a:r>
              <a:rPr lang="en-US"/>
              <a:t>hàng</a:t>
            </a:r>
          </a:p>
          <a:p>
            <a:pPr marL="342900" lvl="0" indent="-342900">
              <a:lnSpc>
                <a:spcPct val="107000"/>
              </a:lnSpc>
              <a:spcAft>
                <a:spcPts val="0"/>
              </a:spcAft>
              <a:buFont typeface="Courier New" panose="02070309020205020404" pitchFamily="49" charset="0"/>
              <a:buChar char="o"/>
              <a:tabLst>
                <a:tab pos="457200" algn="l"/>
              </a:tabLst>
            </a:pPr>
            <a:r>
              <a:rPr lang="en-US"/>
              <a:t>Quản lý bình luận</a:t>
            </a:r>
          </a:p>
          <a:p>
            <a:pPr marL="342900" lvl="0" indent="-342900">
              <a:lnSpc>
                <a:spcPct val="107000"/>
              </a:lnSpc>
              <a:spcAft>
                <a:spcPts val="0"/>
              </a:spcAft>
              <a:buFont typeface="Courier New" panose="02070309020205020404" pitchFamily="49" charset="0"/>
              <a:buChar char="o"/>
              <a:tabLst>
                <a:tab pos="457200" algn="l"/>
              </a:tabLst>
            </a:pPr>
            <a:r>
              <a:rPr lang="en-US"/>
              <a:t>Quản lý chương trình khyến </a:t>
            </a:r>
            <a:r>
              <a:rPr lang="en-US" smtClean="0"/>
              <a:t>mãi</a:t>
            </a:r>
            <a:endParaRPr lang="en-US"/>
          </a:p>
        </p:txBody>
      </p:sp>
      <p:pic>
        <p:nvPicPr>
          <p:cNvPr id="7" name="Picture 6"/>
          <p:cNvPicPr>
            <a:picLocks noChangeAspect="1"/>
          </p:cNvPicPr>
          <p:nvPr/>
        </p:nvPicPr>
        <p:blipFill>
          <a:blip r:embed="rId2"/>
          <a:stretch>
            <a:fillRect/>
          </a:stretch>
        </p:blipFill>
        <p:spPr>
          <a:xfrm>
            <a:off x="4835928" y="2516181"/>
            <a:ext cx="2563718" cy="2563718"/>
          </a:xfrm>
          <a:prstGeom prst="rect">
            <a:avLst/>
          </a:prstGeom>
        </p:spPr>
      </p:pic>
      <p:sp>
        <p:nvSpPr>
          <p:cNvPr id="8" name="Rectangle 7"/>
          <p:cNvSpPr/>
          <p:nvPr/>
        </p:nvSpPr>
        <p:spPr>
          <a:xfrm>
            <a:off x="8204860" y="2566420"/>
            <a:ext cx="3333750" cy="2759602"/>
          </a:xfrm>
          <a:prstGeom prst="rect">
            <a:avLst/>
          </a:prstGeom>
        </p:spPr>
        <p:txBody>
          <a:bodyPr wrap="square">
            <a:spAutoFit/>
          </a:bodyPr>
          <a:lstStyle/>
          <a:p>
            <a:pPr marL="285750" indent="-285750">
              <a:lnSpc>
                <a:spcPct val="107000"/>
              </a:lnSpc>
              <a:buFont typeface="Courier New" panose="02070309020205020404" pitchFamily="49" charset="0"/>
              <a:buChar char="o"/>
              <a:tabLst>
                <a:tab pos="457200" algn="l"/>
              </a:tabLst>
            </a:pPr>
            <a:r>
              <a:rPr lang="vi-VN"/>
              <a:t>Quản lý danh mục dược: dược phẩm, nhóm sản phẩm, nhóm </a:t>
            </a:r>
            <a:r>
              <a:rPr lang="vi-VN" smtClean="0"/>
              <a:t>thuốc</a:t>
            </a:r>
            <a:endParaRPr lang="en-US" smtClean="0"/>
          </a:p>
          <a:p>
            <a:pPr marL="285750" lvl="0" indent="-285750">
              <a:lnSpc>
                <a:spcPct val="107000"/>
              </a:lnSpc>
              <a:spcAft>
                <a:spcPts val="0"/>
              </a:spcAft>
              <a:buFont typeface="Courier New" panose="02070309020205020404" pitchFamily="49" charset="0"/>
              <a:buChar char="o"/>
              <a:tabLst>
                <a:tab pos="457200" algn="l"/>
              </a:tabLst>
            </a:pPr>
            <a:r>
              <a:rPr lang="en-US" smtClean="0"/>
              <a:t>Quản </a:t>
            </a:r>
            <a:r>
              <a:rPr lang="en-US"/>
              <a:t>lý  đơn hàng</a:t>
            </a:r>
          </a:p>
          <a:p>
            <a:pPr marL="285750" lvl="0" indent="-285750">
              <a:lnSpc>
                <a:spcPct val="107000"/>
              </a:lnSpc>
              <a:spcAft>
                <a:spcPts val="0"/>
              </a:spcAft>
              <a:buFont typeface="Courier New" panose="02070309020205020404" pitchFamily="49" charset="0"/>
              <a:buChar char="o"/>
              <a:tabLst>
                <a:tab pos="457200" algn="l"/>
              </a:tabLst>
            </a:pPr>
            <a:r>
              <a:rPr lang="en-US"/>
              <a:t>Quản lý thông tin mặt hàng</a:t>
            </a:r>
          </a:p>
          <a:p>
            <a:pPr marL="285750" lvl="0" indent="-285750">
              <a:lnSpc>
                <a:spcPct val="107000"/>
              </a:lnSpc>
              <a:spcAft>
                <a:spcPts val="0"/>
              </a:spcAft>
              <a:buFont typeface="Courier New" panose="02070309020205020404" pitchFamily="49" charset="0"/>
              <a:buChar char="o"/>
              <a:tabLst>
                <a:tab pos="457200" algn="l"/>
              </a:tabLst>
            </a:pPr>
            <a:r>
              <a:rPr lang="en-US"/>
              <a:t>Quản lý thanh toán</a:t>
            </a:r>
          </a:p>
          <a:p>
            <a:pPr marL="285750" lvl="0" indent="-285750">
              <a:lnSpc>
                <a:spcPct val="107000"/>
              </a:lnSpc>
              <a:spcAft>
                <a:spcPts val="0"/>
              </a:spcAft>
              <a:buFont typeface="Courier New" panose="02070309020205020404" pitchFamily="49" charset="0"/>
              <a:buChar char="o"/>
              <a:tabLst>
                <a:tab pos="457200" algn="l"/>
              </a:tabLst>
            </a:pPr>
            <a:r>
              <a:rPr lang="en-US"/>
              <a:t>Báo cáo, thống kê</a:t>
            </a:r>
          </a:p>
          <a:p>
            <a:pPr marL="285750" lvl="0" indent="-285750">
              <a:lnSpc>
                <a:spcPct val="107000"/>
              </a:lnSpc>
              <a:spcAft>
                <a:spcPts val="0"/>
              </a:spcAft>
              <a:buFont typeface="Courier New" panose="02070309020205020404" pitchFamily="49" charset="0"/>
              <a:buChar char="o"/>
              <a:tabLst>
                <a:tab pos="457200" algn="l"/>
              </a:tabLst>
            </a:pPr>
            <a:r>
              <a:rPr lang="en-US" smtClean="0"/>
              <a:t>Tích </a:t>
            </a:r>
            <a:r>
              <a:rPr lang="en-US"/>
              <a:t>lũy điểm khi khách hàng nhận hàng thành công</a:t>
            </a:r>
          </a:p>
        </p:txBody>
      </p:sp>
    </p:spTree>
    <p:extLst>
      <p:ext uri="{BB962C8B-B14F-4D97-AF65-F5344CB8AC3E}">
        <p14:creationId xmlns:p14="http://schemas.microsoft.com/office/powerpoint/2010/main" val="339814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oppins SemiBold - Poppins Light">
      <a:majorFont>
        <a:latin typeface="Poppins SemiBold"/>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35CD0"/>
        </a:solidFill>
        <a:ln w="76200"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chemeClr val="bg1"/>
            </a:solidFill>
            <a:latin typeface="+mj-lt"/>
          </a:defRPr>
        </a:defPPr>
      </a:lstStyle>
    </a:spDef>
    <a:lnDef>
      <a:spPr>
        <a:ln w="9525" cap="rnd">
          <a:solidFill>
            <a:srgbClr val="D3C9C5"/>
          </a:solidFill>
          <a:prstDash val="dash"/>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1234</Words>
  <Application>Microsoft Office PowerPoint</Application>
  <PresentationFormat>Widescreen</PresentationFormat>
  <Paragraphs>126</Paragraphs>
  <Slides>16</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16</vt:i4>
      </vt:variant>
    </vt:vector>
  </HeadingPairs>
  <TitlesOfParts>
    <vt:vector size="35" baseType="lpstr">
      <vt:lpstr>Arial Unicode MS</vt:lpstr>
      <vt:lpstr>맑은 고딕</vt:lpstr>
      <vt:lpstr>Arial</vt:lpstr>
      <vt:lpstr>Calibri</vt:lpstr>
      <vt:lpstr>Courier New</vt:lpstr>
      <vt:lpstr>Ice</vt:lpstr>
      <vt:lpstr>iCiel Alina</vt:lpstr>
      <vt:lpstr>iCiel Cadena</vt:lpstr>
      <vt:lpstr>iCiel Gotham Ultra</vt:lpstr>
      <vt:lpstr>iCiel Panton Black</vt:lpstr>
      <vt:lpstr>iCiel Panton Black Italic</vt:lpstr>
      <vt:lpstr>Open Sans ExtraBold</vt:lpstr>
      <vt:lpstr>Poppins Light</vt:lpstr>
      <vt:lpstr>Poppins SemiBold</vt:lpstr>
      <vt:lpstr>Symbol</vt:lpstr>
      <vt:lpstr>Tahoma</vt:lpstr>
      <vt:lpstr>Times New Roman</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104</cp:revision>
  <dcterms:created xsi:type="dcterms:W3CDTF">2023-04-17T02:32:52Z</dcterms:created>
  <dcterms:modified xsi:type="dcterms:W3CDTF">2023-05-10T02:25:59Z</dcterms:modified>
</cp:coreProperties>
</file>