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92" r:id="rId5"/>
    <p:sldId id="276" r:id="rId6"/>
    <p:sldId id="311" r:id="rId7"/>
    <p:sldId id="279" r:id="rId8"/>
    <p:sldId id="284" r:id="rId9"/>
    <p:sldId id="288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1" r:id="rId18"/>
    <p:sldId id="302" r:id="rId19"/>
    <p:sldId id="303" r:id="rId20"/>
    <p:sldId id="305" r:id="rId21"/>
    <p:sldId id="306" r:id="rId22"/>
    <p:sldId id="307" r:id="rId23"/>
    <p:sldId id="308" r:id="rId24"/>
    <p:sldId id="310" r:id="rId25"/>
    <p:sldId id="312" r:id="rId26"/>
    <p:sldId id="304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D7106F-F01E-451A-8944-257F660C0B12}">
          <p14:sldIdLst>
            <p14:sldId id="292"/>
            <p14:sldId id="276"/>
            <p14:sldId id="311"/>
            <p14:sldId id="279"/>
            <p14:sldId id="284"/>
            <p14:sldId id="288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2"/>
            <p14:sldId id="303"/>
            <p14:sldId id="305"/>
            <p14:sldId id="306"/>
            <p14:sldId id="307"/>
            <p14:sldId id="308"/>
            <p14:sldId id="310"/>
            <p14:sldId id="312"/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5634"/>
  </p:normalViewPr>
  <p:slideViewPr>
    <p:cSldViewPr snapToGrid="0" showGuides="1">
      <p:cViewPr varScale="1">
        <p:scale>
          <a:sx n="76" d="100"/>
          <a:sy n="76" d="100"/>
        </p:scale>
        <p:origin x="62" y="197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3793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6551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0415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74" y="1256551"/>
            <a:ext cx="6254877" cy="2057441"/>
          </a:xfrm>
        </p:spPr>
        <p:txBody>
          <a:bodyPr/>
          <a:lstStyle/>
          <a:p>
            <a:r>
              <a:rPr lang="en-US" sz="4000" dirty="0"/>
              <a:t>Predicting IMDb Scores: Leveraging Pre-Release Movie Attributes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1689" y="4013200"/>
            <a:ext cx="4101054" cy="497839"/>
          </a:xfrm>
        </p:spPr>
        <p:txBody>
          <a:bodyPr/>
          <a:lstStyle/>
          <a:p>
            <a:r>
              <a:rPr lang="en-US" sz="1600" b="1" dirty="0" err="1"/>
              <a:t>Jaswanth</a:t>
            </a:r>
            <a:r>
              <a:rPr lang="en-US" sz="1600" b="1" dirty="0"/>
              <a:t> </a:t>
            </a:r>
            <a:r>
              <a:rPr lang="en-US" sz="1600" b="1" dirty="0" err="1"/>
              <a:t>Kranthi</a:t>
            </a:r>
            <a:r>
              <a:rPr lang="en-US" sz="1600" b="1" dirty="0"/>
              <a:t> </a:t>
            </a:r>
            <a:r>
              <a:rPr lang="en-US" sz="1600" b="1" dirty="0" err="1"/>
              <a:t>Boppana</a:t>
            </a:r>
            <a:endParaRPr lang="en-US" sz="1600" b="1" dirty="0"/>
          </a:p>
          <a:p>
            <a:r>
              <a:rPr lang="en-IN" sz="1600" b="1" i="0" u="none" strike="noStrike" baseline="0" dirty="0"/>
              <a:t>Vishnuvardhan Reddy </a:t>
            </a:r>
            <a:r>
              <a:rPr lang="en-IN" sz="1600" b="1" i="0" u="none" strike="noStrike" baseline="0" dirty="0" err="1"/>
              <a:t>Kollu</a:t>
            </a:r>
            <a:endParaRPr lang="en-IN" sz="1600" b="1" i="0" u="none" strike="noStrike" baseline="0" dirty="0"/>
          </a:p>
          <a:p>
            <a:r>
              <a:rPr lang="en-IN" sz="1600" b="1" dirty="0"/>
              <a:t>Vineela Kunisetti</a:t>
            </a:r>
            <a:endParaRPr lang="en-US" sz="1600" dirty="0"/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35608" y="1049996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0" y="3748707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D047735-A37B-4658-8960-470470145DFD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7172" r="271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537F9-6880-2B03-BB8C-E8120CE1C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63" y="274955"/>
            <a:ext cx="7325938" cy="515432"/>
          </a:xfrm>
        </p:spPr>
        <p:txBody>
          <a:bodyPr/>
          <a:lstStyle/>
          <a:p>
            <a:br>
              <a:rPr lang="en-IN" dirty="0"/>
            </a:br>
            <a:r>
              <a:rPr lang="en-IN" b="1" dirty="0"/>
              <a:t>Exploratory Data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8E495-4EFD-5D11-9D25-5599707B4E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10</a:t>
            </a:fld>
            <a:endParaRPr lang="en-US" altLang="zh-CN" noProof="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A97FF18-C541-737B-54C6-CAD408CCA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1" y="917174"/>
            <a:ext cx="10119359" cy="57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1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F1C7527-C9EC-6888-0EB9-1B9D555B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20" y="244579"/>
            <a:ext cx="4518122" cy="659661"/>
          </a:xfrm>
        </p:spPr>
        <p:txBody>
          <a:bodyPr/>
          <a:lstStyle/>
          <a:p>
            <a:r>
              <a:rPr lang="en-IN" b="1" dirty="0"/>
              <a:t>Exploratory Data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8C1347-4DED-E99A-678A-CDBCB9B664F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51120" y="1137920"/>
            <a:ext cx="6624320" cy="4846320"/>
          </a:xfrm>
        </p:spPr>
        <p:txBody>
          <a:bodyPr/>
          <a:lstStyle/>
          <a:p>
            <a:r>
              <a:rPr lang="en-US" sz="1600" b="1" dirty="0"/>
              <a:t>Visualization: IMDb Ratings vs. Facebook Likes by Content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Purpose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scatter plot visualizes the relationship between </a:t>
            </a:r>
            <a:r>
              <a:rPr lang="en-US" sz="1600" b="1" dirty="0">
                <a:solidFill>
                  <a:schemeClr val="tx1"/>
                </a:solidFill>
              </a:rPr>
              <a:t>IMDb scores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chemeClr val="tx1"/>
                </a:solidFill>
              </a:rPr>
              <a:t>Facebook likes</a:t>
            </a:r>
            <a:r>
              <a:rPr lang="en-US" sz="1600" dirty="0">
                <a:solidFill>
                  <a:schemeClr val="tx1"/>
                </a:solidFill>
              </a:rPr>
              <a:t> for movies, categorized by their </a:t>
            </a:r>
            <a:r>
              <a:rPr lang="en-US" sz="1600" b="1" dirty="0">
                <a:solidFill>
                  <a:schemeClr val="tx1"/>
                </a:solidFill>
              </a:rPr>
              <a:t>content rating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Key Insights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Movies with </a:t>
            </a:r>
            <a:r>
              <a:rPr lang="en-US" sz="1600" b="1" dirty="0">
                <a:solidFill>
                  <a:schemeClr val="tx1"/>
                </a:solidFill>
              </a:rPr>
              <a:t>higher Facebook likes</a:t>
            </a:r>
            <a:r>
              <a:rPr lang="en-US" sz="1600" dirty="0">
                <a:solidFill>
                  <a:schemeClr val="tx1"/>
                </a:solidFill>
              </a:rPr>
              <a:t> tend to have higher IMDb scores, indicating a positive correlation between online popularity and critical acclaim.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majority of movies have fewer than 50,000 Facebook likes, with a few outliers exceeding 200,000 likes.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Content ratings like </a:t>
            </a:r>
            <a:r>
              <a:rPr lang="en-US" sz="1600" b="1" dirty="0">
                <a:solidFill>
                  <a:schemeClr val="tx1"/>
                </a:solidFill>
              </a:rPr>
              <a:t>PG-13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chemeClr val="tx1"/>
                </a:solidFill>
              </a:rPr>
              <a:t>R</a:t>
            </a:r>
            <a:r>
              <a:rPr lang="en-US" sz="1600" dirty="0">
                <a:solidFill>
                  <a:schemeClr val="tx1"/>
                </a:solidFill>
              </a:rPr>
              <a:t> dominate the dataset, with varying IMDb scores across Facebook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Highlights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chart uses </a:t>
            </a:r>
            <a:r>
              <a:rPr lang="en-US" sz="1600" b="1" dirty="0">
                <a:solidFill>
                  <a:schemeClr val="tx1"/>
                </a:solidFill>
              </a:rPr>
              <a:t>color coding</a:t>
            </a:r>
            <a:r>
              <a:rPr lang="en-US" sz="1600" dirty="0">
                <a:solidFill>
                  <a:schemeClr val="tx1"/>
                </a:solidFill>
              </a:rPr>
              <a:t> to differentiate content ratings (e.g., PG, R, NC-17).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Outliers with extremely high Facebook likes are noteworthy but not always associated with the highest IMDb scores.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5C60-4430-634A-15A0-8C51730953B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266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40042A-40C8-65ED-D2D5-3FEAD173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Exploratory Data Analysis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37488-CF74-07E4-9EAC-9D39026E93B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12</a:t>
            </a:fld>
            <a:endParaRPr lang="en-US" altLang="zh-CN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109DCE-F141-3779-E7E4-758B7EC4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304"/>
            <a:ext cx="12192000" cy="477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933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F9B-069A-19A4-DE9E-12DA3C90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0480" y="243839"/>
            <a:ext cx="4518122" cy="608861"/>
          </a:xfrm>
        </p:spPr>
        <p:txBody>
          <a:bodyPr/>
          <a:lstStyle/>
          <a:p>
            <a:r>
              <a:rPr lang="en-IN" b="1" dirty="0"/>
              <a:t>Exploratory Data Analysis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E4B7B-B478-3062-B705-837DDC2A2EF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13</a:t>
            </a:fld>
            <a:endParaRPr lang="en-US" altLang="zh-CN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69B14C-3B57-3124-C4AD-757756A0F06C}"/>
              </a:ext>
            </a:extLst>
          </p:cNvPr>
          <p:cNvSpPr>
            <a:spLocks noGrp="1" noChangeArrowheads="1"/>
          </p:cNvSpPr>
          <p:nvPr>
            <p:ph type="body" sz="quarter" idx="29"/>
          </p:nvPr>
        </p:nvSpPr>
        <p:spPr bwMode="auto">
          <a:xfrm>
            <a:off x="5110480" y="1160478"/>
            <a:ext cx="6949440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/>
              </a:rPr>
              <a:t>Visualization: Correlation Matrix of IMDb Dataset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heatmap visualizes the correlation between numerical features in the IMDb dataset, helping identify relationships between variables.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Insights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 Correlations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cast_total_facebook_likes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highly correlated with actor_1_facebook_likes (0.94), indicating that the lead actor's popularity heavily influences overall cast popularity.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num_voted_users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gross show a strong positive correlation (0.63), reflecting the relationship between audience engagement and movie earnings.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IMDb 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Moderately correlated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num_user_for_reviews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(0.39) and gross (0.39), showing the impact of audience engagement and commercial success on ratings.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Outliers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/>
              <a:t>Budget</a:t>
            </a:r>
            <a:r>
              <a:rPr lang="en-US" sz="1600" dirty="0"/>
              <a:t> has a very strong negative correlation with </a:t>
            </a:r>
            <a:r>
              <a:rPr lang="en-US" sz="1600" b="1" dirty="0"/>
              <a:t>Profit</a:t>
            </a:r>
            <a:r>
              <a:rPr lang="en-US" sz="1600" dirty="0"/>
              <a:t> (-0.95), suggesting that higher budgets are associated with lower profits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707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9BBA-C987-5F92-FB93-D2EEBCDD6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274955"/>
            <a:ext cx="10515600" cy="1115434"/>
          </a:xfrm>
        </p:spPr>
        <p:txBody>
          <a:bodyPr/>
          <a:lstStyle/>
          <a:p>
            <a:r>
              <a:rPr lang="en-IN" b="1" dirty="0"/>
              <a:t>Exploratory Data Analysis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DFBEB-08DD-6D0E-68CA-2FB3F2CFF00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DCDAA78-51B5-3B3B-975B-88C439B8F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69" y="1390389"/>
            <a:ext cx="8402320" cy="522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73A37E-EB38-A682-D7A5-7E4589B1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9041" y="62439"/>
            <a:ext cx="4074161" cy="690140"/>
          </a:xfrm>
        </p:spPr>
        <p:txBody>
          <a:bodyPr/>
          <a:lstStyle/>
          <a:p>
            <a:r>
              <a:rPr lang="en-IN" b="1" dirty="0"/>
              <a:t>Exploratory Data Analysis</a:t>
            </a:r>
            <a:endParaRPr lang="en-IN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920E5-9B25-64FA-3CB3-CF7FEAAC36C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019041" y="873760"/>
            <a:ext cx="7254240" cy="5231661"/>
          </a:xfrm>
        </p:spPr>
        <p:txBody>
          <a:bodyPr/>
          <a:lstStyle/>
          <a:p>
            <a:r>
              <a:rPr lang="en-US" b="1" dirty="0"/>
              <a:t>Visualization: Top 20 Profitable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 Purpose: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This scatter plot explores the relationship between </a:t>
            </a:r>
            <a:r>
              <a:rPr lang="en-US" sz="1600" b="1" dirty="0">
                <a:solidFill>
                  <a:schemeClr val="tx1"/>
                </a:solidFill>
              </a:rPr>
              <a:t>movie budgets</a:t>
            </a:r>
            <a:r>
              <a:rPr lang="en-US" sz="1600" dirty="0">
                <a:solidFill>
                  <a:schemeClr val="tx1"/>
                </a:solidFill>
              </a:rPr>
              <a:t> (in million dollars) and </a:t>
            </a:r>
            <a:r>
              <a:rPr lang="en-US" sz="1600" b="1" dirty="0">
                <a:solidFill>
                  <a:schemeClr val="tx1"/>
                </a:solidFill>
              </a:rPr>
              <a:t>profits</a:t>
            </a:r>
            <a:r>
              <a:rPr lang="en-US" sz="1600" dirty="0">
                <a:solidFill>
                  <a:schemeClr val="tx1"/>
                </a:solidFill>
              </a:rPr>
              <a:t> (in million dollars) for the top 20 most profitable movies released between 2000 and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Key Insights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Movies with higher budgets generally yield higher profits, as seen with titles like </a:t>
            </a:r>
            <a:r>
              <a:rPr lang="en-US" sz="1600" i="1" dirty="0">
                <a:solidFill>
                  <a:schemeClr val="tx1"/>
                </a:solidFill>
              </a:rPr>
              <a:t>Avatar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i="1" dirty="0">
                <a:solidFill>
                  <a:schemeClr val="tx1"/>
                </a:solidFill>
              </a:rPr>
              <a:t>The Avengers</a:t>
            </a:r>
            <a:r>
              <a:rPr lang="en-US" sz="1600" dirty="0">
                <a:solidFill>
                  <a:schemeClr val="tx1"/>
                </a:solidFill>
              </a:rPr>
              <a:t>, and </a:t>
            </a:r>
            <a:r>
              <a:rPr lang="en-US" sz="1600" i="1" dirty="0">
                <a:solidFill>
                  <a:schemeClr val="tx1"/>
                </a:solidFill>
              </a:rPr>
              <a:t>Jurassic World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Outliers such as </a:t>
            </a:r>
            <a:r>
              <a:rPr lang="en-US" sz="1600" i="1" dirty="0">
                <a:solidFill>
                  <a:schemeClr val="tx1"/>
                </a:solidFill>
              </a:rPr>
              <a:t>Jurassic World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i="1" dirty="0">
                <a:solidFill>
                  <a:schemeClr val="tx1"/>
                </a:solidFill>
              </a:rPr>
              <a:t>Avatar</a:t>
            </a:r>
            <a:r>
              <a:rPr lang="en-US" sz="1600" dirty="0">
                <a:solidFill>
                  <a:schemeClr val="tx1"/>
                </a:solidFill>
              </a:rPr>
              <a:t> stand out with exceptionally high profits, despite their significant budgets.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Mid-budget movies like </a:t>
            </a:r>
            <a:r>
              <a:rPr lang="en-US" sz="1600" i="1" dirty="0">
                <a:solidFill>
                  <a:schemeClr val="tx1"/>
                </a:solidFill>
              </a:rPr>
              <a:t>The Hunger Games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i="1" dirty="0">
                <a:solidFill>
                  <a:schemeClr val="tx1"/>
                </a:solidFill>
              </a:rPr>
              <a:t>Deadpool</a:t>
            </a:r>
            <a:r>
              <a:rPr lang="en-US" sz="1600" dirty="0">
                <a:solidFill>
                  <a:schemeClr val="tx1"/>
                </a:solidFill>
              </a:rPr>
              <a:t> demonstrate strong profitability, showing that not all highly profitable movies require large budgets.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Highlights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red </a:t>
            </a:r>
            <a:r>
              <a:rPr lang="en-US" sz="1600" b="1" dirty="0">
                <a:solidFill>
                  <a:schemeClr val="tx1"/>
                </a:solidFill>
              </a:rPr>
              <a:t>regression line</a:t>
            </a:r>
            <a:r>
              <a:rPr lang="en-US" sz="1600" dirty="0">
                <a:solidFill>
                  <a:schemeClr val="tx1"/>
                </a:solidFill>
              </a:rPr>
              <a:t> indicates a positive correlation between budget and profit, with higher budgets typically associated with greater profits.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Annotations highlight individual movie titles, aiding in identifying standout performers.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Movies like </a:t>
            </a:r>
            <a:r>
              <a:rPr lang="en-US" sz="1600" i="1" dirty="0">
                <a:solidFill>
                  <a:schemeClr val="tx1"/>
                </a:solidFill>
              </a:rPr>
              <a:t>The Secret Life of Pets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i="1" dirty="0">
                <a:solidFill>
                  <a:schemeClr val="tx1"/>
                </a:solidFill>
              </a:rPr>
              <a:t>The Twilight Saga: New Moon</a:t>
            </a:r>
            <a:r>
              <a:rPr lang="en-US" sz="1600" dirty="0">
                <a:solidFill>
                  <a:schemeClr val="tx1"/>
                </a:solidFill>
              </a:rPr>
              <a:t> show relatively lower profits despite moderate budgets, indicating varying profitability margins.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9A849-2DED-61D4-1C96-38AB4ABB696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7773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A290-EA35-8232-DDBB-77B3F8C3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49" y="303858"/>
            <a:ext cx="10515600" cy="1115434"/>
          </a:xfrm>
        </p:spPr>
        <p:txBody>
          <a:bodyPr/>
          <a:lstStyle/>
          <a:p>
            <a:r>
              <a:rPr lang="en-IN" b="1" dirty="0"/>
              <a:t>Exploratory Data Analysis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266C3-125F-DEB8-73B4-D9414D50EA1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370D9BE-FFDB-A05D-04B8-65E7E5408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720" y="1419292"/>
            <a:ext cx="9499600" cy="500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4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A323CCF-F752-B36D-32F4-761E401DD34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576027" y="1421886"/>
            <a:ext cx="9615973" cy="4500419"/>
          </a:xfrm>
        </p:spPr>
        <p:txBody>
          <a:bodyPr/>
          <a:lstStyle/>
          <a:p>
            <a:r>
              <a:rPr lang="en-US" sz="1600" b="1" dirty="0"/>
              <a:t>LightGBM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 gradient boosting framework optimized for speed and efficiency, ideal for handling large datasets. It performed well due to its ability to model non-linear relationships in features like Facebook likes and profit.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/>
              <a:t>XGBoost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XGBoost is a powerful gradient boosting algorithm known for its high performance and efficiency, particularly in handling complex relationships and missing data, making it highly effective for predictive tasks.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/>
              <a:t>Random Forest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An ensemble method using multiple decision trees. It captured complex interactions among features such as user reviews and gross revenue, though slightly less accurate than boosting models.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/>
              <a:t>Gradient Boosting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boosting technique that builds models sequentially to correct previous errors. It performed moderately well, balancing bias and variance, especially for features like Facebook likes.</a:t>
            </a:r>
          </a:p>
          <a:p>
            <a:endParaRPr lang="en-US" sz="1600" dirty="0"/>
          </a:p>
          <a:p>
            <a:r>
              <a:rPr lang="en-US" sz="1600" b="1" dirty="0"/>
              <a:t>Linear Regression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baseline model assuming a linear relationship between features and the target variable. While simple and interpretable, it underperformed due to the non-linear nature of the data (e.g., budget vs. profit).</a:t>
            </a:r>
          </a:p>
          <a:p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998383AF-9794-6225-9377-51B334E6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5867" y="96323"/>
            <a:ext cx="6599429" cy="1325563"/>
          </a:xfrm>
        </p:spPr>
        <p:txBody>
          <a:bodyPr/>
          <a:lstStyle/>
          <a:p>
            <a:r>
              <a:rPr lang="en-US" b="1" dirty="0"/>
              <a:t>Regression Techniques</a:t>
            </a:r>
            <a:br>
              <a:rPr lang="en-US" b="1" dirty="0"/>
            </a:b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53F77-14FD-9F3C-F23A-F5995230F96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10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7746F5-A9F6-7077-EBC7-2AF4A1DC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4955"/>
            <a:ext cx="6599429" cy="612442"/>
          </a:xfrm>
        </p:spPr>
        <p:txBody>
          <a:bodyPr/>
          <a:lstStyle/>
          <a:p>
            <a:r>
              <a:rPr lang="en-US" b="1" dirty="0"/>
              <a:t>Regression Analysis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6EA5C3-D5CF-7E80-BDA1-18524ED1161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096000" y="1557697"/>
            <a:ext cx="5909858" cy="4195619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LightGBM: The top performer with the lowest MAE (0.355) and RMSE (0.488), and the highest R² (0.755), indicating it accurately captures the variability in IMDb scores.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XGBoost: Comparable to LightGBM, with slightly higher RMSE and lower R², making it another strong candidate.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Gradient Boosting: Achieved results similar to XGBoost, with competitive performance in MAE and RMSE.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Random Forest: Performed moderately well but lagged behind gradient boosting models due to higher RMSE and lower R².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Linear Regression: Struggled with the dataset's non-linear relationships, resulting in higher MAE and RMSE.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3C54C16-9206-FA8A-1B86-FD1C063C04E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E20340-B1B5-0BBA-B53D-17870D3AF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35" y="2431900"/>
            <a:ext cx="3960495" cy="18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62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F1D0A-E91A-0964-465E-3D3FE574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208" y="279922"/>
            <a:ext cx="6599429" cy="720316"/>
          </a:xfrm>
        </p:spPr>
        <p:txBody>
          <a:bodyPr/>
          <a:lstStyle/>
          <a:p>
            <a:r>
              <a:rPr lang="en-US" dirty="0"/>
              <a:t>Classification Techniques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F09188-572C-2F58-0018-B9F1F5ADF20F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715208" y="1183870"/>
            <a:ext cx="9106678" cy="5034050"/>
          </a:xfrm>
        </p:spPr>
        <p:txBody>
          <a:bodyPr/>
          <a:lstStyle/>
          <a:p>
            <a:r>
              <a:rPr lang="en-US" sz="1600" dirty="0"/>
              <a:t>To tackle the classification task, we began by addressing the absence of a predefined target variable in the dataset. The numeric scores were segmented into meaningful classes based on specified ranges The distribution of the newly created classes highlighted an </a:t>
            </a:r>
            <a:r>
              <a:rPr lang="en-US" sz="1600" b="1" dirty="0"/>
              <a:t>imbalance</a:t>
            </a:r>
            <a:r>
              <a:rPr lang="en-US" sz="1600" dirty="0"/>
              <a:t> in the dataset:</a:t>
            </a:r>
          </a:p>
          <a:p>
            <a:r>
              <a:rPr lang="en-US" sz="1600" b="1" dirty="0"/>
              <a:t>Mitigating Class Imbalance</a:t>
            </a:r>
          </a:p>
          <a:p>
            <a:r>
              <a:rPr lang="en-US" sz="1600" dirty="0"/>
              <a:t>To address the class imbalance, we employed </a:t>
            </a:r>
            <a:r>
              <a:rPr lang="en-US" sz="1600" b="1" dirty="0"/>
              <a:t>stratified sampling</a:t>
            </a:r>
            <a:r>
              <a:rPr lang="en-US" sz="1600" dirty="0"/>
              <a:t> to ensure that the proportions of each class were preserved across training and testing datasets. </a:t>
            </a:r>
            <a:br>
              <a:rPr lang="en-US" sz="1600" dirty="0"/>
            </a:br>
            <a:endParaRPr lang="en-US" sz="1600" dirty="0"/>
          </a:p>
          <a:p>
            <a:r>
              <a:rPr lang="en-US" sz="2400" b="1" u="sng" dirty="0"/>
              <a:t>Model Implementation: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LightGBM</a:t>
            </a:r>
            <a:r>
              <a:rPr lang="en-US" sz="1600" dirty="0"/>
              <a:t>: A high-performance gradient boosting algorithm designed for speed and efficiency. Handles large datasets and categorical features effectively. Excels at capturing complex patterns and non-linear relationships, making it ideal for classification tasks like IMDb score categorization.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Random Forest</a:t>
            </a:r>
            <a:r>
              <a:rPr lang="en-US" sz="1600" dirty="0"/>
              <a:t>: An ensemble learning method that builds multiple decision trees during training. Combines the predictions of individual trees to improve accuracy and reduce overfitting. Robust to noise and outliers, making it a versatile model for classification problems.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cs typeface="Arial" panose="020B0604020202020204" pitchFamily="34" charset="0"/>
              </a:rPr>
              <a:t>Gradient Boosting</a:t>
            </a:r>
            <a:r>
              <a:rPr lang="en-US" sz="1600" dirty="0"/>
              <a:t>: Builds models sequentially, where each new model corrects the errors of the previous one. Optimized for handling imbalanced data and achieving high accuracy by focusing on difficult-to-classify samples. Effective for capturing non-linear relationships and subtle patterns in the dataset.</a:t>
            </a:r>
            <a:endParaRPr lang="en-IN" sz="1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70A649-108A-E7A4-72C0-B1B56CBEC71E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A0CA17-F92B-A5EA-BD08-57F7A0E9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1" y="2276475"/>
            <a:ext cx="1775614" cy="20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6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703280"/>
            <a:ext cx="5117162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2250141"/>
            <a:ext cx="8060685" cy="3774141"/>
          </a:xfrm>
        </p:spPr>
        <p:txBody>
          <a:bodyPr/>
          <a:lstStyle/>
          <a:p>
            <a:pPr algn="just"/>
            <a:r>
              <a:rPr lang="en-US" sz="1800" dirty="0"/>
              <a:t>IMDb scores are widely regarded as a key indicator of a movie's quality and its reception by audiences and critics. They play a crucial role in shaping viewer expectations and influencing the commercial success of films. Using the IMDb score of a movie before its release is a valuable tool for filmmakers, marketers, and production teams, providing insights into potential audience reception and critical acclaim.</a:t>
            </a:r>
          </a:p>
          <a:p>
            <a:pPr algn="just"/>
            <a:r>
              <a:rPr lang="en-US" sz="1800" dirty="0"/>
              <a:t>This project aims to leverage pre-release attributes available in the dataset, such as director and actor details, genres, production attributes, and expected audience engagement, to predict a movie's IMDb score. By employing both regression and classification techniques, the project seeks to predict the IMDb score and classify movies into predefined rating categories.</a:t>
            </a:r>
          </a:p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04290" y="5181630"/>
            <a:ext cx="1487710" cy="167636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02778699-0F07-151B-A1EB-7A7BC46E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44468" y="4709186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7AD028-DC74-832C-1568-33183BE7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41" y="182413"/>
            <a:ext cx="6599429" cy="662781"/>
          </a:xfrm>
        </p:spPr>
        <p:txBody>
          <a:bodyPr/>
          <a:lstStyle/>
          <a:p>
            <a:r>
              <a:rPr lang="en-US" dirty="0"/>
              <a:t>Classification Analysis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391885-CC77-1046-CEC0-BEF49A76F86D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DEC1677-5E6F-8A82-5F56-5755FCD8BCC7}"/>
              </a:ext>
            </a:extLst>
          </p:cNvPr>
          <p:cNvSpPr>
            <a:spLocks noGrp="1" noChangeArrowheads="1"/>
          </p:cNvSpPr>
          <p:nvPr>
            <p:ph type="body" sz="quarter" idx="53"/>
          </p:nvPr>
        </p:nvSpPr>
        <p:spPr bwMode="auto">
          <a:xfrm>
            <a:off x="5374641" y="959198"/>
            <a:ext cx="6817359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 highest accuracy (84.5%) and F1 score (0.841), LightGBM captures nuanced relationships between features like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budget, user reviews, and Facebook likes.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balance of precision and recall indicates that the model not only predicts correct categories often but also identifies a majority of the actual instances in each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83.9% accuracy and an F1 score of 0.836, Gradient Boosting closely follows LightGBM. It balances misclassifications effectively across categories, making it a reliable alternative.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slight dip in recall compared to LightGBM suggests that it occasionally misses some true positives, particularly in ambiguous boundary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an accuracy of 81.7% and an F1 score of 0.799, Random Forest is less effective than boosting models for this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struggles with mid-range categories like "Good" (6-8), where feature overlap makes classification more challenging.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its performance in extreme categories ("Poor" and "Excellent") shows its strength in capturing simpler distinctions.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F8F01F-9388-BEFB-DB81-76B16A1D3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" y="1137443"/>
            <a:ext cx="4226976" cy="20193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87A44B6-4EB5-7D07-82A7-5683E13FC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9" y="3334988"/>
            <a:ext cx="4226976" cy="32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4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43CB4-620C-7CA8-B2DD-3FCBC757893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558117" y="1430237"/>
            <a:ext cx="6298162" cy="41230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Once the classification and regression models are evaluated based on their respective performance metrics, the best-performing model is selected for further analysis.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selected model's feature importance metrics are extracted to provide insights into the key factors influencing the predictions.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These feature importance values, along with the predicted IMDb scores, are used as input for a GPT model. This integrates the OpenAI API to automatically generate human-readable explanations, offering intuitive analogies and actionable insights.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project workflow includes automating the OpenAI API prompts with relevant inputs, such as feature importance and predicted scores for a specific example.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This enables users to better understand the underlying drivers of the model's performance and identify potential adjustments or critical metrics to optimize results effectively.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655E0C-1C5E-3948-C117-60B23E2B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308" y="388556"/>
            <a:ext cx="7797826" cy="1029765"/>
          </a:xfrm>
        </p:spPr>
        <p:txBody>
          <a:bodyPr/>
          <a:lstStyle/>
          <a:p>
            <a:r>
              <a:rPr lang="en-IN" dirty="0"/>
              <a:t>Extracting Feature Importance and Integrating GPT API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C6201A7-73FF-E474-CA98-C9F13CB8BB04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B4F2B8-A488-D738-CDFD-87781433A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6" y="2314920"/>
            <a:ext cx="5296083" cy="273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01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F16339-F4A6-24EB-301C-71852F76632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Integrate more pre-release attributes such as </a:t>
            </a:r>
            <a:r>
              <a:rPr lang="en-US" b="1" dirty="0"/>
              <a:t>trailer views</a:t>
            </a:r>
            <a:r>
              <a:rPr lang="en-US" dirty="0"/>
              <a:t>, </a:t>
            </a:r>
            <a:r>
              <a:rPr lang="en-US" b="1" dirty="0"/>
              <a:t>social media engagement trends</a:t>
            </a:r>
            <a:r>
              <a:rPr lang="en-US" dirty="0"/>
              <a:t>, and </a:t>
            </a:r>
            <a:r>
              <a:rPr lang="en-US" b="1" dirty="0"/>
              <a:t>media coverage sentiment</a:t>
            </a:r>
            <a:r>
              <a:rPr lang="en-US" dirty="0"/>
              <a:t> to enhance prediction accuracy.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8F9A9-AD21-2755-53C9-644303033F8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03351" y="2922238"/>
            <a:ext cx="1867186" cy="2471878"/>
          </a:xfrm>
        </p:spPr>
        <p:txBody>
          <a:bodyPr/>
          <a:lstStyle/>
          <a:p>
            <a:r>
              <a:rPr lang="en-US" dirty="0"/>
              <a:t>Predict other key movie metrics such as </a:t>
            </a:r>
            <a:r>
              <a:rPr lang="en-US" b="1" dirty="0"/>
              <a:t>opening weekend box office revenue</a:t>
            </a:r>
            <a:r>
              <a:rPr lang="en-US" dirty="0"/>
              <a:t>, </a:t>
            </a:r>
            <a:r>
              <a:rPr lang="en-US" b="1" dirty="0"/>
              <a:t>lifetime gross earnings</a:t>
            </a:r>
            <a:r>
              <a:rPr lang="en-US" dirty="0"/>
              <a:t>, or </a:t>
            </a:r>
            <a:r>
              <a:rPr lang="en-US" b="1" dirty="0"/>
              <a:t>return on investment (ROI).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3D004-5B7B-50AB-5B8C-57E64D88AF5B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243840" y="2888187"/>
            <a:ext cx="1865376" cy="2464293"/>
          </a:xfrm>
        </p:spPr>
        <p:txBody>
          <a:bodyPr/>
          <a:lstStyle/>
          <a:p>
            <a:r>
              <a:rPr lang="en-US" dirty="0"/>
              <a:t>Adapt the model for predicting success metrics in </a:t>
            </a:r>
            <a:r>
              <a:rPr lang="en-US" b="1" dirty="0"/>
              <a:t>TV shows</a:t>
            </a:r>
            <a:r>
              <a:rPr lang="en-US" dirty="0"/>
              <a:t>, </a:t>
            </a:r>
            <a:r>
              <a:rPr lang="en-US" b="1" dirty="0"/>
              <a:t>web series</a:t>
            </a:r>
            <a:r>
              <a:rPr lang="en-US" dirty="0"/>
              <a:t>, or </a:t>
            </a:r>
            <a:r>
              <a:rPr lang="en-US" b="1" dirty="0"/>
              <a:t>video games</a:t>
            </a:r>
            <a:r>
              <a:rPr lang="en-US" dirty="0"/>
              <a:t>, broadening its applicability in the entertainment industry.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DF307-F193-52E2-88AB-DF67DD5D91F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002268" y="2929823"/>
            <a:ext cx="1865376" cy="2464293"/>
          </a:xfrm>
        </p:spPr>
        <p:txBody>
          <a:bodyPr/>
          <a:lstStyle/>
          <a:p>
            <a:r>
              <a:rPr lang="en-US" dirty="0"/>
              <a:t>Extend the model to predict trends over time, analyzing how a director's or actor's performance impacts movie success across multiple projects.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603228-1E9D-133E-FF9D-F4D4451C75C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IN" dirty="0"/>
              <a:t>Incorporating Additional Features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A5C83F8-3E7B-B5D7-85A5-01D7C36B8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E69CA7-53F0-9909-747D-41F9B5DE0B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505161" y="2052218"/>
            <a:ext cx="1865376" cy="866219"/>
          </a:xfrm>
        </p:spPr>
        <p:txBody>
          <a:bodyPr/>
          <a:lstStyle/>
          <a:p>
            <a:r>
              <a:rPr lang="en-IN" dirty="0"/>
              <a:t>Expanding Target Variables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38167E4-53BD-9B9F-B0AD-69FA1194CB0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243840" y="2021968"/>
            <a:ext cx="1865376" cy="866219"/>
          </a:xfrm>
        </p:spPr>
        <p:txBody>
          <a:bodyPr/>
          <a:lstStyle/>
          <a:p>
            <a:r>
              <a:rPr lang="en-IN" dirty="0"/>
              <a:t>Cross-Domain Applications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37C3E00-9CBC-FBF1-6BFD-BBEFD70CA3F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02268" y="2063604"/>
            <a:ext cx="1865376" cy="866219"/>
          </a:xfrm>
        </p:spPr>
        <p:txBody>
          <a:bodyPr/>
          <a:lstStyle/>
          <a:p>
            <a:r>
              <a:rPr lang="en-IN" dirty="0"/>
              <a:t>Longitudinal Analysis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0B45170-4146-D896-62AF-23380111D63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22</a:t>
            </a:fld>
            <a:endParaRPr lang="en-US" altLang="zh-CN" noProof="0" dirty="0"/>
          </a:p>
        </p:txBody>
      </p:sp>
      <p:pic>
        <p:nvPicPr>
          <p:cNvPr id="15" name="Picture Placeholder 31">
            <a:extLst>
              <a:ext uri="{FF2B5EF4-FFF2-40B4-BE49-F238E27FC236}">
                <a16:creationId xmlns:a16="http://schemas.microsoft.com/office/drawing/2014/main" id="{DBF8D89F-1AEF-C1AD-FE8A-14ABA131C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194169" y="5619742"/>
            <a:ext cx="1364904" cy="156148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rgbClr val="FF0000"/>
          </a:solidFill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9E93D3C-3539-D2F4-B495-A19BCC7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04290" y="6217920"/>
            <a:ext cx="1487710" cy="167636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highlight>
                <a:srgbClr val="00FF00"/>
              </a:highlight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6317FA-E3D5-E1A6-B937-5E59B3858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05375" y="6053113"/>
            <a:ext cx="1487710" cy="167636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32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51E24F-A6E6-AD30-3E18-E186C3803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15" y="2336519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D4465-50AF-1D67-6579-730A9C68EB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33213" y="6218238"/>
            <a:ext cx="458787" cy="365125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8570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BA79-E685-FF5D-95F8-8ECD3EDF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84B46-8867-771A-55CB-CEC2624391D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FD1668-26AC-F83E-C96C-BDFA80419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507592"/>
            <a:ext cx="11071412" cy="12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885F8C-60CE-44FA-386D-E8F36BEB3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15" y="2992965"/>
            <a:ext cx="11168129" cy="11143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25C126-3792-AB98-9D6A-8FAEF961F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6311" y="4349682"/>
            <a:ext cx="5654530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5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451" y="146128"/>
            <a:ext cx="10515600" cy="1115434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F1D5C10C-169F-A51C-3BA4-D674449B1717}"/>
              </a:ext>
            </a:extLst>
          </p:cNvPr>
          <p:cNvSpPr txBox="1">
            <a:spLocks/>
          </p:cNvSpPr>
          <p:nvPr/>
        </p:nvSpPr>
        <p:spPr>
          <a:xfrm>
            <a:off x="1013012" y="981194"/>
            <a:ext cx="4338918" cy="50430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9" name="Text Placeholder 19">
            <a:extLst>
              <a:ext uri="{FF2B5EF4-FFF2-40B4-BE49-F238E27FC236}">
                <a16:creationId xmlns:a16="http://schemas.microsoft.com/office/drawing/2014/main" id="{27D599F9-3682-D679-DB26-B3A87AEEE859}"/>
              </a:ext>
            </a:extLst>
          </p:cNvPr>
          <p:cNvSpPr txBox="1">
            <a:spLocks/>
          </p:cNvSpPr>
          <p:nvPr/>
        </p:nvSpPr>
        <p:spPr>
          <a:xfrm>
            <a:off x="342452" y="1261562"/>
            <a:ext cx="5836622" cy="47627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movie_title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Title of the movie.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Movie duration in minutes.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Movie genres (e.g., Animation, Comedy, Sci-Fi).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plot_keywords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Keywords summarizing the movie's plot.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facenumber_in_poster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actors featured on the movie poster.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director_name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Name of the movie’s director.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budget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Budget allocated for the movie (in US dollars).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country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Country where the movie was produced.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language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Language of the movie (e.g., English, French).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title_year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Year the movie was released (range: 1916–2016).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director_facebook_likes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Facebook likes on the director's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actor_1_facebook_likes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Facebook likes for the primary actor.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actor_2_facebook_likes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Facebook likes for the secondary actor.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1" name="Text Placeholder 19">
            <a:extLst>
              <a:ext uri="{FF2B5EF4-FFF2-40B4-BE49-F238E27FC236}">
                <a16:creationId xmlns:a16="http://schemas.microsoft.com/office/drawing/2014/main" id="{FFBEE0AA-73C4-5757-D42C-FB71CABD45C1}"/>
              </a:ext>
            </a:extLst>
          </p:cNvPr>
          <p:cNvSpPr txBox="1">
            <a:spLocks/>
          </p:cNvSpPr>
          <p:nvPr/>
        </p:nvSpPr>
        <p:spPr>
          <a:xfrm>
            <a:off x="6096000" y="1688949"/>
            <a:ext cx="5836621" cy="4335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cast_total_facebook_likes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Total Facebook likes for the entire 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actor_3_facebook_likes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Facebook likes for the supporting actor.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movie_facebook_likes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Facebook likes for the movie’s official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num_user_for_reviews</a:t>
            </a:r>
            <a:r>
              <a:rPr lang="en-US" sz="1600" dirty="0"/>
              <a:t>: Total number of user reviews for the movie.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num_critic_for_reviews</a:t>
            </a:r>
            <a:r>
              <a:rPr lang="en-US" sz="1600" dirty="0"/>
              <a:t>: Number of critical reviews listed on IMDb.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num_voted_users</a:t>
            </a:r>
            <a:r>
              <a:rPr lang="en-US" sz="1600" dirty="0"/>
              <a:t>: Total number of users who voted for the movie on IMDb.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imdb_score</a:t>
            </a:r>
            <a:r>
              <a:rPr lang="en-US" sz="1600" dirty="0"/>
              <a:t>: IMDb rating/score for the movie (range: 0–10).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gross</a:t>
            </a:r>
            <a:r>
              <a:rPr lang="en-US" sz="1600" dirty="0"/>
              <a:t>: Gross revenue of the movie (in US dollars)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color</a:t>
            </a:r>
            <a:r>
              <a:rPr lang="en-US" sz="1600" dirty="0"/>
              <a:t>: Film colorization type (e.g., Black and White, Color).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content_rating</a:t>
            </a:r>
            <a:r>
              <a:rPr lang="en-US" sz="1600" dirty="0"/>
              <a:t>: Age/content rating of the movie (e.g., PG, 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aspect_ratio</a:t>
            </a:r>
            <a:r>
              <a:rPr lang="en-US" sz="1600" dirty="0"/>
              <a:t>: Aspect ratio used in the movie's production.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movie_imdb_link</a:t>
            </a:r>
            <a:r>
              <a:rPr lang="en-US" sz="1600" dirty="0"/>
              <a:t>: IMDb link for the movie.</a:t>
            </a:r>
          </a:p>
          <a:p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Employed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71621" y="1924794"/>
            <a:ext cx="1865376" cy="866219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71621" y="2790128"/>
            <a:ext cx="1865376" cy="2464293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IN" dirty="0"/>
              <a:t>Handling Missing Values</a:t>
            </a:r>
          </a:p>
          <a:p>
            <a:pPr lvl="0" algn="l"/>
            <a:endParaRPr lang="en-IN" dirty="0"/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IN" dirty="0"/>
              <a:t>Outlier Removal</a:t>
            </a:r>
          </a:p>
          <a:p>
            <a:pPr lvl="0" algn="l"/>
            <a:endParaRPr lang="en-IN" dirty="0"/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IN" dirty="0"/>
              <a:t>Feature Scaling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11251" y="1913705"/>
            <a:ext cx="1865376" cy="866219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609441" y="2782543"/>
            <a:ext cx="1867186" cy="2471878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IN" dirty="0"/>
              <a:t>Aggregate Metrics</a:t>
            </a:r>
          </a:p>
          <a:p>
            <a:pPr lvl="0" algn="l"/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IN" dirty="0"/>
              <a:t>Categorical Encoding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401238" y="1913603"/>
            <a:ext cx="1865376" cy="866219"/>
          </a:xfrm>
        </p:spPr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DDCD388C-8374-D810-DCE5-554B7E05F55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01238" y="2779822"/>
            <a:ext cx="1865376" cy="2464293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Bubble plot</a:t>
            </a:r>
          </a:p>
          <a:p>
            <a:pPr lvl="0" algn="l"/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Scatter plot</a:t>
            </a:r>
          </a:p>
          <a:p>
            <a:pPr lvl="0" algn="l"/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Correlation matrix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87AFF1A-EF07-5FBF-C582-29AE302A47D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39057" y="1919389"/>
            <a:ext cx="2155111" cy="866219"/>
          </a:xfrm>
        </p:spPr>
        <p:txBody>
          <a:bodyPr/>
          <a:lstStyle/>
          <a:p>
            <a:r>
              <a:rPr lang="en-US" dirty="0"/>
              <a:t>Classification &amp;</a:t>
            </a:r>
          </a:p>
          <a:p>
            <a:r>
              <a:rPr lang="en-US" dirty="0"/>
              <a:t>Regression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62055F1-67DB-9D6D-ABE2-20C3B2514A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039058" y="2785608"/>
            <a:ext cx="2155110" cy="2464293"/>
          </a:xfrm>
        </p:spPr>
        <p:txBody>
          <a:bodyPr/>
          <a:lstStyle/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Random Forest</a:t>
            </a:r>
          </a:p>
          <a:p>
            <a:pPr lvl="0" algn="l"/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Gradient Boosting</a:t>
            </a:r>
          </a:p>
          <a:p>
            <a:pPr lvl="0" algn="l"/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XGBoost</a:t>
            </a:r>
          </a:p>
          <a:p>
            <a:pPr lvl="0" algn="l"/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LightGBM</a:t>
            </a:r>
          </a:p>
          <a:p>
            <a:pPr lvl="0" algn="l"/>
            <a:endParaRPr lang="en-US" dirty="0"/>
          </a:p>
          <a:p>
            <a:pPr marL="285750" lvl="0" indent="-285750" algn="l">
              <a:buFont typeface="Wingdings" panose="05000000000000000000" pitchFamily="2" charset="2"/>
              <a:buChar char="§"/>
            </a:pPr>
            <a:r>
              <a:rPr lang="en-US" dirty="0"/>
              <a:t>Linear Regression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1621" y="1919389"/>
            <a:ext cx="10222547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77B81A-8BB5-C9CD-5D32-633B1AD3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06471" y="5264263"/>
            <a:ext cx="1487710" cy="167636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highlight>
                <a:srgbClr val="00FF00"/>
              </a:highlight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E6CE78-D0CD-B680-D9BB-E630FC799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25436" y="6019815"/>
            <a:ext cx="1487710" cy="167636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8" name="Picture Placeholder 31">
            <a:extLst>
              <a:ext uri="{FF2B5EF4-FFF2-40B4-BE49-F238E27FC236}">
                <a16:creationId xmlns:a16="http://schemas.microsoft.com/office/drawing/2014/main" id="{7836E47E-20A2-B4B2-0DFA-3E9647879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11069291" y="5931736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1" y="0"/>
            <a:ext cx="4518122" cy="639341"/>
          </a:xfrm>
        </p:spPr>
        <p:txBody>
          <a:bodyPr/>
          <a:lstStyle/>
          <a:p>
            <a:r>
              <a:rPr lang="en-US" sz="3600" dirty="0"/>
              <a:t>Data Preprocessing: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F114E8-C66D-128C-DB60-75D00B1C5795}"/>
              </a:ext>
            </a:extLst>
          </p:cNvPr>
          <p:cNvSpPr>
            <a:spLocks noGrp="1" noChangeArrowheads="1"/>
          </p:cNvSpPr>
          <p:nvPr>
            <p:ph type="body" sz="quarter" idx="29"/>
          </p:nvPr>
        </p:nvSpPr>
        <p:spPr bwMode="auto">
          <a:xfrm>
            <a:off x="5080001" y="581402"/>
            <a:ext cx="7183119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duplicate 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ensure there are no repeated entries in the dataset.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Cleaned movie titles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removing unnecessary special characters from the end</a:t>
            </a:r>
            <a:r>
              <a:rPr lang="en-US" altLang="en-US" sz="1600" dirty="0">
                <a:solidFill>
                  <a:schemeClr val="tx1"/>
                </a:solidFill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Dropped the genres 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IMDb scores showed minimal variation across genres.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Handled missing values in gross and budget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removing rows with missing data since imputation would be unreliable.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Filled missing values in other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their respective column averages for consistency.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Standardized content ratings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replacing outdated ratings (M, GP) with modern equivalents (PG) and (X with NC-17).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Filled missing Facebook likes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the average likes for the respective individual or entity.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irrelevant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IMDb links, plot keywords, and movie titles as they added no value to the analysis.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b="1" dirty="0">
                <a:solidFill>
                  <a:schemeClr val="tx1"/>
                </a:solidFill>
              </a:rPr>
              <a:t>Removed extreme outliers </a:t>
            </a:r>
            <a:r>
              <a:rPr lang="en-US" altLang="en-US" sz="1600" dirty="0">
                <a:solidFill>
                  <a:schemeClr val="tx1"/>
                </a:solidFill>
              </a:rPr>
              <a:t>in budget and gross using z-score to ensure data consistency and reduce skewness.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3CFBF9-A9BC-2687-5DD6-2DE66E135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" y="639340"/>
            <a:ext cx="5014687" cy="267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83104E-045B-F879-F8D6-12D7892D8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4" y="3370305"/>
            <a:ext cx="5014686" cy="18205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8FA416-24D9-8FDE-69AB-F47C5EE29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4" y="5345147"/>
            <a:ext cx="5014686" cy="112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03D90DE-CB4B-E83A-9F63-5D6B7BD6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25721"/>
            <a:ext cx="10515600" cy="1115434"/>
          </a:xfrm>
        </p:spPr>
        <p:txBody>
          <a:bodyPr/>
          <a:lstStyle/>
          <a:p>
            <a:r>
              <a:rPr lang="en-US" dirty="0"/>
              <a:t>Data Preprocessing: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8023B-C936-B4C9-9BAF-68F4B4B98F1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3D6050-2A1B-FE64-566C-F0455E6D3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86" y="1523821"/>
            <a:ext cx="4428694" cy="4450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75BF3-3B7F-F05F-6612-FF33095E6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34" y="1523821"/>
            <a:ext cx="4428695" cy="445074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D95E6C5F-8189-9CB6-A8D3-07E5B020C890}"/>
              </a:ext>
            </a:extLst>
          </p:cNvPr>
          <p:cNvSpPr/>
          <p:nvPr/>
        </p:nvSpPr>
        <p:spPr>
          <a:xfrm>
            <a:off x="5476203" y="3594319"/>
            <a:ext cx="978408" cy="40843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3473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C0A3FA-D18E-C310-9B4F-48E82C2E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8158" y="426719"/>
            <a:ext cx="5120641" cy="659661"/>
          </a:xfrm>
        </p:spPr>
        <p:txBody>
          <a:bodyPr/>
          <a:lstStyle/>
          <a:p>
            <a:r>
              <a:rPr lang="en-US" sz="4000" dirty="0"/>
              <a:t>Feature Engineering: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B591A-1BF6-0560-26C1-3A221873C1A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B53600E-F553-9A88-B5E2-32D4F60B18B8}"/>
              </a:ext>
            </a:extLst>
          </p:cNvPr>
          <p:cNvSpPr>
            <a:spLocks noGrp="1" noChangeArrowheads="1"/>
          </p:cNvSpPr>
          <p:nvPr>
            <p:ph type="body" sz="quarter" idx="29"/>
          </p:nvPr>
        </p:nvSpPr>
        <p:spPr bwMode="auto">
          <a:xfrm>
            <a:off x="5507038" y="1774042"/>
            <a:ext cx="58213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Expected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Created a new feature,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expected_engagement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by scaling and averaging the review-related columns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num_critic_for_reviews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num_voted_users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num_user_for_reviews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capture audience and critic interaction on a 1-10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One-Hot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Transformed low-cardinality categorical variables into numerical features using one-hot encoding.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sz="1800" dirty="0">
                <a:solidFill>
                  <a:schemeClr val="tx1"/>
                </a:solidFill>
              </a:rPr>
              <a:t>Computed average IMDb scores for directors (</a:t>
            </a:r>
            <a:r>
              <a:rPr lang="en-US" sz="1800" dirty="0" err="1">
                <a:solidFill>
                  <a:schemeClr val="tx1"/>
                </a:solidFill>
              </a:rPr>
              <a:t>director_avg_imdb</a:t>
            </a:r>
            <a:r>
              <a:rPr lang="en-US" sz="1800" dirty="0">
                <a:solidFill>
                  <a:schemeClr val="tx1"/>
                </a:solidFill>
              </a:rPr>
              <a:t>) to reflect historical performance and replaced high-cardinality columns (</a:t>
            </a:r>
            <a:r>
              <a:rPr lang="en-US" sz="1800" dirty="0" err="1">
                <a:solidFill>
                  <a:schemeClr val="tx1"/>
                </a:solidFill>
              </a:rPr>
              <a:t>director_name</a:t>
            </a:r>
            <a:r>
              <a:rPr lang="en-US" sz="1800" dirty="0">
                <a:solidFill>
                  <a:schemeClr val="tx1"/>
                </a:solidFill>
              </a:rPr>
              <a:t>) with these aggregated values.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EEF42-79E9-A390-656A-3BB3CEC98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7" y="3321699"/>
            <a:ext cx="5318449" cy="2896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CAF10-031D-CD30-E645-987AB9B02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7" y="1086379"/>
            <a:ext cx="3938399" cy="20609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AEFEC4-050B-CC71-A7CF-CB37B2749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6988" y="1520889"/>
            <a:ext cx="1200767" cy="13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96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EF6D-9587-1D28-CDEE-A70D6EAB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0" y="351260"/>
            <a:ext cx="6018345" cy="740940"/>
          </a:xfrm>
        </p:spPr>
        <p:txBody>
          <a:bodyPr/>
          <a:lstStyle/>
          <a:p>
            <a:br>
              <a:rPr lang="en-IN" dirty="0"/>
            </a:br>
            <a:r>
              <a:rPr lang="en-IN" b="1" dirty="0"/>
              <a:t>Exploratory Data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90745-D882-46A7-C638-DEE55CFAE6E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20640" y="1188350"/>
            <a:ext cx="6949439" cy="4947920"/>
          </a:xfrm>
        </p:spPr>
        <p:txBody>
          <a:bodyPr/>
          <a:lstStyle/>
          <a:p>
            <a:r>
              <a:rPr lang="en-US" sz="1600" b="1" dirty="0">
                <a:solidFill>
                  <a:srgbClr val="FF9933"/>
                </a:solidFill>
              </a:rPr>
              <a:t>Visualization Overview: Commercial Success vs. Critical Acclaim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Purpose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The plot examines the relationship between IMDb scores, gross earnings, and profitability for the top 20 most profitable movies.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Key Insights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Movies in the top-right quadrant (</a:t>
            </a:r>
            <a:r>
              <a:rPr lang="en-US" sz="1600" i="1" dirty="0">
                <a:solidFill>
                  <a:schemeClr val="tx1"/>
                </a:solidFill>
              </a:rPr>
              <a:t>e.g., Avatar, The Avengers</a:t>
            </a:r>
            <a:r>
              <a:rPr lang="en-US" sz="1600" dirty="0">
                <a:solidFill>
                  <a:schemeClr val="tx1"/>
                </a:solidFill>
              </a:rPr>
              <a:t>) exhibit both </a:t>
            </a:r>
            <a:r>
              <a:rPr lang="en-US" sz="1600" b="1" dirty="0">
                <a:solidFill>
                  <a:schemeClr val="tx1"/>
                </a:solidFill>
              </a:rPr>
              <a:t>high IMDb scores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b="1" dirty="0">
                <a:solidFill>
                  <a:schemeClr val="tx1"/>
                </a:solidFill>
              </a:rPr>
              <a:t>high gross earnings</a:t>
            </a:r>
            <a:r>
              <a:rPr lang="en-US" sz="1600" dirty="0">
                <a:solidFill>
                  <a:schemeClr val="tx1"/>
                </a:solidFill>
              </a:rPr>
              <a:t>, marking them as critical and commercial successes.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Movies like </a:t>
            </a:r>
            <a:r>
              <a:rPr lang="en-US" sz="1600" i="1" dirty="0">
                <a:solidFill>
                  <a:schemeClr val="tx1"/>
                </a:solidFill>
              </a:rPr>
              <a:t>Jurassic World</a:t>
            </a:r>
            <a:r>
              <a:rPr lang="en-US" sz="1600" dirty="0">
                <a:solidFill>
                  <a:schemeClr val="tx1"/>
                </a:solidFill>
              </a:rPr>
              <a:t> earned significant revenue despite moderate IMDb scores.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Bubble size indicates profitability, with larger bubbles representing higher profit, and colors represent content ratings (e.g., PG, 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</a:rPr>
              <a:t>Additional Highlights</a:t>
            </a:r>
            <a:r>
              <a:rPr lang="en-US" sz="16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Reference lines help identify high-grossing movies (above $600M) and high IMDb scores (above 7.75).</a:t>
            </a:r>
          </a:p>
          <a:p>
            <a:pPr lvl="1"/>
            <a:r>
              <a:rPr lang="en-US" sz="1600" dirty="0">
                <a:solidFill>
                  <a:schemeClr val="tx1"/>
                </a:solidFill>
              </a:rPr>
              <a:t>Content ratings vary across the dataset, with movies like </a:t>
            </a:r>
            <a:r>
              <a:rPr lang="en-US" sz="1600" i="1" dirty="0">
                <a:solidFill>
                  <a:schemeClr val="tx1"/>
                </a:solidFill>
              </a:rPr>
              <a:t>Titanic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i="1" dirty="0">
                <a:solidFill>
                  <a:schemeClr val="tx1"/>
                </a:solidFill>
              </a:rPr>
              <a:t>The Lion King</a:t>
            </a:r>
            <a:r>
              <a:rPr lang="en-US" sz="1600" dirty="0">
                <a:solidFill>
                  <a:schemeClr val="tx1"/>
                </a:solidFill>
              </a:rPr>
              <a:t> spanning diverse audience groups.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8A01A5-1B8A-50D3-8889-71B88D14D2F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012959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AD51DF-C727-4608-B606-5D6C957D4C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2407</Words>
  <Application>Microsoft Office PowerPoint</Application>
  <PresentationFormat>Widescreen</PresentationFormat>
  <Paragraphs>230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等线</vt:lpstr>
      <vt:lpstr>Abadi</vt:lpstr>
      <vt:lpstr>Arial</vt:lpstr>
      <vt:lpstr>Calibri</vt:lpstr>
      <vt:lpstr>Posterama Text Black</vt:lpstr>
      <vt:lpstr>Posterama Text SemiBold</vt:lpstr>
      <vt:lpstr>Wingdings</vt:lpstr>
      <vt:lpstr>Custom</vt:lpstr>
      <vt:lpstr>Predicting IMDb Scores: Leveraging Pre-Release Movie Attributes</vt:lpstr>
      <vt:lpstr>Problem Statement</vt:lpstr>
      <vt:lpstr>Dataset</vt:lpstr>
      <vt:lpstr>Dataset Overview</vt:lpstr>
      <vt:lpstr>Methods Employed</vt:lpstr>
      <vt:lpstr>Data Preprocessing:</vt:lpstr>
      <vt:lpstr>Data Preprocessing:</vt:lpstr>
      <vt:lpstr>Feature Engineering:</vt:lpstr>
      <vt:lpstr> Exploratory Data Analysis </vt:lpstr>
      <vt:lpstr> Exploratory Data Analysis 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Exploratory Data Analysis</vt:lpstr>
      <vt:lpstr>Regression Techniques </vt:lpstr>
      <vt:lpstr>Regression Analysis</vt:lpstr>
      <vt:lpstr>Classification Techniques</vt:lpstr>
      <vt:lpstr>Classification Analysis</vt:lpstr>
      <vt:lpstr>Extracting Feature Importance and Integrating GPT API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2023-09-14T06:03:51Z</dcterms:created>
  <dcterms:modified xsi:type="dcterms:W3CDTF">2024-12-16T04:13:52Z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