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0172" y="453769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553159" y="1148541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1647" y="1920066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97110" y="969382"/>
            <a:ext cx="5715000" cy="24378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spc="-20" dirty="0" smtClean="0">
                <a:latin typeface="Trebuchet MS"/>
                <a:cs typeface="Trebuchet MS"/>
              </a:rPr>
              <a:t>VINDHIYA K</a:t>
            </a:r>
            <a:endParaRPr lang="en-IN" sz="3200" spc="-2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3200" spc="-2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spc="-20" dirty="0" err="1">
                <a:latin typeface="Trebuchet MS"/>
                <a:cs typeface="Trebuchet MS"/>
              </a:rPr>
              <a:t>Nmid</a:t>
            </a:r>
            <a:r>
              <a:rPr lang="en-IN" sz="2000" spc="-20" dirty="0" smtClean="0">
                <a:latin typeface="Trebuchet MS"/>
                <a:cs typeface="Trebuchet MS"/>
              </a:rPr>
              <a:t>: 847F879BAEF2299A258478F692D5629E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2000" spc="-2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500" spc="-20" dirty="0">
                <a:latin typeface="Trebuchet MS"/>
                <a:cs typeface="Trebuchet MS"/>
              </a:rPr>
              <a:t>Madras Institute of Technology campus, Anna University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97110" y="3810000"/>
            <a:ext cx="43610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 smtClean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lang="en-US" sz="2400" b="1" spc="-10" dirty="0" smtClean="0">
              <a:solidFill>
                <a:srgbClr val="2D936B"/>
              </a:solidFill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grpSp>
        <p:nvGrpSpPr>
          <p:cNvPr id="12" name="object 2">
            <a:extLst>
              <a:ext uri="{FF2B5EF4-FFF2-40B4-BE49-F238E27FC236}">
                <a16:creationId xmlns:a16="http://schemas.microsoft.com/office/drawing/2014/main" id="{41C367EB-097A-8B7F-5121-242BB7E2C1D3}"/>
              </a:ext>
            </a:extLst>
          </p:cNvPr>
          <p:cNvGrpSpPr/>
          <p:nvPr/>
        </p:nvGrpSpPr>
        <p:grpSpPr>
          <a:xfrm flipV="1">
            <a:off x="1243597" y="2720443"/>
            <a:ext cx="1861186" cy="1438274"/>
            <a:chOff x="742950" y="1104900"/>
            <a:chExt cx="1743075" cy="1333500"/>
          </a:xfrm>
        </p:grpSpPr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EC1A27D5-79FE-663E-0350-3DAC51B10B4B}"/>
                </a:ext>
              </a:extLst>
            </p:cNvPr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F3DD8276-B4C6-36C0-E9AD-75E52E1AF640}"/>
                </a:ext>
              </a:extLst>
            </p:cNvPr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6">
            <a:extLst>
              <a:ext uri="{FF2B5EF4-FFF2-40B4-BE49-F238E27FC236}">
                <a16:creationId xmlns:a16="http://schemas.microsoft.com/office/drawing/2014/main" id="{7E7EAE13-A8F9-9CF9-A23E-C4D0C597F378}"/>
              </a:ext>
            </a:extLst>
          </p:cNvPr>
          <p:cNvSpPr/>
          <p:nvPr/>
        </p:nvSpPr>
        <p:spPr>
          <a:xfrm>
            <a:off x="1728011" y="397411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A264DB83-202C-6FF9-1F88-722B6F94F850}"/>
              </a:ext>
            </a:extLst>
          </p:cNvPr>
          <p:cNvSpPr/>
          <p:nvPr/>
        </p:nvSpPr>
        <p:spPr>
          <a:xfrm rot="10800000">
            <a:off x="481597" y="3407229"/>
            <a:ext cx="875657" cy="751488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B020DAF0-6BF0-A792-376E-FA421C129854}"/>
              </a:ext>
            </a:extLst>
          </p:cNvPr>
          <p:cNvSpPr/>
          <p:nvPr/>
        </p:nvSpPr>
        <p:spPr>
          <a:xfrm>
            <a:off x="915054" y="4728827"/>
            <a:ext cx="1662298" cy="1328909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714893" y="990600"/>
            <a:ext cx="5562600" cy="738664"/>
          </a:xfrm>
        </p:spPr>
        <p:txBody>
          <a:bodyPr/>
          <a:lstStyle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TRAIN_MASK_DETECTION LIBRARIES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89" y="1719934"/>
            <a:ext cx="6943726" cy="43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61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1" y="643421"/>
            <a:ext cx="6705600" cy="667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z="4250"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96547"/>
            <a:ext cx="4648200" cy="22870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947" y="2678177"/>
            <a:ext cx="4467804" cy="230540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987175" y="4038600"/>
            <a:ext cx="956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05DB-0D7E-42AA-2FB4-A004DFCE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685800"/>
            <a:ext cx="9764395" cy="654025"/>
          </a:xfrm>
        </p:spPr>
        <p:txBody>
          <a:bodyPr/>
          <a:lstStyle/>
          <a:p>
            <a:r>
              <a:rPr lang="en-IN" sz="4250" dirty="0" smtClean="0"/>
              <a:t>ACCURACY OF THE MODEL</a:t>
            </a:r>
            <a:endParaRPr lang="en-IN" sz="425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47800"/>
            <a:ext cx="5745486" cy="430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7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203855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dirty="0"/>
              <a:t>PROJECT</a:t>
            </a:r>
            <a:r>
              <a:rPr spc="-90" dirty="0"/>
              <a:t> </a:t>
            </a:r>
            <a:r>
              <a:rPr spc="-10" dirty="0"/>
              <a:t>TITLE</a:t>
            </a:r>
            <a:endParaRPr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0C588E-89C9-CAC3-3EAC-4C50720C29D3}"/>
              </a:ext>
            </a:extLst>
          </p:cNvPr>
          <p:cNvSpPr txBox="1"/>
          <p:nvPr/>
        </p:nvSpPr>
        <p:spPr>
          <a:xfrm>
            <a:off x="558165" y="2507294"/>
            <a:ext cx="7534275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50" b="1" dirty="0" smtClean="0">
                <a:solidFill>
                  <a:schemeClr val="tx1"/>
                </a:solidFill>
                <a:latin typeface="Trebuchet MS"/>
                <a:ea typeface="+mj-ea"/>
              </a:rPr>
              <a:t>Face Mask Detection using CNN</a:t>
            </a:r>
            <a:endParaRPr lang="en-IN" dirty="0"/>
          </a:p>
        </p:txBody>
      </p:sp>
      <p:grpSp>
        <p:nvGrpSpPr>
          <p:cNvPr id="24" name="object 2">
            <a:extLst>
              <a:ext uri="{FF2B5EF4-FFF2-40B4-BE49-F238E27FC236}">
                <a16:creationId xmlns:a16="http://schemas.microsoft.com/office/drawing/2014/main" id="{A4F72E03-A7AA-7DEF-1A2C-BE8E328F1B1C}"/>
              </a:ext>
            </a:extLst>
          </p:cNvPr>
          <p:cNvGrpSpPr/>
          <p:nvPr/>
        </p:nvGrpSpPr>
        <p:grpSpPr>
          <a:xfrm>
            <a:off x="869859" y="4895851"/>
            <a:ext cx="1743075" cy="1333500"/>
            <a:chOff x="742950" y="1104900"/>
            <a:chExt cx="1743075" cy="1333500"/>
          </a:xfrm>
        </p:grpSpPr>
        <p:sp>
          <p:nvSpPr>
            <p:cNvPr id="25" name="object 3">
              <a:extLst>
                <a:ext uri="{FF2B5EF4-FFF2-40B4-BE49-F238E27FC236}">
                  <a16:creationId xmlns:a16="http://schemas.microsoft.com/office/drawing/2014/main" id="{517C8DC3-49BB-A6F2-3B9E-C786EA06F372}"/>
                </a:ext>
              </a:extLst>
            </p:cNvPr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4">
              <a:extLst>
                <a:ext uri="{FF2B5EF4-FFF2-40B4-BE49-F238E27FC236}">
                  <a16:creationId xmlns:a16="http://schemas.microsoft.com/office/drawing/2014/main" id="{69284BF7-FB9A-B633-09FF-100F3A95CB04}"/>
                </a:ext>
              </a:extLst>
            </p:cNvPr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 algn="just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1EAB00-EBA3-103F-6CFD-7480A7509185}"/>
              </a:ext>
            </a:extLst>
          </p:cNvPr>
          <p:cNvSpPr txBox="1"/>
          <p:nvPr/>
        </p:nvSpPr>
        <p:spPr>
          <a:xfrm>
            <a:off x="1687664" y="1540377"/>
            <a:ext cx="75987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develop a system using Convolutional Neural Networks (CNNs) to detect if individuals in images or videos are wearing face masks. We'll gather a labeled dataset of faces with and without masks, preprocess it, and train a CNN model. This model will be integrated into an application to process live video or images, providing real-time mask detection results. The project will be evaluated based on accuracy, processing speed, and robustness to different conditions.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0596562" y="109131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575055"/>
            <a:ext cx="5796597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2" name="Rectangle 1"/>
          <p:cNvSpPr/>
          <p:nvPr/>
        </p:nvSpPr>
        <p:spPr>
          <a:xfrm>
            <a:off x="1371600" y="1828800"/>
            <a:ext cx="76247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COVID-19 pandemic has emphasized the importance of face mask usage. To enforce mask-wearing guidelines and ensure public safety, an automated system for mask detection is valuable. This project aims to address this need by developing a CNN-based system that can accurately identify individuals wearing masks in images or video streams. The challenge lies in training a robust model that performs well under varying lighting conditions, poses, and mask types, ultimately assisting in promoting public health measures.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402772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 smtClean="0"/>
              <a:t>PROJECT</a:t>
            </a:r>
            <a:r>
              <a:rPr lang="en-US" sz="4250" dirty="0"/>
              <a:t> </a:t>
            </a:r>
            <a:r>
              <a:rPr sz="4250" spc="-10" dirty="0" smtClean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0B69E-E265-B85E-16E0-F277AF03A2FF}"/>
              </a:ext>
            </a:extLst>
          </p:cNvPr>
          <p:cNvSpPr txBox="1"/>
          <p:nvPr/>
        </p:nvSpPr>
        <p:spPr>
          <a:xfrm>
            <a:off x="533400" y="1080952"/>
            <a:ext cx="1098511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tackles the task of automatically detecting whether individuals in images or video streams are wearing face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masks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Develop a system that analyzes images or video and identifies if people are wearing masks.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Utilize a CNN architecture, specifically designed for image recognition tasks.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Train the CNN on a labeled dataset containing images of faces with and without masks.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Preprocess the data (resizing, normalization) to prepare it for the CNN model.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system will provide real-time results, indicating whether individuals in the captured image/video are wearing masks.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Success will be measured by accuracy, processing speed, and robustness to variations in lighting, pose, and mask types.</a:t>
            </a:r>
          </a:p>
          <a:p>
            <a:endParaRPr lang="en-IN" sz="2400" b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-84137"/>
            <a:ext cx="9764395" cy="1122362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3143A0-C356-2658-B32D-9B7C2787EBED}"/>
              </a:ext>
            </a:extLst>
          </p:cNvPr>
          <p:cNvSpPr txBox="1"/>
          <p:nvPr/>
        </p:nvSpPr>
        <p:spPr>
          <a:xfrm>
            <a:off x="458003" y="1152108"/>
            <a:ext cx="935355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health authorities and law enforcement: </a:t>
            </a: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could use the system in public spaces like train stations, airports, or schools to monitor mask compliance and enforce mask-wearing regulations.</a:t>
            </a:r>
          </a:p>
          <a:p>
            <a:pPr algn="l"/>
            <a:r>
              <a:rPr lang="en-US" sz="2400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Businesses and organizations: </a:t>
            </a: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Retail stores, offices, or event venues could utilize the system to ensure employees and customers adhere to mask policies.</a:t>
            </a:r>
          </a:p>
          <a:p>
            <a:pPr algn="l"/>
            <a:r>
              <a:rPr lang="en-US" sz="2400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companies: </a:t>
            </a: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might integrate the system into existing surveillance systems to monitor mask usage in specific areas.</a:t>
            </a:r>
          </a:p>
          <a:p>
            <a:pPr algn="l"/>
            <a:r>
              <a:rPr lang="en-US" sz="2400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Developers: </a:t>
            </a: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core technology could be used as a building block for further development of mask detection functionalities within other applications.</a:t>
            </a:r>
          </a:p>
          <a:p>
            <a:pPr algn="l"/>
            <a:r>
              <a:rPr lang="en-US" sz="2400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Researchers: </a:t>
            </a: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Researchers studying mask usage patterns or the effectiveness of public health measures could leverage the system for data collection and analysis.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2445" y="-275413"/>
            <a:ext cx="10345555" cy="1798569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sz="4250" dirty="0"/>
              <a:t>YOUR</a:t>
            </a:r>
            <a:r>
              <a:rPr sz="4250" spc="-95" dirty="0"/>
              <a:t> </a:t>
            </a:r>
            <a:r>
              <a:rPr sz="4250" spc="-10" dirty="0"/>
              <a:t>SOLUTION</a:t>
            </a:r>
            <a:r>
              <a:rPr sz="4250" spc="-345" dirty="0"/>
              <a:t> </a:t>
            </a:r>
            <a:r>
              <a:rPr sz="4250" dirty="0"/>
              <a:t>AND</a:t>
            </a:r>
            <a:r>
              <a:rPr sz="4250" spc="-20" dirty="0"/>
              <a:t> </a:t>
            </a:r>
            <a:r>
              <a:rPr sz="4250" dirty="0"/>
              <a:t>ITS </a:t>
            </a:r>
            <a:r>
              <a:rPr sz="4250" spc="-20" dirty="0"/>
              <a:t>VALUE</a:t>
            </a:r>
            <a:r>
              <a:rPr sz="4250" spc="-120" dirty="0"/>
              <a:t> </a:t>
            </a:r>
            <a:r>
              <a:rPr sz="4250" spc="-10" dirty="0"/>
              <a:t>PROPOSITION</a:t>
            </a:r>
            <a:endParaRPr sz="425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29BF55-2015-BE44-38E4-F9E33FDD6399}"/>
              </a:ext>
            </a:extLst>
          </p:cNvPr>
          <p:cNvSpPr txBox="1"/>
          <p:nvPr/>
        </p:nvSpPr>
        <p:spPr>
          <a:xfrm>
            <a:off x="438125" y="1828800"/>
            <a:ext cx="90964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Public Health: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Promotes adherence to mask-wearing guidelines, potentially reducing the spread of COVID-19 and other airborne diseases.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Efficiency: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Automates mask detection, freeing human resources for other tasks.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Insights: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Provides immediate feedback on mask usage within a monitored area.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system can be deployed across various locations and integrated with existing security infrastructure.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Decision Making: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Provides valuable data for analyzing mask usage patterns and informing public health strategies.</a:t>
            </a:r>
          </a:p>
          <a:p>
            <a:pPr algn="l"/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5EC72-F86F-A8B4-0FBC-ECC27B020A2A}"/>
              </a:ext>
            </a:extLst>
          </p:cNvPr>
          <p:cNvSpPr txBox="1"/>
          <p:nvPr/>
        </p:nvSpPr>
        <p:spPr>
          <a:xfrm>
            <a:off x="5334000" y="2478457"/>
            <a:ext cx="4646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2400" dirty="0">
              <a:solidFill>
                <a:srgbClr val="0D0D0D"/>
              </a:solidFill>
              <a:latin typeface="Söh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7C4E62-EBBB-46C5-AE74-EBA8B4C28B29}"/>
              </a:ext>
            </a:extLst>
          </p:cNvPr>
          <p:cNvSpPr txBox="1"/>
          <p:nvPr/>
        </p:nvSpPr>
        <p:spPr>
          <a:xfrm>
            <a:off x="558165" y="1552635"/>
            <a:ext cx="1041463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Imagine a system that can monitor mask usage in real-time, providing instant feedback on compliance within a space. This can be particularly valuable in high-traffic areas like airports or train stations.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Adaptability: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core technology can be deployed across diverse settings – from schools and workplaces to public events. With further development, it could even be adapted for integration into existing security systems.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Insights: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system's ability to collect data on mask usage patterns can be a game-changer. This data can be anonymized and analyzed to understand mask compliance trends, informing public health strategies and resource allocation.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Non-invasive and Objective: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Unlike manual monitoring, this system offers a non-invasive and objective approach to mask detection. It removes human bias and frees up personnel for other tasks.</a:t>
            </a:r>
          </a:p>
          <a:p>
            <a:pPr algn="l"/>
            <a:endParaRPr lang="en-US" sz="2400" dirty="0">
              <a:solidFill>
                <a:srgbClr val="0D0D0D"/>
              </a:solidFill>
              <a:latin typeface="Söhn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670054" y="473094"/>
            <a:ext cx="3304540" cy="667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50" spc="-10" dirty="0"/>
              <a:t>MODELLING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75" y="2341781"/>
            <a:ext cx="6801799" cy="292449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70054" y="16634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VIDEO_MASK_DETECTION LIBRARIES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768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Söhne</vt:lpstr>
      <vt:lpstr>Times New Roman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TRAIN_MASK_DETECTION LIBRARIES </vt:lpstr>
      <vt:lpstr>RESULTS</vt:lpstr>
      <vt:lpstr>ACCURACY OF THE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Saravanakumar V</dc:creator>
  <cp:lastModifiedBy>Vindhiya</cp:lastModifiedBy>
  <cp:revision>9</cp:revision>
  <dcterms:created xsi:type="dcterms:W3CDTF">2024-04-02T15:31:25Z</dcterms:created>
  <dcterms:modified xsi:type="dcterms:W3CDTF">2024-04-05T02:58:41Z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