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94666e87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94666e87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94666e87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94666e87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94666e87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94666e87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94666e87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94666e87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94666e87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94666e87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94666e87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94666e87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 Ticket Price Evaluation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4294967295" type="title"/>
          </p:nvPr>
        </p:nvSpPr>
        <p:spPr>
          <a:xfrm>
            <a:off x="145800" y="137025"/>
            <a:ext cx="885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Is our current price of $81 for an Adult Ticket </a:t>
            </a:r>
            <a:r>
              <a:rPr lang="en" sz="2440"/>
              <a:t>appropriate</a:t>
            </a:r>
            <a:r>
              <a:rPr lang="en" sz="2440"/>
              <a:t>?</a:t>
            </a:r>
            <a:endParaRPr sz="2440"/>
          </a:p>
        </p:txBody>
      </p:sp>
      <p:sp>
        <p:nvSpPr>
          <p:cNvPr id="93" name="Google Shape;93;p14"/>
          <p:cNvSpPr txBox="1"/>
          <p:nvPr>
            <p:ph idx="4294967295" type="body"/>
          </p:nvPr>
        </p:nvSpPr>
        <p:spPr>
          <a:xfrm>
            <a:off x="356225" y="672225"/>
            <a:ext cx="3510000" cy="3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Pre-analysis views on BMR pricing: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BMR provides high quality </a:t>
            </a:r>
            <a:r>
              <a:rPr lang="en" sz="1900"/>
              <a:t>amenities</a:t>
            </a:r>
            <a:r>
              <a:rPr lang="en" sz="1900"/>
              <a:t> that justifies the premium our guests pay for admission.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900"/>
              <a:buChar char="●"/>
            </a:pPr>
            <a:r>
              <a:rPr lang="en" sz="1900"/>
              <a:t>BMR’s ticket price is the most expensive in Montana and needs to be reduced to increase </a:t>
            </a:r>
            <a:r>
              <a:rPr lang="en" sz="1900"/>
              <a:t>attendance</a:t>
            </a:r>
            <a:r>
              <a:rPr lang="en" sz="1900"/>
              <a:t>. </a:t>
            </a:r>
            <a:endParaRPr sz="19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150" y="1317886"/>
            <a:ext cx="5080051" cy="269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4294967295" type="title"/>
          </p:nvPr>
        </p:nvSpPr>
        <p:spPr>
          <a:xfrm>
            <a:off x="145800" y="76225"/>
            <a:ext cx="885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Key findings:</a:t>
            </a:r>
            <a:endParaRPr sz="2440"/>
          </a:p>
        </p:txBody>
      </p:sp>
      <p:sp>
        <p:nvSpPr>
          <p:cNvPr id="100" name="Google Shape;100;p15"/>
          <p:cNvSpPr txBox="1"/>
          <p:nvPr>
            <p:ph idx="4294967295" type="body"/>
          </p:nvPr>
        </p:nvSpPr>
        <p:spPr>
          <a:xfrm>
            <a:off x="234600" y="573425"/>
            <a:ext cx="3510000" cy="43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When evaluating ticket pricing it is more </a:t>
            </a:r>
            <a:r>
              <a:rPr lang="en" sz="1600"/>
              <a:t>appropriate</a:t>
            </a:r>
            <a:r>
              <a:rPr lang="en" sz="1600"/>
              <a:t> to consider the entire population of 277 ski resorts with quality data instead of just Montana resorts.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Ticket price based on modeling from </a:t>
            </a:r>
            <a:r>
              <a:rPr lang="en" sz="1600"/>
              <a:t>competitor</a:t>
            </a:r>
            <a:r>
              <a:rPr lang="en" sz="1600"/>
              <a:t> data suggests that BMR’s </a:t>
            </a:r>
            <a:r>
              <a:rPr lang="en" sz="1600"/>
              <a:t>amenities</a:t>
            </a:r>
            <a:r>
              <a:rPr lang="en" sz="1600"/>
              <a:t> could support a ticket price of $95.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Additional profit could also be generated by reducing </a:t>
            </a:r>
            <a:r>
              <a:rPr lang="en" sz="1600"/>
              <a:t>amenities</a:t>
            </a:r>
            <a:r>
              <a:rPr lang="en" sz="1600"/>
              <a:t> (such as closure of some runs) to better reflect the current $81 ticket price.</a:t>
            </a:r>
            <a:endParaRPr sz="16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200" y="102325"/>
            <a:ext cx="3416325" cy="282417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6847950" y="1035650"/>
            <a:ext cx="1163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Montana ski resorts within the cloud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5"/>
          <p:cNvSpPr/>
          <p:nvPr/>
        </p:nvSpPr>
        <p:spPr>
          <a:xfrm rot="3088189">
            <a:off x="6574436" y="1454218"/>
            <a:ext cx="207087" cy="491715"/>
          </a:xfrm>
          <a:prstGeom prst="downArrow">
            <a:avLst>
              <a:gd fmla="val 50000" name="adj1"/>
              <a:gd fmla="val 50941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225" y="2926500"/>
            <a:ext cx="3998975" cy="21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00" y="453775"/>
            <a:ext cx="5677712" cy="4519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>
            <p:ph idx="4294967295" type="title"/>
          </p:nvPr>
        </p:nvSpPr>
        <p:spPr>
          <a:xfrm>
            <a:off x="6045875" y="86250"/>
            <a:ext cx="2756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Model Results</a:t>
            </a:r>
            <a:r>
              <a:rPr lang="en" sz="2440"/>
              <a:t>:</a:t>
            </a:r>
            <a:endParaRPr sz="2440"/>
          </a:p>
        </p:txBody>
      </p:sp>
      <p:sp>
        <p:nvSpPr>
          <p:cNvPr id="111" name="Google Shape;111;p16"/>
          <p:cNvSpPr txBox="1"/>
          <p:nvPr>
            <p:ph idx="4294967295" type="body"/>
          </p:nvPr>
        </p:nvSpPr>
        <p:spPr>
          <a:xfrm>
            <a:off x="6045875" y="573425"/>
            <a:ext cx="2887500" cy="45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lowest error model generated in this analysis was a random </a:t>
            </a:r>
            <a:r>
              <a:rPr lang="en" sz="1600"/>
              <a:t>forest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Mean absolute error of resultant model was $9.54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# of Fast Quads, # of Runs, Snow Making Ac., and Vertical Drop were the most influential features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Sufficient data was provided based on CV scores</a:t>
            </a:r>
            <a:endParaRPr sz="1600"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900" y="681800"/>
            <a:ext cx="3964374" cy="208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idx="4294967295" type="title"/>
          </p:nvPr>
        </p:nvSpPr>
        <p:spPr>
          <a:xfrm>
            <a:off x="145800" y="76225"/>
            <a:ext cx="885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Scenarios evaluated</a:t>
            </a:r>
            <a:r>
              <a:rPr lang="en" sz="2440"/>
              <a:t>:</a:t>
            </a:r>
            <a:endParaRPr sz="2440"/>
          </a:p>
        </p:txBody>
      </p:sp>
      <p:sp>
        <p:nvSpPr>
          <p:cNvPr id="118" name="Google Shape;118;p17"/>
          <p:cNvSpPr txBox="1"/>
          <p:nvPr>
            <p:ph idx="4294967295" type="body"/>
          </p:nvPr>
        </p:nvSpPr>
        <p:spPr>
          <a:xfrm>
            <a:off x="234600" y="573425"/>
            <a:ext cx="3927000" cy="43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arenR"/>
            </a:pP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Close up to 10 runs - The modeling seems to indicate that there are some logical breaks in the closing of runs. Closing 3 to 5 runs reduces the price support by $0.67, and 6 to 8 reduces it by $1.26. 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600"/>
              <a:buFont typeface="Arial"/>
              <a:buAutoNum type="arabicParenR"/>
            </a:pP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Increase vertical drop by 150’  - This would increase price support by $1.99 ($3.5MM for the season) prices were increased to reflect this change. 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875" y="181725"/>
            <a:ext cx="4677601" cy="2457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9950" y="2773337"/>
            <a:ext cx="4141458" cy="2199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idx="4294967295" type="title"/>
          </p:nvPr>
        </p:nvSpPr>
        <p:spPr>
          <a:xfrm>
            <a:off x="145800" y="76225"/>
            <a:ext cx="885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Scenarios evaluated:</a:t>
            </a:r>
            <a:endParaRPr sz="2440"/>
          </a:p>
        </p:txBody>
      </p:sp>
      <p:sp>
        <p:nvSpPr>
          <p:cNvPr id="126" name="Google Shape;126;p18"/>
          <p:cNvSpPr txBox="1"/>
          <p:nvPr>
            <p:ph idx="4294967295" type="body"/>
          </p:nvPr>
        </p:nvSpPr>
        <p:spPr>
          <a:xfrm>
            <a:off x="234600" y="573425"/>
            <a:ext cx="3927000" cy="43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3) 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4)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 txBox="1"/>
          <p:nvPr>
            <p:ph idx="4294967295" type="body"/>
          </p:nvPr>
        </p:nvSpPr>
        <p:spPr>
          <a:xfrm>
            <a:off x="747200" y="573425"/>
            <a:ext cx="3462600" cy="43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Scenario 2 with the addition of 2 acres of snow making - This adds no value when compared to scenario 2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Increase the longest run by 0.2 miles - This adds no additional value in this model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200" y="123075"/>
            <a:ext cx="4444736" cy="242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2200" y="2640549"/>
            <a:ext cx="4444718" cy="242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idx="4294967295" type="title"/>
          </p:nvPr>
        </p:nvSpPr>
        <p:spPr>
          <a:xfrm>
            <a:off x="145800" y="137025"/>
            <a:ext cx="885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/>
              <a:t>Conclusion: BMR’s $81 Adult Ticket price is below modeled price</a:t>
            </a:r>
            <a:endParaRPr sz="2140"/>
          </a:p>
        </p:txBody>
      </p:sp>
      <p:sp>
        <p:nvSpPr>
          <p:cNvPr id="135" name="Google Shape;135;p19"/>
          <p:cNvSpPr txBox="1"/>
          <p:nvPr>
            <p:ph idx="4294967295" type="body"/>
          </p:nvPr>
        </p:nvSpPr>
        <p:spPr>
          <a:xfrm>
            <a:off x="356225" y="672225"/>
            <a:ext cx="3510000" cy="3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40201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Based on modeling results based on </a:t>
            </a:r>
            <a:r>
              <a:rPr lang="en" sz="1900"/>
              <a:t>competitor</a:t>
            </a:r>
            <a:r>
              <a:rPr lang="en" sz="1900"/>
              <a:t> </a:t>
            </a:r>
            <a:r>
              <a:rPr lang="en" sz="1900"/>
              <a:t>amenities</a:t>
            </a:r>
            <a:r>
              <a:rPr lang="en" sz="1900"/>
              <a:t> there is significant </a:t>
            </a:r>
            <a:r>
              <a:rPr lang="en" sz="1900"/>
              <a:t>evidence</a:t>
            </a:r>
            <a:r>
              <a:rPr lang="en" sz="1900"/>
              <a:t> that BMR could adjust justify a price increase to as high as $95 (</a:t>
            </a:r>
            <a:r>
              <a:rPr lang="en" sz="1900" u="sng"/>
              <a:t>+</a:t>
            </a:r>
            <a:r>
              <a:rPr lang="en" sz="1900"/>
              <a:t> $9.50) with current amenities.</a:t>
            </a:r>
            <a:endParaRPr sz="1900"/>
          </a:p>
          <a:p>
            <a:pPr indent="-340201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lang="en" sz="1900"/>
              <a:t>An alternative </a:t>
            </a:r>
            <a:r>
              <a:rPr lang="en" sz="1900"/>
              <a:t>approach</a:t>
            </a:r>
            <a:r>
              <a:rPr lang="en" sz="1900"/>
              <a:t> to increasing profit would be to reduce some of the less impactful amenities to reduce </a:t>
            </a:r>
            <a:r>
              <a:rPr lang="en" sz="1900"/>
              <a:t>operating</a:t>
            </a:r>
            <a:r>
              <a:rPr lang="en" sz="1900"/>
              <a:t> costs while maintaining current pricing.</a:t>
            </a:r>
            <a:endParaRPr sz="1900"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875" y="1441500"/>
            <a:ext cx="4972975" cy="267607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/>
          <p:nvPr/>
        </p:nvSpPr>
        <p:spPr>
          <a:xfrm rot="5400000">
            <a:off x="5439225" y="2501500"/>
            <a:ext cx="2215800" cy="421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Amenity based</a:t>
            </a:r>
            <a:r>
              <a:rPr lang="en" sz="1100">
                <a:solidFill>
                  <a:srgbClr val="FF0000"/>
                </a:solidFill>
              </a:rPr>
              <a:t> price </a:t>
            </a:r>
            <a:r>
              <a:rPr lang="en" sz="1100" u="sng">
                <a:solidFill>
                  <a:srgbClr val="FF0000"/>
                </a:solidFill>
              </a:rPr>
              <a:t>+</a:t>
            </a:r>
            <a:r>
              <a:rPr lang="en" sz="1100">
                <a:solidFill>
                  <a:srgbClr val="FF0000"/>
                </a:solidFill>
              </a:rPr>
              <a:t> error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