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8" d="100"/>
          <a:sy n="68" d="100"/>
        </p:scale>
        <p:origin x="64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4809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7070C">
              <a:alpha val="80000"/>
            </a:srgbClr>
          </a:solidFill>
          <a:ln/>
        </p:spPr>
      </p:sp>
      <p:sp>
        <p:nvSpPr>
          <p:cNvPr id="6" name="Text 2"/>
          <p:cNvSpPr/>
          <p:nvPr/>
        </p:nvSpPr>
        <p:spPr>
          <a:xfrm>
            <a:off x="2037993" y="2155388"/>
            <a:ext cx="10554414" cy="2874645"/>
          </a:xfrm>
          <a:prstGeom prst="rect">
            <a:avLst/>
          </a:prstGeom>
          <a:noFill/>
          <a:ln/>
        </p:spPr>
        <p:txBody>
          <a:bodyPr wrap="square" rtlCol="0" anchor="t"/>
          <a:lstStyle/>
          <a:p>
            <a:pPr marL="0" indent="0">
              <a:lnSpc>
                <a:spcPts val="7545"/>
              </a:lnSpc>
              <a:buNone/>
            </a:pPr>
            <a:r>
              <a:rPr lang="en-US" sz="6036" dirty="0">
                <a:solidFill>
                  <a:srgbClr val="B380FF"/>
                </a:solidFill>
                <a:latin typeface="Sora" pitchFamily="34" charset="0"/>
                <a:ea typeface="Sora" pitchFamily="34" charset="-122"/>
                <a:cs typeface="Sora" pitchFamily="34" charset="-120"/>
              </a:rPr>
              <a:t>Analyzing the Practical Efficacy of Political Belief Systems in the Cold War</a:t>
            </a:r>
            <a:endParaRPr lang="en-US" sz="6036" dirty="0"/>
          </a:p>
        </p:txBody>
      </p:sp>
      <p:sp>
        <p:nvSpPr>
          <p:cNvPr id="7" name="Text 3"/>
          <p:cNvSpPr/>
          <p:nvPr/>
        </p:nvSpPr>
        <p:spPr>
          <a:xfrm>
            <a:off x="2037993" y="5363289"/>
            <a:ext cx="10554414" cy="710803"/>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 This presentation examines the economic and military impact of political belief systems during the Cold War era, drawing insights from the diverse perspectives of 15 leading language models.</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sp>
        <p:nvSpPr>
          <p:cNvPr id="4" name="Text 1"/>
          <p:cNvSpPr/>
          <p:nvPr/>
        </p:nvSpPr>
        <p:spPr>
          <a:xfrm>
            <a:off x="2037993" y="934760"/>
            <a:ext cx="9939933" cy="694373"/>
          </a:xfrm>
          <a:prstGeom prst="rect">
            <a:avLst/>
          </a:prstGeom>
          <a:noFill/>
          <a:ln/>
        </p:spPr>
        <p:txBody>
          <a:bodyPr wrap="non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Conclusion and Recommendations</a:t>
            </a:r>
            <a:endParaRPr lang="en-US" sz="4374" dirty="0"/>
          </a:p>
        </p:txBody>
      </p:sp>
      <p:pic>
        <p:nvPicPr>
          <p:cNvPr id="5" name="Image 1" descr="preencoded.png"/>
          <p:cNvPicPr>
            <a:picLocks noChangeAspect="1"/>
          </p:cNvPicPr>
          <p:nvPr/>
        </p:nvPicPr>
        <p:blipFill>
          <a:blip r:embed="rId4"/>
          <a:stretch>
            <a:fillRect/>
          </a:stretch>
        </p:blipFill>
        <p:spPr>
          <a:xfrm>
            <a:off x="2037993" y="1962388"/>
            <a:ext cx="1110972" cy="1777484"/>
          </a:xfrm>
          <a:prstGeom prst="rect">
            <a:avLst/>
          </a:prstGeom>
        </p:spPr>
      </p:pic>
      <p:sp>
        <p:nvSpPr>
          <p:cNvPr id="6" name="Text 2"/>
          <p:cNvSpPr/>
          <p:nvPr/>
        </p:nvSpPr>
        <p:spPr>
          <a:xfrm>
            <a:off x="3482221" y="2184559"/>
            <a:ext cx="3663672" cy="347186"/>
          </a:xfrm>
          <a:prstGeom prst="rect">
            <a:avLst/>
          </a:prstGeom>
          <a:noFill/>
          <a:ln/>
        </p:spPr>
        <p:txBody>
          <a:bodyPr wrap="none" rtlCol="0" anchor="t"/>
          <a:lstStyle/>
          <a:p>
            <a:pPr marL="0" indent="0" algn="l">
              <a:lnSpc>
                <a:spcPts val="2734"/>
              </a:lnSpc>
              <a:buNone/>
            </a:pPr>
            <a:r>
              <a:rPr lang="en-US" sz="2187" dirty="0">
                <a:solidFill>
                  <a:srgbClr val="B380FF"/>
                </a:solidFill>
                <a:latin typeface="Sora" pitchFamily="34" charset="0"/>
                <a:ea typeface="Sora" pitchFamily="34" charset="-122"/>
                <a:cs typeface="Sora" pitchFamily="34" charset="-120"/>
              </a:rPr>
              <a:t>Acknowledge Complexity</a:t>
            </a:r>
            <a:endParaRPr lang="en-US" sz="2187" dirty="0"/>
          </a:p>
        </p:txBody>
      </p:sp>
      <p:sp>
        <p:nvSpPr>
          <p:cNvPr id="7" name="Text 3"/>
          <p:cNvSpPr/>
          <p:nvPr/>
        </p:nvSpPr>
        <p:spPr>
          <a:xfrm>
            <a:off x="3482221" y="2664976"/>
            <a:ext cx="9110186" cy="355402"/>
          </a:xfrm>
          <a:prstGeom prst="rect">
            <a:avLst/>
          </a:prstGeom>
          <a:noFill/>
          <a:ln/>
        </p:spPr>
        <p:txBody>
          <a:bodyPr wrap="none" rtlCol="0" anchor="t"/>
          <a:lstStyle/>
          <a:p>
            <a:pPr marL="0" indent="0" algn="l">
              <a:lnSpc>
                <a:spcPts val="2799"/>
              </a:lnSpc>
              <a:buNone/>
            </a:pPr>
            <a:r>
              <a:rPr lang="en-US" sz="1750" dirty="0">
                <a:solidFill>
                  <a:srgbClr val="E0D6DE"/>
                </a:solidFill>
                <a:latin typeface="Noto Sans TC" pitchFamily="34" charset="0"/>
                <a:ea typeface="Noto Sans TC" pitchFamily="34" charset="-122"/>
                <a:cs typeface="Noto Sans TC" pitchFamily="34" charset="-120"/>
              </a:rPr>
              <a:t>Recognize the multifaceted nature of the Cold War and the need for nuanced analysis.</a:t>
            </a:r>
            <a:endParaRPr lang="en-US" sz="1750" dirty="0"/>
          </a:p>
        </p:txBody>
      </p:sp>
      <p:pic>
        <p:nvPicPr>
          <p:cNvPr id="8" name="Image 2" descr="preencoded.png"/>
          <p:cNvPicPr>
            <a:picLocks noChangeAspect="1"/>
          </p:cNvPicPr>
          <p:nvPr/>
        </p:nvPicPr>
        <p:blipFill>
          <a:blip r:embed="rId5"/>
          <a:stretch>
            <a:fillRect/>
          </a:stretch>
        </p:blipFill>
        <p:spPr>
          <a:xfrm>
            <a:off x="2037993" y="3739872"/>
            <a:ext cx="1110972" cy="1777484"/>
          </a:xfrm>
          <a:prstGeom prst="rect">
            <a:avLst/>
          </a:prstGeom>
        </p:spPr>
      </p:pic>
      <p:sp>
        <p:nvSpPr>
          <p:cNvPr id="9" name="Text 4"/>
          <p:cNvSpPr/>
          <p:nvPr/>
        </p:nvSpPr>
        <p:spPr>
          <a:xfrm>
            <a:off x="3482221" y="3962043"/>
            <a:ext cx="3619262" cy="347186"/>
          </a:xfrm>
          <a:prstGeom prst="rect">
            <a:avLst/>
          </a:prstGeom>
          <a:noFill/>
          <a:ln/>
        </p:spPr>
        <p:txBody>
          <a:bodyPr wrap="none" rtlCol="0" anchor="t"/>
          <a:lstStyle/>
          <a:p>
            <a:pPr marL="0" indent="0" algn="l">
              <a:lnSpc>
                <a:spcPts val="2734"/>
              </a:lnSpc>
              <a:buNone/>
            </a:pPr>
            <a:r>
              <a:rPr lang="en-US" sz="2187" dirty="0">
                <a:solidFill>
                  <a:srgbClr val="B380FF"/>
                </a:solidFill>
                <a:latin typeface="Sora" pitchFamily="34" charset="0"/>
                <a:ea typeface="Sora" pitchFamily="34" charset="-122"/>
                <a:cs typeface="Sora" pitchFamily="34" charset="-120"/>
              </a:rPr>
              <a:t>Leverage Diverse Insights</a:t>
            </a:r>
            <a:endParaRPr lang="en-US" sz="2187" dirty="0"/>
          </a:p>
        </p:txBody>
      </p:sp>
      <p:sp>
        <p:nvSpPr>
          <p:cNvPr id="10" name="Text 5"/>
          <p:cNvSpPr/>
          <p:nvPr/>
        </p:nvSpPr>
        <p:spPr>
          <a:xfrm>
            <a:off x="3482221" y="4442460"/>
            <a:ext cx="9110186" cy="710803"/>
          </a:xfrm>
          <a:prstGeom prst="rect">
            <a:avLst/>
          </a:prstGeom>
          <a:noFill/>
          <a:ln/>
        </p:spPr>
        <p:txBody>
          <a:bodyPr wrap="square" rtlCol="0" anchor="t"/>
          <a:lstStyle/>
          <a:p>
            <a:pPr marL="0" indent="0" algn="l">
              <a:lnSpc>
                <a:spcPts val="2799"/>
              </a:lnSpc>
              <a:buNone/>
            </a:pPr>
            <a:r>
              <a:rPr lang="en-US" sz="1750" dirty="0">
                <a:solidFill>
                  <a:srgbClr val="E0D6DE"/>
                </a:solidFill>
                <a:latin typeface="Noto Sans TC" pitchFamily="34" charset="0"/>
                <a:ea typeface="Noto Sans TC" pitchFamily="34" charset="-122"/>
                <a:cs typeface="Noto Sans TC" pitchFamily="34" charset="-120"/>
              </a:rPr>
              <a:t>Incorporate LLM perspectives alongside historical accounts and empirical data for a comprehensive understanding.</a:t>
            </a:r>
            <a:endParaRPr lang="en-US" sz="1750" dirty="0"/>
          </a:p>
        </p:txBody>
      </p:sp>
      <p:pic>
        <p:nvPicPr>
          <p:cNvPr id="11" name="Image 3" descr="preencoded.png"/>
          <p:cNvPicPr>
            <a:picLocks noChangeAspect="1"/>
          </p:cNvPicPr>
          <p:nvPr/>
        </p:nvPicPr>
        <p:blipFill>
          <a:blip r:embed="rId6"/>
          <a:stretch>
            <a:fillRect/>
          </a:stretch>
        </p:blipFill>
        <p:spPr>
          <a:xfrm>
            <a:off x="2037993" y="5517356"/>
            <a:ext cx="1110972" cy="1777484"/>
          </a:xfrm>
          <a:prstGeom prst="rect">
            <a:avLst/>
          </a:prstGeom>
        </p:spPr>
      </p:pic>
      <p:sp>
        <p:nvSpPr>
          <p:cNvPr id="12" name="Text 6"/>
          <p:cNvSpPr/>
          <p:nvPr/>
        </p:nvSpPr>
        <p:spPr>
          <a:xfrm>
            <a:off x="3482221" y="5739527"/>
            <a:ext cx="3103721" cy="347186"/>
          </a:xfrm>
          <a:prstGeom prst="rect">
            <a:avLst/>
          </a:prstGeom>
          <a:noFill/>
          <a:ln/>
        </p:spPr>
        <p:txBody>
          <a:bodyPr wrap="none" rtlCol="0" anchor="t"/>
          <a:lstStyle/>
          <a:p>
            <a:pPr marL="0" indent="0" algn="l">
              <a:lnSpc>
                <a:spcPts val="2734"/>
              </a:lnSpc>
              <a:buNone/>
            </a:pPr>
            <a:r>
              <a:rPr lang="en-US" sz="2187" dirty="0">
                <a:solidFill>
                  <a:srgbClr val="B380FF"/>
                </a:solidFill>
                <a:latin typeface="Sora" pitchFamily="34" charset="0"/>
                <a:ea typeface="Sora" pitchFamily="34" charset="-122"/>
                <a:cs typeface="Sora" pitchFamily="34" charset="-120"/>
              </a:rPr>
              <a:t>Promote Cooperation</a:t>
            </a:r>
            <a:endParaRPr lang="en-US" sz="2187" dirty="0"/>
          </a:p>
        </p:txBody>
      </p:sp>
      <p:sp>
        <p:nvSpPr>
          <p:cNvPr id="13" name="Text 7"/>
          <p:cNvSpPr/>
          <p:nvPr/>
        </p:nvSpPr>
        <p:spPr>
          <a:xfrm>
            <a:off x="3482221" y="6219944"/>
            <a:ext cx="9110186" cy="355402"/>
          </a:xfrm>
          <a:prstGeom prst="rect">
            <a:avLst/>
          </a:prstGeom>
          <a:noFill/>
          <a:ln/>
        </p:spPr>
        <p:txBody>
          <a:bodyPr wrap="none" rtlCol="0" anchor="t"/>
          <a:lstStyle/>
          <a:p>
            <a:pPr marL="0" indent="0" algn="l">
              <a:lnSpc>
                <a:spcPts val="2799"/>
              </a:lnSpc>
              <a:buNone/>
            </a:pPr>
            <a:r>
              <a:rPr lang="en-US" sz="1750" dirty="0">
                <a:solidFill>
                  <a:srgbClr val="E0D6DE"/>
                </a:solidFill>
                <a:latin typeface="Noto Sans TC" pitchFamily="34" charset="0"/>
                <a:ea typeface="Noto Sans TC" pitchFamily="34" charset="-122"/>
                <a:cs typeface="Noto Sans TC" pitchFamily="34" charset="-120"/>
              </a:rPr>
              <a:t>Explore ways to foster global collaboration and mitigate the risks of ideological conflicts.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7070C">
              <a:alpha val="80000"/>
            </a:srgbClr>
          </a:solidFill>
          <a:ln/>
        </p:spPr>
      </p:sp>
      <p:sp>
        <p:nvSpPr>
          <p:cNvPr id="6" name="Text 2"/>
          <p:cNvSpPr/>
          <p:nvPr/>
        </p:nvSpPr>
        <p:spPr>
          <a:xfrm>
            <a:off x="2037993" y="1559481"/>
            <a:ext cx="10554414" cy="1388745"/>
          </a:xfrm>
          <a:prstGeom prst="rect">
            <a:avLst/>
          </a:prstGeom>
          <a:noFill/>
          <a:ln/>
        </p:spPr>
        <p:txBody>
          <a:bodyPr wrap="squar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Geopolitical Dynamics: Influence of Belief Systems</a:t>
            </a:r>
            <a:endParaRPr lang="en-US" sz="4374" dirty="0"/>
          </a:p>
        </p:txBody>
      </p:sp>
      <p:sp>
        <p:nvSpPr>
          <p:cNvPr id="7" name="Shape 3"/>
          <p:cNvSpPr/>
          <p:nvPr/>
        </p:nvSpPr>
        <p:spPr>
          <a:xfrm>
            <a:off x="2037993" y="4975741"/>
            <a:ext cx="10554414" cy="27742"/>
          </a:xfrm>
          <a:prstGeom prst="rect">
            <a:avLst/>
          </a:prstGeom>
          <a:solidFill>
            <a:srgbClr val="B380FF"/>
          </a:solidFill>
          <a:ln/>
        </p:spPr>
      </p:sp>
      <p:sp>
        <p:nvSpPr>
          <p:cNvPr id="8" name="Shape 4"/>
          <p:cNvSpPr/>
          <p:nvPr/>
        </p:nvSpPr>
        <p:spPr>
          <a:xfrm>
            <a:off x="3709095" y="4198144"/>
            <a:ext cx="27742" cy="777597"/>
          </a:xfrm>
          <a:prstGeom prst="rect">
            <a:avLst/>
          </a:prstGeom>
          <a:solidFill>
            <a:srgbClr val="B380FF"/>
          </a:solidFill>
          <a:ln/>
        </p:spPr>
      </p:sp>
      <p:sp>
        <p:nvSpPr>
          <p:cNvPr id="9" name="Shape 5"/>
          <p:cNvSpPr/>
          <p:nvPr/>
        </p:nvSpPr>
        <p:spPr>
          <a:xfrm>
            <a:off x="3473053" y="4725829"/>
            <a:ext cx="499943" cy="499943"/>
          </a:xfrm>
          <a:prstGeom prst="roundRect">
            <a:avLst>
              <a:gd name="adj" fmla="val 13333"/>
            </a:avLst>
          </a:prstGeom>
          <a:solidFill>
            <a:srgbClr val="1A1A21"/>
          </a:solidFill>
          <a:ln/>
        </p:spPr>
      </p:sp>
      <p:sp>
        <p:nvSpPr>
          <p:cNvPr id="10" name="Text 6"/>
          <p:cNvSpPr/>
          <p:nvPr/>
        </p:nvSpPr>
        <p:spPr>
          <a:xfrm>
            <a:off x="3652480" y="4767501"/>
            <a:ext cx="140970" cy="416481"/>
          </a:xfrm>
          <a:prstGeom prst="rect">
            <a:avLst/>
          </a:prstGeom>
          <a:noFill/>
          <a:ln/>
        </p:spPr>
        <p:txBody>
          <a:bodyPr wrap="none" rtlCol="0" anchor="t"/>
          <a:lstStyle/>
          <a:p>
            <a:pPr marL="0" indent="0" algn="ctr">
              <a:lnSpc>
                <a:spcPts val="3281"/>
              </a:lnSpc>
              <a:buNone/>
            </a:pPr>
            <a:r>
              <a:rPr lang="en-US" sz="2624" dirty="0">
                <a:solidFill>
                  <a:srgbClr val="B380FF"/>
                </a:solidFill>
                <a:latin typeface="Sora" pitchFamily="34" charset="0"/>
                <a:ea typeface="Sora" pitchFamily="34" charset="-122"/>
                <a:cs typeface="Sora" pitchFamily="34" charset="-120"/>
              </a:rPr>
              <a:t>1</a:t>
            </a:r>
            <a:endParaRPr lang="en-US" sz="2624" dirty="0"/>
          </a:p>
        </p:txBody>
      </p:sp>
      <p:sp>
        <p:nvSpPr>
          <p:cNvPr id="11" name="Text 7"/>
          <p:cNvSpPr/>
          <p:nvPr/>
        </p:nvSpPr>
        <p:spPr>
          <a:xfrm>
            <a:off x="2334220" y="3628668"/>
            <a:ext cx="2777490" cy="347186"/>
          </a:xfrm>
          <a:prstGeom prst="rect">
            <a:avLst/>
          </a:prstGeom>
          <a:noFill/>
          <a:ln/>
        </p:spPr>
        <p:txBody>
          <a:bodyPr wrap="none" rtlCol="0" anchor="t"/>
          <a:lstStyle/>
          <a:p>
            <a:pPr marL="0" indent="0" algn="ctr">
              <a:lnSpc>
                <a:spcPts val="2734"/>
              </a:lnSpc>
              <a:buNone/>
            </a:pPr>
            <a:r>
              <a:rPr lang="en-US" sz="2187" dirty="0">
                <a:solidFill>
                  <a:srgbClr val="B380FF"/>
                </a:solidFill>
                <a:latin typeface="Sora" pitchFamily="34" charset="0"/>
                <a:ea typeface="Sora" pitchFamily="34" charset="-122"/>
                <a:cs typeface="Sora" pitchFamily="34" charset="-120"/>
              </a:rPr>
              <a:t>Proxy Wars</a:t>
            </a:r>
            <a:endParaRPr lang="en-US" sz="2187" dirty="0"/>
          </a:p>
        </p:txBody>
      </p:sp>
      <p:sp>
        <p:nvSpPr>
          <p:cNvPr id="12" name="Shape 8"/>
          <p:cNvSpPr/>
          <p:nvPr/>
        </p:nvSpPr>
        <p:spPr>
          <a:xfrm>
            <a:off x="5505152" y="4975741"/>
            <a:ext cx="27742" cy="777597"/>
          </a:xfrm>
          <a:prstGeom prst="rect">
            <a:avLst/>
          </a:prstGeom>
          <a:solidFill>
            <a:srgbClr val="B380FF"/>
          </a:solidFill>
          <a:ln/>
        </p:spPr>
      </p:sp>
      <p:sp>
        <p:nvSpPr>
          <p:cNvPr id="13" name="Shape 9"/>
          <p:cNvSpPr/>
          <p:nvPr/>
        </p:nvSpPr>
        <p:spPr>
          <a:xfrm>
            <a:off x="5269111" y="4725829"/>
            <a:ext cx="499943" cy="499943"/>
          </a:xfrm>
          <a:prstGeom prst="roundRect">
            <a:avLst>
              <a:gd name="adj" fmla="val 13333"/>
            </a:avLst>
          </a:prstGeom>
          <a:solidFill>
            <a:srgbClr val="1A1A21"/>
          </a:solidFill>
          <a:ln/>
        </p:spPr>
      </p:sp>
      <p:sp>
        <p:nvSpPr>
          <p:cNvPr id="14" name="Text 10"/>
          <p:cNvSpPr/>
          <p:nvPr/>
        </p:nvSpPr>
        <p:spPr>
          <a:xfrm>
            <a:off x="5415201" y="4767501"/>
            <a:ext cx="207645" cy="416481"/>
          </a:xfrm>
          <a:prstGeom prst="rect">
            <a:avLst/>
          </a:prstGeom>
          <a:noFill/>
          <a:ln/>
        </p:spPr>
        <p:txBody>
          <a:bodyPr wrap="none" rtlCol="0" anchor="t"/>
          <a:lstStyle/>
          <a:p>
            <a:pPr marL="0" indent="0" algn="ctr">
              <a:lnSpc>
                <a:spcPts val="3281"/>
              </a:lnSpc>
              <a:buNone/>
            </a:pPr>
            <a:r>
              <a:rPr lang="en-US" sz="2624" dirty="0">
                <a:solidFill>
                  <a:srgbClr val="B380FF"/>
                </a:solidFill>
                <a:latin typeface="Sora" pitchFamily="34" charset="0"/>
                <a:ea typeface="Sora" pitchFamily="34" charset="-122"/>
                <a:cs typeface="Sora" pitchFamily="34" charset="-120"/>
              </a:rPr>
              <a:t>2</a:t>
            </a:r>
            <a:endParaRPr lang="en-US" sz="2624" dirty="0"/>
          </a:p>
        </p:txBody>
      </p:sp>
      <p:sp>
        <p:nvSpPr>
          <p:cNvPr id="15" name="Text 11"/>
          <p:cNvSpPr/>
          <p:nvPr/>
        </p:nvSpPr>
        <p:spPr>
          <a:xfrm>
            <a:off x="4130278" y="5975628"/>
            <a:ext cx="2777490" cy="347186"/>
          </a:xfrm>
          <a:prstGeom prst="rect">
            <a:avLst/>
          </a:prstGeom>
          <a:noFill/>
          <a:ln/>
        </p:spPr>
        <p:txBody>
          <a:bodyPr wrap="none" rtlCol="0" anchor="t"/>
          <a:lstStyle/>
          <a:p>
            <a:pPr marL="0" indent="0" algn="ctr">
              <a:lnSpc>
                <a:spcPts val="2734"/>
              </a:lnSpc>
              <a:buNone/>
            </a:pPr>
            <a:r>
              <a:rPr lang="en-US" sz="2187" dirty="0">
                <a:solidFill>
                  <a:srgbClr val="B380FF"/>
                </a:solidFill>
                <a:latin typeface="Sora" pitchFamily="34" charset="0"/>
                <a:ea typeface="Sora" pitchFamily="34" charset="-122"/>
                <a:cs typeface="Sora" pitchFamily="34" charset="-120"/>
              </a:rPr>
              <a:t>Security Concerns</a:t>
            </a:r>
            <a:endParaRPr lang="en-US" sz="2187" dirty="0"/>
          </a:p>
        </p:txBody>
      </p:sp>
      <p:sp>
        <p:nvSpPr>
          <p:cNvPr id="16" name="Shape 12"/>
          <p:cNvSpPr/>
          <p:nvPr/>
        </p:nvSpPr>
        <p:spPr>
          <a:xfrm>
            <a:off x="7301210" y="4198144"/>
            <a:ext cx="27742" cy="777597"/>
          </a:xfrm>
          <a:prstGeom prst="rect">
            <a:avLst/>
          </a:prstGeom>
          <a:solidFill>
            <a:srgbClr val="B380FF"/>
          </a:solidFill>
          <a:ln/>
        </p:spPr>
      </p:sp>
      <p:sp>
        <p:nvSpPr>
          <p:cNvPr id="17" name="Shape 13"/>
          <p:cNvSpPr/>
          <p:nvPr/>
        </p:nvSpPr>
        <p:spPr>
          <a:xfrm>
            <a:off x="7065169" y="4725829"/>
            <a:ext cx="499943" cy="499943"/>
          </a:xfrm>
          <a:prstGeom prst="roundRect">
            <a:avLst>
              <a:gd name="adj" fmla="val 13333"/>
            </a:avLst>
          </a:prstGeom>
          <a:solidFill>
            <a:srgbClr val="1A1A21"/>
          </a:solidFill>
          <a:ln/>
        </p:spPr>
      </p:sp>
      <p:sp>
        <p:nvSpPr>
          <p:cNvPr id="18" name="Text 14"/>
          <p:cNvSpPr/>
          <p:nvPr/>
        </p:nvSpPr>
        <p:spPr>
          <a:xfrm>
            <a:off x="7211735" y="4767501"/>
            <a:ext cx="206693" cy="416481"/>
          </a:xfrm>
          <a:prstGeom prst="rect">
            <a:avLst/>
          </a:prstGeom>
          <a:noFill/>
          <a:ln/>
        </p:spPr>
        <p:txBody>
          <a:bodyPr wrap="none" rtlCol="0" anchor="t"/>
          <a:lstStyle/>
          <a:p>
            <a:pPr marL="0" indent="0" algn="ctr">
              <a:lnSpc>
                <a:spcPts val="3281"/>
              </a:lnSpc>
              <a:buNone/>
            </a:pPr>
            <a:r>
              <a:rPr lang="en-US" sz="2624" dirty="0">
                <a:solidFill>
                  <a:srgbClr val="B380FF"/>
                </a:solidFill>
                <a:latin typeface="Sora" pitchFamily="34" charset="0"/>
                <a:ea typeface="Sora" pitchFamily="34" charset="-122"/>
                <a:cs typeface="Sora" pitchFamily="34" charset="-120"/>
              </a:rPr>
              <a:t>3</a:t>
            </a:r>
            <a:endParaRPr lang="en-US" sz="2624" dirty="0"/>
          </a:p>
        </p:txBody>
      </p:sp>
      <p:sp>
        <p:nvSpPr>
          <p:cNvPr id="19" name="Text 15"/>
          <p:cNvSpPr/>
          <p:nvPr/>
        </p:nvSpPr>
        <p:spPr>
          <a:xfrm>
            <a:off x="5926336" y="3628668"/>
            <a:ext cx="2777490" cy="347186"/>
          </a:xfrm>
          <a:prstGeom prst="rect">
            <a:avLst/>
          </a:prstGeom>
          <a:noFill/>
          <a:ln/>
        </p:spPr>
        <p:txBody>
          <a:bodyPr wrap="none" rtlCol="0" anchor="t"/>
          <a:lstStyle/>
          <a:p>
            <a:pPr marL="0" indent="0" algn="ctr">
              <a:lnSpc>
                <a:spcPts val="2734"/>
              </a:lnSpc>
              <a:buNone/>
            </a:pPr>
            <a:r>
              <a:rPr lang="en-US" sz="2187" dirty="0">
                <a:solidFill>
                  <a:srgbClr val="B380FF"/>
                </a:solidFill>
                <a:latin typeface="Sora" pitchFamily="34" charset="0"/>
                <a:ea typeface="Sora" pitchFamily="34" charset="-122"/>
                <a:cs typeface="Sora" pitchFamily="34" charset="-120"/>
              </a:rPr>
              <a:t>Education</a:t>
            </a:r>
            <a:endParaRPr lang="en-US" sz="2187" dirty="0"/>
          </a:p>
        </p:txBody>
      </p:sp>
      <p:sp>
        <p:nvSpPr>
          <p:cNvPr id="20" name="Shape 16"/>
          <p:cNvSpPr/>
          <p:nvPr/>
        </p:nvSpPr>
        <p:spPr>
          <a:xfrm>
            <a:off x="9097387" y="4975741"/>
            <a:ext cx="27742" cy="777597"/>
          </a:xfrm>
          <a:prstGeom prst="rect">
            <a:avLst/>
          </a:prstGeom>
          <a:solidFill>
            <a:srgbClr val="B380FF"/>
          </a:solidFill>
          <a:ln/>
        </p:spPr>
      </p:sp>
      <p:sp>
        <p:nvSpPr>
          <p:cNvPr id="21" name="Shape 17"/>
          <p:cNvSpPr/>
          <p:nvPr/>
        </p:nvSpPr>
        <p:spPr>
          <a:xfrm>
            <a:off x="8861346" y="4725829"/>
            <a:ext cx="499943" cy="499943"/>
          </a:xfrm>
          <a:prstGeom prst="roundRect">
            <a:avLst>
              <a:gd name="adj" fmla="val 13333"/>
            </a:avLst>
          </a:prstGeom>
          <a:solidFill>
            <a:srgbClr val="1A1A21"/>
          </a:solidFill>
          <a:ln/>
        </p:spPr>
      </p:sp>
      <p:sp>
        <p:nvSpPr>
          <p:cNvPr id="22" name="Text 18"/>
          <p:cNvSpPr/>
          <p:nvPr/>
        </p:nvSpPr>
        <p:spPr>
          <a:xfrm>
            <a:off x="9002673" y="4767501"/>
            <a:ext cx="217289" cy="416481"/>
          </a:xfrm>
          <a:prstGeom prst="rect">
            <a:avLst/>
          </a:prstGeom>
          <a:noFill/>
          <a:ln/>
        </p:spPr>
        <p:txBody>
          <a:bodyPr wrap="none" rtlCol="0" anchor="t"/>
          <a:lstStyle/>
          <a:p>
            <a:pPr marL="0" indent="0" algn="ctr">
              <a:lnSpc>
                <a:spcPts val="3281"/>
              </a:lnSpc>
              <a:buNone/>
            </a:pPr>
            <a:r>
              <a:rPr lang="en-US" sz="2624" dirty="0">
                <a:solidFill>
                  <a:srgbClr val="B380FF"/>
                </a:solidFill>
                <a:latin typeface="Sora" pitchFamily="34" charset="0"/>
                <a:ea typeface="Sora" pitchFamily="34" charset="-122"/>
                <a:cs typeface="Sora" pitchFamily="34" charset="-120"/>
              </a:rPr>
              <a:t>4</a:t>
            </a:r>
            <a:endParaRPr lang="en-US" sz="2624" dirty="0"/>
          </a:p>
        </p:txBody>
      </p:sp>
      <p:sp>
        <p:nvSpPr>
          <p:cNvPr id="23" name="Text 19"/>
          <p:cNvSpPr/>
          <p:nvPr/>
        </p:nvSpPr>
        <p:spPr>
          <a:xfrm>
            <a:off x="7648456" y="5975628"/>
            <a:ext cx="2925604" cy="694373"/>
          </a:xfrm>
          <a:prstGeom prst="rect">
            <a:avLst/>
          </a:prstGeom>
          <a:noFill/>
          <a:ln/>
        </p:spPr>
        <p:txBody>
          <a:bodyPr wrap="square" rtlCol="0" anchor="t"/>
          <a:lstStyle/>
          <a:p>
            <a:pPr marL="0" indent="0" algn="ctr">
              <a:lnSpc>
                <a:spcPts val="2734"/>
              </a:lnSpc>
              <a:buNone/>
            </a:pPr>
            <a:r>
              <a:rPr lang="en-US" sz="2187" dirty="0">
                <a:solidFill>
                  <a:srgbClr val="B380FF"/>
                </a:solidFill>
                <a:latin typeface="Sora" pitchFamily="34" charset="0"/>
                <a:ea typeface="Sora" pitchFamily="34" charset="-122"/>
                <a:cs typeface="Sora" pitchFamily="34" charset="-120"/>
              </a:rPr>
              <a:t>Military Interventions</a:t>
            </a:r>
            <a:endParaRPr lang="en-US" sz="2187" dirty="0"/>
          </a:p>
        </p:txBody>
      </p:sp>
      <p:sp>
        <p:nvSpPr>
          <p:cNvPr id="24" name="Shape 20"/>
          <p:cNvSpPr/>
          <p:nvPr/>
        </p:nvSpPr>
        <p:spPr>
          <a:xfrm>
            <a:off x="10893445" y="4198144"/>
            <a:ext cx="27742" cy="777597"/>
          </a:xfrm>
          <a:prstGeom prst="rect">
            <a:avLst/>
          </a:prstGeom>
          <a:solidFill>
            <a:srgbClr val="B380FF"/>
          </a:solidFill>
          <a:ln/>
        </p:spPr>
      </p:sp>
      <p:sp>
        <p:nvSpPr>
          <p:cNvPr id="25" name="Shape 21"/>
          <p:cNvSpPr/>
          <p:nvPr/>
        </p:nvSpPr>
        <p:spPr>
          <a:xfrm>
            <a:off x="10657403" y="4725829"/>
            <a:ext cx="499943" cy="499943"/>
          </a:xfrm>
          <a:prstGeom prst="roundRect">
            <a:avLst>
              <a:gd name="adj" fmla="val 13333"/>
            </a:avLst>
          </a:prstGeom>
          <a:solidFill>
            <a:srgbClr val="1A1A21"/>
          </a:solidFill>
          <a:ln/>
        </p:spPr>
      </p:sp>
      <p:sp>
        <p:nvSpPr>
          <p:cNvPr id="26" name="Text 22"/>
          <p:cNvSpPr/>
          <p:nvPr/>
        </p:nvSpPr>
        <p:spPr>
          <a:xfrm>
            <a:off x="10802303" y="4767501"/>
            <a:ext cx="210026" cy="416481"/>
          </a:xfrm>
          <a:prstGeom prst="rect">
            <a:avLst/>
          </a:prstGeom>
          <a:noFill/>
          <a:ln/>
        </p:spPr>
        <p:txBody>
          <a:bodyPr wrap="none" rtlCol="0" anchor="t"/>
          <a:lstStyle/>
          <a:p>
            <a:pPr marL="0" indent="0" algn="ctr">
              <a:lnSpc>
                <a:spcPts val="3281"/>
              </a:lnSpc>
              <a:buNone/>
            </a:pPr>
            <a:r>
              <a:rPr lang="en-US" sz="2624" dirty="0">
                <a:solidFill>
                  <a:srgbClr val="B380FF"/>
                </a:solidFill>
                <a:latin typeface="Sora" pitchFamily="34" charset="0"/>
                <a:ea typeface="Sora" pitchFamily="34" charset="-122"/>
                <a:cs typeface="Sora" pitchFamily="34" charset="-120"/>
              </a:rPr>
              <a:t>5</a:t>
            </a:r>
            <a:endParaRPr lang="en-US" sz="2624" dirty="0"/>
          </a:p>
        </p:txBody>
      </p:sp>
      <p:sp>
        <p:nvSpPr>
          <p:cNvPr id="27" name="Text 23"/>
          <p:cNvSpPr/>
          <p:nvPr/>
        </p:nvSpPr>
        <p:spPr>
          <a:xfrm>
            <a:off x="9444514" y="3281482"/>
            <a:ext cx="2925723" cy="694373"/>
          </a:xfrm>
          <a:prstGeom prst="rect">
            <a:avLst/>
          </a:prstGeom>
          <a:noFill/>
          <a:ln/>
        </p:spPr>
        <p:txBody>
          <a:bodyPr wrap="square" rtlCol="0" anchor="t"/>
          <a:lstStyle/>
          <a:p>
            <a:pPr marL="0" indent="0" algn="ctr">
              <a:lnSpc>
                <a:spcPts val="2734"/>
              </a:lnSpc>
              <a:buNone/>
            </a:pPr>
            <a:r>
              <a:rPr lang="en-US" sz="2187" dirty="0">
                <a:solidFill>
                  <a:srgbClr val="B380FF"/>
                </a:solidFill>
                <a:latin typeface="Sora" pitchFamily="34" charset="0"/>
                <a:ea typeface="Sora" pitchFamily="34" charset="-122"/>
                <a:cs typeface="Sora" pitchFamily="34" charset="-120"/>
              </a:rPr>
              <a:t>Political Propagandas</a:t>
            </a:r>
            <a:endParaRPr lang="en-US" sz="2187"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sp>
        <p:nvSpPr>
          <p:cNvPr id="4" name="Text 1"/>
          <p:cNvSpPr/>
          <p:nvPr/>
        </p:nvSpPr>
        <p:spPr>
          <a:xfrm>
            <a:off x="2037993" y="2479238"/>
            <a:ext cx="9360694" cy="694373"/>
          </a:xfrm>
          <a:prstGeom prst="rect">
            <a:avLst/>
          </a:prstGeom>
          <a:noFill/>
          <a:ln/>
        </p:spPr>
        <p:txBody>
          <a:bodyPr wrap="non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Understanding Language Models</a:t>
            </a:r>
            <a:endParaRPr lang="en-US" sz="4374" dirty="0"/>
          </a:p>
        </p:txBody>
      </p:sp>
      <p:sp>
        <p:nvSpPr>
          <p:cNvPr id="5" name="Text 2"/>
          <p:cNvSpPr/>
          <p:nvPr/>
        </p:nvSpPr>
        <p:spPr>
          <a:xfrm>
            <a:off x="2037993" y="3617952"/>
            <a:ext cx="10554414" cy="2132409"/>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Language models, characterized by their sophisticated algorithms and comprehensive data analysis, excel in comprehending and generating human language. These models are pivotal across various applications, including chatbots, translation systems, sentiment analysis, and content generation. Continual advancements in AI-driven language processing technologies ensure their versatility and efficacy in reshaping communication paradigms, from virtual assistants to personalized recommendation systems, driving innovation in how we interact with and understand written text.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sp>
        <p:nvSpPr>
          <p:cNvPr id="4" name="Text 1"/>
          <p:cNvSpPr/>
          <p:nvPr/>
        </p:nvSpPr>
        <p:spPr>
          <a:xfrm>
            <a:off x="2037993" y="2709624"/>
            <a:ext cx="6236970" cy="694373"/>
          </a:xfrm>
          <a:prstGeom prst="rect">
            <a:avLst/>
          </a:prstGeom>
          <a:noFill/>
          <a:ln/>
        </p:spPr>
        <p:txBody>
          <a:bodyPr wrap="non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Introduction to LLaMa</a:t>
            </a:r>
            <a:endParaRPr lang="en-US" sz="4374" dirty="0"/>
          </a:p>
        </p:txBody>
      </p:sp>
      <p:sp>
        <p:nvSpPr>
          <p:cNvPr id="5" name="Text 2"/>
          <p:cNvSpPr/>
          <p:nvPr/>
        </p:nvSpPr>
        <p:spPr>
          <a:xfrm>
            <a:off x="2037993" y="3848338"/>
            <a:ext cx="10554414" cy="1066205"/>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Meta AI's language model family, debuted in Feb 2023 with 7, 13, 33, and 65B parameter models. Despite its size, the 13B model beats GPT-3 on NLP benchmarks. Model weights were shared with researchers but leaked publicly. Llama 2, with 7, 13, and 70B parameter models, followed in July 2023.</a:t>
            </a:r>
            <a:endParaRPr lang="en-US" sz="1750" dirty="0"/>
          </a:p>
        </p:txBody>
      </p:sp>
      <p:sp>
        <p:nvSpPr>
          <p:cNvPr id="6" name="Text 3"/>
          <p:cNvSpPr/>
          <p:nvPr/>
        </p:nvSpPr>
        <p:spPr>
          <a:xfrm>
            <a:off x="2037993" y="5164455"/>
            <a:ext cx="10554414"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1289"/>
            <a:ext cx="14630400" cy="8229600"/>
          </a:xfrm>
          <a:prstGeom prst="rect">
            <a:avLst/>
          </a:prstGeom>
          <a:solidFill>
            <a:srgbClr val="07070C"/>
          </a:solidFill>
          <a:ln/>
        </p:spPr>
      </p:sp>
      <p:sp>
        <p:nvSpPr>
          <p:cNvPr id="4" name="Text 1"/>
          <p:cNvSpPr/>
          <p:nvPr/>
        </p:nvSpPr>
        <p:spPr>
          <a:xfrm>
            <a:off x="2037993" y="1857256"/>
            <a:ext cx="10274379" cy="694373"/>
          </a:xfrm>
          <a:prstGeom prst="rect">
            <a:avLst/>
          </a:prstGeom>
          <a:noFill/>
          <a:ln/>
        </p:spPr>
        <p:txBody>
          <a:bodyPr wrap="non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Dolphin-PHI and its Unique Features</a:t>
            </a:r>
            <a:endParaRPr lang="en-US" sz="4374" dirty="0"/>
          </a:p>
        </p:txBody>
      </p:sp>
      <p:sp>
        <p:nvSpPr>
          <p:cNvPr id="5" name="Text 2"/>
          <p:cNvSpPr/>
          <p:nvPr/>
        </p:nvSpPr>
        <p:spPr>
          <a:xfrm>
            <a:off x="2393394" y="2995970"/>
            <a:ext cx="10199013" cy="1066205"/>
          </a:xfrm>
          <a:prstGeom prst="rect">
            <a:avLst/>
          </a:prstGeom>
          <a:noFill/>
          <a:ln/>
        </p:spPr>
        <p:txBody>
          <a:bodyPr wrap="square" rtlCol="0" anchor="t"/>
          <a:lstStyle/>
          <a:p>
            <a:pPr marL="342900" indent="-342900" algn="l">
              <a:lnSpc>
                <a:spcPts val="2799"/>
              </a:lnSpc>
              <a:buSzPct val="100000"/>
              <a:buChar char="•"/>
            </a:pPr>
            <a:r>
              <a:rPr lang="en-US" sz="1750" b="1" dirty="0">
                <a:solidFill>
                  <a:srgbClr val="E0D6DE"/>
                </a:solidFill>
                <a:latin typeface="Noto Sans TC" pitchFamily="34" charset="0"/>
                <a:ea typeface="Noto Sans TC" pitchFamily="34" charset="-122"/>
                <a:cs typeface="Noto Sans TC" pitchFamily="34" charset="-120"/>
              </a:rPr>
              <a:t>Specialized Domain Knowledge</a:t>
            </a:r>
            <a:r>
              <a:rPr lang="en-US" sz="1750" dirty="0">
                <a:solidFill>
                  <a:srgbClr val="E0D6DE"/>
                </a:solidFill>
                <a:latin typeface="Noto Sans TC" pitchFamily="34" charset="0"/>
                <a:ea typeface="Noto Sans TC" pitchFamily="34" charset="-122"/>
                <a:cs typeface="Noto Sans TC" pitchFamily="34" charset="-120"/>
              </a:rPr>
              <a:t>: Dolphin-PHI is tailored for processing and understanding medical and healthcare-related text, making it a valuable tool for professionals in the healthcare industry.</a:t>
            </a:r>
            <a:endParaRPr lang="en-US" sz="1750" dirty="0"/>
          </a:p>
        </p:txBody>
      </p:sp>
      <p:sp>
        <p:nvSpPr>
          <p:cNvPr id="6" name="Text 3"/>
          <p:cNvSpPr/>
          <p:nvPr/>
        </p:nvSpPr>
        <p:spPr>
          <a:xfrm>
            <a:off x="2393394" y="4150995"/>
            <a:ext cx="10199013" cy="1066205"/>
          </a:xfrm>
          <a:prstGeom prst="rect">
            <a:avLst/>
          </a:prstGeom>
          <a:noFill/>
          <a:ln/>
        </p:spPr>
        <p:txBody>
          <a:bodyPr wrap="square" rtlCol="0" anchor="t"/>
          <a:lstStyle/>
          <a:p>
            <a:pPr marL="342900" indent="-342900" algn="l">
              <a:lnSpc>
                <a:spcPts val="2799"/>
              </a:lnSpc>
              <a:buSzPct val="100000"/>
              <a:buChar char="•"/>
            </a:pPr>
            <a:r>
              <a:rPr lang="en-US" sz="1750" b="1" dirty="0">
                <a:solidFill>
                  <a:srgbClr val="E0D6DE"/>
                </a:solidFill>
                <a:latin typeface="Noto Sans TC" pitchFamily="34" charset="0"/>
                <a:ea typeface="Noto Sans TC" pitchFamily="34" charset="-122"/>
                <a:cs typeface="Noto Sans TC" pitchFamily="34" charset="-120"/>
              </a:rPr>
              <a:t>Compliance and Security</a:t>
            </a:r>
            <a:r>
              <a:rPr lang="en-US" sz="1750" dirty="0">
                <a:solidFill>
                  <a:srgbClr val="E0D6DE"/>
                </a:solidFill>
                <a:latin typeface="Noto Sans TC" pitchFamily="34" charset="0"/>
                <a:ea typeface="Noto Sans TC" pitchFamily="34" charset="-122"/>
                <a:cs typeface="Noto Sans TC" pitchFamily="34" charset="-120"/>
              </a:rPr>
              <a:t>: Dolphin-PHI's design prioritizes compliance with healthcare data regulations and ensures the secure handling of sensitive patient information, addressing critical concerns in the medical field.</a:t>
            </a:r>
            <a:endParaRPr lang="en-US" sz="1750" dirty="0"/>
          </a:p>
        </p:txBody>
      </p:sp>
      <p:sp>
        <p:nvSpPr>
          <p:cNvPr id="7" name="Text 4"/>
          <p:cNvSpPr/>
          <p:nvPr/>
        </p:nvSpPr>
        <p:spPr>
          <a:xfrm>
            <a:off x="2393394" y="5306020"/>
            <a:ext cx="10199013" cy="1066205"/>
          </a:xfrm>
          <a:prstGeom prst="rect">
            <a:avLst/>
          </a:prstGeom>
          <a:noFill/>
          <a:ln/>
        </p:spPr>
        <p:txBody>
          <a:bodyPr wrap="square" rtlCol="0" anchor="t"/>
          <a:lstStyle/>
          <a:p>
            <a:pPr marL="342900" indent="-342900" algn="l">
              <a:lnSpc>
                <a:spcPts val="2799"/>
              </a:lnSpc>
              <a:buSzPct val="100000"/>
              <a:buChar char="•"/>
            </a:pPr>
            <a:r>
              <a:rPr lang="en-US" sz="1750" b="1" dirty="0">
                <a:solidFill>
                  <a:srgbClr val="E0D6DE"/>
                </a:solidFill>
                <a:latin typeface="Noto Sans TC" pitchFamily="34" charset="0"/>
                <a:ea typeface="Noto Sans TC" pitchFamily="34" charset="-122"/>
                <a:cs typeface="Noto Sans TC" pitchFamily="34" charset="-120"/>
              </a:rPr>
              <a:t>Impact on Healthcare</a:t>
            </a:r>
            <a:r>
              <a:rPr lang="en-US" sz="1750" dirty="0">
                <a:solidFill>
                  <a:srgbClr val="E0D6DE"/>
                </a:solidFill>
                <a:latin typeface="Noto Sans TC" pitchFamily="34" charset="0"/>
                <a:ea typeface="Noto Sans TC" pitchFamily="34" charset="-122"/>
                <a:cs typeface="Noto Sans TC" pitchFamily="34" charset="-120"/>
              </a:rPr>
              <a:t>: The integration of Dolphin-PHI into healthcare workflows has the potential to streamline processes, enhance diagnostic accuracy, and improve patient outcomes, marking a significant advancement in medical technology.</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sp>
        <p:nvSpPr>
          <p:cNvPr id="4" name="Text 1"/>
          <p:cNvSpPr/>
          <p:nvPr/>
        </p:nvSpPr>
        <p:spPr>
          <a:xfrm>
            <a:off x="2037993" y="1857256"/>
            <a:ext cx="9029105" cy="694373"/>
          </a:xfrm>
          <a:prstGeom prst="rect">
            <a:avLst/>
          </a:prstGeom>
          <a:noFill/>
          <a:ln/>
        </p:spPr>
        <p:txBody>
          <a:bodyPr wrap="non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Unveiling GEMMA's Capabilities</a:t>
            </a:r>
            <a:endParaRPr lang="en-US" sz="4374" dirty="0"/>
          </a:p>
        </p:txBody>
      </p:sp>
      <p:sp>
        <p:nvSpPr>
          <p:cNvPr id="5" name="Text 2"/>
          <p:cNvSpPr/>
          <p:nvPr/>
        </p:nvSpPr>
        <p:spPr>
          <a:xfrm>
            <a:off x="2393394" y="2995970"/>
            <a:ext cx="10199013" cy="1066205"/>
          </a:xfrm>
          <a:prstGeom prst="rect">
            <a:avLst/>
          </a:prstGeom>
          <a:noFill/>
          <a:ln/>
        </p:spPr>
        <p:txBody>
          <a:bodyPr wrap="square" rtlCol="0" anchor="t"/>
          <a:lstStyle/>
          <a:p>
            <a:pPr marL="342900" indent="-342900" algn="l">
              <a:lnSpc>
                <a:spcPts val="2799"/>
              </a:lnSpc>
              <a:buSzPct val="100000"/>
              <a:buChar char="•"/>
            </a:pPr>
            <a:r>
              <a:rPr lang="en-US" sz="1750" b="1" dirty="0">
                <a:solidFill>
                  <a:srgbClr val="E0D6DE"/>
                </a:solidFill>
                <a:latin typeface="Noto Sans TC" pitchFamily="34" charset="0"/>
                <a:ea typeface="Noto Sans TC" pitchFamily="34" charset="-122"/>
                <a:cs typeface="Noto Sans TC" pitchFamily="34" charset="-120"/>
              </a:rPr>
              <a:t>Multilingual Proficiency</a:t>
            </a:r>
            <a:r>
              <a:rPr lang="en-US" sz="1750" dirty="0">
                <a:solidFill>
                  <a:srgbClr val="E0D6DE"/>
                </a:solidFill>
                <a:latin typeface="Noto Sans TC" pitchFamily="34" charset="0"/>
                <a:ea typeface="Noto Sans TC" pitchFamily="34" charset="-122"/>
                <a:cs typeface="Noto Sans TC" pitchFamily="34" charset="-120"/>
              </a:rPr>
              <a:t>: GEMMA's unique strength lies in its ability to comprehend and generate text in multiple languages, breaking down language barriers and facilitating global communication and collaboration.</a:t>
            </a:r>
            <a:endParaRPr lang="en-US" sz="1750" dirty="0"/>
          </a:p>
        </p:txBody>
      </p:sp>
      <p:sp>
        <p:nvSpPr>
          <p:cNvPr id="6" name="Text 3"/>
          <p:cNvSpPr/>
          <p:nvPr/>
        </p:nvSpPr>
        <p:spPr>
          <a:xfrm>
            <a:off x="2393394" y="4150995"/>
            <a:ext cx="10199013" cy="1066205"/>
          </a:xfrm>
          <a:prstGeom prst="rect">
            <a:avLst/>
          </a:prstGeom>
          <a:noFill/>
          <a:ln/>
        </p:spPr>
        <p:txBody>
          <a:bodyPr wrap="square" rtlCol="0" anchor="t"/>
          <a:lstStyle/>
          <a:p>
            <a:pPr marL="342900" indent="-342900" algn="l">
              <a:lnSpc>
                <a:spcPts val="2799"/>
              </a:lnSpc>
              <a:buSzPct val="100000"/>
              <a:buChar char="•"/>
            </a:pPr>
            <a:r>
              <a:rPr lang="en-US" sz="1750" b="1" dirty="0">
                <a:solidFill>
                  <a:srgbClr val="E0D6DE"/>
                </a:solidFill>
                <a:latin typeface="Noto Sans TC" pitchFamily="34" charset="0"/>
                <a:ea typeface="Noto Sans TC" pitchFamily="34" charset="-122"/>
                <a:cs typeface="Noto Sans TC" pitchFamily="34" charset="-120"/>
              </a:rPr>
              <a:t>Cross-Domain Applications</a:t>
            </a:r>
            <a:r>
              <a:rPr lang="en-US" sz="1750" dirty="0">
                <a:solidFill>
                  <a:srgbClr val="E0D6DE"/>
                </a:solidFill>
                <a:latin typeface="Noto Sans TC" pitchFamily="34" charset="0"/>
                <a:ea typeface="Noto Sans TC" pitchFamily="34" charset="-122"/>
                <a:cs typeface="Noto Sans TC" pitchFamily="34" charset="-120"/>
              </a:rPr>
              <a:t>: GEMMA's versatility extends to various domains, from customer service chatbots to language translation services, showcasing its adaptability and wide-ranging utility.</a:t>
            </a:r>
            <a:endParaRPr lang="en-US" sz="1750" dirty="0"/>
          </a:p>
        </p:txBody>
      </p:sp>
      <p:sp>
        <p:nvSpPr>
          <p:cNvPr id="7" name="Text 4"/>
          <p:cNvSpPr/>
          <p:nvPr/>
        </p:nvSpPr>
        <p:spPr>
          <a:xfrm>
            <a:off x="2393394" y="5306020"/>
            <a:ext cx="10199013" cy="1066205"/>
          </a:xfrm>
          <a:prstGeom prst="rect">
            <a:avLst/>
          </a:prstGeom>
          <a:noFill/>
          <a:ln/>
        </p:spPr>
        <p:txBody>
          <a:bodyPr wrap="square" rtlCol="0" anchor="t"/>
          <a:lstStyle/>
          <a:p>
            <a:pPr marL="342900" indent="-342900" algn="l">
              <a:lnSpc>
                <a:spcPts val="2799"/>
              </a:lnSpc>
              <a:buSzPct val="100000"/>
              <a:buChar char="•"/>
            </a:pPr>
            <a:r>
              <a:rPr lang="en-US" sz="1750" b="1" dirty="0">
                <a:solidFill>
                  <a:srgbClr val="E0D6DE"/>
                </a:solidFill>
                <a:latin typeface="Noto Sans TC" pitchFamily="34" charset="0"/>
                <a:ea typeface="Noto Sans TC" pitchFamily="34" charset="-122"/>
                <a:cs typeface="Noto Sans TC" pitchFamily="34" charset="-120"/>
              </a:rPr>
              <a:t>Cultural Sensitivity and Nuance</a:t>
            </a:r>
            <a:r>
              <a:rPr lang="en-US" sz="1750" dirty="0">
                <a:solidFill>
                  <a:srgbClr val="E0D6DE"/>
                </a:solidFill>
                <a:latin typeface="Noto Sans TC" pitchFamily="34" charset="0"/>
                <a:ea typeface="Noto Sans TC" pitchFamily="34" charset="-122"/>
                <a:cs typeface="Noto Sans TC" pitchFamily="34" charset="-120"/>
              </a:rPr>
              <a:t>: GEMMA's understanding of cultural nuances and context enables it to produce culturally appropriate and sensitive text, fostering effective cross-cultural communication.</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sp>
        <p:nvSpPr>
          <p:cNvPr id="4" name="Text 1"/>
          <p:cNvSpPr/>
          <p:nvPr/>
        </p:nvSpPr>
        <p:spPr>
          <a:xfrm>
            <a:off x="2037993" y="1857256"/>
            <a:ext cx="7770495" cy="694373"/>
          </a:xfrm>
          <a:prstGeom prst="rect">
            <a:avLst/>
          </a:prstGeom>
          <a:noFill/>
          <a:ln/>
        </p:spPr>
        <p:txBody>
          <a:bodyPr wrap="non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Exploring Llama2-Chinese+</a:t>
            </a:r>
            <a:endParaRPr lang="en-US" sz="4374" dirty="0"/>
          </a:p>
        </p:txBody>
      </p:sp>
      <p:sp>
        <p:nvSpPr>
          <p:cNvPr id="5" name="Text 2"/>
          <p:cNvSpPr/>
          <p:nvPr/>
        </p:nvSpPr>
        <p:spPr>
          <a:xfrm>
            <a:off x="2393394" y="2995970"/>
            <a:ext cx="10199013" cy="1066205"/>
          </a:xfrm>
          <a:prstGeom prst="rect">
            <a:avLst/>
          </a:prstGeom>
          <a:noFill/>
          <a:ln/>
        </p:spPr>
        <p:txBody>
          <a:bodyPr wrap="square" rtlCol="0" anchor="t"/>
          <a:lstStyle/>
          <a:p>
            <a:pPr marL="342900" indent="-342900" algn="l">
              <a:lnSpc>
                <a:spcPts val="2799"/>
              </a:lnSpc>
              <a:buSzPct val="100000"/>
              <a:buChar char="•"/>
            </a:pPr>
            <a:r>
              <a:rPr lang="en-US" sz="1750" b="1" dirty="0">
                <a:solidFill>
                  <a:srgbClr val="E0D6DE"/>
                </a:solidFill>
                <a:latin typeface="Noto Sans TC" pitchFamily="34" charset="0"/>
                <a:ea typeface="Noto Sans TC" pitchFamily="34" charset="-122"/>
                <a:cs typeface="Noto Sans TC" pitchFamily="34" charset="-120"/>
              </a:rPr>
              <a:t>Advancements in Multilingual Models</a:t>
            </a:r>
            <a:r>
              <a:rPr lang="en-US" sz="1750" dirty="0">
                <a:solidFill>
                  <a:srgbClr val="E0D6DE"/>
                </a:solidFill>
                <a:latin typeface="Noto Sans TC" pitchFamily="34" charset="0"/>
                <a:ea typeface="Noto Sans TC" pitchFamily="34" charset="-122"/>
                <a:cs typeface="Noto Sans TC" pitchFamily="34" charset="-120"/>
              </a:rPr>
              <a:t>: Llama2-Chinese exemplifies the progress in multilingual language models, catering specifically to the Chinese language and its intricacies, thereby contributing to the inclusivity of language technology.</a:t>
            </a:r>
            <a:endParaRPr lang="en-US" sz="1750" dirty="0"/>
          </a:p>
        </p:txBody>
      </p:sp>
      <p:sp>
        <p:nvSpPr>
          <p:cNvPr id="6" name="Text 3"/>
          <p:cNvSpPr/>
          <p:nvPr/>
        </p:nvSpPr>
        <p:spPr>
          <a:xfrm>
            <a:off x="2393394" y="4150995"/>
            <a:ext cx="10199013" cy="1066205"/>
          </a:xfrm>
          <a:prstGeom prst="rect">
            <a:avLst/>
          </a:prstGeom>
          <a:noFill/>
          <a:ln/>
        </p:spPr>
        <p:txBody>
          <a:bodyPr wrap="square" rtlCol="0" anchor="t"/>
          <a:lstStyle/>
          <a:p>
            <a:pPr marL="342900" indent="-342900" algn="l">
              <a:lnSpc>
                <a:spcPts val="2799"/>
              </a:lnSpc>
              <a:buSzPct val="100000"/>
              <a:buChar char="•"/>
            </a:pPr>
            <a:r>
              <a:rPr lang="en-US" sz="1750" b="1" dirty="0">
                <a:solidFill>
                  <a:srgbClr val="E0D6DE"/>
                </a:solidFill>
                <a:latin typeface="Noto Sans TC" pitchFamily="34" charset="0"/>
                <a:ea typeface="Noto Sans TC" pitchFamily="34" charset="-122"/>
                <a:cs typeface="Noto Sans TC" pitchFamily="34" charset="-120"/>
              </a:rPr>
              <a:t>Cross-Cultural Communication</a:t>
            </a:r>
            <a:r>
              <a:rPr lang="en-US" sz="1750" dirty="0">
                <a:solidFill>
                  <a:srgbClr val="E0D6DE"/>
                </a:solidFill>
                <a:latin typeface="Noto Sans TC" pitchFamily="34" charset="0"/>
                <a:ea typeface="Noto Sans TC" pitchFamily="34" charset="-122"/>
                <a:cs typeface="Noto Sans TC" pitchFamily="34" charset="-120"/>
              </a:rPr>
              <a:t>: Llama2-Chinese's impact extends beyond language processing, fostering cross-cultural understanding and collaboration between Chinese-speaking communities and the global population.</a:t>
            </a:r>
            <a:endParaRPr lang="en-US" sz="1750" dirty="0"/>
          </a:p>
        </p:txBody>
      </p:sp>
      <p:sp>
        <p:nvSpPr>
          <p:cNvPr id="7" name="Text 4"/>
          <p:cNvSpPr/>
          <p:nvPr/>
        </p:nvSpPr>
        <p:spPr>
          <a:xfrm>
            <a:off x="2393394" y="5306020"/>
            <a:ext cx="10199013" cy="1066205"/>
          </a:xfrm>
          <a:prstGeom prst="rect">
            <a:avLst/>
          </a:prstGeom>
          <a:noFill/>
          <a:ln/>
        </p:spPr>
        <p:txBody>
          <a:bodyPr wrap="square" rtlCol="0" anchor="t"/>
          <a:lstStyle/>
          <a:p>
            <a:pPr marL="342900" indent="-342900" algn="l">
              <a:lnSpc>
                <a:spcPts val="2799"/>
              </a:lnSpc>
              <a:buSzPct val="100000"/>
              <a:buChar char="•"/>
            </a:pPr>
            <a:r>
              <a:rPr lang="en-US" sz="1750" b="1" dirty="0">
                <a:solidFill>
                  <a:srgbClr val="E0D6DE"/>
                </a:solidFill>
                <a:latin typeface="Noto Sans TC" pitchFamily="34" charset="0"/>
                <a:ea typeface="Noto Sans TC" pitchFamily="34" charset="-122"/>
                <a:cs typeface="Noto Sans TC" pitchFamily="34" charset="-120"/>
              </a:rPr>
              <a:t>Challenges and Opportunities</a:t>
            </a:r>
            <a:r>
              <a:rPr lang="en-US" sz="1750" dirty="0">
                <a:solidFill>
                  <a:srgbClr val="E0D6DE"/>
                </a:solidFill>
                <a:latin typeface="Noto Sans TC" pitchFamily="34" charset="0"/>
                <a:ea typeface="Noto Sans TC" pitchFamily="34" charset="-122"/>
                <a:cs typeface="Noto Sans TC" pitchFamily="34" charset="-120"/>
              </a:rPr>
              <a:t>: The development of Llama2-Chinese presents both challenges and opportunities in the realm of multilingual communication, prompting discussions on linguistic diversity and technological inclusivity.</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sp>
        <p:nvSpPr>
          <p:cNvPr id="4" name="Text 1"/>
          <p:cNvSpPr/>
          <p:nvPr/>
        </p:nvSpPr>
        <p:spPr>
          <a:xfrm>
            <a:off x="2037993" y="1112877"/>
            <a:ext cx="10554414" cy="1388745"/>
          </a:xfrm>
          <a:prstGeom prst="rect">
            <a:avLst/>
          </a:prstGeom>
          <a:noFill/>
          <a:ln/>
        </p:spPr>
        <p:txBody>
          <a:bodyPr wrap="squar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Reconciling Diverse Perspectives: LLM Opinions</a:t>
            </a:r>
            <a:endParaRPr lang="en-US" sz="4374" dirty="0"/>
          </a:p>
        </p:txBody>
      </p:sp>
      <p:sp>
        <p:nvSpPr>
          <p:cNvPr id="5" name="Shape 2"/>
          <p:cNvSpPr/>
          <p:nvPr/>
        </p:nvSpPr>
        <p:spPr>
          <a:xfrm>
            <a:off x="2037993" y="3119557"/>
            <a:ext cx="499943" cy="499943"/>
          </a:xfrm>
          <a:prstGeom prst="roundRect">
            <a:avLst>
              <a:gd name="adj" fmla="val 13333"/>
            </a:avLst>
          </a:prstGeom>
          <a:solidFill>
            <a:srgbClr val="1A1A21"/>
          </a:solidFill>
          <a:ln/>
        </p:spPr>
      </p:sp>
      <p:sp>
        <p:nvSpPr>
          <p:cNvPr id="6" name="Text 3"/>
          <p:cNvSpPr/>
          <p:nvPr/>
        </p:nvSpPr>
        <p:spPr>
          <a:xfrm>
            <a:off x="2217420" y="3161228"/>
            <a:ext cx="140970" cy="416481"/>
          </a:xfrm>
          <a:prstGeom prst="rect">
            <a:avLst/>
          </a:prstGeom>
          <a:noFill/>
          <a:ln/>
        </p:spPr>
        <p:txBody>
          <a:bodyPr wrap="none" rtlCol="0" anchor="t"/>
          <a:lstStyle/>
          <a:p>
            <a:pPr marL="0" indent="0" algn="ctr">
              <a:lnSpc>
                <a:spcPts val="3281"/>
              </a:lnSpc>
              <a:buNone/>
            </a:pPr>
            <a:r>
              <a:rPr lang="en-US" sz="2624" dirty="0">
                <a:solidFill>
                  <a:srgbClr val="B380FF"/>
                </a:solidFill>
                <a:latin typeface="Sora" pitchFamily="34" charset="0"/>
                <a:ea typeface="Sora" pitchFamily="34" charset="-122"/>
                <a:cs typeface="Sora" pitchFamily="34" charset="-120"/>
              </a:rPr>
              <a:t>1</a:t>
            </a:r>
            <a:endParaRPr lang="en-US" sz="2624" dirty="0"/>
          </a:p>
        </p:txBody>
      </p:sp>
      <p:sp>
        <p:nvSpPr>
          <p:cNvPr id="7" name="Text 4"/>
          <p:cNvSpPr/>
          <p:nvPr/>
        </p:nvSpPr>
        <p:spPr>
          <a:xfrm>
            <a:off x="2760107" y="3195876"/>
            <a:ext cx="3223379"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Nuanced Assessments</a:t>
            </a:r>
            <a:endParaRPr lang="en-US" sz="2187" dirty="0"/>
          </a:p>
        </p:txBody>
      </p:sp>
      <p:sp>
        <p:nvSpPr>
          <p:cNvPr id="8" name="Text 5"/>
          <p:cNvSpPr/>
          <p:nvPr/>
        </p:nvSpPr>
        <p:spPr>
          <a:xfrm>
            <a:off x="2760107" y="3676293"/>
            <a:ext cx="4444008" cy="1421606"/>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LLMs provide a multifaceted understanding, acknowledging both the successes and failures of belief-driven policies.</a:t>
            </a:r>
            <a:endParaRPr lang="en-US" sz="1750" dirty="0"/>
          </a:p>
        </p:txBody>
      </p:sp>
      <p:sp>
        <p:nvSpPr>
          <p:cNvPr id="9" name="Shape 6"/>
          <p:cNvSpPr/>
          <p:nvPr/>
        </p:nvSpPr>
        <p:spPr>
          <a:xfrm>
            <a:off x="7426285" y="3119557"/>
            <a:ext cx="499943" cy="499943"/>
          </a:xfrm>
          <a:prstGeom prst="roundRect">
            <a:avLst>
              <a:gd name="adj" fmla="val 13333"/>
            </a:avLst>
          </a:prstGeom>
          <a:solidFill>
            <a:srgbClr val="1A1A21"/>
          </a:solidFill>
          <a:ln/>
        </p:spPr>
      </p:sp>
      <p:sp>
        <p:nvSpPr>
          <p:cNvPr id="10" name="Text 7"/>
          <p:cNvSpPr/>
          <p:nvPr/>
        </p:nvSpPr>
        <p:spPr>
          <a:xfrm>
            <a:off x="7572375" y="3161228"/>
            <a:ext cx="207645" cy="416481"/>
          </a:xfrm>
          <a:prstGeom prst="rect">
            <a:avLst/>
          </a:prstGeom>
          <a:noFill/>
          <a:ln/>
        </p:spPr>
        <p:txBody>
          <a:bodyPr wrap="none" rtlCol="0" anchor="t"/>
          <a:lstStyle/>
          <a:p>
            <a:pPr marL="0" indent="0" algn="ctr">
              <a:lnSpc>
                <a:spcPts val="3281"/>
              </a:lnSpc>
              <a:buNone/>
            </a:pPr>
            <a:r>
              <a:rPr lang="en-US" sz="2624" dirty="0">
                <a:solidFill>
                  <a:srgbClr val="B380FF"/>
                </a:solidFill>
                <a:latin typeface="Sora" pitchFamily="34" charset="0"/>
                <a:ea typeface="Sora" pitchFamily="34" charset="-122"/>
                <a:cs typeface="Sora" pitchFamily="34" charset="-120"/>
              </a:rPr>
              <a:t>2</a:t>
            </a:r>
            <a:endParaRPr lang="en-US" sz="2624" dirty="0"/>
          </a:p>
        </p:txBody>
      </p:sp>
      <p:sp>
        <p:nvSpPr>
          <p:cNvPr id="11" name="Text 8"/>
          <p:cNvSpPr/>
          <p:nvPr/>
        </p:nvSpPr>
        <p:spPr>
          <a:xfrm>
            <a:off x="8148399" y="3195876"/>
            <a:ext cx="3827264"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Contextual Considerations</a:t>
            </a:r>
            <a:endParaRPr lang="en-US" sz="2187" dirty="0"/>
          </a:p>
        </p:txBody>
      </p:sp>
      <p:sp>
        <p:nvSpPr>
          <p:cNvPr id="12" name="Text 9"/>
          <p:cNvSpPr/>
          <p:nvPr/>
        </p:nvSpPr>
        <p:spPr>
          <a:xfrm>
            <a:off x="8148399" y="3676293"/>
            <a:ext cx="4444008" cy="1066205"/>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LLMs emphasize the importance of historical, cultural, and geopolitical factors in evaluating policy efficacy.</a:t>
            </a:r>
            <a:endParaRPr lang="en-US" sz="1750" dirty="0"/>
          </a:p>
        </p:txBody>
      </p:sp>
      <p:sp>
        <p:nvSpPr>
          <p:cNvPr id="13" name="Shape 10"/>
          <p:cNvSpPr/>
          <p:nvPr/>
        </p:nvSpPr>
        <p:spPr>
          <a:xfrm>
            <a:off x="2037993" y="5493663"/>
            <a:ext cx="499943" cy="499943"/>
          </a:xfrm>
          <a:prstGeom prst="roundRect">
            <a:avLst>
              <a:gd name="adj" fmla="val 13333"/>
            </a:avLst>
          </a:prstGeom>
          <a:solidFill>
            <a:srgbClr val="1A1A21"/>
          </a:solidFill>
          <a:ln/>
        </p:spPr>
      </p:sp>
      <p:sp>
        <p:nvSpPr>
          <p:cNvPr id="14" name="Text 11"/>
          <p:cNvSpPr/>
          <p:nvPr/>
        </p:nvSpPr>
        <p:spPr>
          <a:xfrm>
            <a:off x="2184559" y="5535335"/>
            <a:ext cx="206693" cy="416481"/>
          </a:xfrm>
          <a:prstGeom prst="rect">
            <a:avLst/>
          </a:prstGeom>
          <a:noFill/>
          <a:ln/>
        </p:spPr>
        <p:txBody>
          <a:bodyPr wrap="none" rtlCol="0" anchor="t"/>
          <a:lstStyle/>
          <a:p>
            <a:pPr marL="0" indent="0" algn="ctr">
              <a:lnSpc>
                <a:spcPts val="3281"/>
              </a:lnSpc>
              <a:buNone/>
            </a:pPr>
            <a:r>
              <a:rPr lang="en-US" sz="2624" dirty="0">
                <a:solidFill>
                  <a:srgbClr val="B380FF"/>
                </a:solidFill>
                <a:latin typeface="Sora" pitchFamily="34" charset="0"/>
                <a:ea typeface="Sora" pitchFamily="34" charset="-122"/>
                <a:cs typeface="Sora" pitchFamily="34" charset="-120"/>
              </a:rPr>
              <a:t>3</a:t>
            </a:r>
            <a:endParaRPr lang="en-US" sz="2624" dirty="0"/>
          </a:p>
        </p:txBody>
      </p:sp>
      <p:sp>
        <p:nvSpPr>
          <p:cNvPr id="15" name="Text 12"/>
          <p:cNvSpPr/>
          <p:nvPr/>
        </p:nvSpPr>
        <p:spPr>
          <a:xfrm>
            <a:off x="2760107" y="5569982"/>
            <a:ext cx="2802969"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Ethical Implications</a:t>
            </a:r>
            <a:endParaRPr lang="en-US" sz="2187" dirty="0"/>
          </a:p>
        </p:txBody>
      </p:sp>
      <p:sp>
        <p:nvSpPr>
          <p:cNvPr id="16" name="Text 13"/>
          <p:cNvSpPr/>
          <p:nvPr/>
        </p:nvSpPr>
        <p:spPr>
          <a:xfrm>
            <a:off x="2760107" y="6050399"/>
            <a:ext cx="4444008" cy="1066205"/>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LLMs highlight the ethical dilemmas inherent in using economic and military power to advance ideological agendas.</a:t>
            </a:r>
            <a:endParaRPr lang="en-US" sz="1750" dirty="0"/>
          </a:p>
        </p:txBody>
      </p:sp>
      <p:sp>
        <p:nvSpPr>
          <p:cNvPr id="17" name="Shape 14"/>
          <p:cNvSpPr/>
          <p:nvPr/>
        </p:nvSpPr>
        <p:spPr>
          <a:xfrm>
            <a:off x="7426285" y="5493663"/>
            <a:ext cx="499943" cy="499943"/>
          </a:xfrm>
          <a:prstGeom prst="roundRect">
            <a:avLst>
              <a:gd name="adj" fmla="val 13333"/>
            </a:avLst>
          </a:prstGeom>
          <a:solidFill>
            <a:srgbClr val="1A1A21"/>
          </a:solidFill>
          <a:ln/>
        </p:spPr>
      </p:sp>
      <p:sp>
        <p:nvSpPr>
          <p:cNvPr id="18" name="Text 15"/>
          <p:cNvSpPr/>
          <p:nvPr/>
        </p:nvSpPr>
        <p:spPr>
          <a:xfrm>
            <a:off x="7567612" y="5535335"/>
            <a:ext cx="217289" cy="416481"/>
          </a:xfrm>
          <a:prstGeom prst="rect">
            <a:avLst/>
          </a:prstGeom>
          <a:noFill/>
          <a:ln/>
        </p:spPr>
        <p:txBody>
          <a:bodyPr wrap="none" rtlCol="0" anchor="t"/>
          <a:lstStyle/>
          <a:p>
            <a:pPr marL="0" indent="0" algn="ctr">
              <a:lnSpc>
                <a:spcPts val="3281"/>
              </a:lnSpc>
              <a:buNone/>
            </a:pPr>
            <a:r>
              <a:rPr lang="en-US" sz="2624" dirty="0">
                <a:solidFill>
                  <a:srgbClr val="B380FF"/>
                </a:solidFill>
                <a:latin typeface="Sora" pitchFamily="34" charset="0"/>
                <a:ea typeface="Sora" pitchFamily="34" charset="-122"/>
                <a:cs typeface="Sora" pitchFamily="34" charset="-120"/>
              </a:rPr>
              <a:t>4</a:t>
            </a:r>
            <a:endParaRPr lang="en-US" sz="2624" dirty="0"/>
          </a:p>
        </p:txBody>
      </p:sp>
      <p:sp>
        <p:nvSpPr>
          <p:cNvPr id="19" name="Text 16"/>
          <p:cNvSpPr/>
          <p:nvPr/>
        </p:nvSpPr>
        <p:spPr>
          <a:xfrm>
            <a:off x="8148399" y="5569982"/>
            <a:ext cx="2777490"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Future Lessons</a:t>
            </a:r>
            <a:endParaRPr lang="en-US" sz="2187" dirty="0"/>
          </a:p>
        </p:txBody>
      </p:sp>
      <p:sp>
        <p:nvSpPr>
          <p:cNvPr id="20" name="Text 17"/>
          <p:cNvSpPr/>
          <p:nvPr/>
        </p:nvSpPr>
        <p:spPr>
          <a:xfrm>
            <a:off x="8148399" y="6050399"/>
            <a:ext cx="4444008" cy="1066205"/>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LLMs suggest leveraging insights from the Cold War to inform more cooperative and sustainable global strategies.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sp>
        <p:nvSpPr>
          <p:cNvPr id="4" name="Text 1"/>
          <p:cNvSpPr/>
          <p:nvPr/>
        </p:nvSpPr>
        <p:spPr>
          <a:xfrm>
            <a:off x="2037993" y="1096208"/>
            <a:ext cx="10554414" cy="1388745"/>
          </a:xfrm>
          <a:prstGeom prst="rect">
            <a:avLst/>
          </a:prstGeom>
          <a:noFill/>
          <a:ln/>
        </p:spPr>
        <p:txBody>
          <a:bodyPr wrap="squar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Limitations and Caveats: Acknowledging Complexities</a:t>
            </a:r>
            <a:endParaRPr lang="en-US" sz="4374" dirty="0"/>
          </a:p>
        </p:txBody>
      </p:sp>
      <p:sp>
        <p:nvSpPr>
          <p:cNvPr id="5" name="Shape 2"/>
          <p:cNvSpPr/>
          <p:nvPr/>
        </p:nvSpPr>
        <p:spPr>
          <a:xfrm>
            <a:off x="2037993" y="2929295"/>
            <a:ext cx="5166122" cy="1990963"/>
          </a:xfrm>
          <a:prstGeom prst="roundRect">
            <a:avLst>
              <a:gd name="adj" fmla="val 3348"/>
            </a:avLst>
          </a:prstGeom>
          <a:solidFill>
            <a:srgbClr val="1A1A21"/>
          </a:solidFill>
          <a:ln/>
        </p:spPr>
      </p:sp>
      <p:sp>
        <p:nvSpPr>
          <p:cNvPr id="6" name="Text 3"/>
          <p:cNvSpPr/>
          <p:nvPr/>
        </p:nvSpPr>
        <p:spPr>
          <a:xfrm>
            <a:off x="2260163" y="3151465"/>
            <a:ext cx="2777490"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Data Gaps</a:t>
            </a:r>
            <a:endParaRPr lang="en-US" sz="2187" dirty="0"/>
          </a:p>
        </p:txBody>
      </p:sp>
      <p:sp>
        <p:nvSpPr>
          <p:cNvPr id="7" name="Text 4"/>
          <p:cNvSpPr/>
          <p:nvPr/>
        </p:nvSpPr>
        <p:spPr>
          <a:xfrm>
            <a:off x="2260163" y="3631883"/>
            <a:ext cx="4721781" cy="1066205"/>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Incomplete or unreliable datasets pose challenges in comprehensively evaluating the Cold War's economic and military dynamics.</a:t>
            </a:r>
            <a:endParaRPr lang="en-US" sz="1750" dirty="0"/>
          </a:p>
        </p:txBody>
      </p:sp>
      <p:sp>
        <p:nvSpPr>
          <p:cNvPr id="8" name="Shape 5"/>
          <p:cNvSpPr/>
          <p:nvPr/>
        </p:nvSpPr>
        <p:spPr>
          <a:xfrm>
            <a:off x="7426285" y="2929295"/>
            <a:ext cx="5166122" cy="1990963"/>
          </a:xfrm>
          <a:prstGeom prst="roundRect">
            <a:avLst>
              <a:gd name="adj" fmla="val 3348"/>
            </a:avLst>
          </a:prstGeom>
          <a:solidFill>
            <a:srgbClr val="1A1A21"/>
          </a:solidFill>
          <a:ln/>
        </p:spPr>
      </p:sp>
      <p:sp>
        <p:nvSpPr>
          <p:cNvPr id="9" name="Text 6"/>
          <p:cNvSpPr/>
          <p:nvPr/>
        </p:nvSpPr>
        <p:spPr>
          <a:xfrm>
            <a:off x="7648456" y="3151465"/>
            <a:ext cx="2777490"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Ideological Biases</a:t>
            </a:r>
            <a:endParaRPr lang="en-US" sz="2187" dirty="0"/>
          </a:p>
        </p:txBody>
      </p:sp>
      <p:sp>
        <p:nvSpPr>
          <p:cNvPr id="10" name="Text 7"/>
          <p:cNvSpPr/>
          <p:nvPr/>
        </p:nvSpPr>
        <p:spPr>
          <a:xfrm>
            <a:off x="7648456" y="3631883"/>
            <a:ext cx="4721781" cy="1066205"/>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The inherent biases of political belief systems can skew the interpretation of historical events and their impacts.</a:t>
            </a:r>
            <a:endParaRPr lang="en-US" sz="1750" dirty="0"/>
          </a:p>
        </p:txBody>
      </p:sp>
      <p:sp>
        <p:nvSpPr>
          <p:cNvPr id="11" name="Shape 8"/>
          <p:cNvSpPr/>
          <p:nvPr/>
        </p:nvSpPr>
        <p:spPr>
          <a:xfrm>
            <a:off x="2037993" y="5142428"/>
            <a:ext cx="5166122" cy="1990963"/>
          </a:xfrm>
          <a:prstGeom prst="roundRect">
            <a:avLst>
              <a:gd name="adj" fmla="val 3348"/>
            </a:avLst>
          </a:prstGeom>
          <a:solidFill>
            <a:srgbClr val="1A1A21"/>
          </a:solidFill>
          <a:ln/>
        </p:spPr>
      </p:sp>
      <p:sp>
        <p:nvSpPr>
          <p:cNvPr id="12" name="Text 9"/>
          <p:cNvSpPr/>
          <p:nvPr/>
        </p:nvSpPr>
        <p:spPr>
          <a:xfrm>
            <a:off x="2260163" y="5364599"/>
            <a:ext cx="2880717"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Contextual Nuances</a:t>
            </a:r>
            <a:endParaRPr lang="en-US" sz="2187" dirty="0"/>
          </a:p>
        </p:txBody>
      </p:sp>
      <p:sp>
        <p:nvSpPr>
          <p:cNvPr id="13" name="Text 10"/>
          <p:cNvSpPr/>
          <p:nvPr/>
        </p:nvSpPr>
        <p:spPr>
          <a:xfrm>
            <a:off x="2260163" y="5845016"/>
            <a:ext cx="4721781" cy="1066205"/>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The complex interplay of geopolitical, social, and cultural factors requires a holistic approach to analysis.</a:t>
            </a:r>
            <a:endParaRPr lang="en-US" sz="1750" dirty="0"/>
          </a:p>
        </p:txBody>
      </p:sp>
      <p:sp>
        <p:nvSpPr>
          <p:cNvPr id="14" name="Shape 11"/>
          <p:cNvSpPr/>
          <p:nvPr/>
        </p:nvSpPr>
        <p:spPr>
          <a:xfrm>
            <a:off x="7426285" y="5142428"/>
            <a:ext cx="5166122" cy="1990963"/>
          </a:xfrm>
          <a:prstGeom prst="roundRect">
            <a:avLst>
              <a:gd name="adj" fmla="val 3348"/>
            </a:avLst>
          </a:prstGeom>
          <a:solidFill>
            <a:srgbClr val="1A1A21"/>
          </a:solidFill>
          <a:ln/>
        </p:spPr>
      </p:sp>
      <p:sp>
        <p:nvSpPr>
          <p:cNvPr id="15" name="Text 12"/>
          <p:cNvSpPr/>
          <p:nvPr/>
        </p:nvSpPr>
        <p:spPr>
          <a:xfrm>
            <a:off x="7648456" y="5364599"/>
            <a:ext cx="2777490"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Limitations of LLMs</a:t>
            </a:r>
            <a:endParaRPr lang="en-US" sz="2187" dirty="0"/>
          </a:p>
        </p:txBody>
      </p:sp>
      <p:sp>
        <p:nvSpPr>
          <p:cNvPr id="16" name="Text 13"/>
          <p:cNvSpPr/>
          <p:nvPr/>
        </p:nvSpPr>
        <p:spPr>
          <a:xfrm>
            <a:off x="7648456" y="5845016"/>
            <a:ext cx="4721781" cy="1066205"/>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While insightful, LLM opinions may not fully capture the experiential knowledge of those who lived through the Cold War.</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721</Words>
  <Application>Microsoft Office PowerPoint</Application>
  <PresentationFormat>Custom</PresentationFormat>
  <Paragraphs>68</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Noto Sans TC</vt:lpstr>
      <vt:lpstr>Sora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Karmadeept Sarkar</cp:lastModifiedBy>
  <cp:revision>2</cp:revision>
  <dcterms:created xsi:type="dcterms:W3CDTF">2024-05-08T06:06:54Z</dcterms:created>
  <dcterms:modified xsi:type="dcterms:W3CDTF">2024-05-08T07:01:09Z</dcterms:modified>
</cp:coreProperties>
</file>