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4"/>
  </p:sldMasterIdLst>
  <p:notesMasterIdLst>
    <p:notesMasterId r:id="rId18"/>
  </p:notesMasterIdLst>
  <p:sldIdLst>
    <p:sldId id="256" r:id="rId5"/>
    <p:sldId id="714" r:id="rId6"/>
    <p:sldId id="674" r:id="rId7"/>
    <p:sldId id="713" r:id="rId8"/>
    <p:sldId id="712" r:id="rId9"/>
    <p:sldId id="676" r:id="rId10"/>
    <p:sldId id="715" r:id="rId11"/>
    <p:sldId id="716" r:id="rId12"/>
    <p:sldId id="717" r:id="rId13"/>
    <p:sldId id="718" r:id="rId14"/>
    <p:sldId id="719" r:id="rId15"/>
    <p:sldId id="711" r:id="rId16"/>
    <p:sldId id="30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eri D" initials="KD" lastIdx="2" clrIdx="0">
    <p:extLst>
      <p:ext uri="{19B8F6BF-5375-455C-9EA6-DF929625EA0E}">
        <p15:presenceInfo xmlns:p15="http://schemas.microsoft.com/office/powerpoint/2012/main" userId="f95cae079c6de4c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3864"/>
    <a:srgbClr val="333F50"/>
    <a:srgbClr val="8497B0"/>
    <a:srgbClr val="8FAADC"/>
    <a:srgbClr val="2F5597"/>
    <a:srgbClr val="626CC7"/>
    <a:srgbClr val="323B8D"/>
    <a:srgbClr val="21275D"/>
    <a:srgbClr val="161A3E"/>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71" autoAdjust="0"/>
    <p:restoredTop sz="93447" autoAdjust="0"/>
  </p:normalViewPr>
  <p:slideViewPr>
    <p:cSldViewPr snapToGrid="0">
      <p:cViewPr varScale="1">
        <p:scale>
          <a:sx n="79" d="100"/>
          <a:sy n="79" d="100"/>
        </p:scale>
        <p:origin x="739" y="82"/>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05-09-2024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6</a:t>
            </a:fld>
            <a:endParaRPr lang="en-IN" dirty="0"/>
          </a:p>
        </p:txBody>
      </p:sp>
    </p:spTree>
    <p:extLst>
      <p:ext uri="{BB962C8B-B14F-4D97-AF65-F5344CB8AC3E}">
        <p14:creationId xmlns:p14="http://schemas.microsoft.com/office/powerpoint/2010/main" val="1797883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0" y="3218822"/>
            <a:ext cx="12192000" cy="1524000"/>
          </a:xfrm>
          <a:prstGeom prst="rect">
            <a:avLst/>
          </a:prstGeom>
          <a:no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Calibri" panose="020F0502020204030204" pitchFamily="34" charset="0"/>
              </a:rPr>
              <a:t>E-COMMERCE CUSTOMER SEGMENTATION AND PREDICTION</a:t>
            </a:r>
          </a:p>
        </p:txBody>
      </p:sp>
    </p:spTree>
    <p:extLst>
      <p:ext uri="{BB962C8B-B14F-4D97-AF65-F5344CB8AC3E}">
        <p14:creationId xmlns:p14="http://schemas.microsoft.com/office/powerpoint/2010/main" val="10243347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A8A635-4F79-8F33-9A2A-ED3729B719A2}"/>
              </a:ext>
            </a:extLst>
          </p:cNvPr>
          <p:cNvSpPr txBox="1"/>
          <p:nvPr/>
        </p:nvSpPr>
        <p:spPr>
          <a:xfrm>
            <a:off x="1731524" y="2675106"/>
            <a:ext cx="184731" cy="646331"/>
          </a:xfrm>
          <a:prstGeom prst="rect">
            <a:avLst/>
          </a:prstGeom>
          <a:noFill/>
        </p:spPr>
        <p:txBody>
          <a:bodyPr wrap="none" rtlCol="0">
            <a:spAutoFit/>
          </a:bodyPr>
          <a:lstStyle/>
          <a:p>
            <a:endParaRPr lang="en-IN" dirty="0">
              <a:solidFill>
                <a:srgbClr val="00B050"/>
              </a:solidFill>
            </a:endParaRPr>
          </a:p>
          <a:p>
            <a:endParaRPr lang="en-IN" dirty="0"/>
          </a:p>
        </p:txBody>
      </p:sp>
      <p:sp>
        <p:nvSpPr>
          <p:cNvPr id="3" name="Rectangle 2">
            <a:extLst>
              <a:ext uri="{FF2B5EF4-FFF2-40B4-BE49-F238E27FC236}">
                <a16:creationId xmlns:a16="http://schemas.microsoft.com/office/drawing/2014/main" id="{C9757F06-AEBD-D506-7F5B-AA2B9F3703F7}"/>
              </a:ext>
            </a:extLst>
          </p:cNvPr>
          <p:cNvSpPr/>
          <p:nvPr/>
        </p:nvSpPr>
        <p:spPr>
          <a:xfrm>
            <a:off x="2013626" y="0"/>
            <a:ext cx="7933710" cy="923330"/>
          </a:xfrm>
          <a:prstGeom prst="rect">
            <a:avLst/>
          </a:prstGeom>
          <a:noFill/>
        </p:spPr>
        <p:txBody>
          <a:bodyPr wrap="none" lIns="91440" tIns="45720" rIns="91440" bIns="45720">
            <a:spAutoFit/>
          </a:bodyPr>
          <a:lstStyle/>
          <a:p>
            <a:pPr algn="ctr"/>
            <a:r>
              <a:rPr lang="en-IN"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CONFUSION_MATRIX.PNG:</a:t>
            </a:r>
          </a:p>
        </p:txBody>
      </p:sp>
      <p:pic>
        <p:nvPicPr>
          <p:cNvPr id="5" name="Picture 4">
            <a:extLst>
              <a:ext uri="{FF2B5EF4-FFF2-40B4-BE49-F238E27FC236}">
                <a16:creationId xmlns:a16="http://schemas.microsoft.com/office/drawing/2014/main" id="{0658B0D1-41B7-FB0A-5887-D7E568AC4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49" y="923330"/>
            <a:ext cx="8572501" cy="4884083"/>
          </a:xfrm>
          <a:prstGeom prst="rect">
            <a:avLst/>
          </a:prstGeom>
        </p:spPr>
      </p:pic>
    </p:spTree>
    <p:extLst>
      <p:ext uri="{BB962C8B-B14F-4D97-AF65-F5344CB8AC3E}">
        <p14:creationId xmlns:p14="http://schemas.microsoft.com/office/powerpoint/2010/main" val="2795420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A1DB15-7E49-0F40-7BCC-90764DB1BEDE}"/>
              </a:ext>
            </a:extLst>
          </p:cNvPr>
          <p:cNvSpPr txBox="1"/>
          <p:nvPr/>
        </p:nvSpPr>
        <p:spPr>
          <a:xfrm>
            <a:off x="1429967" y="2042809"/>
            <a:ext cx="184731" cy="646331"/>
          </a:xfrm>
          <a:prstGeom prst="rect">
            <a:avLst/>
          </a:prstGeom>
          <a:noFill/>
        </p:spPr>
        <p:txBody>
          <a:bodyPr wrap="none" rtlCol="0">
            <a:spAutoFit/>
          </a:bodyPr>
          <a:lstStyle/>
          <a:p>
            <a:endParaRPr lang="en-IN" dirty="0">
              <a:solidFill>
                <a:srgbClr val="00B050"/>
              </a:solidFill>
            </a:endParaRPr>
          </a:p>
          <a:p>
            <a:endParaRPr lang="en-IN" dirty="0"/>
          </a:p>
        </p:txBody>
      </p:sp>
      <p:sp>
        <p:nvSpPr>
          <p:cNvPr id="3" name="Rectangle 2">
            <a:extLst>
              <a:ext uri="{FF2B5EF4-FFF2-40B4-BE49-F238E27FC236}">
                <a16:creationId xmlns:a16="http://schemas.microsoft.com/office/drawing/2014/main" id="{4DC0318A-BD9E-1193-50A4-B568A83BA437}"/>
              </a:ext>
            </a:extLst>
          </p:cNvPr>
          <p:cNvSpPr/>
          <p:nvPr/>
        </p:nvSpPr>
        <p:spPr>
          <a:xfrm>
            <a:off x="1714807" y="49436"/>
            <a:ext cx="8587287" cy="923330"/>
          </a:xfrm>
          <a:prstGeom prst="rect">
            <a:avLst/>
          </a:prstGeom>
          <a:noFill/>
        </p:spPr>
        <p:txBody>
          <a:bodyPr wrap="none" lIns="91440" tIns="45720" rIns="91440" bIns="45720">
            <a:spAutoFit/>
          </a:bodyPr>
          <a:lstStyle/>
          <a:p>
            <a:pPr algn="ctr"/>
            <a:r>
              <a:rPr lang="en-IN"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FEATURE_IMPORTANCE.PNG:</a:t>
            </a:r>
          </a:p>
        </p:txBody>
      </p:sp>
      <p:pic>
        <p:nvPicPr>
          <p:cNvPr id="5" name="Picture 4">
            <a:extLst>
              <a:ext uri="{FF2B5EF4-FFF2-40B4-BE49-F238E27FC236}">
                <a16:creationId xmlns:a16="http://schemas.microsoft.com/office/drawing/2014/main" id="{91D5103C-1A0A-9DD8-1274-DAEAA3EC5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571" y="972765"/>
            <a:ext cx="9142857" cy="5199091"/>
          </a:xfrm>
          <a:prstGeom prst="rect">
            <a:avLst/>
          </a:prstGeom>
        </p:spPr>
      </p:pic>
    </p:spTree>
    <p:extLst>
      <p:ext uri="{BB962C8B-B14F-4D97-AF65-F5344CB8AC3E}">
        <p14:creationId xmlns:p14="http://schemas.microsoft.com/office/powerpoint/2010/main" val="2080550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68E744D-DF2D-5055-9521-EA4E3129632E}"/>
              </a:ext>
            </a:extLst>
          </p:cNvPr>
          <p:cNvSpPr/>
          <p:nvPr/>
        </p:nvSpPr>
        <p:spPr>
          <a:xfrm>
            <a:off x="930574" y="4131410"/>
            <a:ext cx="9721252" cy="584775"/>
          </a:xfrm>
          <a:prstGeom prst="rect">
            <a:avLst/>
          </a:prstGeom>
          <a:noFill/>
        </p:spPr>
        <p:txBody>
          <a:bodyPr wrap="none" lIns="91440" tIns="45720" rIns="91440" bIns="45720">
            <a:spAutoFit/>
          </a:bodyPr>
          <a:lstStyle/>
          <a:p>
            <a:pPr algn="ctr"/>
            <a:r>
              <a:rPr lang="en-IN"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THIS OVERALL ANALYSIS CAN HELP IN UNDERSTANDING </a:t>
            </a:r>
          </a:p>
        </p:txBody>
      </p:sp>
      <p:sp>
        <p:nvSpPr>
          <p:cNvPr id="10" name="TextBox 9">
            <a:extLst>
              <a:ext uri="{FF2B5EF4-FFF2-40B4-BE49-F238E27FC236}">
                <a16:creationId xmlns:a16="http://schemas.microsoft.com/office/drawing/2014/main" id="{332451F5-1D20-D674-C877-FFEA7D581790}"/>
              </a:ext>
            </a:extLst>
          </p:cNvPr>
          <p:cNvSpPr txBox="1"/>
          <p:nvPr/>
        </p:nvSpPr>
        <p:spPr>
          <a:xfrm>
            <a:off x="-92365" y="0"/>
            <a:ext cx="6096000" cy="523220"/>
          </a:xfrm>
          <a:prstGeom prst="rect">
            <a:avLst/>
          </a:prstGeom>
          <a:noFill/>
        </p:spPr>
        <p:txBody>
          <a:bodyPr wrap="square">
            <a:spAutoFit/>
          </a:bodyPr>
          <a:lstStyle/>
          <a:p>
            <a:pPr algn="ctr"/>
            <a:r>
              <a:rPr lang="en-IN" sz="2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GRAPHS AND MATRICES EXPLANATION</a:t>
            </a:r>
          </a:p>
        </p:txBody>
      </p:sp>
      <p:sp>
        <p:nvSpPr>
          <p:cNvPr id="11" name="TextBox 10">
            <a:extLst>
              <a:ext uri="{FF2B5EF4-FFF2-40B4-BE49-F238E27FC236}">
                <a16:creationId xmlns:a16="http://schemas.microsoft.com/office/drawing/2014/main" id="{8051AD60-533C-96F3-1F4F-39777EE930A0}"/>
              </a:ext>
            </a:extLst>
          </p:cNvPr>
          <p:cNvSpPr txBox="1"/>
          <p:nvPr/>
        </p:nvSpPr>
        <p:spPr>
          <a:xfrm>
            <a:off x="34018" y="757654"/>
            <a:ext cx="12123963" cy="3139321"/>
          </a:xfrm>
          <a:prstGeom prst="rect">
            <a:avLst/>
          </a:prstGeom>
          <a:noFill/>
        </p:spPr>
        <p:txBody>
          <a:bodyPr wrap="square" rtlCol="0">
            <a:spAutoFit/>
          </a:bodyPr>
          <a:lstStyle/>
          <a:p>
            <a:r>
              <a:rPr lang="en-IN" dirty="0">
                <a:solidFill>
                  <a:srgbClr val="00B050"/>
                </a:solidFill>
              </a:rPr>
              <a:t>rfm_distributions.png:</a:t>
            </a:r>
          </a:p>
          <a:p>
            <a:r>
              <a:rPr lang="en-IN" dirty="0"/>
              <a:t>This image shows three histograms representing the distribution of Recency, Frequency, and Monetary Value across customers.</a:t>
            </a:r>
          </a:p>
          <a:p>
            <a:r>
              <a:rPr lang="en-IN" dirty="0">
                <a:solidFill>
                  <a:srgbClr val="00B050"/>
                </a:solidFill>
              </a:rPr>
              <a:t>rfm_correlation.png:</a:t>
            </a:r>
          </a:p>
          <a:p>
            <a:r>
              <a:rPr lang="en-IN" dirty="0"/>
              <a:t>   This heatmap shows the correlation between RFM variables</a:t>
            </a:r>
          </a:p>
          <a:p>
            <a:r>
              <a:rPr lang="en-IN" dirty="0">
                <a:solidFill>
                  <a:srgbClr val="00B050"/>
                </a:solidFill>
              </a:rPr>
              <a:t>kmeans_clusters.png:</a:t>
            </a:r>
          </a:p>
          <a:p>
            <a:r>
              <a:rPr lang="en-IN" dirty="0"/>
              <a:t>   This scatter plot shows the customer segments by K-means clustering</a:t>
            </a:r>
          </a:p>
          <a:p>
            <a:r>
              <a:rPr lang="en-IN" dirty="0">
                <a:solidFill>
                  <a:srgbClr val="00B050"/>
                </a:solidFill>
              </a:rPr>
              <a:t>confusion_matrix.png:</a:t>
            </a:r>
          </a:p>
          <a:p>
            <a:r>
              <a:rPr lang="en-IN" dirty="0"/>
              <a:t>   This heatmap showcases the performance of the Random Forest classifier in predicting customer segments. The diagonal line shows correct predictions and the off-diagonal shows misclassifications. </a:t>
            </a:r>
          </a:p>
          <a:p>
            <a:r>
              <a:rPr lang="en-IN" dirty="0">
                <a:solidFill>
                  <a:srgbClr val="00B050"/>
                </a:solidFill>
              </a:rPr>
              <a:t>feature_importance.png:</a:t>
            </a:r>
          </a:p>
          <a:p>
            <a:r>
              <a:rPr lang="en-IN" dirty="0"/>
              <a:t>   This bar plot shows the importance of each RFM feature in the Random Forest model for predicting customer segments.</a:t>
            </a:r>
          </a:p>
        </p:txBody>
      </p:sp>
      <p:sp>
        <p:nvSpPr>
          <p:cNvPr id="12" name="TextBox 11">
            <a:extLst>
              <a:ext uri="{FF2B5EF4-FFF2-40B4-BE49-F238E27FC236}">
                <a16:creationId xmlns:a16="http://schemas.microsoft.com/office/drawing/2014/main" id="{3A805976-831C-2E2F-4A91-34CCC34B4D6B}"/>
              </a:ext>
            </a:extLst>
          </p:cNvPr>
          <p:cNvSpPr txBox="1"/>
          <p:nvPr/>
        </p:nvSpPr>
        <p:spPr>
          <a:xfrm>
            <a:off x="213360" y="4716185"/>
            <a:ext cx="7504811" cy="1384995"/>
          </a:xfrm>
          <a:prstGeom prst="rect">
            <a:avLst/>
          </a:prstGeom>
          <a:noFill/>
        </p:spPr>
        <p:txBody>
          <a:bodyPr wrap="none" rtlCol="0">
            <a:spAutoFit/>
          </a:bodyPr>
          <a:lstStyle/>
          <a:p>
            <a:r>
              <a:rPr lang="en-IN" sz="2800" b="1" dirty="0"/>
              <a:t>CUSTOMER BEHAVIOUR</a:t>
            </a:r>
            <a:br>
              <a:rPr lang="en-IN" sz="2800" b="1" dirty="0"/>
            </a:br>
            <a:r>
              <a:rPr lang="en-IN" sz="2800" b="1" dirty="0"/>
              <a:t>IDENTIFYING VALUABLE CUSTOMER SEGMENTS </a:t>
            </a:r>
            <a:br>
              <a:rPr lang="en-IN" sz="2800" b="1" dirty="0"/>
            </a:br>
            <a:r>
              <a:rPr lang="en-IN" sz="2800" b="1" dirty="0"/>
              <a:t>DEVELOPING TARGETED MARKETING STRATEGIES</a:t>
            </a:r>
          </a:p>
        </p:txBody>
      </p:sp>
    </p:spTree>
    <p:extLst>
      <p:ext uri="{BB962C8B-B14F-4D97-AF65-F5344CB8AC3E}">
        <p14:creationId xmlns:p14="http://schemas.microsoft.com/office/powerpoint/2010/main" val="1173862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07721DA-2FDB-48F3-EA05-849A1CBB68D4}"/>
              </a:ext>
            </a:extLst>
          </p:cNvPr>
          <p:cNvSpPr txBox="1"/>
          <p:nvPr/>
        </p:nvSpPr>
        <p:spPr>
          <a:xfrm>
            <a:off x="532671" y="801875"/>
            <a:ext cx="5676554" cy="461665"/>
          </a:xfrm>
          <a:prstGeom prst="rect">
            <a:avLst/>
          </a:prstGeom>
          <a:noFill/>
        </p:spPr>
        <p:txBody>
          <a:bodyPr wrap="none" rtlCol="0">
            <a:spAutoFit/>
          </a:bodyPr>
          <a:lstStyle/>
          <a:p>
            <a:r>
              <a:rPr lang="en-IN" sz="2400" dirty="0"/>
              <a:t>DEFINITION</a:t>
            </a:r>
            <a:r>
              <a:rPr lang="en-IN" dirty="0"/>
              <a:t> </a:t>
            </a:r>
            <a:r>
              <a:rPr lang="en-IN" sz="2400" dirty="0"/>
              <a:t>OF CUSTOMER SEGMENTATION</a:t>
            </a:r>
            <a:r>
              <a:rPr lang="en-IN" dirty="0"/>
              <a:t>:</a:t>
            </a:r>
          </a:p>
        </p:txBody>
      </p:sp>
      <p:sp>
        <p:nvSpPr>
          <p:cNvPr id="14" name="TextBox 13">
            <a:extLst>
              <a:ext uri="{FF2B5EF4-FFF2-40B4-BE49-F238E27FC236}">
                <a16:creationId xmlns:a16="http://schemas.microsoft.com/office/drawing/2014/main" id="{76E7E701-664B-02FD-09D1-A5774D7CB32F}"/>
              </a:ext>
            </a:extLst>
          </p:cNvPr>
          <p:cNvSpPr txBox="1"/>
          <p:nvPr/>
        </p:nvSpPr>
        <p:spPr>
          <a:xfrm>
            <a:off x="113225" y="1305084"/>
            <a:ext cx="12078775" cy="1938992"/>
          </a:xfrm>
          <a:prstGeom prst="rect">
            <a:avLst/>
          </a:prstGeom>
          <a:solidFill>
            <a:schemeClr val="bg1"/>
          </a:solidFill>
          <a:ln>
            <a:solidFill>
              <a:schemeClr val="bg1"/>
            </a:solidFill>
          </a:ln>
        </p:spPr>
        <p:txBody>
          <a:bodyPr wrap="square" rtlCol="0">
            <a:spAutoFit/>
          </a:bodyPr>
          <a:lstStyle/>
          <a:p>
            <a:r>
              <a:rPr lang="en-IN" sz="2400" dirty="0"/>
              <a:t>IT IS A PROCESS OF DIVIDING A </a:t>
            </a:r>
            <a:r>
              <a:rPr lang="en-IN" sz="2400" u="sng" dirty="0"/>
              <a:t>CUSTOMER BASE INTO GROUPS</a:t>
            </a:r>
            <a:r>
              <a:rPr lang="en-IN" sz="2400" dirty="0"/>
              <a:t> BASED ON SHARED CHARACTERISTICS SUCH AS </a:t>
            </a:r>
            <a:r>
              <a:rPr lang="en-IN" sz="2400" dirty="0">
                <a:solidFill>
                  <a:srgbClr val="00B050"/>
                </a:solidFill>
              </a:rPr>
              <a:t>BEHAVIOURS</a:t>
            </a:r>
            <a:r>
              <a:rPr lang="en-IN" sz="2400" dirty="0"/>
              <a:t> AND </a:t>
            </a:r>
            <a:r>
              <a:rPr lang="en-IN" sz="2400" dirty="0">
                <a:solidFill>
                  <a:srgbClr val="00B050"/>
                </a:solidFill>
              </a:rPr>
              <a:t>PREFERENCES</a:t>
            </a:r>
            <a:r>
              <a:rPr lang="en-IN" sz="2400" dirty="0"/>
              <a:t>.</a:t>
            </a:r>
            <a:br>
              <a:rPr lang="en-IN" sz="2400" dirty="0"/>
            </a:br>
            <a:r>
              <a:rPr lang="en-IN" sz="2400" dirty="0"/>
              <a:t>THIS ALLOWS BUSINESSES TO </a:t>
            </a:r>
            <a:r>
              <a:rPr lang="en-IN" sz="2400" u="sng" dirty="0"/>
              <a:t>TAILOR</a:t>
            </a:r>
            <a:r>
              <a:rPr lang="en-IN" sz="2400" dirty="0"/>
              <a:t> </a:t>
            </a:r>
            <a:r>
              <a:rPr lang="en-IN" sz="2400" u="sng" dirty="0"/>
              <a:t>MARKETING STRATEGIES </a:t>
            </a:r>
            <a:r>
              <a:rPr lang="en-IN" sz="2400" dirty="0"/>
              <a:t>AND OFFERS TO MEET THE SPECIFIC NEEDS AND DESIRES OF EACH SEGMENT ENHANCING </a:t>
            </a:r>
            <a:r>
              <a:rPr lang="en-IN" sz="2400" dirty="0">
                <a:solidFill>
                  <a:srgbClr val="00B050"/>
                </a:solidFill>
              </a:rPr>
              <a:t>CUSTOMER SATISFACTION AND ENGAGEMENT</a:t>
            </a:r>
          </a:p>
        </p:txBody>
      </p:sp>
      <p:sp>
        <p:nvSpPr>
          <p:cNvPr id="17" name="TextBox 16">
            <a:extLst>
              <a:ext uri="{FF2B5EF4-FFF2-40B4-BE49-F238E27FC236}">
                <a16:creationId xmlns:a16="http://schemas.microsoft.com/office/drawing/2014/main" id="{389B156F-24D2-98F6-3AF7-E4F8298067C2}"/>
              </a:ext>
            </a:extLst>
          </p:cNvPr>
          <p:cNvSpPr txBox="1"/>
          <p:nvPr/>
        </p:nvSpPr>
        <p:spPr>
          <a:xfrm>
            <a:off x="562816" y="3217403"/>
            <a:ext cx="5849871" cy="461665"/>
          </a:xfrm>
          <a:prstGeom prst="rect">
            <a:avLst/>
          </a:prstGeom>
          <a:noFill/>
        </p:spPr>
        <p:txBody>
          <a:bodyPr wrap="none" rtlCol="0">
            <a:spAutoFit/>
          </a:bodyPr>
          <a:lstStyle/>
          <a:p>
            <a:r>
              <a:rPr lang="en-IN" sz="2400" dirty="0"/>
              <a:t>IMPORTANCE OF CUSTOMER SEGMENTATION</a:t>
            </a:r>
          </a:p>
        </p:txBody>
      </p:sp>
      <p:sp>
        <p:nvSpPr>
          <p:cNvPr id="19" name="TextBox 18">
            <a:extLst>
              <a:ext uri="{FF2B5EF4-FFF2-40B4-BE49-F238E27FC236}">
                <a16:creationId xmlns:a16="http://schemas.microsoft.com/office/drawing/2014/main" id="{48E95793-4F9E-8BD2-FB39-28F6BFF58298}"/>
              </a:ext>
            </a:extLst>
          </p:cNvPr>
          <p:cNvSpPr txBox="1"/>
          <p:nvPr/>
        </p:nvSpPr>
        <p:spPr>
          <a:xfrm>
            <a:off x="142367" y="3755381"/>
            <a:ext cx="12049633" cy="2308324"/>
          </a:xfrm>
          <a:prstGeom prst="rect">
            <a:avLst/>
          </a:prstGeom>
          <a:noFill/>
        </p:spPr>
        <p:txBody>
          <a:bodyPr wrap="square" rtlCol="0">
            <a:spAutoFit/>
          </a:bodyPr>
          <a:lstStyle/>
          <a:p>
            <a:r>
              <a:rPr lang="en-IN" sz="2400" dirty="0"/>
              <a:t> IT </a:t>
            </a:r>
            <a:r>
              <a:rPr lang="en-IN" sz="2400" dirty="0">
                <a:solidFill>
                  <a:srgbClr val="00B050"/>
                </a:solidFill>
              </a:rPr>
              <a:t>HELPS BUSINESSES </a:t>
            </a:r>
            <a:r>
              <a:rPr lang="en-IN" sz="2400" dirty="0"/>
              <a:t>TARGET </a:t>
            </a:r>
            <a:r>
              <a:rPr lang="en-IN" sz="2400" u="sng" dirty="0"/>
              <a:t>THEIR MARKETING </a:t>
            </a:r>
            <a:r>
              <a:rPr lang="en-IN" sz="2400" dirty="0"/>
              <a:t>AND </a:t>
            </a:r>
            <a:r>
              <a:rPr lang="en-IN" sz="2400" u="sng" dirty="0"/>
              <a:t>PRODUCTS</a:t>
            </a:r>
            <a:r>
              <a:rPr lang="en-IN" sz="2400" dirty="0"/>
              <a:t> MORE EFFECTIVELY BY </a:t>
            </a:r>
            <a:r>
              <a:rPr lang="en-IN" sz="2400" dirty="0">
                <a:solidFill>
                  <a:srgbClr val="00B050"/>
                </a:solidFill>
              </a:rPr>
              <a:t>GROUPING CUSTOMERS </a:t>
            </a:r>
            <a:r>
              <a:rPr lang="en-IN" sz="2400" dirty="0"/>
              <a:t>BASED ON </a:t>
            </a:r>
            <a:r>
              <a:rPr lang="en-IN" sz="2400" u="sng" dirty="0"/>
              <a:t>THEIR PREFERENCES </a:t>
            </a:r>
            <a:r>
              <a:rPr lang="en-IN" sz="2400" dirty="0"/>
              <a:t>AND </a:t>
            </a:r>
            <a:r>
              <a:rPr lang="en-IN" sz="2400" u="sng" dirty="0"/>
              <a:t>BEHAVIORS.</a:t>
            </a:r>
            <a:br>
              <a:rPr lang="en-IN" sz="2400" u="sng" dirty="0"/>
            </a:br>
            <a:r>
              <a:rPr lang="en-IN" sz="2400" u="sng" dirty="0"/>
              <a:t>THIS LEADS TO:</a:t>
            </a:r>
            <a:br>
              <a:rPr lang="en-IN" sz="2400" u="sng" dirty="0"/>
            </a:br>
            <a:r>
              <a:rPr lang="en-IN" sz="2400" dirty="0"/>
              <a:t>                MORE RELEVANT OFFERS</a:t>
            </a:r>
            <a:br>
              <a:rPr lang="en-IN" sz="2400" dirty="0"/>
            </a:br>
            <a:r>
              <a:rPr lang="en-IN" sz="2400" dirty="0"/>
              <a:t>                HIGHER ENGAGEMENT</a:t>
            </a:r>
            <a:br>
              <a:rPr lang="en-IN" sz="2400" dirty="0"/>
            </a:br>
            <a:r>
              <a:rPr lang="en-IN" sz="2400" dirty="0"/>
              <a:t>                BETTER CUSTOMER SATISFACTION</a:t>
            </a:r>
          </a:p>
        </p:txBody>
      </p:sp>
      <p:sp>
        <p:nvSpPr>
          <p:cNvPr id="21" name="Rectangle 20">
            <a:extLst>
              <a:ext uri="{FF2B5EF4-FFF2-40B4-BE49-F238E27FC236}">
                <a16:creationId xmlns:a16="http://schemas.microsoft.com/office/drawing/2014/main" id="{5D2326ED-0633-61E9-817D-7098D705D4A8}"/>
              </a:ext>
            </a:extLst>
          </p:cNvPr>
          <p:cNvSpPr/>
          <p:nvPr/>
        </p:nvSpPr>
        <p:spPr>
          <a:xfrm>
            <a:off x="271414" y="-121455"/>
            <a:ext cx="5078506"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INTRODUCTION :</a:t>
            </a:r>
            <a:endParaRPr lang="en-IN"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35" name="Graphic 34" descr="Line arrow Slight curve">
            <a:extLst>
              <a:ext uri="{FF2B5EF4-FFF2-40B4-BE49-F238E27FC236}">
                <a16:creationId xmlns:a16="http://schemas.microsoft.com/office/drawing/2014/main" id="{5F91DB23-5ED0-9F4B-070D-2EEEA41B9F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864" y="605127"/>
            <a:ext cx="360066" cy="914400"/>
          </a:xfrm>
          <a:prstGeom prst="rect">
            <a:avLst/>
          </a:prstGeom>
        </p:spPr>
      </p:pic>
      <p:pic>
        <p:nvPicPr>
          <p:cNvPr id="36" name="Graphic 35" descr="Line arrow Slight curve">
            <a:extLst>
              <a:ext uri="{FF2B5EF4-FFF2-40B4-BE49-F238E27FC236}">
                <a16:creationId xmlns:a16="http://schemas.microsoft.com/office/drawing/2014/main" id="{2657BFF4-691D-727E-E462-E26E033214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5076" y="2971800"/>
            <a:ext cx="360066" cy="914400"/>
          </a:xfrm>
          <a:prstGeom prst="rect">
            <a:avLst/>
          </a:prstGeom>
        </p:spPr>
      </p:pic>
    </p:spTree>
    <p:extLst>
      <p:ext uri="{BB962C8B-B14F-4D97-AF65-F5344CB8AC3E}">
        <p14:creationId xmlns:p14="http://schemas.microsoft.com/office/powerpoint/2010/main" val="195380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2DFB2CD-8F7E-9E47-9894-9074A3C32375}"/>
              </a:ext>
            </a:extLst>
          </p:cNvPr>
          <p:cNvSpPr txBox="1"/>
          <p:nvPr/>
        </p:nvSpPr>
        <p:spPr>
          <a:xfrm>
            <a:off x="1276142" y="2354695"/>
            <a:ext cx="11629292" cy="2308324"/>
          </a:xfrm>
          <a:prstGeom prst="rect">
            <a:avLst/>
          </a:prstGeom>
          <a:noFill/>
        </p:spPr>
        <p:txBody>
          <a:bodyPr wrap="square" rtlCol="0">
            <a:spAutoFit/>
          </a:bodyPr>
          <a:lstStyle/>
          <a:p>
            <a:pPr marL="571500" indent="-571500">
              <a:buFont typeface="Wingdings" panose="05000000000000000000" pitchFamily="2" charset="2"/>
              <a:buChar char="Ø"/>
            </a:pPr>
            <a:r>
              <a:rPr lang="en-IN" sz="3600" b="1" u="sng" dirty="0"/>
              <a:t>CUSTOMER BEHAVIOUR </a:t>
            </a:r>
            <a:r>
              <a:rPr lang="en-IN" sz="3600" dirty="0"/>
              <a:t>AND THEIR </a:t>
            </a:r>
            <a:r>
              <a:rPr lang="en-IN" sz="3600" b="1" u="sng" dirty="0"/>
              <a:t>PURCHASING PATTERNS.</a:t>
            </a:r>
          </a:p>
          <a:p>
            <a:pPr marL="571500" indent="-571500">
              <a:buFont typeface="Wingdings" panose="05000000000000000000" pitchFamily="2" charset="2"/>
              <a:buChar char="Ø"/>
            </a:pPr>
            <a:r>
              <a:rPr lang="en-IN" sz="3600" b="1" u="sng" dirty="0"/>
              <a:t>COMPARE</a:t>
            </a:r>
            <a:r>
              <a:rPr lang="en-IN" sz="3600" dirty="0"/>
              <a:t> THE </a:t>
            </a:r>
            <a:r>
              <a:rPr lang="en-IN" sz="3600" u="sng" dirty="0"/>
              <a:t>PERFORMANCE</a:t>
            </a:r>
            <a:r>
              <a:rPr lang="en-IN" sz="3600" dirty="0"/>
              <a:t> OF MULTIPLE </a:t>
            </a:r>
            <a:r>
              <a:rPr lang="en-IN" sz="3600" b="1" u="sng" dirty="0"/>
              <a:t>SEGMENTATION ALGORITHMS</a:t>
            </a:r>
            <a:r>
              <a:rPr lang="en-IN" sz="3600" dirty="0"/>
              <a:t>.</a:t>
            </a:r>
          </a:p>
        </p:txBody>
      </p:sp>
      <p:sp>
        <p:nvSpPr>
          <p:cNvPr id="8" name="Rectangle 7">
            <a:extLst>
              <a:ext uri="{FF2B5EF4-FFF2-40B4-BE49-F238E27FC236}">
                <a16:creationId xmlns:a16="http://schemas.microsoft.com/office/drawing/2014/main" id="{4095D716-7E4A-5FDC-6D8E-1D7CB6098464}"/>
              </a:ext>
            </a:extLst>
          </p:cNvPr>
          <p:cNvSpPr/>
          <p:nvPr/>
        </p:nvSpPr>
        <p:spPr>
          <a:xfrm>
            <a:off x="405335" y="813415"/>
            <a:ext cx="11198450" cy="923330"/>
          </a:xfrm>
          <a:prstGeom prst="rect">
            <a:avLst/>
          </a:prstGeom>
          <a:noFill/>
        </p:spPr>
        <p:txBody>
          <a:bodyPr wrap="none" lIns="91440" tIns="45720" rIns="91440" bIns="45720">
            <a:spAutoFit/>
          </a:bodyPr>
          <a:lstStyle/>
          <a:p>
            <a:pPr algn="ctr"/>
            <a:r>
              <a:rPr lang="en-IN"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CONDUCT ANALYSIS TO UNDERSTAND </a:t>
            </a:r>
          </a:p>
        </p:txBody>
      </p:sp>
    </p:spTree>
    <p:extLst>
      <p:ext uri="{BB962C8B-B14F-4D97-AF65-F5344CB8AC3E}">
        <p14:creationId xmlns:p14="http://schemas.microsoft.com/office/powerpoint/2010/main" val="227245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78B836-1AF3-B49E-9A73-378371B7C8A1}"/>
              </a:ext>
            </a:extLst>
          </p:cNvPr>
          <p:cNvSpPr>
            <a:spLocks noGrp="1"/>
          </p:cNvSpPr>
          <p:nvPr>
            <p:ph idx="1"/>
          </p:nvPr>
        </p:nvSpPr>
        <p:spPr>
          <a:xfrm>
            <a:off x="2441749" y="130629"/>
            <a:ext cx="7988440" cy="673240"/>
          </a:xfrm>
        </p:spPr>
        <p:txBody>
          <a:bodyPr>
            <a:normAutofit fontScale="92500" lnSpcReduction="20000"/>
          </a:bodyPr>
          <a:lstStyle/>
          <a:p>
            <a:pPr marL="0" indent="0">
              <a:buNone/>
            </a:pPr>
            <a:r>
              <a:rPr lang="en-IN" dirty="0">
                <a:solidFill>
                  <a:srgbClr val="FF0000"/>
                </a:solidFill>
              </a:rPr>
              <a:t>SEGMENTATION METHODS AND TECHNIQUES USED</a:t>
            </a:r>
            <a:br>
              <a:rPr lang="en-IN" dirty="0">
                <a:solidFill>
                  <a:srgbClr val="FF0000"/>
                </a:solidFill>
              </a:rPr>
            </a:br>
            <a:endParaRPr lang="en-IN" dirty="0">
              <a:solidFill>
                <a:srgbClr val="FF0000"/>
              </a:solidFill>
            </a:endParaRPr>
          </a:p>
        </p:txBody>
      </p:sp>
      <p:sp>
        <p:nvSpPr>
          <p:cNvPr id="6" name="TextBox 5">
            <a:extLst>
              <a:ext uri="{FF2B5EF4-FFF2-40B4-BE49-F238E27FC236}">
                <a16:creationId xmlns:a16="http://schemas.microsoft.com/office/drawing/2014/main" id="{2229ED02-20D8-A446-2DBA-D83DA7EA0916}"/>
              </a:ext>
            </a:extLst>
          </p:cNvPr>
          <p:cNvSpPr txBox="1"/>
          <p:nvPr/>
        </p:nvSpPr>
        <p:spPr>
          <a:xfrm>
            <a:off x="241161" y="619203"/>
            <a:ext cx="8204490" cy="400110"/>
          </a:xfrm>
          <a:prstGeom prst="rect">
            <a:avLst/>
          </a:prstGeom>
          <a:noFill/>
        </p:spPr>
        <p:txBody>
          <a:bodyPr wrap="none" rtlCol="0">
            <a:spAutoFit/>
          </a:bodyPr>
          <a:lstStyle/>
          <a:p>
            <a:r>
              <a:rPr lang="en-IN" sz="2000" b="1" u="sng" dirty="0">
                <a:solidFill>
                  <a:srgbClr val="92D050"/>
                </a:solidFill>
              </a:rPr>
              <a:t>METHODS APPLICABLE FOR ANALYZING DIFFERENT CUSTOMER ATTRIBUTES</a:t>
            </a:r>
          </a:p>
        </p:txBody>
      </p:sp>
      <p:sp>
        <p:nvSpPr>
          <p:cNvPr id="10" name="TextBox 9">
            <a:extLst>
              <a:ext uri="{FF2B5EF4-FFF2-40B4-BE49-F238E27FC236}">
                <a16:creationId xmlns:a16="http://schemas.microsoft.com/office/drawing/2014/main" id="{7B89F3E1-2D75-4C1A-CB94-C5FE8917967E}"/>
              </a:ext>
            </a:extLst>
          </p:cNvPr>
          <p:cNvSpPr txBox="1"/>
          <p:nvPr/>
        </p:nvSpPr>
        <p:spPr>
          <a:xfrm>
            <a:off x="148795" y="1109044"/>
            <a:ext cx="2646878" cy="369332"/>
          </a:xfrm>
          <a:prstGeom prst="rect">
            <a:avLst/>
          </a:prstGeom>
          <a:noFill/>
        </p:spPr>
        <p:txBody>
          <a:bodyPr wrap="none" rtlCol="0">
            <a:spAutoFit/>
          </a:bodyPr>
          <a:lstStyle/>
          <a:p>
            <a:r>
              <a:rPr lang="en-IN" b="1" u="sng" dirty="0">
                <a:solidFill>
                  <a:schemeClr val="tx1">
                    <a:lumMod val="50000"/>
                    <a:lumOff val="50000"/>
                  </a:schemeClr>
                </a:solidFill>
              </a:rPr>
              <a:t>TRADITIONAL METHODS </a:t>
            </a:r>
            <a:r>
              <a:rPr lang="en-IN" dirty="0">
                <a:solidFill>
                  <a:schemeClr val="tx1">
                    <a:lumMod val="50000"/>
                    <a:lumOff val="50000"/>
                  </a:schemeClr>
                </a:solidFill>
              </a:rPr>
              <a:t>:</a:t>
            </a:r>
          </a:p>
        </p:txBody>
      </p:sp>
      <p:sp>
        <p:nvSpPr>
          <p:cNvPr id="11" name="TextBox 10">
            <a:extLst>
              <a:ext uri="{FF2B5EF4-FFF2-40B4-BE49-F238E27FC236}">
                <a16:creationId xmlns:a16="http://schemas.microsoft.com/office/drawing/2014/main" id="{51EEBA3C-DE61-FE6C-713F-6F7033510A6F}"/>
              </a:ext>
            </a:extLst>
          </p:cNvPr>
          <p:cNvSpPr txBox="1"/>
          <p:nvPr/>
        </p:nvSpPr>
        <p:spPr>
          <a:xfrm>
            <a:off x="406814" y="1478376"/>
            <a:ext cx="8201412" cy="369332"/>
          </a:xfrm>
          <a:prstGeom prst="rect">
            <a:avLst/>
          </a:prstGeom>
          <a:noFill/>
        </p:spPr>
        <p:txBody>
          <a:bodyPr wrap="none" rtlCol="0">
            <a:spAutoFit/>
          </a:bodyPr>
          <a:lstStyle/>
          <a:p>
            <a:r>
              <a:rPr lang="en-IN" dirty="0"/>
              <a:t>RECENCY  | FREQUENCY  |  MONETARY VALUE  = ( RFM )   ( </a:t>
            </a:r>
            <a:r>
              <a:rPr lang="en-IN" b="1" dirty="0"/>
              <a:t>FEATURE ENGINEERING </a:t>
            </a:r>
            <a:r>
              <a:rPr lang="en-IN" dirty="0"/>
              <a:t>)   </a:t>
            </a:r>
          </a:p>
        </p:txBody>
      </p:sp>
      <p:sp>
        <p:nvSpPr>
          <p:cNvPr id="12" name="TextBox 11">
            <a:extLst>
              <a:ext uri="{FF2B5EF4-FFF2-40B4-BE49-F238E27FC236}">
                <a16:creationId xmlns:a16="http://schemas.microsoft.com/office/drawing/2014/main" id="{F02C23E9-7185-6B56-7C86-E6C90C7C0DB9}"/>
              </a:ext>
            </a:extLst>
          </p:cNvPr>
          <p:cNvSpPr txBox="1"/>
          <p:nvPr/>
        </p:nvSpPr>
        <p:spPr>
          <a:xfrm>
            <a:off x="241161" y="1890053"/>
            <a:ext cx="9683663" cy="1015663"/>
          </a:xfrm>
          <a:prstGeom prst="rect">
            <a:avLst/>
          </a:prstGeom>
          <a:noFill/>
        </p:spPr>
        <p:txBody>
          <a:bodyPr wrap="square" rtlCol="0">
            <a:spAutoFit/>
          </a:bodyPr>
          <a:lstStyle/>
          <a:p>
            <a:r>
              <a:rPr lang="en-IN" sz="2000" dirty="0">
                <a:solidFill>
                  <a:schemeClr val="tx1">
                    <a:lumMod val="50000"/>
                    <a:lumOff val="50000"/>
                  </a:schemeClr>
                </a:solidFill>
              </a:rPr>
              <a:t>(R) </a:t>
            </a:r>
            <a:r>
              <a:rPr lang="en-IN" sz="2000" dirty="0"/>
              <a:t> -    IT SIMPLY MEANS -  DAYS SINCE THE </a:t>
            </a:r>
            <a:r>
              <a:rPr lang="en-IN" sz="2000" u="sng" dirty="0"/>
              <a:t>LAST PURCHASE</a:t>
            </a:r>
          </a:p>
          <a:p>
            <a:r>
              <a:rPr lang="en-IN" sz="2000" dirty="0">
                <a:solidFill>
                  <a:schemeClr val="tx1">
                    <a:lumMod val="50000"/>
                    <a:lumOff val="50000"/>
                  </a:schemeClr>
                </a:solidFill>
              </a:rPr>
              <a:t>(F)  </a:t>
            </a:r>
            <a:r>
              <a:rPr lang="en-IN" sz="2000" dirty="0"/>
              <a:t> -   REFERS TO </a:t>
            </a:r>
            <a:r>
              <a:rPr lang="en-IN" sz="2000" u="sng" dirty="0"/>
              <a:t>NUMBER OF PURCHASES    </a:t>
            </a:r>
            <a:r>
              <a:rPr lang="en-IN" sz="2000" dirty="0"/>
              <a:t>( </a:t>
            </a:r>
            <a:r>
              <a:rPr lang="en-IN" sz="2000" dirty="0">
                <a:solidFill>
                  <a:schemeClr val="tx1">
                    <a:lumMod val="50000"/>
                    <a:lumOff val="50000"/>
                  </a:schemeClr>
                </a:solidFill>
              </a:rPr>
              <a:t>INVOICES PER CUSTOMER </a:t>
            </a:r>
            <a:r>
              <a:rPr lang="en-IN" sz="2000" dirty="0"/>
              <a:t>)</a:t>
            </a:r>
          </a:p>
          <a:p>
            <a:r>
              <a:rPr lang="en-IN" sz="2000" dirty="0">
                <a:solidFill>
                  <a:schemeClr val="tx1">
                    <a:lumMod val="50000"/>
                    <a:lumOff val="50000"/>
                  </a:schemeClr>
                </a:solidFill>
              </a:rPr>
              <a:t>(M) -    </a:t>
            </a:r>
            <a:r>
              <a:rPr lang="en-IN" sz="2000" dirty="0"/>
              <a:t>IS THE </a:t>
            </a:r>
            <a:r>
              <a:rPr lang="en-IN" sz="2000" u="sng" dirty="0"/>
              <a:t>TOTAL AMOUNT SPENT </a:t>
            </a:r>
            <a:r>
              <a:rPr lang="en-IN" sz="2000" dirty="0"/>
              <a:t>BY CUSTOMERS     </a:t>
            </a:r>
          </a:p>
        </p:txBody>
      </p:sp>
      <p:sp>
        <p:nvSpPr>
          <p:cNvPr id="13" name="TextBox 12">
            <a:extLst>
              <a:ext uri="{FF2B5EF4-FFF2-40B4-BE49-F238E27FC236}">
                <a16:creationId xmlns:a16="http://schemas.microsoft.com/office/drawing/2014/main" id="{A0D3D391-8D03-D191-22CE-CEF2168295F7}"/>
              </a:ext>
            </a:extLst>
          </p:cNvPr>
          <p:cNvSpPr txBox="1"/>
          <p:nvPr/>
        </p:nvSpPr>
        <p:spPr>
          <a:xfrm>
            <a:off x="126994" y="2961120"/>
            <a:ext cx="2664704" cy="400110"/>
          </a:xfrm>
          <a:prstGeom prst="rect">
            <a:avLst/>
          </a:prstGeom>
          <a:noFill/>
        </p:spPr>
        <p:txBody>
          <a:bodyPr wrap="none" rtlCol="0">
            <a:spAutoFit/>
          </a:bodyPr>
          <a:lstStyle/>
          <a:p>
            <a:r>
              <a:rPr lang="en-IN" sz="2000" b="1" u="sng" dirty="0">
                <a:solidFill>
                  <a:schemeClr val="tx1">
                    <a:lumMod val="50000"/>
                    <a:lumOff val="50000"/>
                  </a:schemeClr>
                </a:solidFill>
              </a:rPr>
              <a:t>ADVANCED METHODS :</a:t>
            </a:r>
            <a:endParaRPr lang="en-IN" sz="2000" b="1" u="sng" dirty="0">
              <a:solidFill>
                <a:srgbClr val="92D050"/>
              </a:solidFill>
            </a:endParaRPr>
          </a:p>
        </p:txBody>
      </p:sp>
      <p:sp>
        <p:nvSpPr>
          <p:cNvPr id="15" name="TextBox 14">
            <a:extLst>
              <a:ext uri="{FF2B5EF4-FFF2-40B4-BE49-F238E27FC236}">
                <a16:creationId xmlns:a16="http://schemas.microsoft.com/office/drawing/2014/main" id="{05579CC7-A838-FFFE-69B4-C3894B75C4F1}"/>
              </a:ext>
            </a:extLst>
          </p:cNvPr>
          <p:cNvSpPr txBox="1"/>
          <p:nvPr/>
        </p:nvSpPr>
        <p:spPr>
          <a:xfrm>
            <a:off x="2791698" y="2991898"/>
            <a:ext cx="6738382" cy="369332"/>
          </a:xfrm>
          <a:prstGeom prst="rect">
            <a:avLst/>
          </a:prstGeom>
          <a:noFill/>
        </p:spPr>
        <p:txBody>
          <a:bodyPr wrap="square" rtlCol="0">
            <a:spAutoFit/>
          </a:bodyPr>
          <a:lstStyle/>
          <a:p>
            <a:r>
              <a:rPr lang="en-IN" dirty="0">
                <a:solidFill>
                  <a:srgbClr val="00B050"/>
                </a:solidFill>
              </a:rPr>
              <a:t>USED  TO IDENTIFY THE MOST EFFECTIVE </a:t>
            </a:r>
            <a:r>
              <a:rPr lang="en-IN" dirty="0"/>
              <a:t>( </a:t>
            </a:r>
            <a:r>
              <a:rPr lang="en-IN" b="1" dirty="0"/>
              <a:t>CUSTOMER SEGMENTS)</a:t>
            </a:r>
            <a:endParaRPr lang="en-IN" dirty="0"/>
          </a:p>
        </p:txBody>
      </p:sp>
      <p:sp>
        <p:nvSpPr>
          <p:cNvPr id="16" name="TextBox 15">
            <a:extLst>
              <a:ext uri="{FF2B5EF4-FFF2-40B4-BE49-F238E27FC236}">
                <a16:creationId xmlns:a16="http://schemas.microsoft.com/office/drawing/2014/main" id="{C6CEAFC4-C601-F01C-2F74-356B7341BC5E}"/>
              </a:ext>
            </a:extLst>
          </p:cNvPr>
          <p:cNvSpPr txBox="1"/>
          <p:nvPr/>
        </p:nvSpPr>
        <p:spPr>
          <a:xfrm>
            <a:off x="222083" y="3557868"/>
            <a:ext cx="11969917" cy="646331"/>
          </a:xfrm>
          <a:prstGeom prst="rect">
            <a:avLst/>
          </a:prstGeom>
          <a:noFill/>
        </p:spPr>
        <p:txBody>
          <a:bodyPr wrap="square" rtlCol="0">
            <a:spAutoFit/>
          </a:bodyPr>
          <a:lstStyle/>
          <a:p>
            <a:r>
              <a:rPr lang="en-IN" dirty="0">
                <a:solidFill>
                  <a:schemeClr val="tx1">
                    <a:lumMod val="50000"/>
                    <a:lumOff val="50000"/>
                  </a:schemeClr>
                </a:solidFill>
              </a:rPr>
              <a:t>K-MEANS CLUSTERING </a:t>
            </a:r>
            <a:r>
              <a:rPr lang="en-IN" dirty="0"/>
              <a:t>-  </a:t>
            </a:r>
            <a:r>
              <a:rPr lang="en-IN" u="sng" dirty="0"/>
              <a:t>DIVIDES </a:t>
            </a:r>
            <a:r>
              <a:rPr lang="en-IN" dirty="0"/>
              <a:t>DATA INTO A PREDEFINED </a:t>
            </a:r>
            <a:r>
              <a:rPr lang="en-IN" u="sng" dirty="0"/>
              <a:t>NUMBER OF CLUSTERS </a:t>
            </a:r>
            <a:r>
              <a:rPr lang="en-IN" dirty="0"/>
              <a:t>BY </a:t>
            </a:r>
            <a:r>
              <a:rPr lang="en-IN" u="sng" dirty="0"/>
              <a:t>MINIMIZING THE VARIANCE </a:t>
            </a:r>
            <a:r>
              <a:rPr lang="en-IN" dirty="0"/>
              <a:t>WITHIN EACH CLUSTER, </a:t>
            </a:r>
            <a:r>
              <a:rPr lang="en-IN" u="sng" dirty="0"/>
              <a:t>USING THE MEAN OF THE POINTS </a:t>
            </a:r>
            <a:r>
              <a:rPr lang="en-IN" dirty="0"/>
              <a:t>IN EACH </a:t>
            </a:r>
            <a:r>
              <a:rPr lang="en-IN" u="sng" dirty="0"/>
              <a:t>CLUSTER AS THE CENTROID. </a:t>
            </a:r>
            <a:endParaRPr lang="en-IN" u="sng" dirty="0">
              <a:solidFill>
                <a:schemeClr val="tx1">
                  <a:lumMod val="50000"/>
                  <a:lumOff val="50000"/>
                </a:schemeClr>
              </a:solidFill>
            </a:endParaRPr>
          </a:p>
        </p:txBody>
      </p:sp>
      <p:sp>
        <p:nvSpPr>
          <p:cNvPr id="18" name="TextBox 17">
            <a:extLst>
              <a:ext uri="{FF2B5EF4-FFF2-40B4-BE49-F238E27FC236}">
                <a16:creationId xmlns:a16="http://schemas.microsoft.com/office/drawing/2014/main" id="{A732A23C-7886-371A-EEBA-BE39F4CE13C4}"/>
              </a:ext>
            </a:extLst>
          </p:cNvPr>
          <p:cNvSpPr txBox="1"/>
          <p:nvPr/>
        </p:nvSpPr>
        <p:spPr>
          <a:xfrm>
            <a:off x="222083" y="4400837"/>
            <a:ext cx="11969917" cy="646331"/>
          </a:xfrm>
          <a:prstGeom prst="rect">
            <a:avLst/>
          </a:prstGeom>
          <a:noFill/>
        </p:spPr>
        <p:txBody>
          <a:bodyPr wrap="square" rtlCol="0">
            <a:spAutoFit/>
          </a:bodyPr>
          <a:lstStyle/>
          <a:p>
            <a:r>
              <a:rPr lang="en-IN" dirty="0">
                <a:solidFill>
                  <a:schemeClr val="tx1">
                    <a:lumMod val="50000"/>
                    <a:lumOff val="50000"/>
                  </a:schemeClr>
                </a:solidFill>
              </a:rPr>
              <a:t>HIERARCHICAL CLUSTERING -  </a:t>
            </a:r>
            <a:r>
              <a:rPr lang="en-IN" u="sng" dirty="0"/>
              <a:t>BUILDS A TREE OF CLUSTERS </a:t>
            </a:r>
            <a:r>
              <a:rPr lang="en-IN" dirty="0"/>
              <a:t>BY EITHER </a:t>
            </a:r>
            <a:r>
              <a:rPr lang="en-IN" u="sng" dirty="0"/>
              <a:t>MERGING</a:t>
            </a:r>
            <a:r>
              <a:rPr lang="en-IN" dirty="0"/>
              <a:t> SMALLER CLUSTERS OR</a:t>
            </a:r>
            <a:r>
              <a:rPr lang="en-IN" u="sng" dirty="0"/>
              <a:t> SPLITTING </a:t>
            </a:r>
            <a:r>
              <a:rPr lang="en-IN" dirty="0"/>
              <a:t>LARGER CLUSTERS , </a:t>
            </a:r>
            <a:r>
              <a:rPr lang="en-IN" u="sng" dirty="0"/>
              <a:t>PRODUCING A DENDROGRAM </a:t>
            </a:r>
            <a:r>
              <a:rPr lang="en-IN" dirty="0"/>
              <a:t>TO VISUALIZE THE CLUSTERING HIERARCHY. </a:t>
            </a:r>
            <a:r>
              <a:rPr lang="en-IN" dirty="0">
                <a:solidFill>
                  <a:schemeClr val="tx1">
                    <a:lumMod val="50000"/>
                    <a:lumOff val="50000"/>
                  </a:schemeClr>
                </a:solidFill>
              </a:rPr>
              <a:t>  </a:t>
            </a:r>
          </a:p>
        </p:txBody>
      </p:sp>
      <p:sp>
        <p:nvSpPr>
          <p:cNvPr id="26" name="TextBox 25">
            <a:extLst>
              <a:ext uri="{FF2B5EF4-FFF2-40B4-BE49-F238E27FC236}">
                <a16:creationId xmlns:a16="http://schemas.microsoft.com/office/drawing/2014/main" id="{30CA2FE6-4CA3-CC52-66E4-FB00D0748795}"/>
              </a:ext>
            </a:extLst>
          </p:cNvPr>
          <p:cNvSpPr txBox="1"/>
          <p:nvPr/>
        </p:nvSpPr>
        <p:spPr>
          <a:xfrm>
            <a:off x="222083" y="5243806"/>
            <a:ext cx="11969917" cy="923330"/>
          </a:xfrm>
          <a:prstGeom prst="rect">
            <a:avLst/>
          </a:prstGeom>
          <a:noFill/>
        </p:spPr>
        <p:txBody>
          <a:bodyPr wrap="square" rtlCol="0">
            <a:spAutoFit/>
          </a:bodyPr>
          <a:lstStyle/>
          <a:p>
            <a:r>
              <a:rPr lang="en-IN" dirty="0">
                <a:solidFill>
                  <a:schemeClr val="tx1">
                    <a:lumMod val="50000"/>
                    <a:lumOff val="50000"/>
                  </a:schemeClr>
                </a:solidFill>
              </a:rPr>
              <a:t>DBSCAN </a:t>
            </a:r>
            <a:r>
              <a:rPr lang="en-IN" dirty="0"/>
              <a:t>(</a:t>
            </a:r>
            <a:r>
              <a:rPr lang="en-IN" dirty="0">
                <a:solidFill>
                  <a:srgbClr val="00B050"/>
                </a:solidFill>
              </a:rPr>
              <a:t>DENSITY-BASED SPATIAL CLUSTERING APPLICATION WITH NOISE</a:t>
            </a:r>
            <a:r>
              <a:rPr lang="en-IN" dirty="0"/>
              <a:t>) IDENTIFIES </a:t>
            </a:r>
            <a:r>
              <a:rPr lang="en-IN" u="sng" dirty="0"/>
              <a:t>CLUSTERS BASED ON THE DENSITY</a:t>
            </a:r>
            <a:r>
              <a:rPr lang="en-IN" dirty="0"/>
              <a:t> OF DATA POINTS, </a:t>
            </a:r>
            <a:r>
              <a:rPr lang="en-IN" u="sng" dirty="0"/>
              <a:t>GROUPING POINTS THAT ARE CLOSE </a:t>
            </a:r>
            <a:r>
              <a:rPr lang="en-IN" dirty="0"/>
              <a:t>TO EACH OTHER WHILE MARKING </a:t>
            </a:r>
            <a:r>
              <a:rPr lang="en-IN" u="sng" dirty="0"/>
              <a:t>POINTS IN LOW-DENSITY REGIONS AS NOISE.</a:t>
            </a:r>
          </a:p>
        </p:txBody>
      </p:sp>
    </p:spTree>
    <p:extLst>
      <p:ext uri="{BB962C8B-B14F-4D97-AF65-F5344CB8AC3E}">
        <p14:creationId xmlns:p14="http://schemas.microsoft.com/office/powerpoint/2010/main" val="134442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C2A16F2-9DD5-1C60-0783-8B6A666A7DD0}"/>
              </a:ext>
            </a:extLst>
          </p:cNvPr>
          <p:cNvSpPr/>
          <p:nvPr/>
        </p:nvSpPr>
        <p:spPr>
          <a:xfrm>
            <a:off x="3351879" y="325735"/>
            <a:ext cx="5305363" cy="584775"/>
          </a:xfrm>
          <a:prstGeom prst="rect">
            <a:avLst/>
          </a:prstGeom>
          <a:noFill/>
        </p:spPr>
        <p:txBody>
          <a:bodyPr wrap="none" lIns="91440" tIns="45720" rIns="91440" bIns="45720">
            <a:spAutoFit/>
          </a:bodyPr>
          <a:lstStyle/>
          <a:p>
            <a:pPr algn="ctr"/>
            <a:r>
              <a:rPr lang="en-IN"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EXPLORATORY DATA ANALYSIS</a:t>
            </a:r>
          </a:p>
        </p:txBody>
      </p:sp>
      <p:sp>
        <p:nvSpPr>
          <p:cNvPr id="11" name="TextBox 10">
            <a:extLst>
              <a:ext uri="{FF2B5EF4-FFF2-40B4-BE49-F238E27FC236}">
                <a16:creationId xmlns:a16="http://schemas.microsoft.com/office/drawing/2014/main" id="{26AA61B7-9271-9F54-2CB0-28E48A57119A}"/>
              </a:ext>
            </a:extLst>
          </p:cNvPr>
          <p:cNvSpPr txBox="1"/>
          <p:nvPr/>
        </p:nvSpPr>
        <p:spPr>
          <a:xfrm>
            <a:off x="235340" y="1493213"/>
            <a:ext cx="5660780" cy="369332"/>
          </a:xfrm>
          <a:prstGeom prst="rect">
            <a:avLst/>
          </a:prstGeom>
          <a:noFill/>
        </p:spPr>
        <p:txBody>
          <a:bodyPr wrap="none" rtlCol="0">
            <a:spAutoFit/>
          </a:bodyPr>
          <a:lstStyle/>
          <a:p>
            <a:r>
              <a:rPr lang="en-IN" dirty="0"/>
              <a:t>          PLOTS ARE BEEN CREATED FOR ( </a:t>
            </a:r>
            <a:r>
              <a:rPr lang="en-IN" dirty="0">
                <a:solidFill>
                  <a:srgbClr val="FF0000"/>
                </a:solidFill>
              </a:rPr>
              <a:t>RFM</a:t>
            </a:r>
            <a:r>
              <a:rPr lang="en-IN" dirty="0"/>
              <a:t> ) DISTRIBUTION</a:t>
            </a:r>
          </a:p>
        </p:txBody>
      </p:sp>
      <p:sp>
        <p:nvSpPr>
          <p:cNvPr id="12" name="TextBox 11">
            <a:extLst>
              <a:ext uri="{FF2B5EF4-FFF2-40B4-BE49-F238E27FC236}">
                <a16:creationId xmlns:a16="http://schemas.microsoft.com/office/drawing/2014/main" id="{6A52FC2D-4943-A5A4-C8D1-9D13F7848275}"/>
              </a:ext>
            </a:extLst>
          </p:cNvPr>
          <p:cNvSpPr txBox="1"/>
          <p:nvPr/>
        </p:nvSpPr>
        <p:spPr>
          <a:xfrm>
            <a:off x="235340" y="2065248"/>
            <a:ext cx="11744960" cy="369332"/>
          </a:xfrm>
          <a:prstGeom prst="rect">
            <a:avLst/>
          </a:prstGeom>
          <a:noFill/>
        </p:spPr>
        <p:txBody>
          <a:bodyPr wrap="square" rtlCol="0">
            <a:spAutoFit/>
          </a:bodyPr>
          <a:lstStyle/>
          <a:p>
            <a:r>
              <a:rPr lang="en-IN" dirty="0"/>
              <a:t>          FOR </a:t>
            </a:r>
            <a:r>
              <a:rPr lang="en-IN" u="sng" dirty="0"/>
              <a:t>SHOWING THE CORRELATION </a:t>
            </a:r>
            <a:r>
              <a:rPr lang="en-IN" dirty="0"/>
              <a:t>BETWEEN THE ( </a:t>
            </a:r>
            <a:r>
              <a:rPr lang="en-IN" dirty="0">
                <a:solidFill>
                  <a:srgbClr val="FF0000"/>
                </a:solidFill>
              </a:rPr>
              <a:t>RFM </a:t>
            </a:r>
            <a:r>
              <a:rPr lang="en-IN" dirty="0"/>
              <a:t>) VARIABLES A </a:t>
            </a:r>
            <a:r>
              <a:rPr lang="en-IN" u="sng" dirty="0"/>
              <a:t>CORRELATION HEATMAP </a:t>
            </a:r>
            <a:r>
              <a:rPr lang="en-IN" dirty="0"/>
              <a:t>IS ALSO GENERATED </a:t>
            </a:r>
          </a:p>
        </p:txBody>
      </p:sp>
      <p:sp>
        <p:nvSpPr>
          <p:cNvPr id="15" name="Rectangle 14">
            <a:extLst>
              <a:ext uri="{FF2B5EF4-FFF2-40B4-BE49-F238E27FC236}">
                <a16:creationId xmlns:a16="http://schemas.microsoft.com/office/drawing/2014/main" id="{145ED2D8-B120-4A52-1AE9-0D05082A9BD4}"/>
              </a:ext>
            </a:extLst>
          </p:cNvPr>
          <p:cNvSpPr/>
          <p:nvPr/>
        </p:nvSpPr>
        <p:spPr>
          <a:xfrm>
            <a:off x="3148048" y="2908976"/>
            <a:ext cx="6525824" cy="584775"/>
          </a:xfrm>
          <a:prstGeom prst="rect">
            <a:avLst/>
          </a:prstGeom>
          <a:noFill/>
        </p:spPr>
        <p:txBody>
          <a:bodyPr wrap="none" lIns="91440" tIns="45720" rIns="91440" bIns="45720">
            <a:spAutoFit/>
          </a:bodyPr>
          <a:lstStyle/>
          <a:p>
            <a:pPr algn="ctr"/>
            <a:r>
              <a:rPr lang="en-IN"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DATA LOADING AND PREPROCESSING</a:t>
            </a:r>
          </a:p>
        </p:txBody>
      </p:sp>
      <p:sp>
        <p:nvSpPr>
          <p:cNvPr id="18" name="TextBox 17">
            <a:extLst>
              <a:ext uri="{FF2B5EF4-FFF2-40B4-BE49-F238E27FC236}">
                <a16:creationId xmlns:a16="http://schemas.microsoft.com/office/drawing/2014/main" id="{0EB325B0-24EC-FC12-E342-4D70160BF711}"/>
              </a:ext>
            </a:extLst>
          </p:cNvPr>
          <p:cNvSpPr txBox="1"/>
          <p:nvPr/>
        </p:nvSpPr>
        <p:spPr>
          <a:xfrm>
            <a:off x="802640" y="3718679"/>
            <a:ext cx="9712960" cy="3139321"/>
          </a:xfrm>
          <a:prstGeom prst="rect">
            <a:avLst/>
          </a:prstGeom>
          <a:noFill/>
        </p:spPr>
        <p:txBody>
          <a:bodyPr wrap="square" rtlCol="0">
            <a:spAutoFit/>
          </a:bodyPr>
          <a:lstStyle/>
          <a:p>
            <a:r>
              <a:rPr lang="en-IN" dirty="0"/>
              <a:t>    NECESSARY LIBRARIES ARE IMPORTED FROM THE DATA </a:t>
            </a:r>
            <a:r>
              <a:rPr lang="en-IN" u="sng" dirty="0">
                <a:solidFill>
                  <a:srgbClr val="FF0000"/>
                </a:solidFill>
              </a:rPr>
              <a:t>'data.csv</a:t>
            </a:r>
            <a:r>
              <a:rPr lang="en-IN" u="sng" dirty="0"/>
              <a:t>’.</a:t>
            </a:r>
          </a:p>
          <a:p>
            <a:endParaRPr lang="en-IN" dirty="0"/>
          </a:p>
          <a:p>
            <a:r>
              <a:rPr lang="en-IN" dirty="0"/>
              <a:t>    BASIC INFORMATION ABOUT THE DATASET IS DISPLAYED USING </a:t>
            </a:r>
            <a:r>
              <a:rPr lang="en-IN" u="sng" dirty="0">
                <a:solidFill>
                  <a:srgbClr val="FF0000"/>
                </a:solidFill>
              </a:rPr>
              <a:t>df.info() and </a:t>
            </a:r>
            <a:r>
              <a:rPr lang="en-IN" u="sng" dirty="0" err="1">
                <a:solidFill>
                  <a:srgbClr val="FF0000"/>
                </a:solidFill>
              </a:rPr>
              <a:t>df.describe</a:t>
            </a:r>
            <a:r>
              <a:rPr lang="en-IN" u="sng" dirty="0">
                <a:solidFill>
                  <a:srgbClr val="FF0000"/>
                </a:solidFill>
              </a:rPr>
              <a:t>().</a:t>
            </a:r>
          </a:p>
          <a:p>
            <a:endParaRPr lang="en-IN" dirty="0"/>
          </a:p>
          <a:p>
            <a:r>
              <a:rPr lang="en-IN" dirty="0"/>
              <a:t>    </a:t>
            </a:r>
            <a:r>
              <a:rPr lang="en-IN" u="sng" dirty="0"/>
              <a:t>MISSING VALUES </a:t>
            </a:r>
            <a:r>
              <a:rPr lang="en-IN" dirty="0"/>
              <a:t>ARE CHECKED USING  </a:t>
            </a:r>
            <a:r>
              <a:rPr lang="en-IN" u="sng" dirty="0" err="1">
                <a:solidFill>
                  <a:srgbClr val="FF0000"/>
                </a:solidFill>
              </a:rPr>
              <a:t>df.isnull</a:t>
            </a:r>
            <a:r>
              <a:rPr lang="en-IN" u="sng" dirty="0">
                <a:solidFill>
                  <a:srgbClr val="FF0000"/>
                </a:solidFill>
              </a:rPr>
              <a:t>().sum().</a:t>
            </a:r>
          </a:p>
          <a:p>
            <a:endParaRPr lang="en-IN" dirty="0"/>
          </a:p>
          <a:p>
            <a:r>
              <a:rPr lang="en-IN" dirty="0"/>
              <a:t>    </a:t>
            </a:r>
            <a:r>
              <a:rPr lang="en-IN" u="sng" dirty="0"/>
              <a:t>'INVOICEDATE'</a:t>
            </a:r>
            <a:r>
              <a:rPr lang="en-IN" dirty="0"/>
              <a:t> IS CONVERTED TO </a:t>
            </a:r>
            <a:r>
              <a:rPr lang="en-IN" u="sng" dirty="0"/>
              <a:t>DATETIME FORMAT </a:t>
            </a:r>
            <a:r>
              <a:rPr lang="en-IN" dirty="0"/>
              <a:t>FOR TIME-BASED ANALYSIS</a:t>
            </a:r>
            <a:r>
              <a:rPr lang="en-IN" u="sng" dirty="0"/>
              <a:t>.</a:t>
            </a:r>
          </a:p>
          <a:p>
            <a:endParaRPr lang="en-IN" u="sng" dirty="0"/>
          </a:p>
          <a:p>
            <a:r>
              <a:rPr lang="en-IN" dirty="0"/>
              <a:t>   ‘</a:t>
            </a:r>
            <a:r>
              <a:rPr lang="en-IN" u="sng" dirty="0"/>
              <a:t>TOTAL AMOUNT</a:t>
            </a:r>
            <a:r>
              <a:rPr lang="en-IN" dirty="0"/>
              <a:t>' IS CALCULATED BY MULTIPLYING 'QUANTITY' AND ‘UNIT PRICE’.</a:t>
            </a:r>
          </a:p>
          <a:p>
            <a:endParaRPr lang="en-IN" dirty="0"/>
          </a:p>
          <a:p>
            <a:endParaRPr lang="en-IN" dirty="0"/>
          </a:p>
        </p:txBody>
      </p:sp>
    </p:spTree>
    <p:extLst>
      <p:ext uri="{BB962C8B-B14F-4D97-AF65-F5344CB8AC3E}">
        <p14:creationId xmlns:p14="http://schemas.microsoft.com/office/powerpoint/2010/main" val="1594365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704F04F-BCBD-8BDE-85BF-3DF39C56E07E}"/>
              </a:ext>
            </a:extLst>
          </p:cNvPr>
          <p:cNvSpPr/>
          <p:nvPr/>
        </p:nvSpPr>
        <p:spPr>
          <a:xfrm>
            <a:off x="3954853" y="0"/>
            <a:ext cx="3957173" cy="646331"/>
          </a:xfrm>
          <a:prstGeom prst="rect">
            <a:avLst/>
          </a:prstGeom>
          <a:noFill/>
        </p:spPr>
        <p:txBody>
          <a:bodyPr wrap="none" lIns="91440" tIns="45720" rIns="91440" bIns="45720">
            <a:spAutoFit/>
          </a:bodyPr>
          <a:lstStyle/>
          <a:p>
            <a:pPr algn="ctr"/>
            <a:r>
              <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PREDICTIVE MODEL</a:t>
            </a:r>
            <a:endParaRPr lang="en-IN"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9" name="TextBox 8">
            <a:extLst>
              <a:ext uri="{FF2B5EF4-FFF2-40B4-BE49-F238E27FC236}">
                <a16:creationId xmlns:a16="http://schemas.microsoft.com/office/drawing/2014/main" id="{53EE614D-1DE1-695B-C30E-81E7A2BB979A}"/>
              </a:ext>
            </a:extLst>
          </p:cNvPr>
          <p:cNvSpPr txBox="1"/>
          <p:nvPr/>
        </p:nvSpPr>
        <p:spPr>
          <a:xfrm>
            <a:off x="433268" y="1107440"/>
            <a:ext cx="8478347" cy="369332"/>
          </a:xfrm>
          <a:prstGeom prst="rect">
            <a:avLst/>
          </a:prstGeom>
          <a:noFill/>
        </p:spPr>
        <p:txBody>
          <a:bodyPr wrap="none" rtlCol="0">
            <a:spAutoFit/>
          </a:bodyPr>
          <a:lstStyle/>
          <a:p>
            <a:r>
              <a:rPr lang="en-IN" dirty="0"/>
              <a:t>A (</a:t>
            </a:r>
            <a:r>
              <a:rPr lang="en-IN" b="1" dirty="0"/>
              <a:t> </a:t>
            </a:r>
            <a:r>
              <a:rPr lang="en-IN" dirty="0">
                <a:solidFill>
                  <a:srgbClr val="FF0000"/>
                </a:solidFill>
              </a:rPr>
              <a:t>RANDOM FOREST CLASSIFIER </a:t>
            </a:r>
            <a:r>
              <a:rPr lang="en-IN" dirty="0"/>
              <a:t>) IS TRAINED TO </a:t>
            </a:r>
            <a:r>
              <a:rPr lang="en-IN" b="1" dirty="0"/>
              <a:t>PREDICT</a:t>
            </a:r>
            <a:r>
              <a:rPr lang="en-IN" dirty="0"/>
              <a:t> THE </a:t>
            </a:r>
            <a:r>
              <a:rPr lang="en-IN" b="1" dirty="0"/>
              <a:t>CUSTOMER SEGMENTS</a:t>
            </a:r>
            <a:endParaRPr lang="en-IN" dirty="0"/>
          </a:p>
        </p:txBody>
      </p:sp>
      <p:sp>
        <p:nvSpPr>
          <p:cNvPr id="11" name="TextBox 10">
            <a:extLst>
              <a:ext uri="{FF2B5EF4-FFF2-40B4-BE49-F238E27FC236}">
                <a16:creationId xmlns:a16="http://schemas.microsoft.com/office/drawing/2014/main" id="{A85D560F-AA33-542A-CB1C-0B0169387BEF}"/>
              </a:ext>
            </a:extLst>
          </p:cNvPr>
          <p:cNvSpPr txBox="1"/>
          <p:nvPr/>
        </p:nvSpPr>
        <p:spPr>
          <a:xfrm>
            <a:off x="711200" y="1645920"/>
            <a:ext cx="7345680" cy="1200329"/>
          </a:xfrm>
          <a:prstGeom prst="rect">
            <a:avLst/>
          </a:prstGeom>
          <a:noFill/>
        </p:spPr>
        <p:txBody>
          <a:bodyPr wrap="square" rtlCol="0">
            <a:spAutoFit/>
          </a:bodyPr>
          <a:lstStyle/>
          <a:p>
            <a:r>
              <a:rPr lang="en-IN" dirty="0"/>
              <a:t>THE </a:t>
            </a:r>
            <a:r>
              <a:rPr lang="en-IN" b="1" dirty="0"/>
              <a:t>DATA IS SPLIT </a:t>
            </a:r>
            <a:r>
              <a:rPr lang="en-IN" dirty="0"/>
              <a:t>INTO </a:t>
            </a:r>
            <a:r>
              <a:rPr lang="en-IN" dirty="0">
                <a:solidFill>
                  <a:srgbClr val="00B050"/>
                </a:solidFill>
              </a:rPr>
              <a:t>TRAINING</a:t>
            </a:r>
            <a:r>
              <a:rPr lang="en-IN" dirty="0"/>
              <a:t> AND </a:t>
            </a:r>
            <a:r>
              <a:rPr lang="en-IN" dirty="0">
                <a:solidFill>
                  <a:srgbClr val="00B050"/>
                </a:solidFill>
              </a:rPr>
              <a:t>TESTING</a:t>
            </a:r>
            <a:r>
              <a:rPr lang="en-IN" dirty="0"/>
              <a:t> SETS</a:t>
            </a:r>
            <a:br>
              <a:rPr lang="en-IN" dirty="0"/>
            </a:br>
            <a:r>
              <a:rPr lang="en-IN" dirty="0"/>
              <a:t>               </a:t>
            </a:r>
          </a:p>
          <a:p>
            <a:r>
              <a:rPr lang="en-IN" dirty="0"/>
              <a:t>            WHERE    =     TRAIN SETS   ARE  </a:t>
            </a:r>
            <a:r>
              <a:rPr lang="en-IN" dirty="0">
                <a:solidFill>
                  <a:srgbClr val="00B050"/>
                </a:solidFill>
              </a:rPr>
              <a:t>80%</a:t>
            </a:r>
            <a:br>
              <a:rPr lang="en-IN" dirty="0"/>
            </a:br>
            <a:r>
              <a:rPr lang="en-IN" dirty="0"/>
              <a:t>                                     TEST SETS     ARE  </a:t>
            </a:r>
            <a:r>
              <a:rPr lang="en-IN" dirty="0">
                <a:solidFill>
                  <a:srgbClr val="00B050"/>
                </a:solidFill>
              </a:rPr>
              <a:t>20%</a:t>
            </a:r>
          </a:p>
        </p:txBody>
      </p:sp>
      <p:sp>
        <p:nvSpPr>
          <p:cNvPr id="13" name="Rectangle 12">
            <a:extLst>
              <a:ext uri="{FF2B5EF4-FFF2-40B4-BE49-F238E27FC236}">
                <a16:creationId xmlns:a16="http://schemas.microsoft.com/office/drawing/2014/main" id="{8F605AA6-DEB8-E85F-C556-42B885F96FB6}"/>
              </a:ext>
            </a:extLst>
          </p:cNvPr>
          <p:cNvSpPr/>
          <p:nvPr/>
        </p:nvSpPr>
        <p:spPr>
          <a:xfrm>
            <a:off x="3854665" y="3365421"/>
            <a:ext cx="4157548" cy="646331"/>
          </a:xfrm>
          <a:prstGeom prst="rect">
            <a:avLst/>
          </a:prstGeom>
          <a:noFill/>
        </p:spPr>
        <p:txBody>
          <a:bodyPr wrap="none" lIns="91440" tIns="45720" rIns="91440" bIns="45720">
            <a:spAutoFit/>
          </a:bodyPr>
          <a:lstStyle/>
          <a:p>
            <a:pPr algn="ctr"/>
            <a:r>
              <a:rPr lang="en-IN"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MODEL EVALUATION</a:t>
            </a:r>
          </a:p>
        </p:txBody>
      </p:sp>
      <p:sp>
        <p:nvSpPr>
          <p:cNvPr id="14" name="TextBox 13">
            <a:extLst>
              <a:ext uri="{FF2B5EF4-FFF2-40B4-BE49-F238E27FC236}">
                <a16:creationId xmlns:a16="http://schemas.microsoft.com/office/drawing/2014/main" id="{50299906-DB34-4336-8C82-807FBA279532}"/>
              </a:ext>
            </a:extLst>
          </p:cNvPr>
          <p:cNvSpPr txBox="1"/>
          <p:nvPr/>
        </p:nvSpPr>
        <p:spPr>
          <a:xfrm>
            <a:off x="829594" y="4267200"/>
            <a:ext cx="3913828" cy="369332"/>
          </a:xfrm>
          <a:prstGeom prst="rect">
            <a:avLst/>
          </a:prstGeom>
          <a:noFill/>
        </p:spPr>
        <p:txBody>
          <a:bodyPr wrap="none" rtlCol="0">
            <a:spAutoFit/>
          </a:bodyPr>
          <a:lstStyle/>
          <a:p>
            <a:r>
              <a:rPr lang="en-IN" b="1" dirty="0"/>
              <a:t>TO EVALUATE MODEL’S PERFORMANCE</a:t>
            </a:r>
          </a:p>
        </p:txBody>
      </p:sp>
      <p:sp>
        <p:nvSpPr>
          <p:cNvPr id="15" name="TextBox 14">
            <a:extLst>
              <a:ext uri="{FF2B5EF4-FFF2-40B4-BE49-F238E27FC236}">
                <a16:creationId xmlns:a16="http://schemas.microsoft.com/office/drawing/2014/main" id="{DDB2D43C-B245-79AA-33DA-ABA32D765F53}"/>
              </a:ext>
            </a:extLst>
          </p:cNvPr>
          <p:cNvSpPr txBox="1"/>
          <p:nvPr/>
        </p:nvSpPr>
        <p:spPr>
          <a:xfrm>
            <a:off x="2089105" y="4827228"/>
            <a:ext cx="3463320" cy="646331"/>
          </a:xfrm>
          <a:prstGeom prst="rect">
            <a:avLst/>
          </a:prstGeom>
          <a:noFill/>
        </p:spPr>
        <p:txBody>
          <a:bodyPr wrap="none" rtlCol="0">
            <a:spAutoFit/>
          </a:bodyPr>
          <a:lstStyle/>
          <a:p>
            <a:r>
              <a:rPr lang="en-IN" dirty="0"/>
              <a:t>CLASSIFICATION REPORT  </a:t>
            </a:r>
          </a:p>
          <a:p>
            <a:r>
              <a:rPr lang="en-IN" dirty="0"/>
              <a:t>CONFUSION MATRIX IS VISUALIZED</a:t>
            </a:r>
          </a:p>
        </p:txBody>
      </p:sp>
      <p:sp>
        <p:nvSpPr>
          <p:cNvPr id="17" name="TextBox 16">
            <a:extLst>
              <a:ext uri="{FF2B5EF4-FFF2-40B4-BE49-F238E27FC236}">
                <a16:creationId xmlns:a16="http://schemas.microsoft.com/office/drawing/2014/main" id="{7514A96A-B663-97EB-F69F-14CC1C68C419}"/>
              </a:ext>
            </a:extLst>
          </p:cNvPr>
          <p:cNvSpPr txBox="1"/>
          <p:nvPr/>
        </p:nvSpPr>
        <p:spPr>
          <a:xfrm>
            <a:off x="958376" y="4919560"/>
            <a:ext cx="1540984" cy="461665"/>
          </a:xfrm>
          <a:prstGeom prst="rect">
            <a:avLst/>
          </a:prstGeom>
          <a:noFill/>
        </p:spPr>
        <p:txBody>
          <a:bodyPr wrap="square" rtlCol="0">
            <a:spAutoFit/>
          </a:bodyPr>
          <a:lstStyle/>
          <a:p>
            <a:r>
              <a:rPr lang="en-IN" sz="2400" dirty="0"/>
              <a:t>USED =</a:t>
            </a:r>
          </a:p>
        </p:txBody>
      </p:sp>
    </p:spTree>
    <p:extLst>
      <p:ext uri="{BB962C8B-B14F-4D97-AF65-F5344CB8AC3E}">
        <p14:creationId xmlns:p14="http://schemas.microsoft.com/office/powerpoint/2010/main" val="2845992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96A5963-FB6D-1FC9-ACA3-394378C2C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64531"/>
            <a:ext cx="12192000" cy="3048000"/>
          </a:xfrm>
          <a:prstGeom prst="rect">
            <a:avLst/>
          </a:prstGeom>
        </p:spPr>
      </p:pic>
      <p:sp>
        <p:nvSpPr>
          <p:cNvPr id="13" name="Rectangle 12">
            <a:extLst>
              <a:ext uri="{FF2B5EF4-FFF2-40B4-BE49-F238E27FC236}">
                <a16:creationId xmlns:a16="http://schemas.microsoft.com/office/drawing/2014/main" id="{373CE06A-045F-E370-E80A-416A772C44F1}"/>
              </a:ext>
            </a:extLst>
          </p:cNvPr>
          <p:cNvSpPr/>
          <p:nvPr/>
        </p:nvSpPr>
        <p:spPr>
          <a:xfrm>
            <a:off x="2115743" y="418688"/>
            <a:ext cx="7960514" cy="923330"/>
          </a:xfrm>
          <a:prstGeom prst="rect">
            <a:avLst/>
          </a:prstGeom>
          <a:noFill/>
        </p:spPr>
        <p:txBody>
          <a:bodyPr wrap="none" lIns="91440" tIns="45720" rIns="91440" bIns="45720">
            <a:spAutoFit/>
          </a:bodyPr>
          <a:lstStyle/>
          <a:p>
            <a:pPr algn="ctr"/>
            <a:r>
              <a:rPr lang="en-IN"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RFM_DISTRIBUTIONS.PNG:</a:t>
            </a:r>
          </a:p>
        </p:txBody>
      </p:sp>
    </p:spTree>
    <p:extLst>
      <p:ext uri="{BB962C8B-B14F-4D97-AF65-F5344CB8AC3E}">
        <p14:creationId xmlns:p14="http://schemas.microsoft.com/office/powerpoint/2010/main" val="3862184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DDAE2A21-16A7-DF21-E57E-E8D3CA422B8B}"/>
              </a:ext>
            </a:extLst>
          </p:cNvPr>
          <p:cNvSpPr>
            <a:spLocks noGrp="1"/>
          </p:cNvSpPr>
          <p:nvPr>
            <p:ph type="body" idx="1"/>
          </p:nvPr>
        </p:nvSpPr>
        <p:spPr>
          <a:xfrm>
            <a:off x="678883" y="4589464"/>
            <a:ext cx="10834234" cy="1500187"/>
          </a:xfrm>
        </p:spPr>
        <p:txBody>
          <a:bodyPr/>
          <a:lstStyle/>
          <a:p>
            <a:endParaRPr lang="en-IN" dirty="0">
              <a:solidFill>
                <a:srgbClr val="00B050"/>
              </a:solidFill>
            </a:endParaRPr>
          </a:p>
          <a:p>
            <a:endParaRPr lang="en-IN" dirty="0"/>
          </a:p>
        </p:txBody>
      </p:sp>
      <p:sp>
        <p:nvSpPr>
          <p:cNvPr id="8" name="Rectangle 7">
            <a:extLst>
              <a:ext uri="{FF2B5EF4-FFF2-40B4-BE49-F238E27FC236}">
                <a16:creationId xmlns:a16="http://schemas.microsoft.com/office/drawing/2014/main" id="{6F0587FB-8E6D-2810-9AB8-263AF20A4A3D}"/>
              </a:ext>
            </a:extLst>
          </p:cNvPr>
          <p:cNvSpPr/>
          <p:nvPr/>
        </p:nvSpPr>
        <p:spPr>
          <a:xfrm>
            <a:off x="1916149" y="0"/>
            <a:ext cx="7542578" cy="923330"/>
          </a:xfrm>
          <a:prstGeom prst="rect">
            <a:avLst/>
          </a:prstGeom>
          <a:noFill/>
        </p:spPr>
        <p:txBody>
          <a:bodyPr wrap="none" lIns="91440" tIns="45720" rIns="91440" bIns="45720">
            <a:spAutoFit/>
          </a:bodyPr>
          <a:lstStyle/>
          <a:p>
            <a:pPr algn="ctr"/>
            <a:r>
              <a:rPr lang="en-IN"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RFM_CORRELATION.PNG:</a:t>
            </a:r>
          </a:p>
        </p:txBody>
      </p:sp>
      <p:pic>
        <p:nvPicPr>
          <p:cNvPr id="11" name="Picture 10">
            <a:extLst>
              <a:ext uri="{FF2B5EF4-FFF2-40B4-BE49-F238E27FC236}">
                <a16:creationId xmlns:a16="http://schemas.microsoft.com/office/drawing/2014/main" id="{9F00ECD1-6FBC-44D5-E8B2-16721F8391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1929" y="768349"/>
            <a:ext cx="8394566" cy="4995085"/>
          </a:xfrm>
          <a:prstGeom prst="rect">
            <a:avLst/>
          </a:prstGeom>
        </p:spPr>
      </p:pic>
    </p:spTree>
    <p:extLst>
      <p:ext uri="{BB962C8B-B14F-4D97-AF65-F5344CB8AC3E}">
        <p14:creationId xmlns:p14="http://schemas.microsoft.com/office/powerpoint/2010/main" val="416129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0E7C05-7AF2-2C8F-8E11-00C279D445EF}"/>
              </a:ext>
            </a:extLst>
          </p:cNvPr>
          <p:cNvSpPr txBox="1"/>
          <p:nvPr/>
        </p:nvSpPr>
        <p:spPr>
          <a:xfrm>
            <a:off x="1186774" y="2178996"/>
            <a:ext cx="184731" cy="646331"/>
          </a:xfrm>
          <a:prstGeom prst="rect">
            <a:avLst/>
          </a:prstGeom>
          <a:noFill/>
        </p:spPr>
        <p:txBody>
          <a:bodyPr wrap="none" rtlCol="0">
            <a:spAutoFit/>
          </a:bodyPr>
          <a:lstStyle/>
          <a:p>
            <a:endParaRPr lang="en-IN" dirty="0">
              <a:solidFill>
                <a:srgbClr val="00B050"/>
              </a:solidFill>
            </a:endParaRPr>
          </a:p>
          <a:p>
            <a:endParaRPr lang="en-IN" dirty="0"/>
          </a:p>
        </p:txBody>
      </p:sp>
      <p:sp>
        <p:nvSpPr>
          <p:cNvPr id="4" name="Rectangle 3">
            <a:extLst>
              <a:ext uri="{FF2B5EF4-FFF2-40B4-BE49-F238E27FC236}">
                <a16:creationId xmlns:a16="http://schemas.microsoft.com/office/drawing/2014/main" id="{E52B8BEA-471D-5E9C-B7B3-9B63CC224BDE}"/>
              </a:ext>
            </a:extLst>
          </p:cNvPr>
          <p:cNvSpPr/>
          <p:nvPr/>
        </p:nvSpPr>
        <p:spPr>
          <a:xfrm>
            <a:off x="2241207" y="0"/>
            <a:ext cx="7495578" cy="923330"/>
          </a:xfrm>
          <a:prstGeom prst="rect">
            <a:avLst/>
          </a:prstGeom>
          <a:noFill/>
        </p:spPr>
        <p:txBody>
          <a:bodyPr wrap="none" lIns="91440" tIns="45720" rIns="91440" bIns="45720">
            <a:spAutoFit/>
          </a:bodyPr>
          <a:lstStyle/>
          <a:p>
            <a:pPr algn="ctr"/>
            <a:r>
              <a:rPr lang="en-IN"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KMEANS_CLUSTERS.PNG:</a:t>
            </a:r>
          </a:p>
        </p:txBody>
      </p:sp>
      <p:pic>
        <p:nvPicPr>
          <p:cNvPr id="6" name="Picture 5">
            <a:extLst>
              <a:ext uri="{FF2B5EF4-FFF2-40B4-BE49-F238E27FC236}">
                <a16:creationId xmlns:a16="http://schemas.microsoft.com/office/drawing/2014/main" id="{37C073FD-126A-DA4D-3DFB-FC6564EFEA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49" y="923330"/>
            <a:ext cx="8572501" cy="5506653"/>
          </a:xfrm>
          <a:prstGeom prst="rect">
            <a:avLst/>
          </a:prstGeom>
        </p:spPr>
      </p:pic>
    </p:spTree>
    <p:extLst>
      <p:ext uri="{BB962C8B-B14F-4D97-AF65-F5344CB8AC3E}">
        <p14:creationId xmlns:p14="http://schemas.microsoft.com/office/powerpoint/2010/main" val="129510587"/>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A3FA8E5DA8A8F49996026A6AACA15A8" ma:contentTypeVersion="14" ma:contentTypeDescription="Create a new document." ma:contentTypeScope="" ma:versionID="7b2206b7fda1a3443b5884cbd50d22f2">
  <xsd:schema xmlns:xsd="http://www.w3.org/2001/XMLSchema" xmlns:xs="http://www.w3.org/2001/XMLSchema" xmlns:p="http://schemas.microsoft.com/office/2006/metadata/properties" xmlns:ns3="be31dd42-47b0-404e-ada0-14f0846b0bc6" xmlns:ns4="1a5baa40-e0ea-477f-ac0c-db06c232df73" targetNamespace="http://schemas.microsoft.com/office/2006/metadata/properties" ma:root="true" ma:fieldsID="e8788dd8c81b983c7da5d179c54b9f5b" ns3:_="" ns4:_="">
    <xsd:import namespace="be31dd42-47b0-404e-ada0-14f0846b0bc6"/>
    <xsd:import namespace="1a5baa40-e0ea-477f-ac0c-db06c232df73"/>
    <xsd:element name="properties">
      <xsd:complexType>
        <xsd:sequence>
          <xsd:element name="documentManagement">
            <xsd:complexType>
              <xsd:all>
                <xsd:element ref="ns3:SharedWithUsers" minOccurs="0"/>
                <xsd:element ref="ns3:SharedWithDetails" minOccurs="0"/>
                <xsd:element ref="ns3:SharingHintHash" minOccurs="0"/>
                <xsd:element ref="ns4:_activity" minOccurs="0"/>
                <xsd:element ref="ns4:MediaServiceMetadata" minOccurs="0"/>
                <xsd:element ref="ns4:MediaServiceFastMetadata" minOccurs="0"/>
                <xsd:element ref="ns4:MediaServiceSearchProperties" minOccurs="0"/>
                <xsd:element ref="ns4:MediaServiceObjectDetectorVersions" minOccurs="0"/>
                <xsd:element ref="ns4:MediaServiceSystemTags" minOccurs="0"/>
                <xsd:element ref="ns4:MediaServiceGenerationTime" minOccurs="0"/>
                <xsd:element ref="ns4:MediaServiceEventHashCode" minOccurs="0"/>
                <xsd:element ref="ns4:MediaLengthInSeconds"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31dd42-47b0-404e-ada0-14f0846b0bc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a5baa40-e0ea-477f-ac0c-db06c232df73" elementFormDefault="qualified">
    <xsd:import namespace="http://schemas.microsoft.com/office/2006/documentManagement/types"/>
    <xsd:import namespace="http://schemas.microsoft.com/office/infopath/2007/PartnerControls"/>
    <xsd:element name="_activity" ma:index="11"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SystemTags" ma:index="16" nillable="true" ma:displayName="MediaServiceSystemTags" ma:hidden="true" ma:internalName="MediaServiceSystemTags" ma:readOnly="true">
      <xsd:simpleType>
        <xsd:restriction base="dms:Note"/>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1a5baa40-e0ea-477f-ac0c-db06c232df73" xsi:nil="true"/>
  </documentManagement>
</p:properties>
</file>

<file path=customXml/itemProps1.xml><?xml version="1.0" encoding="utf-8"?>
<ds:datastoreItem xmlns:ds="http://schemas.openxmlformats.org/officeDocument/2006/customXml" ds:itemID="{72287101-E26D-4B54-B1AE-3F5561772C3A}">
  <ds:schemaRefs>
    <ds:schemaRef ds:uri="http://schemas.microsoft.com/sharepoint/v3/contenttype/forms"/>
  </ds:schemaRefs>
</ds:datastoreItem>
</file>

<file path=customXml/itemProps2.xml><?xml version="1.0" encoding="utf-8"?>
<ds:datastoreItem xmlns:ds="http://schemas.openxmlformats.org/officeDocument/2006/customXml" ds:itemID="{466FD00E-8B9A-4AC9-B4C7-5F0D435831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31dd42-47b0-404e-ada0-14f0846b0bc6"/>
    <ds:schemaRef ds:uri="1a5baa40-e0ea-477f-ac0c-db06c232df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DB17EE8-1B91-4B6C-9A31-E7D9B1A10A0B}">
  <ds:schemaRefs>
    <ds:schemaRef ds:uri="http://schemas.microsoft.com/office/2006/metadata/properties"/>
    <ds:schemaRef ds:uri="http://schemas.microsoft.com/office/2006/documentManagement/types"/>
    <ds:schemaRef ds:uri="http://purl.org/dc/terms/"/>
    <ds:schemaRef ds:uri="http://purl.org/dc/elements/1.1/"/>
    <ds:schemaRef ds:uri="http://purl.org/dc/dcmitype/"/>
    <ds:schemaRef ds:uri="http://www.w3.org/XML/1998/namespace"/>
    <ds:schemaRef ds:uri="http://schemas.openxmlformats.org/package/2006/metadata/core-properties"/>
    <ds:schemaRef ds:uri="http://schemas.microsoft.com/office/infopath/2007/PartnerControls"/>
    <ds:schemaRef ds:uri="1a5baa40-e0ea-477f-ac0c-db06c232df73"/>
    <ds:schemaRef ds:uri="be31dd42-47b0-404e-ada0-14f0846b0bc6"/>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7952</TotalTime>
  <Words>631</Words>
  <Application>Microsoft Office PowerPoint</Application>
  <PresentationFormat>Widescreen</PresentationFormat>
  <Paragraphs>63</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BIA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Kaveri D</cp:lastModifiedBy>
  <cp:revision>2257</cp:revision>
  <dcterms:created xsi:type="dcterms:W3CDTF">2020-12-23T13:36:00Z</dcterms:created>
  <dcterms:modified xsi:type="dcterms:W3CDTF">2024-09-05T04:19:41Z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y fmtid="{D5CDD505-2E9C-101B-9397-08002B2CF9AE}" pid="4" name="ContentTypeId">
    <vt:lpwstr>0x010100CA3FA8E5DA8A8F49996026A6AACA15A8</vt:lpwstr>
  </property>
</Properties>
</file>