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67" r:id="rId5"/>
    <p:sldId id="295" r:id="rId6"/>
    <p:sldId id="286" r:id="rId7"/>
    <p:sldId id="300" r:id="rId8"/>
    <p:sldId id="302" r:id="rId9"/>
    <p:sldId id="304" r:id="rId10"/>
    <p:sldId id="305" r:id="rId11"/>
    <p:sldId id="306" r:id="rId12"/>
    <p:sldId id="308" r:id="rId13"/>
    <p:sldId id="323" r:id="rId14"/>
    <p:sldId id="318" r:id="rId15"/>
    <p:sldId id="324" r:id="rId16"/>
    <p:sldId id="317" r:id="rId17"/>
    <p:sldId id="326" r:id="rId18"/>
    <p:sldId id="316" r:id="rId19"/>
    <p:sldId id="277" r:id="rId20"/>
    <p:sldId id="321" r:id="rId21"/>
    <p:sldId id="315" r:id="rId22"/>
    <p:sldId id="320" r:id="rId23"/>
    <p:sldId id="322" r:id="rId24"/>
    <p:sldId id="328" r:id="rId25"/>
    <p:sldId id="327" r:id="rId26"/>
  </p:sldIdLst>
  <p:sldSz cx="9144000" cy="6858000" type="screen4x3"/>
  <p:notesSz cx="6858000" cy="9144000"/>
  <p:embeddedFontLst>
    <p:embeddedFont>
      <p:font typeface="Aptos Narrow" panose="020B0004020202020204" pitchFamily="34" charset="0"/>
      <p:regular r:id="rId28"/>
      <p:bold r:id="rId29"/>
      <p:italic r:id="rId30"/>
      <p:boldItalic r:id="rId31"/>
    </p:embeddedFont>
    <p:embeddedFont>
      <p:font typeface="Franklin Gothic Book" panose="020B0503020102020204" pitchFamily="34" charset="0"/>
      <p:regular r:id="rId32"/>
      <p:italic r:id="rId33"/>
    </p:embeddedFont>
    <p:embeddedFont>
      <p:font typeface="Franklin Gothic Medium" panose="020B0603020102020204" pitchFamily="34" charset="0"/>
      <p:regular r:id="rId34"/>
      <p:italic r:id="rId35"/>
    </p:embeddedFont>
    <p:embeddedFont>
      <p:font typeface="Franklin Gothic Medium Cond" panose="020B0606030402020204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5C758-B80B-89FE-8E8F-3188280BFE85}" v="14" dt="2024-10-01T15:47:04.243"/>
    <p1510:client id="{81E7313F-3446-7BB4-C153-60EC644DA0DB}" v="207" dt="2024-10-01T20:31:34.366"/>
    <p1510:client id="{83E238D3-F42E-221C-1F6A-0402381D0CCF}" v="165" dt="2024-10-01T21:21:38.144"/>
    <p1510:client id="{91258A37-B597-5EF2-BF5A-85EF31F5EE89}" v="19" dt="2024-10-01T21:28:49.995"/>
    <p1510:client id="{AC908092-83F0-4958-9A57-2CA822AFC801}" v="6255" dt="2024-10-02T03:19:30.769"/>
    <p1510:client id="{C887654D-A422-5EE6-4663-962CAEDF7C5F}" v="233" dt="2024-10-01T23:25:06.338"/>
    <p1510:client id="{E63B4C5A-CB0D-627D-C7A8-1FCF74A1A3FE}" v="5" dt="2024-10-01T22:01:44.379"/>
    <p1510:client id="{EB030B47-2B88-4A4C-B532-29A659752F88}" v="956" dt="2024-10-02T04:05:56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108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D59CA-B9DB-4E8A-8051-77F259EBF4A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30E4D-54FD-40FF-BA6A-EAD8C55748BD}">
      <dgm:prSet phldrT="[Text]" phldr="0"/>
      <dgm:spPr/>
      <dgm:t>
        <a:bodyPr/>
        <a:lstStyle/>
        <a:p>
          <a:r>
            <a:rPr lang="en-US">
              <a:latin typeface="Franklin Gothic Medium" panose="020B0603020102020204"/>
            </a:rPr>
            <a:t>GAP</a:t>
          </a:r>
          <a:endParaRPr lang="en-US"/>
        </a:p>
      </dgm:t>
    </dgm:pt>
    <dgm:pt modelId="{697C3F2F-1C1A-47B9-8757-6A12466EFA28}" type="parTrans" cxnId="{BBBF084D-CC21-4E9F-AE7D-6EB037AE06FD}">
      <dgm:prSet/>
      <dgm:spPr/>
      <dgm:t>
        <a:bodyPr/>
        <a:lstStyle/>
        <a:p>
          <a:endParaRPr lang="en-US"/>
        </a:p>
      </dgm:t>
    </dgm:pt>
    <dgm:pt modelId="{C3AF7956-BDC5-4AC8-81C4-BBCE76E91C2E}" type="sibTrans" cxnId="{BBBF084D-CC21-4E9F-AE7D-6EB037AE06FD}">
      <dgm:prSet/>
      <dgm:spPr/>
      <dgm:t>
        <a:bodyPr/>
        <a:lstStyle/>
        <a:p>
          <a:endParaRPr lang="en-US"/>
        </a:p>
      </dgm:t>
    </dgm:pt>
    <dgm:pt modelId="{284B7EE7-437F-4C55-AF0E-61769D921D2F}">
      <dgm:prSet phldrT="[Text]" phldr="0"/>
      <dgm:spPr/>
      <dgm:t>
        <a:bodyPr/>
        <a:lstStyle/>
        <a:p>
          <a:pPr rtl="0"/>
          <a:r>
            <a:rPr lang="en-US" b="1" dirty="0"/>
            <a:t>"Gap Jeans" and "Gap Sweaters" (0.65): Indicates potential bundling opportunities</a:t>
          </a:r>
        </a:p>
      </dgm:t>
    </dgm:pt>
    <dgm:pt modelId="{75C1CFFD-E6DB-4C00-B2EA-F0108CC80320}" type="parTrans" cxnId="{D5A5FB89-A8D1-49B8-9C1D-4CFD6A5F25A4}">
      <dgm:prSet/>
      <dgm:spPr/>
      <dgm:t>
        <a:bodyPr/>
        <a:lstStyle/>
        <a:p>
          <a:endParaRPr lang="en-US"/>
        </a:p>
      </dgm:t>
    </dgm:pt>
    <dgm:pt modelId="{F1213CA8-26FC-4E1A-BAC2-3BD18FB31980}" type="sibTrans" cxnId="{D5A5FB89-A8D1-49B8-9C1D-4CFD6A5F25A4}">
      <dgm:prSet/>
      <dgm:spPr/>
      <dgm:t>
        <a:bodyPr/>
        <a:lstStyle/>
        <a:p>
          <a:endParaRPr lang="en-US"/>
        </a:p>
      </dgm:t>
    </dgm:pt>
    <dgm:pt modelId="{EBFAA759-924E-4F64-A7AB-90EBA7F974E9}">
      <dgm:prSet phldrT="[Text]" phldr="0"/>
      <dgm:spPr/>
      <dgm:t>
        <a:bodyPr/>
        <a:lstStyle/>
        <a:p>
          <a:r>
            <a:rPr lang="en-US" b="1"/>
            <a:t>"Gap Hoodies" and "Gap Sweaters" (0.57): Seasonal alignment can inform stock planning</a:t>
          </a:r>
        </a:p>
      </dgm:t>
    </dgm:pt>
    <dgm:pt modelId="{C79B49B3-5378-4458-B95D-47971EF8DE61}" type="parTrans" cxnId="{11AA33DA-D51C-4234-B8D8-7428C0169103}">
      <dgm:prSet/>
      <dgm:spPr/>
      <dgm:t>
        <a:bodyPr/>
        <a:lstStyle/>
        <a:p>
          <a:endParaRPr lang="en-US"/>
        </a:p>
      </dgm:t>
    </dgm:pt>
    <dgm:pt modelId="{2A9C6D94-F30E-4462-A8E7-52870DDC2F6B}" type="sibTrans" cxnId="{11AA33DA-D51C-4234-B8D8-7428C0169103}">
      <dgm:prSet/>
      <dgm:spPr/>
      <dgm:t>
        <a:bodyPr/>
        <a:lstStyle/>
        <a:p>
          <a:endParaRPr lang="en-US"/>
        </a:p>
      </dgm:t>
    </dgm:pt>
    <dgm:pt modelId="{9350D21C-E27E-46AC-8E88-E9CCDDBD2BF0}">
      <dgm:prSet phldrT="[Text]" phldr="0"/>
      <dgm:spPr/>
      <dgm:t>
        <a:bodyPr/>
        <a:lstStyle/>
        <a:p>
          <a:pPr rtl="0"/>
          <a:r>
            <a:rPr lang="en-US">
              <a:latin typeface="Franklin Gothic Medium" panose="020B0603020102020204"/>
            </a:rPr>
            <a:t>Old Navy</a:t>
          </a:r>
          <a:endParaRPr lang="en-US"/>
        </a:p>
      </dgm:t>
    </dgm:pt>
    <dgm:pt modelId="{291174AF-5759-4091-AB2D-79BD4A59CAD2}" type="parTrans" cxnId="{5432710F-2E73-47E2-9DCC-0794B81DD2FF}">
      <dgm:prSet/>
      <dgm:spPr/>
      <dgm:t>
        <a:bodyPr/>
        <a:lstStyle/>
        <a:p>
          <a:endParaRPr lang="en-US"/>
        </a:p>
      </dgm:t>
    </dgm:pt>
    <dgm:pt modelId="{3FDB98C1-0216-40CA-9E54-476B68FB9417}" type="sibTrans" cxnId="{5432710F-2E73-47E2-9DCC-0794B81DD2FF}">
      <dgm:prSet/>
      <dgm:spPr/>
      <dgm:t>
        <a:bodyPr/>
        <a:lstStyle/>
        <a:p>
          <a:endParaRPr lang="en-US"/>
        </a:p>
      </dgm:t>
    </dgm:pt>
    <dgm:pt modelId="{6B222D1E-3B56-4C03-BEED-C4595459ACF2}">
      <dgm:prSet phldrT="[Text]" phldr="0"/>
      <dgm:spPr/>
      <dgm:t>
        <a:bodyPr/>
        <a:lstStyle/>
        <a:p>
          <a:pPr rtl="0"/>
          <a:r>
            <a:rPr lang="en-US" b="1"/>
            <a:t>Negative correlation between "Old Navy Shorts" and "Old Navy Jeans" (-0.58)</a:t>
          </a:r>
        </a:p>
      </dgm:t>
    </dgm:pt>
    <dgm:pt modelId="{5A6B718C-F4CA-481D-AB2A-94547E27179A}" type="parTrans" cxnId="{204A553F-6784-486D-8A07-47BB7CD2FC22}">
      <dgm:prSet/>
      <dgm:spPr/>
      <dgm:t>
        <a:bodyPr/>
        <a:lstStyle/>
        <a:p>
          <a:endParaRPr lang="en-US"/>
        </a:p>
      </dgm:t>
    </dgm:pt>
    <dgm:pt modelId="{56A3C63E-649D-4703-8415-4C784AD12489}" type="sibTrans" cxnId="{204A553F-6784-486D-8A07-47BB7CD2FC22}">
      <dgm:prSet/>
      <dgm:spPr/>
      <dgm:t>
        <a:bodyPr/>
        <a:lstStyle/>
        <a:p>
          <a:endParaRPr lang="en-US"/>
        </a:p>
      </dgm:t>
    </dgm:pt>
    <dgm:pt modelId="{E634AE0C-0EE4-4D12-9A09-9399C60204CC}">
      <dgm:prSet phldrT="[Text]" phldr="0"/>
      <dgm:spPr/>
      <dgm:t>
        <a:bodyPr/>
        <a:lstStyle/>
        <a:p>
          <a:pPr rtl="0"/>
          <a:r>
            <a:rPr lang="en-US" b="1"/>
            <a:t>"Old Navy Fashion" and "Old Navy Sales" (0.53): Emphasizing fashion trends can drive sales</a:t>
          </a:r>
        </a:p>
      </dgm:t>
    </dgm:pt>
    <dgm:pt modelId="{9B05C094-FBC6-4225-AEFE-897D28D32413}" type="parTrans" cxnId="{BA8DDFA8-CA8B-454D-B621-23946D67EDFB}">
      <dgm:prSet/>
      <dgm:spPr/>
      <dgm:t>
        <a:bodyPr/>
        <a:lstStyle/>
        <a:p>
          <a:endParaRPr lang="en-US"/>
        </a:p>
      </dgm:t>
    </dgm:pt>
    <dgm:pt modelId="{0B27F558-7497-48E3-A067-4B2D4267A020}" type="sibTrans" cxnId="{BA8DDFA8-CA8B-454D-B621-23946D67EDFB}">
      <dgm:prSet/>
      <dgm:spPr/>
      <dgm:t>
        <a:bodyPr/>
        <a:lstStyle/>
        <a:p>
          <a:endParaRPr lang="en-US"/>
        </a:p>
      </dgm:t>
    </dgm:pt>
    <dgm:pt modelId="{7693D464-3C76-4C1E-8881-05C94D5182C8}">
      <dgm:prSet phldrT="[Text]" phldr="0"/>
      <dgm:spPr/>
      <dgm:t>
        <a:bodyPr/>
        <a:lstStyle/>
        <a:p>
          <a:pPr rtl="0"/>
          <a:r>
            <a:rPr lang="en-US">
              <a:latin typeface="Franklin Gothic Medium" panose="020B0603020102020204"/>
            </a:rPr>
            <a:t>Banana Republic</a:t>
          </a:r>
          <a:endParaRPr lang="en-US"/>
        </a:p>
      </dgm:t>
    </dgm:pt>
    <dgm:pt modelId="{F1EFB049-C8FD-4FC5-A181-9D826097FCBF}" type="parTrans" cxnId="{F366D519-78BF-4346-A890-63EAB042D475}">
      <dgm:prSet/>
      <dgm:spPr/>
      <dgm:t>
        <a:bodyPr/>
        <a:lstStyle/>
        <a:p>
          <a:endParaRPr lang="en-US"/>
        </a:p>
      </dgm:t>
    </dgm:pt>
    <dgm:pt modelId="{A6045BE1-78F3-47AB-B38F-FDF8D12D1281}" type="sibTrans" cxnId="{F366D519-78BF-4346-A890-63EAB042D475}">
      <dgm:prSet/>
      <dgm:spPr/>
      <dgm:t>
        <a:bodyPr/>
        <a:lstStyle/>
        <a:p>
          <a:endParaRPr lang="en-US"/>
        </a:p>
      </dgm:t>
    </dgm:pt>
    <dgm:pt modelId="{F7168523-EDD8-44DB-AF21-DD2C001F9945}">
      <dgm:prSet phldrT="[Text]" phldr="0"/>
      <dgm:spPr/>
      <dgm:t>
        <a:bodyPr/>
        <a:lstStyle/>
        <a:p>
          <a:pPr rtl="0"/>
          <a:r>
            <a:rPr lang="en-US" b="1"/>
            <a:t>"Suits" and "Dresses" (0.76): Suggests marketing or bundling for formal events</a:t>
          </a:r>
        </a:p>
      </dgm:t>
    </dgm:pt>
    <dgm:pt modelId="{AADD8B7D-24DA-4FB3-9802-CD96CDD4B9F9}" type="parTrans" cxnId="{6456B283-ABFF-4CB3-8A0A-5D8A22872047}">
      <dgm:prSet/>
      <dgm:spPr/>
      <dgm:t>
        <a:bodyPr/>
        <a:lstStyle/>
        <a:p>
          <a:endParaRPr lang="en-US"/>
        </a:p>
      </dgm:t>
    </dgm:pt>
    <dgm:pt modelId="{AF2F0625-BA38-4ADE-B163-7A9B0FC69B83}" type="sibTrans" cxnId="{6456B283-ABFF-4CB3-8A0A-5D8A22872047}">
      <dgm:prSet/>
      <dgm:spPr/>
      <dgm:t>
        <a:bodyPr/>
        <a:lstStyle/>
        <a:p>
          <a:endParaRPr lang="en-US"/>
        </a:p>
      </dgm:t>
    </dgm:pt>
    <dgm:pt modelId="{5AFCE385-706C-4350-A935-B02AEA42C4F8}">
      <dgm:prSet phldrT="[Text]" phldr="0"/>
      <dgm:spPr/>
      <dgm:t>
        <a:bodyPr/>
        <a:lstStyle/>
        <a:p>
          <a:pPr rtl="0"/>
          <a:r>
            <a:rPr lang="en-US" b="1"/>
            <a:t>"Shoes" and "Fashion" (0.68): Provides insights for cross-selling strategies</a:t>
          </a:r>
        </a:p>
      </dgm:t>
    </dgm:pt>
    <dgm:pt modelId="{275BC18C-A06E-423D-ABD2-FA7BEE1286BF}" type="parTrans" cxnId="{EBD576E5-B279-4AA4-8074-FACF40E318F5}">
      <dgm:prSet/>
      <dgm:spPr/>
      <dgm:t>
        <a:bodyPr/>
        <a:lstStyle/>
        <a:p>
          <a:endParaRPr lang="en-US"/>
        </a:p>
      </dgm:t>
    </dgm:pt>
    <dgm:pt modelId="{940A0F39-60CE-40D6-BC0B-ED3126541290}" type="sibTrans" cxnId="{EBD576E5-B279-4AA4-8074-FACF40E318F5}">
      <dgm:prSet/>
      <dgm:spPr/>
      <dgm:t>
        <a:bodyPr/>
        <a:lstStyle/>
        <a:p>
          <a:endParaRPr lang="en-US"/>
        </a:p>
      </dgm:t>
    </dgm:pt>
    <dgm:pt modelId="{7CB18A38-1A1B-4227-BA14-DCC5AACDF561}" type="pres">
      <dgm:prSet presAssocID="{DC8D59CA-B9DB-4E8A-8051-77F259EBF4A2}" presName="Name0" presStyleCnt="0">
        <dgm:presLayoutVars>
          <dgm:dir/>
          <dgm:animLvl val="lvl"/>
          <dgm:resizeHandles val="exact"/>
        </dgm:presLayoutVars>
      </dgm:prSet>
      <dgm:spPr/>
    </dgm:pt>
    <dgm:pt modelId="{E79B21A0-171D-4CB0-84E9-ABE27356B5A5}" type="pres">
      <dgm:prSet presAssocID="{7693D464-3C76-4C1E-8881-05C94D5182C8}" presName="boxAndChildren" presStyleCnt="0"/>
      <dgm:spPr/>
    </dgm:pt>
    <dgm:pt modelId="{52B4860D-6CEB-49AD-93CE-57A0DFA38893}" type="pres">
      <dgm:prSet presAssocID="{7693D464-3C76-4C1E-8881-05C94D5182C8}" presName="parentTextBox" presStyleLbl="node1" presStyleIdx="0" presStyleCnt="3"/>
      <dgm:spPr/>
    </dgm:pt>
    <dgm:pt modelId="{AD7D2B85-329F-4D29-B046-EA0E9D3154F6}" type="pres">
      <dgm:prSet presAssocID="{7693D464-3C76-4C1E-8881-05C94D5182C8}" presName="entireBox" presStyleLbl="node1" presStyleIdx="0" presStyleCnt="3"/>
      <dgm:spPr/>
    </dgm:pt>
    <dgm:pt modelId="{F0D770C6-EBDF-49B5-ABF1-63E87FDDEFC8}" type="pres">
      <dgm:prSet presAssocID="{7693D464-3C76-4C1E-8881-05C94D5182C8}" presName="descendantBox" presStyleCnt="0"/>
      <dgm:spPr/>
    </dgm:pt>
    <dgm:pt modelId="{8422E2C7-C72F-46E6-AFBB-81719FE5A80D}" type="pres">
      <dgm:prSet presAssocID="{F7168523-EDD8-44DB-AF21-DD2C001F9945}" presName="childTextBox" presStyleLbl="fgAccFollowNode1" presStyleIdx="0" presStyleCnt="6">
        <dgm:presLayoutVars>
          <dgm:bulletEnabled val="1"/>
        </dgm:presLayoutVars>
      </dgm:prSet>
      <dgm:spPr/>
    </dgm:pt>
    <dgm:pt modelId="{29BC2F02-B0A4-4260-99D6-65D4081CEFE1}" type="pres">
      <dgm:prSet presAssocID="{5AFCE385-706C-4350-A935-B02AEA42C4F8}" presName="childTextBox" presStyleLbl="fgAccFollowNode1" presStyleIdx="1" presStyleCnt="6">
        <dgm:presLayoutVars>
          <dgm:bulletEnabled val="1"/>
        </dgm:presLayoutVars>
      </dgm:prSet>
      <dgm:spPr/>
    </dgm:pt>
    <dgm:pt modelId="{DFCF8FAC-6772-4E4E-8318-4132801A58F5}" type="pres">
      <dgm:prSet presAssocID="{3FDB98C1-0216-40CA-9E54-476B68FB9417}" presName="sp" presStyleCnt="0"/>
      <dgm:spPr/>
    </dgm:pt>
    <dgm:pt modelId="{D16905F4-FFCD-40D3-8F8F-13F1DCE84AA2}" type="pres">
      <dgm:prSet presAssocID="{9350D21C-E27E-46AC-8E88-E9CCDDBD2BF0}" presName="arrowAndChildren" presStyleCnt="0"/>
      <dgm:spPr/>
    </dgm:pt>
    <dgm:pt modelId="{C0902C5F-6E33-4E1B-8A13-0D263EC8954E}" type="pres">
      <dgm:prSet presAssocID="{9350D21C-E27E-46AC-8E88-E9CCDDBD2BF0}" presName="parentTextArrow" presStyleLbl="node1" presStyleIdx="0" presStyleCnt="3"/>
      <dgm:spPr/>
    </dgm:pt>
    <dgm:pt modelId="{7D1679FE-915C-4C32-B991-91C50D42BB3B}" type="pres">
      <dgm:prSet presAssocID="{9350D21C-E27E-46AC-8E88-E9CCDDBD2BF0}" presName="arrow" presStyleLbl="node1" presStyleIdx="1" presStyleCnt="3"/>
      <dgm:spPr/>
    </dgm:pt>
    <dgm:pt modelId="{1AEFABCB-84E0-4B8F-A4C4-565623CD7EB5}" type="pres">
      <dgm:prSet presAssocID="{9350D21C-E27E-46AC-8E88-E9CCDDBD2BF0}" presName="descendantArrow" presStyleCnt="0"/>
      <dgm:spPr/>
    </dgm:pt>
    <dgm:pt modelId="{511C8901-0E59-4C55-96BB-5BA8AA97D64C}" type="pres">
      <dgm:prSet presAssocID="{6B222D1E-3B56-4C03-BEED-C4595459ACF2}" presName="childTextArrow" presStyleLbl="fgAccFollowNode1" presStyleIdx="2" presStyleCnt="6">
        <dgm:presLayoutVars>
          <dgm:bulletEnabled val="1"/>
        </dgm:presLayoutVars>
      </dgm:prSet>
      <dgm:spPr/>
    </dgm:pt>
    <dgm:pt modelId="{71D7CFAD-2D7C-40F8-8825-CC6A23E78471}" type="pres">
      <dgm:prSet presAssocID="{E634AE0C-0EE4-4D12-9A09-9399C60204CC}" presName="childTextArrow" presStyleLbl="fgAccFollowNode1" presStyleIdx="3" presStyleCnt="6">
        <dgm:presLayoutVars>
          <dgm:bulletEnabled val="1"/>
        </dgm:presLayoutVars>
      </dgm:prSet>
      <dgm:spPr/>
    </dgm:pt>
    <dgm:pt modelId="{29315010-4360-4AB5-89E1-B9DBA7D205FB}" type="pres">
      <dgm:prSet presAssocID="{C3AF7956-BDC5-4AC8-81C4-BBCE76E91C2E}" presName="sp" presStyleCnt="0"/>
      <dgm:spPr/>
    </dgm:pt>
    <dgm:pt modelId="{D76AE73F-1151-4076-BF2E-9A73DDF70268}" type="pres">
      <dgm:prSet presAssocID="{91A30E4D-54FD-40FF-BA6A-EAD8C55748BD}" presName="arrowAndChildren" presStyleCnt="0"/>
      <dgm:spPr/>
    </dgm:pt>
    <dgm:pt modelId="{90CE383D-708B-4519-B8D9-EC3364DD23DF}" type="pres">
      <dgm:prSet presAssocID="{91A30E4D-54FD-40FF-BA6A-EAD8C55748BD}" presName="parentTextArrow" presStyleLbl="node1" presStyleIdx="1" presStyleCnt="3"/>
      <dgm:spPr/>
    </dgm:pt>
    <dgm:pt modelId="{998CBC69-3304-4C84-B3D7-8CEE1B8173DD}" type="pres">
      <dgm:prSet presAssocID="{91A30E4D-54FD-40FF-BA6A-EAD8C55748BD}" presName="arrow" presStyleLbl="node1" presStyleIdx="2" presStyleCnt="3"/>
      <dgm:spPr/>
    </dgm:pt>
    <dgm:pt modelId="{22573BD9-6C96-4298-99C9-1B63042C554F}" type="pres">
      <dgm:prSet presAssocID="{91A30E4D-54FD-40FF-BA6A-EAD8C55748BD}" presName="descendantArrow" presStyleCnt="0"/>
      <dgm:spPr/>
    </dgm:pt>
    <dgm:pt modelId="{EEDB2FDB-DCFF-4B62-A6FE-3A50B57507E9}" type="pres">
      <dgm:prSet presAssocID="{284B7EE7-437F-4C55-AF0E-61769D921D2F}" presName="childTextArrow" presStyleLbl="fgAccFollowNode1" presStyleIdx="4" presStyleCnt="6">
        <dgm:presLayoutVars>
          <dgm:bulletEnabled val="1"/>
        </dgm:presLayoutVars>
      </dgm:prSet>
      <dgm:spPr/>
    </dgm:pt>
    <dgm:pt modelId="{2A722A9A-2C05-4FA6-B06A-68D772BF9B0A}" type="pres">
      <dgm:prSet presAssocID="{EBFAA759-924E-4F64-A7AB-90EBA7F974E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E89F6D00-D9F7-4768-B501-191D40C413F7}" type="presOf" srcId="{F7168523-EDD8-44DB-AF21-DD2C001F9945}" destId="{8422E2C7-C72F-46E6-AFBB-81719FE5A80D}" srcOrd="0" destOrd="0" presId="urn:microsoft.com/office/officeart/2005/8/layout/process4"/>
    <dgm:cxn modelId="{36923409-45CD-4E25-B00C-1AFB229178E2}" type="presOf" srcId="{6B222D1E-3B56-4C03-BEED-C4595459ACF2}" destId="{511C8901-0E59-4C55-96BB-5BA8AA97D64C}" srcOrd="0" destOrd="0" presId="urn:microsoft.com/office/officeart/2005/8/layout/process4"/>
    <dgm:cxn modelId="{5432710F-2E73-47E2-9DCC-0794B81DD2FF}" srcId="{DC8D59CA-B9DB-4E8A-8051-77F259EBF4A2}" destId="{9350D21C-E27E-46AC-8E88-E9CCDDBD2BF0}" srcOrd="1" destOrd="0" parTransId="{291174AF-5759-4091-AB2D-79BD4A59CAD2}" sibTransId="{3FDB98C1-0216-40CA-9E54-476B68FB9417}"/>
    <dgm:cxn modelId="{FEDBEE11-1293-42C7-B4B9-5CEA1C5CD955}" type="presOf" srcId="{7693D464-3C76-4C1E-8881-05C94D5182C8}" destId="{52B4860D-6CEB-49AD-93CE-57A0DFA38893}" srcOrd="0" destOrd="0" presId="urn:microsoft.com/office/officeart/2005/8/layout/process4"/>
    <dgm:cxn modelId="{F366D519-78BF-4346-A890-63EAB042D475}" srcId="{DC8D59CA-B9DB-4E8A-8051-77F259EBF4A2}" destId="{7693D464-3C76-4C1E-8881-05C94D5182C8}" srcOrd="2" destOrd="0" parTransId="{F1EFB049-C8FD-4FC5-A181-9D826097FCBF}" sibTransId="{A6045BE1-78F3-47AB-B38F-FDF8D12D1281}"/>
    <dgm:cxn modelId="{EB2CD01A-1C38-4CC8-9AA0-CAA2A7D025C9}" type="presOf" srcId="{91A30E4D-54FD-40FF-BA6A-EAD8C55748BD}" destId="{90CE383D-708B-4519-B8D9-EC3364DD23DF}" srcOrd="0" destOrd="0" presId="urn:microsoft.com/office/officeart/2005/8/layout/process4"/>
    <dgm:cxn modelId="{560F293F-D0BE-4615-9488-4E5AF16A41D7}" type="presOf" srcId="{EBFAA759-924E-4F64-A7AB-90EBA7F974E9}" destId="{2A722A9A-2C05-4FA6-B06A-68D772BF9B0A}" srcOrd="0" destOrd="0" presId="urn:microsoft.com/office/officeart/2005/8/layout/process4"/>
    <dgm:cxn modelId="{204A553F-6784-486D-8A07-47BB7CD2FC22}" srcId="{9350D21C-E27E-46AC-8E88-E9CCDDBD2BF0}" destId="{6B222D1E-3B56-4C03-BEED-C4595459ACF2}" srcOrd="0" destOrd="0" parTransId="{5A6B718C-F4CA-481D-AB2A-94547E27179A}" sibTransId="{56A3C63E-649D-4703-8415-4C784AD12489}"/>
    <dgm:cxn modelId="{C9F62969-3BBA-403C-A798-93CA3D05BC57}" type="presOf" srcId="{DC8D59CA-B9DB-4E8A-8051-77F259EBF4A2}" destId="{7CB18A38-1A1B-4227-BA14-DCC5AACDF561}" srcOrd="0" destOrd="0" presId="urn:microsoft.com/office/officeart/2005/8/layout/process4"/>
    <dgm:cxn modelId="{AAB25B6A-623F-4BF6-8DAD-49828C3A26F6}" type="presOf" srcId="{91A30E4D-54FD-40FF-BA6A-EAD8C55748BD}" destId="{998CBC69-3304-4C84-B3D7-8CEE1B8173DD}" srcOrd="1" destOrd="0" presId="urn:microsoft.com/office/officeart/2005/8/layout/process4"/>
    <dgm:cxn modelId="{8399876C-1E76-41B8-9679-F70F45E9D5A9}" type="presOf" srcId="{9350D21C-E27E-46AC-8E88-E9CCDDBD2BF0}" destId="{7D1679FE-915C-4C32-B991-91C50D42BB3B}" srcOrd="1" destOrd="0" presId="urn:microsoft.com/office/officeart/2005/8/layout/process4"/>
    <dgm:cxn modelId="{BBBF084D-CC21-4E9F-AE7D-6EB037AE06FD}" srcId="{DC8D59CA-B9DB-4E8A-8051-77F259EBF4A2}" destId="{91A30E4D-54FD-40FF-BA6A-EAD8C55748BD}" srcOrd="0" destOrd="0" parTransId="{697C3F2F-1C1A-47B9-8757-6A12466EFA28}" sibTransId="{C3AF7956-BDC5-4AC8-81C4-BBCE76E91C2E}"/>
    <dgm:cxn modelId="{0E004371-4F50-4DC0-BE47-41981DD0C126}" type="presOf" srcId="{7693D464-3C76-4C1E-8881-05C94D5182C8}" destId="{AD7D2B85-329F-4D29-B046-EA0E9D3154F6}" srcOrd="1" destOrd="0" presId="urn:microsoft.com/office/officeart/2005/8/layout/process4"/>
    <dgm:cxn modelId="{F3231754-CD4E-45C3-A6A1-2F36A6A02573}" type="presOf" srcId="{5AFCE385-706C-4350-A935-B02AEA42C4F8}" destId="{29BC2F02-B0A4-4260-99D6-65D4081CEFE1}" srcOrd="0" destOrd="0" presId="urn:microsoft.com/office/officeart/2005/8/layout/process4"/>
    <dgm:cxn modelId="{6456B283-ABFF-4CB3-8A0A-5D8A22872047}" srcId="{7693D464-3C76-4C1E-8881-05C94D5182C8}" destId="{F7168523-EDD8-44DB-AF21-DD2C001F9945}" srcOrd="0" destOrd="0" parTransId="{AADD8B7D-24DA-4FB3-9802-CD96CDD4B9F9}" sibTransId="{AF2F0625-BA38-4ADE-B163-7A9B0FC69B83}"/>
    <dgm:cxn modelId="{D5A5FB89-A8D1-49B8-9C1D-4CFD6A5F25A4}" srcId="{91A30E4D-54FD-40FF-BA6A-EAD8C55748BD}" destId="{284B7EE7-437F-4C55-AF0E-61769D921D2F}" srcOrd="0" destOrd="0" parTransId="{75C1CFFD-E6DB-4C00-B2EA-F0108CC80320}" sibTransId="{F1213CA8-26FC-4E1A-BAC2-3BD18FB31980}"/>
    <dgm:cxn modelId="{686E88A4-9E55-4E9F-965E-84E085948EA0}" type="presOf" srcId="{E634AE0C-0EE4-4D12-9A09-9399C60204CC}" destId="{71D7CFAD-2D7C-40F8-8825-CC6A23E78471}" srcOrd="0" destOrd="0" presId="urn:microsoft.com/office/officeart/2005/8/layout/process4"/>
    <dgm:cxn modelId="{9E7C9CA6-2944-40B1-9DA1-BE98BAFA0696}" type="presOf" srcId="{9350D21C-E27E-46AC-8E88-E9CCDDBD2BF0}" destId="{C0902C5F-6E33-4E1B-8A13-0D263EC8954E}" srcOrd="0" destOrd="0" presId="urn:microsoft.com/office/officeart/2005/8/layout/process4"/>
    <dgm:cxn modelId="{FA9AD2A7-406B-4548-8364-EF0292F18E82}" type="presOf" srcId="{284B7EE7-437F-4C55-AF0E-61769D921D2F}" destId="{EEDB2FDB-DCFF-4B62-A6FE-3A50B57507E9}" srcOrd="0" destOrd="0" presId="urn:microsoft.com/office/officeart/2005/8/layout/process4"/>
    <dgm:cxn modelId="{BA8DDFA8-CA8B-454D-B621-23946D67EDFB}" srcId="{9350D21C-E27E-46AC-8E88-E9CCDDBD2BF0}" destId="{E634AE0C-0EE4-4D12-9A09-9399C60204CC}" srcOrd="1" destOrd="0" parTransId="{9B05C094-FBC6-4225-AEFE-897D28D32413}" sibTransId="{0B27F558-7497-48E3-A067-4B2D4267A020}"/>
    <dgm:cxn modelId="{11AA33DA-D51C-4234-B8D8-7428C0169103}" srcId="{91A30E4D-54FD-40FF-BA6A-EAD8C55748BD}" destId="{EBFAA759-924E-4F64-A7AB-90EBA7F974E9}" srcOrd="1" destOrd="0" parTransId="{C79B49B3-5378-4458-B95D-47971EF8DE61}" sibTransId="{2A9C6D94-F30E-4462-A8E7-52870DDC2F6B}"/>
    <dgm:cxn modelId="{EBD576E5-B279-4AA4-8074-FACF40E318F5}" srcId="{7693D464-3C76-4C1E-8881-05C94D5182C8}" destId="{5AFCE385-706C-4350-A935-B02AEA42C4F8}" srcOrd="1" destOrd="0" parTransId="{275BC18C-A06E-423D-ABD2-FA7BEE1286BF}" sibTransId="{940A0F39-60CE-40D6-BC0B-ED3126541290}"/>
    <dgm:cxn modelId="{D36CBB4F-F8DF-494C-B23C-1CA0F9C76A23}" type="presParOf" srcId="{7CB18A38-1A1B-4227-BA14-DCC5AACDF561}" destId="{E79B21A0-171D-4CB0-84E9-ABE27356B5A5}" srcOrd="0" destOrd="0" presId="urn:microsoft.com/office/officeart/2005/8/layout/process4"/>
    <dgm:cxn modelId="{24DA20B1-D172-4C86-ABC6-120D0EBE6906}" type="presParOf" srcId="{E79B21A0-171D-4CB0-84E9-ABE27356B5A5}" destId="{52B4860D-6CEB-49AD-93CE-57A0DFA38893}" srcOrd="0" destOrd="0" presId="urn:microsoft.com/office/officeart/2005/8/layout/process4"/>
    <dgm:cxn modelId="{7E97CFF4-2BB8-4646-B11F-F2CE88C2D4E8}" type="presParOf" srcId="{E79B21A0-171D-4CB0-84E9-ABE27356B5A5}" destId="{AD7D2B85-329F-4D29-B046-EA0E9D3154F6}" srcOrd="1" destOrd="0" presId="urn:microsoft.com/office/officeart/2005/8/layout/process4"/>
    <dgm:cxn modelId="{443B54A6-823C-43EE-AE16-224DD47637FE}" type="presParOf" srcId="{E79B21A0-171D-4CB0-84E9-ABE27356B5A5}" destId="{F0D770C6-EBDF-49B5-ABF1-63E87FDDEFC8}" srcOrd="2" destOrd="0" presId="urn:microsoft.com/office/officeart/2005/8/layout/process4"/>
    <dgm:cxn modelId="{005D320A-50F1-494A-A23F-E9D544A9265C}" type="presParOf" srcId="{F0D770C6-EBDF-49B5-ABF1-63E87FDDEFC8}" destId="{8422E2C7-C72F-46E6-AFBB-81719FE5A80D}" srcOrd="0" destOrd="0" presId="urn:microsoft.com/office/officeart/2005/8/layout/process4"/>
    <dgm:cxn modelId="{127FBBEB-E9E7-4B3F-8419-E1FDD1526EBC}" type="presParOf" srcId="{F0D770C6-EBDF-49B5-ABF1-63E87FDDEFC8}" destId="{29BC2F02-B0A4-4260-99D6-65D4081CEFE1}" srcOrd="1" destOrd="0" presId="urn:microsoft.com/office/officeart/2005/8/layout/process4"/>
    <dgm:cxn modelId="{A5643906-F492-4E37-8780-9C1C9978E906}" type="presParOf" srcId="{7CB18A38-1A1B-4227-BA14-DCC5AACDF561}" destId="{DFCF8FAC-6772-4E4E-8318-4132801A58F5}" srcOrd="1" destOrd="0" presId="urn:microsoft.com/office/officeart/2005/8/layout/process4"/>
    <dgm:cxn modelId="{26BD460E-DF81-4B1C-BFA2-E8378A354A9E}" type="presParOf" srcId="{7CB18A38-1A1B-4227-BA14-DCC5AACDF561}" destId="{D16905F4-FFCD-40D3-8F8F-13F1DCE84AA2}" srcOrd="2" destOrd="0" presId="urn:microsoft.com/office/officeart/2005/8/layout/process4"/>
    <dgm:cxn modelId="{4F709FD3-7EB1-4B08-B02B-F43129EB9701}" type="presParOf" srcId="{D16905F4-FFCD-40D3-8F8F-13F1DCE84AA2}" destId="{C0902C5F-6E33-4E1B-8A13-0D263EC8954E}" srcOrd="0" destOrd="0" presId="urn:microsoft.com/office/officeart/2005/8/layout/process4"/>
    <dgm:cxn modelId="{FD9F4F27-AC32-4067-9A32-8D5AA8374B8C}" type="presParOf" srcId="{D16905F4-FFCD-40D3-8F8F-13F1DCE84AA2}" destId="{7D1679FE-915C-4C32-B991-91C50D42BB3B}" srcOrd="1" destOrd="0" presId="urn:microsoft.com/office/officeart/2005/8/layout/process4"/>
    <dgm:cxn modelId="{5668AD26-EA46-45E0-BFE6-EA892E6CFA85}" type="presParOf" srcId="{D16905F4-FFCD-40D3-8F8F-13F1DCE84AA2}" destId="{1AEFABCB-84E0-4B8F-A4C4-565623CD7EB5}" srcOrd="2" destOrd="0" presId="urn:microsoft.com/office/officeart/2005/8/layout/process4"/>
    <dgm:cxn modelId="{0B7DBA04-DDD2-4C30-AE56-74063140E899}" type="presParOf" srcId="{1AEFABCB-84E0-4B8F-A4C4-565623CD7EB5}" destId="{511C8901-0E59-4C55-96BB-5BA8AA97D64C}" srcOrd="0" destOrd="0" presId="urn:microsoft.com/office/officeart/2005/8/layout/process4"/>
    <dgm:cxn modelId="{1770BB24-4875-420B-8634-7B60AD977B11}" type="presParOf" srcId="{1AEFABCB-84E0-4B8F-A4C4-565623CD7EB5}" destId="{71D7CFAD-2D7C-40F8-8825-CC6A23E78471}" srcOrd="1" destOrd="0" presId="urn:microsoft.com/office/officeart/2005/8/layout/process4"/>
    <dgm:cxn modelId="{B9DAFCE3-03E7-411C-B320-214A77F34B32}" type="presParOf" srcId="{7CB18A38-1A1B-4227-BA14-DCC5AACDF561}" destId="{29315010-4360-4AB5-89E1-B9DBA7D205FB}" srcOrd="3" destOrd="0" presId="urn:microsoft.com/office/officeart/2005/8/layout/process4"/>
    <dgm:cxn modelId="{DDD62611-820C-425D-8E53-BC913878C39F}" type="presParOf" srcId="{7CB18A38-1A1B-4227-BA14-DCC5AACDF561}" destId="{D76AE73F-1151-4076-BF2E-9A73DDF70268}" srcOrd="4" destOrd="0" presId="urn:microsoft.com/office/officeart/2005/8/layout/process4"/>
    <dgm:cxn modelId="{AA656717-8B35-41D4-98D3-7C5198FD67FF}" type="presParOf" srcId="{D76AE73F-1151-4076-BF2E-9A73DDF70268}" destId="{90CE383D-708B-4519-B8D9-EC3364DD23DF}" srcOrd="0" destOrd="0" presId="urn:microsoft.com/office/officeart/2005/8/layout/process4"/>
    <dgm:cxn modelId="{C5C0E8CA-312E-42E7-A524-3830B3470498}" type="presParOf" srcId="{D76AE73F-1151-4076-BF2E-9A73DDF70268}" destId="{998CBC69-3304-4C84-B3D7-8CEE1B8173DD}" srcOrd="1" destOrd="0" presId="urn:microsoft.com/office/officeart/2005/8/layout/process4"/>
    <dgm:cxn modelId="{3B35D41A-73E0-4648-9D9C-2BD73645BD7D}" type="presParOf" srcId="{D76AE73F-1151-4076-BF2E-9A73DDF70268}" destId="{22573BD9-6C96-4298-99C9-1B63042C554F}" srcOrd="2" destOrd="0" presId="urn:microsoft.com/office/officeart/2005/8/layout/process4"/>
    <dgm:cxn modelId="{F389CFB2-5564-455A-B839-D08782FD756F}" type="presParOf" srcId="{22573BD9-6C96-4298-99C9-1B63042C554F}" destId="{EEDB2FDB-DCFF-4B62-A6FE-3A50B57507E9}" srcOrd="0" destOrd="0" presId="urn:microsoft.com/office/officeart/2005/8/layout/process4"/>
    <dgm:cxn modelId="{58B5B239-834A-4577-91FF-E573E6EA23A5}" type="presParOf" srcId="{22573BD9-6C96-4298-99C9-1B63042C554F}" destId="{2A722A9A-2C05-4FA6-B06A-68D772BF9B0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20244-EBAA-4F1F-87B2-D79E0FBB12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2D1E9C-73E3-44A6-8D02-7F76BE418D49}">
      <dgm:prSet phldrT="[Text]"/>
      <dgm:spPr/>
      <dgm:t>
        <a:bodyPr/>
        <a:lstStyle/>
        <a:p>
          <a:r>
            <a:rPr lang="en-US"/>
            <a:t>Test Price to see effect on Demand</a:t>
          </a:r>
        </a:p>
      </dgm:t>
    </dgm:pt>
    <dgm:pt modelId="{7A791373-61D5-4E71-A670-BCD69A7D4DC7}" type="parTrans" cxnId="{CE6F55E1-30E8-4653-9798-64F01C6C4E96}">
      <dgm:prSet/>
      <dgm:spPr/>
      <dgm:t>
        <a:bodyPr/>
        <a:lstStyle/>
        <a:p>
          <a:endParaRPr lang="en-US"/>
        </a:p>
      </dgm:t>
    </dgm:pt>
    <dgm:pt modelId="{80916686-4BF0-405E-A53E-D08F4DBCD243}" type="sibTrans" cxnId="{CE6F55E1-30E8-4653-9798-64F01C6C4E96}">
      <dgm:prSet/>
      <dgm:spPr/>
      <dgm:t>
        <a:bodyPr/>
        <a:lstStyle/>
        <a:p>
          <a:endParaRPr lang="en-US"/>
        </a:p>
      </dgm:t>
    </dgm:pt>
    <dgm:pt modelId="{D2FE3ECE-CC70-449F-AA3E-B72A718F7861}">
      <dgm:prSet phldrT="[Text]"/>
      <dgm:spPr/>
      <dgm:t>
        <a:bodyPr/>
        <a:lstStyle/>
        <a:p>
          <a:r>
            <a:rPr lang="en-US"/>
            <a:t>Find Price to be not significant</a:t>
          </a:r>
        </a:p>
      </dgm:t>
    </dgm:pt>
    <dgm:pt modelId="{4AF0D566-6FE0-4ACE-ACE0-A32C408BCB9B}" type="parTrans" cxnId="{A52B4D23-8F18-4088-8670-CB1EB5C2BDED}">
      <dgm:prSet/>
      <dgm:spPr/>
      <dgm:t>
        <a:bodyPr/>
        <a:lstStyle/>
        <a:p>
          <a:endParaRPr lang="en-US"/>
        </a:p>
      </dgm:t>
    </dgm:pt>
    <dgm:pt modelId="{357AC7CB-164D-469D-903A-AD59D8604225}" type="sibTrans" cxnId="{A52B4D23-8F18-4088-8670-CB1EB5C2BDED}">
      <dgm:prSet/>
      <dgm:spPr/>
      <dgm:t>
        <a:bodyPr/>
        <a:lstStyle/>
        <a:p>
          <a:endParaRPr lang="en-US"/>
        </a:p>
      </dgm:t>
    </dgm:pt>
    <dgm:pt modelId="{4B5A315C-3F88-4620-A8B2-424AC1AFD45F}">
      <dgm:prSet phldrT="[Text]"/>
      <dgm:spPr/>
      <dgm:t>
        <a:bodyPr/>
        <a:lstStyle/>
        <a:p>
          <a:r>
            <a:rPr lang="en-US"/>
            <a:t>Pricing doesn’t affect demand as much on Amazon</a:t>
          </a:r>
        </a:p>
      </dgm:t>
    </dgm:pt>
    <dgm:pt modelId="{53E4B338-97ED-4E93-A349-B8F3E340A8A9}" type="parTrans" cxnId="{1C7DC32F-5D3F-422D-BDAC-B49934F77A91}">
      <dgm:prSet/>
      <dgm:spPr/>
      <dgm:t>
        <a:bodyPr/>
        <a:lstStyle/>
        <a:p>
          <a:endParaRPr lang="en-US"/>
        </a:p>
      </dgm:t>
    </dgm:pt>
    <dgm:pt modelId="{5C9BC55D-D221-426E-9FDB-5E769169E1E4}" type="sibTrans" cxnId="{1C7DC32F-5D3F-422D-BDAC-B49934F77A91}">
      <dgm:prSet/>
      <dgm:spPr/>
      <dgm:t>
        <a:bodyPr/>
        <a:lstStyle/>
        <a:p>
          <a:endParaRPr lang="en-US"/>
        </a:p>
      </dgm:t>
    </dgm:pt>
    <dgm:pt modelId="{2097B77B-6B6F-4E26-AA4C-9ADB132B516D}" type="pres">
      <dgm:prSet presAssocID="{64A20244-EBAA-4F1F-87B2-D79E0FBB12D1}" presName="Name0" presStyleCnt="0">
        <dgm:presLayoutVars>
          <dgm:dir/>
          <dgm:animLvl val="lvl"/>
          <dgm:resizeHandles val="exact"/>
        </dgm:presLayoutVars>
      </dgm:prSet>
      <dgm:spPr/>
    </dgm:pt>
    <dgm:pt modelId="{50F8AA68-81A4-41DA-B2E6-3F25EDF03729}" type="pres">
      <dgm:prSet presAssocID="{842D1E9C-73E3-44A6-8D02-7F76BE418D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017DEB-5CF9-4128-A3E0-3964A967A866}" type="pres">
      <dgm:prSet presAssocID="{80916686-4BF0-405E-A53E-D08F4DBCD243}" presName="parTxOnlySpace" presStyleCnt="0"/>
      <dgm:spPr/>
    </dgm:pt>
    <dgm:pt modelId="{B4269E34-E519-45E4-B656-B21FAA674C9D}" type="pres">
      <dgm:prSet presAssocID="{D2FE3ECE-CC70-449F-AA3E-B72A718F78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EBD00A-E3F6-45A9-BA55-4D0E94428094}" type="pres">
      <dgm:prSet presAssocID="{357AC7CB-164D-469D-903A-AD59D8604225}" presName="parTxOnlySpace" presStyleCnt="0"/>
      <dgm:spPr/>
    </dgm:pt>
    <dgm:pt modelId="{862F96DC-2BF0-4480-ABD3-23DCC1A1C8F3}" type="pres">
      <dgm:prSet presAssocID="{4B5A315C-3F88-4620-A8B2-424AC1AFD4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52B4D23-8F18-4088-8670-CB1EB5C2BDED}" srcId="{64A20244-EBAA-4F1F-87B2-D79E0FBB12D1}" destId="{D2FE3ECE-CC70-449F-AA3E-B72A718F7861}" srcOrd="1" destOrd="0" parTransId="{4AF0D566-6FE0-4ACE-ACE0-A32C408BCB9B}" sibTransId="{357AC7CB-164D-469D-903A-AD59D8604225}"/>
    <dgm:cxn modelId="{1C7DC32F-5D3F-422D-BDAC-B49934F77A91}" srcId="{64A20244-EBAA-4F1F-87B2-D79E0FBB12D1}" destId="{4B5A315C-3F88-4620-A8B2-424AC1AFD45F}" srcOrd="2" destOrd="0" parTransId="{53E4B338-97ED-4E93-A349-B8F3E340A8A9}" sibTransId="{5C9BC55D-D221-426E-9FDB-5E769169E1E4}"/>
    <dgm:cxn modelId="{CC19793B-87D8-44CD-BD01-6B1CAF93F2A5}" type="presOf" srcId="{4B5A315C-3F88-4620-A8B2-424AC1AFD45F}" destId="{862F96DC-2BF0-4480-ABD3-23DCC1A1C8F3}" srcOrd="0" destOrd="0" presId="urn:microsoft.com/office/officeart/2005/8/layout/chevron1"/>
    <dgm:cxn modelId="{9578CA42-D01F-426C-87F6-138DC03A486F}" type="presOf" srcId="{64A20244-EBAA-4F1F-87B2-D79E0FBB12D1}" destId="{2097B77B-6B6F-4E26-AA4C-9ADB132B516D}" srcOrd="0" destOrd="0" presId="urn:microsoft.com/office/officeart/2005/8/layout/chevron1"/>
    <dgm:cxn modelId="{FDB69450-437A-4EBF-8820-A60C2FC49739}" type="presOf" srcId="{842D1E9C-73E3-44A6-8D02-7F76BE418D49}" destId="{50F8AA68-81A4-41DA-B2E6-3F25EDF03729}" srcOrd="0" destOrd="0" presId="urn:microsoft.com/office/officeart/2005/8/layout/chevron1"/>
    <dgm:cxn modelId="{706B559F-415B-4F8E-8563-159327C3B7FD}" type="presOf" srcId="{D2FE3ECE-CC70-449F-AA3E-B72A718F7861}" destId="{B4269E34-E519-45E4-B656-B21FAA674C9D}" srcOrd="0" destOrd="0" presId="urn:microsoft.com/office/officeart/2005/8/layout/chevron1"/>
    <dgm:cxn modelId="{CE6F55E1-30E8-4653-9798-64F01C6C4E96}" srcId="{64A20244-EBAA-4F1F-87B2-D79E0FBB12D1}" destId="{842D1E9C-73E3-44A6-8D02-7F76BE418D49}" srcOrd="0" destOrd="0" parTransId="{7A791373-61D5-4E71-A670-BCD69A7D4DC7}" sibTransId="{80916686-4BF0-405E-A53E-D08F4DBCD243}"/>
    <dgm:cxn modelId="{7C79DFD3-FFC0-4EFF-BB6A-392EB01BDA3D}" type="presParOf" srcId="{2097B77B-6B6F-4E26-AA4C-9ADB132B516D}" destId="{50F8AA68-81A4-41DA-B2E6-3F25EDF03729}" srcOrd="0" destOrd="0" presId="urn:microsoft.com/office/officeart/2005/8/layout/chevron1"/>
    <dgm:cxn modelId="{30F93410-3F47-4285-8E20-4458168269E9}" type="presParOf" srcId="{2097B77B-6B6F-4E26-AA4C-9ADB132B516D}" destId="{02017DEB-5CF9-4128-A3E0-3964A967A866}" srcOrd="1" destOrd="0" presId="urn:microsoft.com/office/officeart/2005/8/layout/chevron1"/>
    <dgm:cxn modelId="{042461F5-E3F7-410A-B867-A35CAF0CBC66}" type="presParOf" srcId="{2097B77B-6B6F-4E26-AA4C-9ADB132B516D}" destId="{B4269E34-E519-45E4-B656-B21FAA674C9D}" srcOrd="2" destOrd="0" presId="urn:microsoft.com/office/officeart/2005/8/layout/chevron1"/>
    <dgm:cxn modelId="{06434B9B-3C30-4DED-960B-EE6F50F26066}" type="presParOf" srcId="{2097B77B-6B6F-4E26-AA4C-9ADB132B516D}" destId="{F6EBD00A-E3F6-45A9-BA55-4D0E94428094}" srcOrd="3" destOrd="0" presId="urn:microsoft.com/office/officeart/2005/8/layout/chevron1"/>
    <dgm:cxn modelId="{CBEBE192-30A0-4816-9584-8E2CD198C9A6}" type="presParOf" srcId="{2097B77B-6B6F-4E26-AA4C-9ADB132B516D}" destId="{862F96DC-2BF0-4480-ABD3-23DCC1A1C8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A20244-EBAA-4F1F-87B2-D79E0FBB12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2D1E9C-73E3-44A6-8D02-7F76BE418D49}">
      <dgm:prSet phldrT="[Text]"/>
      <dgm:spPr/>
      <dgm:t>
        <a:bodyPr/>
        <a:lstStyle/>
        <a:p>
          <a:r>
            <a:rPr lang="en-US"/>
            <a:t>Test Price to see effect on Ratings</a:t>
          </a:r>
        </a:p>
      </dgm:t>
    </dgm:pt>
    <dgm:pt modelId="{7A791373-61D5-4E71-A670-BCD69A7D4DC7}" type="parTrans" cxnId="{CE6F55E1-30E8-4653-9798-64F01C6C4E96}">
      <dgm:prSet/>
      <dgm:spPr/>
      <dgm:t>
        <a:bodyPr/>
        <a:lstStyle/>
        <a:p>
          <a:endParaRPr lang="en-US"/>
        </a:p>
      </dgm:t>
    </dgm:pt>
    <dgm:pt modelId="{80916686-4BF0-405E-A53E-D08F4DBCD243}" type="sibTrans" cxnId="{CE6F55E1-30E8-4653-9798-64F01C6C4E96}">
      <dgm:prSet/>
      <dgm:spPr/>
      <dgm:t>
        <a:bodyPr/>
        <a:lstStyle/>
        <a:p>
          <a:endParaRPr lang="en-US"/>
        </a:p>
      </dgm:t>
    </dgm:pt>
    <dgm:pt modelId="{D2FE3ECE-CC70-449F-AA3E-B72A718F7861}">
      <dgm:prSet phldrT="[Text]"/>
      <dgm:spPr/>
      <dgm:t>
        <a:bodyPr/>
        <a:lstStyle/>
        <a:p>
          <a:r>
            <a:rPr lang="en-US"/>
            <a:t>Find Price to be significant</a:t>
          </a:r>
        </a:p>
      </dgm:t>
    </dgm:pt>
    <dgm:pt modelId="{4AF0D566-6FE0-4ACE-ACE0-A32C408BCB9B}" type="parTrans" cxnId="{A52B4D23-8F18-4088-8670-CB1EB5C2BDED}">
      <dgm:prSet/>
      <dgm:spPr/>
      <dgm:t>
        <a:bodyPr/>
        <a:lstStyle/>
        <a:p>
          <a:endParaRPr lang="en-US"/>
        </a:p>
      </dgm:t>
    </dgm:pt>
    <dgm:pt modelId="{357AC7CB-164D-469D-903A-AD59D8604225}" type="sibTrans" cxnId="{A52B4D23-8F18-4088-8670-CB1EB5C2BDED}">
      <dgm:prSet/>
      <dgm:spPr/>
      <dgm:t>
        <a:bodyPr/>
        <a:lstStyle/>
        <a:p>
          <a:endParaRPr lang="en-US"/>
        </a:p>
      </dgm:t>
    </dgm:pt>
    <dgm:pt modelId="{4B5A315C-3F88-4620-A8B2-424AC1AFD45F}">
      <dgm:prSet phldrT="[Text]"/>
      <dgm:spPr/>
      <dgm:t>
        <a:bodyPr/>
        <a:lstStyle/>
        <a:p>
          <a:r>
            <a:rPr lang="en-US"/>
            <a:t>Lower Price helps with higher rating</a:t>
          </a:r>
        </a:p>
      </dgm:t>
    </dgm:pt>
    <dgm:pt modelId="{53E4B338-97ED-4E93-A349-B8F3E340A8A9}" type="parTrans" cxnId="{1C7DC32F-5D3F-422D-BDAC-B49934F77A91}">
      <dgm:prSet/>
      <dgm:spPr/>
      <dgm:t>
        <a:bodyPr/>
        <a:lstStyle/>
        <a:p>
          <a:endParaRPr lang="en-US"/>
        </a:p>
      </dgm:t>
    </dgm:pt>
    <dgm:pt modelId="{5C9BC55D-D221-426E-9FDB-5E769169E1E4}" type="sibTrans" cxnId="{1C7DC32F-5D3F-422D-BDAC-B49934F77A91}">
      <dgm:prSet/>
      <dgm:spPr/>
      <dgm:t>
        <a:bodyPr/>
        <a:lstStyle/>
        <a:p>
          <a:endParaRPr lang="en-US"/>
        </a:p>
      </dgm:t>
    </dgm:pt>
    <dgm:pt modelId="{2097B77B-6B6F-4E26-AA4C-9ADB132B516D}" type="pres">
      <dgm:prSet presAssocID="{64A20244-EBAA-4F1F-87B2-D79E0FBB12D1}" presName="Name0" presStyleCnt="0">
        <dgm:presLayoutVars>
          <dgm:dir/>
          <dgm:animLvl val="lvl"/>
          <dgm:resizeHandles val="exact"/>
        </dgm:presLayoutVars>
      </dgm:prSet>
      <dgm:spPr/>
    </dgm:pt>
    <dgm:pt modelId="{50F8AA68-81A4-41DA-B2E6-3F25EDF03729}" type="pres">
      <dgm:prSet presAssocID="{842D1E9C-73E3-44A6-8D02-7F76BE418D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017DEB-5CF9-4128-A3E0-3964A967A866}" type="pres">
      <dgm:prSet presAssocID="{80916686-4BF0-405E-A53E-D08F4DBCD243}" presName="parTxOnlySpace" presStyleCnt="0"/>
      <dgm:spPr/>
    </dgm:pt>
    <dgm:pt modelId="{B4269E34-E519-45E4-B656-B21FAA674C9D}" type="pres">
      <dgm:prSet presAssocID="{D2FE3ECE-CC70-449F-AA3E-B72A718F786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EBD00A-E3F6-45A9-BA55-4D0E94428094}" type="pres">
      <dgm:prSet presAssocID="{357AC7CB-164D-469D-903A-AD59D8604225}" presName="parTxOnlySpace" presStyleCnt="0"/>
      <dgm:spPr/>
    </dgm:pt>
    <dgm:pt modelId="{862F96DC-2BF0-4480-ABD3-23DCC1A1C8F3}" type="pres">
      <dgm:prSet presAssocID="{4B5A315C-3F88-4620-A8B2-424AC1AFD4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52B4D23-8F18-4088-8670-CB1EB5C2BDED}" srcId="{64A20244-EBAA-4F1F-87B2-D79E0FBB12D1}" destId="{D2FE3ECE-CC70-449F-AA3E-B72A718F7861}" srcOrd="1" destOrd="0" parTransId="{4AF0D566-6FE0-4ACE-ACE0-A32C408BCB9B}" sibTransId="{357AC7CB-164D-469D-903A-AD59D8604225}"/>
    <dgm:cxn modelId="{1C7DC32F-5D3F-422D-BDAC-B49934F77A91}" srcId="{64A20244-EBAA-4F1F-87B2-D79E0FBB12D1}" destId="{4B5A315C-3F88-4620-A8B2-424AC1AFD45F}" srcOrd="2" destOrd="0" parTransId="{53E4B338-97ED-4E93-A349-B8F3E340A8A9}" sibTransId="{5C9BC55D-D221-426E-9FDB-5E769169E1E4}"/>
    <dgm:cxn modelId="{CC19793B-87D8-44CD-BD01-6B1CAF93F2A5}" type="presOf" srcId="{4B5A315C-3F88-4620-A8B2-424AC1AFD45F}" destId="{862F96DC-2BF0-4480-ABD3-23DCC1A1C8F3}" srcOrd="0" destOrd="0" presId="urn:microsoft.com/office/officeart/2005/8/layout/chevron1"/>
    <dgm:cxn modelId="{9578CA42-D01F-426C-87F6-138DC03A486F}" type="presOf" srcId="{64A20244-EBAA-4F1F-87B2-D79E0FBB12D1}" destId="{2097B77B-6B6F-4E26-AA4C-9ADB132B516D}" srcOrd="0" destOrd="0" presId="urn:microsoft.com/office/officeart/2005/8/layout/chevron1"/>
    <dgm:cxn modelId="{FDB69450-437A-4EBF-8820-A60C2FC49739}" type="presOf" srcId="{842D1E9C-73E3-44A6-8D02-7F76BE418D49}" destId="{50F8AA68-81A4-41DA-B2E6-3F25EDF03729}" srcOrd="0" destOrd="0" presId="urn:microsoft.com/office/officeart/2005/8/layout/chevron1"/>
    <dgm:cxn modelId="{706B559F-415B-4F8E-8563-159327C3B7FD}" type="presOf" srcId="{D2FE3ECE-CC70-449F-AA3E-B72A718F7861}" destId="{B4269E34-E519-45E4-B656-B21FAA674C9D}" srcOrd="0" destOrd="0" presId="urn:microsoft.com/office/officeart/2005/8/layout/chevron1"/>
    <dgm:cxn modelId="{CE6F55E1-30E8-4653-9798-64F01C6C4E96}" srcId="{64A20244-EBAA-4F1F-87B2-D79E0FBB12D1}" destId="{842D1E9C-73E3-44A6-8D02-7F76BE418D49}" srcOrd="0" destOrd="0" parTransId="{7A791373-61D5-4E71-A670-BCD69A7D4DC7}" sibTransId="{80916686-4BF0-405E-A53E-D08F4DBCD243}"/>
    <dgm:cxn modelId="{7C79DFD3-FFC0-4EFF-BB6A-392EB01BDA3D}" type="presParOf" srcId="{2097B77B-6B6F-4E26-AA4C-9ADB132B516D}" destId="{50F8AA68-81A4-41DA-B2E6-3F25EDF03729}" srcOrd="0" destOrd="0" presId="urn:microsoft.com/office/officeart/2005/8/layout/chevron1"/>
    <dgm:cxn modelId="{30F93410-3F47-4285-8E20-4458168269E9}" type="presParOf" srcId="{2097B77B-6B6F-4E26-AA4C-9ADB132B516D}" destId="{02017DEB-5CF9-4128-A3E0-3964A967A866}" srcOrd="1" destOrd="0" presId="urn:microsoft.com/office/officeart/2005/8/layout/chevron1"/>
    <dgm:cxn modelId="{042461F5-E3F7-410A-B867-A35CAF0CBC66}" type="presParOf" srcId="{2097B77B-6B6F-4E26-AA4C-9ADB132B516D}" destId="{B4269E34-E519-45E4-B656-B21FAA674C9D}" srcOrd="2" destOrd="0" presId="urn:microsoft.com/office/officeart/2005/8/layout/chevron1"/>
    <dgm:cxn modelId="{06434B9B-3C30-4DED-960B-EE6F50F26066}" type="presParOf" srcId="{2097B77B-6B6F-4E26-AA4C-9ADB132B516D}" destId="{F6EBD00A-E3F6-45A9-BA55-4D0E94428094}" srcOrd="3" destOrd="0" presId="urn:microsoft.com/office/officeart/2005/8/layout/chevron1"/>
    <dgm:cxn modelId="{CBEBE192-30A0-4816-9584-8E2CD198C9A6}" type="presParOf" srcId="{2097B77B-6B6F-4E26-AA4C-9ADB132B516D}" destId="{862F96DC-2BF0-4480-ABD3-23DCC1A1C8F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BC6905-8B38-43DA-B616-0BF08562454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D6C51FD-57C0-4034-B6E9-F1775A4E7218}">
      <dgm:prSet phldrT="[Text]"/>
      <dgm:spPr/>
      <dgm:t>
        <a:bodyPr/>
        <a:lstStyle/>
        <a:p>
          <a:r>
            <a:rPr lang="en-US"/>
            <a:t>Run designed campaign for extended period of time</a:t>
          </a:r>
        </a:p>
      </dgm:t>
    </dgm:pt>
    <dgm:pt modelId="{1D54C8FC-8C00-4AB6-A548-94328F3FAE2A}" type="parTrans" cxnId="{609CEFA5-3829-4116-B490-FA192C1D60AF}">
      <dgm:prSet/>
      <dgm:spPr/>
      <dgm:t>
        <a:bodyPr/>
        <a:lstStyle/>
        <a:p>
          <a:endParaRPr lang="en-US"/>
        </a:p>
      </dgm:t>
    </dgm:pt>
    <dgm:pt modelId="{B2770196-D566-4619-A771-38EB7229DC79}" type="sibTrans" cxnId="{609CEFA5-3829-4116-B490-FA192C1D60AF}">
      <dgm:prSet/>
      <dgm:spPr/>
      <dgm:t>
        <a:bodyPr/>
        <a:lstStyle/>
        <a:p>
          <a:endParaRPr lang="en-US"/>
        </a:p>
      </dgm:t>
    </dgm:pt>
    <dgm:pt modelId="{07D00679-A50D-4F1A-A83A-FC27B7E2392D}">
      <dgm:prSet phldrT="[Text]"/>
      <dgm:spPr/>
      <dgm:t>
        <a:bodyPr/>
        <a:lstStyle/>
        <a:p>
          <a:r>
            <a:rPr lang="en-US"/>
            <a:t>Set up regression equation: </a:t>
          </a:r>
        </a:p>
        <a:p>
          <a:r>
            <a:rPr lang="en-US"/>
            <a:t>Demand = B0 + B1*test*price +B2*test*impressions</a:t>
          </a:r>
        </a:p>
      </dgm:t>
    </dgm:pt>
    <dgm:pt modelId="{B71A6071-38AC-4867-9ED2-4ADBE8DE44BB}" type="parTrans" cxnId="{26314C38-A593-4837-BA0B-5ABA265D3737}">
      <dgm:prSet/>
      <dgm:spPr/>
      <dgm:t>
        <a:bodyPr/>
        <a:lstStyle/>
        <a:p>
          <a:endParaRPr lang="en-US"/>
        </a:p>
      </dgm:t>
    </dgm:pt>
    <dgm:pt modelId="{0C80387F-7960-48FB-A66D-DDBB44836FD2}" type="sibTrans" cxnId="{26314C38-A593-4837-BA0B-5ABA265D3737}">
      <dgm:prSet/>
      <dgm:spPr/>
      <dgm:t>
        <a:bodyPr/>
        <a:lstStyle/>
        <a:p>
          <a:endParaRPr lang="en-US"/>
        </a:p>
      </dgm:t>
    </dgm:pt>
    <dgm:pt modelId="{172470AD-F5A2-4F34-8E14-B91F9E9F6200}">
      <dgm:prSet phldrT="[Text]"/>
      <dgm:spPr/>
      <dgm:t>
        <a:bodyPr/>
        <a:lstStyle/>
        <a:p>
          <a:r>
            <a:rPr lang="en-US"/>
            <a:t>Run regression analysis again to see if test price and impressions from test group affect demand</a:t>
          </a:r>
        </a:p>
      </dgm:t>
    </dgm:pt>
    <dgm:pt modelId="{116EA41D-6899-4CFC-9D89-770642AB3AC8}" type="parTrans" cxnId="{4CD77AEA-D428-4CB8-87C9-A5FF49B00368}">
      <dgm:prSet/>
      <dgm:spPr/>
      <dgm:t>
        <a:bodyPr/>
        <a:lstStyle/>
        <a:p>
          <a:endParaRPr lang="en-US"/>
        </a:p>
      </dgm:t>
    </dgm:pt>
    <dgm:pt modelId="{CD2D3B5D-AFD4-4B22-90AC-8DCF28A577EB}" type="sibTrans" cxnId="{4CD77AEA-D428-4CB8-87C9-A5FF49B00368}">
      <dgm:prSet/>
      <dgm:spPr/>
      <dgm:t>
        <a:bodyPr/>
        <a:lstStyle/>
        <a:p>
          <a:endParaRPr lang="en-US"/>
        </a:p>
      </dgm:t>
    </dgm:pt>
    <dgm:pt modelId="{EC6E7AC8-02CC-438E-A613-1A6B453DCBA6}" type="pres">
      <dgm:prSet presAssocID="{AABC6905-8B38-43DA-B616-0BF085624541}" presName="linearFlow" presStyleCnt="0">
        <dgm:presLayoutVars>
          <dgm:resizeHandles val="exact"/>
        </dgm:presLayoutVars>
      </dgm:prSet>
      <dgm:spPr/>
    </dgm:pt>
    <dgm:pt modelId="{D8ED39B1-D6D6-4AF9-B398-97B65CE8C8D4}" type="pres">
      <dgm:prSet presAssocID="{8D6C51FD-57C0-4034-B6E9-F1775A4E7218}" presName="node" presStyleLbl="node1" presStyleIdx="0" presStyleCnt="3">
        <dgm:presLayoutVars>
          <dgm:bulletEnabled val="1"/>
        </dgm:presLayoutVars>
      </dgm:prSet>
      <dgm:spPr/>
    </dgm:pt>
    <dgm:pt modelId="{1FE79993-CC09-48D8-AE94-8C4FA49A0895}" type="pres">
      <dgm:prSet presAssocID="{B2770196-D566-4619-A771-38EB7229DC79}" presName="sibTrans" presStyleLbl="sibTrans2D1" presStyleIdx="0" presStyleCnt="2"/>
      <dgm:spPr/>
    </dgm:pt>
    <dgm:pt modelId="{D412186D-A6A2-4A83-A1D3-90204D805683}" type="pres">
      <dgm:prSet presAssocID="{B2770196-D566-4619-A771-38EB7229DC79}" presName="connectorText" presStyleLbl="sibTrans2D1" presStyleIdx="0" presStyleCnt="2"/>
      <dgm:spPr/>
    </dgm:pt>
    <dgm:pt modelId="{F1829946-BC5B-4521-9714-827A19C94180}" type="pres">
      <dgm:prSet presAssocID="{07D00679-A50D-4F1A-A83A-FC27B7E2392D}" presName="node" presStyleLbl="node1" presStyleIdx="1" presStyleCnt="3">
        <dgm:presLayoutVars>
          <dgm:bulletEnabled val="1"/>
        </dgm:presLayoutVars>
      </dgm:prSet>
      <dgm:spPr/>
    </dgm:pt>
    <dgm:pt modelId="{FC779ED3-8C36-4703-B6B8-A1D240FEEC67}" type="pres">
      <dgm:prSet presAssocID="{0C80387F-7960-48FB-A66D-DDBB44836FD2}" presName="sibTrans" presStyleLbl="sibTrans2D1" presStyleIdx="1" presStyleCnt="2"/>
      <dgm:spPr/>
    </dgm:pt>
    <dgm:pt modelId="{D473F0DF-03C1-41E4-B02E-14228F098FE5}" type="pres">
      <dgm:prSet presAssocID="{0C80387F-7960-48FB-A66D-DDBB44836FD2}" presName="connectorText" presStyleLbl="sibTrans2D1" presStyleIdx="1" presStyleCnt="2"/>
      <dgm:spPr/>
    </dgm:pt>
    <dgm:pt modelId="{EC4C5810-3078-4A39-A611-CA62E4C1C1F5}" type="pres">
      <dgm:prSet presAssocID="{172470AD-F5A2-4F34-8E14-B91F9E9F6200}" presName="node" presStyleLbl="node1" presStyleIdx="2" presStyleCnt="3">
        <dgm:presLayoutVars>
          <dgm:bulletEnabled val="1"/>
        </dgm:presLayoutVars>
      </dgm:prSet>
      <dgm:spPr/>
    </dgm:pt>
  </dgm:ptLst>
  <dgm:cxnLst>
    <dgm:cxn modelId="{94C36420-0DC0-4882-842D-0AD447485F6A}" type="presOf" srcId="{0C80387F-7960-48FB-A66D-DDBB44836FD2}" destId="{D473F0DF-03C1-41E4-B02E-14228F098FE5}" srcOrd="1" destOrd="0" presId="urn:microsoft.com/office/officeart/2005/8/layout/process2"/>
    <dgm:cxn modelId="{D9ACE536-B0F3-45DA-8563-08269F0C0C4E}" type="presOf" srcId="{0C80387F-7960-48FB-A66D-DDBB44836FD2}" destId="{FC779ED3-8C36-4703-B6B8-A1D240FEEC67}" srcOrd="0" destOrd="0" presId="urn:microsoft.com/office/officeart/2005/8/layout/process2"/>
    <dgm:cxn modelId="{26314C38-A593-4837-BA0B-5ABA265D3737}" srcId="{AABC6905-8B38-43DA-B616-0BF085624541}" destId="{07D00679-A50D-4F1A-A83A-FC27B7E2392D}" srcOrd="1" destOrd="0" parTransId="{B71A6071-38AC-4867-9ED2-4ADBE8DE44BB}" sibTransId="{0C80387F-7960-48FB-A66D-DDBB44836FD2}"/>
    <dgm:cxn modelId="{BD9E6552-B14D-4A38-A51B-251D993C4652}" type="presOf" srcId="{B2770196-D566-4619-A771-38EB7229DC79}" destId="{D412186D-A6A2-4A83-A1D3-90204D805683}" srcOrd="1" destOrd="0" presId="urn:microsoft.com/office/officeart/2005/8/layout/process2"/>
    <dgm:cxn modelId="{2B342375-B4F1-4323-BCAB-2DEB4E6BDE78}" type="presOf" srcId="{B2770196-D566-4619-A771-38EB7229DC79}" destId="{1FE79993-CC09-48D8-AE94-8C4FA49A0895}" srcOrd="0" destOrd="0" presId="urn:microsoft.com/office/officeart/2005/8/layout/process2"/>
    <dgm:cxn modelId="{A9320F7A-E9FF-4119-BDD2-15B9A5EB10E9}" type="presOf" srcId="{AABC6905-8B38-43DA-B616-0BF085624541}" destId="{EC6E7AC8-02CC-438E-A613-1A6B453DCBA6}" srcOrd="0" destOrd="0" presId="urn:microsoft.com/office/officeart/2005/8/layout/process2"/>
    <dgm:cxn modelId="{3E740D8D-D284-40A4-86ED-BC4D5A5EEE12}" type="presOf" srcId="{172470AD-F5A2-4F34-8E14-B91F9E9F6200}" destId="{EC4C5810-3078-4A39-A611-CA62E4C1C1F5}" srcOrd="0" destOrd="0" presId="urn:microsoft.com/office/officeart/2005/8/layout/process2"/>
    <dgm:cxn modelId="{609CEFA5-3829-4116-B490-FA192C1D60AF}" srcId="{AABC6905-8B38-43DA-B616-0BF085624541}" destId="{8D6C51FD-57C0-4034-B6E9-F1775A4E7218}" srcOrd="0" destOrd="0" parTransId="{1D54C8FC-8C00-4AB6-A548-94328F3FAE2A}" sibTransId="{B2770196-D566-4619-A771-38EB7229DC79}"/>
    <dgm:cxn modelId="{7A585CB0-5992-422D-9AB8-844451AC5538}" type="presOf" srcId="{07D00679-A50D-4F1A-A83A-FC27B7E2392D}" destId="{F1829946-BC5B-4521-9714-827A19C94180}" srcOrd="0" destOrd="0" presId="urn:microsoft.com/office/officeart/2005/8/layout/process2"/>
    <dgm:cxn modelId="{CB8B1AB3-E2B2-425F-9A67-0E280A1D243C}" type="presOf" srcId="{8D6C51FD-57C0-4034-B6E9-F1775A4E7218}" destId="{D8ED39B1-D6D6-4AF9-B398-97B65CE8C8D4}" srcOrd="0" destOrd="0" presId="urn:microsoft.com/office/officeart/2005/8/layout/process2"/>
    <dgm:cxn modelId="{4CD77AEA-D428-4CB8-87C9-A5FF49B00368}" srcId="{AABC6905-8B38-43DA-B616-0BF085624541}" destId="{172470AD-F5A2-4F34-8E14-B91F9E9F6200}" srcOrd="2" destOrd="0" parTransId="{116EA41D-6899-4CFC-9D89-770642AB3AC8}" sibTransId="{CD2D3B5D-AFD4-4B22-90AC-8DCF28A577EB}"/>
    <dgm:cxn modelId="{AF1C3300-34C2-4E13-ACDF-504A2EB123E4}" type="presParOf" srcId="{EC6E7AC8-02CC-438E-A613-1A6B453DCBA6}" destId="{D8ED39B1-D6D6-4AF9-B398-97B65CE8C8D4}" srcOrd="0" destOrd="0" presId="urn:microsoft.com/office/officeart/2005/8/layout/process2"/>
    <dgm:cxn modelId="{5F6C3F6F-34FA-4B9F-8ED3-B5B91898F91B}" type="presParOf" srcId="{EC6E7AC8-02CC-438E-A613-1A6B453DCBA6}" destId="{1FE79993-CC09-48D8-AE94-8C4FA49A0895}" srcOrd="1" destOrd="0" presId="urn:microsoft.com/office/officeart/2005/8/layout/process2"/>
    <dgm:cxn modelId="{0C4FC413-E9A9-47FC-B279-8811E51C41BE}" type="presParOf" srcId="{1FE79993-CC09-48D8-AE94-8C4FA49A0895}" destId="{D412186D-A6A2-4A83-A1D3-90204D805683}" srcOrd="0" destOrd="0" presId="urn:microsoft.com/office/officeart/2005/8/layout/process2"/>
    <dgm:cxn modelId="{71521665-96E6-4F9E-9486-0ACB20B7A6E5}" type="presParOf" srcId="{EC6E7AC8-02CC-438E-A613-1A6B453DCBA6}" destId="{F1829946-BC5B-4521-9714-827A19C94180}" srcOrd="2" destOrd="0" presId="urn:microsoft.com/office/officeart/2005/8/layout/process2"/>
    <dgm:cxn modelId="{13E30B4B-5DFC-4C7C-9390-DD71DC150A1E}" type="presParOf" srcId="{EC6E7AC8-02CC-438E-A613-1A6B453DCBA6}" destId="{FC779ED3-8C36-4703-B6B8-A1D240FEEC67}" srcOrd="3" destOrd="0" presId="urn:microsoft.com/office/officeart/2005/8/layout/process2"/>
    <dgm:cxn modelId="{A8DA2287-DA55-4492-A6B3-137D55D6C0E1}" type="presParOf" srcId="{FC779ED3-8C36-4703-B6B8-A1D240FEEC67}" destId="{D473F0DF-03C1-41E4-B02E-14228F098FE5}" srcOrd="0" destOrd="0" presId="urn:microsoft.com/office/officeart/2005/8/layout/process2"/>
    <dgm:cxn modelId="{723B54C6-D9D6-4CC1-BFF1-1101B3DF720E}" type="presParOf" srcId="{EC6E7AC8-02CC-438E-A613-1A6B453DCBA6}" destId="{EC4C5810-3078-4A39-A611-CA62E4C1C1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6E3B6-1D08-49EB-8204-C57289EFB5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59F87-1CD5-4FA0-B8EF-21B75C0A78EE}">
      <dgm:prSet phldrT="[Text]" custT="1"/>
      <dgm:spPr/>
      <dgm:t>
        <a:bodyPr/>
        <a:lstStyle/>
        <a:p>
          <a:pPr algn="ctr"/>
          <a:r>
            <a:rPr lang="en-US" sz="4400" b="1"/>
            <a:t>Takeaways</a:t>
          </a:r>
        </a:p>
      </dgm:t>
    </dgm:pt>
    <dgm:pt modelId="{2575DB7A-596B-4109-8173-635849879EB1}" type="parTrans" cxnId="{EEE73E2A-12F2-43F5-9C65-6709C33002A0}">
      <dgm:prSet/>
      <dgm:spPr/>
      <dgm:t>
        <a:bodyPr/>
        <a:lstStyle/>
        <a:p>
          <a:endParaRPr lang="en-US"/>
        </a:p>
      </dgm:t>
    </dgm:pt>
    <dgm:pt modelId="{3E470B3D-4115-4A65-8A50-E1F86FCEDAA3}" type="sibTrans" cxnId="{EEE73E2A-12F2-43F5-9C65-6709C33002A0}">
      <dgm:prSet/>
      <dgm:spPr/>
      <dgm:t>
        <a:bodyPr/>
        <a:lstStyle/>
        <a:p>
          <a:endParaRPr lang="en-US"/>
        </a:p>
      </dgm:t>
    </dgm:pt>
    <dgm:pt modelId="{5533A9CC-75A1-4E65-BAB0-860DFABB4216}">
      <dgm:prSet phldrT="[Text]" custT="1"/>
      <dgm:spPr/>
      <dgm:t>
        <a:bodyPr/>
        <a:lstStyle/>
        <a:p>
          <a:r>
            <a:rPr lang="en-US" sz="1800" b="1"/>
            <a:t>70%-75% negative  </a:t>
          </a:r>
          <a:r>
            <a:rPr lang="en-US" sz="1800"/>
            <a:t>for Gap brands vs competitors </a:t>
          </a:r>
          <a:r>
            <a:rPr lang="en-US" sz="1800" b="1"/>
            <a:t>(74%-78%)</a:t>
          </a:r>
          <a:endParaRPr lang="en-US" sz="1800"/>
        </a:p>
      </dgm:t>
    </dgm:pt>
    <dgm:pt modelId="{469BC423-3781-4A5A-87F3-57DA29E412CE}" type="parTrans" cxnId="{A23CA12D-F0BF-4B8E-818D-F881EB10B246}">
      <dgm:prSet/>
      <dgm:spPr/>
      <dgm:t>
        <a:bodyPr/>
        <a:lstStyle/>
        <a:p>
          <a:endParaRPr lang="en-US"/>
        </a:p>
      </dgm:t>
    </dgm:pt>
    <dgm:pt modelId="{46963120-14EE-48A2-A2D5-6D0CDE17152E}" type="sibTrans" cxnId="{A23CA12D-F0BF-4B8E-818D-F881EB10B246}">
      <dgm:prSet/>
      <dgm:spPr/>
      <dgm:t>
        <a:bodyPr/>
        <a:lstStyle/>
        <a:p>
          <a:endParaRPr lang="en-US"/>
        </a:p>
      </dgm:t>
    </dgm:pt>
    <dgm:pt modelId="{F2E23A0B-4ADD-4915-9E57-5BB60CCE5BBF}">
      <dgm:prSet phldrT="[Text]" custT="1"/>
      <dgm:spPr/>
      <dgm:t>
        <a:bodyPr/>
        <a:lstStyle/>
        <a:p>
          <a:pPr algn="ctr"/>
          <a:r>
            <a:rPr lang="en-US" sz="4400" b="1"/>
            <a:t>Business</a:t>
          </a:r>
          <a:r>
            <a:rPr lang="en-US" sz="5800" b="1"/>
            <a:t> </a:t>
          </a:r>
          <a:r>
            <a:rPr lang="en-US" sz="4400" b="1"/>
            <a:t>Action</a:t>
          </a:r>
        </a:p>
      </dgm:t>
    </dgm:pt>
    <dgm:pt modelId="{C712687F-FC0E-4D45-84EE-F3051EEBC426}" type="parTrans" cxnId="{806F6814-D25C-4787-BE20-34E1E132EAD5}">
      <dgm:prSet/>
      <dgm:spPr/>
      <dgm:t>
        <a:bodyPr/>
        <a:lstStyle/>
        <a:p>
          <a:endParaRPr lang="en-US"/>
        </a:p>
      </dgm:t>
    </dgm:pt>
    <dgm:pt modelId="{54829187-EEB6-4BDC-BCE3-35720C942C7E}" type="sibTrans" cxnId="{806F6814-D25C-4787-BE20-34E1E132EAD5}">
      <dgm:prSet/>
      <dgm:spPr/>
      <dgm:t>
        <a:bodyPr/>
        <a:lstStyle/>
        <a:p>
          <a:endParaRPr lang="en-US"/>
        </a:p>
      </dgm:t>
    </dgm:pt>
    <dgm:pt modelId="{3EFC7E22-31D0-4C86-8857-023825A87CAD}">
      <dgm:prSet phldrT="[Text]" custT="1"/>
      <dgm:spPr/>
      <dgm:t>
        <a:bodyPr/>
        <a:lstStyle/>
        <a:p>
          <a:r>
            <a:rPr lang="en-US" sz="2000"/>
            <a:t>Increase positive visibility with new influencer collabs, charity partnerships, etc. </a:t>
          </a:r>
        </a:p>
      </dgm:t>
    </dgm:pt>
    <dgm:pt modelId="{DE16542E-2713-431F-8D5B-044D5143B564}" type="parTrans" cxnId="{5C8A66A6-4359-4C88-B311-B15FEFC7BC3A}">
      <dgm:prSet/>
      <dgm:spPr/>
      <dgm:t>
        <a:bodyPr/>
        <a:lstStyle/>
        <a:p>
          <a:endParaRPr lang="en-US"/>
        </a:p>
      </dgm:t>
    </dgm:pt>
    <dgm:pt modelId="{C59A5D1E-5F00-4F4A-8196-A934174B41A5}" type="sibTrans" cxnId="{5C8A66A6-4359-4C88-B311-B15FEFC7BC3A}">
      <dgm:prSet/>
      <dgm:spPr/>
      <dgm:t>
        <a:bodyPr/>
        <a:lstStyle/>
        <a:p>
          <a:endParaRPr lang="en-US"/>
        </a:p>
      </dgm:t>
    </dgm:pt>
    <dgm:pt modelId="{EB008382-F7AC-4038-BE2C-EC5135894C7B}">
      <dgm:prSet custT="1"/>
      <dgm:spPr/>
      <dgm:t>
        <a:bodyPr/>
        <a:lstStyle/>
        <a:p>
          <a:r>
            <a:rPr lang="en-US" sz="1800"/>
            <a:t>Better sentiment overall, however, competitors have more articles</a:t>
          </a:r>
        </a:p>
      </dgm:t>
    </dgm:pt>
    <dgm:pt modelId="{59FBEEB6-874A-4440-8B7F-A133553E491C}" type="parTrans" cxnId="{31B5E6BE-F98E-4F9A-B010-AA4E1AFFF49D}">
      <dgm:prSet/>
      <dgm:spPr/>
      <dgm:t>
        <a:bodyPr/>
        <a:lstStyle/>
        <a:p>
          <a:endParaRPr lang="en-US"/>
        </a:p>
      </dgm:t>
    </dgm:pt>
    <dgm:pt modelId="{6524AAB0-6192-4A83-B983-E7B2EAED7B49}" type="sibTrans" cxnId="{31B5E6BE-F98E-4F9A-B010-AA4E1AFFF49D}">
      <dgm:prSet/>
      <dgm:spPr/>
      <dgm:t>
        <a:bodyPr/>
        <a:lstStyle/>
        <a:p>
          <a:endParaRPr lang="en-US"/>
        </a:p>
      </dgm:t>
    </dgm:pt>
    <dgm:pt modelId="{28F6A81F-B1D8-4B31-B8FC-254CF1DE13C9}" type="pres">
      <dgm:prSet presAssocID="{3C66E3B6-1D08-49EB-8204-C57289EFB5F8}" presName="linear" presStyleCnt="0">
        <dgm:presLayoutVars>
          <dgm:animLvl val="lvl"/>
          <dgm:resizeHandles val="exact"/>
        </dgm:presLayoutVars>
      </dgm:prSet>
      <dgm:spPr/>
    </dgm:pt>
    <dgm:pt modelId="{B92C1F4B-FD97-4CFB-9D29-724FF8654210}" type="pres">
      <dgm:prSet presAssocID="{AA759F87-1CD5-4FA0-B8EF-21B75C0A78EE}" presName="parentText" presStyleLbl="node1" presStyleIdx="0" presStyleCnt="2" custScaleY="53285">
        <dgm:presLayoutVars>
          <dgm:chMax val="0"/>
          <dgm:bulletEnabled val="1"/>
        </dgm:presLayoutVars>
      </dgm:prSet>
      <dgm:spPr/>
    </dgm:pt>
    <dgm:pt modelId="{B3FA75E8-2747-4232-9A9D-7514FBF3CD49}" type="pres">
      <dgm:prSet presAssocID="{AA759F87-1CD5-4FA0-B8EF-21B75C0A78EE}" presName="childText" presStyleLbl="revTx" presStyleIdx="0" presStyleCnt="2">
        <dgm:presLayoutVars>
          <dgm:bulletEnabled val="1"/>
        </dgm:presLayoutVars>
      </dgm:prSet>
      <dgm:spPr/>
    </dgm:pt>
    <dgm:pt modelId="{ED0419DE-DA82-49B0-BC46-52CE79885394}" type="pres">
      <dgm:prSet presAssocID="{F2E23A0B-4ADD-4915-9E57-5BB60CCE5BBF}" presName="parentText" presStyleLbl="node1" presStyleIdx="1" presStyleCnt="2" custScaleY="54840">
        <dgm:presLayoutVars>
          <dgm:chMax val="0"/>
          <dgm:bulletEnabled val="1"/>
        </dgm:presLayoutVars>
      </dgm:prSet>
      <dgm:spPr/>
    </dgm:pt>
    <dgm:pt modelId="{399D4371-3758-4E40-8D8F-2E5A31EF1138}" type="pres">
      <dgm:prSet presAssocID="{F2E23A0B-4ADD-4915-9E57-5BB60CCE5BB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4399F00-7865-4365-8784-D474578A16C3}" type="presOf" srcId="{3EFC7E22-31D0-4C86-8857-023825A87CAD}" destId="{399D4371-3758-4E40-8D8F-2E5A31EF1138}" srcOrd="0" destOrd="0" presId="urn:microsoft.com/office/officeart/2005/8/layout/vList2"/>
    <dgm:cxn modelId="{806F6814-D25C-4787-BE20-34E1E132EAD5}" srcId="{3C66E3B6-1D08-49EB-8204-C57289EFB5F8}" destId="{F2E23A0B-4ADD-4915-9E57-5BB60CCE5BBF}" srcOrd="1" destOrd="0" parTransId="{C712687F-FC0E-4D45-84EE-F3051EEBC426}" sibTransId="{54829187-EEB6-4BDC-BCE3-35720C942C7E}"/>
    <dgm:cxn modelId="{EEE73E2A-12F2-43F5-9C65-6709C33002A0}" srcId="{3C66E3B6-1D08-49EB-8204-C57289EFB5F8}" destId="{AA759F87-1CD5-4FA0-B8EF-21B75C0A78EE}" srcOrd="0" destOrd="0" parTransId="{2575DB7A-596B-4109-8173-635849879EB1}" sibTransId="{3E470B3D-4115-4A65-8A50-E1F86FCEDAA3}"/>
    <dgm:cxn modelId="{A23CA12D-F0BF-4B8E-818D-F881EB10B246}" srcId="{AA759F87-1CD5-4FA0-B8EF-21B75C0A78EE}" destId="{5533A9CC-75A1-4E65-BAB0-860DFABB4216}" srcOrd="0" destOrd="0" parTransId="{469BC423-3781-4A5A-87F3-57DA29E412CE}" sibTransId="{46963120-14EE-48A2-A2D5-6D0CDE17152E}"/>
    <dgm:cxn modelId="{965B2396-7183-4DAD-BD48-116B56EC750D}" type="presOf" srcId="{5533A9CC-75A1-4E65-BAB0-860DFABB4216}" destId="{B3FA75E8-2747-4232-9A9D-7514FBF3CD49}" srcOrd="0" destOrd="0" presId="urn:microsoft.com/office/officeart/2005/8/layout/vList2"/>
    <dgm:cxn modelId="{5C8A66A6-4359-4C88-B311-B15FEFC7BC3A}" srcId="{F2E23A0B-4ADD-4915-9E57-5BB60CCE5BBF}" destId="{3EFC7E22-31D0-4C86-8857-023825A87CAD}" srcOrd="0" destOrd="0" parTransId="{DE16542E-2713-431F-8D5B-044D5143B564}" sibTransId="{C59A5D1E-5F00-4F4A-8196-A934174B41A5}"/>
    <dgm:cxn modelId="{31B5E6BE-F98E-4F9A-B010-AA4E1AFFF49D}" srcId="{AA759F87-1CD5-4FA0-B8EF-21B75C0A78EE}" destId="{EB008382-F7AC-4038-BE2C-EC5135894C7B}" srcOrd="1" destOrd="0" parTransId="{59FBEEB6-874A-4440-8B7F-A133553E491C}" sibTransId="{6524AAB0-6192-4A83-B983-E7B2EAED7B49}"/>
    <dgm:cxn modelId="{4B9781E1-7CE6-4E83-B2EA-E92580A73AC2}" type="presOf" srcId="{F2E23A0B-4ADD-4915-9E57-5BB60CCE5BBF}" destId="{ED0419DE-DA82-49B0-BC46-52CE79885394}" srcOrd="0" destOrd="0" presId="urn:microsoft.com/office/officeart/2005/8/layout/vList2"/>
    <dgm:cxn modelId="{89361DE9-0ADF-4161-AF45-515E93F311B9}" type="presOf" srcId="{AA759F87-1CD5-4FA0-B8EF-21B75C0A78EE}" destId="{B92C1F4B-FD97-4CFB-9D29-724FF8654210}" srcOrd="0" destOrd="0" presId="urn:microsoft.com/office/officeart/2005/8/layout/vList2"/>
    <dgm:cxn modelId="{BF6B71F6-5C36-439C-BD9C-E236A84A165D}" type="presOf" srcId="{EB008382-F7AC-4038-BE2C-EC5135894C7B}" destId="{B3FA75E8-2747-4232-9A9D-7514FBF3CD49}" srcOrd="0" destOrd="1" presId="urn:microsoft.com/office/officeart/2005/8/layout/vList2"/>
    <dgm:cxn modelId="{204F4BFA-2D7A-40BD-BFB2-25C9D092D479}" type="presOf" srcId="{3C66E3B6-1D08-49EB-8204-C57289EFB5F8}" destId="{28F6A81F-B1D8-4B31-B8FC-254CF1DE13C9}" srcOrd="0" destOrd="0" presId="urn:microsoft.com/office/officeart/2005/8/layout/vList2"/>
    <dgm:cxn modelId="{85F6472A-A0C0-4D69-B762-C5E85EC757EC}" type="presParOf" srcId="{28F6A81F-B1D8-4B31-B8FC-254CF1DE13C9}" destId="{B92C1F4B-FD97-4CFB-9D29-724FF8654210}" srcOrd="0" destOrd="0" presId="urn:microsoft.com/office/officeart/2005/8/layout/vList2"/>
    <dgm:cxn modelId="{B9289391-0431-4714-B79E-A00B19DECF2C}" type="presParOf" srcId="{28F6A81F-B1D8-4B31-B8FC-254CF1DE13C9}" destId="{B3FA75E8-2747-4232-9A9D-7514FBF3CD49}" srcOrd="1" destOrd="0" presId="urn:microsoft.com/office/officeart/2005/8/layout/vList2"/>
    <dgm:cxn modelId="{45557ED0-19AE-4330-9CF8-6D6B706877CF}" type="presParOf" srcId="{28F6A81F-B1D8-4B31-B8FC-254CF1DE13C9}" destId="{ED0419DE-DA82-49B0-BC46-52CE79885394}" srcOrd="2" destOrd="0" presId="urn:microsoft.com/office/officeart/2005/8/layout/vList2"/>
    <dgm:cxn modelId="{2CF03328-C28B-451A-99D4-C38A154B2E94}" type="presParOf" srcId="{28F6A81F-B1D8-4B31-B8FC-254CF1DE13C9}" destId="{399D4371-3758-4E40-8D8F-2E5A31EF11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D2B85-329F-4D29-B046-EA0E9D3154F6}">
      <dsp:nvSpPr>
        <dsp:cNvPr id="0" name=""/>
        <dsp:cNvSpPr/>
      </dsp:nvSpPr>
      <dsp:spPr>
        <a:xfrm>
          <a:off x="0" y="3353156"/>
          <a:ext cx="8450262" cy="11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Medium" panose="020B0603020102020204"/>
            </a:rPr>
            <a:t>Banana Republic</a:t>
          </a:r>
          <a:endParaRPr lang="en-US" sz="2100" kern="1200"/>
        </a:p>
      </dsp:txBody>
      <dsp:txXfrm>
        <a:off x="0" y="3353156"/>
        <a:ext cx="8450262" cy="594313"/>
      </dsp:txXfrm>
    </dsp:sp>
    <dsp:sp modelId="{8422E2C7-C72F-46E6-AFBB-81719FE5A80D}">
      <dsp:nvSpPr>
        <dsp:cNvPr id="0" name=""/>
        <dsp:cNvSpPr/>
      </dsp:nvSpPr>
      <dsp:spPr>
        <a:xfrm>
          <a:off x="0" y="3925458"/>
          <a:ext cx="4225130" cy="506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"Suits" and "Dresses" (0.76): Suggests marketing or bundling for formal events</a:t>
          </a:r>
        </a:p>
      </dsp:txBody>
      <dsp:txXfrm>
        <a:off x="0" y="3925458"/>
        <a:ext cx="4225130" cy="506267"/>
      </dsp:txXfrm>
    </dsp:sp>
    <dsp:sp modelId="{29BC2F02-B0A4-4260-99D6-65D4081CEFE1}">
      <dsp:nvSpPr>
        <dsp:cNvPr id="0" name=""/>
        <dsp:cNvSpPr/>
      </dsp:nvSpPr>
      <dsp:spPr>
        <a:xfrm>
          <a:off x="4225131" y="3925458"/>
          <a:ext cx="4225130" cy="506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"Shoes" and "Fashion" (0.68): Provides insights for cross-selling strategies</a:t>
          </a:r>
        </a:p>
      </dsp:txBody>
      <dsp:txXfrm>
        <a:off x="4225131" y="3925458"/>
        <a:ext cx="4225130" cy="506267"/>
      </dsp:txXfrm>
    </dsp:sp>
    <dsp:sp modelId="{7D1679FE-915C-4C32-B991-91C50D42BB3B}">
      <dsp:nvSpPr>
        <dsp:cNvPr id="0" name=""/>
        <dsp:cNvSpPr/>
      </dsp:nvSpPr>
      <dsp:spPr>
        <a:xfrm rot="10800000">
          <a:off x="0" y="1676972"/>
          <a:ext cx="8450262" cy="16926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Medium" panose="020B0603020102020204"/>
            </a:rPr>
            <a:t>Old Navy</a:t>
          </a:r>
          <a:endParaRPr lang="en-US" sz="2100" kern="1200"/>
        </a:p>
      </dsp:txBody>
      <dsp:txXfrm rot="-10800000">
        <a:off x="0" y="1676972"/>
        <a:ext cx="8450262" cy="594135"/>
      </dsp:txXfrm>
    </dsp:sp>
    <dsp:sp modelId="{511C8901-0E59-4C55-96BB-5BA8AA97D64C}">
      <dsp:nvSpPr>
        <dsp:cNvPr id="0" name=""/>
        <dsp:cNvSpPr/>
      </dsp:nvSpPr>
      <dsp:spPr>
        <a:xfrm>
          <a:off x="0" y="2271107"/>
          <a:ext cx="4225130" cy="506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Negative correlation between "Old Navy Shorts" and "Old Navy Jeans" (-0.58)</a:t>
          </a:r>
        </a:p>
      </dsp:txBody>
      <dsp:txXfrm>
        <a:off x="0" y="2271107"/>
        <a:ext cx="4225130" cy="506115"/>
      </dsp:txXfrm>
    </dsp:sp>
    <dsp:sp modelId="{71D7CFAD-2D7C-40F8-8825-CC6A23E78471}">
      <dsp:nvSpPr>
        <dsp:cNvPr id="0" name=""/>
        <dsp:cNvSpPr/>
      </dsp:nvSpPr>
      <dsp:spPr>
        <a:xfrm>
          <a:off x="4225131" y="2271107"/>
          <a:ext cx="4225130" cy="506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"Old Navy Fashion" and "Old Navy Sales" (0.53): Emphasizing fashion trends can drive sales</a:t>
          </a:r>
        </a:p>
      </dsp:txBody>
      <dsp:txXfrm>
        <a:off x="4225131" y="2271107"/>
        <a:ext cx="4225130" cy="506115"/>
      </dsp:txXfrm>
    </dsp:sp>
    <dsp:sp modelId="{998CBC69-3304-4C84-B3D7-8CEE1B8173DD}">
      <dsp:nvSpPr>
        <dsp:cNvPr id="0" name=""/>
        <dsp:cNvSpPr/>
      </dsp:nvSpPr>
      <dsp:spPr>
        <a:xfrm rot="10800000">
          <a:off x="0" y="787"/>
          <a:ext cx="8450262" cy="16926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Medium" panose="020B0603020102020204"/>
            </a:rPr>
            <a:t>GAP</a:t>
          </a:r>
          <a:endParaRPr lang="en-US" sz="2100" kern="1200"/>
        </a:p>
      </dsp:txBody>
      <dsp:txXfrm rot="-10800000">
        <a:off x="0" y="787"/>
        <a:ext cx="8450262" cy="594135"/>
      </dsp:txXfrm>
    </dsp:sp>
    <dsp:sp modelId="{EEDB2FDB-DCFF-4B62-A6FE-3A50B57507E9}">
      <dsp:nvSpPr>
        <dsp:cNvPr id="0" name=""/>
        <dsp:cNvSpPr/>
      </dsp:nvSpPr>
      <dsp:spPr>
        <a:xfrm>
          <a:off x="0" y="594922"/>
          <a:ext cx="4225130" cy="506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"Gap Jeans" and "Gap Sweaters" (0.65): Indicates potential bundling opportunities</a:t>
          </a:r>
        </a:p>
      </dsp:txBody>
      <dsp:txXfrm>
        <a:off x="0" y="594922"/>
        <a:ext cx="4225130" cy="506115"/>
      </dsp:txXfrm>
    </dsp:sp>
    <dsp:sp modelId="{2A722A9A-2C05-4FA6-B06A-68D772BF9B0A}">
      <dsp:nvSpPr>
        <dsp:cNvPr id="0" name=""/>
        <dsp:cNvSpPr/>
      </dsp:nvSpPr>
      <dsp:spPr>
        <a:xfrm>
          <a:off x="4225131" y="594922"/>
          <a:ext cx="4225130" cy="506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"Gap Hoodies" and "Gap Sweaters" (0.57): Seasonal alignment can inform stock planning</a:t>
          </a:r>
        </a:p>
      </dsp:txBody>
      <dsp:txXfrm>
        <a:off x="4225131" y="594922"/>
        <a:ext cx="4225130" cy="506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AA68-81A4-41DA-B2E6-3F25EDF03729}">
      <dsp:nvSpPr>
        <dsp:cNvPr id="0" name=""/>
        <dsp:cNvSpPr/>
      </dsp:nvSpPr>
      <dsp:spPr>
        <a:xfrm>
          <a:off x="2250" y="348364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Price to see effect on Demand</a:t>
          </a:r>
        </a:p>
      </dsp:txBody>
      <dsp:txXfrm>
        <a:off x="550611" y="348364"/>
        <a:ext cx="1645084" cy="1096722"/>
      </dsp:txXfrm>
    </dsp:sp>
    <dsp:sp modelId="{B4269E34-E519-45E4-B656-B21FAA674C9D}">
      <dsp:nvSpPr>
        <dsp:cNvPr id="0" name=""/>
        <dsp:cNvSpPr/>
      </dsp:nvSpPr>
      <dsp:spPr>
        <a:xfrm>
          <a:off x="2469875" y="348364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 Price to be not significant</a:t>
          </a:r>
        </a:p>
      </dsp:txBody>
      <dsp:txXfrm>
        <a:off x="3018236" y="348364"/>
        <a:ext cx="1645084" cy="1096722"/>
      </dsp:txXfrm>
    </dsp:sp>
    <dsp:sp modelId="{862F96DC-2BF0-4480-ABD3-23DCC1A1C8F3}">
      <dsp:nvSpPr>
        <dsp:cNvPr id="0" name=""/>
        <dsp:cNvSpPr/>
      </dsp:nvSpPr>
      <dsp:spPr>
        <a:xfrm>
          <a:off x="4937501" y="348364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Pricing doesn’t affect demand as much on Amazon</a:t>
          </a:r>
        </a:p>
      </dsp:txBody>
      <dsp:txXfrm>
        <a:off x="5485862" y="348364"/>
        <a:ext cx="1645084" cy="1096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8AA68-81A4-41DA-B2E6-3F25EDF03729}">
      <dsp:nvSpPr>
        <dsp:cNvPr id="0" name=""/>
        <dsp:cNvSpPr/>
      </dsp:nvSpPr>
      <dsp:spPr>
        <a:xfrm>
          <a:off x="2250" y="415686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Price to see effect on Ratings</a:t>
          </a:r>
        </a:p>
      </dsp:txBody>
      <dsp:txXfrm>
        <a:off x="550611" y="415686"/>
        <a:ext cx="1645084" cy="1096722"/>
      </dsp:txXfrm>
    </dsp:sp>
    <dsp:sp modelId="{B4269E34-E519-45E4-B656-B21FAA674C9D}">
      <dsp:nvSpPr>
        <dsp:cNvPr id="0" name=""/>
        <dsp:cNvSpPr/>
      </dsp:nvSpPr>
      <dsp:spPr>
        <a:xfrm>
          <a:off x="2469875" y="415686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Price to be significant</a:t>
          </a:r>
        </a:p>
      </dsp:txBody>
      <dsp:txXfrm>
        <a:off x="3018236" y="415686"/>
        <a:ext cx="1645084" cy="1096722"/>
      </dsp:txXfrm>
    </dsp:sp>
    <dsp:sp modelId="{862F96DC-2BF0-4480-ABD3-23DCC1A1C8F3}">
      <dsp:nvSpPr>
        <dsp:cNvPr id="0" name=""/>
        <dsp:cNvSpPr/>
      </dsp:nvSpPr>
      <dsp:spPr>
        <a:xfrm>
          <a:off x="4937501" y="415686"/>
          <a:ext cx="2741806" cy="109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Lower Price helps with higher rating</a:t>
          </a:r>
        </a:p>
      </dsp:txBody>
      <dsp:txXfrm>
        <a:off x="5485862" y="415686"/>
        <a:ext cx="1645084" cy="1096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D39B1-D6D6-4AF9-B398-97B65CE8C8D4}">
      <dsp:nvSpPr>
        <dsp:cNvPr id="0" name=""/>
        <dsp:cNvSpPr/>
      </dsp:nvSpPr>
      <dsp:spPr>
        <a:xfrm>
          <a:off x="891196" y="0"/>
          <a:ext cx="321052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designed campaign for extended period of time</a:t>
          </a:r>
        </a:p>
      </dsp:txBody>
      <dsp:txXfrm>
        <a:off x="920954" y="29758"/>
        <a:ext cx="3151004" cy="956484"/>
      </dsp:txXfrm>
    </dsp:sp>
    <dsp:sp modelId="{1FE79993-CC09-48D8-AE94-8C4FA49A0895}">
      <dsp:nvSpPr>
        <dsp:cNvPr id="0" name=""/>
        <dsp:cNvSpPr/>
      </dsp:nvSpPr>
      <dsp:spPr>
        <a:xfrm rot="5400000">
          <a:off x="2305957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359297" y="1079499"/>
        <a:ext cx="274320" cy="266699"/>
      </dsp:txXfrm>
    </dsp:sp>
    <dsp:sp modelId="{F1829946-BC5B-4521-9714-827A19C94180}">
      <dsp:nvSpPr>
        <dsp:cNvPr id="0" name=""/>
        <dsp:cNvSpPr/>
      </dsp:nvSpPr>
      <dsp:spPr>
        <a:xfrm>
          <a:off x="891196" y="1523999"/>
          <a:ext cx="321052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regression equation: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Demand = B0 + B1*test*price +B2*test*impressions</a:t>
          </a:r>
        </a:p>
      </dsp:txBody>
      <dsp:txXfrm>
        <a:off x="920954" y="1553757"/>
        <a:ext cx="3151004" cy="956484"/>
      </dsp:txXfrm>
    </dsp:sp>
    <dsp:sp modelId="{FC779ED3-8C36-4703-B6B8-A1D240FEEC67}">
      <dsp:nvSpPr>
        <dsp:cNvPr id="0" name=""/>
        <dsp:cNvSpPr/>
      </dsp:nvSpPr>
      <dsp:spPr>
        <a:xfrm rot="5400000">
          <a:off x="2305957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359297" y="2603499"/>
        <a:ext cx="274320" cy="266700"/>
      </dsp:txXfrm>
    </dsp:sp>
    <dsp:sp modelId="{EC4C5810-3078-4A39-A611-CA62E4C1C1F5}">
      <dsp:nvSpPr>
        <dsp:cNvPr id="0" name=""/>
        <dsp:cNvSpPr/>
      </dsp:nvSpPr>
      <dsp:spPr>
        <a:xfrm>
          <a:off x="891196" y="3047999"/>
          <a:ext cx="321052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regression analysis again to see if test price and impressions from test group affect demand</a:t>
          </a:r>
        </a:p>
      </dsp:txBody>
      <dsp:txXfrm>
        <a:off x="920954" y="3077757"/>
        <a:ext cx="3151004" cy="956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C1F4B-FD97-4CFB-9D29-724FF8654210}">
      <dsp:nvSpPr>
        <dsp:cNvPr id="0" name=""/>
        <dsp:cNvSpPr/>
      </dsp:nvSpPr>
      <dsp:spPr>
        <a:xfrm>
          <a:off x="0" y="1825"/>
          <a:ext cx="8458199" cy="658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Takeaways</a:t>
          </a:r>
        </a:p>
      </dsp:txBody>
      <dsp:txXfrm>
        <a:off x="32138" y="33963"/>
        <a:ext cx="8393923" cy="594070"/>
      </dsp:txXfrm>
    </dsp:sp>
    <dsp:sp modelId="{B3FA75E8-2747-4232-9A9D-7514FBF3CD49}">
      <dsp:nvSpPr>
        <dsp:cNvPr id="0" name=""/>
        <dsp:cNvSpPr/>
      </dsp:nvSpPr>
      <dsp:spPr>
        <a:xfrm>
          <a:off x="0" y="660172"/>
          <a:ext cx="845819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70%-75% negative  </a:t>
          </a:r>
          <a:r>
            <a:rPr lang="en-US" sz="1800" kern="1200"/>
            <a:t>for Gap brands vs competitors </a:t>
          </a:r>
          <a:r>
            <a:rPr lang="en-US" sz="1800" b="1" kern="1200"/>
            <a:t>(74%-78%)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Better sentiment overall, however, competitors have more articles</a:t>
          </a:r>
        </a:p>
      </dsp:txBody>
      <dsp:txXfrm>
        <a:off x="0" y="660172"/>
        <a:ext cx="8458199" cy="1059840"/>
      </dsp:txXfrm>
    </dsp:sp>
    <dsp:sp modelId="{ED0419DE-DA82-49B0-BC46-52CE79885394}">
      <dsp:nvSpPr>
        <dsp:cNvPr id="0" name=""/>
        <dsp:cNvSpPr/>
      </dsp:nvSpPr>
      <dsp:spPr>
        <a:xfrm>
          <a:off x="0" y="1720012"/>
          <a:ext cx="8458199" cy="67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Business</a:t>
          </a:r>
          <a:r>
            <a:rPr lang="en-US" sz="5800" b="1" kern="1200"/>
            <a:t> </a:t>
          </a:r>
          <a:r>
            <a:rPr lang="en-US" sz="4400" b="1" kern="1200"/>
            <a:t>Action</a:t>
          </a:r>
        </a:p>
      </dsp:txBody>
      <dsp:txXfrm>
        <a:off x="33076" y="1753088"/>
        <a:ext cx="8392047" cy="611407"/>
      </dsp:txXfrm>
    </dsp:sp>
    <dsp:sp modelId="{399D4371-3758-4E40-8D8F-2E5A31EF1138}">
      <dsp:nvSpPr>
        <dsp:cNvPr id="0" name=""/>
        <dsp:cNvSpPr/>
      </dsp:nvSpPr>
      <dsp:spPr>
        <a:xfrm>
          <a:off x="0" y="2397572"/>
          <a:ext cx="845819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Increase positive visibility with new influencer collabs, charity partnerships, etc. </a:t>
          </a:r>
        </a:p>
      </dsp:txBody>
      <dsp:txXfrm>
        <a:off x="0" y="2397572"/>
        <a:ext cx="8458199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77278"/>
            <a:ext cx="7144105" cy="534037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29339"/>
            <a:ext cx="7144105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93720"/>
            <a:ext cx="714410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27953B1A-8D89-FC00-CDA8-BD7D70E0F3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5" y="3652273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4" y="1543324"/>
            <a:ext cx="410230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06959" y="1543324"/>
            <a:ext cx="409404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8697" y="3652272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7221A35A-2648-6F9F-10F9-603BA71E4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7409-E40C-4388-20C1-E2C34AAC7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6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4"/>
            <a:ext cx="265085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52731" y="1543325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4470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154204" y="1532308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45943" y="3641256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3AAB972-9CEB-27DE-119B-74B391E60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07CF-EFC3-A085-E4B9-A7FB07BF76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457200"/>
            <a:ext cx="3236117" cy="96409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2" y="1570384"/>
            <a:ext cx="3236117" cy="429860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04" y="457200"/>
            <a:ext cx="4997195" cy="54117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32772CED-5DF0-B9F2-A78A-4E9A3894D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15040-CB6D-5233-AA93-DD76CFE00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715222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44243070-2D61-965C-9E18-B3D7C6ECF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F588-A349-D254-17C4-4E24C922C1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1065" y="1543324"/>
            <a:ext cx="4397009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1820" y="1543322"/>
            <a:ext cx="3847445" cy="430757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614933" y="3795305"/>
            <a:ext cx="2133141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51065" y="3795304"/>
            <a:ext cx="2133141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E6C8536C-D431-05E3-65BF-25F437B39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8EA8-7459-5120-CB09-F686BB674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2900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243828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61085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227499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61085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10242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26571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227499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144756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3211170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144756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2895CD1-985A-0246-0A03-652625D8B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EDCCCDC-B335-96CB-3A28-8C862E3B1B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BBBE76-BB04-F5A1-7113-49430D9ADB0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6" y="1542763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2508047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677415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846782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382716" y="3651151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3556027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25394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D14C6799-E59E-5D63-419A-734A1E4EC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C82E-83EC-CA0F-5313-8A450D3959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91490" y="3884038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1295" y="3395950"/>
            <a:ext cx="3909707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4891392" y="5636914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91295" y="5636914"/>
            <a:ext cx="390961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FF1F47B4-C1F8-3104-7C95-F3C41016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F3C0-B493-DBA3-7C75-1B8A2685FB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965414" y="3884038"/>
            <a:ext cx="1835685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91490" y="3879120"/>
            <a:ext cx="1896687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8867" y="3395950"/>
            <a:ext cx="3872135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4884613" y="5631998"/>
            <a:ext cx="1884248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921990" y="5631998"/>
            <a:ext cx="1866186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6965414" y="5641704"/>
            <a:ext cx="1823956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02791" y="5641704"/>
            <a:ext cx="1806473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71541E48-83C5-5EB5-97B8-98DFEB175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2C2AD-E170-6DFA-7E9F-837CA6A5C6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5953857" y="1315895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3315718" y="1315896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677578" y="1315897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629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458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963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791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4102" y="143391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931" y="4043274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74FBA10C-BD6B-D663-8BC1-53DB3DAB3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56F49F-59AA-23FB-4600-EC4D94497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458" y="2040673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6E053-97C0-F5A8-A5C6-62806699EADE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64791" y="2040672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23F7D4-DD74-2A27-4C24-052C4575CCD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102931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493C21-4EE2-0FC6-BB33-B8E9F94165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17643"/>
            <a:ext cx="7183861" cy="583733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17147"/>
            <a:ext cx="7183861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79275"/>
            <a:ext cx="7183861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991E72C7-48BD-C239-7F19-37B446DE4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5953662" y="1315893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3315523" y="1315894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677384" y="1315895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435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769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ctr" defTabSz="685800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3908" y="143391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264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453661" y="2065259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264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597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736" y="4043272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097061" y="2071425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16840224-B911-9DB4-12A7-EBDE3D447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6FF5-B380-71E0-5A80-02C66128B9F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756438" y="1660596"/>
            <a:ext cx="1438515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758505" y="2160555"/>
            <a:ext cx="1436449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2284078" y="1660596"/>
            <a:ext cx="1438515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2286144" y="2160555"/>
            <a:ext cx="1436449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3811718" y="1660596"/>
            <a:ext cx="1438515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3813784" y="2160555"/>
            <a:ext cx="1436449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5339357" y="1660596"/>
            <a:ext cx="1438515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5341424" y="2160555"/>
            <a:ext cx="1436449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6866999" y="1660596"/>
            <a:ext cx="1438515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6869065" y="2160555"/>
            <a:ext cx="1436449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438" y="1783909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407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1171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35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7000" y="1770870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487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2381484" y="2299864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390912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543676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6964405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4A97DDBF-179C-94C6-3E37-D16A4C82E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94F2-EC68-2D76-0903-15025DDF8C7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-944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B21D0-9B37-861A-95D4-6F42A4A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C32A6-36FD-B92B-21F6-F198BD24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7C34ED6E-B67E-0025-71C7-DB53F4649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0A142358-0FE4-9B97-6440-26990DA329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049077"/>
            <a:ext cx="8450036" cy="68580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229" y="5754757"/>
            <a:ext cx="8450036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1B22C-85ED-0FDF-E153-688207C39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9144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EDF2-6497-CC90-CFD1-1F7C473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AF65-E927-86B0-FC60-81F49DC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543324"/>
            <a:ext cx="8450036" cy="44547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7" name="Purdue Logo" descr="Purdue Logo">
            <a:extLst>
              <a:ext uri="{FF2B5EF4-FFF2-40B4-BE49-F238E27FC236}">
                <a16:creationId xmlns:a16="http://schemas.microsoft.com/office/drawing/2014/main" id="{E5D3423E-06BB-9735-48C8-9AC284204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E2ED7-F46C-3808-A251-0EE750182D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1868" y="1543324"/>
            <a:ext cx="4069232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EDABB844-3818-42EE-9372-04EA0739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B2E1-CAD7-D7BC-B523-9F175D3336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6" y="1543324"/>
            <a:ext cx="2630674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56663" y="1543324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2353" y="1543323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D36B521-DA27-439D-D385-E7825E54C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B1CBC-6790-5C40-1FCC-1AF80EF7D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64" y="1192696"/>
            <a:ext cx="8450036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0E42B-CA01-3C5C-40BB-5E88C5A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09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706" r:id="rId13"/>
    <p:sldLayoutId id="2147483705" r:id="rId14"/>
    <p:sldLayoutId id="2147483707" r:id="rId15"/>
    <p:sldLayoutId id="2147483713" r:id="rId16"/>
    <p:sldLayoutId id="2147483709" r:id="rId17"/>
    <p:sldLayoutId id="2147483710" r:id="rId18"/>
    <p:sldLayoutId id="2147483653" r:id="rId19"/>
    <p:sldLayoutId id="2147483690" r:id="rId20"/>
    <p:sldLayoutId id="2147483704" r:id="rId21"/>
    <p:sldLayoutId id="2147483692" r:id="rId22"/>
    <p:sldLayoutId id="2147483693" r:id="rId23"/>
    <p:sldLayoutId id="2147483691" r:id="rId24"/>
    <p:sldLayoutId id="2147483703" r:id="rId25"/>
  </p:sldLayoutIdLst>
  <p:hf hdr="0" ftr="0" dt="0"/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lang="en-US" sz="36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7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2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None/>
        <a:defRPr sz="105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05" y="1999063"/>
            <a:ext cx="8121377" cy="534037"/>
          </a:xfrm>
        </p:spPr>
        <p:txBody>
          <a:bodyPr/>
          <a:lstStyle/>
          <a:p>
            <a:r>
              <a:rPr lang="en-US"/>
              <a:t>Predicting Consumer Tastes: The Role of Big Data vs. Creativity at Gap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442" y="2979736"/>
            <a:ext cx="7144105" cy="44926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Kshitij Chauhan (KC), Amy Fischbach and Andrew </a:t>
            </a:r>
            <a:r>
              <a:rPr lang="en-US">
                <a:solidFill>
                  <a:schemeClr val="bg2"/>
                </a:solidFill>
              </a:rPr>
              <a:t>Abello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442" y="3310693"/>
            <a:ext cx="7144105" cy="449263"/>
          </a:xfrm>
        </p:spPr>
        <p:txBody>
          <a:bodyPr/>
          <a:lstStyle/>
          <a:p>
            <a:fld id="{B0E07FBD-239D-AA49-9147-F0C0929C1B1D}" type="datetime1">
              <a:rPr lang="en-US" smtClean="0"/>
              <a:t>10/1/2024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3B248-1E7E-4D0F-B862-140D717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Opportunity Analysis: Nautica's Lowest-Rated Clothing Products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613ED-3E75-4089-3EC6-D31AF33BA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1080718"/>
            <a:ext cx="8458200" cy="700312"/>
          </a:xfrm>
        </p:spPr>
        <p:txBody>
          <a:bodyPr/>
          <a:lstStyle/>
          <a:p>
            <a:r>
              <a:rPr lang="en-US" dirty="0"/>
              <a:t>Analysis of Nautica's lowest-rated products on Amazon reveals potential market gaps that GAP can strategically fill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A5A32-F96F-E483-DF5B-9D40D86124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8BFAE-6D44-DF4C-FC7F-B443CF1F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0" y="1781030"/>
            <a:ext cx="8461750" cy="44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8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407508" y="255010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Regression Analysis to Understand Demand and Price/Ratings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9C01C41-7CB4-39D0-F613-8A54C6758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689339"/>
              </p:ext>
            </p:extLst>
          </p:nvPr>
        </p:nvGraphicFramePr>
        <p:xfrm>
          <a:off x="731221" y="1743073"/>
          <a:ext cx="7681558" cy="179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0528FC6-EB9C-0D8F-D7F7-CCA73685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46068"/>
              </p:ext>
            </p:extLst>
          </p:nvPr>
        </p:nvGraphicFramePr>
        <p:xfrm>
          <a:off x="731221" y="3380182"/>
          <a:ext cx="7681558" cy="192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A21FCB-B611-8B56-E590-00A087512F5D}"/>
              </a:ext>
            </a:extLst>
          </p:cNvPr>
          <p:cNvSpPr txBox="1"/>
          <p:nvPr/>
        </p:nvSpPr>
        <p:spPr>
          <a:xfrm>
            <a:off x="1978123" y="1578540"/>
            <a:ext cx="50222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Price Impact on Demand (# of Reviews)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60E4D-572B-B670-3C7B-9D4796E8E21D}"/>
              </a:ext>
            </a:extLst>
          </p:cNvPr>
          <p:cNvSpPr txBox="1"/>
          <p:nvPr/>
        </p:nvSpPr>
        <p:spPr>
          <a:xfrm>
            <a:off x="2041512" y="3380182"/>
            <a:ext cx="50222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Pricing Impact on Ratings</a:t>
            </a:r>
          </a:p>
        </p:txBody>
      </p:sp>
    </p:spTree>
    <p:extLst>
      <p:ext uri="{BB962C8B-B14F-4D97-AF65-F5344CB8AC3E}">
        <p14:creationId xmlns:p14="http://schemas.microsoft.com/office/powerpoint/2010/main" val="175657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351064" y="56545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Regression Analysis for A/B Testing New Marketing Campaign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180141-66AA-5A28-F546-1D4B312E2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18874"/>
              </p:ext>
            </p:extLst>
          </p:nvPr>
        </p:nvGraphicFramePr>
        <p:xfrm>
          <a:off x="2075543" y="1493762"/>
          <a:ext cx="49929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5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351064" y="56545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Applying Sentiment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35F2AE-7D06-417F-30B0-968191DC6BBC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131386568"/>
              </p:ext>
            </p:extLst>
          </p:nvPr>
        </p:nvGraphicFramePr>
        <p:xfrm>
          <a:off x="180622" y="1349022"/>
          <a:ext cx="8803825" cy="124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65">
                  <a:extLst>
                    <a:ext uri="{9D8B030D-6E8A-4147-A177-3AD203B41FA5}">
                      <a16:colId xmlns:a16="http://schemas.microsoft.com/office/drawing/2014/main" val="701610476"/>
                    </a:ext>
                  </a:extLst>
                </a:gridCol>
                <a:gridCol w="1760765">
                  <a:extLst>
                    <a:ext uri="{9D8B030D-6E8A-4147-A177-3AD203B41FA5}">
                      <a16:colId xmlns:a16="http://schemas.microsoft.com/office/drawing/2014/main" val="251820899"/>
                    </a:ext>
                  </a:extLst>
                </a:gridCol>
                <a:gridCol w="1760765">
                  <a:extLst>
                    <a:ext uri="{9D8B030D-6E8A-4147-A177-3AD203B41FA5}">
                      <a16:colId xmlns:a16="http://schemas.microsoft.com/office/drawing/2014/main" val="168561008"/>
                    </a:ext>
                  </a:extLst>
                </a:gridCol>
                <a:gridCol w="1760765">
                  <a:extLst>
                    <a:ext uri="{9D8B030D-6E8A-4147-A177-3AD203B41FA5}">
                      <a16:colId xmlns:a16="http://schemas.microsoft.com/office/drawing/2014/main" val="1210877054"/>
                    </a:ext>
                  </a:extLst>
                </a:gridCol>
                <a:gridCol w="1760765">
                  <a:extLst>
                    <a:ext uri="{9D8B030D-6E8A-4147-A177-3AD203B41FA5}">
                      <a16:colId xmlns:a16="http://schemas.microsoft.com/office/drawing/2014/main" val="115795146"/>
                    </a:ext>
                  </a:extLst>
                </a:gridCol>
              </a:tblGrid>
              <a:tr h="51361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Old Navy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Banana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H&amp;M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18454"/>
                  </a:ext>
                </a:extLst>
              </a:tr>
              <a:tr h="729872">
                <a:tc>
                  <a:txBody>
                    <a:bodyPr/>
                    <a:lstStyle/>
                    <a:p>
                      <a:r>
                        <a:rPr lang="en-US"/>
                        <a:t>8 positive articles </a:t>
                      </a:r>
                    </a:p>
                    <a:p>
                      <a:r>
                        <a:rPr lang="en-US"/>
                        <a:t>24 negative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positive articles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9 negative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positive articles</a:t>
                      </a:r>
                    </a:p>
                    <a:p>
                      <a:r>
                        <a:rPr lang="en-US"/>
                        <a:t>7 negative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 positive articles</a:t>
                      </a:r>
                    </a:p>
                    <a:p>
                      <a:r>
                        <a:rPr lang="en-US"/>
                        <a:t>26 negative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 positive articles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28 negative 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11490"/>
                  </a:ext>
                </a:extLst>
              </a:tr>
            </a:tbl>
          </a:graphicData>
        </a:graphic>
      </p:graphicFrame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E108749-0854-5304-A2FA-9A7A7BFDE06A}"/>
              </a:ext>
            </a:extLst>
          </p:cNvPr>
          <p:cNvSpPr txBox="1">
            <a:spLocks/>
          </p:cNvSpPr>
          <p:nvPr/>
        </p:nvSpPr>
        <p:spPr>
          <a:xfrm>
            <a:off x="346870" y="2592724"/>
            <a:ext cx="8454230" cy="245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4379A9-FF75-DC86-D0E4-ECD4BDF3A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839053"/>
              </p:ext>
            </p:extLst>
          </p:nvPr>
        </p:nvGraphicFramePr>
        <p:xfrm>
          <a:off x="350220" y="2831898"/>
          <a:ext cx="8458199" cy="3459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8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362353" y="288877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Limitations Across All Analyses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02884-A479-3D81-56A9-89DE97AF5101}"/>
              </a:ext>
            </a:extLst>
          </p:cNvPr>
          <p:cNvSpPr txBox="1"/>
          <p:nvPr/>
        </p:nvSpPr>
        <p:spPr>
          <a:xfrm>
            <a:off x="4669708" y="4227557"/>
            <a:ext cx="419704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Understand if randomization of groups is occurring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Determine time-period properly to get worthwhile sample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Control for other dynamic options in play (holidays, targeting software, news,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CF5E1-9A1F-8902-3F39-31AAAECF6BBE}"/>
              </a:ext>
            </a:extLst>
          </p:cNvPr>
          <p:cNvSpPr txBox="1"/>
          <p:nvPr/>
        </p:nvSpPr>
        <p:spPr>
          <a:xfrm>
            <a:off x="263556" y="4345228"/>
            <a:ext cx="425135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Having too many factors or not enough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Factors being dependent on each other (Multicollinearity)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Factors not significant, need to test new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27EBE-6B8A-5AB4-6258-4D9489ED6FB8}"/>
              </a:ext>
            </a:extLst>
          </p:cNvPr>
          <p:cNvSpPr txBox="1"/>
          <p:nvPr/>
        </p:nvSpPr>
        <p:spPr>
          <a:xfrm>
            <a:off x="261101" y="1711973"/>
            <a:ext cx="416849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Context is limited in why searches may be trending (affect by decisions not made by Gap)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Can be limited to people using alternative browsers other than 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A9B69-7891-DA3D-818E-4D316F95D2FD}"/>
              </a:ext>
            </a:extLst>
          </p:cNvPr>
          <p:cNvSpPr txBox="1"/>
          <p:nvPr/>
        </p:nvSpPr>
        <p:spPr>
          <a:xfrm>
            <a:off x="4629736" y="1841685"/>
            <a:ext cx="416849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Azure cannot predict human context for all words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NYT may have articles that are about the brand outside of customer 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F8326-4A14-D356-F76F-2F34170D4DCE}"/>
              </a:ext>
            </a:extLst>
          </p:cNvPr>
          <p:cNvSpPr/>
          <p:nvPr/>
        </p:nvSpPr>
        <p:spPr>
          <a:xfrm>
            <a:off x="220298" y="986166"/>
            <a:ext cx="8759847" cy="524701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BF2E6-BB82-9060-F20F-F654ED651C82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4600222" y="986166"/>
            <a:ext cx="0" cy="5247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AA4E42-14BE-E41E-E900-C84B3EF58C74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220298" y="3609675"/>
            <a:ext cx="87598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77D890-A242-8E85-3C86-70FEF11698EC}"/>
              </a:ext>
            </a:extLst>
          </p:cNvPr>
          <p:cNvSpPr/>
          <p:nvPr/>
        </p:nvSpPr>
        <p:spPr>
          <a:xfrm>
            <a:off x="434622" y="1131712"/>
            <a:ext cx="3911599" cy="4684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baseline="0">
                <a:latin typeface="Franklin Gothic Book"/>
              </a:rPr>
              <a:t>Limitations in Google Trends</a:t>
            </a:r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4DB213-6423-9BC6-F436-5B52CD07432E}"/>
              </a:ext>
            </a:extLst>
          </p:cNvPr>
          <p:cNvSpPr/>
          <p:nvPr/>
        </p:nvSpPr>
        <p:spPr>
          <a:xfrm>
            <a:off x="4718755" y="1131710"/>
            <a:ext cx="4143023" cy="4628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aseline="0">
                <a:solidFill>
                  <a:srgbClr val="FEFFFF"/>
                </a:solidFill>
                <a:ea typeface="+mn-lt"/>
                <a:cs typeface="+mn-lt"/>
              </a:rPr>
              <a:t>Limitations in </a:t>
            </a:r>
            <a:r>
              <a:rPr lang="en-US" sz="2200">
                <a:solidFill>
                  <a:srgbClr val="FEFFFF"/>
                </a:solidFill>
                <a:ea typeface="+mn-lt"/>
                <a:cs typeface="+mn-lt"/>
              </a:rPr>
              <a:t>Sentiment Analysis</a:t>
            </a:r>
            <a:endParaRPr lang="en-US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31511D-1082-1FA6-FAE9-38E6FD6627C8}"/>
              </a:ext>
            </a:extLst>
          </p:cNvPr>
          <p:cNvSpPr/>
          <p:nvPr/>
        </p:nvSpPr>
        <p:spPr>
          <a:xfrm>
            <a:off x="519288" y="3790245"/>
            <a:ext cx="3911599" cy="4684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aseline="0">
                <a:ea typeface="+mn-lt"/>
                <a:cs typeface="+mn-lt"/>
              </a:rPr>
              <a:t>Limitations in </a:t>
            </a:r>
            <a:r>
              <a:rPr lang="en-US" sz="2200">
                <a:ea typeface="+mn-lt"/>
                <a:cs typeface="+mn-lt"/>
              </a:rPr>
              <a:t>Regression 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DD853D-3D54-6803-FB8E-1959CF5B09CE}"/>
              </a:ext>
            </a:extLst>
          </p:cNvPr>
          <p:cNvSpPr/>
          <p:nvPr/>
        </p:nvSpPr>
        <p:spPr>
          <a:xfrm>
            <a:off x="4831644" y="3750733"/>
            <a:ext cx="3911599" cy="4684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aseline="0">
                <a:ea typeface="+mn-lt"/>
                <a:cs typeface="+mn-lt"/>
              </a:rPr>
              <a:t>Limitations in </a:t>
            </a:r>
            <a:r>
              <a:rPr lang="en-US" sz="2200">
                <a:ea typeface="+mn-lt"/>
                <a:cs typeface="+mn-lt"/>
              </a:rPr>
              <a:t>A/B Testing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2" y="496280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100"/>
              <a:t>Finding a Strategic Path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33B614D-457D-E705-202C-A7B2054FC0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330448"/>
            <a:ext cx="8450036" cy="106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highlight>
                  <a:srgbClr val="000000"/>
                </a:highlight>
              </a:rPr>
              <a:t>Big Data Techniques will work for all 3 Gap Brands</a:t>
            </a:r>
          </a:p>
          <a:p>
            <a:pPr marL="0" indent="0">
              <a:buNone/>
            </a:pPr>
            <a:r>
              <a:rPr lang="en-US" dirty="0"/>
              <a:t>Answers questions regarding targeted marketing, getting ahead of fashion trends, and running future promotions (pricing and campaigns)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C2ED016-F9A3-73BC-E381-EC146E85CD24}"/>
              </a:ext>
            </a:extLst>
          </p:cNvPr>
          <p:cNvSpPr txBox="1">
            <a:spLocks/>
          </p:cNvSpPr>
          <p:nvPr/>
        </p:nvSpPr>
        <p:spPr>
          <a:xfrm>
            <a:off x="346982" y="2830861"/>
            <a:ext cx="8450036" cy="1305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>
                <a:solidFill>
                  <a:schemeClr val="bg1"/>
                </a:solidFill>
                <a:highlight>
                  <a:srgbClr val="000000"/>
                </a:highlight>
              </a:rPr>
              <a:t>Marketing needs a combination of Science and Art</a:t>
            </a:r>
          </a:p>
          <a:p>
            <a:r>
              <a:rPr lang="en-US"/>
              <a:t>Science: Pulling data from websites to look for trends in sentiment and pricing, along with A/B testing to show effectiveness</a:t>
            </a:r>
          </a:p>
          <a:p>
            <a:r>
              <a:rPr lang="en-US"/>
              <a:t>Art: Connecting emotionally with the customer through story-telling and campaign design</a:t>
            </a:r>
          </a:p>
          <a:p>
            <a:endParaRPr lang="en-US"/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>
              <a:buFont typeface="Wingdings" pitchFamily="2" charset="2"/>
              <a:buNone/>
            </a:pPr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C9DFCDE-CB68-823C-881A-3EEDC253D6F6}"/>
              </a:ext>
            </a:extLst>
          </p:cNvPr>
          <p:cNvSpPr txBox="1">
            <a:spLocks/>
          </p:cNvSpPr>
          <p:nvPr/>
        </p:nvSpPr>
        <p:spPr>
          <a:xfrm>
            <a:off x="346982" y="4391146"/>
            <a:ext cx="8450036" cy="153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>
                <a:solidFill>
                  <a:schemeClr val="bg1"/>
                </a:solidFill>
                <a:highlight>
                  <a:srgbClr val="000000"/>
                </a:highlight>
              </a:rPr>
              <a:t>Big Data is a good new model for Gap</a:t>
            </a:r>
          </a:p>
          <a:p>
            <a:r>
              <a:rPr lang="en-US"/>
              <a:t>Data cannot lie: seeing trends through fashion wants pushes Gap back to the front</a:t>
            </a:r>
          </a:p>
          <a:p>
            <a:r>
              <a:rPr lang="en-US"/>
              <a:t>Caution: Needs to keep some creative team to connect emotionally to people where data cannot</a:t>
            </a:r>
          </a:p>
          <a:p>
            <a:endParaRPr lang="en-US"/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14637"/>
            <a:ext cx="5986234" cy="71975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05" y="1999063"/>
            <a:ext cx="8121377" cy="534037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3362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Financial Analysis of Gap Inc.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4036"/>
            <a:ext cx="8458200" cy="365760"/>
          </a:xfrm>
        </p:spPr>
        <p:txBody>
          <a:bodyPr/>
          <a:lstStyle/>
          <a:p>
            <a:r>
              <a:rPr lang="en-US"/>
              <a:t>Examining the Financial Impact of Strategic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740DD3-9EFA-B296-7900-27A87EA54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83306"/>
              </p:ext>
            </p:extLst>
          </p:nvPr>
        </p:nvGraphicFramePr>
        <p:xfrm>
          <a:off x="242711" y="4391377"/>
          <a:ext cx="8662404" cy="1364830"/>
        </p:xfrm>
        <a:graphic>
          <a:graphicData uri="http://schemas.openxmlformats.org/drawingml/2006/table">
            <a:tbl>
              <a:tblPr firstRow="1" bandRow="1"/>
              <a:tblGrid>
                <a:gridCol w="1127068">
                  <a:extLst>
                    <a:ext uri="{9D8B030D-6E8A-4147-A177-3AD203B41FA5}">
                      <a16:colId xmlns:a16="http://schemas.microsoft.com/office/drawing/2014/main" val="509547347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2155235773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1768628785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1901063413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3409883889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1424170032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2723930280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2157547087"/>
                    </a:ext>
                  </a:extLst>
                </a:gridCol>
                <a:gridCol w="941917">
                  <a:extLst>
                    <a:ext uri="{9D8B030D-6E8A-4147-A177-3AD203B41FA5}">
                      <a16:colId xmlns:a16="http://schemas.microsoft.com/office/drawing/2014/main" val="4163889365"/>
                    </a:ext>
                  </a:extLst>
                </a:gridCol>
              </a:tblGrid>
              <a:tr h="296317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2015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2016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2017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2018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2019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2020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2021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2022 FY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26444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Total Revenue ($000)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16,435,000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15,797,000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15,516,000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15,855,000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16,580,000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16,383,000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13,800,000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16,670,000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05928"/>
                  </a:ext>
                </a:extLst>
              </a:tr>
              <a:tr h="518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Net Income ($000)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1,262,000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920,000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676,000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848,000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1,003,000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351,000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-665,000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256,000</a:t>
                      </a:r>
                      <a:endParaRPr lang="en-US" sz="2100" b="0" i="0" u="none" strike="noStrike">
                        <a:effectLst/>
                        <a:latin typeface="Aptos Narrow"/>
                      </a:endParaRPr>
                    </a:p>
                  </a:txBody>
                  <a:tcPr marL="7678" marR="7678" marT="7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118030"/>
                  </a:ext>
                </a:extLst>
              </a:tr>
            </a:tbl>
          </a:graphicData>
        </a:graphic>
      </p:graphicFrame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F0C194B-9C92-E5B2-BDA3-CC1611D68C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543324"/>
            <a:ext cx="8450036" cy="4454706"/>
          </a:xfrm>
        </p:spPr>
        <p:txBody>
          <a:bodyPr/>
          <a:lstStyle/>
          <a:p>
            <a:r>
              <a:rPr lang="en-US"/>
              <a:t>Before 2015, Gap relied heavily on creative directors for trendsetting. The net income in 2015 was $1.26 billion.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After replacing creative directors with a big data-driven approach in 2015, revenues and net income showed mixed results.</a:t>
            </a:r>
          </a:p>
          <a:p>
            <a:pPr lvl="1"/>
            <a:r>
              <a:rPr lang="en-US"/>
              <a:t>Revenue: From 2015 to 2018, total revenue hovered around $15.5 billion to $16.5 billion, showing minimal growth.</a:t>
            </a:r>
          </a:p>
          <a:p>
            <a:pPr lvl="1"/>
            <a:r>
              <a:rPr lang="en-US"/>
              <a:t>Net Income: A sharp decline from $1.26 billion in 2015 to $676 million in 2017, with further drops in subsequent years, reaching negative figures in 2021.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351064" y="56545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Regression Analysis Output  Review vs Price/Ratings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98F1A-DDD9-357F-DCC7-E9489C3A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2" y="1378242"/>
            <a:ext cx="6301316" cy="4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0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1C28-2600-7542-E9A4-0C8739ED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4446" y="1550038"/>
            <a:ext cx="4995673" cy="4307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sz="2000"/>
              <a:t>Declining sales led CEO Art Peck to replace creative directors with a data-driven approach.</a:t>
            </a:r>
          </a:p>
          <a:p>
            <a:endParaRPr lang="en-US" sz="2000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Gap adopted a big data strategy to improve product offerings, shorten production cycles, and compete with fast-fashion brands like Zara.</a:t>
            </a:r>
            <a:endParaRPr lang="en-US" sz="2000"/>
          </a:p>
          <a:p>
            <a:endParaRPr lang="en-US" sz="2000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The challenge was balancing data-driven decisions with creativity to maintain brand identity and improve market responsiveness.</a:t>
            </a:r>
            <a:endParaRPr lang="en-US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D50425-C6CF-465E-06C4-01AD185D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Background and Strategic Challenge at Gap Inc.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63EDD5-CC3E-D033-A1B9-65E8AA2E96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 descr="File:Gap logo.svg - Wikimedia Commons">
            <a:extLst>
              <a:ext uri="{FF2B5EF4-FFF2-40B4-BE49-F238E27FC236}">
                <a16:creationId xmlns:a16="http://schemas.microsoft.com/office/drawing/2014/main" id="{1D116F23-8DD4-5EBF-AAF2-E4C84C7D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831848"/>
            <a:ext cx="3218688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5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E6860E6-9EDB-3B12-F6AD-DB7B4CDA63A1}"/>
              </a:ext>
            </a:extLst>
          </p:cNvPr>
          <p:cNvSpPr txBox="1">
            <a:spLocks/>
          </p:cNvSpPr>
          <p:nvPr/>
        </p:nvSpPr>
        <p:spPr>
          <a:xfrm>
            <a:off x="351064" y="56545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Regression Analysis Output  Price vs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FAD9C-C47E-A375-AA46-97C974FA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97" y="1377765"/>
            <a:ext cx="6606450" cy="437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4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159098"/>
            <a:ext cx="7358061" cy="964096"/>
          </a:xfrm>
        </p:spPr>
        <p:txBody>
          <a:bodyPr anchor="b">
            <a:normAutofit/>
          </a:bodyPr>
          <a:lstStyle/>
          <a:p>
            <a:r>
              <a:rPr lang="en-US"/>
              <a:t>Rating Analysis: Data scraped from Amazon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2" y="1570384"/>
            <a:ext cx="3236117" cy="42986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Collected ratings, prices, and review counts for Banana Republic products from Amazon to analyze trends and consumer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table summarizes key data points, offering insights into customer feedback and helping identify market positioning opportunities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DFF25-4D6F-9133-DC9C-49B2A739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20" y="1123194"/>
            <a:ext cx="5222080" cy="4745795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Google Trends Analysis: Consumer Interest in Key Fashion Items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1111302"/>
            <a:ext cx="8458200" cy="365760"/>
          </a:xfrm>
        </p:spPr>
        <p:txBody>
          <a:bodyPr/>
          <a:lstStyle/>
          <a:p>
            <a:r>
              <a:rPr lang="en-US"/>
              <a:t>The graph presents weekly Google Trends data for various fashion items, helping to identify shifts in consumer interest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66236FE2-8D3C-9231-5840-4A6A3A27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2346537"/>
            <a:ext cx="8678456" cy="29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0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8646-D99A-2E2C-7041-4D85090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Addressing Gap Inc.'s Strategic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309-395E-76AF-4D78-7A564D4236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900" y="1901698"/>
            <a:ext cx="2042285" cy="343472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Analyze consumer interest in key fashion items to identify trends and optimize Gap's product strategies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C324-E6D5-575F-6C50-8271A1C6028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385185" y="1925876"/>
            <a:ext cx="2225517" cy="3410543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web scraping to analyze product ratings and reviews for Gap items on Amazon to assess customer sentiment</a:t>
            </a:r>
            <a:r>
              <a:rPr lang="en-US" dirty="0">
                <a:latin typeface="Franklin Gothic Medium" panose="020B0603020102020204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9418E-CDA8-1676-CF98-F05230396FA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29434" y="1951838"/>
            <a:ext cx="2072709" cy="3384580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Sentiment Analysis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Use regression to assess how different factors affect demand/ratings, use for A/B testing to show effectiveness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60E483-DE0F-0A11-EFD8-25E37949D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To determine if replacing creative directors with a data-driven approach was the right decision, we analyzed the outcomes and implications of this shift.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070CC2-9950-48B4-1BEF-D416720C68AD}"/>
              </a:ext>
            </a:extLst>
          </p:cNvPr>
          <p:cNvCxnSpPr>
            <a:cxnSpLocks/>
          </p:cNvCxnSpPr>
          <p:nvPr/>
        </p:nvCxnSpPr>
        <p:spPr>
          <a:xfrm>
            <a:off x="2385185" y="1901697"/>
            <a:ext cx="0" cy="341054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65AE0-D3FA-067B-508B-525E3532DAB3}"/>
              </a:ext>
            </a:extLst>
          </p:cNvPr>
          <p:cNvCxnSpPr>
            <a:cxnSpLocks/>
          </p:cNvCxnSpPr>
          <p:nvPr/>
        </p:nvCxnSpPr>
        <p:spPr>
          <a:xfrm flipH="1">
            <a:off x="4614920" y="1951838"/>
            <a:ext cx="19348" cy="338458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F30B-F817-7F5E-22C8-597B338FAC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904A8-AE00-887B-1AB0-69971B710344}"/>
              </a:ext>
            </a:extLst>
          </p:cNvPr>
          <p:cNvSpPr txBox="1"/>
          <p:nvPr/>
        </p:nvSpPr>
        <p:spPr>
          <a:xfrm>
            <a:off x="342900" y="1901697"/>
            <a:ext cx="20422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Google Trends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45ACF-E946-1D5B-9CDE-25F26AAA93DA}"/>
              </a:ext>
            </a:extLst>
          </p:cNvPr>
          <p:cNvSpPr txBox="1"/>
          <p:nvPr/>
        </p:nvSpPr>
        <p:spPr>
          <a:xfrm>
            <a:off x="2385185" y="1901696"/>
            <a:ext cx="22442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Rating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EBD61-21DC-D443-F835-5D9FE046F991}"/>
              </a:ext>
            </a:extLst>
          </p:cNvPr>
          <p:cNvSpPr txBox="1"/>
          <p:nvPr/>
        </p:nvSpPr>
        <p:spPr>
          <a:xfrm>
            <a:off x="4629435" y="1901695"/>
            <a:ext cx="2163252" cy="3693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7B9F6-D4D6-1AFB-37E4-05D1D57EEE3C}"/>
              </a:ext>
            </a:extLst>
          </p:cNvPr>
          <p:cNvSpPr txBox="1">
            <a:spLocks/>
          </p:cNvSpPr>
          <p:nvPr/>
        </p:nvSpPr>
        <p:spPr>
          <a:xfrm>
            <a:off x="6707787" y="1940550"/>
            <a:ext cx="2205974" cy="3384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Insights into each brand's image, revealing areas of positive engagement and highlighting negative sentiment that needs addressing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3DDCBB-B0B0-07D6-B4DE-7DB05AB3BC21}"/>
              </a:ext>
            </a:extLst>
          </p:cNvPr>
          <p:cNvCxnSpPr>
            <a:cxnSpLocks/>
          </p:cNvCxnSpPr>
          <p:nvPr/>
        </p:nvCxnSpPr>
        <p:spPr>
          <a:xfrm>
            <a:off x="6747415" y="2001979"/>
            <a:ext cx="0" cy="333444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90B324-15F2-DAEE-4537-9D2F37568C8A}"/>
              </a:ext>
            </a:extLst>
          </p:cNvPr>
          <p:cNvSpPr txBox="1"/>
          <p:nvPr/>
        </p:nvSpPr>
        <p:spPr>
          <a:xfrm>
            <a:off x="6702143" y="1901694"/>
            <a:ext cx="22116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8059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 dirty="0"/>
              <a:t>Consumer Interest in Clothing : A Search Frequency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5"/>
            <a:ext cx="8458200" cy="365760"/>
          </a:xfrm>
        </p:spPr>
        <p:txBody>
          <a:bodyPr/>
          <a:lstStyle/>
          <a:p>
            <a:r>
              <a:rPr lang="en-US" dirty="0"/>
              <a:t>Relative popularity of different fashion items based on Google Trends data, highlighting both peak and steady periods of consumer interest.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clothing items&#10;&#10;Description automatically generated">
            <a:extLst>
              <a:ext uri="{FF2B5EF4-FFF2-40B4-BE49-F238E27FC236}">
                <a16:creationId xmlns:a16="http://schemas.microsoft.com/office/drawing/2014/main" id="{DF9F76EE-3C44-DA89-6C81-79A2D640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5" y="1912683"/>
            <a:ext cx="7438852" cy="42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Comparing Search Trends for All </a:t>
            </a:r>
            <a:r>
              <a:rPr lang="en-US">
                <a:effectLst/>
                <a:latin typeface="Franklin Gothic Medium Cond"/>
              </a:rPr>
              <a:t>3 Gap Brands</a:t>
            </a:r>
            <a:endParaRPr lang="en-US">
              <a:latin typeface="Franklin Gothic Medium Con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AA5DB7F-5584-FD38-405D-493D7938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31" y="840639"/>
            <a:ext cx="6438813" cy="3451073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6294DCC-2040-DF0D-5042-679B8045271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8352" y="4475430"/>
            <a:ext cx="9217680" cy="163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ea typeface="+mn-lt"/>
                <a:cs typeface="+mn-lt"/>
              </a:rPr>
              <a:t>Stacked area chart represents cumulative search interest for each brand over five years.</a:t>
            </a:r>
            <a:endParaRPr lang="en-US"/>
          </a:p>
          <a:p>
            <a:pPr marL="285750" indent="-285750"/>
            <a:r>
              <a:rPr lang="en-US">
                <a:ea typeface="+mn-lt"/>
                <a:cs typeface="+mn-lt"/>
              </a:rPr>
              <a:t>Old Navy consistently shows higher interest, with noticeable seasonal spikes.</a:t>
            </a:r>
            <a:endParaRPr lang="en-US"/>
          </a:p>
          <a:p>
            <a:pPr marL="285750" indent="-285750"/>
            <a:r>
              <a:rPr lang="en-US">
                <a:ea typeface="+mn-lt"/>
                <a:cs typeface="+mn-lt"/>
              </a:rPr>
              <a:t>Old Navy maintains higher engagement, while Gap and Banana Republic show lower, fluctuating interest.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6BB3094-5107-2B46-F050-C8CA43C0E4C7}"/>
              </a:ext>
            </a:extLst>
          </p:cNvPr>
          <p:cNvSpPr txBox="1">
            <a:spLocks/>
          </p:cNvSpPr>
          <p:nvPr/>
        </p:nvSpPr>
        <p:spPr>
          <a:xfrm>
            <a:off x="468577" y="1824119"/>
            <a:ext cx="1893710" cy="1485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>
                <a:ea typeface="+mn-lt"/>
                <a:cs typeface="+mn-lt"/>
              </a:rPr>
              <a:t>Shows search interest trends for Gap, Banana Republic, and Old Navy from 2020 to 2024, highlighting brand popularity over time.</a:t>
            </a:r>
            <a:endParaRPr lang="en-US" sz="1400" i="1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37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12" y="120325"/>
            <a:ext cx="8817688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Term Correlations Across 3 Brands </a:t>
            </a:r>
            <a:r>
              <a:rPr lang="en-US"/>
              <a:t>(</a:t>
            </a:r>
            <a:r>
              <a:rPr lang="en-US" dirty="0"/>
              <a:t>5 years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CADC18-083C-F4EA-BA9A-CC22A6109407}"/>
              </a:ext>
            </a:extLst>
          </p:cNvPr>
          <p:cNvGrpSpPr/>
          <p:nvPr/>
        </p:nvGrpSpPr>
        <p:grpSpPr>
          <a:xfrm>
            <a:off x="204610" y="906590"/>
            <a:ext cx="8734779" cy="6037292"/>
            <a:chOff x="141683" y="778771"/>
            <a:chExt cx="8734779" cy="6037292"/>
          </a:xfrm>
        </p:grpSpPr>
        <p:pic>
          <p:nvPicPr>
            <p:cNvPr id="9" name="Picture 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7A47B8B-A48C-B4AD-AD12-775B7748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683" y="788535"/>
              <a:ext cx="4249770" cy="3009243"/>
            </a:xfrm>
            <a:prstGeom prst="rect">
              <a:avLst/>
            </a:prstGeom>
          </p:spPr>
        </p:pic>
        <p:pic>
          <p:nvPicPr>
            <p:cNvPr id="11" name="Picture 10" descr="A graph with numbers and symbols&#10;&#10;Description automatically generated with medium confidence">
              <a:extLst>
                <a:ext uri="{FF2B5EF4-FFF2-40B4-BE49-F238E27FC236}">
                  <a16:creationId xmlns:a16="http://schemas.microsoft.com/office/drawing/2014/main" id="{D2EC618E-8C3D-4AAA-4419-9F5481AE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9701" y="778771"/>
              <a:ext cx="4326761" cy="3100611"/>
            </a:xfrm>
            <a:prstGeom prst="rect">
              <a:avLst/>
            </a:prstGeom>
          </p:spPr>
        </p:pic>
        <p:pic>
          <p:nvPicPr>
            <p:cNvPr id="13" name="Picture 12" descr="A chart of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4FE35EFD-D8EF-EF9B-A25B-05BB93DF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6285" y="3876956"/>
              <a:ext cx="4625992" cy="2939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1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Heatmap for Gap, Old Navy, Banana Republic (5 years)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2201743E-A1FB-FF07-EB72-2BAF94496F8A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767798276"/>
              </p:ext>
            </p:extLst>
          </p:nvPr>
        </p:nvGraphicFramePr>
        <p:xfrm>
          <a:off x="350838" y="1201674"/>
          <a:ext cx="8450262" cy="445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A10A8385-CBD5-C22D-C467-4B19DF2198B5}"/>
              </a:ext>
            </a:extLst>
          </p:cNvPr>
          <p:cNvCxnSpPr/>
          <p:nvPr/>
        </p:nvCxnSpPr>
        <p:spPr>
          <a:xfrm flipH="1">
            <a:off x="4583806" y="1791238"/>
            <a:ext cx="3218" cy="5387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FE46E467-90C5-F0EA-F41E-58BFFD399C1F}"/>
              </a:ext>
            </a:extLst>
          </p:cNvPr>
          <p:cNvCxnSpPr>
            <a:cxnSpLocks/>
          </p:cNvCxnSpPr>
          <p:nvPr/>
        </p:nvCxnSpPr>
        <p:spPr>
          <a:xfrm>
            <a:off x="4576292" y="3460125"/>
            <a:ext cx="7514" cy="5065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3DDC243D-36FC-CD62-B781-B70E4FA53AAA}"/>
              </a:ext>
            </a:extLst>
          </p:cNvPr>
          <p:cNvCxnSpPr>
            <a:cxnSpLocks/>
          </p:cNvCxnSpPr>
          <p:nvPr/>
        </p:nvCxnSpPr>
        <p:spPr>
          <a:xfrm flipH="1">
            <a:off x="4605270" y="5118280"/>
            <a:ext cx="3218" cy="5387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0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Trends Analysis: </a:t>
            </a:r>
            <a:r>
              <a:rPr lang="en-US" dirty="0">
                <a:effectLst/>
              </a:rPr>
              <a:t>Banana Republic Dresses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1111302"/>
            <a:ext cx="8458200" cy="365760"/>
          </a:xfrm>
        </p:spPr>
        <p:txBody>
          <a:bodyPr/>
          <a:lstStyle/>
          <a:p>
            <a:r>
              <a:rPr lang="en-US"/>
              <a:t>Provides insights into long-term trends, seasonality, and irregular patterns in consumer interest for Banana Republic dresses.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graph of different dresses&#10;&#10;Description automatically generated with medium confidence">
            <a:extLst>
              <a:ext uri="{FF2B5EF4-FFF2-40B4-BE49-F238E27FC236}">
                <a16:creationId xmlns:a16="http://schemas.microsoft.com/office/drawing/2014/main" id="{54813499-7C24-931C-682E-117A2C73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44" y="1860699"/>
            <a:ext cx="6319231" cy="42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100"/>
              <a:t>Rating Distribution Analysis: </a:t>
            </a:r>
            <a:r>
              <a:rPr lang="en-US" sz="3100">
                <a:effectLst/>
              </a:rPr>
              <a:t>Top 5 Most Popular Items</a:t>
            </a:r>
            <a:endParaRPr lang="en-US" sz="310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B59B729-EED1-58D1-4389-A5704A53B6EA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52211" y="1240497"/>
            <a:ext cx="3230787" cy="474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highlight>
                  <a:srgbClr val="000000"/>
                </a:highlight>
              </a:rPr>
              <a:t>Top 5 Most Popular Items</a:t>
            </a:r>
          </a:p>
          <a:p>
            <a:pPr algn="just"/>
            <a:r>
              <a:rPr lang="en-US" sz="1600" dirty="0">
                <a:ea typeface="+mn-lt"/>
                <a:cs typeface="+mn-lt"/>
              </a:rPr>
              <a:t>Top 5 Gap items by reviews, led by "Boys' Logo Hoodie."</a:t>
            </a:r>
            <a:endParaRPr lang="en-US" sz="1600" dirty="0"/>
          </a:p>
          <a:p>
            <a:pPr algn="just"/>
            <a:r>
              <a:rPr lang="en-US" sz="1600" dirty="0">
                <a:ea typeface="+mn-lt"/>
                <a:cs typeface="+mn-lt"/>
              </a:rPr>
              <a:t>Women's items like "Hoodie" and "Fitted Cami" also popular.</a:t>
            </a:r>
          </a:p>
          <a:p>
            <a:pPr algn="just"/>
            <a:r>
              <a:rPr lang="en-US" sz="1600" dirty="0">
                <a:ea typeface="+mn-lt"/>
                <a:cs typeface="+mn-lt"/>
              </a:rPr>
              <a:t>High review count suggests these are customer favorites.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200" b="1" dirty="0">
                <a:solidFill>
                  <a:schemeClr val="bg1"/>
                </a:solidFill>
                <a:highlight>
                  <a:srgbClr val="000000"/>
                </a:highlight>
              </a:rPr>
              <a:t>Distribution of Ratings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just"/>
            <a:r>
              <a:rPr lang="en-US" sz="1600" dirty="0">
                <a:ea typeface="+mn-lt"/>
                <a:cs typeface="+mn-lt"/>
              </a:rPr>
              <a:t>Most ratings fall between 4.0 and 4.5, showing positive feedback.</a:t>
            </a:r>
          </a:p>
          <a:p>
            <a:pPr algn="just"/>
            <a:r>
              <a:rPr lang="en-US" sz="1600" dirty="0">
                <a:ea typeface="+mn-lt"/>
                <a:cs typeface="+mn-lt"/>
              </a:rPr>
              <a:t>No ratings below </a:t>
            </a:r>
            <a:r>
              <a:rPr lang="en-US" sz="1600">
                <a:ea typeface="+mn-lt"/>
                <a:cs typeface="+mn-lt"/>
              </a:rPr>
              <a:t>3.0</a:t>
            </a:r>
            <a:r>
              <a:rPr lang="en-US" sz="1600" dirty="0">
                <a:ea typeface="+mn-lt"/>
                <a:cs typeface="+mn-lt"/>
              </a:rPr>
              <a:t>, indicating good overall perception.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 descr="A graph of a number of bars">
            <a:extLst>
              <a:ext uri="{FF2B5EF4-FFF2-40B4-BE49-F238E27FC236}">
                <a16:creationId xmlns:a16="http://schemas.microsoft.com/office/drawing/2014/main" id="{99476BB3-2A0A-1C34-E29D-76D30203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7" y="4003749"/>
            <a:ext cx="5043188" cy="2730068"/>
          </a:xfrm>
          <a:prstGeom prst="rect">
            <a:avLst/>
          </a:prstGeom>
        </p:spPr>
      </p:pic>
      <p:pic>
        <p:nvPicPr>
          <p:cNvPr id="8" name="Picture 7" descr="A blue and white bar graph&#10;&#10;Description automatically generated">
            <a:extLst>
              <a:ext uri="{FF2B5EF4-FFF2-40B4-BE49-F238E27FC236}">
                <a16:creationId xmlns:a16="http://schemas.microsoft.com/office/drawing/2014/main" id="{C896527B-E749-75F4-3746-5E70B579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18" y="1113927"/>
            <a:ext cx="5138171" cy="27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Alt-Standard-20231110" id="{E5D3F0C0-A362-8446-BA20-55FDC9E2A9C9}" vid="{A286A61B-3BE2-F74D-8ABA-43CBE7F55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E0D6C-581B-4814-98E7-EF172D5D46A1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6656b4d-3fa0-4709-acfb-d5e813445d1e"/>
    <ds:schemaRef ds:uri="http://schemas.openxmlformats.org/package/2006/metadata/core-properties"/>
    <ds:schemaRef ds:uri="http://purl.org/dc/elements/1.1/"/>
    <ds:schemaRef ds:uri="37af3f4b-4b66-46f9-8456-831d9bc3e737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123C2C-AFAE-4203-8853-55A6C8E1C3A7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1281</Words>
  <Application>Microsoft Office PowerPoint</Application>
  <PresentationFormat>On-screen Show (4:3)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Franklin Gothic Medium Cond</vt:lpstr>
      <vt:lpstr>Calibri</vt:lpstr>
      <vt:lpstr>Aptos Narrow</vt:lpstr>
      <vt:lpstr>Franklin Gothic Medium</vt:lpstr>
      <vt:lpstr>Franklin Gothic Book</vt:lpstr>
      <vt:lpstr>Wingdings</vt:lpstr>
      <vt:lpstr>Office Theme</vt:lpstr>
      <vt:lpstr>Predicting Consumer Tastes: The Role of Big Data vs. Creativity at Gap Inc.</vt:lpstr>
      <vt:lpstr>Background and Strategic Challenge at Gap Inc.</vt:lpstr>
      <vt:lpstr>Addressing Gap Inc.'s Strategic Challenges</vt:lpstr>
      <vt:lpstr>Consumer Interest in Clothing : A Search Frequency Analysis</vt:lpstr>
      <vt:lpstr>Comparing Search Trends for All 3 Gap Brands</vt:lpstr>
      <vt:lpstr>Search Term Correlations Across 3 Brands (5 years)</vt:lpstr>
      <vt:lpstr>Heatmap for Gap, Old Navy, Banana Republic (5 years)</vt:lpstr>
      <vt:lpstr>Google Trends Analysis: Banana Republic Dresses</vt:lpstr>
      <vt:lpstr>Rating Distribution Analysis: Top 5 Most Popular Items</vt:lpstr>
      <vt:lpstr>Opportunity Analysis: Nautica's Lowest-Rated Clothing Products</vt:lpstr>
      <vt:lpstr>PowerPoint Presentation</vt:lpstr>
      <vt:lpstr>PowerPoint Presentation</vt:lpstr>
      <vt:lpstr>PowerPoint Presentation</vt:lpstr>
      <vt:lpstr>PowerPoint Presentation</vt:lpstr>
      <vt:lpstr>Finding a Strategic Path Forward</vt:lpstr>
      <vt:lpstr>Thank You</vt:lpstr>
      <vt:lpstr>Appendix</vt:lpstr>
      <vt:lpstr>Financial Analysis of Gap Inc.</vt:lpstr>
      <vt:lpstr>PowerPoint Presentation</vt:lpstr>
      <vt:lpstr>PowerPoint Presentation</vt:lpstr>
      <vt:lpstr>Rating Analysis: Data scraped from Amazon</vt:lpstr>
      <vt:lpstr>Google Trends Analysis: Consumer Interest in Key Fashion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ABELLO</dc:creator>
  <cp:lastModifiedBy>Kshitij Chauhan</cp:lastModifiedBy>
  <cp:revision>2</cp:revision>
  <dcterms:created xsi:type="dcterms:W3CDTF">2024-09-30T18:07:04Z</dcterms:created>
  <dcterms:modified xsi:type="dcterms:W3CDTF">2024-10-02T04:05:56Z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