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70"/>
  </p:notesMasterIdLst>
  <p:sldIdLst>
    <p:sldId id="257" r:id="rId2"/>
    <p:sldId id="259" r:id="rId3"/>
    <p:sldId id="261" r:id="rId4"/>
    <p:sldId id="264" r:id="rId5"/>
    <p:sldId id="263" r:id="rId6"/>
    <p:sldId id="272" r:id="rId7"/>
    <p:sldId id="301" r:id="rId8"/>
    <p:sldId id="262" r:id="rId9"/>
    <p:sldId id="265" r:id="rId10"/>
    <p:sldId id="266" r:id="rId11"/>
    <p:sldId id="273" r:id="rId12"/>
    <p:sldId id="304" r:id="rId13"/>
    <p:sldId id="305" r:id="rId14"/>
    <p:sldId id="311" r:id="rId15"/>
    <p:sldId id="310" r:id="rId16"/>
    <p:sldId id="312" r:id="rId17"/>
    <p:sldId id="317" r:id="rId18"/>
    <p:sldId id="318" r:id="rId19"/>
    <p:sldId id="319" r:id="rId20"/>
    <p:sldId id="320" r:id="rId21"/>
    <p:sldId id="321" r:id="rId22"/>
    <p:sldId id="322" r:id="rId23"/>
    <p:sldId id="323" r:id="rId24"/>
    <p:sldId id="332" r:id="rId25"/>
    <p:sldId id="334" r:id="rId26"/>
    <p:sldId id="333" r:id="rId27"/>
    <p:sldId id="313" r:id="rId28"/>
    <p:sldId id="314" r:id="rId29"/>
    <p:sldId id="315" r:id="rId30"/>
    <p:sldId id="324" r:id="rId31"/>
    <p:sldId id="325" r:id="rId32"/>
    <p:sldId id="326" r:id="rId33"/>
    <p:sldId id="327" r:id="rId34"/>
    <p:sldId id="328" r:id="rId35"/>
    <p:sldId id="329" r:id="rId36"/>
    <p:sldId id="330" r:id="rId37"/>
    <p:sldId id="331" r:id="rId38"/>
    <p:sldId id="267" r:id="rId39"/>
    <p:sldId id="276" r:id="rId40"/>
    <p:sldId id="275" r:id="rId41"/>
    <p:sldId id="306" r:id="rId42"/>
    <p:sldId id="282" r:id="rId43"/>
    <p:sldId id="280" r:id="rId44"/>
    <p:sldId id="307" r:id="rId45"/>
    <p:sldId id="281" r:id="rId46"/>
    <p:sldId id="343" r:id="rId47"/>
    <p:sldId id="344" r:id="rId48"/>
    <p:sldId id="277" r:id="rId49"/>
    <p:sldId id="278" r:id="rId50"/>
    <p:sldId id="338" r:id="rId51"/>
    <p:sldId id="284" r:id="rId52"/>
    <p:sldId id="285" r:id="rId53"/>
    <p:sldId id="286" r:id="rId54"/>
    <p:sldId id="279" r:id="rId55"/>
    <p:sldId id="283" r:id="rId56"/>
    <p:sldId id="335" r:id="rId57"/>
    <p:sldId id="336" r:id="rId58"/>
    <p:sldId id="337" r:id="rId59"/>
    <p:sldId id="291" r:id="rId60"/>
    <p:sldId id="292" r:id="rId61"/>
    <p:sldId id="340" r:id="rId62"/>
    <p:sldId id="342" r:id="rId63"/>
    <p:sldId id="293" r:id="rId64"/>
    <p:sldId id="298" r:id="rId65"/>
    <p:sldId id="294" r:id="rId66"/>
    <p:sldId id="295" r:id="rId67"/>
    <p:sldId id="302" r:id="rId68"/>
    <p:sldId id="303" r:id="rId69"/>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81012DD-7ADC-4AA2-B3F0-03C9D219089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cs-CZ"/>
          </a:p>
        </p:txBody>
      </p:sp>
      <p:sp>
        <p:nvSpPr>
          <p:cNvPr id="10243" name="Rectangle 3">
            <a:extLst>
              <a:ext uri="{FF2B5EF4-FFF2-40B4-BE49-F238E27FC236}">
                <a16:creationId xmlns:a16="http://schemas.microsoft.com/office/drawing/2014/main" id="{2503B143-DDCD-4304-9AE6-3239980C5E6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cs-CZ"/>
          </a:p>
        </p:txBody>
      </p:sp>
      <p:sp>
        <p:nvSpPr>
          <p:cNvPr id="3076" name="Rectangle 4">
            <a:extLst>
              <a:ext uri="{FF2B5EF4-FFF2-40B4-BE49-F238E27FC236}">
                <a16:creationId xmlns:a16="http://schemas.microsoft.com/office/drawing/2014/main" id="{01CBDB1B-3848-413D-8670-F25064FB170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A1AF9448-877D-47A3-905E-58AA44E8FBA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cs-CZ" noProof="0"/>
              <a:t>Klepnutím lze upravit styly předlohy textu.</a:t>
            </a:r>
          </a:p>
          <a:p>
            <a:pPr lvl="1"/>
            <a:r>
              <a:rPr lang="cs-CZ" noProof="0"/>
              <a:t>Druhá úroveň</a:t>
            </a:r>
          </a:p>
          <a:p>
            <a:pPr lvl="2"/>
            <a:r>
              <a:rPr lang="cs-CZ" noProof="0"/>
              <a:t>Třetí úroveň</a:t>
            </a:r>
          </a:p>
          <a:p>
            <a:pPr lvl="3"/>
            <a:r>
              <a:rPr lang="cs-CZ" noProof="0"/>
              <a:t>Čtvrtá úroveň</a:t>
            </a:r>
          </a:p>
          <a:p>
            <a:pPr lvl="4"/>
            <a:r>
              <a:rPr lang="cs-CZ" noProof="0"/>
              <a:t>Pátá úroveň</a:t>
            </a:r>
          </a:p>
        </p:txBody>
      </p:sp>
      <p:sp>
        <p:nvSpPr>
          <p:cNvPr id="10246" name="Rectangle 6">
            <a:extLst>
              <a:ext uri="{FF2B5EF4-FFF2-40B4-BE49-F238E27FC236}">
                <a16:creationId xmlns:a16="http://schemas.microsoft.com/office/drawing/2014/main" id="{85E80438-49D1-4AC8-AEBB-48923C0AB27A}"/>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cs-CZ"/>
          </a:p>
        </p:txBody>
      </p:sp>
      <p:sp>
        <p:nvSpPr>
          <p:cNvPr id="10247" name="Rectangle 7">
            <a:extLst>
              <a:ext uri="{FF2B5EF4-FFF2-40B4-BE49-F238E27FC236}">
                <a16:creationId xmlns:a16="http://schemas.microsoft.com/office/drawing/2014/main" id="{E368D3B7-004C-47AE-941A-591A98B9A31A}"/>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5CA25494-B31F-45F6-8994-4929F9A31FAE}" type="slidenum">
              <a:rPr lang="cs-CZ" altLang="cs-CZ"/>
              <a:pPr>
                <a:defRPr/>
              </a:pPr>
              <a:t>‹#›</a:t>
            </a:fld>
            <a:endParaRPr lang="cs-CZ" altLang="cs-C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Zástupný symbol pro obrázek snímku 1">
            <a:extLst>
              <a:ext uri="{FF2B5EF4-FFF2-40B4-BE49-F238E27FC236}">
                <a16:creationId xmlns:a16="http://schemas.microsoft.com/office/drawing/2014/main" id="{1AB1ED96-3479-477A-A838-AC094DB57858}"/>
              </a:ext>
            </a:extLst>
          </p:cNvPr>
          <p:cNvSpPr>
            <a:spLocks noGrp="1" noRot="1" noChangeAspect="1" noChangeArrowheads="1" noTextEdit="1"/>
          </p:cNvSpPr>
          <p:nvPr>
            <p:ph type="sldImg"/>
          </p:nvPr>
        </p:nvSpPr>
        <p:spPr>
          <a:ln/>
        </p:spPr>
      </p:sp>
      <p:sp>
        <p:nvSpPr>
          <p:cNvPr id="73731" name="Zástupný symbol pro poznámky 2">
            <a:extLst>
              <a:ext uri="{FF2B5EF4-FFF2-40B4-BE49-F238E27FC236}">
                <a16:creationId xmlns:a16="http://schemas.microsoft.com/office/drawing/2014/main" id="{9C902622-0847-4732-9A92-2D45103DC0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a:p>
        </p:txBody>
      </p:sp>
      <p:sp>
        <p:nvSpPr>
          <p:cNvPr id="73732" name="Zástupný symbol pro číslo snímku 3">
            <a:extLst>
              <a:ext uri="{FF2B5EF4-FFF2-40B4-BE49-F238E27FC236}">
                <a16:creationId xmlns:a16="http://schemas.microsoft.com/office/drawing/2014/main" id="{9165FF52-4F78-4F1F-991B-C8A2C7433A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BC6D01-4E06-4966-8623-52E8C761E138}" type="slidenum">
              <a:rPr lang="cs-CZ" altLang="cs-CZ" smtClean="0">
                <a:latin typeface="Times New Roman" panose="02020603050405020304" pitchFamily="18" charset="0"/>
              </a:rPr>
              <a:pPr/>
              <a:t>67</a:t>
            </a:fld>
            <a:endParaRPr lang="cs-CZ" altLang="cs-CZ">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D142112E-9492-47DB-BEEA-4DCF377E64A6}"/>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nvGrpSpPr>
          <p:cNvPr id="5" name="Group 8">
            <a:extLst>
              <a:ext uri="{FF2B5EF4-FFF2-40B4-BE49-F238E27FC236}">
                <a16:creationId xmlns:a16="http://schemas.microsoft.com/office/drawing/2014/main" id="{83B8D206-6BAF-4F9E-980B-EF6EBFF84F5C}"/>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B3CE188B-8D19-4B4C-8AAE-A5819B8AF503}"/>
                </a:ext>
              </a:extLst>
            </p:cNvPr>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7" name="Oval 10">
              <a:extLst>
                <a:ext uri="{FF2B5EF4-FFF2-40B4-BE49-F238E27FC236}">
                  <a16:creationId xmlns:a16="http://schemas.microsoft.com/office/drawing/2014/main" id="{B94B28E8-8D45-4028-81FF-472F4C04167E}"/>
                </a:ext>
              </a:extLst>
            </p:cNvPr>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8" name="Oval 11">
              <a:extLst>
                <a:ext uri="{FF2B5EF4-FFF2-40B4-BE49-F238E27FC236}">
                  <a16:creationId xmlns:a16="http://schemas.microsoft.com/office/drawing/2014/main" id="{4D114E08-8612-4326-816D-16DE4CA634D5}"/>
                </a:ext>
              </a:extLst>
            </p:cNvPr>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9" name="Oval 12">
              <a:extLst>
                <a:ext uri="{FF2B5EF4-FFF2-40B4-BE49-F238E27FC236}">
                  <a16:creationId xmlns:a16="http://schemas.microsoft.com/office/drawing/2014/main" id="{A37F8E0A-A674-4648-830E-CBEA885AB823}"/>
                </a:ext>
              </a:extLst>
            </p:cNvPr>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 name="Oval 13">
              <a:extLst>
                <a:ext uri="{FF2B5EF4-FFF2-40B4-BE49-F238E27FC236}">
                  <a16:creationId xmlns:a16="http://schemas.microsoft.com/office/drawing/2014/main" id="{14F5CEBF-717C-4B56-9974-22F88D24207E}"/>
                </a:ext>
              </a:extLst>
            </p:cNvPr>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1" name="Oval 14">
              <a:extLst>
                <a:ext uri="{FF2B5EF4-FFF2-40B4-BE49-F238E27FC236}">
                  <a16:creationId xmlns:a16="http://schemas.microsoft.com/office/drawing/2014/main" id="{621D14C7-25E8-48BB-A144-FE29F406EB8A}"/>
                </a:ext>
              </a:extLst>
            </p:cNvPr>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2" name="Oval 15">
              <a:extLst>
                <a:ext uri="{FF2B5EF4-FFF2-40B4-BE49-F238E27FC236}">
                  <a16:creationId xmlns:a16="http://schemas.microsoft.com/office/drawing/2014/main" id="{DC62F605-F4AF-43D6-9E68-1ABA9653DC85}"/>
                </a:ext>
              </a:extLst>
            </p:cNvPr>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3" name="Oval 16">
              <a:extLst>
                <a:ext uri="{FF2B5EF4-FFF2-40B4-BE49-F238E27FC236}">
                  <a16:creationId xmlns:a16="http://schemas.microsoft.com/office/drawing/2014/main" id="{D0171F46-E8DB-4643-8D5C-DA912DE0A9E4}"/>
                </a:ext>
              </a:extLst>
            </p:cNvPr>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4" name="Oval 17">
              <a:extLst>
                <a:ext uri="{FF2B5EF4-FFF2-40B4-BE49-F238E27FC236}">
                  <a16:creationId xmlns:a16="http://schemas.microsoft.com/office/drawing/2014/main" id="{D8D5AA71-68EA-4C39-B357-867FF971A52E}"/>
                </a:ext>
              </a:extLst>
            </p:cNvPr>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5" name="Oval 18">
              <a:extLst>
                <a:ext uri="{FF2B5EF4-FFF2-40B4-BE49-F238E27FC236}">
                  <a16:creationId xmlns:a16="http://schemas.microsoft.com/office/drawing/2014/main" id="{81ADEECF-3D42-4756-9944-220E32E1995B}"/>
                </a:ext>
              </a:extLst>
            </p:cNvPr>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6" name="Oval 19">
              <a:extLst>
                <a:ext uri="{FF2B5EF4-FFF2-40B4-BE49-F238E27FC236}">
                  <a16:creationId xmlns:a16="http://schemas.microsoft.com/office/drawing/2014/main" id="{2CB91533-ADD6-4C3D-A2C7-CDCA0F9302F0}"/>
                </a:ext>
              </a:extLst>
            </p:cNvPr>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7" name="Oval 20">
              <a:extLst>
                <a:ext uri="{FF2B5EF4-FFF2-40B4-BE49-F238E27FC236}">
                  <a16:creationId xmlns:a16="http://schemas.microsoft.com/office/drawing/2014/main" id="{AD6AB09B-AC5D-4E28-B1C0-6AB13DFFDF4F}"/>
                </a:ext>
              </a:extLst>
            </p:cNvPr>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8" name="Oval 21">
              <a:extLst>
                <a:ext uri="{FF2B5EF4-FFF2-40B4-BE49-F238E27FC236}">
                  <a16:creationId xmlns:a16="http://schemas.microsoft.com/office/drawing/2014/main" id="{68077B31-3FC2-46E8-A45E-8E1E3508B34E}"/>
                </a:ext>
              </a:extLst>
            </p:cNvPr>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9" name="Oval 22">
              <a:extLst>
                <a:ext uri="{FF2B5EF4-FFF2-40B4-BE49-F238E27FC236}">
                  <a16:creationId xmlns:a16="http://schemas.microsoft.com/office/drawing/2014/main" id="{C190F429-95F5-4F04-B5DB-AF8F47660F30}"/>
                </a:ext>
              </a:extLst>
            </p:cNvPr>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0" name="Oval 23">
              <a:extLst>
                <a:ext uri="{FF2B5EF4-FFF2-40B4-BE49-F238E27FC236}">
                  <a16:creationId xmlns:a16="http://schemas.microsoft.com/office/drawing/2014/main" id="{466DACF4-55A1-4743-BC6A-6DE4614387D3}"/>
                </a:ext>
              </a:extLst>
            </p:cNvPr>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1" name="Oval 24">
              <a:extLst>
                <a:ext uri="{FF2B5EF4-FFF2-40B4-BE49-F238E27FC236}">
                  <a16:creationId xmlns:a16="http://schemas.microsoft.com/office/drawing/2014/main" id="{C8E6EDAF-63D2-4A90-9813-3F11D5D4BE19}"/>
                </a:ext>
              </a:extLst>
            </p:cNvPr>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2" name="Oval 25">
              <a:extLst>
                <a:ext uri="{FF2B5EF4-FFF2-40B4-BE49-F238E27FC236}">
                  <a16:creationId xmlns:a16="http://schemas.microsoft.com/office/drawing/2014/main" id="{FB9196BA-F27F-46EC-AC7C-439E4E93C87A}"/>
                </a:ext>
              </a:extLst>
            </p:cNvPr>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3" name="Oval 26">
              <a:extLst>
                <a:ext uri="{FF2B5EF4-FFF2-40B4-BE49-F238E27FC236}">
                  <a16:creationId xmlns:a16="http://schemas.microsoft.com/office/drawing/2014/main" id="{049471BF-692A-4CA5-8B46-3305B9730616}"/>
                </a:ext>
              </a:extLst>
            </p:cNvPr>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4" name="Oval 27">
              <a:extLst>
                <a:ext uri="{FF2B5EF4-FFF2-40B4-BE49-F238E27FC236}">
                  <a16:creationId xmlns:a16="http://schemas.microsoft.com/office/drawing/2014/main" id="{2B62CCE4-67E4-4D7B-AD98-018F5760E4D0}"/>
                </a:ext>
              </a:extLst>
            </p:cNvPr>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5" name="Oval 28">
              <a:extLst>
                <a:ext uri="{FF2B5EF4-FFF2-40B4-BE49-F238E27FC236}">
                  <a16:creationId xmlns:a16="http://schemas.microsoft.com/office/drawing/2014/main" id="{20BAAB05-CF26-4E95-AA47-FF4A529FA011}"/>
                </a:ext>
              </a:extLst>
            </p:cNvPr>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6" name="Oval 29">
              <a:extLst>
                <a:ext uri="{FF2B5EF4-FFF2-40B4-BE49-F238E27FC236}">
                  <a16:creationId xmlns:a16="http://schemas.microsoft.com/office/drawing/2014/main" id="{7A1A1DB3-53B1-47DB-BB4B-972219A5929C}"/>
                </a:ext>
              </a:extLst>
            </p:cNvPr>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7" name="Oval 30">
              <a:extLst>
                <a:ext uri="{FF2B5EF4-FFF2-40B4-BE49-F238E27FC236}">
                  <a16:creationId xmlns:a16="http://schemas.microsoft.com/office/drawing/2014/main" id="{B056A88B-82EE-4087-9978-54021B1B54FA}"/>
                </a:ext>
              </a:extLst>
            </p:cNvPr>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8" name="Oval 31">
              <a:extLst>
                <a:ext uri="{FF2B5EF4-FFF2-40B4-BE49-F238E27FC236}">
                  <a16:creationId xmlns:a16="http://schemas.microsoft.com/office/drawing/2014/main" id="{FF1DC785-6E20-4EA5-9749-44FFD50E0484}"/>
                </a:ext>
              </a:extLst>
            </p:cNvPr>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29" name="Oval 32">
              <a:extLst>
                <a:ext uri="{FF2B5EF4-FFF2-40B4-BE49-F238E27FC236}">
                  <a16:creationId xmlns:a16="http://schemas.microsoft.com/office/drawing/2014/main" id="{6F17FFEB-923E-49E3-A9D2-0740B11E86F9}"/>
                </a:ext>
              </a:extLst>
            </p:cNvPr>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0" name="Oval 33">
              <a:extLst>
                <a:ext uri="{FF2B5EF4-FFF2-40B4-BE49-F238E27FC236}">
                  <a16:creationId xmlns:a16="http://schemas.microsoft.com/office/drawing/2014/main" id="{1B74D83F-FC27-4EA1-BC1F-3AB13F483275}"/>
                </a:ext>
              </a:extLst>
            </p:cNvPr>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1" name="Oval 34">
              <a:extLst>
                <a:ext uri="{FF2B5EF4-FFF2-40B4-BE49-F238E27FC236}">
                  <a16:creationId xmlns:a16="http://schemas.microsoft.com/office/drawing/2014/main" id="{A3EB9BC7-1DAB-4A7A-B0BD-D10BF11F18E1}"/>
                </a:ext>
              </a:extLst>
            </p:cNvPr>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2" name="Oval 35">
              <a:extLst>
                <a:ext uri="{FF2B5EF4-FFF2-40B4-BE49-F238E27FC236}">
                  <a16:creationId xmlns:a16="http://schemas.microsoft.com/office/drawing/2014/main" id="{2BE19CCB-E07A-4CFB-AD5A-D717524E7532}"/>
                </a:ext>
              </a:extLst>
            </p:cNvPr>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3" name="Oval 36">
              <a:extLst>
                <a:ext uri="{FF2B5EF4-FFF2-40B4-BE49-F238E27FC236}">
                  <a16:creationId xmlns:a16="http://schemas.microsoft.com/office/drawing/2014/main" id="{94BC8E06-0CF4-47BE-AE64-6F92FBB86B05}"/>
                </a:ext>
              </a:extLst>
            </p:cNvPr>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4" name="Oval 37">
              <a:extLst>
                <a:ext uri="{FF2B5EF4-FFF2-40B4-BE49-F238E27FC236}">
                  <a16:creationId xmlns:a16="http://schemas.microsoft.com/office/drawing/2014/main" id="{C737354F-CCC3-4F00-B370-4ABEFDA6546F}"/>
                </a:ext>
              </a:extLst>
            </p:cNvPr>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5" name="Oval 38">
              <a:extLst>
                <a:ext uri="{FF2B5EF4-FFF2-40B4-BE49-F238E27FC236}">
                  <a16:creationId xmlns:a16="http://schemas.microsoft.com/office/drawing/2014/main" id="{FCA5C511-CEFE-4C90-98F3-C759895A7BC7}"/>
                </a:ext>
              </a:extLst>
            </p:cNvPr>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36" name="Oval 39">
              <a:extLst>
                <a:ext uri="{FF2B5EF4-FFF2-40B4-BE49-F238E27FC236}">
                  <a16:creationId xmlns:a16="http://schemas.microsoft.com/office/drawing/2014/main" id="{FFCE1DBD-F28E-4C45-BF90-E4B08501D90C}"/>
                </a:ext>
              </a:extLst>
            </p:cNvPr>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grpSp>
      <p:sp>
        <p:nvSpPr>
          <p:cNvPr id="37" name="Line 40">
            <a:extLst>
              <a:ext uri="{FF2B5EF4-FFF2-40B4-BE49-F238E27FC236}">
                <a16:creationId xmlns:a16="http://schemas.microsoft.com/office/drawing/2014/main" id="{C003EA46-2DE9-4667-9FFC-87991C3B0A5D}"/>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8675" name="Rectangle 3"/>
          <p:cNvSpPr>
            <a:spLocks noGrp="1" noChangeArrowheads="1"/>
          </p:cNvSpPr>
          <p:nvPr>
            <p:ph type="ctrTitle"/>
          </p:nvPr>
        </p:nvSpPr>
        <p:spPr>
          <a:xfrm>
            <a:off x="315913" y="466725"/>
            <a:ext cx="6781800" cy="2133600"/>
          </a:xfrm>
        </p:spPr>
        <p:txBody>
          <a:bodyPr/>
          <a:lstStyle>
            <a:lvl1pPr algn="r">
              <a:defRPr sz="4800"/>
            </a:lvl1pPr>
          </a:lstStyle>
          <a:p>
            <a:pPr lvl="0"/>
            <a:r>
              <a:rPr lang="cs-CZ" altLang="en-US" noProof="0"/>
              <a:t>Klepnutím lze upravit styl předlohy nadpisů.</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cs-CZ" altLang="en-US" noProof="0"/>
              <a:t>Klepnutím lze upravit styl předlohy podnadpisů.</a:t>
            </a:r>
          </a:p>
        </p:txBody>
      </p:sp>
      <p:sp>
        <p:nvSpPr>
          <p:cNvPr id="38" name="Rectangle 5">
            <a:extLst>
              <a:ext uri="{FF2B5EF4-FFF2-40B4-BE49-F238E27FC236}">
                <a16:creationId xmlns:a16="http://schemas.microsoft.com/office/drawing/2014/main" id="{E23F8B1D-70C0-45AF-A44B-2FA4B35D62BA}"/>
              </a:ext>
            </a:extLst>
          </p:cNvPr>
          <p:cNvSpPr>
            <a:spLocks noGrp="1" noChangeArrowheads="1"/>
          </p:cNvSpPr>
          <p:nvPr>
            <p:ph type="dt" sz="half" idx="10"/>
          </p:nvPr>
        </p:nvSpPr>
        <p:spPr/>
        <p:txBody>
          <a:bodyPr/>
          <a:lstStyle>
            <a:lvl1pPr>
              <a:defRPr/>
            </a:lvl1pPr>
          </a:lstStyle>
          <a:p>
            <a:pPr>
              <a:defRPr/>
            </a:pPr>
            <a:endParaRPr lang="cs-CZ" altLang="en-US"/>
          </a:p>
        </p:txBody>
      </p:sp>
      <p:sp>
        <p:nvSpPr>
          <p:cNvPr id="39" name="Rectangle 6">
            <a:extLst>
              <a:ext uri="{FF2B5EF4-FFF2-40B4-BE49-F238E27FC236}">
                <a16:creationId xmlns:a16="http://schemas.microsoft.com/office/drawing/2014/main" id="{6755202E-3361-4CEE-8029-DC70A967929F}"/>
              </a:ext>
            </a:extLst>
          </p:cNvPr>
          <p:cNvSpPr>
            <a:spLocks noGrp="1" noChangeArrowheads="1"/>
          </p:cNvSpPr>
          <p:nvPr>
            <p:ph type="ftr" sz="quarter" idx="11"/>
          </p:nvPr>
        </p:nvSpPr>
        <p:spPr/>
        <p:txBody>
          <a:bodyPr/>
          <a:lstStyle>
            <a:lvl1pPr>
              <a:defRPr/>
            </a:lvl1pPr>
          </a:lstStyle>
          <a:p>
            <a:pPr>
              <a:defRPr/>
            </a:pPr>
            <a:endParaRPr lang="cs-CZ" altLang="en-US"/>
          </a:p>
        </p:txBody>
      </p:sp>
      <p:sp>
        <p:nvSpPr>
          <p:cNvPr id="40" name="Rectangle 7">
            <a:extLst>
              <a:ext uri="{FF2B5EF4-FFF2-40B4-BE49-F238E27FC236}">
                <a16:creationId xmlns:a16="http://schemas.microsoft.com/office/drawing/2014/main" id="{F1B19977-6872-4531-AEC5-52BDA54B9837}"/>
              </a:ext>
            </a:extLst>
          </p:cNvPr>
          <p:cNvSpPr>
            <a:spLocks noGrp="1" noChangeArrowheads="1"/>
          </p:cNvSpPr>
          <p:nvPr>
            <p:ph type="sldNum" sz="quarter" idx="12"/>
          </p:nvPr>
        </p:nvSpPr>
        <p:spPr/>
        <p:txBody>
          <a:bodyPr/>
          <a:lstStyle>
            <a:lvl1pPr>
              <a:defRPr/>
            </a:lvl1pPr>
          </a:lstStyle>
          <a:p>
            <a:pPr>
              <a:defRPr/>
            </a:pPr>
            <a:fld id="{C9890981-30F4-4C6B-A229-D5AE8B930D87}" type="slidenum">
              <a:rPr lang="cs-CZ" altLang="en-US"/>
              <a:pPr>
                <a:defRPr/>
              </a:pPr>
              <a:t>‹#›</a:t>
            </a:fld>
            <a:endParaRPr lang="cs-CZ" altLang="en-US"/>
          </a:p>
        </p:txBody>
      </p:sp>
    </p:spTree>
    <p:extLst>
      <p:ext uri="{BB962C8B-B14F-4D97-AF65-F5344CB8AC3E}">
        <p14:creationId xmlns:p14="http://schemas.microsoft.com/office/powerpoint/2010/main" val="315276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a:extLst>
              <a:ext uri="{FF2B5EF4-FFF2-40B4-BE49-F238E27FC236}">
                <a16:creationId xmlns:a16="http://schemas.microsoft.com/office/drawing/2014/main" id="{3F9E67C2-5AA5-4B67-B77D-A63CF4EFFE34}"/>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14FB8871-D9B2-45AF-AB1E-2832641AAF25}"/>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6" name="Rectangle 7">
            <a:extLst>
              <a:ext uri="{FF2B5EF4-FFF2-40B4-BE49-F238E27FC236}">
                <a16:creationId xmlns:a16="http://schemas.microsoft.com/office/drawing/2014/main" id="{48158D0E-81D0-4A85-A21F-3ACE7F871B61}"/>
              </a:ext>
            </a:extLst>
          </p:cNvPr>
          <p:cNvSpPr>
            <a:spLocks noGrp="1" noChangeArrowheads="1"/>
          </p:cNvSpPr>
          <p:nvPr>
            <p:ph type="sldNum" sz="quarter" idx="12"/>
          </p:nvPr>
        </p:nvSpPr>
        <p:spPr>
          <a:ln/>
        </p:spPr>
        <p:txBody>
          <a:bodyPr/>
          <a:lstStyle>
            <a:lvl1pPr>
              <a:defRPr/>
            </a:lvl1pPr>
          </a:lstStyle>
          <a:p>
            <a:pPr>
              <a:defRPr/>
            </a:pPr>
            <a:fld id="{E452FB24-728A-4EF4-A591-15D2404171E4}" type="slidenum">
              <a:rPr lang="cs-CZ" altLang="en-US"/>
              <a:pPr>
                <a:defRPr/>
              </a:pPr>
              <a:t>‹#›</a:t>
            </a:fld>
            <a:endParaRPr lang="cs-CZ" altLang="en-US"/>
          </a:p>
        </p:txBody>
      </p:sp>
    </p:spTree>
    <p:extLst>
      <p:ext uri="{BB962C8B-B14F-4D97-AF65-F5344CB8AC3E}">
        <p14:creationId xmlns:p14="http://schemas.microsoft.com/office/powerpoint/2010/main" val="422696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122238"/>
            <a:ext cx="2057400" cy="6008687"/>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122238"/>
            <a:ext cx="6019800" cy="6008687"/>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a:extLst>
              <a:ext uri="{FF2B5EF4-FFF2-40B4-BE49-F238E27FC236}">
                <a16:creationId xmlns:a16="http://schemas.microsoft.com/office/drawing/2014/main" id="{ED04A09E-7416-4137-9386-40819CDC7EE8}"/>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976DD4E1-2DAB-470D-8EB9-0F8F59679689}"/>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6" name="Rectangle 7">
            <a:extLst>
              <a:ext uri="{FF2B5EF4-FFF2-40B4-BE49-F238E27FC236}">
                <a16:creationId xmlns:a16="http://schemas.microsoft.com/office/drawing/2014/main" id="{A005F400-7770-4DC9-9554-15190DFB63CA}"/>
              </a:ext>
            </a:extLst>
          </p:cNvPr>
          <p:cNvSpPr>
            <a:spLocks noGrp="1" noChangeArrowheads="1"/>
          </p:cNvSpPr>
          <p:nvPr>
            <p:ph type="sldNum" sz="quarter" idx="12"/>
          </p:nvPr>
        </p:nvSpPr>
        <p:spPr>
          <a:ln/>
        </p:spPr>
        <p:txBody>
          <a:bodyPr/>
          <a:lstStyle>
            <a:lvl1pPr>
              <a:defRPr/>
            </a:lvl1pPr>
          </a:lstStyle>
          <a:p>
            <a:pPr>
              <a:defRPr/>
            </a:pPr>
            <a:fld id="{E6A4CB1E-174E-42A7-9E66-6FFE361BF72D}" type="slidenum">
              <a:rPr lang="cs-CZ" altLang="en-US"/>
              <a:pPr>
                <a:defRPr/>
              </a:pPr>
              <a:t>‹#›</a:t>
            </a:fld>
            <a:endParaRPr lang="cs-CZ" altLang="en-US"/>
          </a:p>
        </p:txBody>
      </p:sp>
    </p:spTree>
    <p:extLst>
      <p:ext uri="{BB962C8B-B14F-4D97-AF65-F5344CB8AC3E}">
        <p14:creationId xmlns:p14="http://schemas.microsoft.com/office/powerpoint/2010/main" val="3095152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Nadpis, text a klipart">
    <p:spTree>
      <p:nvGrpSpPr>
        <p:cNvPr id="1" name=""/>
        <p:cNvGrpSpPr/>
        <p:nvPr/>
      </p:nvGrpSpPr>
      <p:grpSpPr>
        <a:xfrm>
          <a:off x="0" y="0"/>
          <a:ext cx="0" cy="0"/>
          <a:chOff x="0" y="0"/>
          <a:chExt cx="0" cy="0"/>
        </a:xfrm>
      </p:grpSpPr>
      <p:sp>
        <p:nvSpPr>
          <p:cNvPr id="2" name="Nadpis 1"/>
          <p:cNvSpPr>
            <a:spLocks noGrp="1"/>
          </p:cNvSpPr>
          <p:nvPr>
            <p:ph type="title"/>
          </p:nvPr>
        </p:nvSpPr>
        <p:spPr>
          <a:xfrm>
            <a:off x="457200" y="122238"/>
            <a:ext cx="7543800" cy="1295400"/>
          </a:xfrm>
        </p:spPr>
        <p:txBody>
          <a:bodyPr/>
          <a:lstStyle/>
          <a:p>
            <a:r>
              <a:rPr lang="cs-CZ"/>
              <a:t>Kliknutím lze upravit styl.</a:t>
            </a:r>
          </a:p>
        </p:txBody>
      </p:sp>
      <p:sp>
        <p:nvSpPr>
          <p:cNvPr id="3" name="Zástupný symbol pro text 2"/>
          <p:cNvSpPr>
            <a:spLocks noGrp="1"/>
          </p:cNvSpPr>
          <p:nvPr>
            <p:ph type="body" sz="half" idx="1"/>
          </p:nvPr>
        </p:nvSpPr>
        <p:spPr>
          <a:xfrm>
            <a:off x="457200" y="1719263"/>
            <a:ext cx="4038600" cy="4411662"/>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klipart 3"/>
          <p:cNvSpPr>
            <a:spLocks noGrp="1"/>
          </p:cNvSpPr>
          <p:nvPr>
            <p:ph type="clipArt" sz="half" idx="2"/>
          </p:nvPr>
        </p:nvSpPr>
        <p:spPr>
          <a:xfrm>
            <a:off x="4648200" y="1719263"/>
            <a:ext cx="4038600" cy="4411662"/>
          </a:xfrm>
        </p:spPr>
        <p:txBody>
          <a:bodyPr/>
          <a:lstStyle/>
          <a:p>
            <a:pPr lvl="0"/>
            <a:endParaRPr lang="cs-CZ" noProof="0"/>
          </a:p>
        </p:txBody>
      </p:sp>
      <p:sp>
        <p:nvSpPr>
          <p:cNvPr id="5" name="Rectangle 5">
            <a:extLst>
              <a:ext uri="{FF2B5EF4-FFF2-40B4-BE49-F238E27FC236}">
                <a16:creationId xmlns:a16="http://schemas.microsoft.com/office/drawing/2014/main" id="{261CE30A-7875-495A-8889-01DF596AAABF}"/>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28FBC688-21B0-4A93-8DCB-D72B320FE8DA}"/>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7" name="Rectangle 7">
            <a:extLst>
              <a:ext uri="{FF2B5EF4-FFF2-40B4-BE49-F238E27FC236}">
                <a16:creationId xmlns:a16="http://schemas.microsoft.com/office/drawing/2014/main" id="{6795BF60-D164-47FA-8B02-5C3397A7DE57}"/>
              </a:ext>
            </a:extLst>
          </p:cNvPr>
          <p:cNvSpPr>
            <a:spLocks noGrp="1" noChangeArrowheads="1"/>
          </p:cNvSpPr>
          <p:nvPr>
            <p:ph type="sldNum" sz="quarter" idx="12"/>
          </p:nvPr>
        </p:nvSpPr>
        <p:spPr>
          <a:ln/>
        </p:spPr>
        <p:txBody>
          <a:bodyPr/>
          <a:lstStyle>
            <a:lvl1pPr>
              <a:defRPr/>
            </a:lvl1pPr>
          </a:lstStyle>
          <a:p>
            <a:pPr>
              <a:defRPr/>
            </a:pPr>
            <a:fld id="{F925E703-9535-4687-93E2-BDA29E650A29}" type="slidenum">
              <a:rPr lang="cs-CZ" altLang="en-US"/>
              <a:pPr>
                <a:defRPr/>
              </a:pPr>
              <a:t>‹#›</a:t>
            </a:fld>
            <a:endParaRPr lang="cs-CZ" altLang="en-US"/>
          </a:p>
        </p:txBody>
      </p:sp>
    </p:spTree>
    <p:extLst>
      <p:ext uri="{BB962C8B-B14F-4D97-AF65-F5344CB8AC3E}">
        <p14:creationId xmlns:p14="http://schemas.microsoft.com/office/powerpoint/2010/main" val="144141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a:extLst>
              <a:ext uri="{FF2B5EF4-FFF2-40B4-BE49-F238E27FC236}">
                <a16:creationId xmlns:a16="http://schemas.microsoft.com/office/drawing/2014/main" id="{5812F9F2-FBF6-48EF-A9F8-E298E43B67B5}"/>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FF834B33-6392-4BCB-A685-0FDD5D4BDA24}"/>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6" name="Rectangle 7">
            <a:extLst>
              <a:ext uri="{FF2B5EF4-FFF2-40B4-BE49-F238E27FC236}">
                <a16:creationId xmlns:a16="http://schemas.microsoft.com/office/drawing/2014/main" id="{B2B9DE2C-0AA4-46B4-8843-C1115306DE97}"/>
              </a:ext>
            </a:extLst>
          </p:cNvPr>
          <p:cNvSpPr>
            <a:spLocks noGrp="1" noChangeArrowheads="1"/>
          </p:cNvSpPr>
          <p:nvPr>
            <p:ph type="sldNum" sz="quarter" idx="12"/>
          </p:nvPr>
        </p:nvSpPr>
        <p:spPr>
          <a:ln/>
        </p:spPr>
        <p:txBody>
          <a:bodyPr/>
          <a:lstStyle>
            <a:lvl1pPr>
              <a:defRPr/>
            </a:lvl1pPr>
          </a:lstStyle>
          <a:p>
            <a:pPr>
              <a:defRPr/>
            </a:pPr>
            <a:fld id="{195F6DDD-E866-4049-9F95-67BD82B5DEE8}" type="slidenum">
              <a:rPr lang="cs-CZ" altLang="en-US"/>
              <a:pPr>
                <a:defRPr/>
              </a:pPr>
              <a:t>‹#›</a:t>
            </a:fld>
            <a:endParaRPr lang="cs-CZ" altLang="en-US"/>
          </a:p>
        </p:txBody>
      </p:sp>
    </p:spTree>
    <p:extLst>
      <p:ext uri="{BB962C8B-B14F-4D97-AF65-F5344CB8AC3E}">
        <p14:creationId xmlns:p14="http://schemas.microsoft.com/office/powerpoint/2010/main" val="427192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Kliknutím lze upravit styl.</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a:t>Kliknutím lze upravit styly předlohy textu.</a:t>
            </a:r>
          </a:p>
        </p:txBody>
      </p:sp>
      <p:sp>
        <p:nvSpPr>
          <p:cNvPr id="4" name="Rectangle 5">
            <a:extLst>
              <a:ext uri="{FF2B5EF4-FFF2-40B4-BE49-F238E27FC236}">
                <a16:creationId xmlns:a16="http://schemas.microsoft.com/office/drawing/2014/main" id="{CE092E66-13DC-49ED-A581-715C864D78EE}"/>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3F95D5CC-9CE4-45DD-89AF-FF16293B9FFD}"/>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6" name="Rectangle 7">
            <a:extLst>
              <a:ext uri="{FF2B5EF4-FFF2-40B4-BE49-F238E27FC236}">
                <a16:creationId xmlns:a16="http://schemas.microsoft.com/office/drawing/2014/main" id="{D6DF4E70-FEB0-4918-9209-286E23897FDF}"/>
              </a:ext>
            </a:extLst>
          </p:cNvPr>
          <p:cNvSpPr>
            <a:spLocks noGrp="1" noChangeArrowheads="1"/>
          </p:cNvSpPr>
          <p:nvPr>
            <p:ph type="sldNum" sz="quarter" idx="12"/>
          </p:nvPr>
        </p:nvSpPr>
        <p:spPr>
          <a:ln/>
        </p:spPr>
        <p:txBody>
          <a:bodyPr/>
          <a:lstStyle>
            <a:lvl1pPr>
              <a:defRPr/>
            </a:lvl1pPr>
          </a:lstStyle>
          <a:p>
            <a:pPr>
              <a:defRPr/>
            </a:pPr>
            <a:fld id="{B3166091-8105-422F-A366-CC6C1B0F86CE}" type="slidenum">
              <a:rPr lang="cs-CZ" altLang="en-US"/>
              <a:pPr>
                <a:defRPr/>
              </a:pPr>
              <a:t>‹#›</a:t>
            </a:fld>
            <a:endParaRPr lang="cs-CZ" altLang="en-US"/>
          </a:p>
        </p:txBody>
      </p:sp>
    </p:spTree>
    <p:extLst>
      <p:ext uri="{BB962C8B-B14F-4D97-AF65-F5344CB8AC3E}">
        <p14:creationId xmlns:p14="http://schemas.microsoft.com/office/powerpoint/2010/main" val="215864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Rectangle 5">
            <a:extLst>
              <a:ext uri="{FF2B5EF4-FFF2-40B4-BE49-F238E27FC236}">
                <a16:creationId xmlns:a16="http://schemas.microsoft.com/office/drawing/2014/main" id="{F0E769AB-C19B-4323-B7DF-DB25C4830CBA}"/>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6BAFEBAE-AC3B-4048-85A1-0A2F962C61C8}"/>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7" name="Rectangle 7">
            <a:extLst>
              <a:ext uri="{FF2B5EF4-FFF2-40B4-BE49-F238E27FC236}">
                <a16:creationId xmlns:a16="http://schemas.microsoft.com/office/drawing/2014/main" id="{2E8593E5-754B-4E30-BDD5-77A8024E5138}"/>
              </a:ext>
            </a:extLst>
          </p:cNvPr>
          <p:cNvSpPr>
            <a:spLocks noGrp="1" noChangeArrowheads="1"/>
          </p:cNvSpPr>
          <p:nvPr>
            <p:ph type="sldNum" sz="quarter" idx="12"/>
          </p:nvPr>
        </p:nvSpPr>
        <p:spPr>
          <a:ln/>
        </p:spPr>
        <p:txBody>
          <a:bodyPr/>
          <a:lstStyle>
            <a:lvl1pPr>
              <a:defRPr/>
            </a:lvl1pPr>
          </a:lstStyle>
          <a:p>
            <a:pPr>
              <a:defRPr/>
            </a:pPr>
            <a:fld id="{B41097CD-5F32-450A-8136-41995BEBECB8}" type="slidenum">
              <a:rPr lang="cs-CZ" altLang="en-US"/>
              <a:pPr>
                <a:defRPr/>
              </a:pPr>
              <a:t>‹#›</a:t>
            </a:fld>
            <a:endParaRPr lang="cs-CZ" altLang="en-US"/>
          </a:p>
        </p:txBody>
      </p:sp>
    </p:spTree>
    <p:extLst>
      <p:ext uri="{BB962C8B-B14F-4D97-AF65-F5344CB8AC3E}">
        <p14:creationId xmlns:p14="http://schemas.microsoft.com/office/powerpoint/2010/main" val="369036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Rectangle 5">
            <a:extLst>
              <a:ext uri="{FF2B5EF4-FFF2-40B4-BE49-F238E27FC236}">
                <a16:creationId xmlns:a16="http://schemas.microsoft.com/office/drawing/2014/main" id="{72559E8F-2E33-4CC1-A556-E496536D63B4}"/>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8" name="Rectangle 6">
            <a:extLst>
              <a:ext uri="{FF2B5EF4-FFF2-40B4-BE49-F238E27FC236}">
                <a16:creationId xmlns:a16="http://schemas.microsoft.com/office/drawing/2014/main" id="{3D56D91D-405C-489F-8C8D-EAC6652F4FEB}"/>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9" name="Rectangle 7">
            <a:extLst>
              <a:ext uri="{FF2B5EF4-FFF2-40B4-BE49-F238E27FC236}">
                <a16:creationId xmlns:a16="http://schemas.microsoft.com/office/drawing/2014/main" id="{FC0ED31F-5466-46D6-8138-FFEBE59BC134}"/>
              </a:ext>
            </a:extLst>
          </p:cNvPr>
          <p:cNvSpPr>
            <a:spLocks noGrp="1" noChangeArrowheads="1"/>
          </p:cNvSpPr>
          <p:nvPr>
            <p:ph type="sldNum" sz="quarter" idx="12"/>
          </p:nvPr>
        </p:nvSpPr>
        <p:spPr>
          <a:ln/>
        </p:spPr>
        <p:txBody>
          <a:bodyPr/>
          <a:lstStyle>
            <a:lvl1pPr>
              <a:defRPr/>
            </a:lvl1pPr>
          </a:lstStyle>
          <a:p>
            <a:pPr>
              <a:defRPr/>
            </a:pPr>
            <a:fld id="{2F73EC48-8945-45CD-B01B-C64695DB25A8}" type="slidenum">
              <a:rPr lang="cs-CZ" altLang="en-US"/>
              <a:pPr>
                <a:defRPr/>
              </a:pPr>
              <a:t>‹#›</a:t>
            </a:fld>
            <a:endParaRPr lang="cs-CZ" altLang="en-US"/>
          </a:p>
        </p:txBody>
      </p:sp>
    </p:spTree>
    <p:extLst>
      <p:ext uri="{BB962C8B-B14F-4D97-AF65-F5344CB8AC3E}">
        <p14:creationId xmlns:p14="http://schemas.microsoft.com/office/powerpoint/2010/main" val="426778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Rectangle 5">
            <a:extLst>
              <a:ext uri="{FF2B5EF4-FFF2-40B4-BE49-F238E27FC236}">
                <a16:creationId xmlns:a16="http://schemas.microsoft.com/office/drawing/2014/main" id="{23B56C7A-2B85-4F46-ADFB-3B2A6DF941C3}"/>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4" name="Rectangle 6">
            <a:extLst>
              <a:ext uri="{FF2B5EF4-FFF2-40B4-BE49-F238E27FC236}">
                <a16:creationId xmlns:a16="http://schemas.microsoft.com/office/drawing/2014/main" id="{7DC0BB76-6E1D-4DCD-838C-BEF207DE15EA}"/>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5" name="Rectangle 7">
            <a:extLst>
              <a:ext uri="{FF2B5EF4-FFF2-40B4-BE49-F238E27FC236}">
                <a16:creationId xmlns:a16="http://schemas.microsoft.com/office/drawing/2014/main" id="{74618365-0E6B-43ED-ADD7-EE0B4F077686}"/>
              </a:ext>
            </a:extLst>
          </p:cNvPr>
          <p:cNvSpPr>
            <a:spLocks noGrp="1" noChangeArrowheads="1"/>
          </p:cNvSpPr>
          <p:nvPr>
            <p:ph type="sldNum" sz="quarter" idx="12"/>
          </p:nvPr>
        </p:nvSpPr>
        <p:spPr>
          <a:ln/>
        </p:spPr>
        <p:txBody>
          <a:bodyPr/>
          <a:lstStyle>
            <a:lvl1pPr>
              <a:defRPr/>
            </a:lvl1pPr>
          </a:lstStyle>
          <a:p>
            <a:pPr>
              <a:defRPr/>
            </a:pPr>
            <a:fld id="{AE1EDFE1-67C1-4C07-BE2F-A2C39E5E7532}" type="slidenum">
              <a:rPr lang="cs-CZ" altLang="en-US"/>
              <a:pPr>
                <a:defRPr/>
              </a:pPr>
              <a:t>‹#›</a:t>
            </a:fld>
            <a:endParaRPr lang="cs-CZ" altLang="en-US"/>
          </a:p>
        </p:txBody>
      </p:sp>
    </p:spTree>
    <p:extLst>
      <p:ext uri="{BB962C8B-B14F-4D97-AF65-F5344CB8AC3E}">
        <p14:creationId xmlns:p14="http://schemas.microsoft.com/office/powerpoint/2010/main" val="109875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50E3232-55AB-48CE-83AC-476D881C47A7}"/>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3" name="Rectangle 6">
            <a:extLst>
              <a:ext uri="{FF2B5EF4-FFF2-40B4-BE49-F238E27FC236}">
                <a16:creationId xmlns:a16="http://schemas.microsoft.com/office/drawing/2014/main" id="{DFD49BB9-FE3E-4ABF-BD99-640CA825568F}"/>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4" name="Rectangle 7">
            <a:extLst>
              <a:ext uri="{FF2B5EF4-FFF2-40B4-BE49-F238E27FC236}">
                <a16:creationId xmlns:a16="http://schemas.microsoft.com/office/drawing/2014/main" id="{56D7C51A-E93C-4FAC-8504-C3BF2D3748CF}"/>
              </a:ext>
            </a:extLst>
          </p:cNvPr>
          <p:cNvSpPr>
            <a:spLocks noGrp="1" noChangeArrowheads="1"/>
          </p:cNvSpPr>
          <p:nvPr>
            <p:ph type="sldNum" sz="quarter" idx="12"/>
          </p:nvPr>
        </p:nvSpPr>
        <p:spPr>
          <a:ln/>
        </p:spPr>
        <p:txBody>
          <a:bodyPr/>
          <a:lstStyle>
            <a:lvl1pPr>
              <a:defRPr/>
            </a:lvl1pPr>
          </a:lstStyle>
          <a:p>
            <a:pPr>
              <a:defRPr/>
            </a:pPr>
            <a:fld id="{2CD15CCA-A265-45AD-9F47-B8892D69274A}" type="slidenum">
              <a:rPr lang="cs-CZ" altLang="en-US"/>
              <a:pPr>
                <a:defRPr/>
              </a:pPr>
              <a:t>‹#›</a:t>
            </a:fld>
            <a:endParaRPr lang="cs-CZ" altLang="en-US"/>
          </a:p>
        </p:txBody>
      </p:sp>
    </p:spTree>
    <p:extLst>
      <p:ext uri="{BB962C8B-B14F-4D97-AF65-F5344CB8AC3E}">
        <p14:creationId xmlns:p14="http://schemas.microsoft.com/office/powerpoint/2010/main" val="6924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lstStyle>
            <a:lvl1pPr algn="l">
              <a:defRPr sz="2000" b="1"/>
            </a:lvl1pPr>
          </a:lstStyle>
          <a:p>
            <a:r>
              <a:rPr lang="cs-CZ"/>
              <a:t>Kliknutím lze upravit styl.</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Rectangle 5">
            <a:extLst>
              <a:ext uri="{FF2B5EF4-FFF2-40B4-BE49-F238E27FC236}">
                <a16:creationId xmlns:a16="http://schemas.microsoft.com/office/drawing/2014/main" id="{507E60D9-F0C4-4657-ADB8-38CD405C8CE2}"/>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6886D099-AECE-4EE8-BA01-EAD171193A04}"/>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7" name="Rectangle 7">
            <a:extLst>
              <a:ext uri="{FF2B5EF4-FFF2-40B4-BE49-F238E27FC236}">
                <a16:creationId xmlns:a16="http://schemas.microsoft.com/office/drawing/2014/main" id="{E7241F40-82FB-4EF9-B3F9-7690316FC138}"/>
              </a:ext>
            </a:extLst>
          </p:cNvPr>
          <p:cNvSpPr>
            <a:spLocks noGrp="1" noChangeArrowheads="1"/>
          </p:cNvSpPr>
          <p:nvPr>
            <p:ph type="sldNum" sz="quarter" idx="12"/>
          </p:nvPr>
        </p:nvSpPr>
        <p:spPr>
          <a:ln/>
        </p:spPr>
        <p:txBody>
          <a:bodyPr/>
          <a:lstStyle>
            <a:lvl1pPr>
              <a:defRPr/>
            </a:lvl1pPr>
          </a:lstStyle>
          <a:p>
            <a:pPr>
              <a:defRPr/>
            </a:pPr>
            <a:fld id="{02C6E0B2-78D7-4F0E-8ED5-E5EB0090DA13}" type="slidenum">
              <a:rPr lang="cs-CZ" altLang="en-US"/>
              <a:pPr>
                <a:defRPr/>
              </a:pPr>
              <a:t>‹#›</a:t>
            </a:fld>
            <a:endParaRPr lang="cs-CZ" altLang="en-US"/>
          </a:p>
        </p:txBody>
      </p:sp>
    </p:spTree>
    <p:extLst>
      <p:ext uri="{BB962C8B-B14F-4D97-AF65-F5344CB8AC3E}">
        <p14:creationId xmlns:p14="http://schemas.microsoft.com/office/powerpoint/2010/main" val="34501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lstStyle>
            <a:lvl1pPr algn="l">
              <a:defRPr sz="2000" b="1"/>
            </a:lvl1pPr>
          </a:lstStyle>
          <a:p>
            <a:r>
              <a:rPr lang="cs-CZ"/>
              <a:t>Kliknutím lze upravit styl.</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Rectangle 5">
            <a:extLst>
              <a:ext uri="{FF2B5EF4-FFF2-40B4-BE49-F238E27FC236}">
                <a16:creationId xmlns:a16="http://schemas.microsoft.com/office/drawing/2014/main" id="{DDFAD87F-CB9C-4BDC-AB38-CC0BE8DF41CE}"/>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5707C49A-7D47-4D71-935C-56EE83A7AEC7}"/>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7" name="Rectangle 7">
            <a:extLst>
              <a:ext uri="{FF2B5EF4-FFF2-40B4-BE49-F238E27FC236}">
                <a16:creationId xmlns:a16="http://schemas.microsoft.com/office/drawing/2014/main" id="{03B0D73B-B2B0-4CF8-ACFA-318A738D002E}"/>
              </a:ext>
            </a:extLst>
          </p:cNvPr>
          <p:cNvSpPr>
            <a:spLocks noGrp="1" noChangeArrowheads="1"/>
          </p:cNvSpPr>
          <p:nvPr>
            <p:ph type="sldNum" sz="quarter" idx="12"/>
          </p:nvPr>
        </p:nvSpPr>
        <p:spPr>
          <a:ln/>
        </p:spPr>
        <p:txBody>
          <a:bodyPr/>
          <a:lstStyle>
            <a:lvl1pPr>
              <a:defRPr/>
            </a:lvl1pPr>
          </a:lstStyle>
          <a:p>
            <a:pPr>
              <a:defRPr/>
            </a:pPr>
            <a:fld id="{B1CFC19E-4A36-40AA-9AA8-902820CC7B0F}" type="slidenum">
              <a:rPr lang="cs-CZ" altLang="en-US"/>
              <a:pPr>
                <a:defRPr/>
              </a:pPr>
              <a:t>‹#›</a:t>
            </a:fld>
            <a:endParaRPr lang="cs-CZ" altLang="en-US"/>
          </a:p>
        </p:txBody>
      </p:sp>
    </p:spTree>
    <p:extLst>
      <p:ext uri="{BB962C8B-B14F-4D97-AF65-F5344CB8AC3E}">
        <p14:creationId xmlns:p14="http://schemas.microsoft.com/office/powerpoint/2010/main" val="222025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7220397-CE17-4275-ABE9-63EBA2EF2F64}"/>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27" name="Rectangle 3">
            <a:extLst>
              <a:ext uri="{FF2B5EF4-FFF2-40B4-BE49-F238E27FC236}">
                <a16:creationId xmlns:a16="http://schemas.microsoft.com/office/drawing/2014/main" id="{63AAA711-9D28-4106-9A90-42A458587442}"/>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cs-CZ" altLang="en-US"/>
              <a:t>Klepnutím lze upravit styl předlohy nadpisů.</a:t>
            </a:r>
          </a:p>
        </p:txBody>
      </p:sp>
      <p:sp>
        <p:nvSpPr>
          <p:cNvPr id="1028" name="Rectangle 4">
            <a:extLst>
              <a:ext uri="{FF2B5EF4-FFF2-40B4-BE49-F238E27FC236}">
                <a16:creationId xmlns:a16="http://schemas.microsoft.com/office/drawing/2014/main" id="{E974999B-22A4-4E83-AB1B-31C52EE9D135}"/>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en-US"/>
              <a:t>Klepnutím lze upravit styly předlohy textu.</a:t>
            </a:r>
          </a:p>
          <a:p>
            <a:pPr lvl="1"/>
            <a:r>
              <a:rPr lang="cs-CZ" altLang="en-US"/>
              <a:t>Druhá úroveň</a:t>
            </a:r>
          </a:p>
          <a:p>
            <a:pPr lvl="2"/>
            <a:r>
              <a:rPr lang="cs-CZ" altLang="en-US"/>
              <a:t>Třetí úroveň</a:t>
            </a:r>
          </a:p>
          <a:p>
            <a:pPr lvl="3"/>
            <a:r>
              <a:rPr lang="cs-CZ" altLang="en-US"/>
              <a:t>Čtvrtá úroveň</a:t>
            </a:r>
          </a:p>
          <a:p>
            <a:pPr lvl="4"/>
            <a:r>
              <a:rPr lang="cs-CZ" altLang="en-US"/>
              <a:t>Pátá úroveň</a:t>
            </a:r>
          </a:p>
        </p:txBody>
      </p:sp>
      <p:sp>
        <p:nvSpPr>
          <p:cNvPr id="27653" name="Rectangle 5">
            <a:extLst>
              <a:ext uri="{FF2B5EF4-FFF2-40B4-BE49-F238E27FC236}">
                <a16:creationId xmlns:a16="http://schemas.microsoft.com/office/drawing/2014/main" id="{9424B1E4-585B-4AAB-AEB0-31F302C2AA18}"/>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cs-CZ" altLang="en-US"/>
          </a:p>
        </p:txBody>
      </p:sp>
      <p:sp>
        <p:nvSpPr>
          <p:cNvPr id="27654" name="Rectangle 6">
            <a:extLst>
              <a:ext uri="{FF2B5EF4-FFF2-40B4-BE49-F238E27FC236}">
                <a16:creationId xmlns:a16="http://schemas.microsoft.com/office/drawing/2014/main" id="{9735D576-16C9-491B-9848-46505D3331A5}"/>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cs-CZ" altLang="en-US"/>
          </a:p>
        </p:txBody>
      </p:sp>
      <p:sp>
        <p:nvSpPr>
          <p:cNvPr id="27655" name="Rectangle 7">
            <a:extLst>
              <a:ext uri="{FF2B5EF4-FFF2-40B4-BE49-F238E27FC236}">
                <a16:creationId xmlns:a16="http://schemas.microsoft.com/office/drawing/2014/main" id="{2AF21D7C-EAE0-470B-BD3B-1876105EE45A}"/>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90CBB46C-709B-486C-B8D2-D7DA808AC6D6}" type="slidenum">
              <a:rPr lang="cs-CZ" altLang="en-US"/>
              <a:pPr>
                <a:defRPr/>
              </a:pPr>
              <a:t>‹#›</a:t>
            </a:fld>
            <a:endParaRPr lang="cs-CZ" altLang="en-US"/>
          </a:p>
        </p:txBody>
      </p:sp>
      <p:grpSp>
        <p:nvGrpSpPr>
          <p:cNvPr id="1032" name="Group 8">
            <a:extLst>
              <a:ext uri="{FF2B5EF4-FFF2-40B4-BE49-F238E27FC236}">
                <a16:creationId xmlns:a16="http://schemas.microsoft.com/office/drawing/2014/main" id="{D740926F-2567-4EC4-AB3C-58010C439AA0}"/>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C4B65E3B-02DC-4F65-9AB4-65A60BF77279}"/>
                </a:ext>
              </a:extLst>
            </p:cNvPr>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34" name="Oval 10">
              <a:extLst>
                <a:ext uri="{FF2B5EF4-FFF2-40B4-BE49-F238E27FC236}">
                  <a16:creationId xmlns:a16="http://schemas.microsoft.com/office/drawing/2014/main" id="{27603DC0-B0E4-443E-983B-C84B4B30162E}"/>
                </a:ext>
              </a:extLst>
            </p:cNvPr>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35" name="Oval 11">
              <a:extLst>
                <a:ext uri="{FF2B5EF4-FFF2-40B4-BE49-F238E27FC236}">
                  <a16:creationId xmlns:a16="http://schemas.microsoft.com/office/drawing/2014/main" id="{C227496B-EBE5-4D48-B430-1AA870D8FE69}"/>
                </a:ext>
              </a:extLst>
            </p:cNvPr>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36" name="Oval 12">
              <a:extLst>
                <a:ext uri="{FF2B5EF4-FFF2-40B4-BE49-F238E27FC236}">
                  <a16:creationId xmlns:a16="http://schemas.microsoft.com/office/drawing/2014/main" id="{EF5B8A12-4A97-4DD9-8163-9076B89A4E04}"/>
                </a:ext>
              </a:extLst>
            </p:cNvPr>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37" name="Oval 13">
              <a:extLst>
                <a:ext uri="{FF2B5EF4-FFF2-40B4-BE49-F238E27FC236}">
                  <a16:creationId xmlns:a16="http://schemas.microsoft.com/office/drawing/2014/main" id="{B3737AD7-AFF1-4AAE-A8FC-4E2EACBDB69D}"/>
                </a:ext>
              </a:extLst>
            </p:cNvPr>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38" name="Oval 14">
              <a:extLst>
                <a:ext uri="{FF2B5EF4-FFF2-40B4-BE49-F238E27FC236}">
                  <a16:creationId xmlns:a16="http://schemas.microsoft.com/office/drawing/2014/main" id="{53163F72-9C21-41FD-8D89-18E00A4F7E75}"/>
                </a:ext>
              </a:extLst>
            </p:cNvPr>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39" name="Oval 15">
              <a:extLst>
                <a:ext uri="{FF2B5EF4-FFF2-40B4-BE49-F238E27FC236}">
                  <a16:creationId xmlns:a16="http://schemas.microsoft.com/office/drawing/2014/main" id="{52F68485-F820-4D8B-9D3D-242085188B5C}"/>
                </a:ext>
              </a:extLst>
            </p:cNvPr>
            <p:cNvSpPr>
              <a:spLocks noChangeArrowheads="1"/>
            </p:cNvSpPr>
            <p:nvPr/>
          </p:nvSpPr>
          <p:spPr bwMode="auto">
            <a:xfrm>
              <a:off x="5472" y="1072"/>
              <a:ext cx="73" cy="7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0" name="Oval 16">
              <a:extLst>
                <a:ext uri="{FF2B5EF4-FFF2-40B4-BE49-F238E27FC236}">
                  <a16:creationId xmlns:a16="http://schemas.microsoft.com/office/drawing/2014/main" id="{C000E5EA-317A-4C14-8F71-C3C586B6434C}"/>
                </a:ext>
              </a:extLst>
            </p:cNvPr>
            <p:cNvSpPr>
              <a:spLocks noChangeArrowheads="1"/>
            </p:cNvSpPr>
            <p:nvPr/>
          </p:nvSpPr>
          <p:spPr bwMode="auto">
            <a:xfrm>
              <a:off x="5136" y="1184"/>
              <a:ext cx="80" cy="73"/>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1" name="Oval 17">
              <a:extLst>
                <a:ext uri="{FF2B5EF4-FFF2-40B4-BE49-F238E27FC236}">
                  <a16:creationId xmlns:a16="http://schemas.microsoft.com/office/drawing/2014/main" id="{43072457-7FBA-4A7A-88BF-2F7482357546}"/>
                </a:ext>
              </a:extLst>
            </p:cNvPr>
            <p:cNvSpPr>
              <a:spLocks noChangeArrowheads="1"/>
            </p:cNvSpPr>
            <p:nvPr/>
          </p:nvSpPr>
          <p:spPr bwMode="auto">
            <a:xfrm>
              <a:off x="5248" y="1184"/>
              <a:ext cx="79" cy="73"/>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2" name="Oval 18">
              <a:extLst>
                <a:ext uri="{FF2B5EF4-FFF2-40B4-BE49-F238E27FC236}">
                  <a16:creationId xmlns:a16="http://schemas.microsoft.com/office/drawing/2014/main" id="{9AB8F7D4-6654-4B45-908E-27D6AAAC0D0F}"/>
                </a:ext>
              </a:extLst>
            </p:cNvPr>
            <p:cNvSpPr>
              <a:spLocks noChangeArrowheads="1"/>
            </p:cNvSpPr>
            <p:nvPr/>
          </p:nvSpPr>
          <p:spPr bwMode="auto">
            <a:xfrm>
              <a:off x="5360" y="1184"/>
              <a:ext cx="76" cy="73"/>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3" name="Oval 19">
              <a:extLst>
                <a:ext uri="{FF2B5EF4-FFF2-40B4-BE49-F238E27FC236}">
                  <a16:creationId xmlns:a16="http://schemas.microsoft.com/office/drawing/2014/main" id="{2B59E644-9573-4730-B8F9-FC76C1F33C98}"/>
                </a:ext>
              </a:extLst>
            </p:cNvPr>
            <p:cNvSpPr>
              <a:spLocks noChangeArrowheads="1"/>
            </p:cNvSpPr>
            <p:nvPr/>
          </p:nvSpPr>
          <p:spPr bwMode="auto">
            <a:xfrm>
              <a:off x="5472" y="1184"/>
              <a:ext cx="73" cy="73"/>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4" name="Oval 20">
              <a:extLst>
                <a:ext uri="{FF2B5EF4-FFF2-40B4-BE49-F238E27FC236}">
                  <a16:creationId xmlns:a16="http://schemas.microsoft.com/office/drawing/2014/main" id="{75DC5FC0-B42E-4808-80B4-B99E2735A4B4}"/>
                </a:ext>
              </a:extLst>
            </p:cNvPr>
            <p:cNvSpPr>
              <a:spLocks noChangeArrowheads="1"/>
            </p:cNvSpPr>
            <p:nvPr/>
          </p:nvSpPr>
          <p:spPr bwMode="auto">
            <a:xfrm>
              <a:off x="5584" y="1184"/>
              <a:ext cx="80" cy="73"/>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5" name="Oval 21">
              <a:extLst>
                <a:ext uri="{FF2B5EF4-FFF2-40B4-BE49-F238E27FC236}">
                  <a16:creationId xmlns:a16="http://schemas.microsoft.com/office/drawing/2014/main" id="{673C1EFA-5370-429E-94B6-CFA5ACE952C1}"/>
                </a:ext>
              </a:extLst>
            </p:cNvPr>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6" name="Oval 22">
              <a:extLst>
                <a:ext uri="{FF2B5EF4-FFF2-40B4-BE49-F238E27FC236}">
                  <a16:creationId xmlns:a16="http://schemas.microsoft.com/office/drawing/2014/main" id="{437A6317-8017-45AD-8896-AB7A917A208A}"/>
                </a:ext>
              </a:extLst>
            </p:cNvPr>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7" name="Oval 23">
              <a:extLst>
                <a:ext uri="{FF2B5EF4-FFF2-40B4-BE49-F238E27FC236}">
                  <a16:creationId xmlns:a16="http://schemas.microsoft.com/office/drawing/2014/main" id="{31ECCC0B-7DE1-438D-B7E4-BA01AFED7FEA}"/>
                </a:ext>
              </a:extLst>
            </p:cNvPr>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8" name="Oval 24">
              <a:extLst>
                <a:ext uri="{FF2B5EF4-FFF2-40B4-BE49-F238E27FC236}">
                  <a16:creationId xmlns:a16="http://schemas.microsoft.com/office/drawing/2014/main" id="{0F3CCF78-171B-483D-8EAD-54B2C253DBA6}"/>
                </a:ext>
              </a:extLst>
            </p:cNvPr>
            <p:cNvSpPr>
              <a:spLocks noChangeArrowheads="1"/>
            </p:cNvSpPr>
            <p:nvPr/>
          </p:nvSpPr>
          <p:spPr bwMode="auto">
            <a:xfrm>
              <a:off x="5472" y="1296"/>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49" name="Oval 25">
              <a:extLst>
                <a:ext uri="{FF2B5EF4-FFF2-40B4-BE49-F238E27FC236}">
                  <a16:creationId xmlns:a16="http://schemas.microsoft.com/office/drawing/2014/main" id="{7D6A1831-980D-4DA7-A56B-F954D417E756}"/>
                </a:ext>
              </a:extLst>
            </p:cNvPr>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0" name="Oval 26">
              <a:extLst>
                <a:ext uri="{FF2B5EF4-FFF2-40B4-BE49-F238E27FC236}">
                  <a16:creationId xmlns:a16="http://schemas.microsoft.com/office/drawing/2014/main" id="{57A9EC90-95F3-4A22-BD4B-3BC34722CAB2}"/>
                </a:ext>
              </a:extLst>
            </p:cNvPr>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1" name="Oval 27">
              <a:extLst>
                <a:ext uri="{FF2B5EF4-FFF2-40B4-BE49-F238E27FC236}">
                  <a16:creationId xmlns:a16="http://schemas.microsoft.com/office/drawing/2014/main" id="{0A4AAA87-6660-42A6-B679-3E6DE2F4944C}"/>
                </a:ext>
              </a:extLst>
            </p:cNvPr>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2" name="Oval 28">
              <a:extLst>
                <a:ext uri="{FF2B5EF4-FFF2-40B4-BE49-F238E27FC236}">
                  <a16:creationId xmlns:a16="http://schemas.microsoft.com/office/drawing/2014/main" id="{6A3A4691-DD7E-4BC9-9C3F-46780B7EF907}"/>
                </a:ext>
              </a:extLst>
            </p:cNvPr>
            <p:cNvSpPr>
              <a:spLocks noChangeArrowheads="1"/>
            </p:cNvSpPr>
            <p:nvPr/>
          </p:nvSpPr>
          <p:spPr bwMode="auto">
            <a:xfrm>
              <a:off x="5472" y="1408"/>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3" name="Oval 29">
              <a:extLst>
                <a:ext uri="{FF2B5EF4-FFF2-40B4-BE49-F238E27FC236}">
                  <a16:creationId xmlns:a16="http://schemas.microsoft.com/office/drawing/2014/main" id="{C06CA44E-7807-4EA0-884B-4C654A1E4820}"/>
                </a:ext>
              </a:extLst>
            </p:cNvPr>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4" name="Oval 30">
              <a:extLst>
                <a:ext uri="{FF2B5EF4-FFF2-40B4-BE49-F238E27FC236}">
                  <a16:creationId xmlns:a16="http://schemas.microsoft.com/office/drawing/2014/main" id="{EE0E42AF-3982-41A0-8A93-6C05F647DE5F}"/>
                </a:ext>
              </a:extLst>
            </p:cNvPr>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5" name="Oval 31">
              <a:extLst>
                <a:ext uri="{FF2B5EF4-FFF2-40B4-BE49-F238E27FC236}">
                  <a16:creationId xmlns:a16="http://schemas.microsoft.com/office/drawing/2014/main" id="{1C6C55D1-A2A2-44F9-B275-9E64D40FAFEE}"/>
                </a:ext>
              </a:extLst>
            </p:cNvPr>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6" name="Oval 32">
              <a:extLst>
                <a:ext uri="{FF2B5EF4-FFF2-40B4-BE49-F238E27FC236}">
                  <a16:creationId xmlns:a16="http://schemas.microsoft.com/office/drawing/2014/main" id="{0A35C9BF-493A-4CFE-B8AA-E9757CB7CD2A}"/>
                </a:ext>
              </a:extLst>
            </p:cNvPr>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7" name="Oval 33">
              <a:extLst>
                <a:ext uri="{FF2B5EF4-FFF2-40B4-BE49-F238E27FC236}">
                  <a16:creationId xmlns:a16="http://schemas.microsoft.com/office/drawing/2014/main" id="{7971BA34-B3A9-4502-9D6C-89719AFEEF11}"/>
                </a:ext>
              </a:extLst>
            </p:cNvPr>
            <p:cNvSpPr>
              <a:spLocks noChangeArrowheads="1"/>
            </p:cNvSpPr>
            <p:nvPr/>
          </p:nvSpPr>
          <p:spPr bwMode="auto">
            <a:xfrm>
              <a:off x="5472" y="1520"/>
              <a:ext cx="73" cy="79"/>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8" name="Oval 34">
              <a:extLst>
                <a:ext uri="{FF2B5EF4-FFF2-40B4-BE49-F238E27FC236}">
                  <a16:creationId xmlns:a16="http://schemas.microsoft.com/office/drawing/2014/main" id="{B791E91F-B1F0-47C3-89CF-647EFA8FC1A4}"/>
                </a:ext>
              </a:extLst>
            </p:cNvPr>
            <p:cNvSpPr>
              <a:spLocks noChangeArrowheads="1"/>
            </p:cNvSpPr>
            <p:nvPr/>
          </p:nvSpPr>
          <p:spPr bwMode="auto">
            <a:xfrm>
              <a:off x="5136" y="1632"/>
              <a:ext cx="80" cy="75"/>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59" name="Oval 35">
              <a:extLst>
                <a:ext uri="{FF2B5EF4-FFF2-40B4-BE49-F238E27FC236}">
                  <a16:creationId xmlns:a16="http://schemas.microsoft.com/office/drawing/2014/main" id="{E752BEDF-ACDC-459A-84C5-81562276E6E5}"/>
                </a:ext>
              </a:extLst>
            </p:cNvPr>
            <p:cNvSpPr>
              <a:spLocks noChangeArrowheads="1"/>
            </p:cNvSpPr>
            <p:nvPr/>
          </p:nvSpPr>
          <p:spPr bwMode="auto">
            <a:xfrm>
              <a:off x="5248" y="1632"/>
              <a:ext cx="79" cy="75"/>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60" name="Oval 36">
              <a:extLst>
                <a:ext uri="{FF2B5EF4-FFF2-40B4-BE49-F238E27FC236}">
                  <a16:creationId xmlns:a16="http://schemas.microsoft.com/office/drawing/2014/main" id="{37451E73-7462-4FDC-BDD7-6AF45EC379E1}"/>
                </a:ext>
              </a:extLst>
            </p:cNvPr>
            <p:cNvSpPr>
              <a:spLocks noChangeArrowheads="1"/>
            </p:cNvSpPr>
            <p:nvPr/>
          </p:nvSpPr>
          <p:spPr bwMode="auto">
            <a:xfrm>
              <a:off x="5360" y="1632"/>
              <a:ext cx="76" cy="75"/>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61" name="Oval 37">
              <a:extLst>
                <a:ext uri="{FF2B5EF4-FFF2-40B4-BE49-F238E27FC236}">
                  <a16:creationId xmlns:a16="http://schemas.microsoft.com/office/drawing/2014/main" id="{EF876993-271C-4EFF-9BC6-5409032D9AAB}"/>
                </a:ext>
              </a:extLst>
            </p:cNvPr>
            <p:cNvSpPr>
              <a:spLocks noChangeArrowheads="1"/>
            </p:cNvSpPr>
            <p:nvPr/>
          </p:nvSpPr>
          <p:spPr bwMode="auto">
            <a:xfrm>
              <a:off x="5472" y="1632"/>
              <a:ext cx="73" cy="75"/>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62" name="Oval 38">
              <a:extLst>
                <a:ext uri="{FF2B5EF4-FFF2-40B4-BE49-F238E27FC236}">
                  <a16:creationId xmlns:a16="http://schemas.microsoft.com/office/drawing/2014/main" id="{6B84B524-DDDB-419E-AD1B-4769D2BE26EB}"/>
                </a:ext>
              </a:extLst>
            </p:cNvPr>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sp>
          <p:nvSpPr>
            <p:cNvPr id="1063" name="Oval 39">
              <a:extLst>
                <a:ext uri="{FF2B5EF4-FFF2-40B4-BE49-F238E27FC236}">
                  <a16:creationId xmlns:a16="http://schemas.microsoft.com/office/drawing/2014/main" id="{F6F0C717-D746-4E27-95D8-6D07337094F8}"/>
                </a:ext>
              </a:extLst>
            </p:cNvPr>
            <p:cNvSpPr>
              <a:spLocks noChangeArrowheads="1"/>
            </p:cNvSpPr>
            <p:nvPr/>
          </p:nvSpPr>
          <p:spPr bwMode="auto">
            <a:xfrm>
              <a:off x="5472" y="1744"/>
              <a:ext cx="73"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cs-CZ" altLang="cs-CZ"/>
            </a:p>
          </p:txBody>
        </p:sp>
      </p:grpSp>
    </p:spTree>
  </p:cSld>
  <p:clrMap bg1="lt1" tx1="dk1" bg2="lt2" tx2="dk2" accent1="accent1" accent2="accent2" accent3="accent3" accent4="accent4" accent5="accent5" accent6="accent6" hlink="hlink" folHlink="folHlink"/>
  <p:sldLayoutIdLst>
    <p:sldLayoutId id="2147483786"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E:\286.gi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E:\286.gi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a:extLst>
              <a:ext uri="{FF2B5EF4-FFF2-40B4-BE49-F238E27FC236}">
                <a16:creationId xmlns:a16="http://schemas.microsoft.com/office/drawing/2014/main" id="{C13C5670-8042-4ACD-8FC1-C9671608F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295400"/>
            <a:ext cx="2667000" cy="237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Rectangle 2">
            <a:extLst>
              <a:ext uri="{FF2B5EF4-FFF2-40B4-BE49-F238E27FC236}">
                <a16:creationId xmlns:a16="http://schemas.microsoft.com/office/drawing/2014/main" id="{9FE2A1E5-B702-497B-B49E-133CD9942F59}"/>
              </a:ext>
            </a:extLst>
          </p:cNvPr>
          <p:cNvSpPr>
            <a:spLocks noGrp="1" noChangeArrowheads="1"/>
          </p:cNvSpPr>
          <p:nvPr>
            <p:ph type="title"/>
          </p:nvPr>
        </p:nvSpPr>
        <p:spPr/>
        <p:txBody>
          <a:bodyPr/>
          <a:lstStyle/>
          <a:p>
            <a:pPr eaLnBrk="1" hangingPunct="1"/>
            <a:r>
              <a:rPr lang="cs-CZ" altLang="cs-CZ"/>
              <a:t>80286 - základní vlastnosti</a:t>
            </a:r>
          </a:p>
        </p:txBody>
      </p:sp>
      <p:sp>
        <p:nvSpPr>
          <p:cNvPr id="4100" name="Rectangle 3">
            <a:extLst>
              <a:ext uri="{FF2B5EF4-FFF2-40B4-BE49-F238E27FC236}">
                <a16:creationId xmlns:a16="http://schemas.microsoft.com/office/drawing/2014/main" id="{F2D7FF2B-5AD0-4CB7-A4B0-916E9795B166}"/>
              </a:ext>
            </a:extLst>
          </p:cNvPr>
          <p:cNvSpPr>
            <a:spLocks noGrp="1" noChangeArrowheads="1"/>
          </p:cNvSpPr>
          <p:nvPr>
            <p:ph type="body" idx="1"/>
          </p:nvPr>
        </p:nvSpPr>
        <p:spPr>
          <a:xfrm>
            <a:off x="685800" y="1719263"/>
            <a:ext cx="7772400" cy="4011612"/>
          </a:xfrm>
        </p:spPr>
        <p:txBody>
          <a:bodyPr/>
          <a:lstStyle/>
          <a:p>
            <a:pPr eaLnBrk="1" hangingPunct="1"/>
            <a:r>
              <a:rPr lang="cs-CZ" altLang="cs-CZ" sz="1700"/>
              <a:t>Uveden na trh v roce 1982</a:t>
            </a:r>
          </a:p>
          <a:p>
            <a:pPr eaLnBrk="1" hangingPunct="1"/>
            <a:r>
              <a:rPr lang="cs-CZ" altLang="cs-CZ" sz="1700"/>
              <a:t>16-bitový procesor</a:t>
            </a:r>
          </a:p>
          <a:p>
            <a:pPr eaLnBrk="1" hangingPunct="1"/>
            <a:r>
              <a:rPr lang="cs-CZ" altLang="cs-CZ" sz="1700"/>
              <a:t>130 000 tranzistorů</a:t>
            </a:r>
          </a:p>
          <a:p>
            <a:pPr eaLnBrk="1" hangingPunct="1"/>
            <a:r>
              <a:rPr lang="cs-CZ" altLang="cs-CZ" sz="1700"/>
              <a:t>Frekvence 6-12 MHz</a:t>
            </a:r>
          </a:p>
          <a:p>
            <a:pPr eaLnBrk="1" hangingPunct="1"/>
            <a:r>
              <a:rPr lang="cs-CZ" altLang="cs-CZ" sz="1700"/>
              <a:t>Je asi 2,5x výkonnější než 8086</a:t>
            </a:r>
          </a:p>
          <a:p>
            <a:pPr eaLnBrk="1" hangingPunct="1"/>
            <a:r>
              <a:rPr lang="cs-CZ" altLang="cs-CZ" sz="1700"/>
              <a:t>Vnitřní struktura obsahuje 4 jednotky</a:t>
            </a:r>
          </a:p>
          <a:p>
            <a:pPr lvl="1" eaLnBrk="1" hangingPunct="1"/>
            <a:r>
              <a:rPr lang="cs-CZ" altLang="cs-CZ" sz="1500"/>
              <a:t>BU (Bus Unit)</a:t>
            </a:r>
          </a:p>
          <a:p>
            <a:pPr lvl="1" eaLnBrk="1" hangingPunct="1"/>
            <a:r>
              <a:rPr lang="cs-CZ" altLang="cs-CZ" sz="1500"/>
              <a:t>AU (Adress Unit)</a:t>
            </a:r>
          </a:p>
          <a:p>
            <a:pPr lvl="1" eaLnBrk="1" hangingPunct="1"/>
            <a:r>
              <a:rPr lang="cs-CZ" altLang="cs-CZ" sz="1500"/>
              <a:t>IU (Instruction Unit)</a:t>
            </a:r>
          </a:p>
          <a:p>
            <a:pPr lvl="1" eaLnBrk="1" hangingPunct="1"/>
            <a:r>
              <a:rPr lang="cs-CZ" altLang="cs-CZ" sz="1500"/>
              <a:t>EU (Execution Unit)</a:t>
            </a:r>
            <a:endParaRPr lang="cs-CZ" altLang="cs-CZ" sz="1700"/>
          </a:p>
          <a:p>
            <a:pPr eaLnBrk="1" hangingPunct="1"/>
            <a:r>
              <a:rPr lang="cs-CZ" altLang="cs-CZ" sz="1700"/>
              <a:t>Podporuje </a:t>
            </a:r>
            <a:r>
              <a:rPr lang="cs-CZ" altLang="cs-CZ" sz="1700" b="1"/>
              <a:t>multitasking</a:t>
            </a:r>
          </a:p>
          <a:p>
            <a:pPr eaLnBrk="1" hangingPunct="1"/>
            <a:r>
              <a:rPr lang="cs-CZ" altLang="cs-CZ" sz="1700"/>
              <a:t>Byly jím vybavovány počítače řady IBM PC/AT</a:t>
            </a:r>
          </a:p>
          <a:p>
            <a:pPr eaLnBrk="1" hangingPunct="1"/>
            <a:r>
              <a:rPr lang="cs-CZ" altLang="cs-CZ" sz="1700"/>
              <a:t>Vyráběl se v pouzdře PGA a později PLCC - 68 vývodů a QPF</a:t>
            </a:r>
          </a:p>
          <a:p>
            <a:pPr eaLnBrk="1" hangingPunct="1"/>
            <a:r>
              <a:rPr lang="cs-CZ" altLang="cs-CZ" sz="1700"/>
              <a:t>Zásadní novinka - možnost činnosti ve dvou různých režimech</a:t>
            </a:r>
          </a:p>
          <a:p>
            <a:pPr lvl="1" eaLnBrk="1" hangingPunct="1"/>
            <a:r>
              <a:rPr lang="cs-CZ" altLang="cs-CZ" sz="1700" b="1"/>
              <a:t>reálný režim</a:t>
            </a:r>
          </a:p>
          <a:p>
            <a:pPr lvl="1" eaLnBrk="1" hangingPunct="1"/>
            <a:r>
              <a:rPr lang="cs-CZ" altLang="cs-CZ" sz="1700" b="1"/>
              <a:t>chráněný režim </a:t>
            </a:r>
            <a:r>
              <a:rPr lang="cs-CZ" altLang="cs-CZ" sz="1700"/>
              <a:t>(k čemu je to dobré si podrobně povíme později)</a:t>
            </a:r>
          </a:p>
        </p:txBody>
      </p:sp>
      <p:pic>
        <p:nvPicPr>
          <p:cNvPr id="4101" name="Picture 6">
            <a:extLst>
              <a:ext uri="{FF2B5EF4-FFF2-40B4-BE49-F238E27FC236}">
                <a16:creationId xmlns:a16="http://schemas.microsoft.com/office/drawing/2014/main" id="{0C92AB04-ED6E-4694-8352-D0DDE347C8FA}"/>
              </a:ext>
            </a:extLst>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6659563" y="3429000"/>
            <a:ext cx="19526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384FBA5-8C02-46AB-AAD5-B590AFED4F65}"/>
              </a:ext>
            </a:extLst>
          </p:cNvPr>
          <p:cNvSpPr>
            <a:spLocks noGrp="1" noChangeArrowheads="1"/>
          </p:cNvSpPr>
          <p:nvPr>
            <p:ph type="title"/>
          </p:nvPr>
        </p:nvSpPr>
        <p:spPr/>
        <p:txBody>
          <a:bodyPr/>
          <a:lstStyle/>
          <a:p>
            <a:pPr eaLnBrk="1" hangingPunct="1"/>
            <a:r>
              <a:rPr lang="cs-CZ" altLang="cs-CZ"/>
              <a:t>Chráněný režim</a:t>
            </a:r>
          </a:p>
        </p:txBody>
      </p:sp>
      <p:sp>
        <p:nvSpPr>
          <p:cNvPr id="13315" name="Rectangle 3">
            <a:extLst>
              <a:ext uri="{FF2B5EF4-FFF2-40B4-BE49-F238E27FC236}">
                <a16:creationId xmlns:a16="http://schemas.microsoft.com/office/drawing/2014/main" id="{095341A2-C7B1-475C-8435-B143573DC1CB}"/>
              </a:ext>
            </a:extLst>
          </p:cNvPr>
          <p:cNvSpPr>
            <a:spLocks noGrp="1" noChangeArrowheads="1"/>
          </p:cNvSpPr>
          <p:nvPr>
            <p:ph type="body" idx="1"/>
          </p:nvPr>
        </p:nvSpPr>
        <p:spPr/>
        <p:txBody>
          <a:bodyPr/>
          <a:lstStyle/>
          <a:p>
            <a:pPr eaLnBrk="1" hangingPunct="1">
              <a:lnSpc>
                <a:spcPct val="80000"/>
              </a:lnSpc>
            </a:pPr>
            <a:endParaRPr lang="cs-CZ" altLang="cs-CZ" sz="2600"/>
          </a:p>
          <a:p>
            <a:pPr eaLnBrk="1" hangingPunct="1"/>
            <a:r>
              <a:rPr lang="cs-CZ" altLang="cs-CZ" sz="2000"/>
              <a:t>Co tedy vlastně chráněný režim přináší:</a:t>
            </a:r>
          </a:p>
          <a:p>
            <a:pPr lvl="1" eaLnBrk="1" hangingPunct="1"/>
            <a:r>
              <a:rPr lang="cs-CZ" altLang="cs-CZ" sz="2000" b="1"/>
              <a:t>Vzájemná ochrana úloh</a:t>
            </a:r>
            <a:r>
              <a:rPr lang="cs-CZ" altLang="cs-CZ" sz="2000"/>
              <a:t> – ochrana před nežádoucím přepsáním paměťových oblastí přiřazených jednotlivým úlohám</a:t>
            </a:r>
          </a:p>
          <a:p>
            <a:pPr lvl="1" eaLnBrk="1" hangingPunct="1"/>
            <a:r>
              <a:rPr lang="cs-CZ" altLang="cs-CZ" sz="2000" b="1"/>
              <a:t>Podpora přepínání úloh</a:t>
            </a:r>
            <a:r>
              <a:rPr lang="cs-CZ" altLang="cs-CZ" sz="2000"/>
              <a:t> – uložení a obnovení stavu úloh (vždy běží jedna úloha, ostatní jsou přerušené, úlohy se velmi rychle střídají) </a:t>
            </a:r>
          </a:p>
          <a:p>
            <a:pPr lvl="1" eaLnBrk="1" hangingPunct="1"/>
            <a:r>
              <a:rPr lang="cs-CZ" altLang="cs-CZ" sz="2000" b="1"/>
              <a:t>Privilegování operačního systému</a:t>
            </a:r>
            <a:r>
              <a:rPr lang="cs-CZ" altLang="cs-CZ" sz="2000"/>
              <a:t> při provádění určitých instrukcí (OS může vše, může přistupovat kamkoliv do paměti a ke vstupu a výstupu, běžné úlohy nikoliv)</a:t>
            </a:r>
          </a:p>
          <a:p>
            <a:pPr lvl="1" eaLnBrk="1" hangingPunct="1"/>
            <a:r>
              <a:rPr lang="cs-CZ" altLang="cs-CZ" sz="2000"/>
              <a:t>Podpora pro práci s „</a:t>
            </a:r>
            <a:r>
              <a:rPr lang="cs-CZ" altLang="cs-CZ" sz="2000" b="1"/>
              <a:t>virtuální pamětí</a:t>
            </a:r>
            <a:r>
              <a:rPr lang="cs-CZ" altLang="cs-CZ" sz="2000"/>
              <a:t>“ – lze vytvořit  a programům přidělit více segmentů, než kolik se skutečně může vejít do operační paměti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1710FC1-7ED1-4D77-BF7E-CC72396C095F}"/>
              </a:ext>
            </a:extLst>
          </p:cNvPr>
          <p:cNvSpPr>
            <a:spLocks noGrp="1" noChangeArrowheads="1"/>
          </p:cNvSpPr>
          <p:nvPr>
            <p:ph type="title"/>
          </p:nvPr>
        </p:nvSpPr>
        <p:spPr/>
        <p:txBody>
          <a:bodyPr/>
          <a:lstStyle/>
          <a:p>
            <a:pPr eaLnBrk="1" hangingPunct="1"/>
            <a:r>
              <a:rPr lang="cs-CZ" altLang="cs-CZ"/>
              <a:t>Chráněný režim a paměť</a:t>
            </a:r>
          </a:p>
        </p:txBody>
      </p:sp>
      <p:sp>
        <p:nvSpPr>
          <p:cNvPr id="14339" name="Rectangle 3">
            <a:extLst>
              <a:ext uri="{FF2B5EF4-FFF2-40B4-BE49-F238E27FC236}">
                <a16:creationId xmlns:a16="http://schemas.microsoft.com/office/drawing/2014/main" id="{FD6C0FBE-4315-48CE-B15C-CAC87DC95DE7}"/>
              </a:ext>
            </a:extLst>
          </p:cNvPr>
          <p:cNvSpPr>
            <a:spLocks noGrp="1" noChangeArrowheads="1"/>
          </p:cNvSpPr>
          <p:nvPr>
            <p:ph type="body" idx="1"/>
          </p:nvPr>
        </p:nvSpPr>
        <p:spPr>
          <a:xfrm>
            <a:off x="457200" y="1719263"/>
            <a:ext cx="8229600" cy="4446587"/>
          </a:xfrm>
        </p:spPr>
        <p:txBody>
          <a:bodyPr/>
          <a:lstStyle/>
          <a:p>
            <a:pPr eaLnBrk="1" hangingPunct="1"/>
            <a:r>
              <a:rPr lang="cs-CZ" altLang="cs-CZ" sz="2000"/>
              <a:t>Informace o každém </a:t>
            </a:r>
            <a:r>
              <a:rPr lang="cs-CZ" altLang="cs-CZ" sz="2000" b="1"/>
              <a:t>segmentu</a:t>
            </a:r>
            <a:r>
              <a:rPr lang="cs-CZ" altLang="cs-CZ" sz="2000"/>
              <a:t> jsou uloženy v jeho </a:t>
            </a:r>
            <a:r>
              <a:rPr lang="cs-CZ" altLang="cs-CZ" sz="2000" b="1"/>
              <a:t>deskriptoru</a:t>
            </a:r>
          </a:p>
          <a:p>
            <a:pPr eaLnBrk="1" hangingPunct="1"/>
            <a:r>
              <a:rPr lang="cs-CZ" altLang="cs-CZ" sz="2000" b="1"/>
              <a:t>Deskriptor </a:t>
            </a:r>
            <a:r>
              <a:rPr lang="cs-CZ" altLang="cs-CZ" sz="2000"/>
              <a:t> obsahuje informaci o tom, na jaké adrese segment začíná, jak je velký a o jaký typ segmentu se jedná (datový, kódový…)</a:t>
            </a:r>
          </a:p>
          <a:p>
            <a:pPr eaLnBrk="1" hangingPunct="1"/>
            <a:r>
              <a:rPr lang="cs-CZ" altLang="cs-CZ" sz="2000"/>
              <a:t>Dále jsou v každém deskriptoru nastavena </a:t>
            </a:r>
            <a:r>
              <a:rPr lang="cs-CZ" altLang="cs-CZ" sz="2000" b="1"/>
              <a:t>přístupová práva </a:t>
            </a:r>
            <a:r>
              <a:rPr lang="cs-CZ" altLang="cs-CZ" sz="2000"/>
              <a:t>pro daný segment – do některých segmentů například nelze zapisovat, pro přístup k některým segmentům je třeba mít patřičnou úroveň oprávnění</a:t>
            </a:r>
          </a:p>
          <a:p>
            <a:pPr eaLnBrk="1" hangingPunct="1"/>
            <a:r>
              <a:rPr lang="cs-CZ" altLang="cs-CZ" sz="2000"/>
              <a:t>Díky deskriptorům je v paměti pořádek – víme, kde leží data, kde leží strojový kód, a který program smí pracovat se kterými úseky paměti</a:t>
            </a:r>
          </a:p>
          <a:p>
            <a:pPr eaLnBrk="1" hangingPunct="1"/>
            <a:r>
              <a:rPr lang="cs-CZ" altLang="cs-CZ" sz="2000"/>
              <a:t>Přestože jde o Von Neumannovu architekturu, program již nemůže přepsat sám sebe ani nemůže dojít ke „spuštění dat“ místo strojového kódu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a:extLst>
              <a:ext uri="{FF2B5EF4-FFF2-40B4-BE49-F238E27FC236}">
                <a16:creationId xmlns:a16="http://schemas.microsoft.com/office/drawing/2014/main" id="{484F1520-E675-4048-AE58-D060E21C15B7}"/>
              </a:ext>
            </a:extLst>
          </p:cNvPr>
          <p:cNvSpPr>
            <a:spLocks noGrp="1" noChangeArrowheads="1"/>
          </p:cNvSpPr>
          <p:nvPr>
            <p:ph type="title"/>
          </p:nvPr>
        </p:nvSpPr>
        <p:spPr/>
        <p:txBody>
          <a:bodyPr/>
          <a:lstStyle/>
          <a:p>
            <a:r>
              <a:rPr lang="cs-CZ" altLang="cs-CZ"/>
              <a:t>Tabulka deskriptorů</a:t>
            </a:r>
          </a:p>
        </p:txBody>
      </p:sp>
      <p:sp>
        <p:nvSpPr>
          <p:cNvPr id="15363" name="Zástupný symbol pro obsah 2">
            <a:extLst>
              <a:ext uri="{FF2B5EF4-FFF2-40B4-BE49-F238E27FC236}">
                <a16:creationId xmlns:a16="http://schemas.microsoft.com/office/drawing/2014/main" id="{04604975-2E0C-473C-87C2-DE080FEA1F7E}"/>
              </a:ext>
            </a:extLst>
          </p:cNvPr>
          <p:cNvSpPr>
            <a:spLocks noGrp="1" noChangeArrowheads="1"/>
          </p:cNvSpPr>
          <p:nvPr>
            <p:ph idx="1"/>
          </p:nvPr>
        </p:nvSpPr>
        <p:spPr/>
        <p:txBody>
          <a:bodyPr/>
          <a:lstStyle/>
          <a:p>
            <a:pPr eaLnBrk="1" hangingPunct="1"/>
            <a:r>
              <a:rPr lang="cs-CZ" altLang="cs-CZ" sz="2000"/>
              <a:t>Pro práci s pamětí jsou vytvořeny operačním systémem </a:t>
            </a:r>
            <a:r>
              <a:rPr lang="cs-CZ" altLang="cs-CZ" sz="2000" b="1"/>
              <a:t>tabulky popisu paměti </a:t>
            </a:r>
            <a:r>
              <a:rPr lang="cs-CZ" altLang="cs-CZ" sz="2000"/>
              <a:t>(tabulky </a:t>
            </a:r>
            <a:r>
              <a:rPr lang="cs-CZ" altLang="cs-CZ" sz="2000" b="1"/>
              <a:t>deskriptorů</a:t>
            </a:r>
            <a:r>
              <a:rPr lang="cs-CZ" altLang="cs-CZ" sz="2000"/>
              <a:t>)</a:t>
            </a:r>
          </a:p>
          <a:p>
            <a:pPr eaLnBrk="1" hangingPunct="1"/>
            <a:r>
              <a:rPr lang="cs-CZ" altLang="cs-CZ" sz="2000"/>
              <a:t>Každý segment má svůj deskriptor v tabulce deskriptorů</a:t>
            </a:r>
          </a:p>
          <a:p>
            <a:pPr eaLnBrk="1" hangingPunct="1"/>
            <a:r>
              <a:rPr lang="cs-CZ" altLang="cs-CZ" sz="2000"/>
              <a:t>Segmentů mohou být stovky, tisíce…</a:t>
            </a:r>
          </a:p>
          <a:p>
            <a:pPr eaLnBrk="1" hangingPunct="1"/>
            <a:r>
              <a:rPr lang="cs-CZ" altLang="cs-CZ" sz="2000"/>
              <a:t>Program si vybírá „z nabídky vytvořených segmentů“, se kterým chce pracovat – vybírá si v tabulce deskriptorů jeho deskriptor</a:t>
            </a:r>
          </a:p>
          <a:p>
            <a:pPr eaLnBrk="1" hangingPunct="1"/>
            <a:r>
              <a:rPr lang="cs-CZ" altLang="cs-CZ" sz="2000"/>
              <a:t>Výběr deskriptoru požadovaného segmentu se provádí </a:t>
            </a:r>
            <a:r>
              <a:rPr lang="cs-CZ" altLang="cs-CZ" sz="2000" b="1"/>
              <a:t>selektorem</a:t>
            </a:r>
          </a:p>
          <a:p>
            <a:pPr eaLnBrk="1" hangingPunct="1"/>
            <a:r>
              <a:rPr lang="cs-CZ" altLang="cs-CZ" sz="2000" b="1"/>
              <a:t>Selektor</a:t>
            </a:r>
            <a:r>
              <a:rPr lang="cs-CZ" altLang="cs-CZ" sz="2000"/>
              <a:t> je registr CS, DS, ES, SS (dříve segmentové registry)</a:t>
            </a:r>
          </a:p>
          <a:p>
            <a:pPr eaLnBrk="1" hangingPunct="1"/>
            <a:r>
              <a:rPr lang="cs-CZ" altLang="cs-CZ" sz="2000"/>
              <a:t>Například selektorem DS se vybírá datový segment (z tabulky deskriptorů se vybere deskriptor segmentu, který bude program dále používat jako aktuální datový segment)</a:t>
            </a:r>
          </a:p>
          <a:p>
            <a:endParaRPr lang="cs-CZ" altLang="cs-CZ"/>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a:extLst>
              <a:ext uri="{FF2B5EF4-FFF2-40B4-BE49-F238E27FC236}">
                <a16:creationId xmlns:a16="http://schemas.microsoft.com/office/drawing/2014/main" id="{E3949EC8-0165-4900-9502-26D50819002D}"/>
              </a:ext>
            </a:extLst>
          </p:cNvPr>
          <p:cNvSpPr>
            <a:spLocks noGrp="1" noChangeArrowheads="1"/>
          </p:cNvSpPr>
          <p:nvPr>
            <p:ph type="title"/>
          </p:nvPr>
        </p:nvSpPr>
        <p:spPr/>
        <p:txBody>
          <a:bodyPr/>
          <a:lstStyle/>
          <a:p>
            <a:r>
              <a:rPr lang="cs-CZ" altLang="cs-CZ"/>
              <a:t>Tabulka deskriptorů</a:t>
            </a:r>
          </a:p>
        </p:txBody>
      </p:sp>
      <p:sp>
        <p:nvSpPr>
          <p:cNvPr id="16387" name="Zástupný symbol pro obsah 2">
            <a:extLst>
              <a:ext uri="{FF2B5EF4-FFF2-40B4-BE49-F238E27FC236}">
                <a16:creationId xmlns:a16="http://schemas.microsoft.com/office/drawing/2014/main" id="{91DE901B-D11C-4821-935C-64643C152B5D}"/>
              </a:ext>
            </a:extLst>
          </p:cNvPr>
          <p:cNvSpPr>
            <a:spLocks noGrp="1" noChangeArrowheads="1"/>
          </p:cNvSpPr>
          <p:nvPr>
            <p:ph idx="1"/>
          </p:nvPr>
        </p:nvSpPr>
        <p:spPr/>
        <p:txBody>
          <a:bodyPr/>
          <a:lstStyle/>
          <a:p>
            <a:pPr eaLnBrk="1" hangingPunct="1"/>
            <a:r>
              <a:rPr lang="cs-CZ" altLang="cs-CZ" sz="2000"/>
              <a:t>Ukazatel do tabulky deskriptorů = </a:t>
            </a:r>
            <a:r>
              <a:rPr lang="cs-CZ" altLang="cs-CZ" sz="2000" b="1"/>
              <a:t>index</a:t>
            </a:r>
            <a:r>
              <a:rPr lang="cs-CZ" altLang="cs-CZ" sz="2000"/>
              <a:t> - hodnota uvedená v </a:t>
            </a:r>
            <a:r>
              <a:rPr lang="cs-CZ" altLang="cs-CZ" sz="2000" b="1"/>
              <a:t>selektoru</a:t>
            </a:r>
            <a:r>
              <a:rPr lang="cs-CZ" altLang="cs-CZ" sz="2000"/>
              <a:t> - z tabulky vybere řádek s deskriptorem segmentu, se kterým chce program pracovat</a:t>
            </a:r>
          </a:p>
          <a:p>
            <a:pPr eaLnBrk="1" hangingPunct="1"/>
            <a:r>
              <a:rPr lang="cs-CZ" altLang="cs-CZ" sz="2000"/>
              <a:t>Z vybraného deskriptoru se procesor dozví 24-bitovou počáteční adresu segmentu</a:t>
            </a:r>
          </a:p>
          <a:p>
            <a:pPr eaLnBrk="1" hangingPunct="1"/>
            <a:r>
              <a:rPr lang="cs-CZ" altLang="cs-CZ" sz="2000"/>
              <a:t>K počáteční adrese segmentu se přičte hodnota offsetu</a:t>
            </a:r>
          </a:p>
          <a:p>
            <a:pPr eaLnBrk="1" hangingPunct="1"/>
            <a:r>
              <a:rPr lang="cs-CZ" altLang="cs-CZ" sz="2000"/>
              <a:t>Každá položka v tabulkách popisu paměti (1 deskriptor) nese informace o jednom segmentu (nejen jeho počáteční adresu, ale mnoho dalších informací potřebných pro podporu víceúlohového prostředí)</a:t>
            </a:r>
          </a:p>
          <a:p>
            <a:pPr eaLnBrk="1" hangingPunct="1"/>
            <a:r>
              <a:rPr lang="cs-CZ" altLang="cs-CZ" sz="2000"/>
              <a:t>V tabulce deskriptorů lze definovat až 8 192 (2</a:t>
            </a:r>
            <a:r>
              <a:rPr lang="cs-CZ" altLang="cs-CZ" sz="2000" baseline="30000"/>
              <a:t>13</a:t>
            </a:r>
            <a:r>
              <a:rPr lang="cs-CZ" altLang="cs-CZ" sz="2000"/>
              <a:t>) deskriptorů – tedy informace o 8192 segmentech</a:t>
            </a:r>
          </a:p>
          <a:p>
            <a:endParaRPr lang="cs-CZ" altLang="cs-CZ"/>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1A010B50-1E11-4E6B-A456-5844AF15F820}"/>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74CE9D7E-2D89-4A24-9CAF-0ECB670ADC27}"/>
              </a:ext>
            </a:extLst>
          </p:cNvPr>
          <p:cNvSpPr/>
          <p:nvPr/>
        </p:nvSpPr>
        <p:spPr>
          <a:xfrm>
            <a:off x="5724525" y="503238"/>
            <a:ext cx="1943100" cy="1008062"/>
          </a:xfrm>
          <a:prstGeom prst="rect">
            <a:avLst/>
          </a:prstGeom>
          <a:no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04D045B5-501C-4DCD-8499-7ECD154D71AF}"/>
              </a:ext>
            </a:extLst>
          </p:cNvPr>
          <p:cNvSpPr/>
          <p:nvPr/>
        </p:nvSpPr>
        <p:spPr>
          <a:xfrm>
            <a:off x="5724525" y="2724150"/>
            <a:ext cx="1943100" cy="1008063"/>
          </a:xfrm>
          <a:prstGeom prst="rect">
            <a:avLst/>
          </a:prstGeom>
          <a:no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67B7F409-0DB4-4F4D-BB8A-E517DAD7A76B}"/>
              </a:ext>
            </a:extLst>
          </p:cNvPr>
          <p:cNvSpPr/>
          <p:nvPr/>
        </p:nvSpPr>
        <p:spPr>
          <a:xfrm>
            <a:off x="5724525" y="3890963"/>
            <a:ext cx="1943100" cy="1008062"/>
          </a:xfrm>
          <a:prstGeom prst="rect">
            <a:avLst/>
          </a:prstGeom>
          <a:no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FFEC0E36-B47C-4330-BA30-85ACDAE1823F}"/>
              </a:ext>
            </a:extLst>
          </p:cNvPr>
          <p:cNvSpPr/>
          <p:nvPr/>
        </p:nvSpPr>
        <p:spPr>
          <a:xfrm>
            <a:off x="5724525" y="5265738"/>
            <a:ext cx="1943100" cy="1008062"/>
          </a:xfrm>
          <a:prstGeom prst="rect">
            <a:avLst/>
          </a:prstGeom>
          <a:no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17415" name="TextovéPole 9">
            <a:extLst>
              <a:ext uri="{FF2B5EF4-FFF2-40B4-BE49-F238E27FC236}">
                <a16:creationId xmlns:a16="http://schemas.microsoft.com/office/drawing/2014/main" id="{812AAC9E-1BB1-4AF1-B7B5-0FC7FFB184B2}"/>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segment</a:t>
            </a:r>
          </a:p>
        </p:txBody>
      </p:sp>
      <p:sp>
        <p:nvSpPr>
          <p:cNvPr id="17416" name="TextovéPole 10">
            <a:extLst>
              <a:ext uri="{FF2B5EF4-FFF2-40B4-BE49-F238E27FC236}">
                <a16:creationId xmlns:a16="http://schemas.microsoft.com/office/drawing/2014/main" id="{6ADF2478-11C4-400F-BDA9-C463769274A3}"/>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segment</a:t>
            </a:r>
          </a:p>
        </p:txBody>
      </p:sp>
      <p:sp>
        <p:nvSpPr>
          <p:cNvPr id="17417" name="TextovéPole 11">
            <a:extLst>
              <a:ext uri="{FF2B5EF4-FFF2-40B4-BE49-F238E27FC236}">
                <a16:creationId xmlns:a16="http://schemas.microsoft.com/office/drawing/2014/main" id="{AF7B1AA3-B6C4-4E98-B47D-A69125BF270F}"/>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segment</a:t>
            </a:r>
          </a:p>
        </p:txBody>
      </p:sp>
      <p:sp>
        <p:nvSpPr>
          <p:cNvPr id="17418" name="TextovéPole 12">
            <a:extLst>
              <a:ext uri="{FF2B5EF4-FFF2-40B4-BE49-F238E27FC236}">
                <a16:creationId xmlns:a16="http://schemas.microsoft.com/office/drawing/2014/main" id="{1461826A-C8CE-4D7B-A3CC-538FC1429E75}"/>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segment</a:t>
            </a:r>
          </a:p>
        </p:txBody>
      </p:sp>
      <p:sp>
        <p:nvSpPr>
          <p:cNvPr id="17419" name="TextovéPole 13">
            <a:extLst>
              <a:ext uri="{FF2B5EF4-FFF2-40B4-BE49-F238E27FC236}">
                <a16:creationId xmlns:a16="http://schemas.microsoft.com/office/drawing/2014/main" id="{F0C85EF1-6331-49EE-A05F-D8E3BB792026}"/>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222E5FF9-E484-4E1F-A483-43DD9C6262A8}"/>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pPr algn="ctr"/>
                      <a:r>
                        <a:rPr lang="cs-CZ" sz="900" b="0" dirty="0"/>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8B33D58B-F50C-4294-A16C-F4A9D3746E7C}"/>
              </a:ext>
            </a:extLst>
          </p:cNvPr>
          <p:cNvSpPr/>
          <p:nvPr/>
        </p:nvSpPr>
        <p:spPr>
          <a:xfrm>
            <a:off x="5724525" y="1627188"/>
            <a:ext cx="1943100" cy="1008062"/>
          </a:xfrm>
          <a:prstGeom prst="rect">
            <a:avLst/>
          </a:prstGeom>
          <a:no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17455" name="TextovéPole 16">
            <a:extLst>
              <a:ext uri="{FF2B5EF4-FFF2-40B4-BE49-F238E27FC236}">
                <a16:creationId xmlns:a16="http://schemas.microsoft.com/office/drawing/2014/main" id="{5B38D5E1-FED1-4EC4-8F47-98D5EA42BCB0}"/>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segment</a:t>
            </a:r>
          </a:p>
        </p:txBody>
      </p:sp>
      <p:sp>
        <p:nvSpPr>
          <p:cNvPr id="17456" name="TextovéPole 17">
            <a:extLst>
              <a:ext uri="{FF2B5EF4-FFF2-40B4-BE49-F238E27FC236}">
                <a16:creationId xmlns:a16="http://schemas.microsoft.com/office/drawing/2014/main" id="{FB8915FA-5DC7-4310-BFD1-6A85E11008F4}"/>
              </a:ext>
            </a:extLst>
          </p:cNvPr>
          <p:cNvSpPr txBox="1">
            <a:spLocks noChangeArrowheads="1"/>
          </p:cNvSpPr>
          <p:nvPr/>
        </p:nvSpPr>
        <p:spPr bwMode="auto">
          <a:xfrm>
            <a:off x="611188" y="268288"/>
            <a:ext cx="381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Každý segment má svůj deskriptor</a:t>
            </a:r>
          </a:p>
          <a:p>
            <a:r>
              <a:rPr lang="cs-CZ" altLang="cs-CZ"/>
              <a:t>Deskriptor je velký 64 bitů</a:t>
            </a:r>
          </a:p>
        </p:txBody>
      </p:sp>
      <p:sp>
        <p:nvSpPr>
          <p:cNvPr id="17457" name="TextovéPole 18">
            <a:extLst>
              <a:ext uri="{FF2B5EF4-FFF2-40B4-BE49-F238E27FC236}">
                <a16:creationId xmlns:a16="http://schemas.microsoft.com/office/drawing/2014/main" id="{49951F76-F214-49F2-91FF-A1FBCDB952E1}"/>
              </a:ext>
            </a:extLst>
          </p:cNvPr>
          <p:cNvSpPr txBox="1">
            <a:spLocks noChangeArrowheads="1"/>
          </p:cNvSpPr>
          <p:nvPr/>
        </p:nvSpPr>
        <p:spPr bwMode="auto">
          <a:xfrm>
            <a:off x="611188" y="5308600"/>
            <a:ext cx="4248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Deskritptory jsou uloženy v tabulce deskriptorů (v pořadí, které je nezávislé na poloze segmentu v paměti)</a:t>
            </a:r>
          </a:p>
        </p:txBody>
      </p:sp>
      <p:cxnSp>
        <p:nvCxnSpPr>
          <p:cNvPr id="3" name="Přímá spojnice se šipkou 2">
            <a:extLst>
              <a:ext uri="{FF2B5EF4-FFF2-40B4-BE49-F238E27FC236}">
                <a16:creationId xmlns:a16="http://schemas.microsoft.com/office/drawing/2014/main" id="{E2B54F7E-8B45-420A-A994-CE34786461B1}"/>
              </a:ext>
            </a:extLst>
          </p:cNvPr>
          <p:cNvCxnSpPr/>
          <p:nvPr/>
        </p:nvCxnSpPr>
        <p:spPr>
          <a:xfrm>
            <a:off x="3203575" y="1627188"/>
            <a:ext cx="2520950" cy="1514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Přímá spojnice se šipkou 19">
            <a:extLst>
              <a:ext uri="{FF2B5EF4-FFF2-40B4-BE49-F238E27FC236}">
                <a16:creationId xmlns:a16="http://schemas.microsoft.com/office/drawing/2014/main" id="{EBAC06F6-BD72-441B-9BF9-98F4490812C6}"/>
              </a:ext>
            </a:extLst>
          </p:cNvPr>
          <p:cNvCxnSpPr>
            <a:endCxn id="6" idx="1"/>
          </p:cNvCxnSpPr>
          <p:nvPr/>
        </p:nvCxnSpPr>
        <p:spPr>
          <a:xfrm flipV="1">
            <a:off x="3203575" y="1008063"/>
            <a:ext cx="2520950" cy="981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A5AB5397-9102-4FBA-A31E-94DE0DED69E0}"/>
              </a:ext>
            </a:extLst>
          </p:cNvPr>
          <p:cNvCxnSpPr>
            <a:cxnSpLocks/>
            <a:endCxn id="8" idx="1"/>
          </p:cNvCxnSpPr>
          <p:nvPr/>
        </p:nvCxnSpPr>
        <p:spPr>
          <a:xfrm>
            <a:off x="3233738" y="2319338"/>
            <a:ext cx="2490787" cy="207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Přímá spojnice se šipkou 23">
            <a:extLst>
              <a:ext uri="{FF2B5EF4-FFF2-40B4-BE49-F238E27FC236}">
                <a16:creationId xmlns:a16="http://schemas.microsoft.com/office/drawing/2014/main" id="{291AC341-9104-4CF4-B604-73A22FC38BF5}"/>
              </a:ext>
            </a:extLst>
          </p:cNvPr>
          <p:cNvCxnSpPr>
            <a:endCxn id="16" idx="1"/>
          </p:cNvCxnSpPr>
          <p:nvPr/>
        </p:nvCxnSpPr>
        <p:spPr>
          <a:xfrm flipV="1">
            <a:off x="3233738" y="2130425"/>
            <a:ext cx="2490787" cy="593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Přímá spojnice se šipkou 25">
            <a:extLst>
              <a:ext uri="{FF2B5EF4-FFF2-40B4-BE49-F238E27FC236}">
                <a16:creationId xmlns:a16="http://schemas.microsoft.com/office/drawing/2014/main" id="{836E19D6-B5D6-4B35-A2EE-972C45752ECF}"/>
              </a:ext>
            </a:extLst>
          </p:cNvPr>
          <p:cNvCxnSpPr>
            <a:cxnSpLocks/>
            <a:endCxn id="9" idx="1"/>
          </p:cNvCxnSpPr>
          <p:nvPr/>
        </p:nvCxnSpPr>
        <p:spPr>
          <a:xfrm>
            <a:off x="3233738" y="3821113"/>
            <a:ext cx="2490787" cy="194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63" name="TextovéPole 27">
            <a:extLst>
              <a:ext uri="{FF2B5EF4-FFF2-40B4-BE49-F238E27FC236}">
                <a16:creationId xmlns:a16="http://schemas.microsoft.com/office/drawing/2014/main" id="{9B7626A3-3C04-4A87-B51B-35E26C65CC9C}"/>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 name="Levá složená závorka 1">
            <a:extLst>
              <a:ext uri="{FF2B5EF4-FFF2-40B4-BE49-F238E27FC236}">
                <a16:creationId xmlns:a16="http://schemas.microsoft.com/office/drawing/2014/main" id="{E442F030-5462-4621-AE62-B73A733BF6C8}"/>
              </a:ext>
            </a:extLst>
          </p:cNvPr>
          <p:cNvSpPr/>
          <p:nvPr/>
        </p:nvSpPr>
        <p:spPr>
          <a:xfrm>
            <a:off x="882650" y="1447800"/>
            <a:ext cx="271463" cy="249396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17465" name="TextovéPole 4">
            <a:extLst>
              <a:ext uri="{FF2B5EF4-FFF2-40B4-BE49-F238E27FC236}">
                <a16:creationId xmlns:a16="http://schemas.microsoft.com/office/drawing/2014/main" id="{A82FA487-C23D-423D-9BE2-B618B54D4EFD}"/>
              </a:ext>
            </a:extLst>
          </p:cNvPr>
          <p:cNvSpPr txBox="1">
            <a:spLocks noChangeArrowheads="1"/>
          </p:cNvSpPr>
          <p:nvPr/>
        </p:nvSpPr>
        <p:spPr bwMode="auto">
          <a:xfrm>
            <a:off x="306388" y="2463800"/>
            <a:ext cx="814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8192</a:t>
            </a:r>
          </a:p>
          <a:p>
            <a:r>
              <a:rPr lang="cs-CZ" altLang="cs-CZ" sz="1200" b="1"/>
              <a:t>řádků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73C27997-2E69-4FA6-84FE-723B849A6A1F}"/>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635AF0CD-5C33-4B20-8D89-C226B487CF3B}"/>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782F9B39-1C14-4958-AA83-51B588A9DC07}"/>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1A3FEDDA-E176-43CB-ADA6-42B20DBFBE06}"/>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709244C0-EE14-40ED-85B0-3FDA524A724F}"/>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18439" name="TextovéPole 9">
            <a:extLst>
              <a:ext uri="{FF2B5EF4-FFF2-40B4-BE49-F238E27FC236}">
                <a16:creationId xmlns:a16="http://schemas.microsoft.com/office/drawing/2014/main" id="{74221F59-5459-4645-A028-7ABBD3ED9C18}"/>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18440" name="TextovéPole 10">
            <a:extLst>
              <a:ext uri="{FF2B5EF4-FFF2-40B4-BE49-F238E27FC236}">
                <a16:creationId xmlns:a16="http://schemas.microsoft.com/office/drawing/2014/main" id="{EFBA48D7-86D6-42EC-B13A-152B00DBD94C}"/>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18441" name="TextovéPole 11">
            <a:extLst>
              <a:ext uri="{FF2B5EF4-FFF2-40B4-BE49-F238E27FC236}">
                <a16:creationId xmlns:a16="http://schemas.microsoft.com/office/drawing/2014/main" id="{04E91FC2-4C13-4467-82C6-6258DAB9883B}"/>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18442" name="TextovéPole 12">
            <a:extLst>
              <a:ext uri="{FF2B5EF4-FFF2-40B4-BE49-F238E27FC236}">
                <a16:creationId xmlns:a16="http://schemas.microsoft.com/office/drawing/2014/main" id="{DC52DA5E-797B-46C9-9405-CDEA85ADB61E}"/>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18443" name="TextovéPole 13">
            <a:extLst>
              <a:ext uri="{FF2B5EF4-FFF2-40B4-BE49-F238E27FC236}">
                <a16:creationId xmlns:a16="http://schemas.microsoft.com/office/drawing/2014/main" id="{BB3E1319-C32D-4FC5-921F-663B4598CE3D}"/>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253EE066-BEEA-4FF1-ACEB-C804718E5AB8}"/>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9B225E7B-28B8-4109-BE65-98E3D26DB282}"/>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18479" name="TextovéPole 16">
            <a:extLst>
              <a:ext uri="{FF2B5EF4-FFF2-40B4-BE49-F238E27FC236}">
                <a16:creationId xmlns:a16="http://schemas.microsoft.com/office/drawing/2014/main" id="{D598CEF7-7CCD-423E-9E30-6F8771E88268}"/>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18480" name="TextovéPole 17">
            <a:extLst>
              <a:ext uri="{FF2B5EF4-FFF2-40B4-BE49-F238E27FC236}">
                <a16:creationId xmlns:a16="http://schemas.microsoft.com/office/drawing/2014/main" id="{12F68D78-4409-4BBB-9204-C7ED8874E784}"/>
              </a:ext>
            </a:extLst>
          </p:cNvPr>
          <p:cNvSpPr txBox="1">
            <a:spLocks noChangeArrowheads="1"/>
          </p:cNvSpPr>
          <p:nvPr/>
        </p:nvSpPr>
        <p:spPr bwMode="auto">
          <a:xfrm>
            <a:off x="323850" y="49213"/>
            <a:ext cx="38163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uložena informace, zda jde o segment datový nebo kódový</a:t>
            </a:r>
          </a:p>
        </p:txBody>
      </p:sp>
      <p:sp>
        <p:nvSpPr>
          <p:cNvPr id="18481" name="TextovéPole 18">
            <a:extLst>
              <a:ext uri="{FF2B5EF4-FFF2-40B4-BE49-F238E27FC236}">
                <a16:creationId xmlns:a16="http://schemas.microsoft.com/office/drawing/2014/main" id="{91ABF477-1E6D-4826-ADC4-96BE89EBAF50}"/>
              </a:ext>
            </a:extLst>
          </p:cNvPr>
          <p:cNvSpPr txBox="1">
            <a:spLocks noChangeArrowheads="1"/>
          </p:cNvSpPr>
          <p:nvPr/>
        </p:nvSpPr>
        <p:spPr bwMode="auto">
          <a:xfrm>
            <a:off x="611188" y="5308600"/>
            <a:ext cx="3816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Mikroprocesor má tedy přehled, kde je v paměti uložen strojový kód a kde data</a:t>
            </a:r>
          </a:p>
        </p:txBody>
      </p:sp>
      <p:cxnSp>
        <p:nvCxnSpPr>
          <p:cNvPr id="3" name="Přímá spojnice se šipkou 2">
            <a:extLst>
              <a:ext uri="{FF2B5EF4-FFF2-40B4-BE49-F238E27FC236}">
                <a16:creationId xmlns:a16="http://schemas.microsoft.com/office/drawing/2014/main" id="{3BF80BF4-3A47-4A4D-8C8F-57D8DE207D68}"/>
              </a:ext>
            </a:extLst>
          </p:cNvPr>
          <p:cNvCxnSpPr/>
          <p:nvPr/>
        </p:nvCxnSpPr>
        <p:spPr>
          <a:xfrm>
            <a:off x="3203575" y="1627188"/>
            <a:ext cx="2520950" cy="1514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Přímá spojnice se šipkou 19">
            <a:extLst>
              <a:ext uri="{FF2B5EF4-FFF2-40B4-BE49-F238E27FC236}">
                <a16:creationId xmlns:a16="http://schemas.microsoft.com/office/drawing/2014/main" id="{D6B8C9A9-F72A-417E-A9DB-FF2878443922}"/>
              </a:ext>
            </a:extLst>
          </p:cNvPr>
          <p:cNvCxnSpPr>
            <a:endCxn id="6" idx="1"/>
          </p:cNvCxnSpPr>
          <p:nvPr/>
        </p:nvCxnSpPr>
        <p:spPr>
          <a:xfrm flipV="1">
            <a:off x="3203575" y="1008063"/>
            <a:ext cx="2520950" cy="981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B3AED233-5AA5-4CC9-AD3B-14DFBE52F690}"/>
              </a:ext>
            </a:extLst>
          </p:cNvPr>
          <p:cNvCxnSpPr>
            <a:cxnSpLocks/>
            <a:endCxn id="8" idx="1"/>
          </p:cNvCxnSpPr>
          <p:nvPr/>
        </p:nvCxnSpPr>
        <p:spPr>
          <a:xfrm>
            <a:off x="3233738" y="2319338"/>
            <a:ext cx="2490787" cy="207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Přímá spojnice se šipkou 23">
            <a:extLst>
              <a:ext uri="{FF2B5EF4-FFF2-40B4-BE49-F238E27FC236}">
                <a16:creationId xmlns:a16="http://schemas.microsoft.com/office/drawing/2014/main" id="{8A04BB4B-3A99-404D-9D0D-C2CB7941ED30}"/>
              </a:ext>
            </a:extLst>
          </p:cNvPr>
          <p:cNvCxnSpPr>
            <a:endCxn id="16" idx="1"/>
          </p:cNvCxnSpPr>
          <p:nvPr/>
        </p:nvCxnSpPr>
        <p:spPr>
          <a:xfrm flipV="1">
            <a:off x="3233738" y="2130425"/>
            <a:ext cx="2490787" cy="593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Přímá spojnice se šipkou 25">
            <a:extLst>
              <a:ext uri="{FF2B5EF4-FFF2-40B4-BE49-F238E27FC236}">
                <a16:creationId xmlns:a16="http://schemas.microsoft.com/office/drawing/2014/main" id="{716C54AF-51D5-4FC3-A842-21FDD39BA1D6}"/>
              </a:ext>
            </a:extLst>
          </p:cNvPr>
          <p:cNvCxnSpPr>
            <a:cxnSpLocks/>
            <a:endCxn id="9" idx="1"/>
          </p:cNvCxnSpPr>
          <p:nvPr/>
        </p:nvCxnSpPr>
        <p:spPr>
          <a:xfrm>
            <a:off x="3233738" y="3821113"/>
            <a:ext cx="2490787" cy="194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87" name="TextovéPole 27">
            <a:extLst>
              <a:ext uri="{FF2B5EF4-FFF2-40B4-BE49-F238E27FC236}">
                <a16:creationId xmlns:a16="http://schemas.microsoft.com/office/drawing/2014/main" id="{35965966-EBED-4FD0-A757-F13FBCFBBC42}"/>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74A1CB-B8A9-4DDF-893F-0889C4017933}"/>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0F5F429D-E85E-4C40-A468-FE5477A2AA55}"/>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CAE87D00-8CC4-4501-ABF4-87D9DCBC92DF}"/>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FE542F55-0BE9-409B-B54C-E1E928522CA3}"/>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A4D6762F-9EBA-403D-8F22-6206E8AE2677}"/>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19463" name="TextovéPole 9">
            <a:extLst>
              <a:ext uri="{FF2B5EF4-FFF2-40B4-BE49-F238E27FC236}">
                <a16:creationId xmlns:a16="http://schemas.microsoft.com/office/drawing/2014/main" id="{B42017A6-F9C8-4B38-95EB-FE9C636253F4}"/>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19464" name="TextovéPole 10">
            <a:extLst>
              <a:ext uri="{FF2B5EF4-FFF2-40B4-BE49-F238E27FC236}">
                <a16:creationId xmlns:a16="http://schemas.microsoft.com/office/drawing/2014/main" id="{09BAEA0C-519D-4753-8295-B8AA0800E2F9}"/>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19465" name="TextovéPole 11">
            <a:extLst>
              <a:ext uri="{FF2B5EF4-FFF2-40B4-BE49-F238E27FC236}">
                <a16:creationId xmlns:a16="http://schemas.microsoft.com/office/drawing/2014/main" id="{72A13962-8D19-44D7-AFDF-A8E6750DC292}"/>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19466" name="TextovéPole 12">
            <a:extLst>
              <a:ext uri="{FF2B5EF4-FFF2-40B4-BE49-F238E27FC236}">
                <a16:creationId xmlns:a16="http://schemas.microsoft.com/office/drawing/2014/main" id="{DF03E952-145D-4725-B335-827D7C6B9F15}"/>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19467" name="TextovéPole 13">
            <a:extLst>
              <a:ext uri="{FF2B5EF4-FFF2-40B4-BE49-F238E27FC236}">
                <a16:creationId xmlns:a16="http://schemas.microsoft.com/office/drawing/2014/main" id="{0C7E154C-3AE1-4A75-A593-78EFAC2C6F2D}"/>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4B95DAE8-1DB1-4A85-804B-8AA663F1CA40}"/>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5B1AE460-91AF-4EA8-BE0C-D51B987591EC}"/>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19503" name="TextovéPole 16">
            <a:extLst>
              <a:ext uri="{FF2B5EF4-FFF2-40B4-BE49-F238E27FC236}">
                <a16:creationId xmlns:a16="http://schemas.microsoft.com/office/drawing/2014/main" id="{E23C2AFA-9D02-4A1E-B2E9-C3EEB26EFDEB}"/>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A0C54A82-8280-4631-AC0F-FEF7C10B6101}"/>
              </a:ext>
            </a:extLst>
          </p:cNvPr>
          <p:cNvCxnSpPr>
            <a:cxnSpLocks/>
          </p:cNvCxnSpPr>
          <p:nvPr/>
        </p:nvCxnSpPr>
        <p:spPr>
          <a:xfrm>
            <a:off x="2555875" y="1700213"/>
            <a:ext cx="2447925" cy="1849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Přímá spojnice se šipkou 19">
            <a:extLst>
              <a:ext uri="{FF2B5EF4-FFF2-40B4-BE49-F238E27FC236}">
                <a16:creationId xmlns:a16="http://schemas.microsoft.com/office/drawing/2014/main" id="{B7FD048C-C0C7-422A-ACE2-EF9976517AC1}"/>
              </a:ext>
            </a:extLst>
          </p:cNvPr>
          <p:cNvCxnSpPr/>
          <p:nvPr/>
        </p:nvCxnSpPr>
        <p:spPr>
          <a:xfrm flipV="1">
            <a:off x="2555875" y="1414463"/>
            <a:ext cx="2497138" cy="574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C8D5B615-1A5C-47E8-A903-D623F41F6754}"/>
              </a:ext>
            </a:extLst>
          </p:cNvPr>
          <p:cNvCxnSpPr>
            <a:cxnSpLocks/>
          </p:cNvCxnSpPr>
          <p:nvPr/>
        </p:nvCxnSpPr>
        <p:spPr>
          <a:xfrm>
            <a:off x="2555875" y="2397125"/>
            <a:ext cx="2497138" cy="2287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Přímá spojnice se šipkou 23">
            <a:extLst>
              <a:ext uri="{FF2B5EF4-FFF2-40B4-BE49-F238E27FC236}">
                <a16:creationId xmlns:a16="http://schemas.microsoft.com/office/drawing/2014/main" id="{6059DA0F-B3D8-43B2-84A2-715E13F03F68}"/>
              </a:ext>
            </a:extLst>
          </p:cNvPr>
          <p:cNvCxnSpPr>
            <a:endCxn id="19515" idx="1"/>
          </p:cNvCxnSpPr>
          <p:nvPr/>
        </p:nvCxnSpPr>
        <p:spPr>
          <a:xfrm flipV="1">
            <a:off x="2555875" y="2535238"/>
            <a:ext cx="2401888" cy="246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Přímá spojnice se šipkou 25">
            <a:extLst>
              <a:ext uri="{FF2B5EF4-FFF2-40B4-BE49-F238E27FC236}">
                <a16:creationId xmlns:a16="http://schemas.microsoft.com/office/drawing/2014/main" id="{C81A2975-90AC-4F06-9B93-83ED023FCFB6}"/>
              </a:ext>
            </a:extLst>
          </p:cNvPr>
          <p:cNvCxnSpPr>
            <a:cxnSpLocks/>
          </p:cNvCxnSpPr>
          <p:nvPr/>
        </p:nvCxnSpPr>
        <p:spPr>
          <a:xfrm>
            <a:off x="2555875" y="3890963"/>
            <a:ext cx="2497138" cy="2130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09" name="TextovéPole 27">
            <a:extLst>
              <a:ext uri="{FF2B5EF4-FFF2-40B4-BE49-F238E27FC236}">
                <a16:creationId xmlns:a16="http://schemas.microsoft.com/office/drawing/2014/main" id="{C0473949-6CB8-45A8-BA51-E08AFB9799DF}"/>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19510" name="TextovéPole 22">
            <a:extLst>
              <a:ext uri="{FF2B5EF4-FFF2-40B4-BE49-F238E27FC236}">
                <a16:creationId xmlns:a16="http://schemas.microsoft.com/office/drawing/2014/main" id="{509908B7-C296-48AF-B842-0827FAEE5CCD}"/>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mimo jiné uvedena také </a:t>
            </a:r>
            <a:r>
              <a:rPr lang="cs-CZ" altLang="cs-CZ" b="1"/>
              <a:t>počáteční adresa segmentu</a:t>
            </a:r>
          </a:p>
        </p:txBody>
      </p:sp>
      <p:sp>
        <p:nvSpPr>
          <p:cNvPr id="19511" name="TextovéPole 24">
            <a:extLst>
              <a:ext uri="{FF2B5EF4-FFF2-40B4-BE49-F238E27FC236}">
                <a16:creationId xmlns:a16="http://schemas.microsoft.com/office/drawing/2014/main" id="{D0F8E8EC-8F77-474D-A655-4E2FE7B00178}"/>
              </a:ext>
            </a:extLst>
          </p:cNvPr>
          <p:cNvSpPr txBox="1">
            <a:spLocks noChangeArrowheads="1"/>
          </p:cNvSpPr>
          <p:nvPr/>
        </p:nvSpPr>
        <p:spPr bwMode="auto">
          <a:xfrm>
            <a:off x="611188" y="5308600"/>
            <a:ext cx="381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Počáteční adresy všech segmentů lze tedy nalézt v tabulce deskriptorů</a:t>
            </a:r>
          </a:p>
        </p:txBody>
      </p:sp>
      <p:sp>
        <p:nvSpPr>
          <p:cNvPr id="19512" name="TextovéPole 1">
            <a:extLst>
              <a:ext uri="{FF2B5EF4-FFF2-40B4-BE49-F238E27FC236}">
                <a16:creationId xmlns:a16="http://schemas.microsoft.com/office/drawing/2014/main" id="{17BB5268-6F99-4639-A8B5-B987D2D1C997}"/>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19513" name="TextovéPole 24">
            <a:extLst>
              <a:ext uri="{FF2B5EF4-FFF2-40B4-BE49-F238E27FC236}">
                <a16:creationId xmlns:a16="http://schemas.microsoft.com/office/drawing/2014/main" id="{72555922-10C8-4AB9-9564-1C0314D2B054}"/>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19514" name="TextovéPole 26">
            <a:extLst>
              <a:ext uri="{FF2B5EF4-FFF2-40B4-BE49-F238E27FC236}">
                <a16:creationId xmlns:a16="http://schemas.microsoft.com/office/drawing/2014/main" id="{51668FAD-71C5-45A7-8729-0894AEA9EFFC}"/>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19515" name="TextovéPole 27">
            <a:extLst>
              <a:ext uri="{FF2B5EF4-FFF2-40B4-BE49-F238E27FC236}">
                <a16:creationId xmlns:a16="http://schemas.microsoft.com/office/drawing/2014/main" id="{BA3A7A1E-54B7-4D87-8C22-7D7E9E807071}"/>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19516" name="TextovéPole 28">
            <a:extLst>
              <a:ext uri="{FF2B5EF4-FFF2-40B4-BE49-F238E27FC236}">
                <a16:creationId xmlns:a16="http://schemas.microsoft.com/office/drawing/2014/main" id="{925BFE62-DD49-4712-82CD-ECBC402C9BD4}"/>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36E5345C-EEFD-4158-875B-A552ACD2C7B8}"/>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A893E371-84A6-4787-8EC1-E7184C137C2F}"/>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C93EE81C-925D-4576-9946-DA1ADC793539}"/>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EEE04305-08FA-42F2-8CBC-2B561427126B}"/>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DA689808-F1DA-4D27-94FE-2E40ACDDBAF3}"/>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0487" name="TextovéPole 9">
            <a:extLst>
              <a:ext uri="{FF2B5EF4-FFF2-40B4-BE49-F238E27FC236}">
                <a16:creationId xmlns:a16="http://schemas.microsoft.com/office/drawing/2014/main" id="{E1F903B3-1C96-42C2-819B-424E718A0ADB}"/>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0488" name="TextovéPole 10">
            <a:extLst>
              <a:ext uri="{FF2B5EF4-FFF2-40B4-BE49-F238E27FC236}">
                <a16:creationId xmlns:a16="http://schemas.microsoft.com/office/drawing/2014/main" id="{522A4940-1FA5-4406-B9D7-B3681A5A677C}"/>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0489" name="TextovéPole 11">
            <a:extLst>
              <a:ext uri="{FF2B5EF4-FFF2-40B4-BE49-F238E27FC236}">
                <a16:creationId xmlns:a16="http://schemas.microsoft.com/office/drawing/2014/main" id="{E25BD3BD-69F7-47D0-A561-E8383723FE10}"/>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0490" name="TextovéPole 12">
            <a:extLst>
              <a:ext uri="{FF2B5EF4-FFF2-40B4-BE49-F238E27FC236}">
                <a16:creationId xmlns:a16="http://schemas.microsoft.com/office/drawing/2014/main" id="{89FBEFFB-6B30-4862-9A41-B43F630BA029}"/>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0491" name="TextovéPole 13">
            <a:extLst>
              <a:ext uri="{FF2B5EF4-FFF2-40B4-BE49-F238E27FC236}">
                <a16:creationId xmlns:a16="http://schemas.microsoft.com/office/drawing/2014/main" id="{0B514739-B650-4869-86C0-DAEAEBEE8EE6}"/>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CA5E330B-848A-4340-902D-B489FF237AF9}"/>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A29533A3-5FB4-4589-A63C-EE5643AF5912}"/>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0527" name="TextovéPole 16">
            <a:extLst>
              <a:ext uri="{FF2B5EF4-FFF2-40B4-BE49-F238E27FC236}">
                <a16:creationId xmlns:a16="http://schemas.microsoft.com/office/drawing/2014/main" id="{A789E31D-3CF0-46A7-B6A4-F63E41B53483}"/>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0528" name="TextovéPole 27">
            <a:extLst>
              <a:ext uri="{FF2B5EF4-FFF2-40B4-BE49-F238E27FC236}">
                <a16:creationId xmlns:a16="http://schemas.microsoft.com/office/drawing/2014/main" id="{E21E52DC-15C8-48E5-B38F-415F9315FE5A}"/>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0529" name="TextovéPole 22">
            <a:extLst>
              <a:ext uri="{FF2B5EF4-FFF2-40B4-BE49-F238E27FC236}">
                <a16:creationId xmlns:a16="http://schemas.microsoft.com/office/drawing/2014/main" id="{2EA776B6-6B0C-433A-BDCD-B27E8D2A7A24}"/>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mimo jiné uvedena také </a:t>
            </a:r>
            <a:r>
              <a:rPr lang="cs-CZ" altLang="cs-CZ" b="1"/>
              <a:t>počáteční adresa segmentu</a:t>
            </a:r>
          </a:p>
        </p:txBody>
      </p:sp>
      <p:sp>
        <p:nvSpPr>
          <p:cNvPr id="20530" name="TextovéPole 1">
            <a:extLst>
              <a:ext uri="{FF2B5EF4-FFF2-40B4-BE49-F238E27FC236}">
                <a16:creationId xmlns:a16="http://schemas.microsoft.com/office/drawing/2014/main" id="{29A1D87E-E7FF-4C28-9885-CED99510F4AB}"/>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0531" name="TextovéPole 24">
            <a:extLst>
              <a:ext uri="{FF2B5EF4-FFF2-40B4-BE49-F238E27FC236}">
                <a16:creationId xmlns:a16="http://schemas.microsoft.com/office/drawing/2014/main" id="{082152E0-68A7-4BBF-B34E-83636524A610}"/>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0532" name="TextovéPole 26">
            <a:extLst>
              <a:ext uri="{FF2B5EF4-FFF2-40B4-BE49-F238E27FC236}">
                <a16:creationId xmlns:a16="http://schemas.microsoft.com/office/drawing/2014/main" id="{7DA6697E-36BD-4AA7-9361-E8528E7E47C8}"/>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0533" name="TextovéPole 27">
            <a:extLst>
              <a:ext uri="{FF2B5EF4-FFF2-40B4-BE49-F238E27FC236}">
                <a16:creationId xmlns:a16="http://schemas.microsoft.com/office/drawing/2014/main" id="{995E3D02-E963-4E81-A91B-ABC9C1F25A5E}"/>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0534" name="TextovéPole 28">
            <a:extLst>
              <a:ext uri="{FF2B5EF4-FFF2-40B4-BE49-F238E27FC236}">
                <a16:creationId xmlns:a16="http://schemas.microsoft.com/office/drawing/2014/main" id="{39107212-D4D3-47E7-91DE-D976CC268514}"/>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0535" name="TextovéPole 24">
            <a:extLst>
              <a:ext uri="{FF2B5EF4-FFF2-40B4-BE49-F238E27FC236}">
                <a16:creationId xmlns:a16="http://schemas.microsoft.com/office/drawing/2014/main" id="{A7FCCCF5-FAA0-46C0-A612-F94E375D5B59}"/>
              </a:ext>
            </a:extLst>
          </p:cNvPr>
          <p:cNvSpPr txBox="1">
            <a:spLocks noChangeArrowheads="1"/>
          </p:cNvSpPr>
          <p:nvPr/>
        </p:nvSpPr>
        <p:spPr bwMode="auto">
          <a:xfrm>
            <a:off x="144463" y="4746625"/>
            <a:ext cx="5003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Tato instrukce zapíše obsah registru AL do datového segmentu na pozici s offsetem 5.</a:t>
            </a:r>
          </a:p>
          <a:p>
            <a:r>
              <a:rPr lang="cs-CZ" altLang="cs-CZ" b="1" u="sng"/>
              <a:t>Ale do kterého datového segmentu ????</a:t>
            </a:r>
          </a:p>
          <a:p>
            <a:endParaRPr lang="cs-CZ" altLang="cs-CZ" b="1"/>
          </a:p>
          <a:p>
            <a:r>
              <a:rPr lang="cs-CZ" altLang="cs-CZ" b="1"/>
              <a:t>Záleží na tom, který datový segment je vybrán selektorem DS</a:t>
            </a:r>
          </a:p>
        </p:txBody>
      </p:sp>
      <p:sp>
        <p:nvSpPr>
          <p:cNvPr id="20536" name="TextovéPole 30">
            <a:extLst>
              <a:ext uri="{FF2B5EF4-FFF2-40B4-BE49-F238E27FC236}">
                <a16:creationId xmlns:a16="http://schemas.microsoft.com/office/drawing/2014/main" id="{E95B78FB-AE43-4388-B4FD-6660D8048CD9}"/>
              </a:ext>
            </a:extLst>
          </p:cNvPr>
          <p:cNvSpPr txBox="1">
            <a:spLocks noChangeArrowheads="1"/>
          </p:cNvSpPr>
          <p:nvPr/>
        </p:nvSpPr>
        <p:spPr bwMode="auto">
          <a:xfrm>
            <a:off x="612775" y="4354513"/>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MOV [5],AL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4508F5-DED5-47DC-B8F0-448ADA5A98D1}"/>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B759939E-9FEC-4F27-B37D-7004C5E00F11}"/>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6538854D-C319-46DA-A455-ABAAABC9BDD4}"/>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5389C5DF-6817-46A2-82AA-91AE1425B2E5}"/>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4F12D465-B57E-4DFA-A2DF-C2432A576C06}"/>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1511" name="TextovéPole 9">
            <a:extLst>
              <a:ext uri="{FF2B5EF4-FFF2-40B4-BE49-F238E27FC236}">
                <a16:creationId xmlns:a16="http://schemas.microsoft.com/office/drawing/2014/main" id="{0C50DA04-9644-4998-803C-1722524EBBE3}"/>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1512" name="TextovéPole 10">
            <a:extLst>
              <a:ext uri="{FF2B5EF4-FFF2-40B4-BE49-F238E27FC236}">
                <a16:creationId xmlns:a16="http://schemas.microsoft.com/office/drawing/2014/main" id="{758798EC-0F16-4A36-B019-26AB3D7C93DF}"/>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1513" name="TextovéPole 11">
            <a:extLst>
              <a:ext uri="{FF2B5EF4-FFF2-40B4-BE49-F238E27FC236}">
                <a16:creationId xmlns:a16="http://schemas.microsoft.com/office/drawing/2014/main" id="{AA3A3574-BA6C-4A17-B9F0-5E7C90B56D54}"/>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1514" name="TextovéPole 12">
            <a:extLst>
              <a:ext uri="{FF2B5EF4-FFF2-40B4-BE49-F238E27FC236}">
                <a16:creationId xmlns:a16="http://schemas.microsoft.com/office/drawing/2014/main" id="{1A0CF54C-DE74-42CF-BA22-D6943F0A0109}"/>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1515" name="TextovéPole 13">
            <a:extLst>
              <a:ext uri="{FF2B5EF4-FFF2-40B4-BE49-F238E27FC236}">
                <a16:creationId xmlns:a16="http://schemas.microsoft.com/office/drawing/2014/main" id="{E93DCBDD-1F46-4CF4-A3BE-277C0F233400}"/>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076E8BD6-2B2A-40D8-A5ED-8767CB5E06FD}"/>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17408596-E7CA-4F38-B7B9-5A9F1D6DBA83}"/>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1551" name="TextovéPole 16">
            <a:extLst>
              <a:ext uri="{FF2B5EF4-FFF2-40B4-BE49-F238E27FC236}">
                <a16:creationId xmlns:a16="http://schemas.microsoft.com/office/drawing/2014/main" id="{6A3DEFFF-2AAD-44CF-A351-14B93A85F36B}"/>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1552" name="TextovéPole 27">
            <a:extLst>
              <a:ext uri="{FF2B5EF4-FFF2-40B4-BE49-F238E27FC236}">
                <a16:creationId xmlns:a16="http://schemas.microsoft.com/office/drawing/2014/main" id="{F78F867F-AF0D-43F1-85CB-698DC280A943}"/>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1553" name="TextovéPole 22">
            <a:extLst>
              <a:ext uri="{FF2B5EF4-FFF2-40B4-BE49-F238E27FC236}">
                <a16:creationId xmlns:a16="http://schemas.microsoft.com/office/drawing/2014/main" id="{804EC450-DB6E-4F68-9623-85B31CD7452B}"/>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mimo jiné uvedena také </a:t>
            </a:r>
            <a:r>
              <a:rPr lang="cs-CZ" altLang="cs-CZ" b="1"/>
              <a:t>počáteční adresa segmentu</a:t>
            </a:r>
          </a:p>
        </p:txBody>
      </p:sp>
      <p:sp>
        <p:nvSpPr>
          <p:cNvPr id="21554" name="TextovéPole 1">
            <a:extLst>
              <a:ext uri="{FF2B5EF4-FFF2-40B4-BE49-F238E27FC236}">
                <a16:creationId xmlns:a16="http://schemas.microsoft.com/office/drawing/2014/main" id="{A749376C-542A-48CA-8EE9-A5A3B3D273DC}"/>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1555" name="TextovéPole 24">
            <a:extLst>
              <a:ext uri="{FF2B5EF4-FFF2-40B4-BE49-F238E27FC236}">
                <a16:creationId xmlns:a16="http://schemas.microsoft.com/office/drawing/2014/main" id="{AB378E9A-9775-4245-9F38-964D2B948516}"/>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1556" name="TextovéPole 26">
            <a:extLst>
              <a:ext uri="{FF2B5EF4-FFF2-40B4-BE49-F238E27FC236}">
                <a16:creationId xmlns:a16="http://schemas.microsoft.com/office/drawing/2014/main" id="{6DAE3C5E-21A3-4DBA-A763-2179D96E3351}"/>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1557" name="TextovéPole 27">
            <a:extLst>
              <a:ext uri="{FF2B5EF4-FFF2-40B4-BE49-F238E27FC236}">
                <a16:creationId xmlns:a16="http://schemas.microsoft.com/office/drawing/2014/main" id="{D5E63B8F-3A88-47B0-891C-FED0BA1014F7}"/>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1558" name="TextovéPole 28">
            <a:extLst>
              <a:ext uri="{FF2B5EF4-FFF2-40B4-BE49-F238E27FC236}">
                <a16:creationId xmlns:a16="http://schemas.microsoft.com/office/drawing/2014/main" id="{C75AE525-901F-4006-A00C-AE335D04004D}"/>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1559" name="TextovéPole 24">
            <a:extLst>
              <a:ext uri="{FF2B5EF4-FFF2-40B4-BE49-F238E27FC236}">
                <a16:creationId xmlns:a16="http://schemas.microsoft.com/office/drawing/2014/main" id="{E3846FD6-D087-45C4-89AC-6931D2EDF9A8}"/>
              </a:ext>
            </a:extLst>
          </p:cNvPr>
          <p:cNvSpPr txBox="1">
            <a:spLocks noChangeArrowheads="1"/>
          </p:cNvSpPr>
          <p:nvPr/>
        </p:nvSpPr>
        <p:spPr bwMode="auto">
          <a:xfrm>
            <a:off x="206375" y="5299075"/>
            <a:ext cx="500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V selektoru DS je index=0. Vybraný je deskriptor, který leží v tabulce na 0. řádku</a:t>
            </a:r>
          </a:p>
          <a:p>
            <a:r>
              <a:rPr lang="cs-CZ" altLang="cs-CZ" b="1"/>
              <a:t>Tento deskriptor obsahuje informace o datovém segmentu, který byl právě vybrán</a:t>
            </a:r>
          </a:p>
        </p:txBody>
      </p:sp>
      <p:sp>
        <p:nvSpPr>
          <p:cNvPr id="21560" name="TextovéPole 30">
            <a:extLst>
              <a:ext uri="{FF2B5EF4-FFF2-40B4-BE49-F238E27FC236}">
                <a16:creationId xmlns:a16="http://schemas.microsoft.com/office/drawing/2014/main" id="{CDD4BEDF-C0CC-4C6B-8DA7-3AB121A9ED45}"/>
              </a:ext>
            </a:extLst>
          </p:cNvPr>
          <p:cNvSpPr txBox="1">
            <a:spLocks noChangeArrowheads="1"/>
          </p:cNvSpPr>
          <p:nvPr/>
        </p:nvSpPr>
        <p:spPr bwMode="auto">
          <a:xfrm>
            <a:off x="612775" y="4354513"/>
            <a:ext cx="302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DS</a:t>
            </a:r>
            <a:r>
              <a:rPr lang="cs-CZ" altLang="cs-CZ" sz="2400" b="1">
                <a:latin typeface="Century Gothic" panose="020B0502020202020204" pitchFamily="34" charset="0"/>
              </a:rPr>
              <a:t>←index 0</a:t>
            </a:r>
            <a:endParaRPr lang="cs-CZ" altLang="cs-CZ" sz="2400" b="1"/>
          </a:p>
          <a:p>
            <a:r>
              <a:rPr lang="cs-CZ" altLang="cs-CZ" sz="2400" b="1"/>
              <a:t>MOV [5],AL</a:t>
            </a:r>
          </a:p>
        </p:txBody>
      </p:sp>
      <p:sp>
        <p:nvSpPr>
          <p:cNvPr id="3" name="Volný tvar 2">
            <a:extLst>
              <a:ext uri="{FF2B5EF4-FFF2-40B4-BE49-F238E27FC236}">
                <a16:creationId xmlns:a16="http://schemas.microsoft.com/office/drawing/2014/main" id="{DC0526C1-86B1-4874-8DC0-8B969751BE08}"/>
              </a:ext>
            </a:extLst>
          </p:cNvPr>
          <p:cNvSpPr/>
          <p:nvPr/>
        </p:nvSpPr>
        <p:spPr>
          <a:xfrm>
            <a:off x="450850" y="1627188"/>
            <a:ext cx="874713" cy="2752725"/>
          </a:xfrm>
          <a:custGeom>
            <a:avLst/>
            <a:gdLst>
              <a:gd name="connsiteX0" fmla="*/ 408321 w 874665"/>
              <a:gd name="connsiteY0" fmla="*/ 2752344 h 2752344"/>
              <a:gd name="connsiteX1" fmla="*/ 15129 w 874665"/>
              <a:gd name="connsiteY1" fmla="*/ 667512 h 2752344"/>
              <a:gd name="connsiteX2" fmla="*/ 874665 w 874665"/>
              <a:gd name="connsiteY2" fmla="*/ 0 h 2752344"/>
            </a:gdLst>
            <a:ahLst/>
            <a:cxnLst>
              <a:cxn ang="0">
                <a:pos x="connsiteX0" y="connsiteY0"/>
              </a:cxn>
              <a:cxn ang="0">
                <a:pos x="connsiteX1" y="connsiteY1"/>
              </a:cxn>
              <a:cxn ang="0">
                <a:pos x="connsiteX2" y="connsiteY2"/>
              </a:cxn>
            </a:cxnLst>
            <a:rect l="l" t="t" r="r" b="b"/>
            <a:pathLst>
              <a:path w="874665" h="2752344">
                <a:moveTo>
                  <a:pt x="408321" y="2752344"/>
                </a:moveTo>
                <a:cubicBezTo>
                  <a:pt x="172863" y="1939290"/>
                  <a:pt x="-62595" y="1126236"/>
                  <a:pt x="15129" y="667512"/>
                </a:cubicBezTo>
                <a:cubicBezTo>
                  <a:pt x="92853" y="208788"/>
                  <a:pt x="483759" y="104394"/>
                  <a:pt x="874665"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21896F2-6EAB-4336-B4F8-C4F3AEAC861E}"/>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8706B01C-7561-4A32-B6A3-9429B5D1D1FC}"/>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855BFDEE-251B-4816-8CD3-539090923DCB}"/>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FC618094-6BDD-41CE-8211-A0A53BAB0458}"/>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08511AE3-474E-45EB-A08A-32A483F2EC99}"/>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2535" name="TextovéPole 9">
            <a:extLst>
              <a:ext uri="{FF2B5EF4-FFF2-40B4-BE49-F238E27FC236}">
                <a16:creationId xmlns:a16="http://schemas.microsoft.com/office/drawing/2014/main" id="{94C77436-1B95-4CAE-B0CE-9B733ABEB827}"/>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2536" name="TextovéPole 10">
            <a:extLst>
              <a:ext uri="{FF2B5EF4-FFF2-40B4-BE49-F238E27FC236}">
                <a16:creationId xmlns:a16="http://schemas.microsoft.com/office/drawing/2014/main" id="{3EA98A27-61E5-4DBA-B75D-4FF42B7D9B57}"/>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2537" name="TextovéPole 11">
            <a:extLst>
              <a:ext uri="{FF2B5EF4-FFF2-40B4-BE49-F238E27FC236}">
                <a16:creationId xmlns:a16="http://schemas.microsoft.com/office/drawing/2014/main" id="{61AD9C7D-B6FD-49D0-B5D6-D23A749BFBDB}"/>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2538" name="TextovéPole 12">
            <a:extLst>
              <a:ext uri="{FF2B5EF4-FFF2-40B4-BE49-F238E27FC236}">
                <a16:creationId xmlns:a16="http://schemas.microsoft.com/office/drawing/2014/main" id="{370E47AF-163D-4291-98C3-DB845C2BE419}"/>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2539" name="TextovéPole 13">
            <a:extLst>
              <a:ext uri="{FF2B5EF4-FFF2-40B4-BE49-F238E27FC236}">
                <a16:creationId xmlns:a16="http://schemas.microsoft.com/office/drawing/2014/main" id="{992C8E62-4166-4D77-A6ED-A7A38452430A}"/>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8188166F-E73F-458E-A930-1F7F290FF83C}"/>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348920C8-071A-4674-92EC-06C9BB94BF3A}"/>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2575" name="TextovéPole 16">
            <a:extLst>
              <a:ext uri="{FF2B5EF4-FFF2-40B4-BE49-F238E27FC236}">
                <a16:creationId xmlns:a16="http://schemas.microsoft.com/office/drawing/2014/main" id="{1D81A15D-0234-47C8-901D-8A7943E9217E}"/>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2576" name="TextovéPole 27">
            <a:extLst>
              <a:ext uri="{FF2B5EF4-FFF2-40B4-BE49-F238E27FC236}">
                <a16:creationId xmlns:a16="http://schemas.microsoft.com/office/drawing/2014/main" id="{33F9D074-291A-480C-8AA1-279ED2F57D82}"/>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2577" name="TextovéPole 22">
            <a:extLst>
              <a:ext uri="{FF2B5EF4-FFF2-40B4-BE49-F238E27FC236}">
                <a16:creationId xmlns:a16="http://schemas.microsoft.com/office/drawing/2014/main" id="{0BBA80A4-DEDB-4BA8-8F64-888A9B07FEBB}"/>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cs-CZ"/>
              <a:t>Instrukce MOV </a:t>
            </a:r>
            <a:r>
              <a:rPr lang="cs-CZ" altLang="cs-CZ"/>
              <a:t>provede zápis do vybraného datového segmentu</a:t>
            </a:r>
            <a:endParaRPr lang="cs-CZ" altLang="cs-CZ" b="1"/>
          </a:p>
        </p:txBody>
      </p:sp>
      <p:sp>
        <p:nvSpPr>
          <p:cNvPr id="22578" name="TextovéPole 1">
            <a:extLst>
              <a:ext uri="{FF2B5EF4-FFF2-40B4-BE49-F238E27FC236}">
                <a16:creationId xmlns:a16="http://schemas.microsoft.com/office/drawing/2014/main" id="{D881C704-4F67-4852-98B6-0E2CBE6BE562}"/>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2579" name="TextovéPole 24">
            <a:extLst>
              <a:ext uri="{FF2B5EF4-FFF2-40B4-BE49-F238E27FC236}">
                <a16:creationId xmlns:a16="http://schemas.microsoft.com/office/drawing/2014/main" id="{3DD27E50-18F9-4DFB-853F-C52C55D1A0AE}"/>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2580" name="TextovéPole 26">
            <a:extLst>
              <a:ext uri="{FF2B5EF4-FFF2-40B4-BE49-F238E27FC236}">
                <a16:creationId xmlns:a16="http://schemas.microsoft.com/office/drawing/2014/main" id="{FD4EC626-2DEA-4A8F-AE56-13139A281965}"/>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2581" name="TextovéPole 27">
            <a:extLst>
              <a:ext uri="{FF2B5EF4-FFF2-40B4-BE49-F238E27FC236}">
                <a16:creationId xmlns:a16="http://schemas.microsoft.com/office/drawing/2014/main" id="{B9A43E1D-9A9C-4B0A-875F-749C3DFB4B1B}"/>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2582" name="TextovéPole 28">
            <a:extLst>
              <a:ext uri="{FF2B5EF4-FFF2-40B4-BE49-F238E27FC236}">
                <a16:creationId xmlns:a16="http://schemas.microsoft.com/office/drawing/2014/main" id="{7968DB2F-597B-4FB0-A654-D324799A063D}"/>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2583" name="TextovéPole 24">
            <a:extLst>
              <a:ext uri="{FF2B5EF4-FFF2-40B4-BE49-F238E27FC236}">
                <a16:creationId xmlns:a16="http://schemas.microsoft.com/office/drawing/2014/main" id="{76CAE83C-21E1-43DF-88D1-66FE57AE4DCE}"/>
              </a:ext>
            </a:extLst>
          </p:cNvPr>
          <p:cNvSpPr txBox="1">
            <a:spLocks noChangeArrowheads="1"/>
          </p:cNvSpPr>
          <p:nvPr/>
        </p:nvSpPr>
        <p:spPr bwMode="auto">
          <a:xfrm>
            <a:off x="206375" y="5299075"/>
            <a:ext cx="50038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600"/>
              <a:t>Mikroprocesor z příslušného deskriptoru zjistí, že vybraný datový segment začíná na adrese 897AB1h</a:t>
            </a:r>
          </a:p>
          <a:p>
            <a:endParaRPr lang="cs-CZ" altLang="cs-CZ" sz="1600"/>
          </a:p>
          <a:p>
            <a:r>
              <a:rPr lang="cs-CZ" altLang="cs-CZ" sz="1600"/>
              <a:t>Instrukcí MOV se tedy bude zapisovat na adresu</a:t>
            </a:r>
          </a:p>
          <a:p>
            <a:r>
              <a:rPr lang="cs-CZ" altLang="cs-CZ" sz="1600"/>
              <a:t>897AB1h</a:t>
            </a:r>
            <a:r>
              <a:rPr lang="en-GB" altLang="cs-CZ" sz="1600"/>
              <a:t> + 5 = </a:t>
            </a:r>
            <a:r>
              <a:rPr lang="en-GB" altLang="cs-CZ" sz="1600" b="1" u="sng"/>
              <a:t>897AB6h</a:t>
            </a:r>
            <a:endParaRPr lang="cs-CZ" altLang="cs-CZ" sz="1600" b="1" u="sng"/>
          </a:p>
        </p:txBody>
      </p:sp>
      <p:sp>
        <p:nvSpPr>
          <p:cNvPr id="22584" name="TextovéPole 30">
            <a:extLst>
              <a:ext uri="{FF2B5EF4-FFF2-40B4-BE49-F238E27FC236}">
                <a16:creationId xmlns:a16="http://schemas.microsoft.com/office/drawing/2014/main" id="{2876763A-BC9F-485D-B987-2D98A198D5BD}"/>
              </a:ext>
            </a:extLst>
          </p:cNvPr>
          <p:cNvSpPr txBox="1">
            <a:spLocks noChangeArrowheads="1"/>
          </p:cNvSpPr>
          <p:nvPr/>
        </p:nvSpPr>
        <p:spPr bwMode="auto">
          <a:xfrm>
            <a:off x="612775" y="4354513"/>
            <a:ext cx="302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DS</a:t>
            </a:r>
            <a:r>
              <a:rPr lang="cs-CZ" altLang="cs-CZ" sz="2400" b="1">
                <a:latin typeface="Century Gothic" panose="020B0502020202020204" pitchFamily="34" charset="0"/>
              </a:rPr>
              <a:t>←index 0</a:t>
            </a:r>
            <a:endParaRPr lang="cs-CZ" altLang="cs-CZ" sz="2400" b="1"/>
          </a:p>
          <a:p>
            <a:r>
              <a:rPr lang="cs-CZ" altLang="cs-CZ" sz="2400" b="1"/>
              <a:t>MOV [5],AL</a:t>
            </a:r>
          </a:p>
        </p:txBody>
      </p:sp>
      <p:sp>
        <p:nvSpPr>
          <p:cNvPr id="3" name="Volný tvar 2">
            <a:extLst>
              <a:ext uri="{FF2B5EF4-FFF2-40B4-BE49-F238E27FC236}">
                <a16:creationId xmlns:a16="http://schemas.microsoft.com/office/drawing/2014/main" id="{D8AF90F7-4D2B-443D-9A6D-2753F098D67B}"/>
              </a:ext>
            </a:extLst>
          </p:cNvPr>
          <p:cNvSpPr/>
          <p:nvPr/>
        </p:nvSpPr>
        <p:spPr>
          <a:xfrm>
            <a:off x="450850" y="1627188"/>
            <a:ext cx="874713" cy="2752725"/>
          </a:xfrm>
          <a:custGeom>
            <a:avLst/>
            <a:gdLst>
              <a:gd name="connsiteX0" fmla="*/ 408321 w 874665"/>
              <a:gd name="connsiteY0" fmla="*/ 2752344 h 2752344"/>
              <a:gd name="connsiteX1" fmla="*/ 15129 w 874665"/>
              <a:gd name="connsiteY1" fmla="*/ 667512 h 2752344"/>
              <a:gd name="connsiteX2" fmla="*/ 874665 w 874665"/>
              <a:gd name="connsiteY2" fmla="*/ 0 h 2752344"/>
            </a:gdLst>
            <a:ahLst/>
            <a:cxnLst>
              <a:cxn ang="0">
                <a:pos x="connsiteX0" y="connsiteY0"/>
              </a:cxn>
              <a:cxn ang="0">
                <a:pos x="connsiteX1" y="connsiteY1"/>
              </a:cxn>
              <a:cxn ang="0">
                <a:pos x="connsiteX2" y="connsiteY2"/>
              </a:cxn>
            </a:cxnLst>
            <a:rect l="l" t="t" r="r" b="b"/>
            <a:pathLst>
              <a:path w="874665" h="2752344">
                <a:moveTo>
                  <a:pt x="408321" y="2752344"/>
                </a:moveTo>
                <a:cubicBezTo>
                  <a:pt x="172863" y="1939290"/>
                  <a:pt x="-62595" y="1126236"/>
                  <a:pt x="15129" y="667512"/>
                </a:cubicBezTo>
                <a:cubicBezTo>
                  <a:pt x="92853" y="208788"/>
                  <a:pt x="483759" y="104394"/>
                  <a:pt x="874665"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0" name="Přímá spojnice se šipkou 9">
            <a:extLst>
              <a:ext uri="{FF2B5EF4-FFF2-40B4-BE49-F238E27FC236}">
                <a16:creationId xmlns:a16="http://schemas.microsoft.com/office/drawing/2014/main" id="{5CD88460-4EA8-4BB3-8DF4-BF91D3DC7988}"/>
              </a:ext>
            </a:extLst>
          </p:cNvPr>
          <p:cNvCxnSpPr>
            <a:endCxn id="22578" idx="1"/>
          </p:cNvCxnSpPr>
          <p:nvPr/>
        </p:nvCxnSpPr>
        <p:spPr>
          <a:xfrm>
            <a:off x="2627313" y="1627188"/>
            <a:ext cx="2330450" cy="2043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ovéPole 11">
            <a:extLst>
              <a:ext uri="{FF2B5EF4-FFF2-40B4-BE49-F238E27FC236}">
                <a16:creationId xmlns:a16="http://schemas.microsoft.com/office/drawing/2014/main" id="{E254CD12-69AF-4BCE-827F-2BEF6482917D}"/>
              </a:ext>
            </a:extLst>
          </p:cNvPr>
          <p:cNvSpPr txBox="1"/>
          <p:nvPr/>
        </p:nvSpPr>
        <p:spPr>
          <a:xfrm>
            <a:off x="3851275" y="3357563"/>
            <a:ext cx="504825" cy="368300"/>
          </a:xfrm>
          <a:prstGeom prst="rect">
            <a:avLst/>
          </a:prstGeom>
          <a:solidFill>
            <a:schemeClr val="tx2">
              <a:lumMod val="40000"/>
              <a:lumOff val="60000"/>
            </a:schemeClr>
          </a:solidFill>
        </p:spPr>
        <p:txBody>
          <a:bodyPr>
            <a:spAutoFit/>
          </a:bodyPr>
          <a:lstStyle/>
          <a:p>
            <a:pPr>
              <a:defRPr/>
            </a:pPr>
            <a:r>
              <a:rPr lang="en-GB" dirty="0"/>
              <a:t>AL</a:t>
            </a:r>
            <a:endParaRPr lang="cs-CZ" dirty="0"/>
          </a:p>
        </p:txBody>
      </p:sp>
      <p:cxnSp>
        <p:nvCxnSpPr>
          <p:cNvPr id="14" name="Přímá spojnice se šipkou 13">
            <a:extLst>
              <a:ext uri="{FF2B5EF4-FFF2-40B4-BE49-F238E27FC236}">
                <a16:creationId xmlns:a16="http://schemas.microsoft.com/office/drawing/2014/main" id="{09D7B3A1-5AB3-49AF-AD3E-8D3121A148A9}"/>
              </a:ext>
            </a:extLst>
          </p:cNvPr>
          <p:cNvCxnSpPr/>
          <p:nvPr/>
        </p:nvCxnSpPr>
        <p:spPr>
          <a:xfrm>
            <a:off x="4356100" y="3417888"/>
            <a:ext cx="1600200" cy="0"/>
          </a:xfrm>
          <a:prstGeom prst="straightConnector1">
            <a:avLst/>
          </a:prstGeom>
          <a:ln w="31750" cmpd="dbl">
            <a:tailEnd type="triangle" w="lg" len="lg"/>
          </a:ln>
        </p:spPr>
        <p:style>
          <a:lnRef idx="1">
            <a:schemeClr val="dk1"/>
          </a:lnRef>
          <a:fillRef idx="0">
            <a:schemeClr val="dk1"/>
          </a:fillRef>
          <a:effectRef idx="0">
            <a:schemeClr val="dk1"/>
          </a:effectRef>
          <a:fontRef idx="minor">
            <a:schemeClr val="tx1"/>
          </a:fontRef>
        </p:style>
      </p:cxnSp>
      <p:cxnSp>
        <p:nvCxnSpPr>
          <p:cNvPr id="18" name="Přímá spojnice 17">
            <a:extLst>
              <a:ext uri="{FF2B5EF4-FFF2-40B4-BE49-F238E27FC236}">
                <a16:creationId xmlns:a16="http://schemas.microsoft.com/office/drawing/2014/main" id="{CF678014-9058-42E0-B15A-9BF11607A097}"/>
              </a:ext>
            </a:extLst>
          </p:cNvPr>
          <p:cNvCxnSpPr/>
          <p:nvPr/>
        </p:nvCxnSpPr>
        <p:spPr>
          <a:xfrm>
            <a:off x="5956300" y="3417888"/>
            <a:ext cx="703263" cy="0"/>
          </a:xfrm>
          <a:prstGeom prst="line">
            <a:avLst/>
          </a:prstGeom>
        </p:spPr>
        <p:style>
          <a:lnRef idx="1">
            <a:schemeClr val="dk1"/>
          </a:lnRef>
          <a:fillRef idx="0">
            <a:schemeClr val="dk1"/>
          </a:fillRef>
          <a:effectRef idx="0">
            <a:schemeClr val="dk1"/>
          </a:effectRef>
          <a:fontRef idx="minor">
            <a:schemeClr val="tx1"/>
          </a:fontRef>
        </p:style>
      </p:cxnSp>
      <p:sp>
        <p:nvSpPr>
          <p:cNvPr id="22590" name="TextovéPole 32">
            <a:extLst>
              <a:ext uri="{FF2B5EF4-FFF2-40B4-BE49-F238E27FC236}">
                <a16:creationId xmlns:a16="http://schemas.microsoft.com/office/drawing/2014/main" id="{1988551A-1541-41D3-914B-893FA34FC3A5}"/>
              </a:ext>
            </a:extLst>
          </p:cNvPr>
          <p:cNvSpPr txBox="1">
            <a:spLocks noChangeArrowheads="1"/>
          </p:cNvSpPr>
          <p:nvPr/>
        </p:nvSpPr>
        <p:spPr bwMode="auto">
          <a:xfrm>
            <a:off x="6630988" y="32908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a:t>
            </a:r>
            <a:r>
              <a:rPr lang="en-GB" altLang="cs-CZ" sz="1200"/>
              <a:t>6</a:t>
            </a:r>
            <a:r>
              <a:rPr lang="cs-CZ" altLang="cs-CZ" sz="1200"/>
              <a:t>h</a:t>
            </a:r>
          </a:p>
        </p:txBody>
      </p:sp>
      <p:cxnSp>
        <p:nvCxnSpPr>
          <p:cNvPr id="20" name="Přímá spojnice se šipkou 19">
            <a:extLst>
              <a:ext uri="{FF2B5EF4-FFF2-40B4-BE49-F238E27FC236}">
                <a16:creationId xmlns:a16="http://schemas.microsoft.com/office/drawing/2014/main" id="{F080C30F-C585-426B-947C-9C6AACEAB3EF}"/>
              </a:ext>
            </a:extLst>
          </p:cNvPr>
          <p:cNvCxnSpPr/>
          <p:nvPr/>
        </p:nvCxnSpPr>
        <p:spPr>
          <a:xfrm>
            <a:off x="6156325" y="3429000"/>
            <a:ext cx="0" cy="296863"/>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2592" name="TextovéPole 35">
            <a:extLst>
              <a:ext uri="{FF2B5EF4-FFF2-40B4-BE49-F238E27FC236}">
                <a16:creationId xmlns:a16="http://schemas.microsoft.com/office/drawing/2014/main" id="{98C07E43-3611-419D-B1FE-0170C74A766B}"/>
              </a:ext>
            </a:extLst>
          </p:cNvPr>
          <p:cNvSpPr txBox="1">
            <a:spLocks noChangeArrowheads="1"/>
          </p:cNvSpPr>
          <p:nvPr/>
        </p:nvSpPr>
        <p:spPr bwMode="auto">
          <a:xfrm>
            <a:off x="6132513" y="34480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cs-CZ" sz="1200"/>
              <a:t>5</a:t>
            </a:r>
            <a:endParaRPr lang="cs-CZ" altLang="cs-CZ"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8452A7D-2740-4DA8-951B-9B19F28CD2A8}"/>
              </a:ext>
            </a:extLst>
          </p:cNvPr>
          <p:cNvSpPr>
            <a:spLocks noGrp="1" noChangeArrowheads="1"/>
          </p:cNvSpPr>
          <p:nvPr>
            <p:ph type="title"/>
          </p:nvPr>
        </p:nvSpPr>
        <p:spPr/>
        <p:txBody>
          <a:bodyPr/>
          <a:lstStyle/>
          <a:p>
            <a:pPr eaLnBrk="1" hangingPunct="1"/>
            <a:r>
              <a:rPr lang="cs-CZ" altLang="cs-CZ"/>
              <a:t>80286</a:t>
            </a:r>
          </a:p>
        </p:txBody>
      </p:sp>
      <p:sp>
        <p:nvSpPr>
          <p:cNvPr id="5123" name="Rectangle 3">
            <a:extLst>
              <a:ext uri="{FF2B5EF4-FFF2-40B4-BE49-F238E27FC236}">
                <a16:creationId xmlns:a16="http://schemas.microsoft.com/office/drawing/2014/main" id="{A40F6E4E-2632-43B7-92AD-3BDF32A1F380}"/>
              </a:ext>
            </a:extLst>
          </p:cNvPr>
          <p:cNvSpPr>
            <a:spLocks noGrp="1" noChangeArrowheads="1"/>
          </p:cNvSpPr>
          <p:nvPr>
            <p:ph type="body" idx="1"/>
          </p:nvPr>
        </p:nvSpPr>
        <p:spPr>
          <a:xfrm>
            <a:off x="685800" y="1719263"/>
            <a:ext cx="7772400" cy="4011612"/>
          </a:xfrm>
        </p:spPr>
        <p:txBody>
          <a:bodyPr/>
          <a:lstStyle/>
          <a:p>
            <a:pPr eaLnBrk="1" hangingPunct="1"/>
            <a:r>
              <a:rPr lang="cs-CZ" altLang="cs-CZ" sz="1600"/>
              <a:t>8086 uměla generovat </a:t>
            </a:r>
            <a:r>
              <a:rPr lang="cs-CZ" altLang="cs-CZ" sz="1600" b="1"/>
              <a:t>20-bitovou adresu </a:t>
            </a:r>
            <a:r>
              <a:rPr lang="cs-CZ" altLang="cs-CZ" sz="1600"/>
              <a:t>a tak bylo možné adresovat </a:t>
            </a:r>
            <a:r>
              <a:rPr lang="cs-CZ" altLang="cs-CZ" sz="1600" b="1"/>
              <a:t>1MB</a:t>
            </a:r>
            <a:r>
              <a:rPr lang="cs-CZ" altLang="cs-CZ" sz="1600"/>
              <a:t> paměti</a:t>
            </a:r>
          </a:p>
          <a:p>
            <a:pPr eaLnBrk="1" hangingPunct="1"/>
            <a:r>
              <a:rPr lang="cs-CZ" altLang="cs-CZ" sz="1600"/>
              <a:t>80286 umí generovat </a:t>
            </a:r>
            <a:r>
              <a:rPr lang="cs-CZ" altLang="cs-CZ" sz="1600" b="1"/>
              <a:t>24 bitů adresy</a:t>
            </a:r>
            <a:r>
              <a:rPr lang="cs-CZ" altLang="cs-CZ" sz="1600"/>
              <a:t> a adresní prostor se tak zvětšuje na </a:t>
            </a:r>
            <a:r>
              <a:rPr lang="cs-CZ" altLang="cs-CZ" sz="1600" b="1"/>
              <a:t>16MB</a:t>
            </a:r>
            <a:r>
              <a:rPr lang="cs-CZ" altLang="cs-CZ" sz="1600"/>
              <a:t> (2</a:t>
            </a:r>
            <a:r>
              <a:rPr lang="cs-CZ" altLang="cs-CZ" sz="1600" baseline="30000"/>
              <a:t>24</a:t>
            </a:r>
            <a:r>
              <a:rPr lang="cs-CZ" altLang="cs-CZ" sz="1600"/>
              <a:t>=16 Mega)</a:t>
            </a:r>
          </a:p>
          <a:p>
            <a:pPr eaLnBrk="1" hangingPunct="1"/>
            <a:r>
              <a:rPr lang="cs-CZ" altLang="cs-CZ" sz="1600"/>
              <a:t>V reálném režimu lze adresovat stále pouze 1MB a plný 16MB velký adresní prostor lze využít jen ve chráněném režimu</a:t>
            </a:r>
          </a:p>
          <a:p>
            <a:pPr eaLnBrk="1" hangingPunct="1"/>
            <a:r>
              <a:rPr lang="cs-CZ" altLang="cs-CZ" sz="1600"/>
              <a:t>V chráněném režimu ovšem nelze spouštět programy pro režim reálný. Původní programy psané pro 8086 na 80286 bez problémů běží, ale pouze v reálném režimu (takže s omezením 1MB paměti)</a:t>
            </a:r>
          </a:p>
          <a:p>
            <a:pPr eaLnBrk="1" hangingPunct="1"/>
            <a:r>
              <a:rPr lang="cs-CZ" altLang="cs-CZ" sz="1600"/>
              <a:t>IBM PC-AT se na trhu objevilo až v roce 1985, tři roky po uvedení procesoru 80286</a:t>
            </a:r>
          </a:p>
          <a:p>
            <a:pPr eaLnBrk="1" hangingPunct="1"/>
            <a:r>
              <a:rPr lang="cs-CZ" altLang="cs-CZ" sz="1600"/>
              <a:t>Software silně zaostával za hardwarem a až v roce 1988 se objevili první programy, které dokázaly využít chráněný režim</a:t>
            </a:r>
          </a:p>
          <a:p>
            <a:pPr eaLnBrk="1" hangingPunct="1"/>
            <a:r>
              <a:rPr lang="cs-CZ" altLang="cs-CZ" sz="1600"/>
              <a:t>Intel sám nestíhal tento procesor vyrábět a tak zadal jeho výrobu i dalším výrobcům - IBM, AMD, Harris, Siemens a taktovací frekvence se zvedla na 16, 20 a až 25 MHz</a:t>
            </a:r>
          </a:p>
          <a:p>
            <a:pPr eaLnBrk="1" hangingPunct="1"/>
            <a:r>
              <a:rPr lang="en-US" altLang="cs-CZ" sz="1600"/>
              <a:t>Procesor se p</a:t>
            </a:r>
            <a:r>
              <a:rPr lang="cs-CZ" altLang="cs-CZ" sz="1600"/>
              <a:t>oužíval téměř 10 let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7D055920-23FA-41FC-A6CC-1F164D5A6A6F}"/>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7BDA2DF6-D003-4E5D-91D4-922552F55A07}"/>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F81A0C80-E7BC-4D26-96FE-81CBAB2BF13A}"/>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5F3FF0FB-AB2F-446D-AA31-94BD7912DF6C}"/>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03ACF52C-F8FC-4F69-8E2C-6431AD3191D3}"/>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3559" name="TextovéPole 9">
            <a:extLst>
              <a:ext uri="{FF2B5EF4-FFF2-40B4-BE49-F238E27FC236}">
                <a16:creationId xmlns:a16="http://schemas.microsoft.com/office/drawing/2014/main" id="{2B170C7A-63F8-4372-8780-813B09788975}"/>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3560" name="TextovéPole 10">
            <a:extLst>
              <a:ext uri="{FF2B5EF4-FFF2-40B4-BE49-F238E27FC236}">
                <a16:creationId xmlns:a16="http://schemas.microsoft.com/office/drawing/2014/main" id="{07B1968E-584A-4AEA-AC34-EA52F361B344}"/>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3561" name="TextovéPole 11">
            <a:extLst>
              <a:ext uri="{FF2B5EF4-FFF2-40B4-BE49-F238E27FC236}">
                <a16:creationId xmlns:a16="http://schemas.microsoft.com/office/drawing/2014/main" id="{820742F2-F1DD-4639-8E0C-CC61F278A2CF}"/>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3562" name="TextovéPole 12">
            <a:extLst>
              <a:ext uri="{FF2B5EF4-FFF2-40B4-BE49-F238E27FC236}">
                <a16:creationId xmlns:a16="http://schemas.microsoft.com/office/drawing/2014/main" id="{6B7F022F-B111-4E19-8EB5-901B53C6840B}"/>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3563" name="TextovéPole 13">
            <a:extLst>
              <a:ext uri="{FF2B5EF4-FFF2-40B4-BE49-F238E27FC236}">
                <a16:creationId xmlns:a16="http://schemas.microsoft.com/office/drawing/2014/main" id="{173ECA69-9CF9-426E-8145-475F0D5502CA}"/>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9F30A306-572E-456E-BC14-6E5CED99515D}"/>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DE1CD218-B1CC-49A4-8A7F-6084DF065819}"/>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3599" name="TextovéPole 16">
            <a:extLst>
              <a:ext uri="{FF2B5EF4-FFF2-40B4-BE49-F238E27FC236}">
                <a16:creationId xmlns:a16="http://schemas.microsoft.com/office/drawing/2014/main" id="{CF36FD5E-3C02-47BF-86EE-766B44AE7383}"/>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3600" name="TextovéPole 27">
            <a:extLst>
              <a:ext uri="{FF2B5EF4-FFF2-40B4-BE49-F238E27FC236}">
                <a16:creationId xmlns:a16="http://schemas.microsoft.com/office/drawing/2014/main" id="{C9329543-BE2E-43BA-94E8-AF47F061D681}"/>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3601" name="TextovéPole 22">
            <a:extLst>
              <a:ext uri="{FF2B5EF4-FFF2-40B4-BE49-F238E27FC236}">
                <a16:creationId xmlns:a16="http://schemas.microsoft.com/office/drawing/2014/main" id="{AF4FCFBB-B9EB-4E2C-8B95-5A9A60434254}"/>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Teď je selektorem DS vybraný jiný datový segment, než v minulém příkladu</a:t>
            </a:r>
            <a:endParaRPr lang="cs-CZ" altLang="cs-CZ" b="1"/>
          </a:p>
        </p:txBody>
      </p:sp>
      <p:sp>
        <p:nvSpPr>
          <p:cNvPr id="23602" name="TextovéPole 1">
            <a:extLst>
              <a:ext uri="{FF2B5EF4-FFF2-40B4-BE49-F238E27FC236}">
                <a16:creationId xmlns:a16="http://schemas.microsoft.com/office/drawing/2014/main" id="{3F4D512F-3A16-4190-A76B-478E1E905801}"/>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3603" name="TextovéPole 24">
            <a:extLst>
              <a:ext uri="{FF2B5EF4-FFF2-40B4-BE49-F238E27FC236}">
                <a16:creationId xmlns:a16="http://schemas.microsoft.com/office/drawing/2014/main" id="{66D2D0D6-E2C9-49BB-A333-7975F7852F2A}"/>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3604" name="TextovéPole 26">
            <a:extLst>
              <a:ext uri="{FF2B5EF4-FFF2-40B4-BE49-F238E27FC236}">
                <a16:creationId xmlns:a16="http://schemas.microsoft.com/office/drawing/2014/main" id="{D6BC024A-097D-4BCE-ADE6-F7F36756FBB7}"/>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3605" name="TextovéPole 27">
            <a:extLst>
              <a:ext uri="{FF2B5EF4-FFF2-40B4-BE49-F238E27FC236}">
                <a16:creationId xmlns:a16="http://schemas.microsoft.com/office/drawing/2014/main" id="{DA0C696E-7B33-4F97-B2FD-E5BFF3152572}"/>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3606" name="TextovéPole 28">
            <a:extLst>
              <a:ext uri="{FF2B5EF4-FFF2-40B4-BE49-F238E27FC236}">
                <a16:creationId xmlns:a16="http://schemas.microsoft.com/office/drawing/2014/main" id="{D8E255F2-E078-4735-83EF-43552A6EA581}"/>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3607" name="TextovéPole 24">
            <a:extLst>
              <a:ext uri="{FF2B5EF4-FFF2-40B4-BE49-F238E27FC236}">
                <a16:creationId xmlns:a16="http://schemas.microsoft.com/office/drawing/2014/main" id="{359FE032-BA02-4733-8DD8-73A874836290}"/>
              </a:ext>
            </a:extLst>
          </p:cNvPr>
          <p:cNvSpPr txBox="1">
            <a:spLocks noChangeArrowheads="1"/>
          </p:cNvSpPr>
          <p:nvPr/>
        </p:nvSpPr>
        <p:spPr bwMode="auto">
          <a:xfrm>
            <a:off x="206375" y="5299075"/>
            <a:ext cx="500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V selektoru DS je index=2. Vybraný je deskriptor, který leží v tabulce na 2. řádku</a:t>
            </a:r>
          </a:p>
        </p:txBody>
      </p:sp>
      <p:sp>
        <p:nvSpPr>
          <p:cNvPr id="23608" name="TextovéPole 30">
            <a:extLst>
              <a:ext uri="{FF2B5EF4-FFF2-40B4-BE49-F238E27FC236}">
                <a16:creationId xmlns:a16="http://schemas.microsoft.com/office/drawing/2014/main" id="{B51CEA31-3F34-496D-A5EC-AB3AE1D96320}"/>
              </a:ext>
            </a:extLst>
          </p:cNvPr>
          <p:cNvSpPr txBox="1">
            <a:spLocks noChangeArrowheads="1"/>
          </p:cNvSpPr>
          <p:nvPr/>
        </p:nvSpPr>
        <p:spPr bwMode="auto">
          <a:xfrm>
            <a:off x="612775" y="4354513"/>
            <a:ext cx="302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DS</a:t>
            </a:r>
            <a:r>
              <a:rPr lang="cs-CZ" altLang="cs-CZ" sz="2400" b="1">
                <a:latin typeface="Century Gothic" panose="020B0502020202020204" pitchFamily="34" charset="0"/>
              </a:rPr>
              <a:t>←index 2</a:t>
            </a:r>
            <a:endParaRPr lang="cs-CZ" altLang="cs-CZ" sz="2400" b="1"/>
          </a:p>
          <a:p>
            <a:r>
              <a:rPr lang="cs-CZ" altLang="cs-CZ" sz="2400" b="1"/>
              <a:t>MOV [5],AL</a:t>
            </a:r>
          </a:p>
        </p:txBody>
      </p:sp>
      <p:sp>
        <p:nvSpPr>
          <p:cNvPr id="3" name="Volný tvar 2">
            <a:extLst>
              <a:ext uri="{FF2B5EF4-FFF2-40B4-BE49-F238E27FC236}">
                <a16:creationId xmlns:a16="http://schemas.microsoft.com/office/drawing/2014/main" id="{30EF2488-77A2-4103-8E87-D2B22C7A742B}"/>
              </a:ext>
            </a:extLst>
          </p:cNvPr>
          <p:cNvSpPr/>
          <p:nvPr/>
        </p:nvSpPr>
        <p:spPr>
          <a:xfrm>
            <a:off x="450850" y="2309813"/>
            <a:ext cx="874713" cy="2070100"/>
          </a:xfrm>
          <a:custGeom>
            <a:avLst/>
            <a:gdLst>
              <a:gd name="connsiteX0" fmla="*/ 408321 w 874665"/>
              <a:gd name="connsiteY0" fmla="*/ 2752344 h 2752344"/>
              <a:gd name="connsiteX1" fmla="*/ 15129 w 874665"/>
              <a:gd name="connsiteY1" fmla="*/ 667512 h 2752344"/>
              <a:gd name="connsiteX2" fmla="*/ 874665 w 874665"/>
              <a:gd name="connsiteY2" fmla="*/ 0 h 2752344"/>
            </a:gdLst>
            <a:ahLst/>
            <a:cxnLst>
              <a:cxn ang="0">
                <a:pos x="connsiteX0" y="connsiteY0"/>
              </a:cxn>
              <a:cxn ang="0">
                <a:pos x="connsiteX1" y="connsiteY1"/>
              </a:cxn>
              <a:cxn ang="0">
                <a:pos x="connsiteX2" y="connsiteY2"/>
              </a:cxn>
            </a:cxnLst>
            <a:rect l="l" t="t" r="r" b="b"/>
            <a:pathLst>
              <a:path w="874665" h="2752344">
                <a:moveTo>
                  <a:pt x="408321" y="2752344"/>
                </a:moveTo>
                <a:cubicBezTo>
                  <a:pt x="172863" y="1939290"/>
                  <a:pt x="-62595" y="1126236"/>
                  <a:pt x="15129" y="667512"/>
                </a:cubicBezTo>
                <a:cubicBezTo>
                  <a:pt x="92853" y="208788"/>
                  <a:pt x="483759" y="104394"/>
                  <a:pt x="874665"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417EDA37-A4EF-4332-BCEA-2F8DAA906121}"/>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7C3E497C-669F-4386-862B-2125C06AF766}"/>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318AA6E4-77CD-4C2F-A6FF-2EBCFF9DAA10}"/>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DD02FBB9-E5D9-49DA-A58A-3FBC20938300}"/>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9CCEDAE4-66DB-4632-ADFC-B6F8383B96C1}"/>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4583" name="TextovéPole 9">
            <a:extLst>
              <a:ext uri="{FF2B5EF4-FFF2-40B4-BE49-F238E27FC236}">
                <a16:creationId xmlns:a16="http://schemas.microsoft.com/office/drawing/2014/main" id="{9FF204A1-D4C5-4B1F-82FA-95CAA90F271F}"/>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4584" name="TextovéPole 10">
            <a:extLst>
              <a:ext uri="{FF2B5EF4-FFF2-40B4-BE49-F238E27FC236}">
                <a16:creationId xmlns:a16="http://schemas.microsoft.com/office/drawing/2014/main" id="{5D18C05A-6DA8-4598-963D-8E384052BE6A}"/>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4585" name="TextovéPole 11">
            <a:extLst>
              <a:ext uri="{FF2B5EF4-FFF2-40B4-BE49-F238E27FC236}">
                <a16:creationId xmlns:a16="http://schemas.microsoft.com/office/drawing/2014/main" id="{82BB3DBA-A2AC-4DF1-AB10-3B378CDFB94A}"/>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4586" name="TextovéPole 12">
            <a:extLst>
              <a:ext uri="{FF2B5EF4-FFF2-40B4-BE49-F238E27FC236}">
                <a16:creationId xmlns:a16="http://schemas.microsoft.com/office/drawing/2014/main" id="{03EC7BA0-3107-4CA0-8AE7-7F632F033312}"/>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4587" name="TextovéPole 13">
            <a:extLst>
              <a:ext uri="{FF2B5EF4-FFF2-40B4-BE49-F238E27FC236}">
                <a16:creationId xmlns:a16="http://schemas.microsoft.com/office/drawing/2014/main" id="{797E1906-DC17-435A-8115-4481DE09BF68}"/>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D0BB1B71-4ED1-4F9B-8A92-43A6CAC6ADFB}"/>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A7BDE848-CA7F-405F-88DF-A4BA25337805}"/>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4623" name="TextovéPole 16">
            <a:extLst>
              <a:ext uri="{FF2B5EF4-FFF2-40B4-BE49-F238E27FC236}">
                <a16:creationId xmlns:a16="http://schemas.microsoft.com/office/drawing/2014/main" id="{0C8FCE58-2A82-47A6-8628-C2813C435A9A}"/>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4624" name="TextovéPole 27">
            <a:extLst>
              <a:ext uri="{FF2B5EF4-FFF2-40B4-BE49-F238E27FC236}">
                <a16:creationId xmlns:a16="http://schemas.microsoft.com/office/drawing/2014/main" id="{EBA31850-857C-450C-9276-13BD2BFF99DB}"/>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4625" name="TextovéPole 22">
            <a:extLst>
              <a:ext uri="{FF2B5EF4-FFF2-40B4-BE49-F238E27FC236}">
                <a16:creationId xmlns:a16="http://schemas.microsoft.com/office/drawing/2014/main" id="{E0CF19DE-530B-494E-BA78-9587A7B2E234}"/>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cs-CZ"/>
              <a:t>Instrukce MOV </a:t>
            </a:r>
            <a:r>
              <a:rPr lang="cs-CZ" altLang="cs-CZ"/>
              <a:t>provede zápis do vybraného datového segmentu</a:t>
            </a:r>
            <a:endParaRPr lang="cs-CZ" altLang="cs-CZ" b="1"/>
          </a:p>
        </p:txBody>
      </p:sp>
      <p:sp>
        <p:nvSpPr>
          <p:cNvPr id="24626" name="TextovéPole 1">
            <a:extLst>
              <a:ext uri="{FF2B5EF4-FFF2-40B4-BE49-F238E27FC236}">
                <a16:creationId xmlns:a16="http://schemas.microsoft.com/office/drawing/2014/main" id="{41A073EF-AC32-4FF4-8005-10C51FDCDECA}"/>
              </a:ext>
            </a:extLst>
          </p:cNvPr>
          <p:cNvSpPr txBox="1">
            <a:spLocks noChangeArrowheads="1"/>
          </p:cNvSpPr>
          <p:nvPr/>
        </p:nvSpPr>
        <p:spPr bwMode="auto">
          <a:xfrm>
            <a:off x="4957763" y="348456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4627" name="TextovéPole 24">
            <a:extLst>
              <a:ext uri="{FF2B5EF4-FFF2-40B4-BE49-F238E27FC236}">
                <a16:creationId xmlns:a16="http://schemas.microsoft.com/office/drawing/2014/main" id="{C3F5F1F1-BCB6-477D-BAF9-E6523B1C6445}"/>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4628" name="TextovéPole 26">
            <a:extLst>
              <a:ext uri="{FF2B5EF4-FFF2-40B4-BE49-F238E27FC236}">
                <a16:creationId xmlns:a16="http://schemas.microsoft.com/office/drawing/2014/main" id="{DC955A86-62AA-40CB-8A9E-CD9763F22978}"/>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4629" name="TextovéPole 27">
            <a:extLst>
              <a:ext uri="{FF2B5EF4-FFF2-40B4-BE49-F238E27FC236}">
                <a16:creationId xmlns:a16="http://schemas.microsoft.com/office/drawing/2014/main" id="{83FFBEE7-24BD-4050-8981-9406540A3B80}"/>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4630" name="TextovéPole 28">
            <a:extLst>
              <a:ext uri="{FF2B5EF4-FFF2-40B4-BE49-F238E27FC236}">
                <a16:creationId xmlns:a16="http://schemas.microsoft.com/office/drawing/2014/main" id="{A4012582-98B5-414E-8992-0EF14BC99DD3}"/>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4631" name="TextovéPole 24">
            <a:extLst>
              <a:ext uri="{FF2B5EF4-FFF2-40B4-BE49-F238E27FC236}">
                <a16:creationId xmlns:a16="http://schemas.microsoft.com/office/drawing/2014/main" id="{940DEFDE-5E3F-48FA-A28F-21017A2C4A25}"/>
              </a:ext>
            </a:extLst>
          </p:cNvPr>
          <p:cNvSpPr txBox="1">
            <a:spLocks noChangeArrowheads="1"/>
          </p:cNvSpPr>
          <p:nvPr/>
        </p:nvSpPr>
        <p:spPr bwMode="auto">
          <a:xfrm>
            <a:off x="206375" y="5299075"/>
            <a:ext cx="50038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600"/>
              <a:t>Mikroprocesor z příslušného deskriptoru zjistí, že vybraný datový segment začíná na adrese 456789h</a:t>
            </a:r>
          </a:p>
          <a:p>
            <a:endParaRPr lang="cs-CZ" altLang="cs-CZ" sz="1600"/>
          </a:p>
          <a:p>
            <a:r>
              <a:rPr lang="cs-CZ" altLang="cs-CZ" sz="1600"/>
              <a:t>Instrukcí MOV se tedy bude zapisovat na adresu</a:t>
            </a:r>
          </a:p>
          <a:p>
            <a:r>
              <a:rPr lang="cs-CZ" altLang="cs-CZ" sz="1600"/>
              <a:t>456789h</a:t>
            </a:r>
            <a:r>
              <a:rPr lang="en-GB" altLang="cs-CZ" sz="1600"/>
              <a:t> + 5 = </a:t>
            </a:r>
            <a:r>
              <a:rPr lang="cs-CZ" altLang="cs-CZ" sz="1600" b="1" u="sng"/>
              <a:t>45678E</a:t>
            </a:r>
            <a:r>
              <a:rPr lang="en-GB" altLang="cs-CZ" sz="1600" b="1" u="sng"/>
              <a:t>h</a:t>
            </a:r>
            <a:endParaRPr lang="cs-CZ" altLang="cs-CZ" sz="1600" b="1" u="sng"/>
          </a:p>
        </p:txBody>
      </p:sp>
      <p:sp>
        <p:nvSpPr>
          <p:cNvPr id="24632" name="TextovéPole 30">
            <a:extLst>
              <a:ext uri="{FF2B5EF4-FFF2-40B4-BE49-F238E27FC236}">
                <a16:creationId xmlns:a16="http://schemas.microsoft.com/office/drawing/2014/main" id="{2DEF9103-97EB-4EFE-ADBA-E953C2A20EBE}"/>
              </a:ext>
            </a:extLst>
          </p:cNvPr>
          <p:cNvSpPr txBox="1">
            <a:spLocks noChangeArrowheads="1"/>
          </p:cNvSpPr>
          <p:nvPr/>
        </p:nvSpPr>
        <p:spPr bwMode="auto">
          <a:xfrm>
            <a:off x="612775" y="4354513"/>
            <a:ext cx="302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DS</a:t>
            </a:r>
            <a:r>
              <a:rPr lang="cs-CZ" altLang="cs-CZ" sz="2400" b="1">
                <a:latin typeface="Century Gothic" panose="020B0502020202020204" pitchFamily="34" charset="0"/>
              </a:rPr>
              <a:t>←index 0</a:t>
            </a:r>
            <a:endParaRPr lang="cs-CZ" altLang="cs-CZ" sz="2400" b="1"/>
          </a:p>
          <a:p>
            <a:r>
              <a:rPr lang="cs-CZ" altLang="cs-CZ" sz="2400" b="1"/>
              <a:t>MOV [5],AL</a:t>
            </a:r>
          </a:p>
        </p:txBody>
      </p:sp>
      <p:sp>
        <p:nvSpPr>
          <p:cNvPr id="3" name="Volný tvar 2">
            <a:extLst>
              <a:ext uri="{FF2B5EF4-FFF2-40B4-BE49-F238E27FC236}">
                <a16:creationId xmlns:a16="http://schemas.microsoft.com/office/drawing/2014/main" id="{B66C2BAB-0065-456F-9092-0036EF5D19C3}"/>
              </a:ext>
            </a:extLst>
          </p:cNvPr>
          <p:cNvSpPr/>
          <p:nvPr/>
        </p:nvSpPr>
        <p:spPr>
          <a:xfrm>
            <a:off x="450850" y="2309813"/>
            <a:ext cx="874713" cy="2070100"/>
          </a:xfrm>
          <a:custGeom>
            <a:avLst/>
            <a:gdLst>
              <a:gd name="connsiteX0" fmla="*/ 408321 w 874665"/>
              <a:gd name="connsiteY0" fmla="*/ 2752344 h 2752344"/>
              <a:gd name="connsiteX1" fmla="*/ 15129 w 874665"/>
              <a:gd name="connsiteY1" fmla="*/ 667512 h 2752344"/>
              <a:gd name="connsiteX2" fmla="*/ 874665 w 874665"/>
              <a:gd name="connsiteY2" fmla="*/ 0 h 2752344"/>
            </a:gdLst>
            <a:ahLst/>
            <a:cxnLst>
              <a:cxn ang="0">
                <a:pos x="connsiteX0" y="connsiteY0"/>
              </a:cxn>
              <a:cxn ang="0">
                <a:pos x="connsiteX1" y="connsiteY1"/>
              </a:cxn>
              <a:cxn ang="0">
                <a:pos x="connsiteX2" y="connsiteY2"/>
              </a:cxn>
            </a:cxnLst>
            <a:rect l="l" t="t" r="r" b="b"/>
            <a:pathLst>
              <a:path w="874665" h="2752344">
                <a:moveTo>
                  <a:pt x="408321" y="2752344"/>
                </a:moveTo>
                <a:cubicBezTo>
                  <a:pt x="172863" y="1939290"/>
                  <a:pt x="-62595" y="1126236"/>
                  <a:pt x="15129" y="667512"/>
                </a:cubicBezTo>
                <a:cubicBezTo>
                  <a:pt x="92853" y="208788"/>
                  <a:pt x="483759" y="104394"/>
                  <a:pt x="874665"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0" name="Přímá spojnice se šipkou 9">
            <a:extLst>
              <a:ext uri="{FF2B5EF4-FFF2-40B4-BE49-F238E27FC236}">
                <a16:creationId xmlns:a16="http://schemas.microsoft.com/office/drawing/2014/main" id="{D904B4EB-4F31-4CA9-A730-49F1FA3D860E}"/>
              </a:ext>
            </a:extLst>
          </p:cNvPr>
          <p:cNvCxnSpPr>
            <a:endCxn id="24627" idx="1"/>
          </p:cNvCxnSpPr>
          <p:nvPr/>
        </p:nvCxnSpPr>
        <p:spPr>
          <a:xfrm>
            <a:off x="2555875" y="2397125"/>
            <a:ext cx="2447925" cy="2408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ovéPole 11">
            <a:extLst>
              <a:ext uri="{FF2B5EF4-FFF2-40B4-BE49-F238E27FC236}">
                <a16:creationId xmlns:a16="http://schemas.microsoft.com/office/drawing/2014/main" id="{BF7A4586-C22E-4A73-AC07-4EA64C268751}"/>
              </a:ext>
            </a:extLst>
          </p:cNvPr>
          <p:cNvSpPr txBox="1"/>
          <p:nvPr/>
        </p:nvSpPr>
        <p:spPr>
          <a:xfrm>
            <a:off x="3649663" y="4525963"/>
            <a:ext cx="503237" cy="369887"/>
          </a:xfrm>
          <a:prstGeom prst="rect">
            <a:avLst/>
          </a:prstGeom>
          <a:solidFill>
            <a:schemeClr val="tx2">
              <a:lumMod val="40000"/>
              <a:lumOff val="60000"/>
            </a:schemeClr>
          </a:solidFill>
        </p:spPr>
        <p:txBody>
          <a:bodyPr>
            <a:spAutoFit/>
          </a:bodyPr>
          <a:lstStyle/>
          <a:p>
            <a:pPr>
              <a:defRPr/>
            </a:pPr>
            <a:r>
              <a:rPr lang="en-GB" dirty="0"/>
              <a:t>AL</a:t>
            </a:r>
            <a:endParaRPr lang="cs-CZ" dirty="0"/>
          </a:p>
        </p:txBody>
      </p:sp>
      <p:cxnSp>
        <p:nvCxnSpPr>
          <p:cNvPr id="14" name="Přímá spojnice se šipkou 13">
            <a:extLst>
              <a:ext uri="{FF2B5EF4-FFF2-40B4-BE49-F238E27FC236}">
                <a16:creationId xmlns:a16="http://schemas.microsoft.com/office/drawing/2014/main" id="{C72C98C6-DB8D-4B3A-AA4A-BA3A23E096F6}"/>
              </a:ext>
            </a:extLst>
          </p:cNvPr>
          <p:cNvCxnSpPr/>
          <p:nvPr/>
        </p:nvCxnSpPr>
        <p:spPr>
          <a:xfrm>
            <a:off x="4152900" y="4587875"/>
            <a:ext cx="1600200" cy="0"/>
          </a:xfrm>
          <a:prstGeom prst="straightConnector1">
            <a:avLst/>
          </a:prstGeom>
          <a:ln w="31750" cmpd="dbl">
            <a:tailEnd type="triangle" w="lg" len="lg"/>
          </a:ln>
        </p:spPr>
        <p:style>
          <a:lnRef idx="1">
            <a:schemeClr val="dk1"/>
          </a:lnRef>
          <a:fillRef idx="0">
            <a:schemeClr val="dk1"/>
          </a:fillRef>
          <a:effectRef idx="0">
            <a:schemeClr val="dk1"/>
          </a:effectRef>
          <a:fontRef idx="minor">
            <a:schemeClr val="tx1"/>
          </a:fontRef>
        </p:style>
      </p:cxnSp>
      <p:cxnSp>
        <p:nvCxnSpPr>
          <p:cNvPr id="18" name="Přímá spojnice 17">
            <a:extLst>
              <a:ext uri="{FF2B5EF4-FFF2-40B4-BE49-F238E27FC236}">
                <a16:creationId xmlns:a16="http://schemas.microsoft.com/office/drawing/2014/main" id="{D7C76DF5-CC0A-4C61-AFED-D420CCA67CDF}"/>
              </a:ext>
            </a:extLst>
          </p:cNvPr>
          <p:cNvCxnSpPr/>
          <p:nvPr/>
        </p:nvCxnSpPr>
        <p:spPr>
          <a:xfrm>
            <a:off x="5753100" y="4587875"/>
            <a:ext cx="704850" cy="0"/>
          </a:xfrm>
          <a:prstGeom prst="line">
            <a:avLst/>
          </a:prstGeom>
        </p:spPr>
        <p:style>
          <a:lnRef idx="1">
            <a:schemeClr val="dk1"/>
          </a:lnRef>
          <a:fillRef idx="0">
            <a:schemeClr val="dk1"/>
          </a:fillRef>
          <a:effectRef idx="0">
            <a:schemeClr val="dk1"/>
          </a:effectRef>
          <a:fontRef idx="minor">
            <a:schemeClr val="tx1"/>
          </a:fontRef>
        </p:style>
      </p:cxnSp>
      <p:sp>
        <p:nvSpPr>
          <p:cNvPr id="24638" name="TextovéPole 32">
            <a:extLst>
              <a:ext uri="{FF2B5EF4-FFF2-40B4-BE49-F238E27FC236}">
                <a16:creationId xmlns:a16="http://schemas.microsoft.com/office/drawing/2014/main" id="{8E55FF5B-DAE7-43B5-8D0C-F1DA69E1C047}"/>
              </a:ext>
            </a:extLst>
          </p:cNvPr>
          <p:cNvSpPr txBox="1">
            <a:spLocks noChangeArrowheads="1"/>
          </p:cNvSpPr>
          <p:nvPr/>
        </p:nvSpPr>
        <p:spPr bwMode="auto">
          <a:xfrm>
            <a:off x="6389688" y="44973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45678Eh</a:t>
            </a:r>
          </a:p>
        </p:txBody>
      </p:sp>
      <p:cxnSp>
        <p:nvCxnSpPr>
          <p:cNvPr id="20" name="Přímá spojnice se šipkou 19">
            <a:extLst>
              <a:ext uri="{FF2B5EF4-FFF2-40B4-BE49-F238E27FC236}">
                <a16:creationId xmlns:a16="http://schemas.microsoft.com/office/drawing/2014/main" id="{146BD763-7995-4485-9ABE-2396F20EEE9D}"/>
              </a:ext>
            </a:extLst>
          </p:cNvPr>
          <p:cNvCxnSpPr/>
          <p:nvPr/>
        </p:nvCxnSpPr>
        <p:spPr>
          <a:xfrm>
            <a:off x="5953125" y="4598988"/>
            <a:ext cx="0" cy="296862"/>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4640" name="TextovéPole 35">
            <a:extLst>
              <a:ext uri="{FF2B5EF4-FFF2-40B4-BE49-F238E27FC236}">
                <a16:creationId xmlns:a16="http://schemas.microsoft.com/office/drawing/2014/main" id="{0D2F98FB-374E-4640-B65A-8D075DA6FC04}"/>
              </a:ext>
            </a:extLst>
          </p:cNvPr>
          <p:cNvSpPr txBox="1">
            <a:spLocks noChangeArrowheads="1"/>
          </p:cNvSpPr>
          <p:nvPr/>
        </p:nvSpPr>
        <p:spPr bwMode="auto">
          <a:xfrm>
            <a:off x="5930900" y="461645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cs-CZ" sz="1200"/>
              <a:t>5</a:t>
            </a:r>
            <a:endParaRPr lang="cs-CZ" altLang="cs-CZ"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61403470-EB5C-4692-B6BE-491C59168C75}"/>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97C9231A-C6A5-4C80-BDDA-4881BD6B9AB5}"/>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96B72EC7-B52E-4D20-84B0-5F5192FCA7F6}"/>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342F0DA7-1F7F-4DF2-BD43-AEF4ADA85790}"/>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57C10132-F6D3-42EC-9164-E2A89AAD711B}"/>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5607" name="TextovéPole 9">
            <a:extLst>
              <a:ext uri="{FF2B5EF4-FFF2-40B4-BE49-F238E27FC236}">
                <a16:creationId xmlns:a16="http://schemas.microsoft.com/office/drawing/2014/main" id="{F2747514-0C74-451D-AA07-E50F3EBAC1AD}"/>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5608" name="TextovéPole 10">
            <a:extLst>
              <a:ext uri="{FF2B5EF4-FFF2-40B4-BE49-F238E27FC236}">
                <a16:creationId xmlns:a16="http://schemas.microsoft.com/office/drawing/2014/main" id="{4E87A26A-6D9A-4CB7-8D28-ABF07FAA267B}"/>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5609" name="TextovéPole 11">
            <a:extLst>
              <a:ext uri="{FF2B5EF4-FFF2-40B4-BE49-F238E27FC236}">
                <a16:creationId xmlns:a16="http://schemas.microsoft.com/office/drawing/2014/main" id="{F64CAF1A-6885-4E6E-8B8A-6DE188045C96}"/>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5610" name="TextovéPole 12">
            <a:extLst>
              <a:ext uri="{FF2B5EF4-FFF2-40B4-BE49-F238E27FC236}">
                <a16:creationId xmlns:a16="http://schemas.microsoft.com/office/drawing/2014/main" id="{4E7B0006-ED68-43E8-B551-A674711BF324}"/>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5611" name="TextovéPole 13">
            <a:extLst>
              <a:ext uri="{FF2B5EF4-FFF2-40B4-BE49-F238E27FC236}">
                <a16:creationId xmlns:a16="http://schemas.microsoft.com/office/drawing/2014/main" id="{6BE8F33B-50EA-4518-8C6D-7D084ED51C35}"/>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BEFAC6D9-0870-4DF3-8E3A-AF1D557C97DC}"/>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3BB2C648-DA25-4A91-A4D6-D55335A6CA1A}"/>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5647" name="TextovéPole 16">
            <a:extLst>
              <a:ext uri="{FF2B5EF4-FFF2-40B4-BE49-F238E27FC236}">
                <a16:creationId xmlns:a16="http://schemas.microsoft.com/office/drawing/2014/main" id="{652CE8BA-A6FD-4EC3-8D5D-632063F07E23}"/>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5648" name="TextovéPole 27">
            <a:extLst>
              <a:ext uri="{FF2B5EF4-FFF2-40B4-BE49-F238E27FC236}">
                <a16:creationId xmlns:a16="http://schemas.microsoft.com/office/drawing/2014/main" id="{E1FBAA5E-3D3B-4D27-B6A5-4BB6B4D4A4AD}"/>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5649" name="TextovéPole 22">
            <a:extLst>
              <a:ext uri="{FF2B5EF4-FFF2-40B4-BE49-F238E27FC236}">
                <a16:creationId xmlns:a16="http://schemas.microsoft.com/office/drawing/2014/main" id="{0E62A71A-0740-4165-A4A9-F0703F6E3100}"/>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Co by se stalo, kdyby se program pokusil zapsat do </a:t>
            </a:r>
            <a:r>
              <a:rPr lang="cs-CZ" altLang="cs-CZ" b="1"/>
              <a:t>kódového</a:t>
            </a:r>
            <a:r>
              <a:rPr lang="cs-CZ" altLang="cs-CZ"/>
              <a:t> segmentu?</a:t>
            </a:r>
            <a:endParaRPr lang="cs-CZ" altLang="cs-CZ" b="1"/>
          </a:p>
        </p:txBody>
      </p:sp>
      <p:sp>
        <p:nvSpPr>
          <p:cNvPr id="25650" name="TextovéPole 1">
            <a:extLst>
              <a:ext uri="{FF2B5EF4-FFF2-40B4-BE49-F238E27FC236}">
                <a16:creationId xmlns:a16="http://schemas.microsoft.com/office/drawing/2014/main" id="{25F72FA9-444E-4F62-BD61-EC6257BB3A9E}"/>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5651" name="TextovéPole 24">
            <a:extLst>
              <a:ext uri="{FF2B5EF4-FFF2-40B4-BE49-F238E27FC236}">
                <a16:creationId xmlns:a16="http://schemas.microsoft.com/office/drawing/2014/main" id="{7FC961AC-17DD-4208-AC31-8DC2F4CF3284}"/>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5652" name="TextovéPole 26">
            <a:extLst>
              <a:ext uri="{FF2B5EF4-FFF2-40B4-BE49-F238E27FC236}">
                <a16:creationId xmlns:a16="http://schemas.microsoft.com/office/drawing/2014/main" id="{B4299585-0086-42A8-9485-D8883CD3FE83}"/>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5653" name="TextovéPole 27">
            <a:extLst>
              <a:ext uri="{FF2B5EF4-FFF2-40B4-BE49-F238E27FC236}">
                <a16:creationId xmlns:a16="http://schemas.microsoft.com/office/drawing/2014/main" id="{CEC1357C-E440-4DDB-B2F0-07ED72479D37}"/>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5654" name="TextovéPole 28">
            <a:extLst>
              <a:ext uri="{FF2B5EF4-FFF2-40B4-BE49-F238E27FC236}">
                <a16:creationId xmlns:a16="http://schemas.microsoft.com/office/drawing/2014/main" id="{D247B378-28CC-4E6B-908F-8C3E5E6874C0}"/>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5655" name="TextovéPole 24">
            <a:extLst>
              <a:ext uri="{FF2B5EF4-FFF2-40B4-BE49-F238E27FC236}">
                <a16:creationId xmlns:a16="http://schemas.microsoft.com/office/drawing/2014/main" id="{0C3D6D49-1D46-40C6-9B1F-5BD6E9C9E322}"/>
              </a:ext>
            </a:extLst>
          </p:cNvPr>
          <p:cNvSpPr txBox="1">
            <a:spLocks noChangeArrowheads="1"/>
          </p:cNvSpPr>
          <p:nvPr/>
        </p:nvSpPr>
        <p:spPr bwMode="auto">
          <a:xfrm>
            <a:off x="107950" y="5186363"/>
            <a:ext cx="5003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V selektoru DS je index=3. Vybraný je deskriptor, který leží v tabulce na 3. řádku</a:t>
            </a:r>
          </a:p>
          <a:p>
            <a:endParaRPr lang="cs-CZ" altLang="cs-CZ" b="1"/>
          </a:p>
          <a:p>
            <a:r>
              <a:rPr lang="cs-CZ" altLang="cs-CZ" b="1"/>
              <a:t>Mikroprocesor si v deskriptoru přečte, že ve vybraném segmentu je uložen strojový kód</a:t>
            </a:r>
          </a:p>
        </p:txBody>
      </p:sp>
      <p:sp>
        <p:nvSpPr>
          <p:cNvPr id="25656" name="TextovéPole 30">
            <a:extLst>
              <a:ext uri="{FF2B5EF4-FFF2-40B4-BE49-F238E27FC236}">
                <a16:creationId xmlns:a16="http://schemas.microsoft.com/office/drawing/2014/main" id="{13BADBC6-048A-4B0C-9875-DABBBA962F8C}"/>
              </a:ext>
            </a:extLst>
          </p:cNvPr>
          <p:cNvSpPr txBox="1">
            <a:spLocks noChangeArrowheads="1"/>
          </p:cNvSpPr>
          <p:nvPr/>
        </p:nvSpPr>
        <p:spPr bwMode="auto">
          <a:xfrm>
            <a:off x="612775" y="4354513"/>
            <a:ext cx="302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DS</a:t>
            </a:r>
            <a:r>
              <a:rPr lang="cs-CZ" altLang="cs-CZ" sz="2400" b="1">
                <a:latin typeface="Century Gothic" panose="020B0502020202020204" pitchFamily="34" charset="0"/>
              </a:rPr>
              <a:t>←index 3</a:t>
            </a:r>
            <a:endParaRPr lang="cs-CZ" altLang="cs-CZ" sz="2400" b="1"/>
          </a:p>
          <a:p>
            <a:r>
              <a:rPr lang="cs-CZ" altLang="cs-CZ" sz="2400" b="1"/>
              <a:t>MOV [5],AL</a:t>
            </a:r>
          </a:p>
        </p:txBody>
      </p:sp>
      <p:sp>
        <p:nvSpPr>
          <p:cNvPr id="3" name="Volný tvar 2">
            <a:extLst>
              <a:ext uri="{FF2B5EF4-FFF2-40B4-BE49-F238E27FC236}">
                <a16:creationId xmlns:a16="http://schemas.microsoft.com/office/drawing/2014/main" id="{E8AE822C-AC56-46FC-9339-1B003236EBF0}"/>
              </a:ext>
            </a:extLst>
          </p:cNvPr>
          <p:cNvSpPr/>
          <p:nvPr/>
        </p:nvSpPr>
        <p:spPr>
          <a:xfrm>
            <a:off x="450850" y="2724150"/>
            <a:ext cx="874713" cy="1655763"/>
          </a:xfrm>
          <a:custGeom>
            <a:avLst/>
            <a:gdLst>
              <a:gd name="connsiteX0" fmla="*/ 408321 w 874665"/>
              <a:gd name="connsiteY0" fmla="*/ 2752344 h 2752344"/>
              <a:gd name="connsiteX1" fmla="*/ 15129 w 874665"/>
              <a:gd name="connsiteY1" fmla="*/ 667512 h 2752344"/>
              <a:gd name="connsiteX2" fmla="*/ 874665 w 874665"/>
              <a:gd name="connsiteY2" fmla="*/ 0 h 2752344"/>
            </a:gdLst>
            <a:ahLst/>
            <a:cxnLst>
              <a:cxn ang="0">
                <a:pos x="connsiteX0" y="connsiteY0"/>
              </a:cxn>
              <a:cxn ang="0">
                <a:pos x="connsiteX1" y="connsiteY1"/>
              </a:cxn>
              <a:cxn ang="0">
                <a:pos x="connsiteX2" y="connsiteY2"/>
              </a:cxn>
            </a:cxnLst>
            <a:rect l="l" t="t" r="r" b="b"/>
            <a:pathLst>
              <a:path w="874665" h="2752344">
                <a:moveTo>
                  <a:pt x="408321" y="2752344"/>
                </a:moveTo>
                <a:cubicBezTo>
                  <a:pt x="172863" y="1939290"/>
                  <a:pt x="-62595" y="1126236"/>
                  <a:pt x="15129" y="667512"/>
                </a:cubicBezTo>
                <a:cubicBezTo>
                  <a:pt x="92853" y="208788"/>
                  <a:pt x="483759" y="104394"/>
                  <a:pt x="874665"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2" name="TextovéPole 31">
            <a:extLst>
              <a:ext uri="{FF2B5EF4-FFF2-40B4-BE49-F238E27FC236}">
                <a16:creationId xmlns:a16="http://schemas.microsoft.com/office/drawing/2014/main" id="{8051E5C6-E800-46E9-8C16-26122B36D3C2}"/>
              </a:ext>
            </a:extLst>
          </p:cNvPr>
          <p:cNvSpPr txBox="1"/>
          <p:nvPr/>
        </p:nvSpPr>
        <p:spPr>
          <a:xfrm>
            <a:off x="3603625" y="2057400"/>
            <a:ext cx="503238" cy="369888"/>
          </a:xfrm>
          <a:prstGeom prst="rect">
            <a:avLst/>
          </a:prstGeom>
          <a:solidFill>
            <a:schemeClr val="tx2">
              <a:lumMod val="40000"/>
              <a:lumOff val="60000"/>
            </a:schemeClr>
          </a:solidFill>
        </p:spPr>
        <p:txBody>
          <a:bodyPr>
            <a:spAutoFit/>
          </a:bodyPr>
          <a:lstStyle/>
          <a:p>
            <a:pPr>
              <a:defRPr/>
            </a:pPr>
            <a:r>
              <a:rPr lang="en-GB" dirty="0"/>
              <a:t>AL</a:t>
            </a:r>
            <a:endParaRPr lang="cs-CZ" dirty="0"/>
          </a:p>
        </p:txBody>
      </p:sp>
      <p:cxnSp>
        <p:nvCxnSpPr>
          <p:cNvPr id="33" name="Přímá spojnice se šipkou 32">
            <a:extLst>
              <a:ext uri="{FF2B5EF4-FFF2-40B4-BE49-F238E27FC236}">
                <a16:creationId xmlns:a16="http://schemas.microsoft.com/office/drawing/2014/main" id="{0812F5C9-9BB9-421B-A0D0-F4F77CEBC66F}"/>
              </a:ext>
            </a:extLst>
          </p:cNvPr>
          <p:cNvCxnSpPr/>
          <p:nvPr/>
        </p:nvCxnSpPr>
        <p:spPr>
          <a:xfrm>
            <a:off x="4106863" y="2119313"/>
            <a:ext cx="1600200" cy="0"/>
          </a:xfrm>
          <a:prstGeom prst="straightConnector1">
            <a:avLst/>
          </a:prstGeom>
          <a:ln w="31750" cmpd="dbl">
            <a:tailEnd type="triangle" w="lg" len="lg"/>
          </a:ln>
        </p:spPr>
        <p:style>
          <a:lnRef idx="1">
            <a:schemeClr val="dk1"/>
          </a:lnRef>
          <a:fillRef idx="0">
            <a:schemeClr val="dk1"/>
          </a:fillRef>
          <a:effectRef idx="0">
            <a:schemeClr val="dk1"/>
          </a:effectRef>
          <a:fontRef idx="minor">
            <a:schemeClr val="tx1"/>
          </a:fontRef>
        </p:style>
      </p:cxnSp>
      <p:cxnSp>
        <p:nvCxnSpPr>
          <p:cNvPr id="10" name="Přímá spojnice 9">
            <a:extLst>
              <a:ext uri="{FF2B5EF4-FFF2-40B4-BE49-F238E27FC236}">
                <a16:creationId xmlns:a16="http://schemas.microsoft.com/office/drawing/2014/main" id="{72699FC3-866E-4E92-9420-1E7D1E3B47E6}"/>
              </a:ext>
            </a:extLst>
          </p:cNvPr>
          <p:cNvCxnSpPr>
            <a:endCxn id="25653" idx="1"/>
          </p:cNvCxnSpPr>
          <p:nvPr/>
        </p:nvCxnSpPr>
        <p:spPr>
          <a:xfrm>
            <a:off x="4427538" y="1700213"/>
            <a:ext cx="530225" cy="835025"/>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12" name="Přímá spojnice 11">
            <a:extLst>
              <a:ext uri="{FF2B5EF4-FFF2-40B4-BE49-F238E27FC236}">
                <a16:creationId xmlns:a16="http://schemas.microsoft.com/office/drawing/2014/main" id="{FB124298-0AE8-4332-B1E1-324513CDDFC7}"/>
              </a:ext>
            </a:extLst>
          </p:cNvPr>
          <p:cNvCxnSpPr/>
          <p:nvPr/>
        </p:nvCxnSpPr>
        <p:spPr>
          <a:xfrm flipH="1">
            <a:off x="4416425" y="1735138"/>
            <a:ext cx="620713" cy="709612"/>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1349CFD0-4260-4C08-A8BA-D38F42CC18F2}"/>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0AE8D065-9D74-4792-BEE2-A6877005A04F}"/>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8043D085-F7D1-4224-8F23-3B37D813BEF9}"/>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7D1F03AF-DE79-4921-9D5F-ACBFAB58039C}"/>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5221ACB2-FC36-4893-83F0-0364C36929D6}"/>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6631" name="TextovéPole 9">
            <a:extLst>
              <a:ext uri="{FF2B5EF4-FFF2-40B4-BE49-F238E27FC236}">
                <a16:creationId xmlns:a16="http://schemas.microsoft.com/office/drawing/2014/main" id="{EE6A486A-1C87-4688-80DF-90F7D529852C}"/>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6632" name="TextovéPole 10">
            <a:extLst>
              <a:ext uri="{FF2B5EF4-FFF2-40B4-BE49-F238E27FC236}">
                <a16:creationId xmlns:a16="http://schemas.microsoft.com/office/drawing/2014/main" id="{489511E7-5FCA-4F14-8E6F-5FE69049F509}"/>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6633" name="TextovéPole 11">
            <a:extLst>
              <a:ext uri="{FF2B5EF4-FFF2-40B4-BE49-F238E27FC236}">
                <a16:creationId xmlns:a16="http://schemas.microsoft.com/office/drawing/2014/main" id="{D8434754-CCC1-4615-B0EC-2DF988E7A3D9}"/>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6634" name="TextovéPole 12">
            <a:extLst>
              <a:ext uri="{FF2B5EF4-FFF2-40B4-BE49-F238E27FC236}">
                <a16:creationId xmlns:a16="http://schemas.microsoft.com/office/drawing/2014/main" id="{1971CB7E-86F8-4FAA-98C6-D33958864192}"/>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6635" name="TextovéPole 13">
            <a:extLst>
              <a:ext uri="{FF2B5EF4-FFF2-40B4-BE49-F238E27FC236}">
                <a16:creationId xmlns:a16="http://schemas.microsoft.com/office/drawing/2014/main" id="{184B294D-824B-49CA-B353-B526017FA18A}"/>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A83E5754-F4CD-4219-9A00-7F9967FB9BF7}"/>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AFA5B9D6-87AE-4154-9EF2-5CDA6816A80E}"/>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6671" name="TextovéPole 16">
            <a:extLst>
              <a:ext uri="{FF2B5EF4-FFF2-40B4-BE49-F238E27FC236}">
                <a16:creationId xmlns:a16="http://schemas.microsoft.com/office/drawing/2014/main" id="{6489095F-656C-4835-9034-64918B6C5F59}"/>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6672" name="TextovéPole 27">
            <a:extLst>
              <a:ext uri="{FF2B5EF4-FFF2-40B4-BE49-F238E27FC236}">
                <a16:creationId xmlns:a16="http://schemas.microsoft.com/office/drawing/2014/main" id="{952796AE-AB04-4631-9F3D-144699F8FF58}"/>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6673" name="TextovéPole 22">
            <a:extLst>
              <a:ext uri="{FF2B5EF4-FFF2-40B4-BE49-F238E27FC236}">
                <a16:creationId xmlns:a16="http://schemas.microsoft.com/office/drawing/2014/main" id="{120C2AD7-ED97-488F-861A-42375F1215A1}"/>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Co by se stalo, kdyby se program pokusil zapsat do </a:t>
            </a:r>
            <a:r>
              <a:rPr lang="cs-CZ" altLang="cs-CZ" b="1"/>
              <a:t>kódového</a:t>
            </a:r>
            <a:r>
              <a:rPr lang="cs-CZ" altLang="cs-CZ"/>
              <a:t> segmentu?</a:t>
            </a:r>
            <a:endParaRPr lang="cs-CZ" altLang="cs-CZ" b="1"/>
          </a:p>
        </p:txBody>
      </p:sp>
      <p:sp>
        <p:nvSpPr>
          <p:cNvPr id="26674" name="TextovéPole 1">
            <a:extLst>
              <a:ext uri="{FF2B5EF4-FFF2-40B4-BE49-F238E27FC236}">
                <a16:creationId xmlns:a16="http://schemas.microsoft.com/office/drawing/2014/main" id="{93F75B85-975C-40DA-8BB7-A600DE61895E}"/>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6675" name="TextovéPole 24">
            <a:extLst>
              <a:ext uri="{FF2B5EF4-FFF2-40B4-BE49-F238E27FC236}">
                <a16:creationId xmlns:a16="http://schemas.microsoft.com/office/drawing/2014/main" id="{CB46FB7A-4D23-4DE4-90C1-B30ACD2C24E9}"/>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6676" name="TextovéPole 26">
            <a:extLst>
              <a:ext uri="{FF2B5EF4-FFF2-40B4-BE49-F238E27FC236}">
                <a16:creationId xmlns:a16="http://schemas.microsoft.com/office/drawing/2014/main" id="{DAC1DAF9-3F76-49D1-BAC2-C3CC2A7F335E}"/>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6677" name="TextovéPole 27">
            <a:extLst>
              <a:ext uri="{FF2B5EF4-FFF2-40B4-BE49-F238E27FC236}">
                <a16:creationId xmlns:a16="http://schemas.microsoft.com/office/drawing/2014/main" id="{2A091385-28E2-470E-84F3-AA542C8D3633}"/>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6678" name="TextovéPole 28">
            <a:extLst>
              <a:ext uri="{FF2B5EF4-FFF2-40B4-BE49-F238E27FC236}">
                <a16:creationId xmlns:a16="http://schemas.microsoft.com/office/drawing/2014/main" id="{81ADFFCB-74B7-4D27-B07F-4F56EFE20392}"/>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30" name="TextovéPole 24">
            <a:extLst>
              <a:ext uri="{FF2B5EF4-FFF2-40B4-BE49-F238E27FC236}">
                <a16:creationId xmlns:a16="http://schemas.microsoft.com/office/drawing/2014/main" id="{4DD85242-52D0-480F-8FC1-44B3D17BF210}"/>
              </a:ext>
            </a:extLst>
          </p:cNvPr>
          <p:cNvSpPr txBox="1">
            <a:spLocks noChangeArrowheads="1"/>
          </p:cNvSpPr>
          <p:nvPr/>
        </p:nvSpPr>
        <p:spPr bwMode="auto">
          <a:xfrm>
            <a:off x="107950" y="5186363"/>
            <a:ext cx="7848600" cy="1570037"/>
          </a:xfrm>
          <a:prstGeom prst="rect">
            <a:avLst/>
          </a:prstGeom>
          <a:solidFill>
            <a:schemeClr val="accent1">
              <a:lumMod val="40000"/>
              <a:lumOff val="60000"/>
            </a:schemeClr>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cs-CZ" altLang="cs-CZ" sz="1600" dirty="0"/>
              <a:t>Do kódového segmentu </a:t>
            </a:r>
            <a:r>
              <a:rPr lang="cs-CZ" altLang="cs-CZ" sz="1600" b="1" dirty="0"/>
              <a:t>nelze zapsat </a:t>
            </a:r>
            <a:r>
              <a:rPr lang="cs-CZ" altLang="cs-CZ" sz="1600" dirty="0"/>
              <a:t>(program by tak mohl přepsat svůj vlastní strojový kód nebo strojový kód jiného programu). Mikroprocesor odmítne tuto instrukci MOV vykonat. Nastane přerušení vyvolané nepovoleným chováním programu. Program tedy bude přerušen a obsluhu provede operační systém. Ten vypíše chybovou hlášku (Např. </a:t>
            </a:r>
            <a:r>
              <a:rPr lang="cs-CZ" altLang="cs-CZ" sz="1600" dirty="0" err="1"/>
              <a:t>Memory</a:t>
            </a:r>
            <a:r>
              <a:rPr lang="cs-CZ" altLang="cs-CZ" sz="1600" dirty="0"/>
              <a:t> Access </a:t>
            </a:r>
            <a:r>
              <a:rPr lang="cs-CZ" altLang="cs-CZ" sz="1600" dirty="0" err="1"/>
              <a:t>Violation</a:t>
            </a:r>
            <a:r>
              <a:rPr lang="cs-CZ" altLang="cs-CZ" sz="1600" dirty="0"/>
              <a:t>, Obecná chyba ochrany paměti, </a:t>
            </a:r>
            <a:r>
              <a:rPr lang="cs-CZ" altLang="cs-CZ" sz="1600" dirty="0" err="1"/>
              <a:t>Segmentation</a:t>
            </a:r>
            <a:r>
              <a:rPr lang="cs-CZ" altLang="cs-CZ" sz="1600" dirty="0"/>
              <a:t> </a:t>
            </a:r>
            <a:r>
              <a:rPr lang="cs-CZ" altLang="cs-CZ" sz="1600" dirty="0" err="1"/>
              <a:t>Fault</a:t>
            </a:r>
            <a:r>
              <a:rPr lang="cs-CZ" altLang="cs-CZ" sz="1600" dirty="0"/>
              <a:t>, Program provedl neplatnou operaci a bude ukončen…..)</a:t>
            </a:r>
          </a:p>
        </p:txBody>
      </p:sp>
      <p:sp>
        <p:nvSpPr>
          <p:cNvPr id="26680" name="TextovéPole 30">
            <a:extLst>
              <a:ext uri="{FF2B5EF4-FFF2-40B4-BE49-F238E27FC236}">
                <a16:creationId xmlns:a16="http://schemas.microsoft.com/office/drawing/2014/main" id="{4EEFB269-62B5-4F9D-835B-7014118F0AA9}"/>
              </a:ext>
            </a:extLst>
          </p:cNvPr>
          <p:cNvSpPr txBox="1">
            <a:spLocks noChangeArrowheads="1"/>
          </p:cNvSpPr>
          <p:nvPr/>
        </p:nvSpPr>
        <p:spPr bwMode="auto">
          <a:xfrm>
            <a:off x="612775" y="4354513"/>
            <a:ext cx="302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t>DS</a:t>
            </a:r>
            <a:r>
              <a:rPr lang="cs-CZ" altLang="cs-CZ" sz="2400" b="1">
                <a:latin typeface="Century Gothic" panose="020B0502020202020204" pitchFamily="34" charset="0"/>
              </a:rPr>
              <a:t>←index 3</a:t>
            </a:r>
            <a:endParaRPr lang="cs-CZ" altLang="cs-CZ" sz="2400" b="1"/>
          </a:p>
          <a:p>
            <a:r>
              <a:rPr lang="cs-CZ" altLang="cs-CZ" sz="2400" b="1"/>
              <a:t>MOV [5],AL</a:t>
            </a:r>
          </a:p>
        </p:txBody>
      </p:sp>
      <p:sp>
        <p:nvSpPr>
          <p:cNvPr id="3" name="Volný tvar 2">
            <a:extLst>
              <a:ext uri="{FF2B5EF4-FFF2-40B4-BE49-F238E27FC236}">
                <a16:creationId xmlns:a16="http://schemas.microsoft.com/office/drawing/2014/main" id="{565B63A1-6C18-4BF9-93F6-FADE4B9C55B1}"/>
              </a:ext>
            </a:extLst>
          </p:cNvPr>
          <p:cNvSpPr/>
          <p:nvPr/>
        </p:nvSpPr>
        <p:spPr>
          <a:xfrm>
            <a:off x="450850" y="2724150"/>
            <a:ext cx="874713" cy="1655763"/>
          </a:xfrm>
          <a:custGeom>
            <a:avLst/>
            <a:gdLst>
              <a:gd name="connsiteX0" fmla="*/ 408321 w 874665"/>
              <a:gd name="connsiteY0" fmla="*/ 2752344 h 2752344"/>
              <a:gd name="connsiteX1" fmla="*/ 15129 w 874665"/>
              <a:gd name="connsiteY1" fmla="*/ 667512 h 2752344"/>
              <a:gd name="connsiteX2" fmla="*/ 874665 w 874665"/>
              <a:gd name="connsiteY2" fmla="*/ 0 h 2752344"/>
            </a:gdLst>
            <a:ahLst/>
            <a:cxnLst>
              <a:cxn ang="0">
                <a:pos x="connsiteX0" y="connsiteY0"/>
              </a:cxn>
              <a:cxn ang="0">
                <a:pos x="connsiteX1" y="connsiteY1"/>
              </a:cxn>
              <a:cxn ang="0">
                <a:pos x="connsiteX2" y="connsiteY2"/>
              </a:cxn>
            </a:cxnLst>
            <a:rect l="l" t="t" r="r" b="b"/>
            <a:pathLst>
              <a:path w="874665" h="2752344">
                <a:moveTo>
                  <a:pt x="408321" y="2752344"/>
                </a:moveTo>
                <a:cubicBezTo>
                  <a:pt x="172863" y="1939290"/>
                  <a:pt x="-62595" y="1126236"/>
                  <a:pt x="15129" y="667512"/>
                </a:cubicBezTo>
                <a:cubicBezTo>
                  <a:pt x="92853" y="208788"/>
                  <a:pt x="483759" y="104394"/>
                  <a:pt x="874665"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2" name="TextovéPole 31">
            <a:extLst>
              <a:ext uri="{FF2B5EF4-FFF2-40B4-BE49-F238E27FC236}">
                <a16:creationId xmlns:a16="http://schemas.microsoft.com/office/drawing/2014/main" id="{4DCDA61B-1D11-48AF-8760-E395C6EFD1EA}"/>
              </a:ext>
            </a:extLst>
          </p:cNvPr>
          <p:cNvSpPr txBox="1"/>
          <p:nvPr/>
        </p:nvSpPr>
        <p:spPr>
          <a:xfrm>
            <a:off x="3603625" y="2057400"/>
            <a:ext cx="503238" cy="369888"/>
          </a:xfrm>
          <a:prstGeom prst="rect">
            <a:avLst/>
          </a:prstGeom>
          <a:solidFill>
            <a:schemeClr val="tx2">
              <a:lumMod val="40000"/>
              <a:lumOff val="60000"/>
            </a:schemeClr>
          </a:solidFill>
        </p:spPr>
        <p:txBody>
          <a:bodyPr>
            <a:spAutoFit/>
          </a:bodyPr>
          <a:lstStyle/>
          <a:p>
            <a:pPr>
              <a:defRPr/>
            </a:pPr>
            <a:r>
              <a:rPr lang="en-GB" dirty="0"/>
              <a:t>AL</a:t>
            </a:r>
            <a:endParaRPr lang="cs-CZ" dirty="0"/>
          </a:p>
        </p:txBody>
      </p:sp>
      <p:cxnSp>
        <p:nvCxnSpPr>
          <p:cNvPr id="33" name="Přímá spojnice se šipkou 32">
            <a:extLst>
              <a:ext uri="{FF2B5EF4-FFF2-40B4-BE49-F238E27FC236}">
                <a16:creationId xmlns:a16="http://schemas.microsoft.com/office/drawing/2014/main" id="{B5125EE1-A2C0-43A5-8B93-18774C4F955D}"/>
              </a:ext>
            </a:extLst>
          </p:cNvPr>
          <p:cNvCxnSpPr/>
          <p:nvPr/>
        </p:nvCxnSpPr>
        <p:spPr>
          <a:xfrm>
            <a:off x="4106863" y="2119313"/>
            <a:ext cx="1600200" cy="0"/>
          </a:xfrm>
          <a:prstGeom prst="straightConnector1">
            <a:avLst/>
          </a:prstGeom>
          <a:ln w="31750" cmpd="dbl">
            <a:tailEnd type="triangle" w="lg" len="lg"/>
          </a:ln>
        </p:spPr>
        <p:style>
          <a:lnRef idx="1">
            <a:schemeClr val="dk1"/>
          </a:lnRef>
          <a:fillRef idx="0">
            <a:schemeClr val="dk1"/>
          </a:fillRef>
          <a:effectRef idx="0">
            <a:schemeClr val="dk1"/>
          </a:effectRef>
          <a:fontRef idx="minor">
            <a:schemeClr val="tx1"/>
          </a:fontRef>
        </p:style>
      </p:cxnSp>
      <p:cxnSp>
        <p:nvCxnSpPr>
          <p:cNvPr id="10" name="Přímá spojnice 9">
            <a:extLst>
              <a:ext uri="{FF2B5EF4-FFF2-40B4-BE49-F238E27FC236}">
                <a16:creationId xmlns:a16="http://schemas.microsoft.com/office/drawing/2014/main" id="{E9D3B615-50CB-4E5E-8CD9-4A32AA7C5D0E}"/>
              </a:ext>
            </a:extLst>
          </p:cNvPr>
          <p:cNvCxnSpPr>
            <a:endCxn id="26677" idx="1"/>
          </p:cNvCxnSpPr>
          <p:nvPr/>
        </p:nvCxnSpPr>
        <p:spPr>
          <a:xfrm>
            <a:off x="4427538" y="1700213"/>
            <a:ext cx="530225" cy="835025"/>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12" name="Přímá spojnice 11">
            <a:extLst>
              <a:ext uri="{FF2B5EF4-FFF2-40B4-BE49-F238E27FC236}">
                <a16:creationId xmlns:a16="http://schemas.microsoft.com/office/drawing/2014/main" id="{D6F8392C-3F75-4FBD-863A-F25EF7FC5BC2}"/>
              </a:ext>
            </a:extLst>
          </p:cNvPr>
          <p:cNvCxnSpPr/>
          <p:nvPr/>
        </p:nvCxnSpPr>
        <p:spPr>
          <a:xfrm flipH="1">
            <a:off x="4416425" y="1735138"/>
            <a:ext cx="620713" cy="709612"/>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3FCBA19C-C2CA-484F-9F2C-FB7CFCAADA1E}"/>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91977609-4CFC-4673-B949-917EE215FE46}"/>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CAB58F5E-FEEE-4F7D-8607-22D32F8A0ADA}"/>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F1F20A89-67B6-4DB6-B3F1-97BCBC4C1890}"/>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9D4B8344-50FE-493D-80CF-0B27555EA429}"/>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7655" name="TextovéPole 9">
            <a:extLst>
              <a:ext uri="{FF2B5EF4-FFF2-40B4-BE49-F238E27FC236}">
                <a16:creationId xmlns:a16="http://schemas.microsoft.com/office/drawing/2014/main" id="{317335B0-5CF1-4C91-83F7-498AA2A34190}"/>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7656" name="TextovéPole 10">
            <a:extLst>
              <a:ext uri="{FF2B5EF4-FFF2-40B4-BE49-F238E27FC236}">
                <a16:creationId xmlns:a16="http://schemas.microsoft.com/office/drawing/2014/main" id="{8F75CD0C-1657-4670-8A60-E46D22D82A40}"/>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7657" name="TextovéPole 11">
            <a:extLst>
              <a:ext uri="{FF2B5EF4-FFF2-40B4-BE49-F238E27FC236}">
                <a16:creationId xmlns:a16="http://schemas.microsoft.com/office/drawing/2014/main" id="{655913E3-1E4F-46C9-A631-63F1E61A80A9}"/>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7658" name="TextovéPole 12">
            <a:extLst>
              <a:ext uri="{FF2B5EF4-FFF2-40B4-BE49-F238E27FC236}">
                <a16:creationId xmlns:a16="http://schemas.microsoft.com/office/drawing/2014/main" id="{4BB878A1-37D9-45AC-BDC2-DD3E7BE9810B}"/>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7659" name="TextovéPole 13">
            <a:extLst>
              <a:ext uri="{FF2B5EF4-FFF2-40B4-BE49-F238E27FC236}">
                <a16:creationId xmlns:a16="http://schemas.microsoft.com/office/drawing/2014/main" id="{D838E3EA-D13B-43D5-A0D4-287A654777D1}"/>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DD78A7A8-9921-40DE-AA9F-03F7AFA2B842}"/>
              </a:ext>
            </a:extLst>
          </p:cNvPr>
          <p:cNvGraphicFramePr>
            <a:graphicFrameLocks noGrp="1"/>
          </p:cNvGraphicFramePr>
          <p:nvPr/>
        </p:nvGraphicFramePr>
        <p:xfrm>
          <a:off x="1042988" y="1397000"/>
          <a:ext cx="2376487" cy="2967038"/>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880">
                <a:tc>
                  <a:txBody>
                    <a:bodyPr/>
                    <a:lstStyle/>
                    <a:p>
                      <a:pPr algn="r"/>
                      <a:r>
                        <a:rPr lang="cs-CZ" sz="1000" b="0" baseline="0" dirty="0">
                          <a:solidFill>
                            <a:schemeClr val="tx1"/>
                          </a:solidFill>
                        </a:rPr>
                        <a:t>0</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80">
                <a:tc>
                  <a:txBody>
                    <a:bodyPr/>
                    <a:lstStyle/>
                    <a:p>
                      <a:pPr algn="r"/>
                      <a:r>
                        <a:rPr lang="cs-CZ" sz="1000" b="0" dirty="0"/>
                        <a:t>1</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880">
                <a:tc>
                  <a:txBody>
                    <a:bodyPr/>
                    <a:lstStyle/>
                    <a:p>
                      <a:pPr algn="r"/>
                      <a:r>
                        <a:rPr lang="cs-CZ" sz="1000" b="0" dirty="0"/>
                        <a:t>2</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880">
                <a:tc>
                  <a:txBody>
                    <a:bodyPr/>
                    <a:lstStyle/>
                    <a:p>
                      <a:pPr algn="r"/>
                      <a:r>
                        <a:rPr lang="cs-CZ" sz="1000" b="0" dirty="0"/>
                        <a:t>3</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880">
                <a:tc>
                  <a:txBody>
                    <a:bodyPr/>
                    <a:lstStyle/>
                    <a:p>
                      <a:pPr algn="r"/>
                      <a:r>
                        <a:rPr lang="cs-CZ" sz="1000" b="0" dirty="0"/>
                        <a:t>4</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880">
                <a:tc>
                  <a:txBody>
                    <a:bodyPr/>
                    <a:lstStyle/>
                    <a:p>
                      <a:pPr algn="r"/>
                      <a:r>
                        <a:rPr lang="cs-CZ" sz="1000" b="0" dirty="0"/>
                        <a:t>5</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370880">
                <a:tc>
                  <a:txBody>
                    <a:bodyPr/>
                    <a:lstStyle/>
                    <a:p>
                      <a:pPr algn="r"/>
                      <a:endParaRPr lang="cs-CZ" sz="1000" b="0" dirty="0"/>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endParaRPr lang="cs-CZ" sz="900" b="0" baseline="0" dirty="0">
                        <a:solidFill>
                          <a:schemeClr val="tx1"/>
                        </a:solidFill>
                      </a:endParaRP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80">
                <a:tc>
                  <a:txBody>
                    <a:bodyPr/>
                    <a:lstStyle/>
                    <a:p>
                      <a:pPr algn="r"/>
                      <a:r>
                        <a:rPr lang="cs-CZ" sz="1000" b="0" dirty="0"/>
                        <a:t>……</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endParaRPr lang="cs-CZ" sz="900" b="0" baseline="0" dirty="0">
                        <a:solidFill>
                          <a:schemeClr val="tx1"/>
                        </a:solidFill>
                      </a:endParaRP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6" name="Obdélník 15">
            <a:extLst>
              <a:ext uri="{FF2B5EF4-FFF2-40B4-BE49-F238E27FC236}">
                <a16:creationId xmlns:a16="http://schemas.microsoft.com/office/drawing/2014/main" id="{3393AE1D-3832-43E6-8867-659CD05DC2BF}"/>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7699" name="TextovéPole 16">
            <a:extLst>
              <a:ext uri="{FF2B5EF4-FFF2-40B4-BE49-F238E27FC236}">
                <a16:creationId xmlns:a16="http://schemas.microsoft.com/office/drawing/2014/main" id="{1DAEE364-E31F-4D30-B8A6-BBC1D1A80670}"/>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7700" name="TextovéPole 27">
            <a:extLst>
              <a:ext uri="{FF2B5EF4-FFF2-40B4-BE49-F238E27FC236}">
                <a16:creationId xmlns:a16="http://schemas.microsoft.com/office/drawing/2014/main" id="{4952CBDC-616C-4466-8E15-4006C5121327}"/>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7701" name="TextovéPole 22">
            <a:extLst>
              <a:ext uri="{FF2B5EF4-FFF2-40B4-BE49-F238E27FC236}">
                <a16:creationId xmlns:a16="http://schemas.microsoft.com/office/drawing/2014/main" id="{C5283BDD-65ED-42A6-82CB-7503060610FE}"/>
              </a:ext>
            </a:extLst>
          </p:cNvPr>
          <p:cNvSpPr txBox="1">
            <a:spLocks noChangeArrowheads="1"/>
          </p:cNvSpPr>
          <p:nvPr/>
        </p:nvSpPr>
        <p:spPr bwMode="auto">
          <a:xfrm>
            <a:off x="396875" y="120650"/>
            <a:ext cx="3743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paměti je uložen strojový kód více různých programů</a:t>
            </a:r>
            <a:endParaRPr lang="cs-CZ" altLang="cs-CZ" b="1"/>
          </a:p>
        </p:txBody>
      </p:sp>
      <p:sp>
        <p:nvSpPr>
          <p:cNvPr id="27702" name="TextovéPole 1">
            <a:extLst>
              <a:ext uri="{FF2B5EF4-FFF2-40B4-BE49-F238E27FC236}">
                <a16:creationId xmlns:a16="http://schemas.microsoft.com/office/drawing/2014/main" id="{2C3CD8D7-4730-4B03-B389-5078D38569E4}"/>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7703" name="TextovéPole 24">
            <a:extLst>
              <a:ext uri="{FF2B5EF4-FFF2-40B4-BE49-F238E27FC236}">
                <a16:creationId xmlns:a16="http://schemas.microsoft.com/office/drawing/2014/main" id="{1C632477-A8DA-411B-B93C-18B257A6A943}"/>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7704" name="TextovéPole 26">
            <a:extLst>
              <a:ext uri="{FF2B5EF4-FFF2-40B4-BE49-F238E27FC236}">
                <a16:creationId xmlns:a16="http://schemas.microsoft.com/office/drawing/2014/main" id="{AEB9F29C-05D1-4B38-A7AE-78468A90BD38}"/>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7705" name="TextovéPole 27">
            <a:extLst>
              <a:ext uri="{FF2B5EF4-FFF2-40B4-BE49-F238E27FC236}">
                <a16:creationId xmlns:a16="http://schemas.microsoft.com/office/drawing/2014/main" id="{0EDB375E-BB24-4FB7-B6F2-BBE2C1B7EF9D}"/>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7706" name="TextovéPole 28">
            <a:extLst>
              <a:ext uri="{FF2B5EF4-FFF2-40B4-BE49-F238E27FC236}">
                <a16:creationId xmlns:a16="http://schemas.microsoft.com/office/drawing/2014/main" id="{6EE2343F-3B0D-4FA7-AFA5-66458C5E994C}"/>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7707" name="TextovéPole 24">
            <a:extLst>
              <a:ext uri="{FF2B5EF4-FFF2-40B4-BE49-F238E27FC236}">
                <a16:creationId xmlns:a16="http://schemas.microsoft.com/office/drawing/2014/main" id="{DA5FA5B3-BEE3-437C-BF48-94C3AAB2DDFB}"/>
              </a:ext>
            </a:extLst>
          </p:cNvPr>
          <p:cNvSpPr txBox="1">
            <a:spLocks noChangeArrowheads="1"/>
          </p:cNvSpPr>
          <p:nvPr/>
        </p:nvSpPr>
        <p:spPr bwMode="auto">
          <a:xfrm>
            <a:off x="476250" y="4895850"/>
            <a:ext cx="46720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600"/>
              <a:t>Selektorem CS vybereme deskriptor</a:t>
            </a:r>
          </a:p>
          <a:p>
            <a:r>
              <a:rPr lang="cs-CZ" altLang="cs-CZ" sz="1600"/>
              <a:t>kódového segmentu, ve kterém je uložen</a:t>
            </a:r>
          </a:p>
          <a:p>
            <a:r>
              <a:rPr lang="cs-CZ" altLang="cs-CZ" sz="1600"/>
              <a:t>strojový kód programu, který má právě běžet</a:t>
            </a:r>
          </a:p>
          <a:p>
            <a:endParaRPr lang="cs-CZ" altLang="cs-CZ" sz="1600"/>
          </a:p>
          <a:p>
            <a:r>
              <a:rPr lang="cs-CZ" altLang="cs-CZ" sz="1600"/>
              <a:t>Programy se v multitaskingu pravidelně střídají</a:t>
            </a:r>
          </a:p>
        </p:txBody>
      </p:sp>
      <p:sp>
        <p:nvSpPr>
          <p:cNvPr id="27708" name="TextovéPole 30">
            <a:extLst>
              <a:ext uri="{FF2B5EF4-FFF2-40B4-BE49-F238E27FC236}">
                <a16:creationId xmlns:a16="http://schemas.microsoft.com/office/drawing/2014/main" id="{FE6A5FDF-7300-4661-B437-0C40F748B125}"/>
              </a:ext>
            </a:extLst>
          </p:cNvPr>
          <p:cNvSpPr txBox="1">
            <a:spLocks noChangeArrowheads="1"/>
          </p:cNvSpPr>
          <p:nvPr/>
        </p:nvSpPr>
        <p:spPr bwMode="auto">
          <a:xfrm>
            <a:off x="612775" y="4354513"/>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latin typeface="Century Gothic" panose="020B0502020202020204" pitchFamily="34" charset="0"/>
              </a:rPr>
              <a:t>CS← ?</a:t>
            </a:r>
            <a:endParaRPr lang="cs-CZ" altLang="cs-CZ" sz="2400" b="1"/>
          </a:p>
        </p:txBody>
      </p:sp>
      <p:cxnSp>
        <p:nvCxnSpPr>
          <p:cNvPr id="5" name="Přímá spojnice se šipkou 4">
            <a:extLst>
              <a:ext uri="{FF2B5EF4-FFF2-40B4-BE49-F238E27FC236}">
                <a16:creationId xmlns:a16="http://schemas.microsoft.com/office/drawing/2014/main" id="{868FCD4A-A4C9-49E6-B923-AC03FF5B1E8C}"/>
              </a:ext>
            </a:extLst>
          </p:cNvPr>
          <p:cNvCxnSpPr/>
          <p:nvPr/>
        </p:nvCxnSpPr>
        <p:spPr>
          <a:xfrm>
            <a:off x="3132138" y="503238"/>
            <a:ext cx="2952750" cy="1485900"/>
          </a:xfrm>
          <a:prstGeom prst="straightConnector1">
            <a:avLst/>
          </a:prstGeom>
          <a:ln w="2222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7" name="Přímá spojnice se šipkou 26">
            <a:extLst>
              <a:ext uri="{FF2B5EF4-FFF2-40B4-BE49-F238E27FC236}">
                <a16:creationId xmlns:a16="http://schemas.microsoft.com/office/drawing/2014/main" id="{BF76B25B-7A7D-42AE-9319-A2C037431C46}"/>
              </a:ext>
            </a:extLst>
          </p:cNvPr>
          <p:cNvCxnSpPr>
            <a:cxnSpLocks/>
          </p:cNvCxnSpPr>
          <p:nvPr/>
        </p:nvCxnSpPr>
        <p:spPr>
          <a:xfrm>
            <a:off x="3132138" y="558800"/>
            <a:ext cx="2824162" cy="5027613"/>
          </a:xfrm>
          <a:prstGeom prst="straightConnector1">
            <a:avLst/>
          </a:prstGeom>
          <a:ln w="2222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TextovéPole 11">
            <a:extLst>
              <a:ext uri="{FF2B5EF4-FFF2-40B4-BE49-F238E27FC236}">
                <a16:creationId xmlns:a16="http://schemas.microsoft.com/office/drawing/2014/main" id="{F2078F49-AF1A-4F65-903C-A8A52CCC4F0B}"/>
              </a:ext>
            </a:extLst>
          </p:cNvPr>
          <p:cNvSpPr txBox="1"/>
          <p:nvPr/>
        </p:nvSpPr>
        <p:spPr>
          <a:xfrm>
            <a:off x="6084888" y="2309813"/>
            <a:ext cx="1079500" cy="369887"/>
          </a:xfrm>
          <a:prstGeom prst="rect">
            <a:avLst/>
          </a:prstGeom>
          <a:noFill/>
        </p:spPr>
        <p:txBody>
          <a:bodyPr>
            <a:spAutoFit/>
          </a:bodyPr>
          <a:lstStyle/>
          <a:p>
            <a:pPr>
              <a:defRPr/>
            </a:pPr>
            <a:r>
              <a:rPr lang="cs-CZ" b="1" dirty="0">
                <a:solidFill>
                  <a:schemeClr val="tx2">
                    <a:lumMod val="60000"/>
                    <a:lumOff val="40000"/>
                  </a:schemeClr>
                </a:solidFill>
              </a:rPr>
              <a:t>A.EXE</a:t>
            </a:r>
          </a:p>
        </p:txBody>
      </p:sp>
      <p:sp>
        <p:nvSpPr>
          <p:cNvPr id="31" name="TextovéPole 30">
            <a:extLst>
              <a:ext uri="{FF2B5EF4-FFF2-40B4-BE49-F238E27FC236}">
                <a16:creationId xmlns:a16="http://schemas.microsoft.com/office/drawing/2014/main" id="{8E998B28-620C-4D15-BECD-777720D53E0C}"/>
              </a:ext>
            </a:extLst>
          </p:cNvPr>
          <p:cNvSpPr txBox="1"/>
          <p:nvPr/>
        </p:nvSpPr>
        <p:spPr>
          <a:xfrm>
            <a:off x="6119813" y="5916613"/>
            <a:ext cx="1079500" cy="369887"/>
          </a:xfrm>
          <a:prstGeom prst="rect">
            <a:avLst/>
          </a:prstGeom>
          <a:noFill/>
        </p:spPr>
        <p:txBody>
          <a:bodyPr>
            <a:spAutoFit/>
          </a:bodyPr>
          <a:lstStyle/>
          <a:p>
            <a:pPr>
              <a:defRPr/>
            </a:pPr>
            <a:r>
              <a:rPr lang="cs-CZ" b="1" dirty="0">
                <a:solidFill>
                  <a:schemeClr val="tx2">
                    <a:lumMod val="60000"/>
                    <a:lumOff val="40000"/>
                  </a:schemeClr>
                </a:solidFill>
              </a:rPr>
              <a:t>B.EXE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F3DA37FD-7300-4EDC-834A-1C6F87C04C36}"/>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F3628CAC-CDEB-445A-8BE0-65F3AD431750}"/>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106525AB-9E91-4B7C-8FA0-525D6268EF5F}"/>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836001BA-4B57-4A41-AD91-6C46D70D10BC}"/>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18A2DB1B-E51C-49CC-8609-49251CFC030A}"/>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8679" name="TextovéPole 9">
            <a:extLst>
              <a:ext uri="{FF2B5EF4-FFF2-40B4-BE49-F238E27FC236}">
                <a16:creationId xmlns:a16="http://schemas.microsoft.com/office/drawing/2014/main" id="{49FC3F66-FA70-48F1-9BAA-1742CEA6E506}"/>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8680" name="TextovéPole 10">
            <a:extLst>
              <a:ext uri="{FF2B5EF4-FFF2-40B4-BE49-F238E27FC236}">
                <a16:creationId xmlns:a16="http://schemas.microsoft.com/office/drawing/2014/main" id="{87CA396C-B774-4F1E-92AD-03962637DE85}"/>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8681" name="TextovéPole 11">
            <a:extLst>
              <a:ext uri="{FF2B5EF4-FFF2-40B4-BE49-F238E27FC236}">
                <a16:creationId xmlns:a16="http://schemas.microsoft.com/office/drawing/2014/main" id="{99FEA6AF-4678-4E56-8DAC-AB7B32496B40}"/>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8682" name="TextovéPole 12">
            <a:extLst>
              <a:ext uri="{FF2B5EF4-FFF2-40B4-BE49-F238E27FC236}">
                <a16:creationId xmlns:a16="http://schemas.microsoft.com/office/drawing/2014/main" id="{68C642FB-17B2-42FE-BCD7-F8F22753FF7F}"/>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8683" name="TextovéPole 13">
            <a:extLst>
              <a:ext uri="{FF2B5EF4-FFF2-40B4-BE49-F238E27FC236}">
                <a16:creationId xmlns:a16="http://schemas.microsoft.com/office/drawing/2014/main" id="{75888EF6-4C90-421E-A961-51C4C2763F72}"/>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14AB6227-934E-4DD4-9638-E6D8CCD19414}"/>
              </a:ext>
            </a:extLst>
          </p:cNvPr>
          <p:cNvGraphicFramePr>
            <a:graphicFrameLocks noGrp="1"/>
          </p:cNvGraphicFramePr>
          <p:nvPr/>
        </p:nvGraphicFramePr>
        <p:xfrm>
          <a:off x="1042988" y="1397000"/>
          <a:ext cx="2376487" cy="2967038"/>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880">
                <a:tc>
                  <a:txBody>
                    <a:bodyPr/>
                    <a:lstStyle/>
                    <a:p>
                      <a:pPr algn="r"/>
                      <a:r>
                        <a:rPr lang="cs-CZ" sz="1000" b="0" baseline="0" dirty="0">
                          <a:solidFill>
                            <a:schemeClr val="tx1"/>
                          </a:solidFill>
                        </a:rPr>
                        <a:t>0</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80">
                <a:tc>
                  <a:txBody>
                    <a:bodyPr/>
                    <a:lstStyle/>
                    <a:p>
                      <a:pPr algn="r"/>
                      <a:r>
                        <a:rPr lang="cs-CZ" sz="1000" b="0" dirty="0"/>
                        <a:t>1</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880">
                <a:tc>
                  <a:txBody>
                    <a:bodyPr/>
                    <a:lstStyle/>
                    <a:p>
                      <a:pPr algn="r"/>
                      <a:r>
                        <a:rPr lang="cs-CZ" sz="1000" b="0" dirty="0"/>
                        <a:t>2</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880">
                <a:tc>
                  <a:txBody>
                    <a:bodyPr/>
                    <a:lstStyle/>
                    <a:p>
                      <a:pPr algn="r"/>
                      <a:r>
                        <a:rPr lang="cs-CZ" sz="1000" b="0" dirty="0"/>
                        <a:t>3</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880">
                <a:tc>
                  <a:txBody>
                    <a:bodyPr/>
                    <a:lstStyle/>
                    <a:p>
                      <a:pPr algn="r"/>
                      <a:r>
                        <a:rPr lang="cs-CZ" sz="1000" b="0" dirty="0"/>
                        <a:t>4</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880">
                <a:tc>
                  <a:txBody>
                    <a:bodyPr/>
                    <a:lstStyle/>
                    <a:p>
                      <a:pPr algn="r"/>
                      <a:r>
                        <a:rPr lang="cs-CZ" sz="1000" b="0" dirty="0"/>
                        <a:t>5</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370880">
                <a:tc>
                  <a:txBody>
                    <a:bodyPr/>
                    <a:lstStyle/>
                    <a:p>
                      <a:pPr algn="r"/>
                      <a:endParaRPr lang="cs-CZ" sz="1000" b="0" dirty="0"/>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endParaRPr lang="cs-CZ" sz="900" b="0" baseline="0" dirty="0">
                        <a:solidFill>
                          <a:schemeClr val="tx1"/>
                        </a:solidFill>
                      </a:endParaRP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80">
                <a:tc>
                  <a:txBody>
                    <a:bodyPr/>
                    <a:lstStyle/>
                    <a:p>
                      <a:pPr algn="r"/>
                      <a:r>
                        <a:rPr lang="cs-CZ" sz="1000" b="0" dirty="0"/>
                        <a:t>……</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endParaRPr lang="cs-CZ" sz="900" b="0" baseline="0" dirty="0">
                        <a:solidFill>
                          <a:schemeClr val="tx1"/>
                        </a:solidFill>
                      </a:endParaRP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6" name="Obdélník 15">
            <a:extLst>
              <a:ext uri="{FF2B5EF4-FFF2-40B4-BE49-F238E27FC236}">
                <a16:creationId xmlns:a16="http://schemas.microsoft.com/office/drawing/2014/main" id="{228E69C0-F714-4E8F-B2D8-865D119C7BD8}"/>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8723" name="TextovéPole 16">
            <a:extLst>
              <a:ext uri="{FF2B5EF4-FFF2-40B4-BE49-F238E27FC236}">
                <a16:creationId xmlns:a16="http://schemas.microsoft.com/office/drawing/2014/main" id="{3C05EAC2-E545-4085-A9C3-205E67796EC7}"/>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8724" name="TextovéPole 27">
            <a:extLst>
              <a:ext uri="{FF2B5EF4-FFF2-40B4-BE49-F238E27FC236}">
                <a16:creationId xmlns:a16="http://schemas.microsoft.com/office/drawing/2014/main" id="{D520FD2A-8A48-4B7F-9CAD-E74A45DBA24B}"/>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8725" name="TextovéPole 22">
            <a:extLst>
              <a:ext uri="{FF2B5EF4-FFF2-40B4-BE49-F238E27FC236}">
                <a16:creationId xmlns:a16="http://schemas.microsoft.com/office/drawing/2014/main" id="{1D149D2B-AD56-463D-BF89-C7AE9ECDBFA6}"/>
              </a:ext>
            </a:extLst>
          </p:cNvPr>
          <p:cNvSpPr txBox="1">
            <a:spLocks noChangeArrowheads="1"/>
          </p:cNvSpPr>
          <p:nvPr/>
        </p:nvSpPr>
        <p:spPr bwMode="auto">
          <a:xfrm>
            <a:off x="396875" y="120650"/>
            <a:ext cx="3743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paměti je uložen strojový kód více různých programů</a:t>
            </a:r>
            <a:endParaRPr lang="cs-CZ" altLang="cs-CZ" b="1"/>
          </a:p>
        </p:txBody>
      </p:sp>
      <p:sp>
        <p:nvSpPr>
          <p:cNvPr id="28726" name="TextovéPole 1">
            <a:extLst>
              <a:ext uri="{FF2B5EF4-FFF2-40B4-BE49-F238E27FC236}">
                <a16:creationId xmlns:a16="http://schemas.microsoft.com/office/drawing/2014/main" id="{4EA891D5-5039-4D58-9C7A-B36A2387BA01}"/>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8727" name="TextovéPole 24">
            <a:extLst>
              <a:ext uri="{FF2B5EF4-FFF2-40B4-BE49-F238E27FC236}">
                <a16:creationId xmlns:a16="http://schemas.microsoft.com/office/drawing/2014/main" id="{ED26992E-A110-4359-8B50-09B2E34AA3A2}"/>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8728" name="TextovéPole 26">
            <a:extLst>
              <a:ext uri="{FF2B5EF4-FFF2-40B4-BE49-F238E27FC236}">
                <a16:creationId xmlns:a16="http://schemas.microsoft.com/office/drawing/2014/main" id="{CABE3047-7034-4398-81FA-71BDE3A1AB1D}"/>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8729" name="TextovéPole 27">
            <a:extLst>
              <a:ext uri="{FF2B5EF4-FFF2-40B4-BE49-F238E27FC236}">
                <a16:creationId xmlns:a16="http://schemas.microsoft.com/office/drawing/2014/main" id="{046FEAF9-E366-446D-9175-09F4883406FC}"/>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8730" name="TextovéPole 28">
            <a:extLst>
              <a:ext uri="{FF2B5EF4-FFF2-40B4-BE49-F238E27FC236}">
                <a16:creationId xmlns:a16="http://schemas.microsoft.com/office/drawing/2014/main" id="{4FE6CE0B-97B1-4C42-B93E-3323BD81EB5D}"/>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8731" name="TextovéPole 24">
            <a:extLst>
              <a:ext uri="{FF2B5EF4-FFF2-40B4-BE49-F238E27FC236}">
                <a16:creationId xmlns:a16="http://schemas.microsoft.com/office/drawing/2014/main" id="{87F444C6-E1F1-44AE-8AA7-7DE114C5480E}"/>
              </a:ext>
            </a:extLst>
          </p:cNvPr>
          <p:cNvSpPr txBox="1">
            <a:spLocks noChangeArrowheads="1"/>
          </p:cNvSpPr>
          <p:nvPr/>
        </p:nvSpPr>
        <p:spPr bwMode="auto">
          <a:xfrm>
            <a:off x="236538" y="4848225"/>
            <a:ext cx="500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Právě běží program </a:t>
            </a:r>
            <a:r>
              <a:rPr lang="cs-CZ" altLang="cs-CZ" b="1"/>
              <a:t>A.EXE</a:t>
            </a:r>
          </a:p>
        </p:txBody>
      </p:sp>
      <p:sp>
        <p:nvSpPr>
          <p:cNvPr id="28732" name="TextovéPole 30">
            <a:extLst>
              <a:ext uri="{FF2B5EF4-FFF2-40B4-BE49-F238E27FC236}">
                <a16:creationId xmlns:a16="http://schemas.microsoft.com/office/drawing/2014/main" id="{817F0DD1-CFD1-4637-B64E-E44C07D45F19}"/>
              </a:ext>
            </a:extLst>
          </p:cNvPr>
          <p:cNvSpPr txBox="1">
            <a:spLocks noChangeArrowheads="1"/>
          </p:cNvSpPr>
          <p:nvPr/>
        </p:nvSpPr>
        <p:spPr bwMode="auto">
          <a:xfrm>
            <a:off x="612775" y="4354513"/>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latin typeface="Century Gothic" panose="020B0502020202020204" pitchFamily="34" charset="0"/>
              </a:rPr>
              <a:t>CS←index 3</a:t>
            </a:r>
            <a:endParaRPr lang="cs-CZ" altLang="cs-CZ" sz="2400" b="1"/>
          </a:p>
        </p:txBody>
      </p:sp>
      <p:sp>
        <p:nvSpPr>
          <p:cNvPr id="24" name="TextovéPole 23">
            <a:extLst>
              <a:ext uri="{FF2B5EF4-FFF2-40B4-BE49-F238E27FC236}">
                <a16:creationId xmlns:a16="http://schemas.microsoft.com/office/drawing/2014/main" id="{0F39043D-068B-4F04-8338-1719EF33807B}"/>
              </a:ext>
            </a:extLst>
          </p:cNvPr>
          <p:cNvSpPr txBox="1"/>
          <p:nvPr/>
        </p:nvSpPr>
        <p:spPr>
          <a:xfrm>
            <a:off x="6084888" y="2309813"/>
            <a:ext cx="1079500" cy="369887"/>
          </a:xfrm>
          <a:prstGeom prst="rect">
            <a:avLst/>
          </a:prstGeom>
          <a:noFill/>
        </p:spPr>
        <p:txBody>
          <a:bodyPr>
            <a:spAutoFit/>
          </a:bodyPr>
          <a:lstStyle/>
          <a:p>
            <a:pPr>
              <a:defRPr/>
            </a:pPr>
            <a:r>
              <a:rPr lang="cs-CZ" b="1" dirty="0">
                <a:solidFill>
                  <a:schemeClr val="tx2">
                    <a:lumMod val="60000"/>
                    <a:lumOff val="40000"/>
                  </a:schemeClr>
                </a:solidFill>
              </a:rPr>
              <a:t>A.EXE</a:t>
            </a:r>
          </a:p>
        </p:txBody>
      </p:sp>
      <p:sp>
        <p:nvSpPr>
          <p:cNvPr id="25" name="TextovéPole 24">
            <a:extLst>
              <a:ext uri="{FF2B5EF4-FFF2-40B4-BE49-F238E27FC236}">
                <a16:creationId xmlns:a16="http://schemas.microsoft.com/office/drawing/2014/main" id="{F31B124C-2517-4474-946C-28A30486E7F7}"/>
              </a:ext>
            </a:extLst>
          </p:cNvPr>
          <p:cNvSpPr txBox="1"/>
          <p:nvPr/>
        </p:nvSpPr>
        <p:spPr>
          <a:xfrm>
            <a:off x="6119813" y="5916613"/>
            <a:ext cx="1079500" cy="369887"/>
          </a:xfrm>
          <a:prstGeom prst="rect">
            <a:avLst/>
          </a:prstGeom>
          <a:noFill/>
        </p:spPr>
        <p:txBody>
          <a:bodyPr>
            <a:spAutoFit/>
          </a:bodyPr>
          <a:lstStyle/>
          <a:p>
            <a:pPr>
              <a:defRPr/>
            </a:pPr>
            <a:r>
              <a:rPr lang="cs-CZ" b="1" dirty="0">
                <a:solidFill>
                  <a:schemeClr val="tx2">
                    <a:lumMod val="60000"/>
                    <a:lumOff val="40000"/>
                  </a:schemeClr>
                </a:solidFill>
              </a:rPr>
              <a:t>B.EXE</a:t>
            </a:r>
          </a:p>
        </p:txBody>
      </p:sp>
      <p:sp>
        <p:nvSpPr>
          <p:cNvPr id="2" name="Volný tvar: obrazec 1">
            <a:extLst>
              <a:ext uri="{FF2B5EF4-FFF2-40B4-BE49-F238E27FC236}">
                <a16:creationId xmlns:a16="http://schemas.microsoft.com/office/drawing/2014/main" id="{EF6196C3-8282-452C-A50E-5316B7BDD4C3}"/>
              </a:ext>
            </a:extLst>
          </p:cNvPr>
          <p:cNvSpPr/>
          <p:nvPr/>
        </p:nvSpPr>
        <p:spPr>
          <a:xfrm>
            <a:off x="461963" y="2725738"/>
            <a:ext cx="896937" cy="1695450"/>
          </a:xfrm>
          <a:custGeom>
            <a:avLst/>
            <a:gdLst>
              <a:gd name="connsiteX0" fmla="*/ 248247 w 896316"/>
              <a:gd name="connsiteY0" fmla="*/ 1695635 h 1695635"/>
              <a:gd name="connsiteX1" fmla="*/ 35183 w 896316"/>
              <a:gd name="connsiteY1" fmla="*/ 452761 h 1695635"/>
              <a:gd name="connsiteX2" fmla="*/ 896316 w 896316"/>
              <a:gd name="connsiteY2" fmla="*/ 0 h 1695635"/>
            </a:gdLst>
            <a:ahLst/>
            <a:cxnLst>
              <a:cxn ang="0">
                <a:pos x="connsiteX0" y="connsiteY0"/>
              </a:cxn>
              <a:cxn ang="0">
                <a:pos x="connsiteX1" y="connsiteY1"/>
              </a:cxn>
              <a:cxn ang="0">
                <a:pos x="connsiteX2" y="connsiteY2"/>
              </a:cxn>
            </a:cxnLst>
            <a:rect l="l" t="t" r="r" b="b"/>
            <a:pathLst>
              <a:path w="896316" h="1695635">
                <a:moveTo>
                  <a:pt x="248247" y="1695635"/>
                </a:moveTo>
                <a:cubicBezTo>
                  <a:pt x="87709" y="1215501"/>
                  <a:pt x="-72829" y="735367"/>
                  <a:pt x="35183" y="452761"/>
                </a:cubicBezTo>
                <a:cubicBezTo>
                  <a:pt x="143194" y="170155"/>
                  <a:pt x="519755" y="85077"/>
                  <a:pt x="896316"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5" name="Přímá spojnice se šipkou 4">
            <a:extLst>
              <a:ext uri="{FF2B5EF4-FFF2-40B4-BE49-F238E27FC236}">
                <a16:creationId xmlns:a16="http://schemas.microsoft.com/office/drawing/2014/main" id="{C1936685-0684-4C0E-BC1F-5705F2D7DF29}"/>
              </a:ext>
            </a:extLst>
          </p:cNvPr>
          <p:cNvCxnSpPr/>
          <p:nvPr/>
        </p:nvCxnSpPr>
        <p:spPr>
          <a:xfrm flipV="1">
            <a:off x="3419475" y="2205038"/>
            <a:ext cx="2016125" cy="468312"/>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2ACD47E7-8223-4F09-992F-D4B3DB28B46E}"/>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CC78F48F-AE6E-4042-8E25-5BEF6CF5A89F}"/>
              </a:ext>
            </a:extLst>
          </p:cNvPr>
          <p:cNvSpPr/>
          <p:nvPr/>
        </p:nvSpPr>
        <p:spPr>
          <a:xfrm>
            <a:off x="5724525" y="503238"/>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73C5B86C-0212-4E6D-B17A-5DE033489169}"/>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0E46ABA1-41B4-4B08-ADAB-BF80B1101C5B}"/>
              </a:ext>
            </a:extLst>
          </p:cNvPr>
          <p:cNvSpPr/>
          <p:nvPr/>
        </p:nvSpPr>
        <p:spPr>
          <a:xfrm>
            <a:off x="5724525" y="3890963"/>
            <a:ext cx="1943100" cy="1008062"/>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B2B5F276-8890-444C-AEF8-3F6B57CBB3AE}"/>
              </a:ext>
            </a:extLst>
          </p:cNvPr>
          <p:cNvSpPr/>
          <p:nvPr/>
        </p:nvSpPr>
        <p:spPr>
          <a:xfrm>
            <a:off x="5724525" y="526573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9703" name="TextovéPole 9">
            <a:extLst>
              <a:ext uri="{FF2B5EF4-FFF2-40B4-BE49-F238E27FC236}">
                <a16:creationId xmlns:a16="http://schemas.microsoft.com/office/drawing/2014/main" id="{3469D452-0399-483E-AB3E-95255698B9BF}"/>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9704" name="TextovéPole 10">
            <a:extLst>
              <a:ext uri="{FF2B5EF4-FFF2-40B4-BE49-F238E27FC236}">
                <a16:creationId xmlns:a16="http://schemas.microsoft.com/office/drawing/2014/main" id="{92267500-E8C3-49DD-B7A3-765FCB5A7821}"/>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9705" name="TextovéPole 11">
            <a:extLst>
              <a:ext uri="{FF2B5EF4-FFF2-40B4-BE49-F238E27FC236}">
                <a16:creationId xmlns:a16="http://schemas.microsoft.com/office/drawing/2014/main" id="{39CB5DF1-7717-4AE8-97ED-BFD4047DBF6C}"/>
              </a:ext>
            </a:extLst>
          </p:cNvPr>
          <p:cNvSpPr txBox="1">
            <a:spLocks noChangeArrowheads="1"/>
          </p:cNvSpPr>
          <p:nvPr/>
        </p:nvSpPr>
        <p:spPr bwMode="auto">
          <a:xfrm>
            <a:off x="5740400" y="424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29706" name="TextovéPole 12">
            <a:extLst>
              <a:ext uri="{FF2B5EF4-FFF2-40B4-BE49-F238E27FC236}">
                <a16:creationId xmlns:a16="http://schemas.microsoft.com/office/drawing/2014/main" id="{FCD0AD51-9A01-4F98-9611-4F31DB45B9B6}"/>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9707" name="TextovéPole 13">
            <a:extLst>
              <a:ext uri="{FF2B5EF4-FFF2-40B4-BE49-F238E27FC236}">
                <a16:creationId xmlns:a16="http://schemas.microsoft.com/office/drawing/2014/main" id="{8EC32EAF-4ADD-42E7-8404-F98B090C2A4D}"/>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ADA79A9F-5273-46FA-B351-560D95EC5DE0}"/>
              </a:ext>
            </a:extLst>
          </p:cNvPr>
          <p:cNvGraphicFramePr>
            <a:graphicFrameLocks noGrp="1"/>
          </p:cNvGraphicFramePr>
          <p:nvPr/>
        </p:nvGraphicFramePr>
        <p:xfrm>
          <a:off x="1042988" y="1397000"/>
          <a:ext cx="2376487" cy="2967038"/>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880">
                <a:tc>
                  <a:txBody>
                    <a:bodyPr/>
                    <a:lstStyle/>
                    <a:p>
                      <a:pPr algn="r"/>
                      <a:r>
                        <a:rPr lang="cs-CZ" sz="1000" b="0" baseline="0" dirty="0">
                          <a:solidFill>
                            <a:schemeClr val="tx1"/>
                          </a:solidFill>
                        </a:rPr>
                        <a:t>0</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897AB1h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80">
                <a:tc>
                  <a:txBody>
                    <a:bodyPr/>
                    <a:lstStyle/>
                    <a:p>
                      <a:pPr algn="r"/>
                      <a:r>
                        <a:rPr lang="cs-CZ" sz="1000" b="0" dirty="0"/>
                        <a:t>1</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D123A2h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880">
                <a:tc>
                  <a:txBody>
                    <a:bodyPr/>
                    <a:lstStyle/>
                    <a:p>
                      <a:pPr algn="r"/>
                      <a:r>
                        <a:rPr lang="cs-CZ" sz="1000" b="0" dirty="0"/>
                        <a:t>2</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456789h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880">
                <a:tc>
                  <a:txBody>
                    <a:bodyPr/>
                    <a:lstStyle/>
                    <a:p>
                      <a:pPr algn="r"/>
                      <a:r>
                        <a:rPr lang="cs-CZ" sz="1000" b="0" dirty="0"/>
                        <a:t>3</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ABC111h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880">
                <a:tc>
                  <a:txBody>
                    <a:bodyPr/>
                    <a:lstStyle/>
                    <a:p>
                      <a:pPr algn="r"/>
                      <a:r>
                        <a:rPr lang="cs-CZ" sz="1000" b="0" dirty="0"/>
                        <a:t>4</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880">
                <a:tc>
                  <a:txBody>
                    <a:bodyPr/>
                    <a:lstStyle/>
                    <a:p>
                      <a:pPr algn="r"/>
                      <a:r>
                        <a:rPr lang="cs-CZ" sz="1000" b="0" dirty="0"/>
                        <a:t>5</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 123456h </a:t>
                      </a: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370880">
                <a:tc>
                  <a:txBody>
                    <a:bodyPr/>
                    <a:lstStyle/>
                    <a:p>
                      <a:pPr algn="r"/>
                      <a:endParaRPr lang="cs-CZ" sz="1000" b="0" dirty="0"/>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endParaRPr lang="cs-CZ" sz="900" b="0" baseline="0" dirty="0">
                        <a:solidFill>
                          <a:schemeClr val="tx1"/>
                        </a:solidFill>
                      </a:endParaRP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80">
                <a:tc>
                  <a:txBody>
                    <a:bodyPr/>
                    <a:lstStyle/>
                    <a:p>
                      <a:pPr algn="r"/>
                      <a:r>
                        <a:rPr lang="cs-CZ" sz="1000" b="0" dirty="0"/>
                        <a:t>……</a:t>
                      </a:r>
                    </a:p>
                  </a:txBody>
                  <a:tcPr marL="91449" marR="91449" marT="45724" marB="45724" anchor="ctr">
                    <a:lnR w="12700" cap="flat" cmpd="sng" algn="ctr">
                      <a:solidFill>
                        <a:schemeClr val="tx1"/>
                      </a:solidFill>
                      <a:prstDash val="solid"/>
                      <a:round/>
                      <a:headEnd type="none" w="med" len="med"/>
                      <a:tailEnd type="none" w="med" len="med"/>
                    </a:lnR>
                    <a:noFill/>
                  </a:tcPr>
                </a:tc>
                <a:tc>
                  <a:txBody>
                    <a:bodyPr/>
                    <a:lstStyle/>
                    <a:p>
                      <a:endParaRPr lang="cs-CZ" sz="900" b="0" baseline="0" dirty="0">
                        <a:solidFill>
                          <a:schemeClr val="tx1"/>
                        </a:solidFill>
                      </a:endParaRPr>
                    </a:p>
                  </a:txBody>
                  <a:tcPr marL="91449" marR="9144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6" name="Obdélník 15">
            <a:extLst>
              <a:ext uri="{FF2B5EF4-FFF2-40B4-BE49-F238E27FC236}">
                <a16:creationId xmlns:a16="http://schemas.microsoft.com/office/drawing/2014/main" id="{F2340DFA-BF42-4132-B42B-0144AD49FA13}"/>
              </a:ext>
            </a:extLst>
          </p:cNvPr>
          <p:cNvSpPr/>
          <p:nvPr/>
        </p:nvSpPr>
        <p:spPr>
          <a:xfrm>
            <a:off x="5724525" y="1627188"/>
            <a:ext cx="1943100" cy="1008062"/>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29747" name="TextovéPole 16">
            <a:extLst>
              <a:ext uri="{FF2B5EF4-FFF2-40B4-BE49-F238E27FC236}">
                <a16:creationId xmlns:a16="http://schemas.microsoft.com/office/drawing/2014/main" id="{12C970D2-ED8C-4F3B-93FA-086F7C45AF43}"/>
              </a:ext>
            </a:extLst>
          </p:cNvPr>
          <p:cNvSpPr txBox="1">
            <a:spLocks noChangeArrowheads="1"/>
          </p:cNvSpPr>
          <p:nvPr/>
        </p:nvSpPr>
        <p:spPr bwMode="auto">
          <a:xfrm>
            <a:off x="5773738" y="19399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29748" name="TextovéPole 27">
            <a:extLst>
              <a:ext uri="{FF2B5EF4-FFF2-40B4-BE49-F238E27FC236}">
                <a16:creationId xmlns:a16="http://schemas.microsoft.com/office/drawing/2014/main" id="{4D5B37DC-743A-4427-B5DF-A7F09287C1D5}"/>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29749" name="TextovéPole 22">
            <a:extLst>
              <a:ext uri="{FF2B5EF4-FFF2-40B4-BE49-F238E27FC236}">
                <a16:creationId xmlns:a16="http://schemas.microsoft.com/office/drawing/2014/main" id="{F95D7327-1F77-44DC-B6F1-616C97B80ADB}"/>
              </a:ext>
            </a:extLst>
          </p:cNvPr>
          <p:cNvSpPr txBox="1">
            <a:spLocks noChangeArrowheads="1"/>
          </p:cNvSpPr>
          <p:nvPr/>
        </p:nvSpPr>
        <p:spPr bwMode="auto">
          <a:xfrm>
            <a:off x="396875" y="120650"/>
            <a:ext cx="3743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paměti je uložen strojový kód více různých programů</a:t>
            </a:r>
            <a:endParaRPr lang="cs-CZ" altLang="cs-CZ" b="1"/>
          </a:p>
        </p:txBody>
      </p:sp>
      <p:sp>
        <p:nvSpPr>
          <p:cNvPr id="29750" name="TextovéPole 1">
            <a:extLst>
              <a:ext uri="{FF2B5EF4-FFF2-40B4-BE49-F238E27FC236}">
                <a16:creationId xmlns:a16="http://schemas.microsoft.com/office/drawing/2014/main" id="{BBB54605-EE71-4264-BDA5-008601BF94E2}"/>
              </a:ext>
            </a:extLst>
          </p:cNvPr>
          <p:cNvSpPr txBox="1">
            <a:spLocks noChangeArrowheads="1"/>
          </p:cNvSpPr>
          <p:nvPr/>
        </p:nvSpPr>
        <p:spPr bwMode="auto">
          <a:xfrm>
            <a:off x="4957763" y="353218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897AB1h</a:t>
            </a:r>
          </a:p>
        </p:txBody>
      </p:sp>
      <p:sp>
        <p:nvSpPr>
          <p:cNvPr id="29751" name="TextovéPole 24">
            <a:extLst>
              <a:ext uri="{FF2B5EF4-FFF2-40B4-BE49-F238E27FC236}">
                <a16:creationId xmlns:a16="http://schemas.microsoft.com/office/drawing/2014/main" id="{8FC101E3-A995-4A43-B8DE-0D24556C4851}"/>
              </a:ext>
            </a:extLst>
          </p:cNvPr>
          <p:cNvSpPr txBox="1">
            <a:spLocks noChangeArrowheads="1"/>
          </p:cNvSpPr>
          <p:nvPr/>
        </p:nvSpPr>
        <p:spPr bwMode="auto">
          <a:xfrm>
            <a:off x="5003800" y="46672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456789h</a:t>
            </a:r>
          </a:p>
        </p:txBody>
      </p:sp>
      <p:sp>
        <p:nvSpPr>
          <p:cNvPr id="29752" name="TextovéPole 26">
            <a:extLst>
              <a:ext uri="{FF2B5EF4-FFF2-40B4-BE49-F238E27FC236}">
                <a16:creationId xmlns:a16="http://schemas.microsoft.com/office/drawing/2014/main" id="{1BDDC6E1-117A-432B-BB7F-BA0D6E6E2F7F}"/>
              </a:ext>
            </a:extLst>
          </p:cNvPr>
          <p:cNvSpPr txBox="1">
            <a:spLocks noChangeArrowheads="1"/>
          </p:cNvSpPr>
          <p:nvPr/>
        </p:nvSpPr>
        <p:spPr bwMode="auto">
          <a:xfrm>
            <a:off x="5003800" y="60213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123456h</a:t>
            </a:r>
          </a:p>
        </p:txBody>
      </p:sp>
      <p:sp>
        <p:nvSpPr>
          <p:cNvPr id="29753" name="TextovéPole 27">
            <a:extLst>
              <a:ext uri="{FF2B5EF4-FFF2-40B4-BE49-F238E27FC236}">
                <a16:creationId xmlns:a16="http://schemas.microsoft.com/office/drawing/2014/main" id="{B6AA8FFD-6CED-4FED-B07D-460F25811208}"/>
              </a:ext>
            </a:extLst>
          </p:cNvPr>
          <p:cNvSpPr txBox="1">
            <a:spLocks noChangeArrowheads="1"/>
          </p:cNvSpPr>
          <p:nvPr/>
        </p:nvSpPr>
        <p:spPr bwMode="auto">
          <a:xfrm>
            <a:off x="4957763" y="23971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ABC111h</a:t>
            </a:r>
          </a:p>
        </p:txBody>
      </p:sp>
      <p:sp>
        <p:nvSpPr>
          <p:cNvPr id="29754" name="TextovéPole 28">
            <a:extLst>
              <a:ext uri="{FF2B5EF4-FFF2-40B4-BE49-F238E27FC236}">
                <a16:creationId xmlns:a16="http://schemas.microsoft.com/office/drawing/2014/main" id="{6E1E31AF-5DBA-4BB3-AE5B-FDAF34E9E28D}"/>
              </a:ext>
            </a:extLst>
          </p:cNvPr>
          <p:cNvSpPr txBox="1">
            <a:spLocks noChangeArrowheads="1"/>
          </p:cNvSpPr>
          <p:nvPr/>
        </p:nvSpPr>
        <p:spPr bwMode="auto">
          <a:xfrm>
            <a:off x="4957763" y="126841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D123A2h</a:t>
            </a:r>
          </a:p>
        </p:txBody>
      </p:sp>
      <p:sp>
        <p:nvSpPr>
          <p:cNvPr id="29755" name="TextovéPole 24">
            <a:extLst>
              <a:ext uri="{FF2B5EF4-FFF2-40B4-BE49-F238E27FC236}">
                <a16:creationId xmlns:a16="http://schemas.microsoft.com/office/drawing/2014/main" id="{7B71BC75-91C3-42EF-AF11-20746CFA699F}"/>
              </a:ext>
            </a:extLst>
          </p:cNvPr>
          <p:cNvSpPr txBox="1">
            <a:spLocks noChangeArrowheads="1"/>
          </p:cNvSpPr>
          <p:nvPr/>
        </p:nvSpPr>
        <p:spPr bwMode="auto">
          <a:xfrm>
            <a:off x="236538" y="4848225"/>
            <a:ext cx="500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Právě běží program </a:t>
            </a:r>
            <a:r>
              <a:rPr lang="cs-CZ" altLang="cs-CZ" b="1"/>
              <a:t>B.EXE</a:t>
            </a:r>
          </a:p>
        </p:txBody>
      </p:sp>
      <p:sp>
        <p:nvSpPr>
          <p:cNvPr id="29756" name="TextovéPole 30">
            <a:extLst>
              <a:ext uri="{FF2B5EF4-FFF2-40B4-BE49-F238E27FC236}">
                <a16:creationId xmlns:a16="http://schemas.microsoft.com/office/drawing/2014/main" id="{811E4A81-0B8E-44C3-9EA0-BED2E6D39EAD}"/>
              </a:ext>
            </a:extLst>
          </p:cNvPr>
          <p:cNvSpPr txBox="1">
            <a:spLocks noChangeArrowheads="1"/>
          </p:cNvSpPr>
          <p:nvPr/>
        </p:nvSpPr>
        <p:spPr bwMode="auto">
          <a:xfrm>
            <a:off x="612775" y="4354513"/>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400" b="1">
                <a:latin typeface="Century Gothic" panose="020B0502020202020204" pitchFamily="34" charset="0"/>
              </a:rPr>
              <a:t>CS←index 5</a:t>
            </a:r>
            <a:endParaRPr lang="cs-CZ" altLang="cs-CZ" sz="2400" b="1"/>
          </a:p>
        </p:txBody>
      </p:sp>
      <p:sp>
        <p:nvSpPr>
          <p:cNvPr id="24" name="TextovéPole 23">
            <a:extLst>
              <a:ext uri="{FF2B5EF4-FFF2-40B4-BE49-F238E27FC236}">
                <a16:creationId xmlns:a16="http://schemas.microsoft.com/office/drawing/2014/main" id="{17A324A9-7382-47F3-B9C2-91808B58F327}"/>
              </a:ext>
            </a:extLst>
          </p:cNvPr>
          <p:cNvSpPr txBox="1"/>
          <p:nvPr/>
        </p:nvSpPr>
        <p:spPr>
          <a:xfrm>
            <a:off x="6084888" y="2309813"/>
            <a:ext cx="1079500" cy="369887"/>
          </a:xfrm>
          <a:prstGeom prst="rect">
            <a:avLst/>
          </a:prstGeom>
          <a:noFill/>
        </p:spPr>
        <p:txBody>
          <a:bodyPr>
            <a:spAutoFit/>
          </a:bodyPr>
          <a:lstStyle/>
          <a:p>
            <a:pPr>
              <a:defRPr/>
            </a:pPr>
            <a:r>
              <a:rPr lang="cs-CZ" b="1" dirty="0">
                <a:solidFill>
                  <a:schemeClr val="tx2">
                    <a:lumMod val="60000"/>
                    <a:lumOff val="40000"/>
                  </a:schemeClr>
                </a:solidFill>
              </a:rPr>
              <a:t>A.EXE</a:t>
            </a:r>
          </a:p>
        </p:txBody>
      </p:sp>
      <p:sp>
        <p:nvSpPr>
          <p:cNvPr id="25" name="TextovéPole 24">
            <a:extLst>
              <a:ext uri="{FF2B5EF4-FFF2-40B4-BE49-F238E27FC236}">
                <a16:creationId xmlns:a16="http://schemas.microsoft.com/office/drawing/2014/main" id="{672E26CC-3917-48C3-B783-1D9A249C8F3D}"/>
              </a:ext>
            </a:extLst>
          </p:cNvPr>
          <p:cNvSpPr txBox="1"/>
          <p:nvPr/>
        </p:nvSpPr>
        <p:spPr>
          <a:xfrm>
            <a:off x="6119813" y="5916613"/>
            <a:ext cx="1079500" cy="369887"/>
          </a:xfrm>
          <a:prstGeom prst="rect">
            <a:avLst/>
          </a:prstGeom>
          <a:noFill/>
        </p:spPr>
        <p:txBody>
          <a:bodyPr>
            <a:spAutoFit/>
          </a:bodyPr>
          <a:lstStyle/>
          <a:p>
            <a:pPr>
              <a:defRPr/>
            </a:pPr>
            <a:r>
              <a:rPr lang="cs-CZ" b="1" dirty="0">
                <a:solidFill>
                  <a:schemeClr val="tx2">
                    <a:lumMod val="60000"/>
                    <a:lumOff val="40000"/>
                  </a:schemeClr>
                </a:solidFill>
              </a:rPr>
              <a:t>B.EXE</a:t>
            </a:r>
          </a:p>
        </p:txBody>
      </p:sp>
      <p:sp>
        <p:nvSpPr>
          <p:cNvPr id="26" name="Volný tvar: obrazec 25">
            <a:extLst>
              <a:ext uri="{FF2B5EF4-FFF2-40B4-BE49-F238E27FC236}">
                <a16:creationId xmlns:a16="http://schemas.microsoft.com/office/drawing/2014/main" id="{89DBC708-9968-44B7-A603-BC778475148C}"/>
              </a:ext>
            </a:extLst>
          </p:cNvPr>
          <p:cNvSpPr/>
          <p:nvPr/>
        </p:nvSpPr>
        <p:spPr>
          <a:xfrm>
            <a:off x="461963" y="3417888"/>
            <a:ext cx="896937" cy="1003300"/>
          </a:xfrm>
          <a:custGeom>
            <a:avLst/>
            <a:gdLst>
              <a:gd name="connsiteX0" fmla="*/ 248247 w 896316"/>
              <a:gd name="connsiteY0" fmla="*/ 1695635 h 1695635"/>
              <a:gd name="connsiteX1" fmla="*/ 35183 w 896316"/>
              <a:gd name="connsiteY1" fmla="*/ 452761 h 1695635"/>
              <a:gd name="connsiteX2" fmla="*/ 896316 w 896316"/>
              <a:gd name="connsiteY2" fmla="*/ 0 h 1695635"/>
            </a:gdLst>
            <a:ahLst/>
            <a:cxnLst>
              <a:cxn ang="0">
                <a:pos x="connsiteX0" y="connsiteY0"/>
              </a:cxn>
              <a:cxn ang="0">
                <a:pos x="connsiteX1" y="connsiteY1"/>
              </a:cxn>
              <a:cxn ang="0">
                <a:pos x="connsiteX2" y="connsiteY2"/>
              </a:cxn>
            </a:cxnLst>
            <a:rect l="l" t="t" r="r" b="b"/>
            <a:pathLst>
              <a:path w="896316" h="1695635">
                <a:moveTo>
                  <a:pt x="248247" y="1695635"/>
                </a:moveTo>
                <a:cubicBezTo>
                  <a:pt x="87709" y="1215501"/>
                  <a:pt x="-72829" y="735367"/>
                  <a:pt x="35183" y="452761"/>
                </a:cubicBezTo>
                <a:cubicBezTo>
                  <a:pt x="143194" y="170155"/>
                  <a:pt x="519755" y="85077"/>
                  <a:pt x="896316"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27" name="Přímá spojnice se šipkou 26">
            <a:extLst>
              <a:ext uri="{FF2B5EF4-FFF2-40B4-BE49-F238E27FC236}">
                <a16:creationId xmlns:a16="http://schemas.microsoft.com/office/drawing/2014/main" id="{C1F3E722-A55B-47B2-87D2-D97EBD8953A8}"/>
              </a:ext>
            </a:extLst>
          </p:cNvPr>
          <p:cNvCxnSpPr>
            <a:cxnSpLocks/>
          </p:cNvCxnSpPr>
          <p:nvPr/>
        </p:nvCxnSpPr>
        <p:spPr>
          <a:xfrm>
            <a:off x="3417888" y="3446463"/>
            <a:ext cx="2217737" cy="2409825"/>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2DAFF8AD-4BEE-43AF-B8E7-BE750B1DE77D}"/>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FF240284-664C-4A6B-AEBF-16D5464A907B}"/>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38F975BA-93C0-49D5-99E1-14FAD11EF559}"/>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227C10EB-161E-4352-9C8C-21AAD93879C3}"/>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546AD777-8E77-47FE-AD4D-6313FC445141}"/>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0727" name="TextovéPole 9">
            <a:extLst>
              <a:ext uri="{FF2B5EF4-FFF2-40B4-BE49-F238E27FC236}">
                <a16:creationId xmlns:a16="http://schemas.microsoft.com/office/drawing/2014/main" id="{5EFAE3C1-528E-42D0-808C-D88BCA9A2847}"/>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0728" name="TextovéPole 10">
            <a:extLst>
              <a:ext uri="{FF2B5EF4-FFF2-40B4-BE49-F238E27FC236}">
                <a16:creationId xmlns:a16="http://schemas.microsoft.com/office/drawing/2014/main" id="{844263A2-8819-4678-9E99-50C6DF312C5F}"/>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0729" name="TextovéPole 11">
            <a:extLst>
              <a:ext uri="{FF2B5EF4-FFF2-40B4-BE49-F238E27FC236}">
                <a16:creationId xmlns:a16="http://schemas.microsoft.com/office/drawing/2014/main" id="{8073469B-6773-4718-9DCD-837B14CEBD82}"/>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0730" name="TextovéPole 12">
            <a:extLst>
              <a:ext uri="{FF2B5EF4-FFF2-40B4-BE49-F238E27FC236}">
                <a16:creationId xmlns:a16="http://schemas.microsoft.com/office/drawing/2014/main" id="{B4857057-FD53-4DB7-AE59-F42011B4ADEF}"/>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0731" name="TextovéPole 13">
            <a:extLst>
              <a:ext uri="{FF2B5EF4-FFF2-40B4-BE49-F238E27FC236}">
                <a16:creationId xmlns:a16="http://schemas.microsoft.com/office/drawing/2014/main" id="{AB274A6A-B885-48C9-ACC5-03465DBAEF08}"/>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945F2B9A-AD48-4A78-AFFC-13D56D593E0C}"/>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Délka 48200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4000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65536 (max)</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62000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8252</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9AA8E512-FDD8-40F3-9995-2750F7D31BF6}"/>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0767" name="TextovéPole 16">
            <a:extLst>
              <a:ext uri="{FF2B5EF4-FFF2-40B4-BE49-F238E27FC236}">
                <a16:creationId xmlns:a16="http://schemas.microsoft.com/office/drawing/2014/main" id="{D2D16F6B-FC2D-49C6-9401-E39866212A75}"/>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BFEC64C2-9492-49DB-9C35-D3A8E5A3451D}"/>
              </a:ext>
            </a:extLst>
          </p:cNvPr>
          <p:cNvCxnSpPr>
            <a:cxnSpLocks/>
          </p:cNvCxnSpPr>
          <p:nvPr/>
        </p:nvCxnSpPr>
        <p:spPr>
          <a:xfrm>
            <a:off x="2324100" y="1671638"/>
            <a:ext cx="1960563" cy="140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Přímá spojnice se šipkou 19">
            <a:extLst>
              <a:ext uri="{FF2B5EF4-FFF2-40B4-BE49-F238E27FC236}">
                <a16:creationId xmlns:a16="http://schemas.microsoft.com/office/drawing/2014/main" id="{7367E676-673C-496D-B0AE-B906873187CE}"/>
              </a:ext>
            </a:extLst>
          </p:cNvPr>
          <p:cNvCxnSpPr>
            <a:cxnSpLocks/>
          </p:cNvCxnSpPr>
          <p:nvPr/>
        </p:nvCxnSpPr>
        <p:spPr>
          <a:xfrm flipV="1">
            <a:off x="2246313" y="1117600"/>
            <a:ext cx="2286000" cy="900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D7CBF062-D5D6-4D0A-9B3E-E48F1D74653A}"/>
              </a:ext>
            </a:extLst>
          </p:cNvPr>
          <p:cNvCxnSpPr>
            <a:cxnSpLocks/>
          </p:cNvCxnSpPr>
          <p:nvPr/>
        </p:nvCxnSpPr>
        <p:spPr>
          <a:xfrm>
            <a:off x="2627313" y="2386013"/>
            <a:ext cx="1808162" cy="2036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Přímá spojnice se šipkou 23">
            <a:extLst>
              <a:ext uri="{FF2B5EF4-FFF2-40B4-BE49-F238E27FC236}">
                <a16:creationId xmlns:a16="http://schemas.microsoft.com/office/drawing/2014/main" id="{49DA5AE0-BAC9-4BE7-9C12-218176934252}"/>
              </a:ext>
            </a:extLst>
          </p:cNvPr>
          <p:cNvCxnSpPr>
            <a:cxnSpLocks/>
          </p:cNvCxnSpPr>
          <p:nvPr/>
        </p:nvCxnSpPr>
        <p:spPr>
          <a:xfrm flipV="1">
            <a:off x="2268538" y="2136775"/>
            <a:ext cx="1963737" cy="631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Přímá spojnice se šipkou 25">
            <a:extLst>
              <a:ext uri="{FF2B5EF4-FFF2-40B4-BE49-F238E27FC236}">
                <a16:creationId xmlns:a16="http://schemas.microsoft.com/office/drawing/2014/main" id="{6432D634-BD87-47F6-8C34-6FE9B9DF6803}"/>
              </a:ext>
            </a:extLst>
          </p:cNvPr>
          <p:cNvCxnSpPr>
            <a:cxnSpLocks/>
          </p:cNvCxnSpPr>
          <p:nvPr/>
        </p:nvCxnSpPr>
        <p:spPr>
          <a:xfrm>
            <a:off x="2232025" y="3890963"/>
            <a:ext cx="2230438" cy="1695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773" name="TextovéPole 27">
            <a:extLst>
              <a:ext uri="{FF2B5EF4-FFF2-40B4-BE49-F238E27FC236}">
                <a16:creationId xmlns:a16="http://schemas.microsoft.com/office/drawing/2014/main" id="{2E1C761D-0188-4655-A79F-2ACED12ECAB5}"/>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0774" name="TextovéPole 22">
            <a:extLst>
              <a:ext uri="{FF2B5EF4-FFF2-40B4-BE49-F238E27FC236}">
                <a16:creationId xmlns:a16="http://schemas.microsoft.com/office/drawing/2014/main" id="{F4FCC9FB-708D-4D65-B110-C3E4949F60C7}"/>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mimo jiné uvedena také </a:t>
            </a:r>
            <a:r>
              <a:rPr lang="cs-CZ" altLang="cs-CZ" b="1"/>
              <a:t>délka segmentu</a:t>
            </a:r>
          </a:p>
        </p:txBody>
      </p:sp>
      <p:sp>
        <p:nvSpPr>
          <p:cNvPr id="30775" name="TextovéPole 24">
            <a:extLst>
              <a:ext uri="{FF2B5EF4-FFF2-40B4-BE49-F238E27FC236}">
                <a16:creationId xmlns:a16="http://schemas.microsoft.com/office/drawing/2014/main" id="{D27FBD3B-D711-4847-A857-66DD0F073C80}"/>
              </a:ext>
            </a:extLst>
          </p:cNvPr>
          <p:cNvSpPr txBox="1">
            <a:spLocks noChangeArrowheads="1"/>
          </p:cNvSpPr>
          <p:nvPr/>
        </p:nvSpPr>
        <p:spPr bwMode="auto">
          <a:xfrm>
            <a:off x="42863" y="5843588"/>
            <a:ext cx="500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Segmenty mohou být </a:t>
            </a:r>
            <a:r>
              <a:rPr lang="cs-CZ" altLang="cs-CZ" b="1"/>
              <a:t>různě velké</a:t>
            </a:r>
            <a:r>
              <a:rPr lang="cs-CZ" altLang="cs-CZ"/>
              <a:t>. </a:t>
            </a:r>
          </a:p>
          <a:p>
            <a:r>
              <a:rPr lang="cs-CZ" altLang="cs-CZ"/>
              <a:t>Na mikroprocesoru 80286 maximálně 64 kB. Na dalších mikroprocesorech už to budou 4 GB</a:t>
            </a:r>
          </a:p>
        </p:txBody>
      </p:sp>
      <p:sp>
        <p:nvSpPr>
          <p:cNvPr id="33" name="Levá složená závorka 32">
            <a:extLst>
              <a:ext uri="{FF2B5EF4-FFF2-40B4-BE49-F238E27FC236}">
                <a16:creationId xmlns:a16="http://schemas.microsoft.com/office/drawing/2014/main" id="{9412F1BE-25AC-4442-9639-BA7C8E46ACCE}"/>
              </a:ext>
            </a:extLst>
          </p:cNvPr>
          <p:cNvSpPr/>
          <p:nvPr/>
        </p:nvSpPr>
        <p:spPr>
          <a:xfrm>
            <a:off x="5426075" y="3938588"/>
            <a:ext cx="215900" cy="1192212"/>
          </a:xfrm>
          <a:prstGeom prst="leftBrace">
            <a:avLst/>
          </a:prstGeom>
          <a:ln/>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5" name="Levá složená závorka 34">
            <a:extLst>
              <a:ext uri="{FF2B5EF4-FFF2-40B4-BE49-F238E27FC236}">
                <a16:creationId xmlns:a16="http://schemas.microsoft.com/office/drawing/2014/main" id="{177595C5-0CAA-4362-BE95-0E4D6D7A9A86}"/>
              </a:ext>
            </a:extLst>
          </p:cNvPr>
          <p:cNvSpPr/>
          <p:nvPr/>
        </p:nvSpPr>
        <p:spPr>
          <a:xfrm>
            <a:off x="5411788" y="2752725"/>
            <a:ext cx="214312" cy="95091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6" name="Levá složená závorka 35">
            <a:extLst>
              <a:ext uri="{FF2B5EF4-FFF2-40B4-BE49-F238E27FC236}">
                <a16:creationId xmlns:a16="http://schemas.microsoft.com/office/drawing/2014/main" id="{7EFCD6AA-2B3A-474E-B8AA-950AA294FCBA}"/>
              </a:ext>
            </a:extLst>
          </p:cNvPr>
          <p:cNvSpPr/>
          <p:nvPr/>
        </p:nvSpPr>
        <p:spPr>
          <a:xfrm>
            <a:off x="5426075" y="5492750"/>
            <a:ext cx="215900" cy="51276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9" name="Levá složená závorka 38">
            <a:extLst>
              <a:ext uri="{FF2B5EF4-FFF2-40B4-BE49-F238E27FC236}">
                <a16:creationId xmlns:a16="http://schemas.microsoft.com/office/drawing/2014/main" id="{400FDC4E-7F2F-477A-8E58-4F646870748A}"/>
              </a:ext>
            </a:extLst>
          </p:cNvPr>
          <p:cNvSpPr/>
          <p:nvPr/>
        </p:nvSpPr>
        <p:spPr>
          <a:xfrm>
            <a:off x="5411788" y="1419225"/>
            <a:ext cx="214312" cy="1196975"/>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40" name="Levá složená závorka 39">
            <a:extLst>
              <a:ext uri="{FF2B5EF4-FFF2-40B4-BE49-F238E27FC236}">
                <a16:creationId xmlns:a16="http://schemas.microsoft.com/office/drawing/2014/main" id="{7F8B1BD1-1779-4D4A-84A3-5D063852AF5E}"/>
              </a:ext>
            </a:extLst>
          </p:cNvPr>
          <p:cNvSpPr/>
          <p:nvPr/>
        </p:nvSpPr>
        <p:spPr>
          <a:xfrm>
            <a:off x="5411788" y="847725"/>
            <a:ext cx="214312" cy="33813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0781" name="TextovéPole 41">
            <a:extLst>
              <a:ext uri="{FF2B5EF4-FFF2-40B4-BE49-F238E27FC236}">
                <a16:creationId xmlns:a16="http://schemas.microsoft.com/office/drawing/2014/main" id="{FD00E300-BB7F-4B5F-A60D-9484B75EC286}"/>
              </a:ext>
            </a:extLst>
          </p:cNvPr>
          <p:cNvSpPr txBox="1">
            <a:spLocks noChangeArrowheads="1"/>
          </p:cNvSpPr>
          <p:nvPr/>
        </p:nvSpPr>
        <p:spPr bwMode="auto">
          <a:xfrm>
            <a:off x="4216400" y="55959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8252 B </a:t>
            </a:r>
          </a:p>
        </p:txBody>
      </p:sp>
      <p:sp>
        <p:nvSpPr>
          <p:cNvPr id="30782" name="TextovéPole 43">
            <a:extLst>
              <a:ext uri="{FF2B5EF4-FFF2-40B4-BE49-F238E27FC236}">
                <a16:creationId xmlns:a16="http://schemas.microsoft.com/office/drawing/2014/main" id="{854257C7-CB76-45D1-B4AE-1726097B587E}"/>
              </a:ext>
            </a:extLst>
          </p:cNvPr>
          <p:cNvSpPr txBox="1">
            <a:spLocks noChangeArrowheads="1"/>
          </p:cNvSpPr>
          <p:nvPr/>
        </p:nvSpPr>
        <p:spPr bwMode="auto">
          <a:xfrm>
            <a:off x="4157663" y="4381500"/>
            <a:ext cx="1404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65536 B </a:t>
            </a:r>
          </a:p>
        </p:txBody>
      </p:sp>
      <p:sp>
        <p:nvSpPr>
          <p:cNvPr id="30783" name="TextovéPole 45">
            <a:extLst>
              <a:ext uri="{FF2B5EF4-FFF2-40B4-BE49-F238E27FC236}">
                <a16:creationId xmlns:a16="http://schemas.microsoft.com/office/drawing/2014/main" id="{152C75B3-419D-4B97-B1B1-6123D015739A}"/>
              </a:ext>
            </a:extLst>
          </p:cNvPr>
          <p:cNvSpPr txBox="1">
            <a:spLocks noChangeArrowheads="1"/>
          </p:cNvSpPr>
          <p:nvPr/>
        </p:nvSpPr>
        <p:spPr bwMode="auto">
          <a:xfrm>
            <a:off x="4121150" y="30813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48200 B </a:t>
            </a:r>
          </a:p>
        </p:txBody>
      </p:sp>
      <p:sp>
        <p:nvSpPr>
          <p:cNvPr id="30784" name="TextovéPole 47">
            <a:extLst>
              <a:ext uri="{FF2B5EF4-FFF2-40B4-BE49-F238E27FC236}">
                <a16:creationId xmlns:a16="http://schemas.microsoft.com/office/drawing/2014/main" id="{E3A90F1F-0C87-4AA2-89E3-51807398E53C}"/>
              </a:ext>
            </a:extLst>
          </p:cNvPr>
          <p:cNvSpPr txBox="1">
            <a:spLocks noChangeArrowheads="1"/>
          </p:cNvSpPr>
          <p:nvPr/>
        </p:nvSpPr>
        <p:spPr bwMode="auto">
          <a:xfrm>
            <a:off x="4143375" y="1885950"/>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62000 B </a:t>
            </a:r>
          </a:p>
        </p:txBody>
      </p:sp>
      <p:sp>
        <p:nvSpPr>
          <p:cNvPr id="30785" name="TextovéPole 49">
            <a:extLst>
              <a:ext uri="{FF2B5EF4-FFF2-40B4-BE49-F238E27FC236}">
                <a16:creationId xmlns:a16="http://schemas.microsoft.com/office/drawing/2014/main" id="{3D89CC70-FA2F-49F2-BD1F-EEDDCB4AF7E0}"/>
              </a:ext>
            </a:extLst>
          </p:cNvPr>
          <p:cNvSpPr txBox="1">
            <a:spLocks noChangeArrowheads="1"/>
          </p:cNvSpPr>
          <p:nvPr/>
        </p:nvSpPr>
        <p:spPr bwMode="auto">
          <a:xfrm>
            <a:off x="4216400" y="847725"/>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4000 B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67265169-DAB5-45C1-B599-6BABBB624B0A}"/>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B9791440-E1C8-4354-A5AC-66812B12C93A}"/>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17EDB750-9C6D-42FE-AC9B-292DF4469741}"/>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2DD341EC-0069-4C71-B2B3-DE220BC1F58C}"/>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B06562DB-CA0B-4D98-A256-264ADB09CD04}"/>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1751" name="TextovéPole 9">
            <a:extLst>
              <a:ext uri="{FF2B5EF4-FFF2-40B4-BE49-F238E27FC236}">
                <a16:creationId xmlns:a16="http://schemas.microsoft.com/office/drawing/2014/main" id="{306DB8BD-180F-4B0F-A6E5-87083374EE8D}"/>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1752" name="TextovéPole 10">
            <a:extLst>
              <a:ext uri="{FF2B5EF4-FFF2-40B4-BE49-F238E27FC236}">
                <a16:creationId xmlns:a16="http://schemas.microsoft.com/office/drawing/2014/main" id="{35117018-D0A6-4622-8E79-015BFD462980}"/>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1753" name="TextovéPole 11">
            <a:extLst>
              <a:ext uri="{FF2B5EF4-FFF2-40B4-BE49-F238E27FC236}">
                <a16:creationId xmlns:a16="http://schemas.microsoft.com/office/drawing/2014/main" id="{A10518B5-F450-4178-94F9-47C20055AEC9}"/>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1754" name="TextovéPole 12">
            <a:extLst>
              <a:ext uri="{FF2B5EF4-FFF2-40B4-BE49-F238E27FC236}">
                <a16:creationId xmlns:a16="http://schemas.microsoft.com/office/drawing/2014/main" id="{871AEFA2-4E39-4DCC-9281-AA08C6977729}"/>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1755" name="TextovéPole 13">
            <a:extLst>
              <a:ext uri="{FF2B5EF4-FFF2-40B4-BE49-F238E27FC236}">
                <a16:creationId xmlns:a16="http://schemas.microsoft.com/office/drawing/2014/main" id="{8B965031-D3D2-4056-8FB1-FD61C8A8E9E3}"/>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878AF3AD-D6C9-4CF0-9A06-6C1C77A1C166}"/>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Délka 48200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4000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65536 (max)</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62000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8252</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04A302D5-A749-4510-9243-47F1CCD4814D}"/>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1791" name="TextovéPole 16">
            <a:extLst>
              <a:ext uri="{FF2B5EF4-FFF2-40B4-BE49-F238E27FC236}">
                <a16:creationId xmlns:a16="http://schemas.microsoft.com/office/drawing/2014/main" id="{F6AAEACF-9B75-45F2-A6DD-3924C01077F5}"/>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34EBE131-2132-4505-BA2F-5A7273FC7186}"/>
              </a:ext>
            </a:extLst>
          </p:cNvPr>
          <p:cNvCxnSpPr>
            <a:cxnSpLocks/>
          </p:cNvCxnSpPr>
          <p:nvPr/>
        </p:nvCxnSpPr>
        <p:spPr>
          <a:xfrm>
            <a:off x="2324100" y="1671638"/>
            <a:ext cx="1960563" cy="140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Přímá spojnice se šipkou 19">
            <a:extLst>
              <a:ext uri="{FF2B5EF4-FFF2-40B4-BE49-F238E27FC236}">
                <a16:creationId xmlns:a16="http://schemas.microsoft.com/office/drawing/2014/main" id="{90CEA5CB-EB8B-4BF3-9F01-3201928711D3}"/>
              </a:ext>
            </a:extLst>
          </p:cNvPr>
          <p:cNvCxnSpPr>
            <a:cxnSpLocks/>
          </p:cNvCxnSpPr>
          <p:nvPr/>
        </p:nvCxnSpPr>
        <p:spPr>
          <a:xfrm flipV="1">
            <a:off x="2246313" y="1117600"/>
            <a:ext cx="2286000" cy="900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E8E3B553-C7BE-436C-BB72-CB11641B840E}"/>
              </a:ext>
            </a:extLst>
          </p:cNvPr>
          <p:cNvCxnSpPr>
            <a:cxnSpLocks/>
          </p:cNvCxnSpPr>
          <p:nvPr/>
        </p:nvCxnSpPr>
        <p:spPr>
          <a:xfrm>
            <a:off x="2627313" y="2386013"/>
            <a:ext cx="1808162" cy="2036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Přímá spojnice se šipkou 23">
            <a:extLst>
              <a:ext uri="{FF2B5EF4-FFF2-40B4-BE49-F238E27FC236}">
                <a16:creationId xmlns:a16="http://schemas.microsoft.com/office/drawing/2014/main" id="{DC702967-326F-4190-9DBD-62608E5E289E}"/>
              </a:ext>
            </a:extLst>
          </p:cNvPr>
          <p:cNvCxnSpPr>
            <a:cxnSpLocks/>
          </p:cNvCxnSpPr>
          <p:nvPr/>
        </p:nvCxnSpPr>
        <p:spPr>
          <a:xfrm flipV="1">
            <a:off x="2268538" y="2136775"/>
            <a:ext cx="1963737" cy="631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Přímá spojnice se šipkou 25">
            <a:extLst>
              <a:ext uri="{FF2B5EF4-FFF2-40B4-BE49-F238E27FC236}">
                <a16:creationId xmlns:a16="http://schemas.microsoft.com/office/drawing/2014/main" id="{9B9CB7F4-6164-485A-88CD-9907B48A7FA3}"/>
              </a:ext>
            </a:extLst>
          </p:cNvPr>
          <p:cNvCxnSpPr>
            <a:cxnSpLocks/>
          </p:cNvCxnSpPr>
          <p:nvPr/>
        </p:nvCxnSpPr>
        <p:spPr>
          <a:xfrm>
            <a:off x="2232025" y="3890963"/>
            <a:ext cx="2230438" cy="1695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797" name="TextovéPole 27">
            <a:extLst>
              <a:ext uri="{FF2B5EF4-FFF2-40B4-BE49-F238E27FC236}">
                <a16:creationId xmlns:a16="http://schemas.microsoft.com/office/drawing/2014/main" id="{7293FC86-FEEC-4927-849F-FAC63037E392}"/>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1798" name="TextovéPole 22">
            <a:extLst>
              <a:ext uri="{FF2B5EF4-FFF2-40B4-BE49-F238E27FC236}">
                <a16:creationId xmlns:a16="http://schemas.microsoft.com/office/drawing/2014/main" id="{0D8319EC-99DA-4BB6-9EAC-A0867BF27492}"/>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mimo jiné uvedena také </a:t>
            </a:r>
            <a:r>
              <a:rPr lang="cs-CZ" altLang="cs-CZ" b="1"/>
              <a:t>délka segmentu</a:t>
            </a:r>
          </a:p>
        </p:txBody>
      </p:sp>
      <p:sp>
        <p:nvSpPr>
          <p:cNvPr id="31799" name="TextovéPole 24">
            <a:extLst>
              <a:ext uri="{FF2B5EF4-FFF2-40B4-BE49-F238E27FC236}">
                <a16:creationId xmlns:a16="http://schemas.microsoft.com/office/drawing/2014/main" id="{9A6A3CE3-0BA0-4FB2-9D43-158FE9A9B684}"/>
              </a:ext>
            </a:extLst>
          </p:cNvPr>
          <p:cNvSpPr txBox="1">
            <a:spLocks noChangeArrowheads="1"/>
          </p:cNvSpPr>
          <p:nvPr/>
        </p:nvSpPr>
        <p:spPr bwMode="auto">
          <a:xfrm>
            <a:off x="73025" y="5586413"/>
            <a:ext cx="500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Při přístupu do paměti mikroprocesor zkontroluje, jestli není offset příliš velký.</a:t>
            </a:r>
          </a:p>
          <a:p>
            <a:r>
              <a:rPr lang="cs-CZ" altLang="cs-CZ"/>
              <a:t>Tato instrukce MOV se snaží přistupovat mimo segment (segment je velký pouze 4000 B)</a:t>
            </a:r>
          </a:p>
        </p:txBody>
      </p:sp>
      <p:sp>
        <p:nvSpPr>
          <p:cNvPr id="33" name="Levá složená závorka 32">
            <a:extLst>
              <a:ext uri="{FF2B5EF4-FFF2-40B4-BE49-F238E27FC236}">
                <a16:creationId xmlns:a16="http://schemas.microsoft.com/office/drawing/2014/main" id="{63CC69FA-8969-4F71-BC4A-7F9810733EDC}"/>
              </a:ext>
            </a:extLst>
          </p:cNvPr>
          <p:cNvSpPr/>
          <p:nvPr/>
        </p:nvSpPr>
        <p:spPr>
          <a:xfrm>
            <a:off x="5426075" y="3938588"/>
            <a:ext cx="215900" cy="1192212"/>
          </a:xfrm>
          <a:prstGeom prst="leftBrace">
            <a:avLst/>
          </a:prstGeom>
          <a:ln/>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5" name="Levá složená závorka 34">
            <a:extLst>
              <a:ext uri="{FF2B5EF4-FFF2-40B4-BE49-F238E27FC236}">
                <a16:creationId xmlns:a16="http://schemas.microsoft.com/office/drawing/2014/main" id="{4B6979A0-027D-493D-A4D2-789267944593}"/>
              </a:ext>
            </a:extLst>
          </p:cNvPr>
          <p:cNvSpPr/>
          <p:nvPr/>
        </p:nvSpPr>
        <p:spPr>
          <a:xfrm>
            <a:off x="5411788" y="2752725"/>
            <a:ext cx="214312" cy="95091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6" name="Levá složená závorka 35">
            <a:extLst>
              <a:ext uri="{FF2B5EF4-FFF2-40B4-BE49-F238E27FC236}">
                <a16:creationId xmlns:a16="http://schemas.microsoft.com/office/drawing/2014/main" id="{695B4063-5CE0-492A-BB71-124C7908A6B6}"/>
              </a:ext>
            </a:extLst>
          </p:cNvPr>
          <p:cNvSpPr/>
          <p:nvPr/>
        </p:nvSpPr>
        <p:spPr>
          <a:xfrm>
            <a:off x="5426075" y="5492750"/>
            <a:ext cx="215900" cy="51276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9" name="Levá složená závorka 38">
            <a:extLst>
              <a:ext uri="{FF2B5EF4-FFF2-40B4-BE49-F238E27FC236}">
                <a16:creationId xmlns:a16="http://schemas.microsoft.com/office/drawing/2014/main" id="{B66010E9-3D53-4797-9FF6-858878A15F58}"/>
              </a:ext>
            </a:extLst>
          </p:cNvPr>
          <p:cNvSpPr/>
          <p:nvPr/>
        </p:nvSpPr>
        <p:spPr>
          <a:xfrm>
            <a:off x="5411788" y="1419225"/>
            <a:ext cx="214312" cy="1196975"/>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40" name="Levá složená závorka 39">
            <a:extLst>
              <a:ext uri="{FF2B5EF4-FFF2-40B4-BE49-F238E27FC236}">
                <a16:creationId xmlns:a16="http://schemas.microsoft.com/office/drawing/2014/main" id="{6A3BF8B8-DD76-4B10-9F4E-6F06B302ADE9}"/>
              </a:ext>
            </a:extLst>
          </p:cNvPr>
          <p:cNvSpPr/>
          <p:nvPr/>
        </p:nvSpPr>
        <p:spPr>
          <a:xfrm>
            <a:off x="5411788" y="847725"/>
            <a:ext cx="214312" cy="33813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1805" name="TextovéPole 41">
            <a:extLst>
              <a:ext uri="{FF2B5EF4-FFF2-40B4-BE49-F238E27FC236}">
                <a16:creationId xmlns:a16="http://schemas.microsoft.com/office/drawing/2014/main" id="{BF2AF33A-A17D-4A36-9D35-274446142B49}"/>
              </a:ext>
            </a:extLst>
          </p:cNvPr>
          <p:cNvSpPr txBox="1">
            <a:spLocks noChangeArrowheads="1"/>
          </p:cNvSpPr>
          <p:nvPr/>
        </p:nvSpPr>
        <p:spPr bwMode="auto">
          <a:xfrm>
            <a:off x="4216400" y="55959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8252 B </a:t>
            </a:r>
          </a:p>
        </p:txBody>
      </p:sp>
      <p:sp>
        <p:nvSpPr>
          <p:cNvPr id="31806" name="TextovéPole 43">
            <a:extLst>
              <a:ext uri="{FF2B5EF4-FFF2-40B4-BE49-F238E27FC236}">
                <a16:creationId xmlns:a16="http://schemas.microsoft.com/office/drawing/2014/main" id="{11239677-7378-4E3B-8E15-53D1CA2FC1D8}"/>
              </a:ext>
            </a:extLst>
          </p:cNvPr>
          <p:cNvSpPr txBox="1">
            <a:spLocks noChangeArrowheads="1"/>
          </p:cNvSpPr>
          <p:nvPr/>
        </p:nvSpPr>
        <p:spPr bwMode="auto">
          <a:xfrm>
            <a:off x="4157663" y="4381500"/>
            <a:ext cx="1404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65536 B </a:t>
            </a:r>
          </a:p>
        </p:txBody>
      </p:sp>
      <p:sp>
        <p:nvSpPr>
          <p:cNvPr id="31807" name="TextovéPole 45">
            <a:extLst>
              <a:ext uri="{FF2B5EF4-FFF2-40B4-BE49-F238E27FC236}">
                <a16:creationId xmlns:a16="http://schemas.microsoft.com/office/drawing/2014/main" id="{70887C0C-6548-41DA-85A4-A1A51EA87A4A}"/>
              </a:ext>
            </a:extLst>
          </p:cNvPr>
          <p:cNvSpPr txBox="1">
            <a:spLocks noChangeArrowheads="1"/>
          </p:cNvSpPr>
          <p:nvPr/>
        </p:nvSpPr>
        <p:spPr bwMode="auto">
          <a:xfrm>
            <a:off x="4121150" y="30813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48200 B </a:t>
            </a:r>
          </a:p>
        </p:txBody>
      </p:sp>
      <p:sp>
        <p:nvSpPr>
          <p:cNvPr id="31808" name="TextovéPole 47">
            <a:extLst>
              <a:ext uri="{FF2B5EF4-FFF2-40B4-BE49-F238E27FC236}">
                <a16:creationId xmlns:a16="http://schemas.microsoft.com/office/drawing/2014/main" id="{A03FF391-CE2D-4652-8FF0-A68D8EAC363E}"/>
              </a:ext>
            </a:extLst>
          </p:cNvPr>
          <p:cNvSpPr txBox="1">
            <a:spLocks noChangeArrowheads="1"/>
          </p:cNvSpPr>
          <p:nvPr/>
        </p:nvSpPr>
        <p:spPr bwMode="auto">
          <a:xfrm>
            <a:off x="4143375" y="1885950"/>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62000 B </a:t>
            </a:r>
          </a:p>
        </p:txBody>
      </p:sp>
      <p:sp>
        <p:nvSpPr>
          <p:cNvPr id="31809" name="TextovéPole 49">
            <a:extLst>
              <a:ext uri="{FF2B5EF4-FFF2-40B4-BE49-F238E27FC236}">
                <a16:creationId xmlns:a16="http://schemas.microsoft.com/office/drawing/2014/main" id="{F8F6675B-5997-4D6A-96E5-A5348ECD7E86}"/>
              </a:ext>
            </a:extLst>
          </p:cNvPr>
          <p:cNvSpPr txBox="1">
            <a:spLocks noChangeArrowheads="1"/>
          </p:cNvSpPr>
          <p:nvPr/>
        </p:nvSpPr>
        <p:spPr bwMode="auto">
          <a:xfrm>
            <a:off x="4216400" y="847725"/>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4000 B </a:t>
            </a:r>
          </a:p>
        </p:txBody>
      </p:sp>
      <p:sp>
        <p:nvSpPr>
          <p:cNvPr id="31810" name="TextovéPole 1">
            <a:extLst>
              <a:ext uri="{FF2B5EF4-FFF2-40B4-BE49-F238E27FC236}">
                <a16:creationId xmlns:a16="http://schemas.microsoft.com/office/drawing/2014/main" id="{F96335E6-CEDA-4FCE-B1AD-A2B8884A4974}"/>
              </a:ext>
            </a:extLst>
          </p:cNvPr>
          <p:cNvSpPr txBox="1">
            <a:spLocks noChangeArrowheads="1"/>
          </p:cNvSpPr>
          <p:nvPr/>
        </p:nvSpPr>
        <p:spPr bwMode="auto">
          <a:xfrm>
            <a:off x="323850" y="4508500"/>
            <a:ext cx="2160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000" b="1"/>
              <a:t>DS</a:t>
            </a:r>
            <a:r>
              <a:rPr lang="cs-CZ" altLang="cs-CZ" sz="2000" b="1">
                <a:latin typeface="Century Gothic" panose="020B0502020202020204" pitchFamily="34" charset="0"/>
              </a:rPr>
              <a:t>←index 1</a:t>
            </a:r>
          </a:p>
          <a:p>
            <a:r>
              <a:rPr lang="cs-CZ" altLang="cs-CZ" sz="2000" b="1">
                <a:latin typeface="Century Gothic" panose="020B0502020202020204" pitchFamily="34" charset="0"/>
              </a:rPr>
              <a:t>MOV [5000],AL </a:t>
            </a:r>
            <a:endParaRPr lang="cs-CZ" altLang="cs-CZ" sz="2000" b="1"/>
          </a:p>
        </p:txBody>
      </p:sp>
      <p:sp>
        <p:nvSpPr>
          <p:cNvPr id="5" name="Oblouk 4">
            <a:extLst>
              <a:ext uri="{FF2B5EF4-FFF2-40B4-BE49-F238E27FC236}">
                <a16:creationId xmlns:a16="http://schemas.microsoft.com/office/drawing/2014/main" id="{53950ABD-2F2D-4F58-AA16-665814F4E7FB}"/>
              </a:ext>
            </a:extLst>
          </p:cNvPr>
          <p:cNvSpPr/>
          <p:nvPr/>
        </p:nvSpPr>
        <p:spPr>
          <a:xfrm>
            <a:off x="611188" y="4508500"/>
            <a:ext cx="46037" cy="73025"/>
          </a:xfrm>
          <a:prstGeom prst="arc">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10" name="Volný tvar 9">
            <a:extLst>
              <a:ext uri="{FF2B5EF4-FFF2-40B4-BE49-F238E27FC236}">
                <a16:creationId xmlns:a16="http://schemas.microsoft.com/office/drawing/2014/main" id="{FFEE90D9-C8DF-4639-8032-D13A727998A5}"/>
              </a:ext>
            </a:extLst>
          </p:cNvPr>
          <p:cNvSpPr/>
          <p:nvPr/>
        </p:nvSpPr>
        <p:spPr>
          <a:xfrm>
            <a:off x="482600" y="1993900"/>
            <a:ext cx="815975" cy="2568575"/>
          </a:xfrm>
          <a:custGeom>
            <a:avLst/>
            <a:gdLst>
              <a:gd name="connsiteX0" fmla="*/ 185562 w 816498"/>
              <a:gd name="connsiteY0" fmla="*/ 2569464 h 2569464"/>
              <a:gd name="connsiteX1" fmla="*/ 39258 w 816498"/>
              <a:gd name="connsiteY1" fmla="*/ 795528 h 2569464"/>
              <a:gd name="connsiteX2" fmla="*/ 816498 w 816498"/>
              <a:gd name="connsiteY2" fmla="*/ 0 h 2569464"/>
            </a:gdLst>
            <a:ahLst/>
            <a:cxnLst>
              <a:cxn ang="0">
                <a:pos x="connsiteX0" y="connsiteY0"/>
              </a:cxn>
              <a:cxn ang="0">
                <a:pos x="connsiteX1" y="connsiteY1"/>
              </a:cxn>
              <a:cxn ang="0">
                <a:pos x="connsiteX2" y="connsiteY2"/>
              </a:cxn>
            </a:cxnLst>
            <a:rect l="l" t="t" r="r" b="b"/>
            <a:pathLst>
              <a:path w="816498" h="2569464">
                <a:moveTo>
                  <a:pt x="185562" y="2569464"/>
                </a:moveTo>
                <a:cubicBezTo>
                  <a:pt x="59832" y="1896618"/>
                  <a:pt x="-65898" y="1223772"/>
                  <a:pt x="39258" y="795528"/>
                </a:cubicBezTo>
                <a:cubicBezTo>
                  <a:pt x="144414" y="367284"/>
                  <a:pt x="480456" y="183642"/>
                  <a:pt x="816498"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2" name="Přímá spojnice 11">
            <a:extLst>
              <a:ext uri="{FF2B5EF4-FFF2-40B4-BE49-F238E27FC236}">
                <a16:creationId xmlns:a16="http://schemas.microsoft.com/office/drawing/2014/main" id="{B2548EDD-583C-4982-9934-43252B63E3F5}"/>
              </a:ext>
            </a:extLst>
          </p:cNvPr>
          <p:cNvCxnSpPr/>
          <p:nvPr/>
        </p:nvCxnSpPr>
        <p:spPr>
          <a:xfrm flipV="1">
            <a:off x="1763713" y="1136650"/>
            <a:ext cx="3313112" cy="3805238"/>
          </a:xfrm>
          <a:prstGeom prst="line">
            <a:avLst/>
          </a:prstGeom>
          <a:ln w="19050">
            <a:solidFill>
              <a:srgbClr val="FF0000"/>
            </a:solidFill>
            <a:prstDash val="sysDash"/>
            <a:headEnd type="arrow"/>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4289849-10B8-4343-A30C-31F483833794}"/>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EC5478F7-1D00-4E18-A579-2651AB73A782}"/>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F5B7CD86-5062-4146-9CF0-42D2B5A36276}"/>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C978EEA3-5760-4662-B1A3-E8B57A97EBC0}"/>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0C43430A-58ED-444D-9701-4B9B54075E34}"/>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2775" name="TextovéPole 9">
            <a:extLst>
              <a:ext uri="{FF2B5EF4-FFF2-40B4-BE49-F238E27FC236}">
                <a16:creationId xmlns:a16="http://schemas.microsoft.com/office/drawing/2014/main" id="{EDD92A0A-1E33-49ED-B861-043B5181A789}"/>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2776" name="TextovéPole 10">
            <a:extLst>
              <a:ext uri="{FF2B5EF4-FFF2-40B4-BE49-F238E27FC236}">
                <a16:creationId xmlns:a16="http://schemas.microsoft.com/office/drawing/2014/main" id="{CAAA395C-1B91-4A74-8C76-802AB3AA81C1}"/>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2777" name="TextovéPole 11">
            <a:extLst>
              <a:ext uri="{FF2B5EF4-FFF2-40B4-BE49-F238E27FC236}">
                <a16:creationId xmlns:a16="http://schemas.microsoft.com/office/drawing/2014/main" id="{C611D1C4-9C65-4A33-B85A-72E9D1E9471A}"/>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2778" name="TextovéPole 12">
            <a:extLst>
              <a:ext uri="{FF2B5EF4-FFF2-40B4-BE49-F238E27FC236}">
                <a16:creationId xmlns:a16="http://schemas.microsoft.com/office/drawing/2014/main" id="{C7403132-FCD5-4E1F-A1B9-10AE33A3F1C4}"/>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2779" name="TextovéPole 13">
            <a:extLst>
              <a:ext uri="{FF2B5EF4-FFF2-40B4-BE49-F238E27FC236}">
                <a16:creationId xmlns:a16="http://schemas.microsoft.com/office/drawing/2014/main" id="{2A706765-96AD-409D-801C-2E2E69406456}"/>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77F2B822-09A2-4165-9221-63C5B008FA36}"/>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Délka 48200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4000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65536 (max)</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62000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Délka 8252</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ED9AA3C8-DAE0-48BC-9D2B-5618E3AFD92E}"/>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2815" name="TextovéPole 16">
            <a:extLst>
              <a:ext uri="{FF2B5EF4-FFF2-40B4-BE49-F238E27FC236}">
                <a16:creationId xmlns:a16="http://schemas.microsoft.com/office/drawing/2014/main" id="{48492697-3852-4EFF-A12A-3F2BF0075BB1}"/>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0E054EF6-DDE9-44BD-A0E3-A66490A99792}"/>
              </a:ext>
            </a:extLst>
          </p:cNvPr>
          <p:cNvCxnSpPr>
            <a:cxnSpLocks/>
          </p:cNvCxnSpPr>
          <p:nvPr/>
        </p:nvCxnSpPr>
        <p:spPr>
          <a:xfrm>
            <a:off x="2324100" y="1671638"/>
            <a:ext cx="1960563" cy="140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Přímá spojnice se šipkou 19">
            <a:extLst>
              <a:ext uri="{FF2B5EF4-FFF2-40B4-BE49-F238E27FC236}">
                <a16:creationId xmlns:a16="http://schemas.microsoft.com/office/drawing/2014/main" id="{1CC25659-168B-4E91-9D96-16C5B75F24C5}"/>
              </a:ext>
            </a:extLst>
          </p:cNvPr>
          <p:cNvCxnSpPr>
            <a:cxnSpLocks/>
          </p:cNvCxnSpPr>
          <p:nvPr/>
        </p:nvCxnSpPr>
        <p:spPr>
          <a:xfrm flipV="1">
            <a:off x="2246313" y="1117600"/>
            <a:ext cx="2286000" cy="900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F2713B14-7343-4A38-89F0-A3982122EB92}"/>
              </a:ext>
            </a:extLst>
          </p:cNvPr>
          <p:cNvCxnSpPr>
            <a:cxnSpLocks/>
          </p:cNvCxnSpPr>
          <p:nvPr/>
        </p:nvCxnSpPr>
        <p:spPr>
          <a:xfrm>
            <a:off x="2627313" y="2386013"/>
            <a:ext cx="1808162" cy="2036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Přímá spojnice se šipkou 23">
            <a:extLst>
              <a:ext uri="{FF2B5EF4-FFF2-40B4-BE49-F238E27FC236}">
                <a16:creationId xmlns:a16="http://schemas.microsoft.com/office/drawing/2014/main" id="{8DC0592E-0371-4193-A64A-FFC839EA8DA8}"/>
              </a:ext>
            </a:extLst>
          </p:cNvPr>
          <p:cNvCxnSpPr>
            <a:cxnSpLocks/>
          </p:cNvCxnSpPr>
          <p:nvPr/>
        </p:nvCxnSpPr>
        <p:spPr>
          <a:xfrm flipV="1">
            <a:off x="2268538" y="2136775"/>
            <a:ext cx="1963737" cy="631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Přímá spojnice se šipkou 25">
            <a:extLst>
              <a:ext uri="{FF2B5EF4-FFF2-40B4-BE49-F238E27FC236}">
                <a16:creationId xmlns:a16="http://schemas.microsoft.com/office/drawing/2014/main" id="{95CBEB48-BA08-4C79-868E-F174B7802DE2}"/>
              </a:ext>
            </a:extLst>
          </p:cNvPr>
          <p:cNvCxnSpPr>
            <a:cxnSpLocks/>
          </p:cNvCxnSpPr>
          <p:nvPr/>
        </p:nvCxnSpPr>
        <p:spPr>
          <a:xfrm>
            <a:off x="2232025" y="3890963"/>
            <a:ext cx="2230438" cy="1695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821" name="TextovéPole 27">
            <a:extLst>
              <a:ext uri="{FF2B5EF4-FFF2-40B4-BE49-F238E27FC236}">
                <a16:creationId xmlns:a16="http://schemas.microsoft.com/office/drawing/2014/main" id="{DC0F4E6C-DD64-40C0-98F4-81059DD214B2}"/>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2822" name="TextovéPole 22">
            <a:extLst>
              <a:ext uri="{FF2B5EF4-FFF2-40B4-BE49-F238E27FC236}">
                <a16:creationId xmlns:a16="http://schemas.microsoft.com/office/drawing/2014/main" id="{0780387A-69CA-43F2-BA7A-56AA36AD52D6}"/>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 každém deskriptoru je mimo jiné uvedena také </a:t>
            </a:r>
            <a:r>
              <a:rPr lang="cs-CZ" altLang="cs-CZ" b="1"/>
              <a:t>délka segmentu</a:t>
            </a:r>
          </a:p>
        </p:txBody>
      </p:sp>
      <p:sp>
        <p:nvSpPr>
          <p:cNvPr id="32823" name="TextovéPole 24">
            <a:extLst>
              <a:ext uri="{FF2B5EF4-FFF2-40B4-BE49-F238E27FC236}">
                <a16:creationId xmlns:a16="http://schemas.microsoft.com/office/drawing/2014/main" id="{1E055D6C-DCF3-4810-BA83-65CB4F566EE9}"/>
              </a:ext>
            </a:extLst>
          </p:cNvPr>
          <p:cNvSpPr txBox="1">
            <a:spLocks noChangeArrowheads="1"/>
          </p:cNvSpPr>
          <p:nvPr/>
        </p:nvSpPr>
        <p:spPr bwMode="auto">
          <a:xfrm>
            <a:off x="73025" y="5586413"/>
            <a:ext cx="500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Při přístupu do paměti mikroprocesor zkontroluje, jestli není offset příliš velký.</a:t>
            </a:r>
          </a:p>
          <a:p>
            <a:r>
              <a:rPr lang="cs-CZ" altLang="cs-CZ"/>
              <a:t>Teď je vše v pořádku, pozice s offsetem 5000 se nachází uvnitř vybraného segmentu</a:t>
            </a:r>
          </a:p>
        </p:txBody>
      </p:sp>
      <p:sp>
        <p:nvSpPr>
          <p:cNvPr id="33" name="Levá složená závorka 32">
            <a:extLst>
              <a:ext uri="{FF2B5EF4-FFF2-40B4-BE49-F238E27FC236}">
                <a16:creationId xmlns:a16="http://schemas.microsoft.com/office/drawing/2014/main" id="{5730D520-487E-4C4E-8420-B50E1F217C9D}"/>
              </a:ext>
            </a:extLst>
          </p:cNvPr>
          <p:cNvSpPr/>
          <p:nvPr/>
        </p:nvSpPr>
        <p:spPr>
          <a:xfrm>
            <a:off x="5426075" y="3938588"/>
            <a:ext cx="215900" cy="1192212"/>
          </a:xfrm>
          <a:prstGeom prst="leftBrace">
            <a:avLst/>
          </a:prstGeom>
          <a:ln/>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5" name="Levá složená závorka 34">
            <a:extLst>
              <a:ext uri="{FF2B5EF4-FFF2-40B4-BE49-F238E27FC236}">
                <a16:creationId xmlns:a16="http://schemas.microsoft.com/office/drawing/2014/main" id="{24B72CD1-5779-4B2B-B0D1-9CE93E8AC69E}"/>
              </a:ext>
            </a:extLst>
          </p:cNvPr>
          <p:cNvSpPr/>
          <p:nvPr/>
        </p:nvSpPr>
        <p:spPr>
          <a:xfrm>
            <a:off x="5411788" y="2752725"/>
            <a:ext cx="214312" cy="95091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6" name="Levá složená závorka 35">
            <a:extLst>
              <a:ext uri="{FF2B5EF4-FFF2-40B4-BE49-F238E27FC236}">
                <a16:creationId xmlns:a16="http://schemas.microsoft.com/office/drawing/2014/main" id="{44C92FE4-9A03-4EC8-8D03-12E02A427B3A}"/>
              </a:ext>
            </a:extLst>
          </p:cNvPr>
          <p:cNvSpPr/>
          <p:nvPr/>
        </p:nvSpPr>
        <p:spPr>
          <a:xfrm>
            <a:off x="5426075" y="5492750"/>
            <a:ext cx="215900" cy="51276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9" name="Levá složená závorka 38">
            <a:extLst>
              <a:ext uri="{FF2B5EF4-FFF2-40B4-BE49-F238E27FC236}">
                <a16:creationId xmlns:a16="http://schemas.microsoft.com/office/drawing/2014/main" id="{D4D78953-31EE-4480-A101-FF0817411D34}"/>
              </a:ext>
            </a:extLst>
          </p:cNvPr>
          <p:cNvSpPr/>
          <p:nvPr/>
        </p:nvSpPr>
        <p:spPr>
          <a:xfrm>
            <a:off x="5411788" y="1419225"/>
            <a:ext cx="214312" cy="1196975"/>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40" name="Levá složená závorka 39">
            <a:extLst>
              <a:ext uri="{FF2B5EF4-FFF2-40B4-BE49-F238E27FC236}">
                <a16:creationId xmlns:a16="http://schemas.microsoft.com/office/drawing/2014/main" id="{AF9FC7E1-06DB-4B45-B211-6520F3AB0DFE}"/>
              </a:ext>
            </a:extLst>
          </p:cNvPr>
          <p:cNvSpPr/>
          <p:nvPr/>
        </p:nvSpPr>
        <p:spPr>
          <a:xfrm>
            <a:off x="5411788" y="847725"/>
            <a:ext cx="214312" cy="33813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2829" name="TextovéPole 41">
            <a:extLst>
              <a:ext uri="{FF2B5EF4-FFF2-40B4-BE49-F238E27FC236}">
                <a16:creationId xmlns:a16="http://schemas.microsoft.com/office/drawing/2014/main" id="{BBDA8B6E-5994-4401-8187-4ED755EA2ED4}"/>
              </a:ext>
            </a:extLst>
          </p:cNvPr>
          <p:cNvSpPr txBox="1">
            <a:spLocks noChangeArrowheads="1"/>
          </p:cNvSpPr>
          <p:nvPr/>
        </p:nvSpPr>
        <p:spPr bwMode="auto">
          <a:xfrm>
            <a:off x="4216400" y="55959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8252 B </a:t>
            </a:r>
          </a:p>
        </p:txBody>
      </p:sp>
      <p:sp>
        <p:nvSpPr>
          <p:cNvPr id="32830" name="TextovéPole 43">
            <a:extLst>
              <a:ext uri="{FF2B5EF4-FFF2-40B4-BE49-F238E27FC236}">
                <a16:creationId xmlns:a16="http://schemas.microsoft.com/office/drawing/2014/main" id="{A9B4B3F2-B228-4B4D-825C-466BCCF59E55}"/>
              </a:ext>
            </a:extLst>
          </p:cNvPr>
          <p:cNvSpPr txBox="1">
            <a:spLocks noChangeArrowheads="1"/>
          </p:cNvSpPr>
          <p:nvPr/>
        </p:nvSpPr>
        <p:spPr bwMode="auto">
          <a:xfrm>
            <a:off x="4157663" y="4381500"/>
            <a:ext cx="1404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65536 B </a:t>
            </a:r>
          </a:p>
        </p:txBody>
      </p:sp>
      <p:sp>
        <p:nvSpPr>
          <p:cNvPr id="32831" name="TextovéPole 45">
            <a:extLst>
              <a:ext uri="{FF2B5EF4-FFF2-40B4-BE49-F238E27FC236}">
                <a16:creationId xmlns:a16="http://schemas.microsoft.com/office/drawing/2014/main" id="{02F5A037-B60D-4975-8A38-0E27F87D73CD}"/>
              </a:ext>
            </a:extLst>
          </p:cNvPr>
          <p:cNvSpPr txBox="1">
            <a:spLocks noChangeArrowheads="1"/>
          </p:cNvSpPr>
          <p:nvPr/>
        </p:nvSpPr>
        <p:spPr bwMode="auto">
          <a:xfrm>
            <a:off x="4121150" y="30813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48200 B </a:t>
            </a:r>
          </a:p>
        </p:txBody>
      </p:sp>
      <p:sp>
        <p:nvSpPr>
          <p:cNvPr id="32832" name="TextovéPole 47">
            <a:extLst>
              <a:ext uri="{FF2B5EF4-FFF2-40B4-BE49-F238E27FC236}">
                <a16:creationId xmlns:a16="http://schemas.microsoft.com/office/drawing/2014/main" id="{4BABF9B1-13C3-4D1C-ACCF-B4B62432FFAF}"/>
              </a:ext>
            </a:extLst>
          </p:cNvPr>
          <p:cNvSpPr txBox="1">
            <a:spLocks noChangeArrowheads="1"/>
          </p:cNvSpPr>
          <p:nvPr/>
        </p:nvSpPr>
        <p:spPr bwMode="auto">
          <a:xfrm>
            <a:off x="4143375" y="1885950"/>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62000 B </a:t>
            </a:r>
          </a:p>
        </p:txBody>
      </p:sp>
      <p:sp>
        <p:nvSpPr>
          <p:cNvPr id="32833" name="TextovéPole 49">
            <a:extLst>
              <a:ext uri="{FF2B5EF4-FFF2-40B4-BE49-F238E27FC236}">
                <a16:creationId xmlns:a16="http://schemas.microsoft.com/office/drawing/2014/main" id="{CDCF7CB3-0BCB-4C55-BCA2-D14610635FE0}"/>
              </a:ext>
            </a:extLst>
          </p:cNvPr>
          <p:cNvSpPr txBox="1">
            <a:spLocks noChangeArrowheads="1"/>
          </p:cNvSpPr>
          <p:nvPr/>
        </p:nvSpPr>
        <p:spPr bwMode="auto">
          <a:xfrm>
            <a:off x="4216400" y="847725"/>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4000 B </a:t>
            </a:r>
          </a:p>
        </p:txBody>
      </p:sp>
      <p:sp>
        <p:nvSpPr>
          <p:cNvPr id="32834" name="TextovéPole 1">
            <a:extLst>
              <a:ext uri="{FF2B5EF4-FFF2-40B4-BE49-F238E27FC236}">
                <a16:creationId xmlns:a16="http://schemas.microsoft.com/office/drawing/2014/main" id="{D11F46FD-F773-460C-BC4D-C93D4238524B}"/>
              </a:ext>
            </a:extLst>
          </p:cNvPr>
          <p:cNvSpPr txBox="1">
            <a:spLocks noChangeArrowheads="1"/>
          </p:cNvSpPr>
          <p:nvPr/>
        </p:nvSpPr>
        <p:spPr bwMode="auto">
          <a:xfrm>
            <a:off x="323850" y="4508500"/>
            <a:ext cx="2160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2000" b="1"/>
              <a:t>DS</a:t>
            </a:r>
            <a:r>
              <a:rPr lang="cs-CZ" altLang="cs-CZ" sz="2000" b="1">
                <a:latin typeface="Century Gothic" panose="020B0502020202020204" pitchFamily="34" charset="0"/>
              </a:rPr>
              <a:t>←index 0</a:t>
            </a:r>
          </a:p>
          <a:p>
            <a:r>
              <a:rPr lang="cs-CZ" altLang="cs-CZ" sz="2000" b="1">
                <a:latin typeface="Century Gothic" panose="020B0502020202020204" pitchFamily="34" charset="0"/>
              </a:rPr>
              <a:t>MOV [5000],AL </a:t>
            </a:r>
            <a:endParaRPr lang="cs-CZ" altLang="cs-CZ" sz="2000" b="1"/>
          </a:p>
        </p:txBody>
      </p:sp>
      <p:sp>
        <p:nvSpPr>
          <p:cNvPr id="5" name="Oblouk 4">
            <a:extLst>
              <a:ext uri="{FF2B5EF4-FFF2-40B4-BE49-F238E27FC236}">
                <a16:creationId xmlns:a16="http://schemas.microsoft.com/office/drawing/2014/main" id="{1E4D1CCF-C6E2-4C1C-B7FA-0307ACC111F5}"/>
              </a:ext>
            </a:extLst>
          </p:cNvPr>
          <p:cNvSpPr/>
          <p:nvPr/>
        </p:nvSpPr>
        <p:spPr>
          <a:xfrm>
            <a:off x="611188" y="4508500"/>
            <a:ext cx="46037" cy="73025"/>
          </a:xfrm>
          <a:prstGeom prst="arc">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10" name="Volný tvar 9">
            <a:extLst>
              <a:ext uri="{FF2B5EF4-FFF2-40B4-BE49-F238E27FC236}">
                <a16:creationId xmlns:a16="http://schemas.microsoft.com/office/drawing/2014/main" id="{FA58A2DC-9DC7-42F1-BA2D-8992653571B4}"/>
              </a:ext>
            </a:extLst>
          </p:cNvPr>
          <p:cNvSpPr/>
          <p:nvPr/>
        </p:nvSpPr>
        <p:spPr>
          <a:xfrm>
            <a:off x="482600" y="1560513"/>
            <a:ext cx="815975" cy="3001962"/>
          </a:xfrm>
          <a:custGeom>
            <a:avLst/>
            <a:gdLst>
              <a:gd name="connsiteX0" fmla="*/ 185562 w 816498"/>
              <a:gd name="connsiteY0" fmla="*/ 2569464 h 2569464"/>
              <a:gd name="connsiteX1" fmla="*/ 39258 w 816498"/>
              <a:gd name="connsiteY1" fmla="*/ 795528 h 2569464"/>
              <a:gd name="connsiteX2" fmla="*/ 816498 w 816498"/>
              <a:gd name="connsiteY2" fmla="*/ 0 h 2569464"/>
            </a:gdLst>
            <a:ahLst/>
            <a:cxnLst>
              <a:cxn ang="0">
                <a:pos x="connsiteX0" y="connsiteY0"/>
              </a:cxn>
              <a:cxn ang="0">
                <a:pos x="connsiteX1" y="connsiteY1"/>
              </a:cxn>
              <a:cxn ang="0">
                <a:pos x="connsiteX2" y="connsiteY2"/>
              </a:cxn>
            </a:cxnLst>
            <a:rect l="l" t="t" r="r" b="b"/>
            <a:pathLst>
              <a:path w="816498" h="2569464">
                <a:moveTo>
                  <a:pt x="185562" y="2569464"/>
                </a:moveTo>
                <a:cubicBezTo>
                  <a:pt x="59832" y="1896618"/>
                  <a:pt x="-65898" y="1223772"/>
                  <a:pt x="39258" y="795528"/>
                </a:cubicBezTo>
                <a:cubicBezTo>
                  <a:pt x="144414" y="367284"/>
                  <a:pt x="480456" y="183642"/>
                  <a:pt x="816498" y="0"/>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2" name="Přímá spojnice 11">
            <a:extLst>
              <a:ext uri="{FF2B5EF4-FFF2-40B4-BE49-F238E27FC236}">
                <a16:creationId xmlns:a16="http://schemas.microsoft.com/office/drawing/2014/main" id="{62EF8DD9-FE4A-4126-9B2B-0418E948BFFF}"/>
              </a:ext>
            </a:extLst>
          </p:cNvPr>
          <p:cNvCxnSpPr>
            <a:endCxn id="32831" idx="2"/>
          </p:cNvCxnSpPr>
          <p:nvPr/>
        </p:nvCxnSpPr>
        <p:spPr>
          <a:xfrm flipV="1">
            <a:off x="1763713" y="3389313"/>
            <a:ext cx="3060700" cy="1552575"/>
          </a:xfrm>
          <a:prstGeom prst="line">
            <a:avLst/>
          </a:prstGeom>
          <a:ln w="19050">
            <a:solidFill>
              <a:srgbClr val="00B050"/>
            </a:solidFill>
            <a:prstDash val="sysDash"/>
            <a:headEnd type="arrow"/>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9BD6806F-46FB-4547-ADAC-31983AB8AE90}"/>
              </a:ext>
            </a:extLst>
          </p:cNvPr>
          <p:cNvSpPr>
            <a:spLocks noGrp="1" noChangeArrowheads="1"/>
          </p:cNvSpPr>
          <p:nvPr>
            <p:ph type="body" sz="half" idx="1"/>
          </p:nvPr>
        </p:nvSpPr>
        <p:spPr>
          <a:xfrm>
            <a:off x="152400" y="3810000"/>
            <a:ext cx="8458200" cy="2057400"/>
          </a:xfrm>
        </p:spPr>
        <p:txBody>
          <a:bodyPr/>
          <a:lstStyle/>
          <a:p>
            <a:pPr eaLnBrk="1" hangingPunct="1"/>
            <a:r>
              <a:rPr lang="cs-CZ" altLang="cs-CZ" sz="1500" b="1"/>
              <a:t>BU - Bus Unit</a:t>
            </a:r>
            <a:r>
              <a:rPr lang="cs-CZ" altLang="cs-CZ" sz="1500"/>
              <a:t> - Stará se o komunikaci s okolím. Zásobuje mikroprocesor strojovým kódem, který se načítá v předstihu do 6 B dlouhé fronty (stejně, jako u 8086)</a:t>
            </a:r>
          </a:p>
          <a:p>
            <a:pPr eaLnBrk="1" hangingPunct="1"/>
            <a:r>
              <a:rPr lang="cs-CZ" altLang="cs-CZ" sz="1500" b="1"/>
              <a:t>IU - Instruction Unit</a:t>
            </a:r>
            <a:r>
              <a:rPr lang="cs-CZ" altLang="cs-CZ" sz="1500"/>
              <a:t> - Dekóduje instrukce připravené ve frontě BU a ukládá 3 dekódované instrukce do fronty pro EU. Díky dekódování ví mikroprocesor předem, jaké instrukce na něj čekají (například skok) </a:t>
            </a:r>
          </a:p>
          <a:p>
            <a:pPr eaLnBrk="1" hangingPunct="1"/>
            <a:r>
              <a:rPr lang="cs-CZ" altLang="cs-CZ" sz="1500" b="1"/>
              <a:t>EU - Execution Unit</a:t>
            </a:r>
            <a:r>
              <a:rPr lang="cs-CZ" altLang="cs-CZ" sz="1500"/>
              <a:t> - výkonná jednotka, provádí instrukce (obsahuje ALU)</a:t>
            </a:r>
          </a:p>
          <a:p>
            <a:pPr eaLnBrk="1" hangingPunct="1"/>
            <a:r>
              <a:rPr lang="cs-CZ" altLang="cs-CZ" sz="1500" b="1"/>
              <a:t>AU - Adress Unit</a:t>
            </a:r>
            <a:r>
              <a:rPr lang="cs-CZ" altLang="cs-CZ" sz="1500"/>
              <a:t> - adresovací jednotka. Tvoří fyzickou adresu ze segmentu a ofsetu nebo ze selektoru a ofsetu v chráněném režimu. Zajišťuje ochranu paměti před neoprávněnými přístupy v chráněném režimu.</a:t>
            </a:r>
          </a:p>
        </p:txBody>
      </p:sp>
      <p:pic>
        <p:nvPicPr>
          <p:cNvPr id="6147" name="Picture 4">
            <a:extLst>
              <a:ext uri="{FF2B5EF4-FFF2-40B4-BE49-F238E27FC236}">
                <a16:creationId xmlns:a16="http://schemas.microsoft.com/office/drawing/2014/main" id="{0722530E-F001-4C54-8DF8-C7E51DD7A3A6}"/>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900113" y="333375"/>
            <a:ext cx="6335712" cy="307975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DAB65140-45A1-4D09-9EE8-12ED8E2AF42A}"/>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9F2D7DA6-1D98-4E56-B3AC-C0C580189B02}"/>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9EB42B19-31FA-49AF-AC08-16EC6342A577}"/>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206D8EAD-5B14-48C8-B5B4-6A1C6D077B08}"/>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C22AF3E7-7771-4A42-882B-37E511FEBB26}"/>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3799" name="TextovéPole 9">
            <a:extLst>
              <a:ext uri="{FF2B5EF4-FFF2-40B4-BE49-F238E27FC236}">
                <a16:creationId xmlns:a16="http://schemas.microsoft.com/office/drawing/2014/main" id="{4C13E00C-8879-454F-B05B-640E0730E4C3}"/>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3800" name="TextovéPole 10">
            <a:extLst>
              <a:ext uri="{FF2B5EF4-FFF2-40B4-BE49-F238E27FC236}">
                <a16:creationId xmlns:a16="http://schemas.microsoft.com/office/drawing/2014/main" id="{A16FEFF1-20B1-4141-9B5E-B660CB68301B}"/>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3801" name="TextovéPole 11">
            <a:extLst>
              <a:ext uri="{FF2B5EF4-FFF2-40B4-BE49-F238E27FC236}">
                <a16:creationId xmlns:a16="http://schemas.microsoft.com/office/drawing/2014/main" id="{4429249E-5768-45BB-9B1C-F7F9B1E62B2D}"/>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3802" name="TextovéPole 12">
            <a:extLst>
              <a:ext uri="{FF2B5EF4-FFF2-40B4-BE49-F238E27FC236}">
                <a16:creationId xmlns:a16="http://schemas.microsoft.com/office/drawing/2014/main" id="{85DD9F9F-C911-4292-AFC9-ADD1C59404B2}"/>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3803" name="TextovéPole 13">
            <a:extLst>
              <a:ext uri="{FF2B5EF4-FFF2-40B4-BE49-F238E27FC236}">
                <a16:creationId xmlns:a16="http://schemas.microsoft.com/office/drawing/2014/main" id="{E1F4195B-7308-4B9C-A4BE-302798169B54}"/>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A86C3651-E0D6-4882-9576-8864E81089F2}"/>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64902236-84FE-4E79-8FA0-9AD6C167C7E2}"/>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3839" name="TextovéPole 16">
            <a:extLst>
              <a:ext uri="{FF2B5EF4-FFF2-40B4-BE49-F238E27FC236}">
                <a16:creationId xmlns:a16="http://schemas.microsoft.com/office/drawing/2014/main" id="{11157A7D-0E6A-4BEC-81E7-CEF3315B8A50}"/>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D93DDE4D-7CC4-4C06-A77E-B880000C3038}"/>
              </a:ext>
            </a:extLst>
          </p:cNvPr>
          <p:cNvCxnSpPr>
            <a:cxnSpLocks/>
          </p:cNvCxnSpPr>
          <p:nvPr/>
        </p:nvCxnSpPr>
        <p:spPr>
          <a:xfrm>
            <a:off x="3419475" y="1628775"/>
            <a:ext cx="2665413" cy="1420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1022A43C-21AD-4112-ADB5-9945B5878DCC}"/>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842" name="TextovéPole 27">
            <a:extLst>
              <a:ext uri="{FF2B5EF4-FFF2-40B4-BE49-F238E27FC236}">
                <a16:creationId xmlns:a16="http://schemas.microsoft.com/office/drawing/2014/main" id="{20AA964D-C4C9-4650-AB6B-9773C1D10B3F}"/>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3843" name="TextovéPole 22">
            <a:extLst>
              <a:ext uri="{FF2B5EF4-FFF2-40B4-BE49-F238E27FC236}">
                <a16:creationId xmlns:a16="http://schemas.microsoft.com/office/drawing/2014/main" id="{B8251DF8-2825-45FB-9C5B-7F5508887857}"/>
              </a:ext>
            </a:extLst>
          </p:cNvPr>
          <p:cNvSpPr txBox="1">
            <a:spLocks noChangeArrowheads="1"/>
          </p:cNvSpPr>
          <p:nvPr/>
        </p:nvSpPr>
        <p:spPr bwMode="auto">
          <a:xfrm>
            <a:off x="396875" y="120650"/>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Ve skutečnosti není v deskriptoru uvedena </a:t>
            </a:r>
            <a:r>
              <a:rPr lang="cs-CZ" altLang="cs-CZ" i="1"/>
              <a:t>délka</a:t>
            </a:r>
            <a:r>
              <a:rPr lang="cs-CZ" altLang="cs-CZ"/>
              <a:t> segmentu, ale </a:t>
            </a:r>
            <a:r>
              <a:rPr lang="cs-CZ" altLang="cs-CZ" b="1"/>
              <a:t>limit</a:t>
            </a:r>
          </a:p>
        </p:txBody>
      </p:sp>
      <p:sp>
        <p:nvSpPr>
          <p:cNvPr id="33844" name="TextovéPole 24">
            <a:extLst>
              <a:ext uri="{FF2B5EF4-FFF2-40B4-BE49-F238E27FC236}">
                <a16:creationId xmlns:a16="http://schemas.microsoft.com/office/drawing/2014/main" id="{EAAEA50F-EB80-43CB-9BEF-F88E18CBFBA0}"/>
              </a:ext>
            </a:extLst>
          </p:cNvPr>
          <p:cNvSpPr txBox="1">
            <a:spLocks noChangeArrowheads="1"/>
          </p:cNvSpPr>
          <p:nvPr/>
        </p:nvSpPr>
        <p:spPr bwMode="auto">
          <a:xfrm>
            <a:off x="34925" y="5646738"/>
            <a:ext cx="58674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Limit</a:t>
            </a:r>
            <a:r>
              <a:rPr lang="cs-CZ" altLang="cs-CZ"/>
              <a:t> udává maximální velikost offsetu,</a:t>
            </a:r>
          </a:p>
          <a:p>
            <a:r>
              <a:rPr lang="cs-CZ" altLang="cs-CZ"/>
              <a:t>kterou lze použít při přístupu do segmentu</a:t>
            </a:r>
          </a:p>
          <a:p>
            <a:r>
              <a:rPr lang="cs-CZ" altLang="cs-CZ" b="1"/>
              <a:t>Délka segmentu </a:t>
            </a:r>
            <a:r>
              <a:rPr lang="cs-CZ" altLang="cs-CZ"/>
              <a:t>= limit +1</a:t>
            </a:r>
          </a:p>
          <a:p>
            <a:r>
              <a:rPr lang="cs-CZ" altLang="cs-CZ" b="1"/>
              <a:t>Koncová adresa segmentu </a:t>
            </a:r>
            <a:r>
              <a:rPr lang="cs-CZ" altLang="cs-CZ"/>
              <a:t>= počáteční adresa + limit</a:t>
            </a:r>
          </a:p>
        </p:txBody>
      </p:sp>
      <p:sp>
        <p:nvSpPr>
          <p:cNvPr id="33" name="Levá složená závorka 32">
            <a:extLst>
              <a:ext uri="{FF2B5EF4-FFF2-40B4-BE49-F238E27FC236}">
                <a16:creationId xmlns:a16="http://schemas.microsoft.com/office/drawing/2014/main" id="{5FA818B0-790C-46F8-BA05-CD5F90AA175F}"/>
              </a:ext>
            </a:extLst>
          </p:cNvPr>
          <p:cNvSpPr/>
          <p:nvPr/>
        </p:nvSpPr>
        <p:spPr>
          <a:xfrm>
            <a:off x="5426075" y="3938588"/>
            <a:ext cx="215900" cy="1192212"/>
          </a:xfrm>
          <a:prstGeom prst="leftBrace">
            <a:avLst/>
          </a:prstGeom>
          <a:ln/>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5" name="Levá složená závorka 34">
            <a:extLst>
              <a:ext uri="{FF2B5EF4-FFF2-40B4-BE49-F238E27FC236}">
                <a16:creationId xmlns:a16="http://schemas.microsoft.com/office/drawing/2014/main" id="{970D4AAE-CDBD-4A0E-B99C-3B38B79D43E4}"/>
              </a:ext>
            </a:extLst>
          </p:cNvPr>
          <p:cNvSpPr/>
          <p:nvPr/>
        </p:nvSpPr>
        <p:spPr>
          <a:xfrm>
            <a:off x="5411788" y="2752725"/>
            <a:ext cx="214312" cy="95091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33847" name="TextovéPole 43">
            <a:extLst>
              <a:ext uri="{FF2B5EF4-FFF2-40B4-BE49-F238E27FC236}">
                <a16:creationId xmlns:a16="http://schemas.microsoft.com/office/drawing/2014/main" id="{FFA6CDB4-B8B7-4100-B779-A6B531F8BE3A}"/>
              </a:ext>
            </a:extLst>
          </p:cNvPr>
          <p:cNvSpPr txBox="1">
            <a:spLocks noChangeArrowheads="1"/>
          </p:cNvSpPr>
          <p:nvPr/>
        </p:nvSpPr>
        <p:spPr bwMode="auto">
          <a:xfrm>
            <a:off x="4157663" y="4381500"/>
            <a:ext cx="1404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65536 B </a:t>
            </a:r>
          </a:p>
        </p:txBody>
      </p:sp>
      <p:sp>
        <p:nvSpPr>
          <p:cNvPr id="33848" name="TextovéPole 45">
            <a:extLst>
              <a:ext uri="{FF2B5EF4-FFF2-40B4-BE49-F238E27FC236}">
                <a16:creationId xmlns:a16="http://schemas.microsoft.com/office/drawing/2014/main" id="{816E1819-D0F9-4280-87FF-7216E1B56408}"/>
              </a:ext>
            </a:extLst>
          </p:cNvPr>
          <p:cNvSpPr txBox="1">
            <a:spLocks noChangeArrowheads="1"/>
          </p:cNvSpPr>
          <p:nvPr/>
        </p:nvSpPr>
        <p:spPr bwMode="auto">
          <a:xfrm>
            <a:off x="4121150" y="3081338"/>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Délka D571h B </a:t>
            </a:r>
          </a:p>
        </p:txBody>
      </p:sp>
      <p:sp>
        <p:nvSpPr>
          <p:cNvPr id="33849" name="TextovéPole 16">
            <a:extLst>
              <a:ext uri="{FF2B5EF4-FFF2-40B4-BE49-F238E27FC236}">
                <a16:creationId xmlns:a16="http://schemas.microsoft.com/office/drawing/2014/main" id="{727A22D2-BBE7-409D-9003-C1DAF3594237}"/>
              </a:ext>
            </a:extLst>
          </p:cNvPr>
          <p:cNvSpPr txBox="1">
            <a:spLocks noChangeArrowheads="1"/>
          </p:cNvSpPr>
          <p:nvPr/>
        </p:nvSpPr>
        <p:spPr bwMode="auto">
          <a:xfrm>
            <a:off x="7667625" y="4975225"/>
            <a:ext cx="1173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345678h</a:t>
            </a:r>
          </a:p>
        </p:txBody>
      </p:sp>
      <p:sp>
        <p:nvSpPr>
          <p:cNvPr id="33850" name="TextovéPole 41">
            <a:extLst>
              <a:ext uri="{FF2B5EF4-FFF2-40B4-BE49-F238E27FC236}">
                <a16:creationId xmlns:a16="http://schemas.microsoft.com/office/drawing/2014/main" id="{C7FBF5D8-A4B6-4238-8699-17B5F753E7E6}"/>
              </a:ext>
            </a:extLst>
          </p:cNvPr>
          <p:cNvSpPr txBox="1">
            <a:spLocks noChangeArrowheads="1"/>
          </p:cNvSpPr>
          <p:nvPr/>
        </p:nvSpPr>
        <p:spPr bwMode="auto">
          <a:xfrm>
            <a:off x="7634288" y="3530600"/>
            <a:ext cx="1173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876543h</a:t>
            </a:r>
          </a:p>
        </p:txBody>
      </p:sp>
      <p:sp>
        <p:nvSpPr>
          <p:cNvPr id="33851" name="TextovéPole 42">
            <a:extLst>
              <a:ext uri="{FF2B5EF4-FFF2-40B4-BE49-F238E27FC236}">
                <a16:creationId xmlns:a16="http://schemas.microsoft.com/office/drawing/2014/main" id="{01D33538-6518-4DAA-9013-99D34BFDD41C}"/>
              </a:ext>
            </a:extLst>
          </p:cNvPr>
          <p:cNvSpPr txBox="1">
            <a:spLocks noChangeArrowheads="1"/>
          </p:cNvSpPr>
          <p:nvPr/>
        </p:nvSpPr>
        <p:spPr bwMode="auto">
          <a:xfrm>
            <a:off x="7648575" y="3865563"/>
            <a:ext cx="1316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355677h</a:t>
            </a:r>
          </a:p>
          <a:p>
            <a:r>
              <a:rPr lang="cs-CZ" altLang="cs-CZ" sz="1000"/>
              <a:t>(345678h + FFFFh)</a:t>
            </a:r>
          </a:p>
        </p:txBody>
      </p:sp>
      <p:sp>
        <p:nvSpPr>
          <p:cNvPr id="33852" name="TextovéPole 43">
            <a:extLst>
              <a:ext uri="{FF2B5EF4-FFF2-40B4-BE49-F238E27FC236}">
                <a16:creationId xmlns:a16="http://schemas.microsoft.com/office/drawing/2014/main" id="{9EA7B3DF-7BC1-4D8C-BF5C-F9B19C4BEE0B}"/>
              </a:ext>
            </a:extLst>
          </p:cNvPr>
          <p:cNvSpPr txBox="1">
            <a:spLocks noChangeArrowheads="1"/>
          </p:cNvSpPr>
          <p:nvPr/>
        </p:nvSpPr>
        <p:spPr bwMode="auto">
          <a:xfrm>
            <a:off x="7648575" y="2657475"/>
            <a:ext cx="1316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883AB3h</a:t>
            </a:r>
          </a:p>
          <a:p>
            <a:r>
              <a:rPr lang="cs-CZ" altLang="cs-CZ" sz="1000"/>
              <a:t>(876543h + D570h)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2853B650-D306-4519-9FC6-B26FD7E5F9A5}"/>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5D1062C4-4DE3-4FD0-BABB-B591C557B52D}"/>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7F199809-F48D-4822-AAE4-C1C968FE9906}"/>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185F831B-3E63-41E6-908A-9C12751EB9CB}"/>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D7659C1A-0738-495B-BB40-047623E32BED}"/>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4823" name="TextovéPole 9">
            <a:extLst>
              <a:ext uri="{FF2B5EF4-FFF2-40B4-BE49-F238E27FC236}">
                <a16:creationId xmlns:a16="http://schemas.microsoft.com/office/drawing/2014/main" id="{CADF4ACE-D134-4952-88EE-9FE0F5BB8060}"/>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4824" name="TextovéPole 10">
            <a:extLst>
              <a:ext uri="{FF2B5EF4-FFF2-40B4-BE49-F238E27FC236}">
                <a16:creationId xmlns:a16="http://schemas.microsoft.com/office/drawing/2014/main" id="{73410808-44A8-4DD0-9154-BAEC3E34349E}"/>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4825" name="TextovéPole 11">
            <a:extLst>
              <a:ext uri="{FF2B5EF4-FFF2-40B4-BE49-F238E27FC236}">
                <a16:creationId xmlns:a16="http://schemas.microsoft.com/office/drawing/2014/main" id="{2E73D341-F127-4FE0-88A7-44C0CC4DA238}"/>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4826" name="TextovéPole 12">
            <a:extLst>
              <a:ext uri="{FF2B5EF4-FFF2-40B4-BE49-F238E27FC236}">
                <a16:creationId xmlns:a16="http://schemas.microsoft.com/office/drawing/2014/main" id="{79856134-C949-4428-BEEE-23B460E15EE5}"/>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4827" name="TextovéPole 13">
            <a:extLst>
              <a:ext uri="{FF2B5EF4-FFF2-40B4-BE49-F238E27FC236}">
                <a16:creationId xmlns:a16="http://schemas.microsoft.com/office/drawing/2014/main" id="{EE07D7DC-CED2-4536-BD6D-D46AE22A3EC4}"/>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8399164F-5FA9-41F0-B866-0AD993BA17E1}"/>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AA3AD9BE-90A1-4628-ADFE-B530DAE00FA7}"/>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4863" name="TextovéPole 16">
            <a:extLst>
              <a:ext uri="{FF2B5EF4-FFF2-40B4-BE49-F238E27FC236}">
                <a16:creationId xmlns:a16="http://schemas.microsoft.com/office/drawing/2014/main" id="{F41A68AB-2B34-4D0D-8CE2-C8F5F3E1F489}"/>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531F3B8C-04D5-43BA-A4B3-CF42B6E03018}"/>
              </a:ext>
            </a:extLst>
          </p:cNvPr>
          <p:cNvCxnSpPr>
            <a:cxnSpLocks/>
          </p:cNvCxnSpPr>
          <p:nvPr/>
        </p:nvCxnSpPr>
        <p:spPr>
          <a:xfrm>
            <a:off x="3419475" y="1628775"/>
            <a:ext cx="2665413" cy="1420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6238954A-950B-4C7E-94BE-E1E30BE4222A}"/>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866" name="TextovéPole 27">
            <a:extLst>
              <a:ext uri="{FF2B5EF4-FFF2-40B4-BE49-F238E27FC236}">
                <a16:creationId xmlns:a16="http://schemas.microsoft.com/office/drawing/2014/main" id="{B4D9669E-C781-476F-A4E6-2B62C6A340DB}"/>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4867" name="TextovéPole 22">
            <a:extLst>
              <a:ext uri="{FF2B5EF4-FFF2-40B4-BE49-F238E27FC236}">
                <a16:creationId xmlns:a16="http://schemas.microsoft.com/office/drawing/2014/main" id="{3EC17B3E-F922-4412-8C02-C3632CEE15A9}"/>
              </a:ext>
            </a:extLst>
          </p:cNvPr>
          <p:cNvSpPr txBox="1">
            <a:spLocks noChangeArrowheads="1"/>
          </p:cNvSpPr>
          <p:nvPr/>
        </p:nvSpPr>
        <p:spPr bwMode="auto">
          <a:xfrm>
            <a:off x="441325" y="344488"/>
            <a:ext cx="3240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a:t>
            </a:r>
          </a:p>
        </p:txBody>
      </p:sp>
      <p:sp>
        <p:nvSpPr>
          <p:cNvPr id="34868" name="TextovéPole 24">
            <a:extLst>
              <a:ext uri="{FF2B5EF4-FFF2-40B4-BE49-F238E27FC236}">
                <a16:creationId xmlns:a16="http://schemas.microsoft.com/office/drawing/2014/main" id="{B954AEF0-8B29-454B-9BF9-C45136DD7A50}"/>
              </a:ext>
            </a:extLst>
          </p:cNvPr>
          <p:cNvSpPr txBox="1">
            <a:spLocks noChangeArrowheads="1"/>
          </p:cNvSpPr>
          <p:nvPr/>
        </p:nvSpPr>
        <p:spPr bwMode="auto">
          <a:xfrm>
            <a:off x="134938" y="4518025"/>
            <a:ext cx="50847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b="1"/>
              <a:t>DS←Index 1</a:t>
            </a:r>
          </a:p>
          <a:p>
            <a:r>
              <a:rPr lang="cs-CZ" altLang="cs-CZ" sz="1400" b="1"/>
              <a:t>Určete adresu, na které končí aktuální datový segment</a:t>
            </a:r>
          </a:p>
          <a:p>
            <a:endParaRPr lang="cs-CZ" altLang="cs-CZ" sz="1400"/>
          </a:p>
          <a:p>
            <a:r>
              <a:rPr lang="cs-CZ" altLang="cs-CZ" sz="1400"/>
              <a:t>Vybraný je deskriptor na řádku č. 1</a:t>
            </a:r>
          </a:p>
          <a:p>
            <a:r>
              <a:rPr lang="cs-CZ" altLang="cs-CZ" sz="1400"/>
              <a:t>Datový segment tedy začíná na adrese ABC123h</a:t>
            </a:r>
          </a:p>
          <a:p>
            <a:r>
              <a:rPr lang="cs-CZ" altLang="cs-CZ" sz="1400"/>
              <a:t>Limit pro tento segment je 1234h</a:t>
            </a:r>
          </a:p>
          <a:p>
            <a:endParaRPr lang="cs-CZ" altLang="cs-CZ" sz="1400"/>
          </a:p>
          <a:p>
            <a:r>
              <a:rPr lang="cs-CZ" altLang="cs-CZ" sz="1400"/>
              <a:t>Vybraný datový segment tedy končí na adrese ABC123h+1234h = </a:t>
            </a:r>
            <a:r>
              <a:rPr lang="cs-CZ" altLang="cs-CZ" sz="1400" u="sng"/>
              <a:t>ABD357h</a:t>
            </a:r>
          </a:p>
        </p:txBody>
      </p:sp>
      <p:cxnSp>
        <p:nvCxnSpPr>
          <p:cNvPr id="5" name="Přímá spojnice se šipkou 4">
            <a:extLst>
              <a:ext uri="{FF2B5EF4-FFF2-40B4-BE49-F238E27FC236}">
                <a16:creationId xmlns:a16="http://schemas.microsoft.com/office/drawing/2014/main" id="{7887D55E-0247-47B7-86B6-E699DBAD4057}"/>
              </a:ext>
            </a:extLst>
          </p:cNvPr>
          <p:cNvCxnSpPr>
            <a:cxnSpLocks/>
          </p:cNvCxnSpPr>
          <p:nvPr/>
        </p:nvCxnSpPr>
        <p:spPr>
          <a:xfrm flipV="1">
            <a:off x="3419475" y="903288"/>
            <a:ext cx="24828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7B7FA83B-969F-4747-852E-ACD7381D48E3}"/>
              </a:ext>
            </a:extLst>
          </p:cNvPr>
          <p:cNvCxnSpPr>
            <a:cxnSpLocks/>
          </p:cNvCxnSpPr>
          <p:nvPr/>
        </p:nvCxnSpPr>
        <p:spPr>
          <a:xfrm flipV="1">
            <a:off x="3419475" y="2224088"/>
            <a:ext cx="2665413" cy="52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4A389BC7-01E6-434F-A488-DA4712CB4433}"/>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872" name="TextovéPole 40">
            <a:extLst>
              <a:ext uri="{FF2B5EF4-FFF2-40B4-BE49-F238E27FC236}">
                <a16:creationId xmlns:a16="http://schemas.microsoft.com/office/drawing/2014/main" id="{12BBD196-DE8D-4A59-9193-C2C5EDEBA825}"/>
              </a:ext>
            </a:extLst>
          </p:cNvPr>
          <p:cNvSpPr txBox="1">
            <a:spLocks noChangeArrowheads="1"/>
          </p:cNvSpPr>
          <p:nvPr/>
        </p:nvSpPr>
        <p:spPr bwMode="auto">
          <a:xfrm>
            <a:off x="5046663" y="728663"/>
            <a:ext cx="11731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ABD357h</a:t>
            </a:r>
          </a:p>
        </p:txBody>
      </p:sp>
      <p:sp>
        <p:nvSpPr>
          <p:cNvPr id="45" name="Obdélník 44">
            <a:extLst>
              <a:ext uri="{FF2B5EF4-FFF2-40B4-BE49-F238E27FC236}">
                <a16:creationId xmlns:a16="http://schemas.microsoft.com/office/drawing/2014/main" id="{D8B50D15-4EE6-45AB-9FCC-B805E7ED416F}"/>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4E80F687-1DA6-4B9E-A393-93DF9DF3E830}"/>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651D6415-CB2A-4F83-A717-1B8D5AF932DE}"/>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5ACDB567-72FC-497F-8966-30BC4B2FF931}"/>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E97D1CC7-7934-444B-A64E-0ECF8F51F6A0}"/>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3AA30657-514C-43BF-9942-3B2231D44EB4}"/>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BDD4E74F-BE88-4065-A1C4-82478211D76B}"/>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5847" name="TextovéPole 9">
            <a:extLst>
              <a:ext uri="{FF2B5EF4-FFF2-40B4-BE49-F238E27FC236}">
                <a16:creationId xmlns:a16="http://schemas.microsoft.com/office/drawing/2014/main" id="{B0B5CB22-43D7-434D-AD9B-2237C25DD660}"/>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5848" name="TextovéPole 10">
            <a:extLst>
              <a:ext uri="{FF2B5EF4-FFF2-40B4-BE49-F238E27FC236}">
                <a16:creationId xmlns:a16="http://schemas.microsoft.com/office/drawing/2014/main" id="{E8B444F9-80DE-4F23-8258-81B75A121AF3}"/>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5849" name="TextovéPole 11">
            <a:extLst>
              <a:ext uri="{FF2B5EF4-FFF2-40B4-BE49-F238E27FC236}">
                <a16:creationId xmlns:a16="http://schemas.microsoft.com/office/drawing/2014/main" id="{92531A3B-81EA-49B7-B2FA-9165A4594BE5}"/>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5850" name="TextovéPole 12">
            <a:extLst>
              <a:ext uri="{FF2B5EF4-FFF2-40B4-BE49-F238E27FC236}">
                <a16:creationId xmlns:a16="http://schemas.microsoft.com/office/drawing/2014/main" id="{F6B27E09-0B05-437D-A3B1-59DAA64D3AC1}"/>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5851" name="TextovéPole 13">
            <a:extLst>
              <a:ext uri="{FF2B5EF4-FFF2-40B4-BE49-F238E27FC236}">
                <a16:creationId xmlns:a16="http://schemas.microsoft.com/office/drawing/2014/main" id="{75C90D33-E943-4402-AC25-105829F93F2C}"/>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F5F109AA-B1D9-4665-B052-E3BFD9747D50}"/>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BC4AAB05-D2CD-46F2-8D49-F557412BE084}"/>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5887" name="TextovéPole 16">
            <a:extLst>
              <a:ext uri="{FF2B5EF4-FFF2-40B4-BE49-F238E27FC236}">
                <a16:creationId xmlns:a16="http://schemas.microsoft.com/office/drawing/2014/main" id="{EE59A950-13CE-4D14-8047-47F404CC79A7}"/>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992DF32C-BA28-4E62-B7B5-BDB51B2E2627}"/>
              </a:ext>
            </a:extLst>
          </p:cNvPr>
          <p:cNvCxnSpPr>
            <a:cxnSpLocks/>
          </p:cNvCxnSpPr>
          <p:nvPr/>
        </p:nvCxnSpPr>
        <p:spPr>
          <a:xfrm>
            <a:off x="3419475" y="1628775"/>
            <a:ext cx="2665413" cy="1420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2BFDFEF8-2273-4616-BFB2-EA17E07C2619}"/>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90" name="TextovéPole 27">
            <a:extLst>
              <a:ext uri="{FF2B5EF4-FFF2-40B4-BE49-F238E27FC236}">
                <a16:creationId xmlns:a16="http://schemas.microsoft.com/office/drawing/2014/main" id="{AFBC6A69-E732-4547-B874-76CEBFBD2E72}"/>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5891" name="TextovéPole 22">
            <a:extLst>
              <a:ext uri="{FF2B5EF4-FFF2-40B4-BE49-F238E27FC236}">
                <a16:creationId xmlns:a16="http://schemas.microsoft.com/office/drawing/2014/main" id="{7A4DE8B6-7E21-491B-B012-D4690743CCE0}"/>
              </a:ext>
            </a:extLst>
          </p:cNvPr>
          <p:cNvSpPr txBox="1">
            <a:spLocks noChangeArrowheads="1"/>
          </p:cNvSpPr>
          <p:nvPr/>
        </p:nvSpPr>
        <p:spPr bwMode="auto">
          <a:xfrm>
            <a:off x="441325" y="344488"/>
            <a:ext cx="3240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a:t>
            </a:r>
          </a:p>
        </p:txBody>
      </p:sp>
      <p:sp>
        <p:nvSpPr>
          <p:cNvPr id="35892" name="TextovéPole 24">
            <a:extLst>
              <a:ext uri="{FF2B5EF4-FFF2-40B4-BE49-F238E27FC236}">
                <a16:creationId xmlns:a16="http://schemas.microsoft.com/office/drawing/2014/main" id="{047EFE7C-681D-4F69-80AE-017490219CF5}"/>
              </a:ext>
            </a:extLst>
          </p:cNvPr>
          <p:cNvSpPr txBox="1">
            <a:spLocks noChangeArrowheads="1"/>
          </p:cNvSpPr>
          <p:nvPr/>
        </p:nvSpPr>
        <p:spPr bwMode="auto">
          <a:xfrm>
            <a:off x="31750" y="4524375"/>
            <a:ext cx="50863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b="1"/>
              <a:t>DS←Index 4</a:t>
            </a:r>
          </a:p>
          <a:p>
            <a:r>
              <a:rPr lang="cs-CZ" altLang="cs-CZ" sz="1400" b="1"/>
              <a:t>Určete adresu, na které končí aktuální datový segment</a:t>
            </a:r>
          </a:p>
          <a:p>
            <a:endParaRPr lang="cs-CZ" altLang="cs-CZ" sz="1400"/>
          </a:p>
          <a:p>
            <a:r>
              <a:rPr lang="cs-CZ" altLang="cs-CZ" sz="1400"/>
              <a:t>Vybraný je deskriptor na řádku č. 4</a:t>
            </a:r>
          </a:p>
          <a:p>
            <a:r>
              <a:rPr lang="cs-CZ" altLang="cs-CZ" sz="1400"/>
              <a:t>Datový segment tedy začíná na adrese 100200h</a:t>
            </a:r>
          </a:p>
          <a:p>
            <a:r>
              <a:rPr lang="cs-CZ" altLang="cs-CZ" sz="1400"/>
              <a:t>Limit pro tento segment je 0 – Tento segment tedy obsahuje pouze </a:t>
            </a:r>
            <a:r>
              <a:rPr lang="cs-CZ" altLang="cs-CZ" sz="1400" b="1"/>
              <a:t>jeden jediný bajt</a:t>
            </a:r>
            <a:r>
              <a:rPr lang="cs-CZ" altLang="cs-CZ" sz="1400"/>
              <a:t>. Přistupovat lze pouze na jedinou pozici s offsetem 0</a:t>
            </a:r>
          </a:p>
          <a:p>
            <a:r>
              <a:rPr lang="cs-CZ" altLang="cs-CZ" sz="1400"/>
              <a:t>Vybraný datový segment </a:t>
            </a:r>
            <a:r>
              <a:rPr lang="cs-CZ" altLang="cs-CZ" sz="1400" b="1"/>
              <a:t>začíná i končí </a:t>
            </a:r>
            <a:r>
              <a:rPr lang="cs-CZ" altLang="cs-CZ" sz="1400"/>
              <a:t>na adrese </a:t>
            </a:r>
            <a:r>
              <a:rPr lang="cs-CZ" altLang="cs-CZ" sz="1400" u="sng"/>
              <a:t>100200h</a:t>
            </a:r>
          </a:p>
        </p:txBody>
      </p:sp>
      <p:cxnSp>
        <p:nvCxnSpPr>
          <p:cNvPr id="5" name="Přímá spojnice se šipkou 4">
            <a:extLst>
              <a:ext uri="{FF2B5EF4-FFF2-40B4-BE49-F238E27FC236}">
                <a16:creationId xmlns:a16="http://schemas.microsoft.com/office/drawing/2014/main" id="{15C695BC-5AAD-4D6A-8B88-263F2BA7783E}"/>
              </a:ext>
            </a:extLst>
          </p:cNvPr>
          <p:cNvCxnSpPr>
            <a:cxnSpLocks/>
          </p:cNvCxnSpPr>
          <p:nvPr/>
        </p:nvCxnSpPr>
        <p:spPr>
          <a:xfrm flipV="1">
            <a:off x="3419475" y="903288"/>
            <a:ext cx="24828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00E5C892-07A3-44CC-8A2F-3028D3F19921}"/>
              </a:ext>
            </a:extLst>
          </p:cNvPr>
          <p:cNvCxnSpPr>
            <a:cxnSpLocks/>
          </p:cNvCxnSpPr>
          <p:nvPr/>
        </p:nvCxnSpPr>
        <p:spPr>
          <a:xfrm flipV="1">
            <a:off x="3419475" y="2224088"/>
            <a:ext cx="2665413" cy="52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B8B6947E-5E72-42E6-B7F0-64F84C660A94}"/>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bdélník 44">
            <a:extLst>
              <a:ext uri="{FF2B5EF4-FFF2-40B4-BE49-F238E27FC236}">
                <a16:creationId xmlns:a16="http://schemas.microsoft.com/office/drawing/2014/main" id="{9C32CA8C-604F-4215-9769-846A2900BCBD}"/>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C9358777-09C9-443A-988B-E6BB1BAAA4FE}"/>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98" name="TextovéPole 25">
            <a:extLst>
              <a:ext uri="{FF2B5EF4-FFF2-40B4-BE49-F238E27FC236}">
                <a16:creationId xmlns:a16="http://schemas.microsoft.com/office/drawing/2014/main" id="{35FF44F8-C81C-4F8B-8CB2-427F393D7538}"/>
              </a:ext>
            </a:extLst>
          </p:cNvPr>
          <p:cNvSpPr txBox="1">
            <a:spLocks noChangeArrowheads="1"/>
          </p:cNvSpPr>
          <p:nvPr/>
        </p:nvSpPr>
        <p:spPr bwMode="auto">
          <a:xfrm>
            <a:off x="7635875" y="6118225"/>
            <a:ext cx="1171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100200h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23250C38-6875-48E1-A858-2F01FB1C0153}"/>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5D5DE16C-5CCE-4895-8083-0F8AA99F2E77}"/>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5AC90EF5-A392-457D-B12C-F237A66E35EE}"/>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A9746354-7CBE-4E48-A58C-8C72B8B563DF}"/>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111959C2-6718-4F29-9127-7CAC77FECC29}"/>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6871" name="TextovéPole 9">
            <a:extLst>
              <a:ext uri="{FF2B5EF4-FFF2-40B4-BE49-F238E27FC236}">
                <a16:creationId xmlns:a16="http://schemas.microsoft.com/office/drawing/2014/main" id="{E1516A55-CD5E-4E25-8D85-B4040443C2DE}"/>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6872" name="TextovéPole 10">
            <a:extLst>
              <a:ext uri="{FF2B5EF4-FFF2-40B4-BE49-F238E27FC236}">
                <a16:creationId xmlns:a16="http://schemas.microsoft.com/office/drawing/2014/main" id="{34148073-C129-42E9-8691-C45BDFC94D9F}"/>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6873" name="TextovéPole 11">
            <a:extLst>
              <a:ext uri="{FF2B5EF4-FFF2-40B4-BE49-F238E27FC236}">
                <a16:creationId xmlns:a16="http://schemas.microsoft.com/office/drawing/2014/main" id="{4E74C645-C469-460E-B32D-8E6F7624CBE8}"/>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6874" name="TextovéPole 12">
            <a:extLst>
              <a:ext uri="{FF2B5EF4-FFF2-40B4-BE49-F238E27FC236}">
                <a16:creationId xmlns:a16="http://schemas.microsoft.com/office/drawing/2014/main" id="{B9380234-FE87-4698-B07C-5B048ECC5186}"/>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6875" name="TextovéPole 13">
            <a:extLst>
              <a:ext uri="{FF2B5EF4-FFF2-40B4-BE49-F238E27FC236}">
                <a16:creationId xmlns:a16="http://schemas.microsoft.com/office/drawing/2014/main" id="{E082C139-82BB-4D0B-BD06-B6E69D927356}"/>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C60E17F4-234C-429B-A01E-C119B86188B6}"/>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C8F215D1-D928-413B-9E33-0F35DD7489BB}"/>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6911" name="TextovéPole 16">
            <a:extLst>
              <a:ext uri="{FF2B5EF4-FFF2-40B4-BE49-F238E27FC236}">
                <a16:creationId xmlns:a16="http://schemas.microsoft.com/office/drawing/2014/main" id="{1501F81E-CAF0-4000-BE61-7D3C1DE5AF95}"/>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EF899E4A-11DA-4C4E-9A7C-CB12486C6B09}"/>
              </a:ext>
            </a:extLst>
          </p:cNvPr>
          <p:cNvCxnSpPr>
            <a:cxnSpLocks/>
          </p:cNvCxnSpPr>
          <p:nvPr/>
        </p:nvCxnSpPr>
        <p:spPr>
          <a:xfrm>
            <a:off x="3419475" y="1628775"/>
            <a:ext cx="2665413" cy="1420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158F59B5-8D8D-4704-AC7A-9515FBE0409F}"/>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914" name="TextovéPole 27">
            <a:extLst>
              <a:ext uri="{FF2B5EF4-FFF2-40B4-BE49-F238E27FC236}">
                <a16:creationId xmlns:a16="http://schemas.microsoft.com/office/drawing/2014/main" id="{A97A4C7F-856A-4DB3-9C62-61FD6F919B07}"/>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6915" name="TextovéPole 22">
            <a:extLst>
              <a:ext uri="{FF2B5EF4-FFF2-40B4-BE49-F238E27FC236}">
                <a16:creationId xmlns:a16="http://schemas.microsoft.com/office/drawing/2014/main" id="{298E6956-594A-49B2-9A3F-D937FDD8E0A2}"/>
              </a:ext>
            </a:extLst>
          </p:cNvPr>
          <p:cNvSpPr txBox="1">
            <a:spLocks noChangeArrowheads="1"/>
          </p:cNvSpPr>
          <p:nvPr/>
        </p:nvSpPr>
        <p:spPr bwMode="auto">
          <a:xfrm>
            <a:off x="250825" y="115888"/>
            <a:ext cx="3240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Příklady</a:t>
            </a:r>
          </a:p>
        </p:txBody>
      </p:sp>
      <p:sp>
        <p:nvSpPr>
          <p:cNvPr id="29751" name="TextovéPole 24">
            <a:extLst>
              <a:ext uri="{FF2B5EF4-FFF2-40B4-BE49-F238E27FC236}">
                <a16:creationId xmlns:a16="http://schemas.microsoft.com/office/drawing/2014/main" id="{6B9B6039-63A4-461D-99CB-3A2629FC7CF0}"/>
              </a:ext>
            </a:extLst>
          </p:cNvPr>
          <p:cNvSpPr txBox="1">
            <a:spLocks noChangeArrowheads="1"/>
          </p:cNvSpPr>
          <p:nvPr/>
        </p:nvSpPr>
        <p:spPr bwMode="auto">
          <a:xfrm>
            <a:off x="180975" y="4117975"/>
            <a:ext cx="5084763" cy="289242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cs-CZ" altLang="cs-CZ" sz="1400" dirty="0" err="1"/>
              <a:t>DS←Index</a:t>
            </a:r>
            <a:r>
              <a:rPr lang="cs-CZ" altLang="cs-CZ" sz="1400" dirty="0"/>
              <a:t> 2</a:t>
            </a:r>
          </a:p>
          <a:p>
            <a:pPr>
              <a:defRPr/>
            </a:pPr>
            <a:r>
              <a:rPr lang="cs-CZ" altLang="cs-CZ" sz="1400" dirty="0" err="1"/>
              <a:t>CS←Index</a:t>
            </a:r>
            <a:r>
              <a:rPr lang="cs-CZ" altLang="cs-CZ" sz="1400" dirty="0"/>
              <a:t> 3</a:t>
            </a:r>
          </a:p>
          <a:p>
            <a:pPr>
              <a:defRPr/>
            </a:pPr>
            <a:r>
              <a:rPr lang="cs-CZ" altLang="cs-CZ" sz="1400" dirty="0" err="1"/>
              <a:t>ES←Index</a:t>
            </a:r>
            <a:r>
              <a:rPr lang="cs-CZ" altLang="cs-CZ" sz="1400" dirty="0"/>
              <a:t> 0</a:t>
            </a:r>
          </a:p>
          <a:p>
            <a:pPr>
              <a:defRPr/>
            </a:pPr>
            <a:r>
              <a:rPr lang="cs-CZ" altLang="cs-CZ" sz="1400" dirty="0" err="1"/>
              <a:t>SS←Index</a:t>
            </a:r>
            <a:r>
              <a:rPr lang="cs-CZ" altLang="cs-CZ" sz="1400"/>
              <a:t> 0</a:t>
            </a:r>
            <a:endParaRPr lang="cs-CZ" altLang="cs-CZ" sz="1400" dirty="0"/>
          </a:p>
          <a:p>
            <a:pPr>
              <a:defRPr/>
            </a:pPr>
            <a:r>
              <a:rPr lang="cs-CZ" altLang="cs-CZ" sz="1400" dirty="0"/>
              <a:t>SP=1122h</a:t>
            </a:r>
          </a:p>
          <a:p>
            <a:pPr>
              <a:defRPr/>
            </a:pPr>
            <a:r>
              <a:rPr lang="cs-CZ" altLang="cs-CZ" sz="1400" dirty="0"/>
              <a:t>IP=75C2h</a:t>
            </a:r>
          </a:p>
          <a:p>
            <a:pPr>
              <a:defRPr/>
            </a:pPr>
            <a:endParaRPr lang="cs-CZ" altLang="cs-CZ" sz="1400" dirty="0"/>
          </a:p>
          <a:p>
            <a:pPr marL="342900" indent="-342900">
              <a:buFontTx/>
              <a:buAutoNum type="arabicPeriod"/>
              <a:defRPr/>
            </a:pPr>
            <a:r>
              <a:rPr lang="cs-CZ" altLang="cs-CZ" sz="1400" dirty="0"/>
              <a:t>Určete adresu vrcholu zásobníku</a:t>
            </a:r>
          </a:p>
          <a:p>
            <a:pPr marL="342900" indent="-342900">
              <a:buFontTx/>
              <a:buAutoNum type="arabicPeriod"/>
              <a:defRPr/>
            </a:pPr>
            <a:r>
              <a:rPr lang="cs-CZ" altLang="cs-CZ" sz="1400" dirty="0"/>
              <a:t>Určete adresu na které končí pomocný datový segment</a:t>
            </a:r>
          </a:p>
          <a:p>
            <a:pPr marL="342900" indent="-342900">
              <a:buFontTx/>
              <a:buAutoNum type="arabicPeriod"/>
              <a:defRPr/>
            </a:pPr>
            <a:r>
              <a:rPr lang="cs-CZ" altLang="cs-CZ" sz="1400" dirty="0"/>
              <a:t>Určete adresu, ze které se právě čte strojový kód</a:t>
            </a:r>
          </a:p>
          <a:p>
            <a:pPr marL="342900" indent="-342900">
              <a:buFontTx/>
              <a:buAutoNum type="arabicPeriod"/>
              <a:defRPr/>
            </a:pPr>
            <a:r>
              <a:rPr lang="cs-CZ" altLang="cs-CZ" sz="1400" dirty="0"/>
              <a:t>Určete adresy, na které se zapíše povelem MOV [12],AX</a:t>
            </a:r>
          </a:p>
          <a:p>
            <a:pPr marL="342900" indent="-342900">
              <a:buFontTx/>
              <a:buAutoNum type="arabicPeriod"/>
              <a:defRPr/>
            </a:pPr>
            <a:endParaRPr lang="cs-CZ" altLang="cs-CZ" sz="1400" dirty="0"/>
          </a:p>
          <a:p>
            <a:pPr>
              <a:defRPr/>
            </a:pPr>
            <a:endParaRPr lang="cs-CZ" altLang="cs-CZ" sz="1400" b="1" dirty="0"/>
          </a:p>
        </p:txBody>
      </p:sp>
      <p:cxnSp>
        <p:nvCxnSpPr>
          <p:cNvPr id="5" name="Přímá spojnice se šipkou 4">
            <a:extLst>
              <a:ext uri="{FF2B5EF4-FFF2-40B4-BE49-F238E27FC236}">
                <a16:creationId xmlns:a16="http://schemas.microsoft.com/office/drawing/2014/main" id="{F64CD298-9AF2-4A78-8AEF-F8A570EAB40F}"/>
              </a:ext>
            </a:extLst>
          </p:cNvPr>
          <p:cNvCxnSpPr>
            <a:cxnSpLocks/>
          </p:cNvCxnSpPr>
          <p:nvPr/>
        </p:nvCxnSpPr>
        <p:spPr>
          <a:xfrm flipV="1">
            <a:off x="3419475" y="903288"/>
            <a:ext cx="24828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5C80575D-6B11-4457-9BF4-1AD9F09EBAD4}"/>
              </a:ext>
            </a:extLst>
          </p:cNvPr>
          <p:cNvCxnSpPr>
            <a:cxnSpLocks/>
          </p:cNvCxnSpPr>
          <p:nvPr/>
        </p:nvCxnSpPr>
        <p:spPr>
          <a:xfrm flipV="1">
            <a:off x="3419475" y="2224088"/>
            <a:ext cx="2665413" cy="52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C13AF3C1-C875-466D-A66E-C17AF1292C9A}"/>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bdélník 44">
            <a:extLst>
              <a:ext uri="{FF2B5EF4-FFF2-40B4-BE49-F238E27FC236}">
                <a16:creationId xmlns:a16="http://schemas.microsoft.com/office/drawing/2014/main" id="{63B6787E-9CBD-4CB2-B9B8-262EDA2E2AF5}"/>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1A2C1382-0438-43C7-9534-6501B8DEE477}"/>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9AEF5DA-3351-4B75-B864-6649C8109236}"/>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BB3A8AF3-D855-48D8-B0FF-C727C2B93857}"/>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0BAF7D48-F3E1-4D9E-87B6-50F94E69E11C}"/>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dirty="0"/>
          </a:p>
        </p:txBody>
      </p:sp>
      <p:sp>
        <p:nvSpPr>
          <p:cNvPr id="8" name="Obdélník 7">
            <a:extLst>
              <a:ext uri="{FF2B5EF4-FFF2-40B4-BE49-F238E27FC236}">
                <a16:creationId xmlns:a16="http://schemas.microsoft.com/office/drawing/2014/main" id="{9A0D06CF-1393-4AD5-B379-EF8D19F4619C}"/>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5D6F08F0-7BEA-4F5C-A3EB-BCD82B77CE25}"/>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7895" name="TextovéPole 9">
            <a:extLst>
              <a:ext uri="{FF2B5EF4-FFF2-40B4-BE49-F238E27FC236}">
                <a16:creationId xmlns:a16="http://schemas.microsoft.com/office/drawing/2014/main" id="{6B5AAC9F-F995-42F2-9F49-58B33B1C18CD}"/>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7896" name="TextovéPole 10">
            <a:extLst>
              <a:ext uri="{FF2B5EF4-FFF2-40B4-BE49-F238E27FC236}">
                <a16:creationId xmlns:a16="http://schemas.microsoft.com/office/drawing/2014/main" id="{342FB938-418E-4D40-B9E8-F2F85CEAAFAA}"/>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7897" name="TextovéPole 11">
            <a:extLst>
              <a:ext uri="{FF2B5EF4-FFF2-40B4-BE49-F238E27FC236}">
                <a16:creationId xmlns:a16="http://schemas.microsoft.com/office/drawing/2014/main" id="{63860850-A5F7-459C-8188-A485D3A8A3B6}"/>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7898" name="TextovéPole 12">
            <a:extLst>
              <a:ext uri="{FF2B5EF4-FFF2-40B4-BE49-F238E27FC236}">
                <a16:creationId xmlns:a16="http://schemas.microsoft.com/office/drawing/2014/main" id="{D1B6B1E5-BF08-41C7-B2CA-D9008BA8086B}"/>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7899" name="TextovéPole 13">
            <a:extLst>
              <a:ext uri="{FF2B5EF4-FFF2-40B4-BE49-F238E27FC236}">
                <a16:creationId xmlns:a16="http://schemas.microsoft.com/office/drawing/2014/main" id="{7D20E6F4-C692-464C-8E53-07FD01752AB7}"/>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65FCF3A4-189C-4210-9E43-7D3216F503AD}"/>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10E65308-6B49-4BB5-813B-6831C8D96E6D}"/>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7935" name="TextovéPole 16">
            <a:extLst>
              <a:ext uri="{FF2B5EF4-FFF2-40B4-BE49-F238E27FC236}">
                <a16:creationId xmlns:a16="http://schemas.microsoft.com/office/drawing/2014/main" id="{27B69028-40DA-4FB6-982A-383C669BBEFC}"/>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E6F111B5-CCAA-493B-995A-CEACA9568F0B}"/>
              </a:ext>
            </a:extLst>
          </p:cNvPr>
          <p:cNvCxnSpPr>
            <a:cxnSpLocks/>
          </p:cNvCxnSpPr>
          <p:nvPr/>
        </p:nvCxnSpPr>
        <p:spPr>
          <a:xfrm>
            <a:off x="3419475" y="1628775"/>
            <a:ext cx="2665413" cy="1420813"/>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39DC4709-5047-4826-9223-11E5E78AABBB}"/>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938" name="TextovéPole 27">
            <a:extLst>
              <a:ext uri="{FF2B5EF4-FFF2-40B4-BE49-F238E27FC236}">
                <a16:creationId xmlns:a16="http://schemas.microsoft.com/office/drawing/2014/main" id="{226CB196-FF30-409D-AAE9-51008EFD11E1}"/>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7939" name="TextovéPole 22">
            <a:extLst>
              <a:ext uri="{FF2B5EF4-FFF2-40B4-BE49-F238E27FC236}">
                <a16:creationId xmlns:a16="http://schemas.microsoft.com/office/drawing/2014/main" id="{C40C519C-4847-4CEF-82BD-B94B8B9B1708}"/>
              </a:ext>
            </a:extLst>
          </p:cNvPr>
          <p:cNvSpPr txBox="1">
            <a:spLocks noChangeArrowheads="1"/>
          </p:cNvSpPr>
          <p:nvPr/>
        </p:nvSpPr>
        <p:spPr bwMode="auto">
          <a:xfrm>
            <a:off x="250825" y="115888"/>
            <a:ext cx="36004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Příklady</a:t>
            </a:r>
          </a:p>
          <a:p>
            <a:r>
              <a:rPr lang="cs-CZ" altLang="cs-CZ" sz="1400"/>
              <a:t>1. Určete adresu vrcholu zásobníku</a:t>
            </a:r>
          </a:p>
          <a:p>
            <a:endParaRPr lang="cs-CZ" altLang="cs-CZ" b="1"/>
          </a:p>
        </p:txBody>
      </p:sp>
      <p:sp>
        <p:nvSpPr>
          <p:cNvPr id="37940" name="TextovéPole 24">
            <a:extLst>
              <a:ext uri="{FF2B5EF4-FFF2-40B4-BE49-F238E27FC236}">
                <a16:creationId xmlns:a16="http://schemas.microsoft.com/office/drawing/2014/main" id="{B4CB451D-E788-43BB-83F6-C789AF820670}"/>
              </a:ext>
            </a:extLst>
          </p:cNvPr>
          <p:cNvSpPr txBox="1">
            <a:spLocks noChangeArrowheads="1"/>
          </p:cNvSpPr>
          <p:nvPr/>
        </p:nvSpPr>
        <p:spPr bwMode="auto">
          <a:xfrm>
            <a:off x="180975" y="4117975"/>
            <a:ext cx="52673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DS←Index 2</a:t>
            </a:r>
          </a:p>
          <a:p>
            <a:r>
              <a:rPr lang="cs-CZ" altLang="cs-CZ" sz="1400"/>
              <a:t>CS←Index 3</a:t>
            </a:r>
          </a:p>
          <a:p>
            <a:r>
              <a:rPr lang="cs-CZ" altLang="cs-CZ" sz="1400"/>
              <a:t>ES←Index 1</a:t>
            </a:r>
          </a:p>
          <a:p>
            <a:r>
              <a:rPr lang="cs-CZ" altLang="cs-CZ" sz="1400"/>
              <a:t>SS←Index 0</a:t>
            </a:r>
          </a:p>
          <a:p>
            <a:r>
              <a:rPr lang="cs-CZ" altLang="cs-CZ" sz="1400"/>
              <a:t>SP=1122h</a:t>
            </a:r>
          </a:p>
          <a:p>
            <a:r>
              <a:rPr lang="cs-CZ" altLang="cs-CZ" sz="1400"/>
              <a:t>IP=75C2h</a:t>
            </a:r>
          </a:p>
          <a:p>
            <a:endParaRPr lang="cs-CZ" altLang="cs-CZ" sz="1400"/>
          </a:p>
          <a:p>
            <a:r>
              <a:rPr lang="cs-CZ" altLang="cs-CZ" sz="1400"/>
              <a:t>Deskriptor zásobníkového segmentu leží na řádku č.0</a:t>
            </a:r>
          </a:p>
          <a:p>
            <a:r>
              <a:rPr lang="cs-CZ" altLang="cs-CZ" sz="1400"/>
              <a:t>Zásobníkový segment začíná na adrese 876543h</a:t>
            </a:r>
          </a:p>
          <a:p>
            <a:r>
              <a:rPr lang="cs-CZ" altLang="cs-CZ" sz="1400"/>
              <a:t>Vrchol zásobníku leží na adrese 876543h + 1122h = </a:t>
            </a:r>
            <a:r>
              <a:rPr lang="cs-CZ" altLang="cs-CZ" sz="1400" u="sng"/>
              <a:t>877665h</a:t>
            </a:r>
            <a:r>
              <a:rPr lang="cs-CZ" altLang="cs-CZ" sz="1400"/>
              <a:t> </a:t>
            </a:r>
          </a:p>
          <a:p>
            <a:endParaRPr lang="cs-CZ" altLang="cs-CZ" sz="1400"/>
          </a:p>
          <a:p>
            <a:endParaRPr lang="cs-CZ" altLang="cs-CZ" sz="1400" b="1"/>
          </a:p>
        </p:txBody>
      </p:sp>
      <p:cxnSp>
        <p:nvCxnSpPr>
          <p:cNvPr id="5" name="Přímá spojnice se šipkou 4">
            <a:extLst>
              <a:ext uri="{FF2B5EF4-FFF2-40B4-BE49-F238E27FC236}">
                <a16:creationId xmlns:a16="http://schemas.microsoft.com/office/drawing/2014/main" id="{EAE43F46-0B3E-4152-A8B1-99547BDF8A71}"/>
              </a:ext>
            </a:extLst>
          </p:cNvPr>
          <p:cNvCxnSpPr>
            <a:cxnSpLocks/>
          </p:cNvCxnSpPr>
          <p:nvPr/>
        </p:nvCxnSpPr>
        <p:spPr>
          <a:xfrm flipV="1">
            <a:off x="3419475" y="903288"/>
            <a:ext cx="2482850" cy="108585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94C4C8C8-74CC-4CBC-89C3-009BED0A252B}"/>
              </a:ext>
            </a:extLst>
          </p:cNvPr>
          <p:cNvCxnSpPr>
            <a:cxnSpLocks/>
          </p:cNvCxnSpPr>
          <p:nvPr/>
        </p:nvCxnSpPr>
        <p:spPr>
          <a:xfrm flipV="1">
            <a:off x="3419475" y="2224088"/>
            <a:ext cx="2665413" cy="52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7515CBBC-D76E-4847-8C0C-5CB76FBA5452}"/>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bdélník 44">
            <a:extLst>
              <a:ext uri="{FF2B5EF4-FFF2-40B4-BE49-F238E27FC236}">
                <a16:creationId xmlns:a16="http://schemas.microsoft.com/office/drawing/2014/main" id="{F6FB54A8-140C-42E6-8F74-A8C3D63C22A4}"/>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F35EE6E8-51E7-4D5D-A58C-6F1B53C4B7E7}"/>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Volný tvar: obrazec 1">
            <a:extLst>
              <a:ext uri="{FF2B5EF4-FFF2-40B4-BE49-F238E27FC236}">
                <a16:creationId xmlns:a16="http://schemas.microsoft.com/office/drawing/2014/main" id="{F3E7CCF4-D7EA-4062-9E39-55642DA9DD6D}"/>
              </a:ext>
            </a:extLst>
          </p:cNvPr>
          <p:cNvSpPr/>
          <p:nvPr/>
        </p:nvSpPr>
        <p:spPr>
          <a:xfrm>
            <a:off x="11113" y="1628775"/>
            <a:ext cx="1338262" cy="3316288"/>
          </a:xfrm>
          <a:custGeom>
            <a:avLst/>
            <a:gdLst>
              <a:gd name="connsiteX0" fmla="*/ 210303 w 1337767"/>
              <a:gd name="connsiteY0" fmla="*/ 2965142 h 2965142"/>
              <a:gd name="connsiteX1" fmla="*/ 86015 w 1337767"/>
              <a:gd name="connsiteY1" fmla="*/ 1393795 h 2965142"/>
              <a:gd name="connsiteX2" fmla="*/ 1337767 w 1337767"/>
              <a:gd name="connsiteY2" fmla="*/ 0 h 2965142"/>
            </a:gdLst>
            <a:ahLst/>
            <a:cxnLst>
              <a:cxn ang="0">
                <a:pos x="connsiteX0" y="connsiteY0"/>
              </a:cxn>
              <a:cxn ang="0">
                <a:pos x="connsiteX1" y="connsiteY1"/>
              </a:cxn>
              <a:cxn ang="0">
                <a:pos x="connsiteX2" y="connsiteY2"/>
              </a:cxn>
            </a:cxnLst>
            <a:rect l="l" t="t" r="r" b="b"/>
            <a:pathLst>
              <a:path w="1337767" h="2965142">
                <a:moveTo>
                  <a:pt x="210303" y="2965142"/>
                </a:moveTo>
                <a:cubicBezTo>
                  <a:pt x="54203" y="2426563"/>
                  <a:pt x="-101896" y="1887985"/>
                  <a:pt x="86015" y="1393795"/>
                </a:cubicBezTo>
                <a:cubicBezTo>
                  <a:pt x="273926" y="899605"/>
                  <a:pt x="805846" y="449802"/>
                  <a:pt x="1337767"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7947" name="TextovéPole 26">
            <a:extLst>
              <a:ext uri="{FF2B5EF4-FFF2-40B4-BE49-F238E27FC236}">
                <a16:creationId xmlns:a16="http://schemas.microsoft.com/office/drawing/2014/main" id="{4B2D7267-723D-4AB8-A27D-382D4A7F998C}"/>
              </a:ext>
            </a:extLst>
          </p:cNvPr>
          <p:cNvSpPr txBox="1">
            <a:spLocks noChangeArrowheads="1"/>
          </p:cNvSpPr>
          <p:nvPr/>
        </p:nvSpPr>
        <p:spPr bwMode="auto">
          <a:xfrm>
            <a:off x="7621588" y="3546475"/>
            <a:ext cx="1173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876543h</a:t>
            </a:r>
          </a:p>
        </p:txBody>
      </p:sp>
      <p:sp>
        <p:nvSpPr>
          <p:cNvPr id="37948" name="TextovéPole 27">
            <a:extLst>
              <a:ext uri="{FF2B5EF4-FFF2-40B4-BE49-F238E27FC236}">
                <a16:creationId xmlns:a16="http://schemas.microsoft.com/office/drawing/2014/main" id="{C6A61D2C-C1DC-47BA-BCAA-1D284517D250}"/>
              </a:ext>
            </a:extLst>
          </p:cNvPr>
          <p:cNvSpPr txBox="1">
            <a:spLocks noChangeArrowheads="1"/>
          </p:cNvSpPr>
          <p:nvPr/>
        </p:nvSpPr>
        <p:spPr bwMode="auto">
          <a:xfrm>
            <a:off x="7621588" y="3360738"/>
            <a:ext cx="11731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877665h</a:t>
            </a:r>
          </a:p>
        </p:txBody>
      </p:sp>
      <p:cxnSp>
        <p:nvCxnSpPr>
          <p:cNvPr id="18" name="Přímá spojnice 17">
            <a:extLst>
              <a:ext uri="{FF2B5EF4-FFF2-40B4-BE49-F238E27FC236}">
                <a16:creationId xmlns:a16="http://schemas.microsoft.com/office/drawing/2014/main" id="{47003992-34ED-4AA5-A84A-616466519930}"/>
              </a:ext>
            </a:extLst>
          </p:cNvPr>
          <p:cNvCxnSpPr>
            <a:cxnSpLocks/>
          </p:cNvCxnSpPr>
          <p:nvPr/>
        </p:nvCxnSpPr>
        <p:spPr>
          <a:xfrm>
            <a:off x="5724525" y="3492500"/>
            <a:ext cx="1943100" cy="4763"/>
          </a:xfrm>
          <a:prstGeom prst="line">
            <a:avLst/>
          </a:prstGeom>
          <a:ln w="25400"/>
        </p:spPr>
        <p:style>
          <a:lnRef idx="1">
            <a:schemeClr val="dk1"/>
          </a:lnRef>
          <a:fillRef idx="0">
            <a:schemeClr val="dk1"/>
          </a:fillRef>
          <a:effectRef idx="0">
            <a:schemeClr val="dk1"/>
          </a:effectRef>
          <a:fontRef idx="minor">
            <a:schemeClr val="tx1"/>
          </a:fontRef>
        </p:style>
      </p:cxnSp>
      <p:cxnSp>
        <p:nvCxnSpPr>
          <p:cNvPr id="33" name="Přímá spojnice se šipkou 32">
            <a:extLst>
              <a:ext uri="{FF2B5EF4-FFF2-40B4-BE49-F238E27FC236}">
                <a16:creationId xmlns:a16="http://schemas.microsoft.com/office/drawing/2014/main" id="{628767E9-04E4-45E9-97DB-CC8495310E07}"/>
              </a:ext>
            </a:extLst>
          </p:cNvPr>
          <p:cNvCxnSpPr/>
          <p:nvPr/>
        </p:nvCxnSpPr>
        <p:spPr>
          <a:xfrm>
            <a:off x="6300788" y="3492500"/>
            <a:ext cx="0" cy="239713"/>
          </a:xfrm>
          <a:prstGeom prst="straightConnector1">
            <a:avLst/>
          </a:prstGeom>
          <a:ln>
            <a:headEnd type="arrow" w="sm" len="sm"/>
            <a:tailEnd type="arrow" w="sm" len="sm"/>
          </a:ln>
        </p:spPr>
        <p:style>
          <a:lnRef idx="1">
            <a:schemeClr val="dk1"/>
          </a:lnRef>
          <a:fillRef idx="0">
            <a:schemeClr val="dk1"/>
          </a:fillRef>
          <a:effectRef idx="0">
            <a:schemeClr val="dk1"/>
          </a:effectRef>
          <a:fontRef idx="minor">
            <a:schemeClr val="tx1"/>
          </a:fontRef>
        </p:style>
      </p:cxnSp>
      <p:sp>
        <p:nvSpPr>
          <p:cNvPr id="37951" name="TextovéPole 43">
            <a:extLst>
              <a:ext uri="{FF2B5EF4-FFF2-40B4-BE49-F238E27FC236}">
                <a16:creationId xmlns:a16="http://schemas.microsoft.com/office/drawing/2014/main" id="{5A3C2238-AAF8-41E7-B4F3-45C82D907F8A}"/>
              </a:ext>
            </a:extLst>
          </p:cNvPr>
          <p:cNvSpPr txBox="1">
            <a:spLocks noChangeArrowheads="1"/>
          </p:cNvSpPr>
          <p:nvPr/>
        </p:nvSpPr>
        <p:spPr bwMode="auto">
          <a:xfrm>
            <a:off x="6238875" y="3497263"/>
            <a:ext cx="11731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1122h</a:t>
            </a:r>
          </a:p>
        </p:txBody>
      </p:sp>
      <p:cxnSp>
        <p:nvCxnSpPr>
          <p:cNvPr id="35" name="Přímá spojnice se šipkou 34">
            <a:extLst>
              <a:ext uri="{FF2B5EF4-FFF2-40B4-BE49-F238E27FC236}">
                <a16:creationId xmlns:a16="http://schemas.microsoft.com/office/drawing/2014/main" id="{90E3A8E3-D0D7-4520-8889-B9E143195F20}"/>
              </a:ext>
            </a:extLst>
          </p:cNvPr>
          <p:cNvCxnSpPr>
            <a:cxnSpLocks/>
          </p:cNvCxnSpPr>
          <p:nvPr/>
        </p:nvCxnSpPr>
        <p:spPr>
          <a:xfrm flipV="1">
            <a:off x="1116013" y="3608388"/>
            <a:ext cx="5111750" cy="1516062"/>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37" name="Volný tvar: obrazec 36">
            <a:extLst>
              <a:ext uri="{FF2B5EF4-FFF2-40B4-BE49-F238E27FC236}">
                <a16:creationId xmlns:a16="http://schemas.microsoft.com/office/drawing/2014/main" id="{35328DC4-CDCF-4440-959C-2700484B64B3}"/>
              </a:ext>
            </a:extLst>
          </p:cNvPr>
          <p:cNvSpPr/>
          <p:nvPr/>
        </p:nvSpPr>
        <p:spPr>
          <a:xfrm>
            <a:off x="6329363" y="2762250"/>
            <a:ext cx="569912" cy="698500"/>
          </a:xfrm>
          <a:custGeom>
            <a:avLst/>
            <a:gdLst>
              <a:gd name="connsiteX0" fmla="*/ 0 w 570643"/>
              <a:gd name="connsiteY0" fmla="*/ 0 h 698970"/>
              <a:gd name="connsiteX1" fmla="*/ 97654 w 570643"/>
              <a:gd name="connsiteY1" fmla="*/ 8878 h 698970"/>
              <a:gd name="connsiteX2" fmla="*/ 142043 w 570643"/>
              <a:gd name="connsiteY2" fmla="*/ 17755 h 698970"/>
              <a:gd name="connsiteX3" fmla="*/ 213064 w 570643"/>
              <a:gd name="connsiteY3" fmla="*/ 26633 h 698970"/>
              <a:gd name="connsiteX4" fmla="*/ 319596 w 570643"/>
              <a:gd name="connsiteY4" fmla="*/ 44388 h 698970"/>
              <a:gd name="connsiteX5" fmla="*/ 363984 w 570643"/>
              <a:gd name="connsiteY5" fmla="*/ 53266 h 698970"/>
              <a:gd name="connsiteX6" fmla="*/ 275208 w 570643"/>
              <a:gd name="connsiteY6" fmla="*/ 88777 h 698970"/>
              <a:gd name="connsiteX7" fmla="*/ 248575 w 570643"/>
              <a:gd name="connsiteY7" fmla="*/ 97654 h 698970"/>
              <a:gd name="connsiteX8" fmla="*/ 124287 w 570643"/>
              <a:gd name="connsiteY8" fmla="*/ 115410 h 698970"/>
              <a:gd name="connsiteX9" fmla="*/ 159798 w 570643"/>
              <a:gd name="connsiteY9" fmla="*/ 133165 h 698970"/>
              <a:gd name="connsiteX10" fmla="*/ 319596 w 570643"/>
              <a:gd name="connsiteY10" fmla="*/ 168676 h 698970"/>
              <a:gd name="connsiteX11" fmla="*/ 372862 w 570643"/>
              <a:gd name="connsiteY11" fmla="*/ 186431 h 698970"/>
              <a:gd name="connsiteX12" fmla="*/ 346229 w 570643"/>
              <a:gd name="connsiteY12" fmla="*/ 204186 h 698970"/>
              <a:gd name="connsiteX13" fmla="*/ 213064 w 570643"/>
              <a:gd name="connsiteY13" fmla="*/ 221942 h 698970"/>
              <a:gd name="connsiteX14" fmla="*/ 142043 w 570643"/>
              <a:gd name="connsiteY14" fmla="*/ 239697 h 698970"/>
              <a:gd name="connsiteX15" fmla="*/ 106532 w 570643"/>
              <a:gd name="connsiteY15" fmla="*/ 248575 h 698970"/>
              <a:gd name="connsiteX16" fmla="*/ 159798 w 570643"/>
              <a:gd name="connsiteY16" fmla="*/ 257452 h 698970"/>
              <a:gd name="connsiteX17" fmla="*/ 284085 w 570643"/>
              <a:gd name="connsiteY17" fmla="*/ 266330 h 698970"/>
              <a:gd name="connsiteX18" fmla="*/ 355107 w 570643"/>
              <a:gd name="connsiteY18" fmla="*/ 284085 h 698970"/>
              <a:gd name="connsiteX19" fmla="*/ 417250 w 570643"/>
              <a:gd name="connsiteY19" fmla="*/ 301841 h 698970"/>
              <a:gd name="connsiteX20" fmla="*/ 390617 w 570643"/>
              <a:gd name="connsiteY20" fmla="*/ 328474 h 698970"/>
              <a:gd name="connsiteX21" fmla="*/ 337351 w 570643"/>
              <a:gd name="connsiteY21" fmla="*/ 346229 h 698970"/>
              <a:gd name="connsiteX22" fmla="*/ 275208 w 570643"/>
              <a:gd name="connsiteY22" fmla="*/ 372862 h 698970"/>
              <a:gd name="connsiteX23" fmla="*/ 301841 w 570643"/>
              <a:gd name="connsiteY23" fmla="*/ 390617 h 698970"/>
              <a:gd name="connsiteX24" fmla="*/ 372862 w 570643"/>
              <a:gd name="connsiteY24" fmla="*/ 417251 h 698970"/>
              <a:gd name="connsiteX25" fmla="*/ 337351 w 570643"/>
              <a:gd name="connsiteY25" fmla="*/ 426128 h 698970"/>
              <a:gd name="connsiteX26" fmla="*/ 292963 w 570643"/>
              <a:gd name="connsiteY26" fmla="*/ 435006 h 698970"/>
              <a:gd name="connsiteX27" fmla="*/ 266330 w 570643"/>
              <a:gd name="connsiteY27" fmla="*/ 443884 h 698970"/>
              <a:gd name="connsiteX28" fmla="*/ 221942 w 570643"/>
              <a:gd name="connsiteY28" fmla="*/ 461639 h 698970"/>
              <a:gd name="connsiteX29" fmla="*/ 142043 w 570643"/>
              <a:gd name="connsiteY29" fmla="*/ 470517 h 698970"/>
              <a:gd name="connsiteX30" fmla="*/ 266330 w 570643"/>
              <a:gd name="connsiteY30" fmla="*/ 497150 h 698970"/>
              <a:gd name="connsiteX31" fmla="*/ 239697 w 570643"/>
              <a:gd name="connsiteY31" fmla="*/ 532660 h 698970"/>
              <a:gd name="connsiteX32" fmla="*/ 213064 w 570643"/>
              <a:gd name="connsiteY32" fmla="*/ 541538 h 698970"/>
              <a:gd name="connsiteX33" fmla="*/ 142043 w 570643"/>
              <a:gd name="connsiteY33" fmla="*/ 550416 h 698970"/>
              <a:gd name="connsiteX34" fmla="*/ 88777 w 570643"/>
              <a:gd name="connsiteY34" fmla="*/ 568171 h 698970"/>
              <a:gd name="connsiteX35" fmla="*/ 62144 w 570643"/>
              <a:gd name="connsiteY35" fmla="*/ 577049 h 698970"/>
              <a:gd name="connsiteX36" fmla="*/ 133165 w 570643"/>
              <a:gd name="connsiteY36" fmla="*/ 603682 h 698970"/>
              <a:gd name="connsiteX37" fmla="*/ 177553 w 570643"/>
              <a:gd name="connsiteY37" fmla="*/ 612559 h 698970"/>
              <a:gd name="connsiteX38" fmla="*/ 292963 w 570643"/>
              <a:gd name="connsiteY38" fmla="*/ 639192 h 698970"/>
              <a:gd name="connsiteX39" fmla="*/ 417250 w 570643"/>
              <a:gd name="connsiteY39" fmla="*/ 656948 h 698970"/>
              <a:gd name="connsiteX40" fmla="*/ 470516 w 570643"/>
              <a:gd name="connsiteY40" fmla="*/ 674703 h 698970"/>
              <a:gd name="connsiteX41" fmla="*/ 257452 w 570643"/>
              <a:gd name="connsiteY41" fmla="*/ 683581 h 698970"/>
              <a:gd name="connsiteX42" fmla="*/ 284085 w 570643"/>
              <a:gd name="connsiteY42" fmla="*/ 674703 h 698970"/>
              <a:gd name="connsiteX43" fmla="*/ 346229 w 570643"/>
              <a:gd name="connsiteY43" fmla="*/ 656948 h 69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0643" h="698970">
                <a:moveTo>
                  <a:pt x="0" y="0"/>
                </a:moveTo>
                <a:cubicBezTo>
                  <a:pt x="32551" y="2959"/>
                  <a:pt x="65221" y="4824"/>
                  <a:pt x="97654" y="8878"/>
                </a:cubicBezTo>
                <a:cubicBezTo>
                  <a:pt x="112627" y="10750"/>
                  <a:pt x="127129" y="15461"/>
                  <a:pt x="142043" y="17755"/>
                </a:cubicBezTo>
                <a:cubicBezTo>
                  <a:pt x="165624" y="21383"/>
                  <a:pt x="189390" y="23674"/>
                  <a:pt x="213064" y="26633"/>
                </a:cubicBezTo>
                <a:cubicBezTo>
                  <a:pt x="270311" y="45716"/>
                  <a:pt x="215528" y="29521"/>
                  <a:pt x="319596" y="44388"/>
                </a:cubicBezTo>
                <a:cubicBezTo>
                  <a:pt x="334533" y="46522"/>
                  <a:pt x="349188" y="50307"/>
                  <a:pt x="363984" y="53266"/>
                </a:cubicBezTo>
                <a:cubicBezTo>
                  <a:pt x="311738" y="79389"/>
                  <a:pt x="341024" y="66838"/>
                  <a:pt x="275208" y="88777"/>
                </a:cubicBezTo>
                <a:cubicBezTo>
                  <a:pt x="266330" y="91736"/>
                  <a:pt x="257876" y="96621"/>
                  <a:pt x="248575" y="97654"/>
                </a:cubicBezTo>
                <a:cubicBezTo>
                  <a:pt x="153679" y="108198"/>
                  <a:pt x="194953" y="101277"/>
                  <a:pt x="124287" y="115410"/>
                </a:cubicBezTo>
                <a:cubicBezTo>
                  <a:pt x="136124" y="121328"/>
                  <a:pt x="147073" y="129529"/>
                  <a:pt x="159798" y="133165"/>
                </a:cubicBezTo>
                <a:cubicBezTo>
                  <a:pt x="258344" y="161320"/>
                  <a:pt x="230747" y="139060"/>
                  <a:pt x="319596" y="168676"/>
                </a:cubicBezTo>
                <a:lnTo>
                  <a:pt x="372862" y="186431"/>
                </a:lnTo>
                <a:cubicBezTo>
                  <a:pt x="363984" y="192349"/>
                  <a:pt x="356449" y="201120"/>
                  <a:pt x="346229" y="204186"/>
                </a:cubicBezTo>
                <a:cubicBezTo>
                  <a:pt x="336789" y="207018"/>
                  <a:pt x="217829" y="221209"/>
                  <a:pt x="213064" y="221942"/>
                </a:cubicBezTo>
                <a:cubicBezTo>
                  <a:pt x="154399" y="230967"/>
                  <a:pt x="186154" y="227093"/>
                  <a:pt x="142043" y="239697"/>
                </a:cubicBezTo>
                <a:cubicBezTo>
                  <a:pt x="130311" y="243049"/>
                  <a:pt x="118369" y="245616"/>
                  <a:pt x="106532" y="248575"/>
                </a:cubicBezTo>
                <a:cubicBezTo>
                  <a:pt x="124287" y="251534"/>
                  <a:pt x="141887" y="255661"/>
                  <a:pt x="159798" y="257452"/>
                </a:cubicBezTo>
                <a:cubicBezTo>
                  <a:pt x="201126" y="261585"/>
                  <a:pt x="242931" y="260718"/>
                  <a:pt x="284085" y="266330"/>
                </a:cubicBezTo>
                <a:cubicBezTo>
                  <a:pt x="308264" y="269627"/>
                  <a:pt x="331433" y="278167"/>
                  <a:pt x="355107" y="284085"/>
                </a:cubicBezTo>
                <a:cubicBezTo>
                  <a:pt x="399688" y="295230"/>
                  <a:pt x="379048" y="289107"/>
                  <a:pt x="417250" y="301841"/>
                </a:cubicBezTo>
                <a:cubicBezTo>
                  <a:pt x="408372" y="310719"/>
                  <a:pt x="401592" y="322377"/>
                  <a:pt x="390617" y="328474"/>
                </a:cubicBezTo>
                <a:cubicBezTo>
                  <a:pt x="374256" y="337563"/>
                  <a:pt x="354091" y="337859"/>
                  <a:pt x="337351" y="346229"/>
                </a:cubicBezTo>
                <a:cubicBezTo>
                  <a:pt x="293471" y="368169"/>
                  <a:pt x="314396" y="359799"/>
                  <a:pt x="275208" y="372862"/>
                </a:cubicBezTo>
                <a:cubicBezTo>
                  <a:pt x="284086" y="378780"/>
                  <a:pt x="291719" y="387243"/>
                  <a:pt x="301841" y="390617"/>
                </a:cubicBezTo>
                <a:cubicBezTo>
                  <a:pt x="378742" y="416251"/>
                  <a:pt x="335228" y="379615"/>
                  <a:pt x="372862" y="417251"/>
                </a:cubicBezTo>
                <a:cubicBezTo>
                  <a:pt x="361025" y="420210"/>
                  <a:pt x="349262" y="423481"/>
                  <a:pt x="337351" y="426128"/>
                </a:cubicBezTo>
                <a:cubicBezTo>
                  <a:pt x="322621" y="429401"/>
                  <a:pt x="307601" y="431346"/>
                  <a:pt x="292963" y="435006"/>
                </a:cubicBezTo>
                <a:cubicBezTo>
                  <a:pt x="283885" y="437276"/>
                  <a:pt x="275092" y="440598"/>
                  <a:pt x="266330" y="443884"/>
                </a:cubicBezTo>
                <a:cubicBezTo>
                  <a:pt x="251409" y="449479"/>
                  <a:pt x="237524" y="458300"/>
                  <a:pt x="221942" y="461639"/>
                </a:cubicBezTo>
                <a:cubicBezTo>
                  <a:pt x="195740" y="467254"/>
                  <a:pt x="168676" y="467558"/>
                  <a:pt x="142043" y="470517"/>
                </a:cubicBezTo>
                <a:cubicBezTo>
                  <a:pt x="63512" y="522870"/>
                  <a:pt x="151838" y="456260"/>
                  <a:pt x="266330" y="497150"/>
                </a:cubicBezTo>
                <a:cubicBezTo>
                  <a:pt x="280264" y="502126"/>
                  <a:pt x="251064" y="523188"/>
                  <a:pt x="239697" y="532660"/>
                </a:cubicBezTo>
                <a:cubicBezTo>
                  <a:pt x="232508" y="538651"/>
                  <a:pt x="222271" y="539864"/>
                  <a:pt x="213064" y="541538"/>
                </a:cubicBezTo>
                <a:cubicBezTo>
                  <a:pt x="189591" y="545806"/>
                  <a:pt x="165717" y="547457"/>
                  <a:pt x="142043" y="550416"/>
                </a:cubicBezTo>
                <a:lnTo>
                  <a:pt x="88777" y="568171"/>
                </a:lnTo>
                <a:lnTo>
                  <a:pt x="62144" y="577049"/>
                </a:lnTo>
                <a:cubicBezTo>
                  <a:pt x="75714" y="582477"/>
                  <a:pt x="114614" y="599044"/>
                  <a:pt x="133165" y="603682"/>
                </a:cubicBezTo>
                <a:cubicBezTo>
                  <a:pt x="147803" y="607342"/>
                  <a:pt x="162915" y="608899"/>
                  <a:pt x="177553" y="612559"/>
                </a:cubicBezTo>
                <a:cubicBezTo>
                  <a:pt x="270535" y="635804"/>
                  <a:pt x="207142" y="626319"/>
                  <a:pt x="292963" y="639192"/>
                </a:cubicBezTo>
                <a:lnTo>
                  <a:pt x="417250" y="656948"/>
                </a:lnTo>
                <a:cubicBezTo>
                  <a:pt x="435005" y="662866"/>
                  <a:pt x="452520" y="669562"/>
                  <a:pt x="470516" y="674703"/>
                </a:cubicBezTo>
                <a:cubicBezTo>
                  <a:pt x="610582" y="714721"/>
                  <a:pt x="654715" y="695994"/>
                  <a:pt x="257452" y="683581"/>
                </a:cubicBezTo>
                <a:cubicBezTo>
                  <a:pt x="266330" y="680622"/>
                  <a:pt x="275007" y="676973"/>
                  <a:pt x="284085" y="674703"/>
                </a:cubicBezTo>
                <a:cubicBezTo>
                  <a:pt x="345140" y="659439"/>
                  <a:pt x="310515" y="674804"/>
                  <a:pt x="346229" y="656948"/>
                </a:cubicBezTo>
              </a:path>
            </a:pathLst>
          </a:custGeom>
          <a:no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7954" name="TextovéPole 37">
            <a:extLst>
              <a:ext uri="{FF2B5EF4-FFF2-40B4-BE49-F238E27FC236}">
                <a16:creationId xmlns:a16="http://schemas.microsoft.com/office/drawing/2014/main" id="{A37E03DB-FC98-477A-9D4B-BB6E1F71DF51}"/>
              </a:ext>
            </a:extLst>
          </p:cNvPr>
          <p:cNvSpPr txBox="1">
            <a:spLocks noChangeArrowheads="1"/>
          </p:cNvSpPr>
          <p:nvPr/>
        </p:nvSpPr>
        <p:spPr bwMode="auto">
          <a:xfrm>
            <a:off x="6643688" y="2692400"/>
            <a:ext cx="1195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solidFill>
                  <a:srgbClr val="FFFF00"/>
                </a:solidFill>
              </a:rPr>
              <a:t>zásobník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F8FFE881-6102-436D-A3BB-BC8E194FAF30}"/>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09BCCAD4-1B03-46CC-8591-BFB64D9E59CE}"/>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12D2C7A8-CB19-4091-9D07-9D9DEAA2E93F}"/>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dirty="0"/>
          </a:p>
        </p:txBody>
      </p:sp>
      <p:sp>
        <p:nvSpPr>
          <p:cNvPr id="8" name="Obdélník 7">
            <a:extLst>
              <a:ext uri="{FF2B5EF4-FFF2-40B4-BE49-F238E27FC236}">
                <a16:creationId xmlns:a16="http://schemas.microsoft.com/office/drawing/2014/main" id="{524BF10C-5996-4834-BF16-01848B0E515D}"/>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972B7465-7E0E-473B-B595-79427C237485}"/>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8919" name="TextovéPole 9">
            <a:extLst>
              <a:ext uri="{FF2B5EF4-FFF2-40B4-BE49-F238E27FC236}">
                <a16:creationId xmlns:a16="http://schemas.microsoft.com/office/drawing/2014/main" id="{FA82F263-CA2D-470D-BB01-DD8CA9F9EA45}"/>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8920" name="TextovéPole 10">
            <a:extLst>
              <a:ext uri="{FF2B5EF4-FFF2-40B4-BE49-F238E27FC236}">
                <a16:creationId xmlns:a16="http://schemas.microsoft.com/office/drawing/2014/main" id="{794B728B-31A8-4567-88E5-3504129E2511}"/>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8921" name="TextovéPole 11">
            <a:extLst>
              <a:ext uri="{FF2B5EF4-FFF2-40B4-BE49-F238E27FC236}">
                <a16:creationId xmlns:a16="http://schemas.microsoft.com/office/drawing/2014/main" id="{4F46D2F3-88D0-42DF-BF5C-E48D3BD9D5BC}"/>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8922" name="TextovéPole 12">
            <a:extLst>
              <a:ext uri="{FF2B5EF4-FFF2-40B4-BE49-F238E27FC236}">
                <a16:creationId xmlns:a16="http://schemas.microsoft.com/office/drawing/2014/main" id="{2BF1D344-8AF0-4E97-9FC9-40E53085F821}"/>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8923" name="TextovéPole 13">
            <a:extLst>
              <a:ext uri="{FF2B5EF4-FFF2-40B4-BE49-F238E27FC236}">
                <a16:creationId xmlns:a16="http://schemas.microsoft.com/office/drawing/2014/main" id="{DD9C60AC-9E6A-46C7-8933-2BD157A6B631}"/>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9BA9F431-4A0F-4134-BD1B-88583E5D1D81}"/>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472AB10B-10FB-4B20-AA96-E3FBEC2BB52E}"/>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8959" name="TextovéPole 16">
            <a:extLst>
              <a:ext uri="{FF2B5EF4-FFF2-40B4-BE49-F238E27FC236}">
                <a16:creationId xmlns:a16="http://schemas.microsoft.com/office/drawing/2014/main" id="{D37CCBFC-EAB1-46F6-8D1D-48817B911261}"/>
              </a:ext>
            </a:extLst>
          </p:cNvPr>
          <p:cNvSpPr txBox="1">
            <a:spLocks noChangeArrowheads="1"/>
          </p:cNvSpPr>
          <p:nvPr/>
        </p:nvSpPr>
        <p:spPr bwMode="auto">
          <a:xfrm>
            <a:off x="5773738" y="1851025"/>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5D9F787A-32D4-42B9-AF37-3E561BC661B3}"/>
              </a:ext>
            </a:extLst>
          </p:cNvPr>
          <p:cNvCxnSpPr>
            <a:cxnSpLocks/>
          </p:cNvCxnSpPr>
          <p:nvPr/>
        </p:nvCxnSpPr>
        <p:spPr>
          <a:xfrm>
            <a:off x="3419475" y="1593850"/>
            <a:ext cx="2665413" cy="1455738"/>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00090228-85C6-46FE-9E21-0C94098F77E7}"/>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962" name="TextovéPole 27">
            <a:extLst>
              <a:ext uri="{FF2B5EF4-FFF2-40B4-BE49-F238E27FC236}">
                <a16:creationId xmlns:a16="http://schemas.microsoft.com/office/drawing/2014/main" id="{34B3A342-5D45-498F-8386-22D68D629176}"/>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8963" name="TextovéPole 22">
            <a:extLst>
              <a:ext uri="{FF2B5EF4-FFF2-40B4-BE49-F238E27FC236}">
                <a16:creationId xmlns:a16="http://schemas.microsoft.com/office/drawing/2014/main" id="{7D595AD9-71F8-4B10-8A42-7891CF037195}"/>
              </a:ext>
            </a:extLst>
          </p:cNvPr>
          <p:cNvSpPr txBox="1">
            <a:spLocks noChangeArrowheads="1"/>
          </p:cNvSpPr>
          <p:nvPr/>
        </p:nvSpPr>
        <p:spPr bwMode="auto">
          <a:xfrm>
            <a:off x="250825" y="115888"/>
            <a:ext cx="36004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Příklady</a:t>
            </a:r>
          </a:p>
          <a:p>
            <a:r>
              <a:rPr lang="cs-CZ" altLang="cs-CZ" sz="1400"/>
              <a:t>2. Určete adresu na které končí pomocný datový segment</a:t>
            </a:r>
          </a:p>
          <a:p>
            <a:endParaRPr lang="cs-CZ" altLang="cs-CZ" b="1"/>
          </a:p>
        </p:txBody>
      </p:sp>
      <p:sp>
        <p:nvSpPr>
          <p:cNvPr id="38964" name="TextovéPole 24">
            <a:extLst>
              <a:ext uri="{FF2B5EF4-FFF2-40B4-BE49-F238E27FC236}">
                <a16:creationId xmlns:a16="http://schemas.microsoft.com/office/drawing/2014/main" id="{82538BF4-5A78-496C-BCEB-30901518CB4B}"/>
              </a:ext>
            </a:extLst>
          </p:cNvPr>
          <p:cNvSpPr txBox="1">
            <a:spLocks noChangeArrowheads="1"/>
          </p:cNvSpPr>
          <p:nvPr/>
        </p:nvSpPr>
        <p:spPr bwMode="auto">
          <a:xfrm>
            <a:off x="180975" y="4117975"/>
            <a:ext cx="52673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DS←Index 2</a:t>
            </a:r>
          </a:p>
          <a:p>
            <a:r>
              <a:rPr lang="cs-CZ" altLang="cs-CZ" sz="1400"/>
              <a:t>CS←Index 3</a:t>
            </a:r>
          </a:p>
          <a:p>
            <a:r>
              <a:rPr lang="cs-CZ" altLang="cs-CZ" sz="1400"/>
              <a:t>ES←Index 1</a:t>
            </a:r>
          </a:p>
          <a:p>
            <a:r>
              <a:rPr lang="cs-CZ" altLang="cs-CZ" sz="1400"/>
              <a:t>SS←Index 0</a:t>
            </a:r>
          </a:p>
          <a:p>
            <a:r>
              <a:rPr lang="cs-CZ" altLang="cs-CZ" sz="1400"/>
              <a:t>SP=1122h</a:t>
            </a:r>
          </a:p>
          <a:p>
            <a:r>
              <a:rPr lang="cs-CZ" altLang="cs-CZ" sz="1400"/>
              <a:t>IP=75C2h</a:t>
            </a:r>
          </a:p>
          <a:p>
            <a:endParaRPr lang="cs-CZ" altLang="cs-CZ" sz="1400"/>
          </a:p>
          <a:p>
            <a:r>
              <a:rPr lang="cs-CZ" altLang="cs-CZ" sz="1400"/>
              <a:t>Deskriptor pomocného dat. segmentu leží na řádku č. 1</a:t>
            </a:r>
          </a:p>
          <a:p>
            <a:r>
              <a:rPr lang="cs-CZ" altLang="cs-CZ" sz="1400"/>
              <a:t>Pomocný datový segment začíná na adrese ABC123h</a:t>
            </a:r>
          </a:p>
          <a:p>
            <a:r>
              <a:rPr lang="cs-CZ" altLang="cs-CZ" sz="1400"/>
              <a:t>Pro tento segment platí limit 1234h</a:t>
            </a:r>
          </a:p>
          <a:p>
            <a:r>
              <a:rPr lang="cs-CZ" altLang="cs-CZ" sz="1400"/>
              <a:t>Pomocný datový segment končí na adrese </a:t>
            </a:r>
          </a:p>
          <a:p>
            <a:r>
              <a:rPr lang="cs-CZ" altLang="cs-CZ" sz="1400"/>
              <a:t>ABC123h + 1234h = </a:t>
            </a:r>
            <a:r>
              <a:rPr lang="cs-CZ" altLang="cs-CZ" sz="1400" u="sng"/>
              <a:t>ABD357h</a:t>
            </a:r>
            <a:r>
              <a:rPr lang="cs-CZ" altLang="cs-CZ" sz="1400"/>
              <a:t> </a:t>
            </a:r>
          </a:p>
          <a:p>
            <a:endParaRPr lang="cs-CZ" altLang="cs-CZ" sz="1400"/>
          </a:p>
          <a:p>
            <a:endParaRPr lang="cs-CZ" altLang="cs-CZ" sz="1400" b="1"/>
          </a:p>
        </p:txBody>
      </p:sp>
      <p:cxnSp>
        <p:nvCxnSpPr>
          <p:cNvPr id="5" name="Přímá spojnice se šipkou 4">
            <a:extLst>
              <a:ext uri="{FF2B5EF4-FFF2-40B4-BE49-F238E27FC236}">
                <a16:creationId xmlns:a16="http://schemas.microsoft.com/office/drawing/2014/main" id="{ADB8E496-ACD6-434A-8EF2-CA2C0FFE13D8}"/>
              </a:ext>
            </a:extLst>
          </p:cNvPr>
          <p:cNvCxnSpPr>
            <a:cxnSpLocks/>
          </p:cNvCxnSpPr>
          <p:nvPr/>
        </p:nvCxnSpPr>
        <p:spPr>
          <a:xfrm flipV="1">
            <a:off x="3419475" y="903288"/>
            <a:ext cx="2482850" cy="1085850"/>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9B34ADB7-96CF-4FBA-97BE-28F122F715C7}"/>
              </a:ext>
            </a:extLst>
          </p:cNvPr>
          <p:cNvCxnSpPr>
            <a:cxnSpLocks/>
          </p:cNvCxnSpPr>
          <p:nvPr/>
        </p:nvCxnSpPr>
        <p:spPr>
          <a:xfrm flipV="1">
            <a:off x="3419475" y="2224088"/>
            <a:ext cx="2665413" cy="52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D8FA32C6-B624-4EA1-8E6B-0DF20AA4340F}"/>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bdélník 44">
            <a:extLst>
              <a:ext uri="{FF2B5EF4-FFF2-40B4-BE49-F238E27FC236}">
                <a16:creationId xmlns:a16="http://schemas.microsoft.com/office/drawing/2014/main" id="{11529973-08BC-4B7D-BCA4-EE8BDC565BF6}"/>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E6F10314-C896-4DF7-9714-4F48C8B3E99E}"/>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Volný tvar: obrazec 1">
            <a:extLst>
              <a:ext uri="{FF2B5EF4-FFF2-40B4-BE49-F238E27FC236}">
                <a16:creationId xmlns:a16="http://schemas.microsoft.com/office/drawing/2014/main" id="{591EBF98-8684-4DC5-AA04-E623EAE0D0CD}"/>
              </a:ext>
            </a:extLst>
          </p:cNvPr>
          <p:cNvSpPr/>
          <p:nvPr/>
        </p:nvSpPr>
        <p:spPr>
          <a:xfrm>
            <a:off x="11113" y="1989138"/>
            <a:ext cx="1338262" cy="2730500"/>
          </a:xfrm>
          <a:custGeom>
            <a:avLst/>
            <a:gdLst>
              <a:gd name="connsiteX0" fmla="*/ 210303 w 1337767"/>
              <a:gd name="connsiteY0" fmla="*/ 2965142 h 2965142"/>
              <a:gd name="connsiteX1" fmla="*/ 86015 w 1337767"/>
              <a:gd name="connsiteY1" fmla="*/ 1393795 h 2965142"/>
              <a:gd name="connsiteX2" fmla="*/ 1337767 w 1337767"/>
              <a:gd name="connsiteY2" fmla="*/ 0 h 2965142"/>
            </a:gdLst>
            <a:ahLst/>
            <a:cxnLst>
              <a:cxn ang="0">
                <a:pos x="connsiteX0" y="connsiteY0"/>
              </a:cxn>
              <a:cxn ang="0">
                <a:pos x="connsiteX1" y="connsiteY1"/>
              </a:cxn>
              <a:cxn ang="0">
                <a:pos x="connsiteX2" y="connsiteY2"/>
              </a:cxn>
            </a:cxnLst>
            <a:rect l="l" t="t" r="r" b="b"/>
            <a:pathLst>
              <a:path w="1337767" h="2965142">
                <a:moveTo>
                  <a:pt x="210303" y="2965142"/>
                </a:moveTo>
                <a:cubicBezTo>
                  <a:pt x="54203" y="2426563"/>
                  <a:pt x="-101896" y="1887985"/>
                  <a:pt x="86015" y="1393795"/>
                </a:cubicBezTo>
                <a:cubicBezTo>
                  <a:pt x="273926" y="899605"/>
                  <a:pt x="805846" y="449802"/>
                  <a:pt x="1337767"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8971" name="TextovéPole 26">
            <a:extLst>
              <a:ext uri="{FF2B5EF4-FFF2-40B4-BE49-F238E27FC236}">
                <a16:creationId xmlns:a16="http://schemas.microsoft.com/office/drawing/2014/main" id="{A75EEBAE-CCC8-4205-9D75-99AA8E82E500}"/>
              </a:ext>
            </a:extLst>
          </p:cNvPr>
          <p:cNvSpPr txBox="1">
            <a:spLocks noChangeArrowheads="1"/>
          </p:cNvSpPr>
          <p:nvPr/>
        </p:nvSpPr>
        <p:spPr bwMode="auto">
          <a:xfrm>
            <a:off x="7693025" y="1016000"/>
            <a:ext cx="1173163"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ABC123h</a:t>
            </a:r>
          </a:p>
        </p:txBody>
      </p:sp>
      <p:sp>
        <p:nvSpPr>
          <p:cNvPr id="38972" name="TextovéPole 27">
            <a:extLst>
              <a:ext uri="{FF2B5EF4-FFF2-40B4-BE49-F238E27FC236}">
                <a16:creationId xmlns:a16="http://schemas.microsoft.com/office/drawing/2014/main" id="{8DD306C2-8A0A-4F95-BEA2-713850ACD369}"/>
              </a:ext>
            </a:extLst>
          </p:cNvPr>
          <p:cNvSpPr txBox="1">
            <a:spLocks noChangeArrowheads="1"/>
          </p:cNvSpPr>
          <p:nvPr/>
        </p:nvSpPr>
        <p:spPr bwMode="auto">
          <a:xfrm>
            <a:off x="5065713" y="698500"/>
            <a:ext cx="1173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ABD357h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90E72FE-3203-40E4-9AC5-AB2AE1EDCD19}"/>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A7C57079-E19F-4FC6-9E5D-9A4404E51A07}"/>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F2203F51-F4A8-4DB6-8752-DAC7E6EC56DE}"/>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dirty="0"/>
          </a:p>
        </p:txBody>
      </p:sp>
      <p:sp>
        <p:nvSpPr>
          <p:cNvPr id="8" name="Obdélník 7">
            <a:extLst>
              <a:ext uri="{FF2B5EF4-FFF2-40B4-BE49-F238E27FC236}">
                <a16:creationId xmlns:a16="http://schemas.microsoft.com/office/drawing/2014/main" id="{985F19B7-07F3-4323-B925-497A2EFBBF3C}"/>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22141FEE-39FC-4403-BC4A-95320B55184A}"/>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9943" name="TextovéPole 9">
            <a:extLst>
              <a:ext uri="{FF2B5EF4-FFF2-40B4-BE49-F238E27FC236}">
                <a16:creationId xmlns:a16="http://schemas.microsoft.com/office/drawing/2014/main" id="{0CFE85FF-E933-4791-B42C-571E5FF3C335}"/>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9944" name="TextovéPole 10">
            <a:extLst>
              <a:ext uri="{FF2B5EF4-FFF2-40B4-BE49-F238E27FC236}">
                <a16:creationId xmlns:a16="http://schemas.microsoft.com/office/drawing/2014/main" id="{9E28829C-DF0A-40BE-BD4C-8DD64F9CC427}"/>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9945" name="TextovéPole 11">
            <a:extLst>
              <a:ext uri="{FF2B5EF4-FFF2-40B4-BE49-F238E27FC236}">
                <a16:creationId xmlns:a16="http://schemas.microsoft.com/office/drawing/2014/main" id="{D43A14FF-3374-43CA-AC3D-726376EA0A20}"/>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39946" name="TextovéPole 12">
            <a:extLst>
              <a:ext uri="{FF2B5EF4-FFF2-40B4-BE49-F238E27FC236}">
                <a16:creationId xmlns:a16="http://schemas.microsoft.com/office/drawing/2014/main" id="{6F618652-9D53-493E-99AE-195A2FC8EAC1}"/>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9947" name="TextovéPole 13">
            <a:extLst>
              <a:ext uri="{FF2B5EF4-FFF2-40B4-BE49-F238E27FC236}">
                <a16:creationId xmlns:a16="http://schemas.microsoft.com/office/drawing/2014/main" id="{BB6EB9A0-DEC7-422A-A55F-194FB419F270}"/>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F2E824C5-8C82-4E63-BD8C-6C5B56169049}"/>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CC9ADFA9-B050-49A0-A998-2C9408F86E94}"/>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39983" name="TextovéPole 16">
            <a:extLst>
              <a:ext uri="{FF2B5EF4-FFF2-40B4-BE49-F238E27FC236}">
                <a16:creationId xmlns:a16="http://schemas.microsoft.com/office/drawing/2014/main" id="{1D576129-61BD-4A8A-B317-5A4F58C3955B}"/>
              </a:ext>
            </a:extLst>
          </p:cNvPr>
          <p:cNvSpPr txBox="1">
            <a:spLocks noChangeArrowheads="1"/>
          </p:cNvSpPr>
          <p:nvPr/>
        </p:nvSpPr>
        <p:spPr bwMode="auto">
          <a:xfrm>
            <a:off x="5762625" y="1806575"/>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354ED8A7-9378-4E4C-8A04-740C8D14455E}"/>
              </a:ext>
            </a:extLst>
          </p:cNvPr>
          <p:cNvCxnSpPr>
            <a:cxnSpLocks/>
          </p:cNvCxnSpPr>
          <p:nvPr/>
        </p:nvCxnSpPr>
        <p:spPr>
          <a:xfrm>
            <a:off x="3419475" y="1628775"/>
            <a:ext cx="2665413" cy="1420813"/>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36D7A2B6-2F3F-4BE9-9FDD-514F65717C95}"/>
              </a:ext>
            </a:extLst>
          </p:cNvPr>
          <p:cNvCxnSpPr>
            <a:cxnSpLocks/>
          </p:cNvCxnSpPr>
          <p:nvPr/>
        </p:nvCxnSpPr>
        <p:spPr>
          <a:xfrm>
            <a:off x="3419475" y="2349500"/>
            <a:ext cx="2808288" cy="18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986" name="TextovéPole 27">
            <a:extLst>
              <a:ext uri="{FF2B5EF4-FFF2-40B4-BE49-F238E27FC236}">
                <a16:creationId xmlns:a16="http://schemas.microsoft.com/office/drawing/2014/main" id="{29644C94-A8FC-43D6-B21E-A697C4C36171}"/>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9987" name="TextovéPole 22">
            <a:extLst>
              <a:ext uri="{FF2B5EF4-FFF2-40B4-BE49-F238E27FC236}">
                <a16:creationId xmlns:a16="http://schemas.microsoft.com/office/drawing/2014/main" id="{25FA7413-3E6C-412A-A9FC-640A29B9372B}"/>
              </a:ext>
            </a:extLst>
          </p:cNvPr>
          <p:cNvSpPr txBox="1">
            <a:spLocks noChangeArrowheads="1"/>
          </p:cNvSpPr>
          <p:nvPr/>
        </p:nvSpPr>
        <p:spPr bwMode="auto">
          <a:xfrm>
            <a:off x="250825" y="115888"/>
            <a:ext cx="36004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Příklady</a:t>
            </a:r>
          </a:p>
          <a:p>
            <a:r>
              <a:rPr lang="cs-CZ" altLang="cs-CZ" sz="1400"/>
              <a:t>3. Určete adresu, ze které se právě čte strojový kód</a:t>
            </a:r>
          </a:p>
          <a:p>
            <a:endParaRPr lang="cs-CZ" altLang="cs-CZ" sz="1400"/>
          </a:p>
          <a:p>
            <a:endParaRPr lang="cs-CZ" altLang="cs-CZ" b="1"/>
          </a:p>
        </p:txBody>
      </p:sp>
      <p:sp>
        <p:nvSpPr>
          <p:cNvPr id="39988" name="TextovéPole 24">
            <a:extLst>
              <a:ext uri="{FF2B5EF4-FFF2-40B4-BE49-F238E27FC236}">
                <a16:creationId xmlns:a16="http://schemas.microsoft.com/office/drawing/2014/main" id="{3A121B1F-94BE-40E8-B0F3-5A6BF186F5D1}"/>
              </a:ext>
            </a:extLst>
          </p:cNvPr>
          <p:cNvSpPr txBox="1">
            <a:spLocks noChangeArrowheads="1"/>
          </p:cNvSpPr>
          <p:nvPr/>
        </p:nvSpPr>
        <p:spPr bwMode="auto">
          <a:xfrm>
            <a:off x="180975" y="4117975"/>
            <a:ext cx="52673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DS←Index 2</a:t>
            </a:r>
          </a:p>
          <a:p>
            <a:r>
              <a:rPr lang="cs-CZ" altLang="cs-CZ" sz="1400"/>
              <a:t>CS←Index 3</a:t>
            </a:r>
          </a:p>
          <a:p>
            <a:r>
              <a:rPr lang="cs-CZ" altLang="cs-CZ" sz="1400"/>
              <a:t>ES←Index 1</a:t>
            </a:r>
          </a:p>
          <a:p>
            <a:r>
              <a:rPr lang="cs-CZ" altLang="cs-CZ" sz="1400"/>
              <a:t>SS←Index 0</a:t>
            </a:r>
          </a:p>
          <a:p>
            <a:r>
              <a:rPr lang="cs-CZ" altLang="cs-CZ" sz="1400"/>
              <a:t>SP=1122h</a:t>
            </a:r>
          </a:p>
          <a:p>
            <a:r>
              <a:rPr lang="cs-CZ" altLang="cs-CZ" sz="1400"/>
              <a:t>IP=75C2h</a:t>
            </a:r>
          </a:p>
          <a:p>
            <a:endParaRPr lang="cs-CZ" altLang="cs-CZ" sz="1400"/>
          </a:p>
          <a:p>
            <a:r>
              <a:rPr lang="cs-CZ" altLang="cs-CZ" sz="1400"/>
              <a:t>Deskriptor kódového segmentu leží na řádku č. 3</a:t>
            </a:r>
          </a:p>
          <a:p>
            <a:r>
              <a:rPr lang="cs-CZ" altLang="cs-CZ" sz="1400"/>
              <a:t>Kódový segment běžícího programu začíná na adrese 91230h</a:t>
            </a:r>
          </a:p>
          <a:p>
            <a:r>
              <a:rPr lang="cs-CZ" altLang="cs-CZ" sz="1400"/>
              <a:t>Na aktuální pozici v tomto segmentu ukazuje programový čítač</a:t>
            </a:r>
          </a:p>
          <a:p>
            <a:r>
              <a:rPr lang="cs-CZ" altLang="cs-CZ" sz="1400"/>
              <a:t>Strojový kód se právě čte z adresy 91230h + 75C2h = </a:t>
            </a:r>
            <a:r>
              <a:rPr lang="cs-CZ" altLang="cs-CZ" sz="1400" u="sng"/>
              <a:t>987F2h</a:t>
            </a:r>
            <a:r>
              <a:rPr lang="cs-CZ" altLang="cs-CZ" sz="1400"/>
              <a:t> </a:t>
            </a:r>
          </a:p>
          <a:p>
            <a:endParaRPr lang="cs-CZ" altLang="cs-CZ" sz="1400"/>
          </a:p>
          <a:p>
            <a:endParaRPr lang="cs-CZ" altLang="cs-CZ" sz="1400" b="1"/>
          </a:p>
        </p:txBody>
      </p:sp>
      <p:cxnSp>
        <p:nvCxnSpPr>
          <p:cNvPr id="5" name="Přímá spojnice se šipkou 4">
            <a:extLst>
              <a:ext uri="{FF2B5EF4-FFF2-40B4-BE49-F238E27FC236}">
                <a16:creationId xmlns:a16="http://schemas.microsoft.com/office/drawing/2014/main" id="{D50E045A-AD49-4253-99C3-3877B48E6861}"/>
              </a:ext>
            </a:extLst>
          </p:cNvPr>
          <p:cNvCxnSpPr>
            <a:cxnSpLocks/>
          </p:cNvCxnSpPr>
          <p:nvPr/>
        </p:nvCxnSpPr>
        <p:spPr>
          <a:xfrm flipV="1">
            <a:off x="3419475" y="903288"/>
            <a:ext cx="2482850" cy="108585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72B1122E-FC19-4CF4-9398-3030054C24F0}"/>
              </a:ext>
            </a:extLst>
          </p:cNvPr>
          <p:cNvCxnSpPr>
            <a:cxnSpLocks/>
          </p:cNvCxnSpPr>
          <p:nvPr/>
        </p:nvCxnSpPr>
        <p:spPr>
          <a:xfrm flipV="1">
            <a:off x="3419475" y="1790700"/>
            <a:ext cx="2592388" cy="962025"/>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6B7B787B-1B04-4BE2-A011-1EEB1BEB1D60}"/>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bdélník 44">
            <a:extLst>
              <a:ext uri="{FF2B5EF4-FFF2-40B4-BE49-F238E27FC236}">
                <a16:creationId xmlns:a16="http://schemas.microsoft.com/office/drawing/2014/main" id="{ECBD922F-20EF-431D-9D0D-3EE24AAFA293}"/>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38B001CA-8DBB-4FBA-862E-963007428BE1}"/>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Volný tvar: obrazec 1">
            <a:extLst>
              <a:ext uri="{FF2B5EF4-FFF2-40B4-BE49-F238E27FC236}">
                <a16:creationId xmlns:a16="http://schemas.microsoft.com/office/drawing/2014/main" id="{FA0E5BEA-5DF9-48CC-94D4-2264F4001565}"/>
              </a:ext>
            </a:extLst>
          </p:cNvPr>
          <p:cNvSpPr/>
          <p:nvPr/>
        </p:nvSpPr>
        <p:spPr>
          <a:xfrm>
            <a:off x="11113" y="2692400"/>
            <a:ext cx="1338262" cy="1719263"/>
          </a:xfrm>
          <a:custGeom>
            <a:avLst/>
            <a:gdLst>
              <a:gd name="connsiteX0" fmla="*/ 210303 w 1337767"/>
              <a:gd name="connsiteY0" fmla="*/ 2965142 h 2965142"/>
              <a:gd name="connsiteX1" fmla="*/ 86015 w 1337767"/>
              <a:gd name="connsiteY1" fmla="*/ 1393795 h 2965142"/>
              <a:gd name="connsiteX2" fmla="*/ 1337767 w 1337767"/>
              <a:gd name="connsiteY2" fmla="*/ 0 h 2965142"/>
            </a:gdLst>
            <a:ahLst/>
            <a:cxnLst>
              <a:cxn ang="0">
                <a:pos x="connsiteX0" y="connsiteY0"/>
              </a:cxn>
              <a:cxn ang="0">
                <a:pos x="connsiteX1" y="connsiteY1"/>
              </a:cxn>
              <a:cxn ang="0">
                <a:pos x="connsiteX2" y="connsiteY2"/>
              </a:cxn>
            </a:cxnLst>
            <a:rect l="l" t="t" r="r" b="b"/>
            <a:pathLst>
              <a:path w="1337767" h="2965142">
                <a:moveTo>
                  <a:pt x="210303" y="2965142"/>
                </a:moveTo>
                <a:cubicBezTo>
                  <a:pt x="54203" y="2426563"/>
                  <a:pt x="-101896" y="1887985"/>
                  <a:pt x="86015" y="1393795"/>
                </a:cubicBezTo>
                <a:cubicBezTo>
                  <a:pt x="273926" y="899605"/>
                  <a:pt x="805846" y="449802"/>
                  <a:pt x="1337767"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9995" name="TextovéPole 26">
            <a:extLst>
              <a:ext uri="{FF2B5EF4-FFF2-40B4-BE49-F238E27FC236}">
                <a16:creationId xmlns:a16="http://schemas.microsoft.com/office/drawing/2014/main" id="{00F9F719-4FBC-41EC-B35F-5AA9A7C0A666}"/>
              </a:ext>
            </a:extLst>
          </p:cNvPr>
          <p:cNvSpPr txBox="1">
            <a:spLocks noChangeArrowheads="1"/>
          </p:cNvSpPr>
          <p:nvPr/>
        </p:nvSpPr>
        <p:spPr bwMode="auto">
          <a:xfrm>
            <a:off x="7642225" y="2463800"/>
            <a:ext cx="1173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91230h</a:t>
            </a:r>
          </a:p>
        </p:txBody>
      </p:sp>
      <p:sp>
        <p:nvSpPr>
          <p:cNvPr id="39996" name="TextovéPole 27">
            <a:extLst>
              <a:ext uri="{FF2B5EF4-FFF2-40B4-BE49-F238E27FC236}">
                <a16:creationId xmlns:a16="http://schemas.microsoft.com/office/drawing/2014/main" id="{AA76FCDA-06DC-4D26-9947-43D6F3F00272}"/>
              </a:ext>
            </a:extLst>
          </p:cNvPr>
          <p:cNvSpPr txBox="1">
            <a:spLocks noChangeArrowheads="1"/>
          </p:cNvSpPr>
          <p:nvPr/>
        </p:nvSpPr>
        <p:spPr bwMode="auto">
          <a:xfrm>
            <a:off x="7642225" y="2049463"/>
            <a:ext cx="11731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987F2h</a:t>
            </a:r>
          </a:p>
        </p:txBody>
      </p:sp>
      <p:cxnSp>
        <p:nvCxnSpPr>
          <p:cNvPr id="18" name="Přímá spojnice 17">
            <a:extLst>
              <a:ext uri="{FF2B5EF4-FFF2-40B4-BE49-F238E27FC236}">
                <a16:creationId xmlns:a16="http://schemas.microsoft.com/office/drawing/2014/main" id="{5893FC22-8DF8-4E8A-A60E-02A792AF29BE}"/>
              </a:ext>
            </a:extLst>
          </p:cNvPr>
          <p:cNvCxnSpPr>
            <a:cxnSpLocks/>
          </p:cNvCxnSpPr>
          <p:nvPr/>
        </p:nvCxnSpPr>
        <p:spPr>
          <a:xfrm>
            <a:off x="5730875" y="2178050"/>
            <a:ext cx="1943100" cy="4763"/>
          </a:xfrm>
          <a:prstGeom prst="line">
            <a:avLst/>
          </a:prstGeom>
          <a:ln w="25400"/>
        </p:spPr>
        <p:style>
          <a:lnRef idx="1">
            <a:schemeClr val="dk1"/>
          </a:lnRef>
          <a:fillRef idx="0">
            <a:schemeClr val="dk1"/>
          </a:fillRef>
          <a:effectRef idx="0">
            <a:schemeClr val="dk1"/>
          </a:effectRef>
          <a:fontRef idx="minor">
            <a:schemeClr val="tx1"/>
          </a:fontRef>
        </p:style>
      </p:cxnSp>
      <p:cxnSp>
        <p:nvCxnSpPr>
          <p:cNvPr id="33" name="Přímá spojnice se šipkou 32">
            <a:extLst>
              <a:ext uri="{FF2B5EF4-FFF2-40B4-BE49-F238E27FC236}">
                <a16:creationId xmlns:a16="http://schemas.microsoft.com/office/drawing/2014/main" id="{3DB86D32-6B8E-4D03-A247-7A0108F7EE7A}"/>
              </a:ext>
            </a:extLst>
          </p:cNvPr>
          <p:cNvCxnSpPr>
            <a:cxnSpLocks/>
          </p:cNvCxnSpPr>
          <p:nvPr/>
        </p:nvCxnSpPr>
        <p:spPr>
          <a:xfrm>
            <a:off x="6251575" y="2176463"/>
            <a:ext cx="0" cy="458787"/>
          </a:xfrm>
          <a:prstGeom prst="straightConnector1">
            <a:avLst/>
          </a:prstGeom>
          <a:ln>
            <a:headEnd type="arrow" w="sm" len="sm"/>
            <a:tailEnd type="arrow" w="sm" len="sm"/>
          </a:ln>
        </p:spPr>
        <p:style>
          <a:lnRef idx="1">
            <a:schemeClr val="dk1"/>
          </a:lnRef>
          <a:fillRef idx="0">
            <a:schemeClr val="dk1"/>
          </a:fillRef>
          <a:effectRef idx="0">
            <a:schemeClr val="dk1"/>
          </a:effectRef>
          <a:fontRef idx="minor">
            <a:schemeClr val="tx1"/>
          </a:fontRef>
        </p:style>
      </p:cxnSp>
      <p:sp>
        <p:nvSpPr>
          <p:cNvPr id="39999" name="TextovéPole 43">
            <a:extLst>
              <a:ext uri="{FF2B5EF4-FFF2-40B4-BE49-F238E27FC236}">
                <a16:creationId xmlns:a16="http://schemas.microsoft.com/office/drawing/2014/main" id="{082EBCA8-FBE9-4BA9-9D88-6EFC751521D4}"/>
              </a:ext>
            </a:extLst>
          </p:cNvPr>
          <p:cNvSpPr txBox="1">
            <a:spLocks noChangeArrowheads="1"/>
          </p:cNvSpPr>
          <p:nvPr/>
        </p:nvSpPr>
        <p:spPr bwMode="auto">
          <a:xfrm>
            <a:off x="6208713" y="2303463"/>
            <a:ext cx="11731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75C2h</a:t>
            </a:r>
          </a:p>
        </p:txBody>
      </p:sp>
      <p:cxnSp>
        <p:nvCxnSpPr>
          <p:cNvPr id="35" name="Přímá spojnice se šipkou 34">
            <a:extLst>
              <a:ext uri="{FF2B5EF4-FFF2-40B4-BE49-F238E27FC236}">
                <a16:creationId xmlns:a16="http://schemas.microsoft.com/office/drawing/2014/main" id="{6E80612C-9BF7-41C7-8916-F117E4C2A2A0}"/>
              </a:ext>
            </a:extLst>
          </p:cNvPr>
          <p:cNvCxnSpPr>
            <a:cxnSpLocks/>
          </p:cNvCxnSpPr>
          <p:nvPr/>
        </p:nvCxnSpPr>
        <p:spPr>
          <a:xfrm flipV="1">
            <a:off x="1036638" y="2403475"/>
            <a:ext cx="5172075" cy="2898775"/>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5D3766B8-EB12-4F23-99FA-4B737734CAD0}"/>
              </a:ext>
            </a:extLst>
          </p:cNvPr>
          <p:cNvSpPr/>
          <p:nvPr/>
        </p:nvSpPr>
        <p:spPr>
          <a:xfrm>
            <a:off x="5724525" y="368300"/>
            <a:ext cx="1943100" cy="61214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 name="Obdélník 5">
            <a:extLst>
              <a:ext uri="{FF2B5EF4-FFF2-40B4-BE49-F238E27FC236}">
                <a16:creationId xmlns:a16="http://schemas.microsoft.com/office/drawing/2014/main" id="{595B9D9E-454C-41CB-AC56-BCCC8C6529A3}"/>
              </a:ext>
            </a:extLst>
          </p:cNvPr>
          <p:cNvSpPr/>
          <p:nvPr/>
        </p:nvSpPr>
        <p:spPr>
          <a:xfrm>
            <a:off x="5724525" y="830263"/>
            <a:ext cx="1943100" cy="33178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A256865A-AE6E-43C5-818D-F04C633E0340}"/>
              </a:ext>
            </a:extLst>
          </p:cNvPr>
          <p:cNvSpPr/>
          <p:nvPr/>
        </p:nvSpPr>
        <p:spPr>
          <a:xfrm>
            <a:off x="5724525" y="2724150"/>
            <a:ext cx="1943100" cy="1008063"/>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dirty="0"/>
          </a:p>
        </p:txBody>
      </p:sp>
      <p:sp>
        <p:nvSpPr>
          <p:cNvPr id="8" name="Obdélník 7">
            <a:extLst>
              <a:ext uri="{FF2B5EF4-FFF2-40B4-BE49-F238E27FC236}">
                <a16:creationId xmlns:a16="http://schemas.microsoft.com/office/drawing/2014/main" id="{99C38E09-ED59-4EBE-922C-B29130F90A54}"/>
              </a:ext>
            </a:extLst>
          </p:cNvPr>
          <p:cNvSpPr/>
          <p:nvPr/>
        </p:nvSpPr>
        <p:spPr>
          <a:xfrm>
            <a:off x="5724525" y="3890963"/>
            <a:ext cx="1943100" cy="1285875"/>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5A751418-7F13-4EB1-8B28-3E6482F2AE54}"/>
              </a:ext>
            </a:extLst>
          </p:cNvPr>
          <p:cNvSpPr/>
          <p:nvPr/>
        </p:nvSpPr>
        <p:spPr>
          <a:xfrm>
            <a:off x="5724525" y="5492750"/>
            <a:ext cx="1943100" cy="512763"/>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40967" name="TextovéPole 9">
            <a:extLst>
              <a:ext uri="{FF2B5EF4-FFF2-40B4-BE49-F238E27FC236}">
                <a16:creationId xmlns:a16="http://schemas.microsoft.com/office/drawing/2014/main" id="{AA92A576-FF6B-4036-864F-98D6A21E258D}"/>
              </a:ext>
            </a:extLst>
          </p:cNvPr>
          <p:cNvSpPr txBox="1">
            <a:spLocks noChangeArrowheads="1"/>
          </p:cNvSpPr>
          <p:nvPr/>
        </p:nvSpPr>
        <p:spPr bwMode="auto">
          <a:xfrm>
            <a:off x="5795963" y="81756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40968" name="TextovéPole 10">
            <a:extLst>
              <a:ext uri="{FF2B5EF4-FFF2-40B4-BE49-F238E27FC236}">
                <a16:creationId xmlns:a16="http://schemas.microsoft.com/office/drawing/2014/main" id="{85F51BD6-AAEB-4371-8F32-7AE62DAE23ED}"/>
              </a:ext>
            </a:extLst>
          </p:cNvPr>
          <p:cNvSpPr txBox="1">
            <a:spLocks noChangeArrowheads="1"/>
          </p:cNvSpPr>
          <p:nvPr/>
        </p:nvSpPr>
        <p:spPr bwMode="auto">
          <a:xfrm>
            <a:off x="5773738" y="3049588"/>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40969" name="TextovéPole 11">
            <a:extLst>
              <a:ext uri="{FF2B5EF4-FFF2-40B4-BE49-F238E27FC236}">
                <a16:creationId xmlns:a16="http://schemas.microsoft.com/office/drawing/2014/main" id="{27483D24-3306-4573-9B50-752267784A11}"/>
              </a:ext>
            </a:extLst>
          </p:cNvPr>
          <p:cNvSpPr txBox="1">
            <a:spLocks noChangeArrowheads="1"/>
          </p:cNvSpPr>
          <p:nvPr/>
        </p:nvSpPr>
        <p:spPr bwMode="auto">
          <a:xfrm>
            <a:off x="5773738" y="4349750"/>
            <a:ext cx="201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datový segment</a:t>
            </a:r>
          </a:p>
        </p:txBody>
      </p:sp>
      <p:sp>
        <p:nvSpPr>
          <p:cNvPr id="40970" name="TextovéPole 12">
            <a:extLst>
              <a:ext uri="{FF2B5EF4-FFF2-40B4-BE49-F238E27FC236}">
                <a16:creationId xmlns:a16="http://schemas.microsoft.com/office/drawing/2014/main" id="{16D4FF71-7F1C-45B9-B35B-8C76E1E5FCA3}"/>
              </a:ext>
            </a:extLst>
          </p:cNvPr>
          <p:cNvSpPr txBox="1">
            <a:spLocks noChangeArrowheads="1"/>
          </p:cNvSpPr>
          <p:nvPr/>
        </p:nvSpPr>
        <p:spPr bwMode="auto">
          <a:xfrm>
            <a:off x="5773738" y="55864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40971" name="TextovéPole 13">
            <a:extLst>
              <a:ext uri="{FF2B5EF4-FFF2-40B4-BE49-F238E27FC236}">
                <a16:creationId xmlns:a16="http://schemas.microsoft.com/office/drawing/2014/main" id="{BE745388-06F8-4432-A1C7-C15F930B9005}"/>
              </a:ext>
            </a:extLst>
          </p:cNvPr>
          <p:cNvSpPr txBox="1">
            <a:spLocks noChangeArrowheads="1"/>
          </p:cNvSpPr>
          <p:nvPr/>
        </p:nvSpPr>
        <p:spPr bwMode="auto">
          <a:xfrm>
            <a:off x="5795963" y="52388"/>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Operační paměť</a:t>
            </a:r>
          </a:p>
        </p:txBody>
      </p:sp>
      <p:graphicFrame>
        <p:nvGraphicFramePr>
          <p:cNvPr id="15" name="Tabulka 15">
            <a:extLst>
              <a:ext uri="{FF2B5EF4-FFF2-40B4-BE49-F238E27FC236}">
                <a16:creationId xmlns:a16="http://schemas.microsoft.com/office/drawing/2014/main" id="{E9F83A79-C332-46FC-B8CA-1161935BBBC7}"/>
              </a:ext>
            </a:extLst>
          </p:cNvPr>
          <p:cNvGraphicFramePr>
            <a:graphicFrameLocks noGrp="1"/>
          </p:cNvGraphicFramePr>
          <p:nvPr/>
        </p:nvGraphicFramePr>
        <p:xfrm>
          <a:off x="1042988" y="1397000"/>
          <a:ext cx="2376487" cy="259556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795">
                <a:tc>
                  <a:txBody>
                    <a:bodyPr/>
                    <a:lstStyle/>
                    <a:p>
                      <a:pPr algn="r"/>
                      <a:r>
                        <a:rPr lang="cs-CZ" sz="1000" b="0" baseline="0" dirty="0">
                          <a:solidFill>
                            <a:schemeClr val="tx1"/>
                          </a:solidFill>
                        </a:rPr>
                        <a:t>0</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Počátek:876543h  Limit:D570h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795">
                <a:tc>
                  <a:txBody>
                    <a:bodyPr/>
                    <a:lstStyle/>
                    <a:p>
                      <a:pPr algn="r"/>
                      <a:r>
                        <a:rPr lang="cs-CZ" sz="1000" b="0" dirty="0"/>
                        <a:t>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795">
                <a:tc>
                  <a:txBody>
                    <a:bodyPr/>
                    <a:lstStyle/>
                    <a:p>
                      <a:pPr algn="r"/>
                      <a:r>
                        <a:rPr lang="cs-CZ" sz="1000" b="0" dirty="0"/>
                        <a:t>2</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370795">
                <a:tc>
                  <a:txBody>
                    <a:bodyPr/>
                    <a:lstStyle/>
                    <a:p>
                      <a:pPr algn="r"/>
                      <a:r>
                        <a:rPr lang="cs-CZ" sz="1000" b="0" dirty="0"/>
                        <a:t>3</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Počátek:91230Ah  </a:t>
                      </a:r>
                      <a:r>
                        <a:rPr lang="cs-CZ" sz="900" b="0" baseline="0" dirty="0" err="1">
                          <a:solidFill>
                            <a:schemeClr val="tx1"/>
                          </a:solidFill>
                        </a:rPr>
                        <a:t>Limit:FFFFh</a:t>
                      </a:r>
                      <a:endParaRPr lang="cs-CZ" sz="900" b="0" baseline="0" dirty="0">
                        <a:solidFill>
                          <a:schemeClr val="tx1"/>
                        </a:solidFill>
                      </a:endParaRP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795">
                <a:tc>
                  <a:txBody>
                    <a:bodyPr/>
                    <a:lstStyle/>
                    <a:p>
                      <a:pPr algn="r"/>
                      <a:r>
                        <a:rPr lang="cs-CZ" sz="1000" b="0" dirty="0"/>
                        <a:t>4</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Počátek:100200h  Limit:0</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370795">
                <a:tc>
                  <a:txBody>
                    <a:bodyPr/>
                    <a:lstStyle/>
                    <a:p>
                      <a:pPr algn="r"/>
                      <a:r>
                        <a:rPr lang="cs-CZ" sz="1000" b="0" dirty="0"/>
                        <a:t>…</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endParaRPr lang="cs-CZ" sz="900" b="0" dirty="0"/>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95">
                <a:tc>
                  <a:txBody>
                    <a:bodyPr/>
                    <a:lstStyle/>
                    <a:p>
                      <a:pPr algn="r"/>
                      <a:r>
                        <a:rPr lang="cs-CZ" sz="1000" b="0" dirty="0"/>
                        <a:t>8191</a:t>
                      </a:r>
                    </a:p>
                  </a:txBody>
                  <a:tcPr marL="91449" marR="91449" marT="45714" marB="45714"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6" name="Obdélník 15">
            <a:extLst>
              <a:ext uri="{FF2B5EF4-FFF2-40B4-BE49-F238E27FC236}">
                <a16:creationId xmlns:a16="http://schemas.microsoft.com/office/drawing/2014/main" id="{65FC7834-588E-4D38-A977-F95BAE218377}"/>
              </a:ext>
            </a:extLst>
          </p:cNvPr>
          <p:cNvSpPr/>
          <p:nvPr/>
        </p:nvSpPr>
        <p:spPr>
          <a:xfrm>
            <a:off x="5724525" y="1414463"/>
            <a:ext cx="1943100" cy="1220787"/>
          </a:xfrm>
          <a:prstGeom prst="rect">
            <a:avLst/>
          </a:prstGeom>
          <a:solidFill>
            <a:schemeClr val="accent1">
              <a:lumMod val="20000"/>
              <a:lumOff val="8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41007" name="TextovéPole 16">
            <a:extLst>
              <a:ext uri="{FF2B5EF4-FFF2-40B4-BE49-F238E27FC236}">
                <a16:creationId xmlns:a16="http://schemas.microsoft.com/office/drawing/2014/main" id="{DCC393F5-4487-474A-A1E2-9292665DE749}"/>
              </a:ext>
            </a:extLst>
          </p:cNvPr>
          <p:cNvSpPr txBox="1">
            <a:spLocks noChangeArrowheads="1"/>
          </p:cNvSpPr>
          <p:nvPr/>
        </p:nvSpPr>
        <p:spPr bwMode="auto">
          <a:xfrm>
            <a:off x="5762625" y="1806575"/>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cxnSp>
        <p:nvCxnSpPr>
          <p:cNvPr id="3" name="Přímá spojnice se šipkou 2">
            <a:extLst>
              <a:ext uri="{FF2B5EF4-FFF2-40B4-BE49-F238E27FC236}">
                <a16:creationId xmlns:a16="http://schemas.microsoft.com/office/drawing/2014/main" id="{E8098238-62CB-4EBC-AE24-31BCD5628433}"/>
              </a:ext>
            </a:extLst>
          </p:cNvPr>
          <p:cNvCxnSpPr>
            <a:cxnSpLocks/>
          </p:cNvCxnSpPr>
          <p:nvPr/>
        </p:nvCxnSpPr>
        <p:spPr>
          <a:xfrm>
            <a:off x="3419475" y="1628775"/>
            <a:ext cx="2665413" cy="1420813"/>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Přímá spojnice se šipkou 20">
            <a:extLst>
              <a:ext uri="{FF2B5EF4-FFF2-40B4-BE49-F238E27FC236}">
                <a16:creationId xmlns:a16="http://schemas.microsoft.com/office/drawing/2014/main" id="{9D095B83-669C-4A88-B76A-47A88DFBD7F9}"/>
              </a:ext>
            </a:extLst>
          </p:cNvPr>
          <p:cNvCxnSpPr>
            <a:cxnSpLocks/>
          </p:cNvCxnSpPr>
          <p:nvPr/>
        </p:nvCxnSpPr>
        <p:spPr>
          <a:xfrm>
            <a:off x="3419475" y="2349500"/>
            <a:ext cx="2808288" cy="1871663"/>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1010" name="TextovéPole 27">
            <a:extLst>
              <a:ext uri="{FF2B5EF4-FFF2-40B4-BE49-F238E27FC236}">
                <a16:creationId xmlns:a16="http://schemas.microsoft.com/office/drawing/2014/main" id="{63EB8BAE-4D94-4F0E-AA12-E0C4F5FD5918}"/>
              </a:ext>
            </a:extLst>
          </p:cNvPr>
          <p:cNvSpPr txBox="1">
            <a:spLocks noChangeArrowheads="1"/>
          </p:cNvSpPr>
          <p:nvPr/>
        </p:nvSpPr>
        <p:spPr bwMode="auto">
          <a:xfrm>
            <a:off x="1490663" y="113665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41011" name="TextovéPole 22">
            <a:extLst>
              <a:ext uri="{FF2B5EF4-FFF2-40B4-BE49-F238E27FC236}">
                <a16:creationId xmlns:a16="http://schemas.microsoft.com/office/drawing/2014/main" id="{88441767-DC06-4AD0-8F32-0652161CA47F}"/>
              </a:ext>
            </a:extLst>
          </p:cNvPr>
          <p:cNvSpPr txBox="1">
            <a:spLocks noChangeArrowheads="1"/>
          </p:cNvSpPr>
          <p:nvPr/>
        </p:nvSpPr>
        <p:spPr bwMode="auto">
          <a:xfrm>
            <a:off x="250825" y="115888"/>
            <a:ext cx="36004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b="1"/>
              <a:t>Příklady</a:t>
            </a:r>
          </a:p>
          <a:p>
            <a:r>
              <a:rPr lang="cs-CZ" altLang="cs-CZ" sz="1400"/>
              <a:t>4. Určete adresy, na které se zapíše povelem MOV [12],AX</a:t>
            </a:r>
          </a:p>
          <a:p>
            <a:endParaRPr lang="cs-CZ" altLang="cs-CZ" sz="1400"/>
          </a:p>
          <a:p>
            <a:endParaRPr lang="cs-CZ" altLang="cs-CZ" b="1"/>
          </a:p>
        </p:txBody>
      </p:sp>
      <p:sp>
        <p:nvSpPr>
          <p:cNvPr id="41012" name="TextovéPole 24">
            <a:extLst>
              <a:ext uri="{FF2B5EF4-FFF2-40B4-BE49-F238E27FC236}">
                <a16:creationId xmlns:a16="http://schemas.microsoft.com/office/drawing/2014/main" id="{BF6BCF89-A551-4003-A0EB-E696FF8F8FDA}"/>
              </a:ext>
            </a:extLst>
          </p:cNvPr>
          <p:cNvSpPr txBox="1">
            <a:spLocks noChangeArrowheads="1"/>
          </p:cNvSpPr>
          <p:nvPr/>
        </p:nvSpPr>
        <p:spPr bwMode="auto">
          <a:xfrm>
            <a:off x="180975" y="4117975"/>
            <a:ext cx="52673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DS←Index 2</a:t>
            </a:r>
          </a:p>
          <a:p>
            <a:r>
              <a:rPr lang="cs-CZ" altLang="cs-CZ" sz="1400"/>
              <a:t>CS←Index 3</a:t>
            </a:r>
          </a:p>
          <a:p>
            <a:r>
              <a:rPr lang="cs-CZ" altLang="cs-CZ" sz="1400"/>
              <a:t>ES←Index 1</a:t>
            </a:r>
          </a:p>
          <a:p>
            <a:r>
              <a:rPr lang="cs-CZ" altLang="cs-CZ" sz="1400"/>
              <a:t>SS←Index 0</a:t>
            </a:r>
          </a:p>
          <a:p>
            <a:r>
              <a:rPr lang="cs-CZ" altLang="cs-CZ" sz="1400"/>
              <a:t>SP=1122h</a:t>
            </a:r>
          </a:p>
          <a:p>
            <a:r>
              <a:rPr lang="cs-CZ" altLang="cs-CZ" sz="1400"/>
              <a:t>IP=75C2h</a:t>
            </a:r>
          </a:p>
          <a:p>
            <a:endParaRPr lang="cs-CZ" altLang="cs-CZ" sz="1400"/>
          </a:p>
          <a:p>
            <a:r>
              <a:rPr lang="cs-CZ" altLang="cs-CZ" sz="1400"/>
              <a:t>Deskriptor datového segmentu leží na řádku č. 2</a:t>
            </a:r>
          </a:p>
          <a:p>
            <a:r>
              <a:rPr lang="cs-CZ" altLang="cs-CZ" sz="1400"/>
              <a:t>Vybraný datový segment začíná na adrese 345678h</a:t>
            </a:r>
          </a:p>
          <a:p>
            <a:r>
              <a:rPr lang="cs-CZ" altLang="cs-CZ" sz="1400"/>
              <a:t>Do tohoto segmentu se zapíší data na pozice s offsetem 12 a 13</a:t>
            </a:r>
          </a:p>
          <a:p>
            <a:r>
              <a:rPr lang="cs-CZ" altLang="cs-CZ" sz="1400"/>
              <a:t>Zapíše se tedy na adresy 345678h + Ch = 345684h (bajt z AL)</a:t>
            </a:r>
          </a:p>
          <a:p>
            <a:r>
              <a:rPr lang="cs-CZ" altLang="cs-CZ" sz="1400"/>
              <a:t>a také na 345678h + Dh = 345685h  (bajt z AH)</a:t>
            </a:r>
          </a:p>
          <a:p>
            <a:endParaRPr lang="cs-CZ" altLang="cs-CZ" sz="1400" b="1"/>
          </a:p>
        </p:txBody>
      </p:sp>
      <p:cxnSp>
        <p:nvCxnSpPr>
          <p:cNvPr id="5" name="Přímá spojnice se šipkou 4">
            <a:extLst>
              <a:ext uri="{FF2B5EF4-FFF2-40B4-BE49-F238E27FC236}">
                <a16:creationId xmlns:a16="http://schemas.microsoft.com/office/drawing/2014/main" id="{43CAFAAE-3AE4-47D5-9F61-278B217D7AD2}"/>
              </a:ext>
            </a:extLst>
          </p:cNvPr>
          <p:cNvCxnSpPr>
            <a:cxnSpLocks/>
          </p:cNvCxnSpPr>
          <p:nvPr/>
        </p:nvCxnSpPr>
        <p:spPr>
          <a:xfrm flipV="1">
            <a:off x="3419475" y="903288"/>
            <a:ext cx="2482850" cy="108585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Přímá spojnice se šipkou 18">
            <a:extLst>
              <a:ext uri="{FF2B5EF4-FFF2-40B4-BE49-F238E27FC236}">
                <a16:creationId xmlns:a16="http://schemas.microsoft.com/office/drawing/2014/main" id="{47838BC5-19CD-4791-9C01-664699321C38}"/>
              </a:ext>
            </a:extLst>
          </p:cNvPr>
          <p:cNvCxnSpPr>
            <a:cxnSpLocks/>
          </p:cNvCxnSpPr>
          <p:nvPr/>
        </p:nvCxnSpPr>
        <p:spPr>
          <a:xfrm flipV="1">
            <a:off x="3419475" y="1790700"/>
            <a:ext cx="2592388" cy="962025"/>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Přímá spojnice se šipkou 22">
            <a:extLst>
              <a:ext uri="{FF2B5EF4-FFF2-40B4-BE49-F238E27FC236}">
                <a16:creationId xmlns:a16="http://schemas.microsoft.com/office/drawing/2014/main" id="{F392BCB3-5E14-47DF-9A74-2F9C46C2D3CF}"/>
              </a:ext>
            </a:extLst>
          </p:cNvPr>
          <p:cNvCxnSpPr/>
          <p:nvPr/>
        </p:nvCxnSpPr>
        <p:spPr>
          <a:xfrm>
            <a:off x="3419475" y="3776663"/>
            <a:ext cx="2482850" cy="1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bdélník 44">
            <a:extLst>
              <a:ext uri="{FF2B5EF4-FFF2-40B4-BE49-F238E27FC236}">
                <a16:creationId xmlns:a16="http://schemas.microsoft.com/office/drawing/2014/main" id="{D1809F54-E562-4C69-AFE7-F2A7AA7D386F}"/>
              </a:ext>
            </a:extLst>
          </p:cNvPr>
          <p:cNvSpPr/>
          <p:nvPr/>
        </p:nvSpPr>
        <p:spPr>
          <a:xfrm>
            <a:off x="5724525" y="6196013"/>
            <a:ext cx="1943100" cy="84137"/>
          </a:xfrm>
          <a:prstGeom prst="rect">
            <a:avLst/>
          </a:prstGeom>
          <a:solidFill>
            <a:schemeClr val="accent6">
              <a:lumMod val="40000"/>
              <a:lumOff val="60000"/>
            </a:schemeClr>
          </a:solidFill>
          <a:ln w="22225"/>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cxnSp>
        <p:nvCxnSpPr>
          <p:cNvPr id="25" name="Přímá spojnice se šipkou 24">
            <a:extLst>
              <a:ext uri="{FF2B5EF4-FFF2-40B4-BE49-F238E27FC236}">
                <a16:creationId xmlns:a16="http://schemas.microsoft.com/office/drawing/2014/main" id="{C090EA0D-BBBE-480D-82CA-F65C0A639760}"/>
              </a:ext>
            </a:extLst>
          </p:cNvPr>
          <p:cNvCxnSpPr>
            <a:cxnSpLocks/>
          </p:cNvCxnSpPr>
          <p:nvPr/>
        </p:nvCxnSpPr>
        <p:spPr>
          <a:xfrm>
            <a:off x="3419475" y="3049588"/>
            <a:ext cx="2482850" cy="318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Volný tvar: obrazec 1">
            <a:extLst>
              <a:ext uri="{FF2B5EF4-FFF2-40B4-BE49-F238E27FC236}">
                <a16:creationId xmlns:a16="http://schemas.microsoft.com/office/drawing/2014/main" id="{1DB74B56-CA6A-437F-BB12-EE37A819179A}"/>
              </a:ext>
            </a:extLst>
          </p:cNvPr>
          <p:cNvSpPr/>
          <p:nvPr/>
        </p:nvSpPr>
        <p:spPr>
          <a:xfrm>
            <a:off x="11113" y="2381250"/>
            <a:ext cx="1338262" cy="1871663"/>
          </a:xfrm>
          <a:custGeom>
            <a:avLst/>
            <a:gdLst>
              <a:gd name="connsiteX0" fmla="*/ 210303 w 1337767"/>
              <a:gd name="connsiteY0" fmla="*/ 2965142 h 2965142"/>
              <a:gd name="connsiteX1" fmla="*/ 86015 w 1337767"/>
              <a:gd name="connsiteY1" fmla="*/ 1393795 h 2965142"/>
              <a:gd name="connsiteX2" fmla="*/ 1337767 w 1337767"/>
              <a:gd name="connsiteY2" fmla="*/ 0 h 2965142"/>
            </a:gdLst>
            <a:ahLst/>
            <a:cxnLst>
              <a:cxn ang="0">
                <a:pos x="connsiteX0" y="connsiteY0"/>
              </a:cxn>
              <a:cxn ang="0">
                <a:pos x="connsiteX1" y="connsiteY1"/>
              </a:cxn>
              <a:cxn ang="0">
                <a:pos x="connsiteX2" y="connsiteY2"/>
              </a:cxn>
            </a:cxnLst>
            <a:rect l="l" t="t" r="r" b="b"/>
            <a:pathLst>
              <a:path w="1337767" h="2965142">
                <a:moveTo>
                  <a:pt x="210303" y="2965142"/>
                </a:moveTo>
                <a:cubicBezTo>
                  <a:pt x="54203" y="2426563"/>
                  <a:pt x="-101896" y="1887985"/>
                  <a:pt x="86015" y="1393795"/>
                </a:cubicBezTo>
                <a:cubicBezTo>
                  <a:pt x="273926" y="899605"/>
                  <a:pt x="805846" y="449802"/>
                  <a:pt x="1337767"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41019" name="TextovéPole 26">
            <a:extLst>
              <a:ext uri="{FF2B5EF4-FFF2-40B4-BE49-F238E27FC236}">
                <a16:creationId xmlns:a16="http://schemas.microsoft.com/office/drawing/2014/main" id="{F7343A80-E05F-46FA-9D92-AF8EE0155942}"/>
              </a:ext>
            </a:extLst>
          </p:cNvPr>
          <p:cNvSpPr txBox="1">
            <a:spLocks noChangeArrowheads="1"/>
          </p:cNvSpPr>
          <p:nvPr/>
        </p:nvSpPr>
        <p:spPr bwMode="auto">
          <a:xfrm>
            <a:off x="7631113" y="5072063"/>
            <a:ext cx="11731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345678h</a:t>
            </a:r>
          </a:p>
        </p:txBody>
      </p:sp>
      <p:sp>
        <p:nvSpPr>
          <p:cNvPr id="41020" name="TextovéPole 27">
            <a:extLst>
              <a:ext uri="{FF2B5EF4-FFF2-40B4-BE49-F238E27FC236}">
                <a16:creationId xmlns:a16="http://schemas.microsoft.com/office/drawing/2014/main" id="{B99C8040-D5EC-43E1-B209-38AAC92794C1}"/>
              </a:ext>
            </a:extLst>
          </p:cNvPr>
          <p:cNvSpPr txBox="1">
            <a:spLocks noChangeArrowheads="1"/>
          </p:cNvSpPr>
          <p:nvPr/>
        </p:nvSpPr>
        <p:spPr bwMode="auto">
          <a:xfrm>
            <a:off x="7634288" y="4662488"/>
            <a:ext cx="11731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345685h</a:t>
            </a:r>
          </a:p>
          <a:p>
            <a:r>
              <a:rPr lang="cs-CZ" altLang="cs-CZ" sz="1000"/>
              <a:t>345684h</a:t>
            </a:r>
          </a:p>
          <a:p>
            <a:endParaRPr lang="cs-CZ" altLang="cs-CZ" sz="1000"/>
          </a:p>
        </p:txBody>
      </p:sp>
      <p:cxnSp>
        <p:nvCxnSpPr>
          <p:cNvPr id="18" name="Přímá spojnice 17">
            <a:extLst>
              <a:ext uri="{FF2B5EF4-FFF2-40B4-BE49-F238E27FC236}">
                <a16:creationId xmlns:a16="http://schemas.microsoft.com/office/drawing/2014/main" id="{99B1456A-3F99-4925-9A1F-82DE70834D7A}"/>
              </a:ext>
            </a:extLst>
          </p:cNvPr>
          <p:cNvCxnSpPr>
            <a:cxnSpLocks/>
          </p:cNvCxnSpPr>
          <p:nvPr/>
        </p:nvCxnSpPr>
        <p:spPr>
          <a:xfrm>
            <a:off x="5718175" y="4903788"/>
            <a:ext cx="1943100" cy="6350"/>
          </a:xfrm>
          <a:prstGeom prst="line">
            <a:avLst/>
          </a:prstGeom>
          <a:ln w="25400"/>
        </p:spPr>
        <p:style>
          <a:lnRef idx="1">
            <a:schemeClr val="dk1"/>
          </a:lnRef>
          <a:fillRef idx="0">
            <a:schemeClr val="dk1"/>
          </a:fillRef>
          <a:effectRef idx="0">
            <a:schemeClr val="dk1"/>
          </a:effectRef>
          <a:fontRef idx="minor">
            <a:schemeClr val="tx1"/>
          </a:fontRef>
        </p:style>
      </p:cxnSp>
      <p:cxnSp>
        <p:nvCxnSpPr>
          <p:cNvPr id="33" name="Přímá spojnice se šipkou 32">
            <a:extLst>
              <a:ext uri="{FF2B5EF4-FFF2-40B4-BE49-F238E27FC236}">
                <a16:creationId xmlns:a16="http://schemas.microsoft.com/office/drawing/2014/main" id="{69A2FDD2-7C95-413C-8DB6-E32FA1CBE644}"/>
              </a:ext>
            </a:extLst>
          </p:cNvPr>
          <p:cNvCxnSpPr>
            <a:cxnSpLocks/>
          </p:cNvCxnSpPr>
          <p:nvPr/>
        </p:nvCxnSpPr>
        <p:spPr>
          <a:xfrm>
            <a:off x="6313488" y="4938713"/>
            <a:ext cx="0" cy="228600"/>
          </a:xfrm>
          <a:prstGeom prst="straightConnector1">
            <a:avLst/>
          </a:prstGeom>
          <a:ln>
            <a:headEnd type="arrow" w="sm" len="sm"/>
            <a:tailEnd type="arrow" w="sm" len="sm"/>
          </a:ln>
        </p:spPr>
        <p:style>
          <a:lnRef idx="1">
            <a:schemeClr val="dk1"/>
          </a:lnRef>
          <a:fillRef idx="0">
            <a:schemeClr val="dk1"/>
          </a:fillRef>
          <a:effectRef idx="0">
            <a:schemeClr val="dk1"/>
          </a:effectRef>
          <a:fontRef idx="minor">
            <a:schemeClr val="tx1"/>
          </a:fontRef>
        </p:style>
      </p:cxnSp>
      <p:sp>
        <p:nvSpPr>
          <p:cNvPr id="41023" name="TextovéPole 43">
            <a:extLst>
              <a:ext uri="{FF2B5EF4-FFF2-40B4-BE49-F238E27FC236}">
                <a16:creationId xmlns:a16="http://schemas.microsoft.com/office/drawing/2014/main" id="{FB063101-607B-4D02-872B-96E3AB2A3F17}"/>
              </a:ext>
            </a:extLst>
          </p:cNvPr>
          <p:cNvSpPr txBox="1">
            <a:spLocks noChangeArrowheads="1"/>
          </p:cNvSpPr>
          <p:nvPr/>
        </p:nvSpPr>
        <p:spPr bwMode="auto">
          <a:xfrm>
            <a:off x="6294438" y="4921250"/>
            <a:ext cx="1192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12 (Ch)</a:t>
            </a:r>
          </a:p>
        </p:txBody>
      </p:sp>
      <p:cxnSp>
        <p:nvCxnSpPr>
          <p:cNvPr id="35" name="Přímá spojnice se šipkou 34">
            <a:extLst>
              <a:ext uri="{FF2B5EF4-FFF2-40B4-BE49-F238E27FC236}">
                <a16:creationId xmlns:a16="http://schemas.microsoft.com/office/drawing/2014/main" id="{584F0E9E-5211-4F54-BCAD-0FD897CCDDB0}"/>
              </a:ext>
            </a:extLst>
          </p:cNvPr>
          <p:cNvCxnSpPr>
            <a:cxnSpLocks/>
          </p:cNvCxnSpPr>
          <p:nvPr/>
        </p:nvCxnSpPr>
        <p:spPr>
          <a:xfrm flipV="1">
            <a:off x="4840288" y="5045075"/>
            <a:ext cx="1439862" cy="1062038"/>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F49CC6-4ECC-4BF2-A61D-4AC388489766}"/>
              </a:ext>
            </a:extLst>
          </p:cNvPr>
          <p:cNvSpPr>
            <a:spLocks noGrp="1" noChangeArrowheads="1"/>
          </p:cNvSpPr>
          <p:nvPr>
            <p:ph type="title"/>
          </p:nvPr>
        </p:nvSpPr>
        <p:spPr/>
        <p:txBody>
          <a:bodyPr/>
          <a:lstStyle/>
          <a:p>
            <a:pPr eaLnBrk="1" hangingPunct="1"/>
            <a:r>
              <a:rPr lang="cs-CZ" altLang="cs-CZ"/>
              <a:t>Chráněný režim a paměť</a:t>
            </a:r>
          </a:p>
        </p:txBody>
      </p:sp>
      <p:sp>
        <p:nvSpPr>
          <p:cNvPr id="41987" name="Rectangle 3">
            <a:extLst>
              <a:ext uri="{FF2B5EF4-FFF2-40B4-BE49-F238E27FC236}">
                <a16:creationId xmlns:a16="http://schemas.microsoft.com/office/drawing/2014/main" id="{4AA3A130-28A3-4E3C-B59A-A4C1AB11C608}"/>
              </a:ext>
            </a:extLst>
          </p:cNvPr>
          <p:cNvSpPr>
            <a:spLocks noGrp="1" noChangeArrowheads="1"/>
          </p:cNvSpPr>
          <p:nvPr>
            <p:ph type="body" idx="1"/>
          </p:nvPr>
        </p:nvSpPr>
        <p:spPr/>
        <p:txBody>
          <a:bodyPr/>
          <a:lstStyle/>
          <a:p>
            <a:pPr eaLnBrk="1" hangingPunct="1"/>
            <a:r>
              <a:rPr lang="cs-CZ" altLang="cs-CZ" sz="1800"/>
              <a:t>Procesor v tomto režimu používá zcela jiný postup pro vytváření fyzické adresy než v režimu reálném </a:t>
            </a:r>
          </a:p>
          <a:p>
            <a:pPr eaLnBrk="1" hangingPunct="1"/>
            <a:r>
              <a:rPr lang="cs-CZ" altLang="cs-CZ" sz="1800"/>
              <a:t>Adresa je vytvářena ze dvou 16bitových složek nazývaných </a:t>
            </a:r>
            <a:r>
              <a:rPr lang="cs-CZ" altLang="cs-CZ" sz="1800" b="1"/>
              <a:t>selektor</a:t>
            </a:r>
            <a:r>
              <a:rPr lang="cs-CZ" altLang="cs-CZ" sz="1800"/>
              <a:t> a </a:t>
            </a:r>
            <a:r>
              <a:rPr lang="cs-CZ" altLang="cs-CZ" sz="1800" b="1"/>
              <a:t>offset</a:t>
            </a:r>
            <a:r>
              <a:rPr lang="cs-CZ" altLang="cs-CZ" sz="1800"/>
              <a:t> za pomoci </a:t>
            </a:r>
            <a:r>
              <a:rPr lang="cs-CZ" altLang="cs-CZ" sz="1800" b="1"/>
              <a:t>tabulek deskriptorů</a:t>
            </a:r>
            <a:r>
              <a:rPr lang="cs-CZ" altLang="cs-CZ" sz="1800"/>
              <a:t>. </a:t>
            </a:r>
          </a:p>
          <a:p>
            <a:pPr eaLnBrk="1" hangingPunct="1"/>
            <a:r>
              <a:rPr lang="cs-CZ" altLang="cs-CZ" sz="1800"/>
              <a:t>Výsledná adresa je potom </a:t>
            </a:r>
            <a:r>
              <a:rPr lang="cs-CZ" altLang="cs-CZ" sz="1800" b="1"/>
              <a:t>24-bitová</a:t>
            </a:r>
            <a:r>
              <a:rPr lang="cs-CZ" altLang="cs-CZ" sz="1800"/>
              <a:t>, což umožňuje procesoru adresovat maximálně 2</a:t>
            </a:r>
            <a:r>
              <a:rPr lang="cs-CZ" altLang="cs-CZ" sz="1800" baseline="30000"/>
              <a:t>24</a:t>
            </a:r>
            <a:r>
              <a:rPr lang="cs-CZ" altLang="cs-CZ" sz="1800"/>
              <a:t> B = </a:t>
            </a:r>
            <a:r>
              <a:rPr lang="cs-CZ" altLang="cs-CZ" sz="1800" b="1"/>
              <a:t>16 MB </a:t>
            </a:r>
            <a:r>
              <a:rPr lang="cs-CZ" altLang="cs-CZ" sz="1800"/>
              <a:t>operační paměti</a:t>
            </a:r>
          </a:p>
          <a:p>
            <a:pPr eaLnBrk="1" hangingPunct="1"/>
            <a:r>
              <a:rPr lang="cs-CZ" altLang="cs-CZ" sz="1800"/>
              <a:t>Význam </a:t>
            </a:r>
            <a:r>
              <a:rPr lang="cs-CZ" altLang="cs-CZ" sz="1800" b="1"/>
              <a:t>offsetu</a:t>
            </a:r>
            <a:r>
              <a:rPr lang="cs-CZ" altLang="cs-CZ" sz="1800"/>
              <a:t> se nezměnil – ukazuje pozici uvnitř 64 kB velkého segmentu a je 16-bitový</a:t>
            </a:r>
          </a:p>
          <a:p>
            <a:pPr eaLnBrk="1" hangingPunct="1"/>
            <a:r>
              <a:rPr lang="cs-CZ" altLang="cs-CZ" sz="1800"/>
              <a:t>Význam 16-bitového </a:t>
            </a:r>
            <a:r>
              <a:rPr lang="cs-CZ" altLang="cs-CZ" sz="1800" b="1"/>
              <a:t>selektoru </a:t>
            </a:r>
            <a:r>
              <a:rPr lang="cs-CZ" altLang="cs-CZ" sz="1800"/>
              <a:t>(CS, DS, ES, SS) je poměrně komplikovaný</a:t>
            </a:r>
          </a:p>
          <a:p>
            <a:pPr lvl="1" eaLnBrk="1" hangingPunct="1"/>
            <a:r>
              <a:rPr lang="cs-CZ" altLang="cs-CZ" sz="1800"/>
              <a:t>Nejvyšších 13 bitů selektoru funguje jako </a:t>
            </a:r>
            <a:r>
              <a:rPr lang="cs-CZ" altLang="cs-CZ" sz="1800" b="1"/>
              <a:t>index</a:t>
            </a:r>
            <a:r>
              <a:rPr lang="cs-CZ" altLang="cs-CZ" sz="1800"/>
              <a:t> - ukazatel do tabulky deskriptorů (vybírá číslo řádku s požadovaným deskriptorem)</a:t>
            </a:r>
          </a:p>
          <a:p>
            <a:pPr lvl="1" eaLnBrk="1" hangingPunct="1"/>
            <a:r>
              <a:rPr lang="cs-CZ" altLang="cs-CZ" sz="1800"/>
              <a:t>Jeden bit slouží pro výběr </a:t>
            </a:r>
            <a:r>
              <a:rPr lang="cs-CZ" altLang="cs-CZ" sz="1800" b="1"/>
              <a:t>globální či lokální </a:t>
            </a:r>
            <a:r>
              <a:rPr lang="cs-CZ" altLang="cs-CZ" sz="1800"/>
              <a:t>tabulky deskriptorů</a:t>
            </a:r>
          </a:p>
          <a:p>
            <a:pPr lvl="1" eaLnBrk="1" hangingPunct="1"/>
            <a:r>
              <a:rPr lang="cs-CZ" altLang="cs-CZ" sz="1800"/>
              <a:t>Poslední dva bity pro nastavení jedné ze čtyř možných </a:t>
            </a:r>
            <a:r>
              <a:rPr lang="cs-CZ" altLang="cs-CZ" sz="1800" b="1"/>
              <a:t>úrovní oprávnění </a:t>
            </a:r>
            <a:r>
              <a:rPr lang="cs-CZ" altLang="cs-CZ" sz="1800"/>
              <a:t>při přístupu k segmentu (RPL)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5AE7404-CB31-448B-898E-50073C351AC7}"/>
              </a:ext>
            </a:extLst>
          </p:cNvPr>
          <p:cNvSpPr>
            <a:spLocks noChangeArrowheads="1"/>
          </p:cNvSpPr>
          <p:nvPr/>
        </p:nvSpPr>
        <p:spPr bwMode="auto">
          <a:xfrm>
            <a:off x="762000" y="1524000"/>
            <a:ext cx="3124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11" name="Text Box 3">
            <a:extLst>
              <a:ext uri="{FF2B5EF4-FFF2-40B4-BE49-F238E27FC236}">
                <a16:creationId xmlns:a16="http://schemas.microsoft.com/office/drawing/2014/main" id="{C45FABF2-D235-41BD-8B0B-0D05944615B0}"/>
              </a:ext>
            </a:extLst>
          </p:cNvPr>
          <p:cNvSpPr txBox="1">
            <a:spLocks noChangeArrowheads="1"/>
          </p:cNvSpPr>
          <p:nvPr/>
        </p:nvSpPr>
        <p:spPr bwMode="auto">
          <a:xfrm>
            <a:off x="1371600" y="10668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SELEKTOR (16b)</a:t>
            </a:r>
            <a:endParaRPr lang="cs-CZ" altLang="cs-CZ" sz="2400">
              <a:latin typeface="Times New Roman" panose="02020603050405020304" pitchFamily="18" charset="0"/>
            </a:endParaRPr>
          </a:p>
        </p:txBody>
      </p:sp>
      <p:sp>
        <p:nvSpPr>
          <p:cNvPr id="43012" name="Text Box 4">
            <a:extLst>
              <a:ext uri="{FF2B5EF4-FFF2-40B4-BE49-F238E27FC236}">
                <a16:creationId xmlns:a16="http://schemas.microsoft.com/office/drawing/2014/main" id="{755C87CA-4381-43AE-AB69-B652FC8DA6A6}"/>
              </a:ext>
            </a:extLst>
          </p:cNvPr>
          <p:cNvSpPr txBox="1">
            <a:spLocks noChangeArrowheads="1"/>
          </p:cNvSpPr>
          <p:nvPr/>
        </p:nvSpPr>
        <p:spPr bwMode="auto">
          <a:xfrm>
            <a:off x="5410200" y="10668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OFFSET (16b)</a:t>
            </a:r>
            <a:endParaRPr lang="cs-CZ" altLang="cs-CZ" sz="2400">
              <a:latin typeface="Times New Roman" panose="02020603050405020304" pitchFamily="18" charset="0"/>
            </a:endParaRPr>
          </a:p>
        </p:txBody>
      </p:sp>
      <p:sp>
        <p:nvSpPr>
          <p:cNvPr id="43013" name="Rectangle 5">
            <a:extLst>
              <a:ext uri="{FF2B5EF4-FFF2-40B4-BE49-F238E27FC236}">
                <a16:creationId xmlns:a16="http://schemas.microsoft.com/office/drawing/2014/main" id="{A968876E-2449-470E-8A15-96F2F1223C17}"/>
              </a:ext>
            </a:extLst>
          </p:cNvPr>
          <p:cNvSpPr>
            <a:spLocks noChangeArrowheads="1"/>
          </p:cNvSpPr>
          <p:nvPr/>
        </p:nvSpPr>
        <p:spPr bwMode="auto">
          <a:xfrm>
            <a:off x="4648200" y="1524000"/>
            <a:ext cx="3124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14" name="Line 6">
            <a:extLst>
              <a:ext uri="{FF2B5EF4-FFF2-40B4-BE49-F238E27FC236}">
                <a16:creationId xmlns:a16="http://schemas.microsoft.com/office/drawing/2014/main" id="{F40A6683-6E8E-45EB-B01C-F21161D74829}"/>
              </a:ext>
            </a:extLst>
          </p:cNvPr>
          <p:cNvSpPr>
            <a:spLocks noChangeShapeType="1"/>
          </p:cNvSpPr>
          <p:nvPr/>
        </p:nvSpPr>
        <p:spPr bwMode="auto">
          <a:xfrm>
            <a:off x="2971800" y="1524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15" name="Line 7">
            <a:extLst>
              <a:ext uri="{FF2B5EF4-FFF2-40B4-BE49-F238E27FC236}">
                <a16:creationId xmlns:a16="http://schemas.microsoft.com/office/drawing/2014/main" id="{0FEFD8BF-7730-45F6-8BB5-B8FAA5E8B5A9}"/>
              </a:ext>
            </a:extLst>
          </p:cNvPr>
          <p:cNvSpPr>
            <a:spLocks noChangeShapeType="1"/>
          </p:cNvSpPr>
          <p:nvPr/>
        </p:nvSpPr>
        <p:spPr bwMode="auto">
          <a:xfrm>
            <a:off x="3200400" y="1524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16" name="Rectangle 8">
            <a:extLst>
              <a:ext uri="{FF2B5EF4-FFF2-40B4-BE49-F238E27FC236}">
                <a16:creationId xmlns:a16="http://schemas.microsoft.com/office/drawing/2014/main" id="{36056A26-76C5-4242-A9E3-E7591EE54423}"/>
              </a:ext>
            </a:extLst>
          </p:cNvPr>
          <p:cNvSpPr>
            <a:spLocks noChangeArrowheads="1"/>
          </p:cNvSpPr>
          <p:nvPr/>
        </p:nvSpPr>
        <p:spPr bwMode="auto">
          <a:xfrm>
            <a:off x="1524000" y="2895600"/>
            <a:ext cx="2209800"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17" name="Text Box 9">
            <a:extLst>
              <a:ext uri="{FF2B5EF4-FFF2-40B4-BE49-F238E27FC236}">
                <a16:creationId xmlns:a16="http://schemas.microsoft.com/office/drawing/2014/main" id="{E24960E3-3469-4BFB-A6A0-61460EF92FB1}"/>
              </a:ext>
            </a:extLst>
          </p:cNvPr>
          <p:cNvSpPr txBox="1">
            <a:spLocks noChangeArrowheads="1"/>
          </p:cNvSpPr>
          <p:nvPr/>
        </p:nvSpPr>
        <p:spPr bwMode="auto">
          <a:xfrm>
            <a:off x="1692275" y="24923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600">
                <a:latin typeface="Times New Roman" panose="02020603050405020304" pitchFamily="18" charset="0"/>
              </a:rPr>
              <a:t>Tabulka deskriptorů</a:t>
            </a:r>
            <a:r>
              <a:rPr lang="cs-CZ" altLang="cs-CZ" sz="2400">
                <a:latin typeface="Times New Roman" panose="02020603050405020304" pitchFamily="18" charset="0"/>
              </a:rPr>
              <a:t> </a:t>
            </a:r>
          </a:p>
        </p:txBody>
      </p:sp>
      <p:sp>
        <p:nvSpPr>
          <p:cNvPr id="43018" name="Line 10">
            <a:extLst>
              <a:ext uri="{FF2B5EF4-FFF2-40B4-BE49-F238E27FC236}">
                <a16:creationId xmlns:a16="http://schemas.microsoft.com/office/drawing/2014/main" id="{9E4EF755-6BA6-49CE-A595-3FA8FC72AD84}"/>
              </a:ext>
            </a:extLst>
          </p:cNvPr>
          <p:cNvSpPr>
            <a:spLocks noChangeShapeType="1"/>
          </p:cNvSpPr>
          <p:nvPr/>
        </p:nvSpPr>
        <p:spPr bwMode="auto">
          <a:xfrm>
            <a:off x="1524000" y="4572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19" name="Line 11">
            <a:extLst>
              <a:ext uri="{FF2B5EF4-FFF2-40B4-BE49-F238E27FC236}">
                <a16:creationId xmlns:a16="http://schemas.microsoft.com/office/drawing/2014/main" id="{2B2EC339-C40E-4BEC-B0A8-B05A6285055C}"/>
              </a:ext>
            </a:extLst>
          </p:cNvPr>
          <p:cNvSpPr>
            <a:spLocks noChangeShapeType="1"/>
          </p:cNvSpPr>
          <p:nvPr/>
        </p:nvSpPr>
        <p:spPr bwMode="auto">
          <a:xfrm>
            <a:off x="1524000" y="4876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0" name="Line 12">
            <a:extLst>
              <a:ext uri="{FF2B5EF4-FFF2-40B4-BE49-F238E27FC236}">
                <a16:creationId xmlns:a16="http://schemas.microsoft.com/office/drawing/2014/main" id="{3313249C-A3CF-40DF-ADD3-BB1D6A38A6B9}"/>
              </a:ext>
            </a:extLst>
          </p:cNvPr>
          <p:cNvSpPr>
            <a:spLocks noChangeShapeType="1"/>
          </p:cNvSpPr>
          <p:nvPr/>
        </p:nvSpPr>
        <p:spPr bwMode="auto">
          <a:xfrm>
            <a:off x="1066800" y="19050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1" name="Line 13">
            <a:extLst>
              <a:ext uri="{FF2B5EF4-FFF2-40B4-BE49-F238E27FC236}">
                <a16:creationId xmlns:a16="http://schemas.microsoft.com/office/drawing/2014/main" id="{3C43B618-0A27-4A37-ABF8-703C6C1BEA38}"/>
              </a:ext>
            </a:extLst>
          </p:cNvPr>
          <p:cNvSpPr>
            <a:spLocks noChangeShapeType="1"/>
          </p:cNvSpPr>
          <p:nvPr/>
        </p:nvSpPr>
        <p:spPr bwMode="auto">
          <a:xfrm>
            <a:off x="1066800" y="4724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2" name="Line 14">
            <a:extLst>
              <a:ext uri="{FF2B5EF4-FFF2-40B4-BE49-F238E27FC236}">
                <a16:creationId xmlns:a16="http://schemas.microsoft.com/office/drawing/2014/main" id="{A6174BB5-D80F-4EAA-AC67-B00741B1F359}"/>
              </a:ext>
            </a:extLst>
          </p:cNvPr>
          <p:cNvSpPr>
            <a:spLocks noChangeShapeType="1"/>
          </p:cNvSpPr>
          <p:nvPr/>
        </p:nvSpPr>
        <p:spPr bwMode="auto">
          <a:xfrm>
            <a:off x="1981200" y="4572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3" name="Line 15">
            <a:extLst>
              <a:ext uri="{FF2B5EF4-FFF2-40B4-BE49-F238E27FC236}">
                <a16:creationId xmlns:a16="http://schemas.microsoft.com/office/drawing/2014/main" id="{511D8A14-A441-4530-9F90-0127C6BDD06D}"/>
              </a:ext>
            </a:extLst>
          </p:cNvPr>
          <p:cNvSpPr>
            <a:spLocks noChangeShapeType="1"/>
          </p:cNvSpPr>
          <p:nvPr/>
        </p:nvSpPr>
        <p:spPr bwMode="auto">
          <a:xfrm>
            <a:off x="2971800" y="4572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4" name="Line 16">
            <a:extLst>
              <a:ext uri="{FF2B5EF4-FFF2-40B4-BE49-F238E27FC236}">
                <a16:creationId xmlns:a16="http://schemas.microsoft.com/office/drawing/2014/main" id="{9E5228E1-CE71-43FB-B60C-D847C49EB047}"/>
              </a:ext>
            </a:extLst>
          </p:cNvPr>
          <p:cNvSpPr>
            <a:spLocks noChangeShapeType="1"/>
          </p:cNvSpPr>
          <p:nvPr/>
        </p:nvSpPr>
        <p:spPr bwMode="auto">
          <a:xfrm flipV="1">
            <a:off x="2438400" y="4419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5" name="Line 17">
            <a:extLst>
              <a:ext uri="{FF2B5EF4-FFF2-40B4-BE49-F238E27FC236}">
                <a16:creationId xmlns:a16="http://schemas.microsoft.com/office/drawing/2014/main" id="{EC773B34-EB0B-4DE4-9A97-32AC72AE8A5D}"/>
              </a:ext>
            </a:extLst>
          </p:cNvPr>
          <p:cNvSpPr>
            <a:spLocks noChangeShapeType="1"/>
          </p:cNvSpPr>
          <p:nvPr/>
        </p:nvSpPr>
        <p:spPr bwMode="auto">
          <a:xfrm>
            <a:off x="2743200" y="4419600"/>
            <a:ext cx="320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26" name="Text Box 18">
            <a:extLst>
              <a:ext uri="{FF2B5EF4-FFF2-40B4-BE49-F238E27FC236}">
                <a16:creationId xmlns:a16="http://schemas.microsoft.com/office/drawing/2014/main" id="{3469D078-8971-4BFD-AB1B-45CCF097604F}"/>
              </a:ext>
            </a:extLst>
          </p:cNvPr>
          <p:cNvSpPr txBox="1">
            <a:spLocks noChangeArrowheads="1"/>
          </p:cNvSpPr>
          <p:nvPr/>
        </p:nvSpPr>
        <p:spPr bwMode="auto">
          <a:xfrm>
            <a:off x="1600200" y="1600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Index</a:t>
            </a:r>
            <a:endParaRPr lang="cs-CZ" altLang="cs-CZ" sz="2400">
              <a:latin typeface="Times New Roman" panose="02020603050405020304" pitchFamily="18" charset="0"/>
            </a:endParaRPr>
          </a:p>
        </p:txBody>
      </p:sp>
      <p:sp>
        <p:nvSpPr>
          <p:cNvPr id="43027" name="Text Box 19">
            <a:extLst>
              <a:ext uri="{FF2B5EF4-FFF2-40B4-BE49-F238E27FC236}">
                <a16:creationId xmlns:a16="http://schemas.microsoft.com/office/drawing/2014/main" id="{7FA7436D-43DE-4E04-B1C4-70F8E8D46ABB}"/>
              </a:ext>
            </a:extLst>
          </p:cNvPr>
          <p:cNvSpPr txBox="1">
            <a:spLocks noChangeArrowheads="1"/>
          </p:cNvSpPr>
          <p:nvPr/>
        </p:nvSpPr>
        <p:spPr bwMode="auto">
          <a:xfrm>
            <a:off x="2895600" y="1600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600">
                <a:latin typeface="Times New Roman" panose="02020603050405020304" pitchFamily="18" charset="0"/>
              </a:rPr>
              <a:t>TI</a:t>
            </a:r>
            <a:endParaRPr lang="cs-CZ" altLang="cs-CZ" sz="2400">
              <a:latin typeface="Times New Roman" panose="02020603050405020304" pitchFamily="18" charset="0"/>
            </a:endParaRPr>
          </a:p>
        </p:txBody>
      </p:sp>
      <p:sp>
        <p:nvSpPr>
          <p:cNvPr id="43028" name="Text Box 20">
            <a:extLst>
              <a:ext uri="{FF2B5EF4-FFF2-40B4-BE49-F238E27FC236}">
                <a16:creationId xmlns:a16="http://schemas.microsoft.com/office/drawing/2014/main" id="{37CEFA24-68CC-4F73-9337-C66FC2F45F67}"/>
              </a:ext>
            </a:extLst>
          </p:cNvPr>
          <p:cNvSpPr txBox="1">
            <a:spLocks noChangeArrowheads="1"/>
          </p:cNvSpPr>
          <p:nvPr/>
        </p:nvSpPr>
        <p:spPr bwMode="auto">
          <a:xfrm>
            <a:off x="3200400" y="1600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RPL</a:t>
            </a:r>
            <a:endParaRPr lang="cs-CZ" altLang="cs-CZ" sz="2400">
              <a:latin typeface="Times New Roman" panose="02020603050405020304" pitchFamily="18" charset="0"/>
            </a:endParaRPr>
          </a:p>
        </p:txBody>
      </p:sp>
      <p:sp>
        <p:nvSpPr>
          <p:cNvPr id="43029" name="Line 21">
            <a:extLst>
              <a:ext uri="{FF2B5EF4-FFF2-40B4-BE49-F238E27FC236}">
                <a16:creationId xmlns:a16="http://schemas.microsoft.com/office/drawing/2014/main" id="{76354F1C-BD92-4FE2-A728-8CEF0E6D9239}"/>
              </a:ext>
            </a:extLst>
          </p:cNvPr>
          <p:cNvSpPr>
            <a:spLocks noChangeShapeType="1"/>
          </p:cNvSpPr>
          <p:nvPr/>
        </p:nvSpPr>
        <p:spPr bwMode="auto">
          <a:xfrm>
            <a:off x="1524000" y="6477000"/>
            <a:ext cx="22098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30" name="Text Box 22">
            <a:extLst>
              <a:ext uri="{FF2B5EF4-FFF2-40B4-BE49-F238E27FC236}">
                <a16:creationId xmlns:a16="http://schemas.microsoft.com/office/drawing/2014/main" id="{8F0BB2B2-C26F-47C2-A119-431267EE8D1B}"/>
              </a:ext>
            </a:extLst>
          </p:cNvPr>
          <p:cNvSpPr txBox="1">
            <a:spLocks noChangeArrowheads="1"/>
          </p:cNvSpPr>
          <p:nvPr/>
        </p:nvSpPr>
        <p:spPr bwMode="auto">
          <a:xfrm>
            <a:off x="2438400" y="6248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400">
                <a:latin typeface="Times New Roman" panose="02020603050405020304" pitchFamily="18" charset="0"/>
              </a:rPr>
              <a:t>64 b</a:t>
            </a:r>
            <a:endParaRPr lang="cs-CZ" altLang="cs-CZ" sz="2400">
              <a:latin typeface="Times New Roman" panose="02020603050405020304" pitchFamily="18" charset="0"/>
            </a:endParaRPr>
          </a:p>
        </p:txBody>
      </p:sp>
      <p:sp>
        <p:nvSpPr>
          <p:cNvPr id="43031" name="Text Box 23">
            <a:extLst>
              <a:ext uri="{FF2B5EF4-FFF2-40B4-BE49-F238E27FC236}">
                <a16:creationId xmlns:a16="http://schemas.microsoft.com/office/drawing/2014/main" id="{0DF1B99A-A7CE-4AAC-8B12-B2A361B3AAD2}"/>
              </a:ext>
            </a:extLst>
          </p:cNvPr>
          <p:cNvSpPr txBox="1">
            <a:spLocks noChangeArrowheads="1"/>
          </p:cNvSpPr>
          <p:nvPr/>
        </p:nvSpPr>
        <p:spPr bwMode="auto">
          <a:xfrm>
            <a:off x="2133600" y="4343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400">
                <a:latin typeface="Times New Roman" panose="02020603050405020304" pitchFamily="18" charset="0"/>
              </a:rPr>
              <a:t>24 b</a:t>
            </a:r>
            <a:endParaRPr lang="cs-CZ" altLang="cs-CZ" sz="2400">
              <a:latin typeface="Times New Roman" panose="02020603050405020304" pitchFamily="18" charset="0"/>
            </a:endParaRPr>
          </a:p>
        </p:txBody>
      </p:sp>
      <p:sp>
        <p:nvSpPr>
          <p:cNvPr id="43032" name="Text Box 24">
            <a:extLst>
              <a:ext uri="{FF2B5EF4-FFF2-40B4-BE49-F238E27FC236}">
                <a16:creationId xmlns:a16="http://schemas.microsoft.com/office/drawing/2014/main" id="{885F406E-2397-498B-B9B6-A83451D170A2}"/>
              </a:ext>
            </a:extLst>
          </p:cNvPr>
          <p:cNvSpPr txBox="1">
            <a:spLocks noChangeArrowheads="1"/>
          </p:cNvSpPr>
          <p:nvPr/>
        </p:nvSpPr>
        <p:spPr bwMode="auto">
          <a:xfrm>
            <a:off x="1295400" y="2057400"/>
            <a:ext cx="2895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400">
                <a:latin typeface="Times New Roman" panose="02020603050405020304" pitchFamily="18" charset="0"/>
              </a:rPr>
              <a:t>13 bitů	                1b   2 bity	</a:t>
            </a:r>
            <a:endParaRPr lang="cs-CZ" altLang="cs-CZ" sz="2400">
              <a:latin typeface="Times New Roman" panose="02020603050405020304" pitchFamily="18" charset="0"/>
            </a:endParaRPr>
          </a:p>
        </p:txBody>
      </p:sp>
      <p:sp>
        <p:nvSpPr>
          <p:cNvPr id="43033" name="Rectangle 25" descr="Světlý šikmo dolů">
            <a:extLst>
              <a:ext uri="{FF2B5EF4-FFF2-40B4-BE49-F238E27FC236}">
                <a16:creationId xmlns:a16="http://schemas.microsoft.com/office/drawing/2014/main" id="{93AC9868-BAE1-4F62-9D2C-4CBFB0AFA32E}"/>
              </a:ext>
            </a:extLst>
          </p:cNvPr>
          <p:cNvSpPr>
            <a:spLocks noChangeArrowheads="1"/>
          </p:cNvSpPr>
          <p:nvPr/>
        </p:nvSpPr>
        <p:spPr bwMode="auto">
          <a:xfrm>
            <a:off x="1524000" y="4572000"/>
            <a:ext cx="457200" cy="304800"/>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34" name="Rectangle 26" descr="Světlý šikmo dolů">
            <a:extLst>
              <a:ext uri="{FF2B5EF4-FFF2-40B4-BE49-F238E27FC236}">
                <a16:creationId xmlns:a16="http://schemas.microsoft.com/office/drawing/2014/main" id="{8C3F676A-ACBD-4FDB-9E06-3EBCB92B9176}"/>
              </a:ext>
            </a:extLst>
          </p:cNvPr>
          <p:cNvSpPr>
            <a:spLocks noChangeArrowheads="1"/>
          </p:cNvSpPr>
          <p:nvPr/>
        </p:nvSpPr>
        <p:spPr bwMode="auto">
          <a:xfrm>
            <a:off x="2971800" y="4572000"/>
            <a:ext cx="762000" cy="304800"/>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35" name="Rectangle 27">
            <a:extLst>
              <a:ext uri="{FF2B5EF4-FFF2-40B4-BE49-F238E27FC236}">
                <a16:creationId xmlns:a16="http://schemas.microsoft.com/office/drawing/2014/main" id="{0492F1C1-0530-4765-8501-597136B0B8F8}"/>
              </a:ext>
            </a:extLst>
          </p:cNvPr>
          <p:cNvSpPr>
            <a:spLocks noChangeArrowheads="1"/>
          </p:cNvSpPr>
          <p:nvPr/>
        </p:nvSpPr>
        <p:spPr bwMode="auto">
          <a:xfrm>
            <a:off x="5943600" y="2514600"/>
            <a:ext cx="1371600"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36" name="Rectangle 28" descr="5%">
            <a:extLst>
              <a:ext uri="{FF2B5EF4-FFF2-40B4-BE49-F238E27FC236}">
                <a16:creationId xmlns:a16="http://schemas.microsoft.com/office/drawing/2014/main" id="{3FB6FD9E-3C1E-41B7-9DE0-4D90A1775959}"/>
              </a:ext>
            </a:extLst>
          </p:cNvPr>
          <p:cNvSpPr>
            <a:spLocks noChangeArrowheads="1"/>
          </p:cNvSpPr>
          <p:nvPr/>
        </p:nvSpPr>
        <p:spPr bwMode="auto">
          <a:xfrm>
            <a:off x="5943600" y="3276600"/>
            <a:ext cx="1371600" cy="1143000"/>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3037" name="Line 29">
            <a:extLst>
              <a:ext uri="{FF2B5EF4-FFF2-40B4-BE49-F238E27FC236}">
                <a16:creationId xmlns:a16="http://schemas.microsoft.com/office/drawing/2014/main" id="{0370269B-DEEF-41A6-B278-4E60E9A19C59}"/>
              </a:ext>
            </a:extLst>
          </p:cNvPr>
          <p:cNvSpPr>
            <a:spLocks noChangeShapeType="1"/>
          </p:cNvSpPr>
          <p:nvPr/>
        </p:nvSpPr>
        <p:spPr bwMode="auto">
          <a:xfrm>
            <a:off x="5029200" y="18288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38" name="Text Box 30">
            <a:extLst>
              <a:ext uri="{FF2B5EF4-FFF2-40B4-BE49-F238E27FC236}">
                <a16:creationId xmlns:a16="http://schemas.microsoft.com/office/drawing/2014/main" id="{DE407B68-882B-4157-88BC-D0C08C4483DD}"/>
              </a:ext>
            </a:extLst>
          </p:cNvPr>
          <p:cNvSpPr txBox="1">
            <a:spLocks noChangeArrowheads="1"/>
          </p:cNvSpPr>
          <p:nvPr/>
        </p:nvSpPr>
        <p:spPr bwMode="auto">
          <a:xfrm>
            <a:off x="3962400" y="3886200"/>
            <a:ext cx="182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600">
                <a:latin typeface="Times New Roman" panose="02020603050405020304" pitchFamily="18" charset="0"/>
              </a:rPr>
              <a:t>Počáteční adresa segmentu</a:t>
            </a:r>
            <a:endParaRPr lang="cs-CZ" altLang="cs-CZ" sz="2400">
              <a:latin typeface="Times New Roman" panose="02020603050405020304" pitchFamily="18" charset="0"/>
            </a:endParaRPr>
          </a:p>
        </p:txBody>
      </p:sp>
      <p:sp>
        <p:nvSpPr>
          <p:cNvPr id="43039" name="Line 31">
            <a:extLst>
              <a:ext uri="{FF2B5EF4-FFF2-40B4-BE49-F238E27FC236}">
                <a16:creationId xmlns:a16="http://schemas.microsoft.com/office/drawing/2014/main" id="{006DC59F-9796-4830-96A1-B1FBE253203B}"/>
              </a:ext>
            </a:extLst>
          </p:cNvPr>
          <p:cNvSpPr>
            <a:spLocks noChangeShapeType="1"/>
          </p:cNvSpPr>
          <p:nvPr/>
        </p:nvSpPr>
        <p:spPr bwMode="auto">
          <a:xfrm>
            <a:off x="5029200" y="35814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40" name="Text Box 32">
            <a:extLst>
              <a:ext uri="{FF2B5EF4-FFF2-40B4-BE49-F238E27FC236}">
                <a16:creationId xmlns:a16="http://schemas.microsoft.com/office/drawing/2014/main" id="{34A63DB0-F740-4D16-9320-E48B86AA7CE6}"/>
              </a:ext>
            </a:extLst>
          </p:cNvPr>
          <p:cNvSpPr txBox="1">
            <a:spLocks noChangeArrowheads="1"/>
          </p:cNvSpPr>
          <p:nvPr/>
        </p:nvSpPr>
        <p:spPr bwMode="auto">
          <a:xfrm>
            <a:off x="6019800" y="3733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SEGMENT</a:t>
            </a:r>
            <a:endParaRPr lang="cs-CZ" altLang="cs-CZ" sz="2400">
              <a:latin typeface="Times New Roman" panose="02020603050405020304" pitchFamily="18" charset="0"/>
            </a:endParaRPr>
          </a:p>
        </p:txBody>
      </p:sp>
      <p:sp>
        <p:nvSpPr>
          <p:cNvPr id="43041" name="Line 33">
            <a:extLst>
              <a:ext uri="{FF2B5EF4-FFF2-40B4-BE49-F238E27FC236}">
                <a16:creationId xmlns:a16="http://schemas.microsoft.com/office/drawing/2014/main" id="{4E734CEF-6106-49C6-9DAD-DDE50A06D4FD}"/>
              </a:ext>
            </a:extLst>
          </p:cNvPr>
          <p:cNvSpPr>
            <a:spLocks noChangeShapeType="1"/>
          </p:cNvSpPr>
          <p:nvPr/>
        </p:nvSpPr>
        <p:spPr bwMode="auto">
          <a:xfrm>
            <a:off x="7467600" y="3276600"/>
            <a:ext cx="0" cy="11430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42" name="Text Box 34">
            <a:extLst>
              <a:ext uri="{FF2B5EF4-FFF2-40B4-BE49-F238E27FC236}">
                <a16:creationId xmlns:a16="http://schemas.microsoft.com/office/drawing/2014/main" id="{8228F48B-47F0-4E93-93C0-F11B303D7005}"/>
              </a:ext>
            </a:extLst>
          </p:cNvPr>
          <p:cNvSpPr txBox="1">
            <a:spLocks noChangeArrowheads="1"/>
          </p:cNvSpPr>
          <p:nvPr/>
        </p:nvSpPr>
        <p:spPr bwMode="auto">
          <a:xfrm>
            <a:off x="7467600" y="3570288"/>
            <a:ext cx="7620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400">
                <a:latin typeface="Times New Roman" panose="02020603050405020304" pitchFamily="18" charset="0"/>
              </a:rPr>
              <a:t>Max.</a:t>
            </a:r>
          </a:p>
          <a:p>
            <a:pPr>
              <a:spcBef>
                <a:spcPct val="50000"/>
              </a:spcBef>
              <a:buClrTx/>
              <a:buSzTx/>
              <a:buFontTx/>
              <a:buNone/>
            </a:pPr>
            <a:r>
              <a:rPr lang="cs-CZ" altLang="cs-CZ" sz="1400">
                <a:latin typeface="Times New Roman" panose="02020603050405020304" pitchFamily="18" charset="0"/>
              </a:rPr>
              <a:t>64 kB</a:t>
            </a:r>
            <a:endParaRPr lang="cs-CZ" altLang="cs-CZ" sz="2400">
              <a:latin typeface="Times New Roman" panose="02020603050405020304" pitchFamily="18" charset="0"/>
            </a:endParaRPr>
          </a:p>
        </p:txBody>
      </p:sp>
      <p:sp>
        <p:nvSpPr>
          <p:cNvPr id="43043" name="Line 35">
            <a:extLst>
              <a:ext uri="{FF2B5EF4-FFF2-40B4-BE49-F238E27FC236}">
                <a16:creationId xmlns:a16="http://schemas.microsoft.com/office/drawing/2014/main" id="{F3C7241C-DA8C-4388-AE5C-738D176CA942}"/>
              </a:ext>
            </a:extLst>
          </p:cNvPr>
          <p:cNvSpPr>
            <a:spLocks noChangeShapeType="1"/>
          </p:cNvSpPr>
          <p:nvPr/>
        </p:nvSpPr>
        <p:spPr bwMode="auto">
          <a:xfrm flipH="1">
            <a:off x="8305800" y="2514600"/>
            <a:ext cx="0" cy="40386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3044" name="Text Box 36">
            <a:extLst>
              <a:ext uri="{FF2B5EF4-FFF2-40B4-BE49-F238E27FC236}">
                <a16:creationId xmlns:a16="http://schemas.microsoft.com/office/drawing/2014/main" id="{7065C911-0E83-43C7-85EC-138FC673802D}"/>
              </a:ext>
            </a:extLst>
          </p:cNvPr>
          <p:cNvSpPr txBox="1">
            <a:spLocks noChangeArrowheads="1"/>
          </p:cNvSpPr>
          <p:nvPr/>
        </p:nvSpPr>
        <p:spPr bwMode="auto">
          <a:xfrm>
            <a:off x="8243888" y="3602038"/>
            <a:ext cx="76200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400">
                <a:latin typeface="Times New Roman" panose="02020603050405020304" pitchFamily="18" charset="0"/>
              </a:rPr>
              <a:t>Max.</a:t>
            </a:r>
          </a:p>
          <a:p>
            <a:pPr>
              <a:spcBef>
                <a:spcPct val="50000"/>
              </a:spcBef>
              <a:buClrTx/>
              <a:buSzTx/>
              <a:buFontTx/>
              <a:buNone/>
            </a:pPr>
            <a:r>
              <a:rPr lang="cs-CZ" altLang="cs-CZ" sz="1400">
                <a:latin typeface="Times New Roman" panose="02020603050405020304" pitchFamily="18" charset="0"/>
              </a:rPr>
              <a:t>16 MB</a:t>
            </a:r>
            <a:endParaRPr lang="cs-CZ" altLang="cs-CZ" sz="2400">
              <a:latin typeface="Times New Roman" panose="02020603050405020304" pitchFamily="18" charset="0"/>
            </a:endParaRPr>
          </a:p>
        </p:txBody>
      </p:sp>
      <p:sp>
        <p:nvSpPr>
          <p:cNvPr id="43045" name="Text Box 37">
            <a:extLst>
              <a:ext uri="{FF2B5EF4-FFF2-40B4-BE49-F238E27FC236}">
                <a16:creationId xmlns:a16="http://schemas.microsoft.com/office/drawing/2014/main" id="{5998B9D8-847E-4129-B43A-E2CD9D03E7F5}"/>
              </a:ext>
            </a:extLst>
          </p:cNvPr>
          <p:cNvSpPr txBox="1">
            <a:spLocks noChangeArrowheads="1"/>
          </p:cNvSpPr>
          <p:nvPr/>
        </p:nvSpPr>
        <p:spPr bwMode="auto">
          <a:xfrm>
            <a:off x="5867400" y="2133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600">
                <a:latin typeface="Times New Roman" panose="02020603050405020304" pitchFamily="18" charset="0"/>
              </a:rPr>
              <a:t>Paměť - 16 MB</a:t>
            </a:r>
            <a:r>
              <a:rPr lang="cs-CZ" altLang="cs-CZ" sz="2400">
                <a:latin typeface="Times New Roman" panose="02020603050405020304" pitchFamily="18" charset="0"/>
              </a:rPr>
              <a:t> </a:t>
            </a:r>
          </a:p>
        </p:txBody>
      </p:sp>
      <p:sp>
        <p:nvSpPr>
          <p:cNvPr id="43046" name="Text Box 38">
            <a:extLst>
              <a:ext uri="{FF2B5EF4-FFF2-40B4-BE49-F238E27FC236}">
                <a16:creationId xmlns:a16="http://schemas.microsoft.com/office/drawing/2014/main" id="{401922B0-61F5-4123-B039-7D7B14C199FC}"/>
              </a:ext>
            </a:extLst>
          </p:cNvPr>
          <p:cNvSpPr txBox="1">
            <a:spLocks noChangeArrowheads="1"/>
          </p:cNvSpPr>
          <p:nvPr/>
        </p:nvSpPr>
        <p:spPr bwMode="auto">
          <a:xfrm>
            <a:off x="2209800" y="48006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600">
                <a:latin typeface="Times New Roman" panose="02020603050405020304" pitchFamily="18" charset="0"/>
              </a:rPr>
              <a:t>deskriptor</a:t>
            </a:r>
            <a:endParaRPr lang="cs-CZ" altLang="cs-CZ" sz="2400" b="1">
              <a:latin typeface="Times New Roman" panose="02020603050405020304" pitchFamily="18" charset="0"/>
            </a:endParaRPr>
          </a:p>
        </p:txBody>
      </p:sp>
      <p:sp>
        <p:nvSpPr>
          <p:cNvPr id="43047" name="TextovéPole 1">
            <a:extLst>
              <a:ext uri="{FF2B5EF4-FFF2-40B4-BE49-F238E27FC236}">
                <a16:creationId xmlns:a16="http://schemas.microsoft.com/office/drawing/2014/main" id="{108F8C58-A8CD-4684-BD24-AD17A62C432D}"/>
              </a:ext>
            </a:extLst>
          </p:cNvPr>
          <p:cNvSpPr txBox="1">
            <a:spLocks noChangeArrowheads="1"/>
          </p:cNvSpPr>
          <p:nvPr/>
        </p:nvSpPr>
        <p:spPr bwMode="auto">
          <a:xfrm>
            <a:off x="581025" y="4494213"/>
            <a:ext cx="88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Číslo řádku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7A9518-C030-4DF5-9AE4-C84DC2754601}"/>
              </a:ext>
            </a:extLst>
          </p:cNvPr>
          <p:cNvSpPr>
            <a:spLocks noGrp="1" noChangeArrowheads="1"/>
          </p:cNvSpPr>
          <p:nvPr>
            <p:ph type="title"/>
          </p:nvPr>
        </p:nvSpPr>
        <p:spPr/>
        <p:txBody>
          <a:bodyPr/>
          <a:lstStyle/>
          <a:p>
            <a:pPr eaLnBrk="1" hangingPunct="1"/>
            <a:r>
              <a:rPr lang="cs-CZ" altLang="cs-CZ"/>
              <a:t>3-stupňový pipelining</a:t>
            </a:r>
          </a:p>
        </p:txBody>
      </p:sp>
      <p:sp>
        <p:nvSpPr>
          <p:cNvPr id="7171" name="Rectangle 3">
            <a:extLst>
              <a:ext uri="{FF2B5EF4-FFF2-40B4-BE49-F238E27FC236}">
                <a16:creationId xmlns:a16="http://schemas.microsoft.com/office/drawing/2014/main" id="{C910DD6A-CA86-4D9E-9E0D-27C0CC77F6AC}"/>
              </a:ext>
            </a:extLst>
          </p:cNvPr>
          <p:cNvSpPr>
            <a:spLocks noGrp="1" noChangeArrowheads="1"/>
          </p:cNvSpPr>
          <p:nvPr>
            <p:ph type="body" idx="1"/>
          </p:nvPr>
        </p:nvSpPr>
        <p:spPr>
          <a:xfrm>
            <a:off x="457200" y="1719263"/>
            <a:ext cx="8229600" cy="2041525"/>
          </a:xfrm>
        </p:spPr>
        <p:txBody>
          <a:bodyPr/>
          <a:lstStyle/>
          <a:p>
            <a:pPr eaLnBrk="1" hangingPunct="1"/>
            <a:r>
              <a:rPr lang="cs-CZ" altLang="cs-CZ" sz="2400"/>
              <a:t>Pipelining = proudové zpracování</a:t>
            </a:r>
          </a:p>
          <a:p>
            <a:pPr eaLnBrk="1" hangingPunct="1"/>
            <a:r>
              <a:rPr lang="cs-CZ" altLang="cs-CZ" sz="2400"/>
              <a:t>Zpracování instrukce probíhá ve třech fázích Fetch - Decode - Execute</a:t>
            </a:r>
          </a:p>
        </p:txBody>
      </p:sp>
      <p:sp>
        <p:nvSpPr>
          <p:cNvPr id="7172" name="Rectangle 4">
            <a:extLst>
              <a:ext uri="{FF2B5EF4-FFF2-40B4-BE49-F238E27FC236}">
                <a16:creationId xmlns:a16="http://schemas.microsoft.com/office/drawing/2014/main" id="{6FC1FA45-FF3E-4CD5-9D12-369DDAAF923B}"/>
              </a:ext>
            </a:extLst>
          </p:cNvPr>
          <p:cNvSpPr>
            <a:spLocks noChangeArrowheads="1"/>
          </p:cNvSpPr>
          <p:nvPr/>
        </p:nvSpPr>
        <p:spPr bwMode="auto">
          <a:xfrm>
            <a:off x="2514600" y="4191000"/>
            <a:ext cx="990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73" name="Rectangle 5">
            <a:extLst>
              <a:ext uri="{FF2B5EF4-FFF2-40B4-BE49-F238E27FC236}">
                <a16:creationId xmlns:a16="http://schemas.microsoft.com/office/drawing/2014/main" id="{C2024B99-045A-4771-B8AE-1E36B57485E0}"/>
              </a:ext>
            </a:extLst>
          </p:cNvPr>
          <p:cNvSpPr>
            <a:spLocks noChangeArrowheads="1"/>
          </p:cNvSpPr>
          <p:nvPr/>
        </p:nvSpPr>
        <p:spPr bwMode="auto">
          <a:xfrm>
            <a:off x="2514600" y="4419600"/>
            <a:ext cx="990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74" name="Rectangle 6">
            <a:extLst>
              <a:ext uri="{FF2B5EF4-FFF2-40B4-BE49-F238E27FC236}">
                <a16:creationId xmlns:a16="http://schemas.microsoft.com/office/drawing/2014/main" id="{5251C45F-8260-4C7C-84A8-67ACBA94F3BC}"/>
              </a:ext>
            </a:extLst>
          </p:cNvPr>
          <p:cNvSpPr>
            <a:spLocks noChangeArrowheads="1"/>
          </p:cNvSpPr>
          <p:nvPr/>
        </p:nvSpPr>
        <p:spPr bwMode="auto">
          <a:xfrm>
            <a:off x="2514600" y="4648200"/>
            <a:ext cx="990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75" name="Rectangle 7">
            <a:extLst>
              <a:ext uri="{FF2B5EF4-FFF2-40B4-BE49-F238E27FC236}">
                <a16:creationId xmlns:a16="http://schemas.microsoft.com/office/drawing/2014/main" id="{3328C0E8-439A-4080-8DC8-AB725E0D0087}"/>
              </a:ext>
            </a:extLst>
          </p:cNvPr>
          <p:cNvSpPr>
            <a:spLocks noChangeArrowheads="1"/>
          </p:cNvSpPr>
          <p:nvPr/>
        </p:nvSpPr>
        <p:spPr bwMode="auto">
          <a:xfrm>
            <a:off x="2514600" y="4876800"/>
            <a:ext cx="990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76" name="Rectangle 8">
            <a:extLst>
              <a:ext uri="{FF2B5EF4-FFF2-40B4-BE49-F238E27FC236}">
                <a16:creationId xmlns:a16="http://schemas.microsoft.com/office/drawing/2014/main" id="{B10AB51C-FF9F-4A4F-B1AA-18A6152BE0FC}"/>
              </a:ext>
            </a:extLst>
          </p:cNvPr>
          <p:cNvSpPr>
            <a:spLocks noChangeArrowheads="1"/>
          </p:cNvSpPr>
          <p:nvPr/>
        </p:nvSpPr>
        <p:spPr bwMode="auto">
          <a:xfrm>
            <a:off x="2514600" y="5105400"/>
            <a:ext cx="990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77" name="Rectangle 9">
            <a:extLst>
              <a:ext uri="{FF2B5EF4-FFF2-40B4-BE49-F238E27FC236}">
                <a16:creationId xmlns:a16="http://schemas.microsoft.com/office/drawing/2014/main" id="{6E2B9B85-71FC-437A-A119-A3D5C2615267}"/>
              </a:ext>
            </a:extLst>
          </p:cNvPr>
          <p:cNvSpPr>
            <a:spLocks noChangeArrowheads="1"/>
          </p:cNvSpPr>
          <p:nvPr/>
        </p:nvSpPr>
        <p:spPr bwMode="auto">
          <a:xfrm>
            <a:off x="2514600" y="5334000"/>
            <a:ext cx="990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78" name="Line 10">
            <a:extLst>
              <a:ext uri="{FF2B5EF4-FFF2-40B4-BE49-F238E27FC236}">
                <a16:creationId xmlns:a16="http://schemas.microsoft.com/office/drawing/2014/main" id="{B948BD53-10A3-49F5-9C2B-DA1C05BB147E}"/>
              </a:ext>
            </a:extLst>
          </p:cNvPr>
          <p:cNvSpPr>
            <a:spLocks noChangeShapeType="1"/>
          </p:cNvSpPr>
          <p:nvPr/>
        </p:nvSpPr>
        <p:spPr bwMode="auto">
          <a:xfrm>
            <a:off x="1371600" y="43434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7179" name="Text Box 11">
            <a:extLst>
              <a:ext uri="{FF2B5EF4-FFF2-40B4-BE49-F238E27FC236}">
                <a16:creationId xmlns:a16="http://schemas.microsoft.com/office/drawing/2014/main" id="{7B13FE03-6896-4501-9C11-6885E8E59A4B}"/>
              </a:ext>
            </a:extLst>
          </p:cNvPr>
          <p:cNvSpPr txBox="1">
            <a:spLocks noChangeArrowheads="1"/>
          </p:cNvSpPr>
          <p:nvPr/>
        </p:nvSpPr>
        <p:spPr bwMode="auto">
          <a:xfrm>
            <a:off x="1143000" y="3962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2000">
                <a:latin typeface="Times New Roman" panose="02020603050405020304" pitchFamily="18" charset="0"/>
              </a:rPr>
              <a:t>FETCH</a:t>
            </a:r>
          </a:p>
        </p:txBody>
      </p:sp>
      <p:sp>
        <p:nvSpPr>
          <p:cNvPr id="7180" name="Line 12">
            <a:extLst>
              <a:ext uri="{FF2B5EF4-FFF2-40B4-BE49-F238E27FC236}">
                <a16:creationId xmlns:a16="http://schemas.microsoft.com/office/drawing/2014/main" id="{F72C951D-64D4-4FC9-96F4-0AC016DE957B}"/>
              </a:ext>
            </a:extLst>
          </p:cNvPr>
          <p:cNvSpPr>
            <a:spLocks noChangeShapeType="1"/>
          </p:cNvSpPr>
          <p:nvPr/>
        </p:nvSpPr>
        <p:spPr bwMode="auto">
          <a:xfrm>
            <a:off x="3657600" y="54864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7181" name="Text Box 13">
            <a:extLst>
              <a:ext uri="{FF2B5EF4-FFF2-40B4-BE49-F238E27FC236}">
                <a16:creationId xmlns:a16="http://schemas.microsoft.com/office/drawing/2014/main" id="{B2B1BF53-1115-458E-86C8-54476C319E86}"/>
              </a:ext>
            </a:extLst>
          </p:cNvPr>
          <p:cNvSpPr txBox="1">
            <a:spLocks noChangeArrowheads="1"/>
          </p:cNvSpPr>
          <p:nvPr/>
        </p:nvSpPr>
        <p:spPr bwMode="auto">
          <a:xfrm>
            <a:off x="3581400" y="51054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2000">
                <a:latin typeface="Times New Roman" panose="02020603050405020304" pitchFamily="18" charset="0"/>
              </a:rPr>
              <a:t>DECODE</a:t>
            </a:r>
          </a:p>
        </p:txBody>
      </p:sp>
      <p:sp>
        <p:nvSpPr>
          <p:cNvPr id="7182" name="Text Box 14">
            <a:extLst>
              <a:ext uri="{FF2B5EF4-FFF2-40B4-BE49-F238E27FC236}">
                <a16:creationId xmlns:a16="http://schemas.microsoft.com/office/drawing/2014/main" id="{944CF96D-6443-4EF1-9E6C-7F4C6B6D8B25}"/>
              </a:ext>
            </a:extLst>
          </p:cNvPr>
          <p:cNvSpPr txBox="1">
            <a:spLocks noChangeArrowheads="1"/>
          </p:cNvSpPr>
          <p:nvPr/>
        </p:nvSpPr>
        <p:spPr bwMode="auto">
          <a:xfrm>
            <a:off x="1828800" y="56388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Fronta na 6 bajtů strojového kódu v BIU</a:t>
            </a:r>
            <a:endParaRPr lang="cs-CZ" altLang="cs-CZ" sz="2400">
              <a:latin typeface="Times New Roman" panose="02020603050405020304" pitchFamily="18" charset="0"/>
            </a:endParaRPr>
          </a:p>
        </p:txBody>
      </p:sp>
      <p:sp>
        <p:nvSpPr>
          <p:cNvPr id="7183" name="Rectangle 15">
            <a:extLst>
              <a:ext uri="{FF2B5EF4-FFF2-40B4-BE49-F238E27FC236}">
                <a16:creationId xmlns:a16="http://schemas.microsoft.com/office/drawing/2014/main" id="{A073B72A-85B6-4BF4-8403-D5D3BA8D322C}"/>
              </a:ext>
            </a:extLst>
          </p:cNvPr>
          <p:cNvSpPr>
            <a:spLocks noChangeArrowheads="1"/>
          </p:cNvSpPr>
          <p:nvPr/>
        </p:nvSpPr>
        <p:spPr bwMode="auto">
          <a:xfrm>
            <a:off x="4953000" y="5334000"/>
            <a:ext cx="685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84" name="Rectangle 16">
            <a:extLst>
              <a:ext uri="{FF2B5EF4-FFF2-40B4-BE49-F238E27FC236}">
                <a16:creationId xmlns:a16="http://schemas.microsoft.com/office/drawing/2014/main" id="{B61A1720-F554-46B5-9942-C038696D4862}"/>
              </a:ext>
            </a:extLst>
          </p:cNvPr>
          <p:cNvSpPr>
            <a:spLocks noChangeArrowheads="1"/>
          </p:cNvSpPr>
          <p:nvPr/>
        </p:nvSpPr>
        <p:spPr bwMode="auto">
          <a:xfrm>
            <a:off x="5638800" y="5334000"/>
            <a:ext cx="685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85" name="Rectangle 17">
            <a:extLst>
              <a:ext uri="{FF2B5EF4-FFF2-40B4-BE49-F238E27FC236}">
                <a16:creationId xmlns:a16="http://schemas.microsoft.com/office/drawing/2014/main" id="{DE65920A-B85A-4BDC-A268-7305B202972C}"/>
              </a:ext>
            </a:extLst>
          </p:cNvPr>
          <p:cNvSpPr>
            <a:spLocks noChangeArrowheads="1"/>
          </p:cNvSpPr>
          <p:nvPr/>
        </p:nvSpPr>
        <p:spPr bwMode="auto">
          <a:xfrm>
            <a:off x="6324600" y="5334000"/>
            <a:ext cx="685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7186" name="Text Box 18">
            <a:extLst>
              <a:ext uri="{FF2B5EF4-FFF2-40B4-BE49-F238E27FC236}">
                <a16:creationId xmlns:a16="http://schemas.microsoft.com/office/drawing/2014/main" id="{F50D6F48-08BC-4209-8E6C-5D2B88D9A6A1}"/>
              </a:ext>
            </a:extLst>
          </p:cNvPr>
          <p:cNvSpPr txBox="1">
            <a:spLocks noChangeArrowheads="1"/>
          </p:cNvSpPr>
          <p:nvPr/>
        </p:nvSpPr>
        <p:spPr bwMode="auto">
          <a:xfrm>
            <a:off x="4953000" y="46482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Fronta na 3 dékodované instrukce v IU</a:t>
            </a:r>
            <a:endParaRPr lang="cs-CZ" altLang="cs-CZ" sz="2400">
              <a:latin typeface="Times New Roman" panose="02020603050405020304" pitchFamily="18" charset="0"/>
            </a:endParaRPr>
          </a:p>
        </p:txBody>
      </p:sp>
      <p:sp>
        <p:nvSpPr>
          <p:cNvPr id="7187" name="Line 19">
            <a:extLst>
              <a:ext uri="{FF2B5EF4-FFF2-40B4-BE49-F238E27FC236}">
                <a16:creationId xmlns:a16="http://schemas.microsoft.com/office/drawing/2014/main" id="{FB8BD6F7-6211-4EBC-BC5A-C192DE10B7DC}"/>
              </a:ext>
            </a:extLst>
          </p:cNvPr>
          <p:cNvSpPr>
            <a:spLocks noChangeShapeType="1"/>
          </p:cNvSpPr>
          <p:nvPr/>
        </p:nvSpPr>
        <p:spPr bwMode="auto">
          <a:xfrm>
            <a:off x="7315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7188" name="Text Box 20">
            <a:extLst>
              <a:ext uri="{FF2B5EF4-FFF2-40B4-BE49-F238E27FC236}">
                <a16:creationId xmlns:a16="http://schemas.microsoft.com/office/drawing/2014/main" id="{3635CC86-FF9D-4969-97E1-69E8BA2994D7}"/>
              </a:ext>
            </a:extLst>
          </p:cNvPr>
          <p:cNvSpPr txBox="1">
            <a:spLocks noChangeArrowheads="1"/>
          </p:cNvSpPr>
          <p:nvPr/>
        </p:nvSpPr>
        <p:spPr bwMode="auto">
          <a:xfrm>
            <a:off x="7086600" y="52578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2000">
                <a:latin typeface="Times New Roman" panose="02020603050405020304" pitchFamily="18" charset="0"/>
              </a:rPr>
              <a:t>EXECUTE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E361438-AB0F-4AE5-A80E-CC546EFF3961}"/>
              </a:ext>
            </a:extLst>
          </p:cNvPr>
          <p:cNvSpPr>
            <a:spLocks noGrp="1" noChangeArrowheads="1"/>
          </p:cNvSpPr>
          <p:nvPr>
            <p:ph type="title"/>
          </p:nvPr>
        </p:nvSpPr>
        <p:spPr/>
        <p:txBody>
          <a:bodyPr/>
          <a:lstStyle/>
          <a:p>
            <a:pPr eaLnBrk="1" hangingPunct="1"/>
            <a:r>
              <a:rPr lang="cs-CZ" altLang="cs-CZ"/>
              <a:t>Tabulka deskriptorů</a:t>
            </a:r>
          </a:p>
        </p:txBody>
      </p:sp>
      <p:sp>
        <p:nvSpPr>
          <p:cNvPr id="44035" name="Rectangle 3">
            <a:extLst>
              <a:ext uri="{FF2B5EF4-FFF2-40B4-BE49-F238E27FC236}">
                <a16:creationId xmlns:a16="http://schemas.microsoft.com/office/drawing/2014/main" id="{873E79D3-1C63-47A3-AED8-1E1E18802763}"/>
              </a:ext>
            </a:extLst>
          </p:cNvPr>
          <p:cNvSpPr>
            <a:spLocks noGrp="1" noChangeArrowheads="1"/>
          </p:cNvSpPr>
          <p:nvPr>
            <p:ph type="body" idx="1"/>
          </p:nvPr>
        </p:nvSpPr>
        <p:spPr>
          <a:xfrm>
            <a:off x="457200" y="1719263"/>
            <a:ext cx="8435975" cy="4411662"/>
          </a:xfrm>
        </p:spPr>
        <p:txBody>
          <a:bodyPr/>
          <a:lstStyle/>
          <a:p>
            <a:pPr eaLnBrk="1" hangingPunct="1"/>
            <a:r>
              <a:rPr lang="cs-CZ" altLang="cs-CZ" sz="2000"/>
              <a:t>V paměti jsou </a:t>
            </a:r>
            <a:r>
              <a:rPr lang="cs-CZ" altLang="cs-CZ" sz="2000" b="1"/>
              <a:t>operačním systémem </a:t>
            </a:r>
            <a:r>
              <a:rPr lang="cs-CZ" altLang="cs-CZ" sz="2000"/>
              <a:t>vytvořeny </a:t>
            </a:r>
            <a:r>
              <a:rPr lang="cs-CZ" altLang="cs-CZ" sz="2000" b="1"/>
              <a:t>tabulky deskriptorů</a:t>
            </a:r>
          </a:p>
          <a:p>
            <a:pPr eaLnBrk="1" hangingPunct="1"/>
            <a:r>
              <a:rPr lang="cs-CZ" altLang="cs-CZ" sz="2000"/>
              <a:t>Tabulka deskriptorů obsahuje až 8192 položek – „popisovačů“ používaných paměťových segmentů</a:t>
            </a:r>
          </a:p>
          <a:p>
            <a:pPr eaLnBrk="1" hangingPunct="1"/>
            <a:r>
              <a:rPr lang="cs-CZ" altLang="cs-CZ" sz="2000"/>
              <a:t>Každý segment je popsán 64-bitovým deskriptorem</a:t>
            </a:r>
          </a:p>
          <a:p>
            <a:pPr eaLnBrk="1" hangingPunct="1"/>
            <a:r>
              <a:rPr lang="cs-CZ" altLang="cs-CZ" sz="2000"/>
              <a:t>Tedy tabulka deskriptorů může obsahovat až 8192 deskriptorů o šířce 64 bitů, které obsahují informace o 8192 segmentech</a:t>
            </a:r>
          </a:p>
          <a:p>
            <a:pPr eaLnBrk="1" hangingPunct="1"/>
            <a:r>
              <a:rPr lang="cs-CZ" altLang="cs-CZ" sz="2000"/>
              <a:t>Tabulka deskriptorů pak zabírá v paměti 8192x64 bitů, tj. 8192x8B, to je </a:t>
            </a:r>
            <a:r>
              <a:rPr lang="cs-CZ" altLang="cs-CZ" sz="2000" b="1"/>
              <a:t>64 kB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adpis 1">
            <a:extLst>
              <a:ext uri="{FF2B5EF4-FFF2-40B4-BE49-F238E27FC236}">
                <a16:creationId xmlns:a16="http://schemas.microsoft.com/office/drawing/2014/main" id="{CAE3F6BE-F01B-4539-8220-A7DDE3089CAF}"/>
              </a:ext>
            </a:extLst>
          </p:cNvPr>
          <p:cNvSpPr>
            <a:spLocks noGrp="1" noChangeArrowheads="1"/>
          </p:cNvSpPr>
          <p:nvPr>
            <p:ph type="title"/>
          </p:nvPr>
        </p:nvSpPr>
        <p:spPr/>
        <p:txBody>
          <a:bodyPr/>
          <a:lstStyle/>
          <a:p>
            <a:r>
              <a:rPr lang="cs-CZ" altLang="cs-CZ"/>
              <a:t>Deskriptory a segmenty</a:t>
            </a:r>
          </a:p>
        </p:txBody>
      </p:sp>
      <p:sp>
        <p:nvSpPr>
          <p:cNvPr id="45059" name="Zástupný symbol pro obsah 2">
            <a:extLst>
              <a:ext uri="{FF2B5EF4-FFF2-40B4-BE49-F238E27FC236}">
                <a16:creationId xmlns:a16="http://schemas.microsoft.com/office/drawing/2014/main" id="{80564B5D-0C77-4FB3-89E1-3F8C9A166F29}"/>
              </a:ext>
            </a:extLst>
          </p:cNvPr>
          <p:cNvSpPr>
            <a:spLocks noGrp="1" noChangeArrowheads="1"/>
          </p:cNvSpPr>
          <p:nvPr>
            <p:ph idx="1"/>
          </p:nvPr>
        </p:nvSpPr>
        <p:spPr/>
        <p:txBody>
          <a:bodyPr/>
          <a:lstStyle/>
          <a:p>
            <a:pPr eaLnBrk="1" hangingPunct="1"/>
            <a:r>
              <a:rPr lang="cs-CZ" altLang="cs-CZ" sz="2000"/>
              <a:t>Podle typu segmentu rozlišujeme 4 typy deskriptorů</a:t>
            </a:r>
          </a:p>
          <a:p>
            <a:pPr lvl="1" eaLnBrk="1" hangingPunct="1"/>
            <a:r>
              <a:rPr lang="cs-CZ" altLang="cs-CZ" sz="1800" b="1"/>
              <a:t>deskriptor datového segmentu</a:t>
            </a:r>
            <a:r>
              <a:rPr lang="cs-CZ" altLang="cs-CZ" sz="1800"/>
              <a:t> (segment obsahuje data, lze do něj zapisovat, nelze do něj „skočit“ a spustit kód)</a:t>
            </a:r>
          </a:p>
          <a:p>
            <a:pPr lvl="1" eaLnBrk="1" hangingPunct="1"/>
            <a:r>
              <a:rPr lang="cs-CZ" altLang="cs-CZ" sz="1800" b="1"/>
              <a:t>deskriptor kódového segmentu </a:t>
            </a:r>
            <a:r>
              <a:rPr lang="cs-CZ" altLang="cs-CZ" sz="1800"/>
              <a:t>(segment obsahuje spustitelný strojový kód, nelze do něj zapisovat data, program nemůže přepsat sám sebe nebo být změněn či přepsán jiným programem)</a:t>
            </a:r>
          </a:p>
          <a:p>
            <a:pPr lvl="1" eaLnBrk="1" hangingPunct="1"/>
            <a:r>
              <a:rPr lang="cs-CZ" altLang="cs-CZ" sz="1800" b="1"/>
              <a:t>deskriptor systémového segmentu </a:t>
            </a:r>
            <a:r>
              <a:rPr lang="cs-CZ" altLang="cs-CZ" sz="1800"/>
              <a:t>(obsahuje informace pro OS, tabulky deskriptorů, stav rozpracovaných úloh)</a:t>
            </a:r>
          </a:p>
          <a:p>
            <a:pPr lvl="1" eaLnBrk="1" hangingPunct="1"/>
            <a:r>
              <a:rPr lang="cs-CZ" altLang="cs-CZ" sz="1800" b="1"/>
              <a:t>deskriptor brány </a:t>
            </a:r>
            <a:r>
              <a:rPr lang="cs-CZ" altLang="cs-CZ" sz="1800"/>
              <a:t>(slouží pro volání podprogramů, služeb a přerušení. Nepopisuje segment, ale konkrétní místo v paměti, na které lze skočit při volání nějaké služby)</a:t>
            </a:r>
            <a:endParaRPr lang="cs-CZ" altLang="cs-CZ"/>
          </a:p>
          <a:p>
            <a:endParaRPr lang="cs-CZ" altLang="cs-CZ"/>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7E140BE-19CA-489B-A108-FAB923480092}"/>
              </a:ext>
            </a:extLst>
          </p:cNvPr>
          <p:cNvSpPr>
            <a:spLocks noGrp="1" noChangeArrowheads="1"/>
          </p:cNvSpPr>
          <p:nvPr>
            <p:ph type="title"/>
          </p:nvPr>
        </p:nvSpPr>
        <p:spPr/>
        <p:txBody>
          <a:bodyPr/>
          <a:lstStyle/>
          <a:p>
            <a:pPr eaLnBrk="1" hangingPunct="1"/>
            <a:r>
              <a:rPr lang="cs-CZ" altLang="cs-CZ"/>
              <a:t>Obsah deskriptoru</a:t>
            </a:r>
          </a:p>
        </p:txBody>
      </p:sp>
      <p:sp>
        <p:nvSpPr>
          <p:cNvPr id="46083" name="Rectangle 3">
            <a:extLst>
              <a:ext uri="{FF2B5EF4-FFF2-40B4-BE49-F238E27FC236}">
                <a16:creationId xmlns:a16="http://schemas.microsoft.com/office/drawing/2014/main" id="{71C9FBF5-6BDA-4649-BC65-FF31CE1734D3}"/>
              </a:ext>
            </a:extLst>
          </p:cNvPr>
          <p:cNvSpPr>
            <a:spLocks noGrp="1" noChangeArrowheads="1"/>
          </p:cNvSpPr>
          <p:nvPr>
            <p:ph type="body" idx="1"/>
          </p:nvPr>
        </p:nvSpPr>
        <p:spPr>
          <a:xfrm>
            <a:off x="457200" y="3357563"/>
            <a:ext cx="8229600" cy="2773362"/>
          </a:xfrm>
        </p:spPr>
        <p:txBody>
          <a:bodyPr/>
          <a:lstStyle/>
          <a:p>
            <a:pPr eaLnBrk="1" hangingPunct="1">
              <a:lnSpc>
                <a:spcPct val="90000"/>
              </a:lnSpc>
            </a:pPr>
            <a:r>
              <a:rPr lang="cs-CZ" altLang="cs-CZ" sz="2100"/>
              <a:t>Jedna </a:t>
            </a:r>
            <a:r>
              <a:rPr lang="cs-CZ" altLang="cs-CZ" sz="2100" b="1"/>
              <a:t>64-bitová</a:t>
            </a:r>
            <a:r>
              <a:rPr lang="cs-CZ" altLang="cs-CZ" sz="2100"/>
              <a:t> položka tabulky deskriptorů (tedy </a:t>
            </a:r>
            <a:r>
              <a:rPr lang="cs-CZ" altLang="cs-CZ" sz="2100" b="1"/>
              <a:t>deskriptor</a:t>
            </a:r>
            <a:r>
              <a:rPr lang="cs-CZ" altLang="cs-CZ" sz="2100"/>
              <a:t>) obsahuje tyto informace</a:t>
            </a:r>
          </a:p>
          <a:p>
            <a:pPr lvl="1" eaLnBrk="1" hangingPunct="1">
              <a:lnSpc>
                <a:spcPct val="90000"/>
              </a:lnSpc>
            </a:pPr>
            <a:r>
              <a:rPr lang="cs-CZ" altLang="cs-CZ" sz="1800" b="1"/>
              <a:t>Bázovou adresu</a:t>
            </a:r>
            <a:r>
              <a:rPr lang="cs-CZ" altLang="cs-CZ" sz="1800"/>
              <a:t> segmentu (24 bitů)</a:t>
            </a:r>
          </a:p>
          <a:p>
            <a:pPr lvl="1" eaLnBrk="1" hangingPunct="1">
              <a:lnSpc>
                <a:spcPct val="90000"/>
              </a:lnSpc>
            </a:pPr>
            <a:r>
              <a:rPr lang="cs-CZ" altLang="cs-CZ" sz="1800" b="1"/>
              <a:t>Limit</a:t>
            </a:r>
            <a:r>
              <a:rPr lang="cs-CZ" altLang="cs-CZ" sz="1800"/>
              <a:t>  (16 bitů) – neboli velikost segmentu. Může být max. 64 kB, ale může být i libovolná menší. Například segment s velikostí 10 B bude mít limit 9 (poslední bajt leží na pozici s offsetem 9)</a:t>
            </a:r>
          </a:p>
          <a:p>
            <a:pPr lvl="1" eaLnBrk="1" hangingPunct="1">
              <a:lnSpc>
                <a:spcPct val="90000"/>
              </a:lnSpc>
            </a:pPr>
            <a:r>
              <a:rPr lang="cs-CZ" altLang="cs-CZ" sz="1800" b="1"/>
              <a:t>Přístupová práva </a:t>
            </a:r>
            <a:r>
              <a:rPr lang="cs-CZ" altLang="cs-CZ" sz="1800"/>
              <a:t>k segmentu (8 bitů) – Definují, jakou úroveň oprávnění musí mít program, aby mohl k segmentu přistupovat a co je povoleno s obsahem segmentu provádět. Význam těchto bitů se liší dle typu segmentu.</a:t>
            </a:r>
          </a:p>
          <a:p>
            <a:pPr lvl="1" eaLnBrk="1" hangingPunct="1">
              <a:lnSpc>
                <a:spcPct val="90000"/>
              </a:lnSpc>
            </a:pPr>
            <a:r>
              <a:rPr lang="cs-CZ" altLang="cs-CZ" sz="1800"/>
              <a:t>Zbývajících 16 bitů je zatím (u 286) nevyužito</a:t>
            </a:r>
          </a:p>
        </p:txBody>
      </p:sp>
      <p:sp>
        <p:nvSpPr>
          <p:cNvPr id="46084" name="Text Box 4">
            <a:extLst>
              <a:ext uri="{FF2B5EF4-FFF2-40B4-BE49-F238E27FC236}">
                <a16:creationId xmlns:a16="http://schemas.microsoft.com/office/drawing/2014/main" id="{E88550A0-818F-466B-AF71-6270F23306F0}"/>
              </a:ext>
            </a:extLst>
          </p:cNvPr>
          <p:cNvSpPr txBox="1">
            <a:spLocks noChangeArrowheads="1"/>
          </p:cNvSpPr>
          <p:nvPr/>
        </p:nvSpPr>
        <p:spPr bwMode="auto">
          <a:xfrm>
            <a:off x="755650" y="2205038"/>
            <a:ext cx="201612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nevyužito              .</a:t>
            </a:r>
          </a:p>
        </p:txBody>
      </p:sp>
      <p:sp>
        <p:nvSpPr>
          <p:cNvPr id="46085" name="Text Box 5">
            <a:extLst>
              <a:ext uri="{FF2B5EF4-FFF2-40B4-BE49-F238E27FC236}">
                <a16:creationId xmlns:a16="http://schemas.microsoft.com/office/drawing/2014/main" id="{45ABE302-4A2B-4CB1-BDDD-A7C44F13F6F6}"/>
              </a:ext>
            </a:extLst>
          </p:cNvPr>
          <p:cNvSpPr txBox="1">
            <a:spLocks noChangeArrowheads="1"/>
          </p:cNvSpPr>
          <p:nvPr/>
        </p:nvSpPr>
        <p:spPr bwMode="auto">
          <a:xfrm>
            <a:off x="2771775" y="2205038"/>
            <a:ext cx="1295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přístupová práva</a:t>
            </a:r>
          </a:p>
        </p:txBody>
      </p:sp>
      <p:sp>
        <p:nvSpPr>
          <p:cNvPr id="46086" name="Text Box 6">
            <a:extLst>
              <a:ext uri="{FF2B5EF4-FFF2-40B4-BE49-F238E27FC236}">
                <a16:creationId xmlns:a16="http://schemas.microsoft.com/office/drawing/2014/main" id="{202CE30D-6A1A-4FDE-9187-C88CFCE7F2A7}"/>
              </a:ext>
            </a:extLst>
          </p:cNvPr>
          <p:cNvSpPr txBox="1">
            <a:spLocks noChangeArrowheads="1"/>
          </p:cNvSpPr>
          <p:nvPr/>
        </p:nvSpPr>
        <p:spPr bwMode="auto">
          <a:xfrm>
            <a:off x="4067175" y="2205038"/>
            <a:ext cx="252095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počáteční adresa segmentu</a:t>
            </a:r>
          </a:p>
        </p:txBody>
      </p:sp>
      <p:sp>
        <p:nvSpPr>
          <p:cNvPr id="46087" name="Text Box 7">
            <a:extLst>
              <a:ext uri="{FF2B5EF4-FFF2-40B4-BE49-F238E27FC236}">
                <a16:creationId xmlns:a16="http://schemas.microsoft.com/office/drawing/2014/main" id="{B29EEC6D-1E11-4550-B1BB-8A3AD5B993D4}"/>
              </a:ext>
            </a:extLst>
          </p:cNvPr>
          <p:cNvSpPr txBox="1">
            <a:spLocks noChangeArrowheads="1"/>
          </p:cNvSpPr>
          <p:nvPr/>
        </p:nvSpPr>
        <p:spPr bwMode="auto">
          <a:xfrm>
            <a:off x="6588125" y="2205038"/>
            <a:ext cx="201612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limit                       .</a:t>
            </a:r>
          </a:p>
        </p:txBody>
      </p:sp>
      <p:sp>
        <p:nvSpPr>
          <p:cNvPr id="46088" name="Text Box 8">
            <a:extLst>
              <a:ext uri="{FF2B5EF4-FFF2-40B4-BE49-F238E27FC236}">
                <a16:creationId xmlns:a16="http://schemas.microsoft.com/office/drawing/2014/main" id="{57D8D2F6-69DB-4AC7-80A2-07AA1200B1BA}"/>
              </a:ext>
            </a:extLst>
          </p:cNvPr>
          <p:cNvSpPr txBox="1">
            <a:spLocks noChangeArrowheads="1"/>
          </p:cNvSpPr>
          <p:nvPr/>
        </p:nvSpPr>
        <p:spPr bwMode="auto">
          <a:xfrm>
            <a:off x="468313" y="1844675"/>
            <a:ext cx="8496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  63                           48                40                                   16                             0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4D210FB-0547-4D3A-A77D-C9D96963631B}"/>
              </a:ext>
            </a:extLst>
          </p:cNvPr>
          <p:cNvSpPr>
            <a:spLocks noGrp="1" noChangeArrowheads="1"/>
          </p:cNvSpPr>
          <p:nvPr>
            <p:ph type="title"/>
          </p:nvPr>
        </p:nvSpPr>
        <p:spPr/>
        <p:txBody>
          <a:bodyPr/>
          <a:lstStyle/>
          <a:p>
            <a:pPr eaLnBrk="1" hangingPunct="1"/>
            <a:r>
              <a:rPr lang="cs-CZ" altLang="cs-CZ"/>
              <a:t>Selektor</a:t>
            </a:r>
          </a:p>
        </p:txBody>
      </p:sp>
      <p:sp>
        <p:nvSpPr>
          <p:cNvPr id="47107" name="Rectangle 3">
            <a:extLst>
              <a:ext uri="{FF2B5EF4-FFF2-40B4-BE49-F238E27FC236}">
                <a16:creationId xmlns:a16="http://schemas.microsoft.com/office/drawing/2014/main" id="{A2F87259-B7C9-4ED7-A8A7-3D45BAACA549}"/>
              </a:ext>
            </a:extLst>
          </p:cNvPr>
          <p:cNvSpPr>
            <a:spLocks noGrp="1" noChangeArrowheads="1"/>
          </p:cNvSpPr>
          <p:nvPr>
            <p:ph type="body" idx="1"/>
          </p:nvPr>
        </p:nvSpPr>
        <p:spPr>
          <a:xfrm>
            <a:off x="468313" y="2446338"/>
            <a:ext cx="8229600" cy="4411662"/>
          </a:xfrm>
        </p:spPr>
        <p:txBody>
          <a:bodyPr/>
          <a:lstStyle/>
          <a:p>
            <a:pPr eaLnBrk="1" hangingPunct="1">
              <a:lnSpc>
                <a:spcPct val="80000"/>
              </a:lnSpc>
            </a:pPr>
            <a:r>
              <a:rPr lang="cs-CZ" altLang="cs-CZ" sz="1700"/>
              <a:t>V chráněném režimu mají funkci selektoru registry, které jsme v reálném režimu nazývali jako </a:t>
            </a:r>
            <a:r>
              <a:rPr lang="cs-CZ" altLang="cs-CZ" sz="1700" b="1"/>
              <a:t>segmentové</a:t>
            </a:r>
            <a:r>
              <a:rPr lang="cs-CZ" altLang="cs-CZ" sz="1700"/>
              <a:t> – </a:t>
            </a:r>
            <a:r>
              <a:rPr lang="cs-CZ" altLang="cs-CZ" sz="1700" b="1"/>
              <a:t>CS, DS, ES, SS</a:t>
            </a:r>
          </a:p>
          <a:p>
            <a:pPr eaLnBrk="1" hangingPunct="1">
              <a:lnSpc>
                <a:spcPct val="80000"/>
              </a:lnSpc>
            </a:pPr>
            <a:endParaRPr lang="cs-CZ" altLang="cs-CZ" sz="1700"/>
          </a:p>
          <a:p>
            <a:pPr eaLnBrk="1" hangingPunct="1">
              <a:lnSpc>
                <a:spcPct val="80000"/>
              </a:lnSpc>
            </a:pPr>
            <a:r>
              <a:rPr lang="cs-CZ" altLang="cs-CZ" sz="1700" b="1"/>
              <a:t>Selektor</a:t>
            </a:r>
            <a:r>
              <a:rPr lang="cs-CZ" altLang="cs-CZ" sz="1700"/>
              <a:t> obsahuje</a:t>
            </a:r>
          </a:p>
          <a:p>
            <a:pPr lvl="1" eaLnBrk="1" hangingPunct="1">
              <a:lnSpc>
                <a:spcPct val="80000"/>
              </a:lnSpc>
            </a:pPr>
            <a:r>
              <a:rPr lang="cs-CZ" altLang="cs-CZ" sz="1500" b="1"/>
              <a:t>Index</a:t>
            </a:r>
            <a:r>
              <a:rPr lang="cs-CZ" altLang="cs-CZ" sz="1500"/>
              <a:t> to tabulky deskriptorů (13 bitů) – vybírá deskriptor na řádku 0…8191</a:t>
            </a:r>
          </a:p>
          <a:p>
            <a:pPr lvl="1" eaLnBrk="1" hangingPunct="1">
              <a:lnSpc>
                <a:spcPct val="80000"/>
              </a:lnSpc>
            </a:pPr>
            <a:r>
              <a:rPr lang="cs-CZ" altLang="cs-CZ" sz="1500" b="1"/>
              <a:t>TI</a:t>
            </a:r>
            <a:r>
              <a:rPr lang="cs-CZ" altLang="cs-CZ" sz="1500"/>
              <a:t> (1 bit) – určuje výběr lokální nebo globální tabulky</a:t>
            </a:r>
          </a:p>
          <a:p>
            <a:pPr lvl="1" eaLnBrk="1" hangingPunct="1">
              <a:lnSpc>
                <a:spcPct val="80000"/>
              </a:lnSpc>
            </a:pPr>
            <a:r>
              <a:rPr lang="cs-CZ" altLang="cs-CZ" sz="1500" b="1"/>
              <a:t>RPL</a:t>
            </a:r>
            <a:r>
              <a:rPr lang="cs-CZ" altLang="cs-CZ" sz="1500"/>
              <a:t> (2 bity) – nastavení požadované úrovně oprávnění (Requested Privilege Level)</a:t>
            </a:r>
          </a:p>
          <a:p>
            <a:pPr eaLnBrk="1" hangingPunct="1">
              <a:lnSpc>
                <a:spcPct val="80000"/>
              </a:lnSpc>
            </a:pPr>
            <a:endParaRPr lang="cs-CZ" altLang="cs-CZ" sz="1700"/>
          </a:p>
          <a:p>
            <a:pPr eaLnBrk="1" hangingPunct="1">
              <a:lnSpc>
                <a:spcPct val="80000"/>
              </a:lnSpc>
            </a:pPr>
            <a:endParaRPr lang="cs-CZ" altLang="cs-CZ" sz="1700"/>
          </a:p>
        </p:txBody>
      </p:sp>
      <p:sp>
        <p:nvSpPr>
          <p:cNvPr id="47108" name="Rectangle 4">
            <a:extLst>
              <a:ext uri="{FF2B5EF4-FFF2-40B4-BE49-F238E27FC236}">
                <a16:creationId xmlns:a16="http://schemas.microsoft.com/office/drawing/2014/main" id="{EAA860EF-D79C-4291-9B7A-0E53EA797A85}"/>
              </a:ext>
            </a:extLst>
          </p:cNvPr>
          <p:cNvSpPr>
            <a:spLocks noChangeArrowheads="1"/>
          </p:cNvSpPr>
          <p:nvPr/>
        </p:nvSpPr>
        <p:spPr bwMode="auto">
          <a:xfrm>
            <a:off x="2954338" y="1654175"/>
            <a:ext cx="3124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47109" name="Text Box 5">
            <a:extLst>
              <a:ext uri="{FF2B5EF4-FFF2-40B4-BE49-F238E27FC236}">
                <a16:creationId xmlns:a16="http://schemas.microsoft.com/office/drawing/2014/main" id="{A0F913B3-44C1-4A5C-98E4-ACA6E9DB4E77}"/>
              </a:ext>
            </a:extLst>
          </p:cNvPr>
          <p:cNvSpPr txBox="1">
            <a:spLocks noChangeArrowheads="1"/>
          </p:cNvSpPr>
          <p:nvPr/>
        </p:nvSpPr>
        <p:spPr bwMode="auto">
          <a:xfrm>
            <a:off x="3563938" y="1196975"/>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SELEKTOR (16b)</a:t>
            </a:r>
            <a:endParaRPr lang="cs-CZ" altLang="cs-CZ" sz="2400">
              <a:latin typeface="Times New Roman" panose="02020603050405020304" pitchFamily="18" charset="0"/>
            </a:endParaRPr>
          </a:p>
        </p:txBody>
      </p:sp>
      <p:sp>
        <p:nvSpPr>
          <p:cNvPr id="47110" name="Line 6">
            <a:extLst>
              <a:ext uri="{FF2B5EF4-FFF2-40B4-BE49-F238E27FC236}">
                <a16:creationId xmlns:a16="http://schemas.microsoft.com/office/drawing/2014/main" id="{3B48B11A-B577-4405-BE19-2C5601719472}"/>
              </a:ext>
            </a:extLst>
          </p:cNvPr>
          <p:cNvSpPr>
            <a:spLocks noChangeShapeType="1"/>
          </p:cNvSpPr>
          <p:nvPr/>
        </p:nvSpPr>
        <p:spPr bwMode="auto">
          <a:xfrm>
            <a:off x="5164138" y="16541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7111" name="Line 7">
            <a:extLst>
              <a:ext uri="{FF2B5EF4-FFF2-40B4-BE49-F238E27FC236}">
                <a16:creationId xmlns:a16="http://schemas.microsoft.com/office/drawing/2014/main" id="{6227B014-EACA-440C-BCF7-F3F01BBBAF67}"/>
              </a:ext>
            </a:extLst>
          </p:cNvPr>
          <p:cNvSpPr>
            <a:spLocks noChangeShapeType="1"/>
          </p:cNvSpPr>
          <p:nvPr/>
        </p:nvSpPr>
        <p:spPr bwMode="auto">
          <a:xfrm>
            <a:off x="5392738" y="16541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7112" name="Text Box 8">
            <a:extLst>
              <a:ext uri="{FF2B5EF4-FFF2-40B4-BE49-F238E27FC236}">
                <a16:creationId xmlns:a16="http://schemas.microsoft.com/office/drawing/2014/main" id="{3D28C581-E337-4282-8539-D7AABE5B425F}"/>
              </a:ext>
            </a:extLst>
          </p:cNvPr>
          <p:cNvSpPr txBox="1">
            <a:spLocks noChangeArrowheads="1"/>
          </p:cNvSpPr>
          <p:nvPr/>
        </p:nvSpPr>
        <p:spPr bwMode="auto">
          <a:xfrm>
            <a:off x="3792538" y="173037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Index</a:t>
            </a:r>
            <a:endParaRPr lang="cs-CZ" altLang="cs-CZ" sz="2400">
              <a:latin typeface="Times New Roman" panose="02020603050405020304" pitchFamily="18" charset="0"/>
            </a:endParaRPr>
          </a:p>
        </p:txBody>
      </p:sp>
      <p:sp>
        <p:nvSpPr>
          <p:cNvPr id="47113" name="Text Box 9">
            <a:extLst>
              <a:ext uri="{FF2B5EF4-FFF2-40B4-BE49-F238E27FC236}">
                <a16:creationId xmlns:a16="http://schemas.microsoft.com/office/drawing/2014/main" id="{2F9D4F32-C030-4B76-B073-8FCB9ED97932}"/>
              </a:ext>
            </a:extLst>
          </p:cNvPr>
          <p:cNvSpPr txBox="1">
            <a:spLocks noChangeArrowheads="1"/>
          </p:cNvSpPr>
          <p:nvPr/>
        </p:nvSpPr>
        <p:spPr bwMode="auto">
          <a:xfrm>
            <a:off x="5087938" y="1730375"/>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600">
                <a:latin typeface="Times New Roman" panose="02020603050405020304" pitchFamily="18" charset="0"/>
              </a:rPr>
              <a:t>TI</a:t>
            </a:r>
            <a:endParaRPr lang="cs-CZ" altLang="cs-CZ" sz="2400">
              <a:latin typeface="Times New Roman" panose="02020603050405020304" pitchFamily="18" charset="0"/>
            </a:endParaRPr>
          </a:p>
        </p:txBody>
      </p:sp>
      <p:sp>
        <p:nvSpPr>
          <p:cNvPr id="47114" name="Text Box 10">
            <a:extLst>
              <a:ext uri="{FF2B5EF4-FFF2-40B4-BE49-F238E27FC236}">
                <a16:creationId xmlns:a16="http://schemas.microsoft.com/office/drawing/2014/main" id="{24ADE505-4A16-49E2-ADBD-930857C8D405}"/>
              </a:ext>
            </a:extLst>
          </p:cNvPr>
          <p:cNvSpPr txBox="1">
            <a:spLocks noChangeArrowheads="1"/>
          </p:cNvSpPr>
          <p:nvPr/>
        </p:nvSpPr>
        <p:spPr bwMode="auto">
          <a:xfrm>
            <a:off x="5392738" y="173037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800">
                <a:latin typeface="Times New Roman" panose="02020603050405020304" pitchFamily="18" charset="0"/>
              </a:rPr>
              <a:t>RPL</a:t>
            </a:r>
            <a:endParaRPr lang="cs-CZ" altLang="cs-CZ" sz="2400">
              <a:latin typeface="Times New Roman" panose="02020603050405020304" pitchFamily="18" charset="0"/>
            </a:endParaRPr>
          </a:p>
        </p:txBody>
      </p:sp>
      <p:sp>
        <p:nvSpPr>
          <p:cNvPr id="47115" name="Text Box 11">
            <a:extLst>
              <a:ext uri="{FF2B5EF4-FFF2-40B4-BE49-F238E27FC236}">
                <a16:creationId xmlns:a16="http://schemas.microsoft.com/office/drawing/2014/main" id="{06617DDF-6D6C-4DEC-B79D-3090A7C1AF1D}"/>
              </a:ext>
            </a:extLst>
          </p:cNvPr>
          <p:cNvSpPr txBox="1">
            <a:spLocks noChangeArrowheads="1"/>
          </p:cNvSpPr>
          <p:nvPr/>
        </p:nvSpPr>
        <p:spPr bwMode="auto">
          <a:xfrm>
            <a:off x="3492500" y="2132013"/>
            <a:ext cx="2895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cs-CZ" altLang="cs-CZ" sz="1400">
                <a:latin typeface="Times New Roman" panose="02020603050405020304" pitchFamily="18" charset="0"/>
              </a:rPr>
              <a:t>13 bitů	                1b   2 bity	</a:t>
            </a:r>
            <a:endParaRPr lang="cs-CZ" altLang="cs-CZ" sz="2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adpis 1">
            <a:extLst>
              <a:ext uri="{FF2B5EF4-FFF2-40B4-BE49-F238E27FC236}">
                <a16:creationId xmlns:a16="http://schemas.microsoft.com/office/drawing/2014/main" id="{38D70E7B-99A3-49F4-A250-A675403306D2}"/>
              </a:ext>
            </a:extLst>
          </p:cNvPr>
          <p:cNvSpPr>
            <a:spLocks noGrp="1" noChangeArrowheads="1"/>
          </p:cNvSpPr>
          <p:nvPr>
            <p:ph type="title"/>
          </p:nvPr>
        </p:nvSpPr>
        <p:spPr/>
        <p:txBody>
          <a:bodyPr/>
          <a:lstStyle/>
          <a:p>
            <a:r>
              <a:rPr lang="cs-CZ" altLang="cs-CZ"/>
              <a:t>Selektor</a:t>
            </a:r>
          </a:p>
        </p:txBody>
      </p:sp>
      <p:sp>
        <p:nvSpPr>
          <p:cNvPr id="48131" name="Zástupný symbol pro obsah 2">
            <a:extLst>
              <a:ext uri="{FF2B5EF4-FFF2-40B4-BE49-F238E27FC236}">
                <a16:creationId xmlns:a16="http://schemas.microsoft.com/office/drawing/2014/main" id="{EB65A2EB-AEA4-48C3-B7A4-FC52E67C6FBA}"/>
              </a:ext>
            </a:extLst>
          </p:cNvPr>
          <p:cNvSpPr>
            <a:spLocks noGrp="1" noChangeArrowheads="1"/>
          </p:cNvSpPr>
          <p:nvPr>
            <p:ph idx="1"/>
          </p:nvPr>
        </p:nvSpPr>
        <p:spPr>
          <a:xfrm>
            <a:off x="457200" y="1628775"/>
            <a:ext cx="8229600" cy="4502150"/>
          </a:xfrm>
        </p:spPr>
        <p:txBody>
          <a:bodyPr/>
          <a:lstStyle/>
          <a:p>
            <a:pPr eaLnBrk="1" hangingPunct="1"/>
            <a:r>
              <a:rPr lang="cs-CZ" altLang="cs-CZ" sz="2000"/>
              <a:t>Z důvodu urychlení výpočtu fyzických adres je ke každému 16 bitovému selektoru ještě přidána další 64bitová </a:t>
            </a:r>
            <a:r>
              <a:rPr lang="cs-CZ" altLang="cs-CZ" sz="2000" b="1"/>
              <a:t>skrytá část</a:t>
            </a:r>
            <a:r>
              <a:rPr lang="cs-CZ" altLang="cs-CZ" sz="2000"/>
              <a:t>, která je pro programátora nepřístupná </a:t>
            </a:r>
          </a:p>
          <a:p>
            <a:pPr eaLnBrk="1" hangingPunct="1"/>
            <a:r>
              <a:rPr lang="cs-CZ" altLang="cs-CZ" sz="2000"/>
              <a:t>Jakmile se selektorem vybere deskriptor nějakého segmentu, "natáhne" se do jeho neviditelné části příslušný deskriptor, na který selektor v dané tabulce ukazoval </a:t>
            </a:r>
          </a:p>
          <a:p>
            <a:pPr eaLnBrk="1" hangingPunct="1"/>
            <a:r>
              <a:rPr lang="cs-CZ" altLang="cs-CZ" sz="2000"/>
              <a:t>Mikroprocesor pak má k dispozici rychle veškeré informace o segmentech, se kterými se právě pracuje</a:t>
            </a:r>
          </a:p>
          <a:p>
            <a:pPr eaLnBrk="1" hangingPunct="1"/>
            <a:r>
              <a:rPr lang="cs-CZ" altLang="cs-CZ" sz="2000"/>
              <a:t>Deskriptory právě používaných segmentů jsou zkopírovány uvnitř procesoru ve skrytých částech selektorů, kterými byly vybrány</a:t>
            </a:r>
          </a:p>
          <a:p>
            <a:pPr eaLnBrk="1" hangingPunct="1"/>
            <a:r>
              <a:rPr lang="cs-CZ" altLang="cs-CZ" sz="2000"/>
              <a:t>Ve skryté části selektoru jsou tedy uloženy informace o segmentu, který byl právě programem vybrán a pokud se selektor nemění, není třeba přistupovat opakovaně pro deskriptor do tabulky deskriptorů</a:t>
            </a:r>
          </a:p>
          <a:p>
            <a:pPr eaLnBrk="1" hangingPunct="1"/>
            <a:r>
              <a:rPr lang="cs-CZ" altLang="cs-CZ" sz="2000"/>
              <a:t>Výpočet fyzické adresy v chráněném režimu trvá déle než v reálném a je za něj odpovědná jednotka AU</a:t>
            </a:r>
          </a:p>
          <a:p>
            <a:endParaRPr lang="cs-CZ" altLang="cs-CZ"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421E40B-DEC6-453B-B13C-03741E28031C}"/>
              </a:ext>
            </a:extLst>
          </p:cNvPr>
          <p:cNvSpPr>
            <a:spLocks noGrp="1" noChangeArrowheads="1"/>
          </p:cNvSpPr>
          <p:nvPr>
            <p:ph type="title"/>
          </p:nvPr>
        </p:nvSpPr>
        <p:spPr/>
        <p:txBody>
          <a:bodyPr/>
          <a:lstStyle/>
          <a:p>
            <a:pPr eaLnBrk="1" hangingPunct="1"/>
            <a:r>
              <a:rPr lang="cs-CZ" altLang="cs-CZ"/>
              <a:t>GDTR a LDTR</a:t>
            </a:r>
          </a:p>
        </p:txBody>
      </p:sp>
      <p:sp>
        <p:nvSpPr>
          <p:cNvPr id="49155" name="Rectangle 3">
            <a:extLst>
              <a:ext uri="{FF2B5EF4-FFF2-40B4-BE49-F238E27FC236}">
                <a16:creationId xmlns:a16="http://schemas.microsoft.com/office/drawing/2014/main" id="{1EA7903B-B8F5-4396-8B1E-295A483EE56D}"/>
              </a:ext>
            </a:extLst>
          </p:cNvPr>
          <p:cNvSpPr>
            <a:spLocks noGrp="1" noChangeArrowheads="1"/>
          </p:cNvSpPr>
          <p:nvPr>
            <p:ph type="body" idx="1"/>
          </p:nvPr>
        </p:nvSpPr>
        <p:spPr/>
        <p:txBody>
          <a:bodyPr/>
          <a:lstStyle/>
          <a:p>
            <a:pPr eaLnBrk="1" hangingPunct="1">
              <a:lnSpc>
                <a:spcPct val="80000"/>
              </a:lnSpc>
            </a:pPr>
            <a:r>
              <a:rPr lang="cs-CZ" altLang="cs-CZ" sz="1800"/>
              <a:t>Tabulek deskriptorů může být více</a:t>
            </a:r>
          </a:p>
          <a:p>
            <a:pPr eaLnBrk="1" hangingPunct="1">
              <a:lnSpc>
                <a:spcPct val="80000"/>
              </a:lnSpc>
            </a:pPr>
            <a:r>
              <a:rPr lang="cs-CZ" altLang="cs-CZ" sz="1800"/>
              <a:t>Tabulky deskriptorů jsou uloženy na libovolných místech v paměti</a:t>
            </a:r>
          </a:p>
          <a:p>
            <a:pPr eaLnBrk="1" hangingPunct="1">
              <a:lnSpc>
                <a:spcPct val="80000"/>
              </a:lnSpc>
            </a:pPr>
            <a:r>
              <a:rPr lang="cs-CZ" altLang="cs-CZ" sz="1800"/>
              <a:t>Každá tabulka deskriptorů je </a:t>
            </a:r>
            <a:r>
              <a:rPr lang="cs-CZ" altLang="cs-CZ" sz="1800" b="1"/>
              <a:t>systémovým segmentem</a:t>
            </a:r>
            <a:r>
              <a:rPr lang="cs-CZ" altLang="cs-CZ" sz="1800"/>
              <a:t> </a:t>
            </a:r>
          </a:p>
          <a:p>
            <a:pPr eaLnBrk="1" hangingPunct="1">
              <a:lnSpc>
                <a:spcPct val="80000"/>
              </a:lnSpc>
            </a:pPr>
            <a:r>
              <a:rPr lang="cs-CZ" altLang="cs-CZ" sz="1800"/>
              <a:t>Jedna jediná tabulka je </a:t>
            </a:r>
            <a:r>
              <a:rPr lang="cs-CZ" altLang="cs-CZ" sz="1800" b="1"/>
              <a:t>globální</a:t>
            </a:r>
          </a:p>
          <a:p>
            <a:pPr eaLnBrk="1" hangingPunct="1">
              <a:lnSpc>
                <a:spcPct val="80000"/>
              </a:lnSpc>
            </a:pPr>
            <a:r>
              <a:rPr lang="cs-CZ" altLang="cs-CZ" sz="1800"/>
              <a:t>Počáteční 24-bitová fyzická adresa této globální tabulky je uložena v registru </a:t>
            </a:r>
            <a:r>
              <a:rPr lang="cs-CZ" altLang="cs-CZ" sz="1800" b="1"/>
              <a:t>GDTR</a:t>
            </a:r>
          </a:p>
          <a:p>
            <a:pPr eaLnBrk="1" hangingPunct="1">
              <a:lnSpc>
                <a:spcPct val="80000"/>
              </a:lnSpc>
            </a:pPr>
            <a:r>
              <a:rPr lang="cs-CZ" altLang="cs-CZ" sz="1800"/>
              <a:t>V globální tabulce se kromě deskriptorů "normálních" datových či kódových segmentů nachází i deskriptory popisující segmenty s lokálními tabulkami deskriptorů </a:t>
            </a:r>
          </a:p>
          <a:p>
            <a:pPr eaLnBrk="1" hangingPunct="1">
              <a:lnSpc>
                <a:spcPct val="80000"/>
              </a:lnSpc>
            </a:pPr>
            <a:r>
              <a:rPr lang="cs-CZ" altLang="cs-CZ" sz="1800" b="1"/>
              <a:t>Lokální tabulka </a:t>
            </a:r>
            <a:r>
              <a:rPr lang="cs-CZ" altLang="cs-CZ" sz="1800"/>
              <a:t>deskriptorů popisuje segmenty používané jednou úlohou (její lokální paměťový prostor)</a:t>
            </a:r>
          </a:p>
          <a:p>
            <a:pPr eaLnBrk="1" hangingPunct="1">
              <a:lnSpc>
                <a:spcPct val="80000"/>
              </a:lnSpc>
            </a:pPr>
            <a:r>
              <a:rPr lang="cs-CZ" altLang="cs-CZ" sz="1800"/>
              <a:t>Lokální tabulka může obsahovat až 8192 položek o šířce 64 bitů (8B), takže její velikost je až 64kB a leží vlastně ve speciálním systémovém segmentu</a:t>
            </a:r>
          </a:p>
          <a:p>
            <a:pPr eaLnBrk="1" hangingPunct="1">
              <a:lnSpc>
                <a:spcPct val="80000"/>
              </a:lnSpc>
            </a:pPr>
            <a:r>
              <a:rPr lang="cs-CZ" altLang="cs-CZ" sz="1800"/>
              <a:t>Lokálních tabulek může být více, typicky právě pro každý proces jedna </a:t>
            </a:r>
          </a:p>
          <a:p>
            <a:pPr eaLnBrk="1" hangingPunct="1">
              <a:lnSpc>
                <a:spcPct val="80000"/>
              </a:lnSpc>
            </a:pPr>
            <a:r>
              <a:rPr lang="cs-CZ" altLang="cs-CZ" sz="1800"/>
              <a:t>Registr </a:t>
            </a:r>
            <a:r>
              <a:rPr lang="cs-CZ" altLang="cs-CZ" sz="1800" b="1"/>
              <a:t>LDTR</a:t>
            </a:r>
            <a:r>
              <a:rPr lang="cs-CZ" altLang="cs-CZ" sz="1800"/>
              <a:t> funguje jako selektor, který z globální tabulky vybírá příslušný deskriptor segmentu, ve kterém leží lokání tabulka </a:t>
            </a:r>
          </a:p>
          <a:p>
            <a:pPr eaLnBrk="1" hangingPunct="1">
              <a:lnSpc>
                <a:spcPct val="80000"/>
              </a:lnSpc>
            </a:pPr>
            <a:r>
              <a:rPr lang="cs-CZ" altLang="cs-CZ" sz="1800"/>
              <a:t>Počáteční adresa lokální tabulky deskriptorů je tedy uložena v deskriptoru systémového segmentu (tato tabulka je vlastně systémovým segmentem a ten musí mít svůj deskriptor a v něm informaci o své počáteční adrese)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adpis 1">
            <a:extLst>
              <a:ext uri="{FF2B5EF4-FFF2-40B4-BE49-F238E27FC236}">
                <a16:creationId xmlns:a16="http://schemas.microsoft.com/office/drawing/2014/main" id="{06688856-B6CC-43B3-BC42-333718EB89B1}"/>
              </a:ext>
            </a:extLst>
          </p:cNvPr>
          <p:cNvSpPr>
            <a:spLocks noGrp="1" noChangeArrowheads="1"/>
          </p:cNvSpPr>
          <p:nvPr>
            <p:ph type="title"/>
          </p:nvPr>
        </p:nvSpPr>
        <p:spPr>
          <a:xfrm>
            <a:off x="153988" y="158750"/>
            <a:ext cx="7543800" cy="739775"/>
          </a:xfrm>
        </p:spPr>
        <p:txBody>
          <a:bodyPr/>
          <a:lstStyle/>
          <a:p>
            <a:r>
              <a:rPr lang="cs-CZ" altLang="cs-CZ"/>
              <a:t>GDT a LDT</a:t>
            </a:r>
          </a:p>
        </p:txBody>
      </p:sp>
      <p:sp>
        <p:nvSpPr>
          <p:cNvPr id="5" name="Obdélník 4">
            <a:extLst>
              <a:ext uri="{FF2B5EF4-FFF2-40B4-BE49-F238E27FC236}">
                <a16:creationId xmlns:a16="http://schemas.microsoft.com/office/drawing/2014/main" id="{395EB07B-B100-4A6A-A6DC-E3BE67081203}"/>
              </a:ext>
            </a:extLst>
          </p:cNvPr>
          <p:cNvSpPr/>
          <p:nvPr/>
        </p:nvSpPr>
        <p:spPr>
          <a:xfrm>
            <a:off x="461963" y="4365625"/>
            <a:ext cx="8574087" cy="1511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BC5006F1-2968-4797-B99B-8AF3FA2A174A}"/>
              </a:ext>
            </a:extLst>
          </p:cNvPr>
          <p:cNvSpPr/>
          <p:nvPr/>
        </p:nvSpPr>
        <p:spPr>
          <a:xfrm>
            <a:off x="4252913" y="4365625"/>
            <a:ext cx="928687" cy="1511300"/>
          </a:xfrm>
          <a:prstGeom prst="rect">
            <a:avLst/>
          </a:prstGeom>
          <a:solidFill>
            <a:schemeClr val="accent1">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5A467E56-1C56-43CD-B63A-C3956B96B37D}"/>
              </a:ext>
            </a:extLst>
          </p:cNvPr>
          <p:cNvSpPr/>
          <p:nvPr/>
        </p:nvSpPr>
        <p:spPr>
          <a:xfrm>
            <a:off x="1866900" y="4365625"/>
            <a:ext cx="1069975" cy="1511300"/>
          </a:xfrm>
          <a:prstGeom prst="rect">
            <a:avLst/>
          </a:prstGeom>
          <a:solidFill>
            <a:srgbClr val="00B0F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AC5BE3A5-7371-482D-AF2C-71B596C1B1AA}"/>
              </a:ext>
            </a:extLst>
          </p:cNvPr>
          <p:cNvSpPr/>
          <p:nvPr/>
        </p:nvSpPr>
        <p:spPr>
          <a:xfrm>
            <a:off x="860425" y="4365625"/>
            <a:ext cx="865188" cy="1511300"/>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0183" name="TextovéPole 9">
            <a:extLst>
              <a:ext uri="{FF2B5EF4-FFF2-40B4-BE49-F238E27FC236}">
                <a16:creationId xmlns:a16="http://schemas.microsoft.com/office/drawing/2014/main" id="{EC368AF2-24F8-421F-A31F-842D42CABED5}"/>
              </a:ext>
            </a:extLst>
          </p:cNvPr>
          <p:cNvSpPr txBox="1">
            <a:spLocks noChangeArrowheads="1"/>
          </p:cNvSpPr>
          <p:nvPr/>
        </p:nvSpPr>
        <p:spPr bwMode="auto">
          <a:xfrm>
            <a:off x="938213" y="4929188"/>
            <a:ext cx="720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GDT</a:t>
            </a:r>
          </a:p>
        </p:txBody>
      </p:sp>
      <p:sp>
        <p:nvSpPr>
          <p:cNvPr id="50184" name="TextovéPole 10">
            <a:extLst>
              <a:ext uri="{FF2B5EF4-FFF2-40B4-BE49-F238E27FC236}">
                <a16:creationId xmlns:a16="http://schemas.microsoft.com/office/drawing/2014/main" id="{8B11600F-B361-4C01-973A-EA44ABD504E7}"/>
              </a:ext>
            </a:extLst>
          </p:cNvPr>
          <p:cNvSpPr txBox="1">
            <a:spLocks noChangeArrowheads="1"/>
          </p:cNvSpPr>
          <p:nvPr/>
        </p:nvSpPr>
        <p:spPr bwMode="auto">
          <a:xfrm>
            <a:off x="1806575" y="4541838"/>
            <a:ext cx="1150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Systémový</a:t>
            </a:r>
          </a:p>
          <a:p>
            <a:r>
              <a:rPr lang="cs-CZ" altLang="cs-CZ" sz="1000"/>
              <a:t>Segment</a:t>
            </a:r>
          </a:p>
          <a:p>
            <a:endParaRPr lang="cs-CZ" altLang="cs-CZ" sz="1000"/>
          </a:p>
          <a:p>
            <a:r>
              <a:rPr lang="cs-CZ" altLang="cs-CZ" sz="1000"/>
              <a:t>LDT programu A </a:t>
            </a:r>
          </a:p>
        </p:txBody>
      </p:sp>
      <p:sp>
        <p:nvSpPr>
          <p:cNvPr id="50185" name="TextovéPole 15">
            <a:extLst>
              <a:ext uri="{FF2B5EF4-FFF2-40B4-BE49-F238E27FC236}">
                <a16:creationId xmlns:a16="http://schemas.microsoft.com/office/drawing/2014/main" id="{DDCF5AC2-345E-4604-BFF4-A74F31B5EB01}"/>
              </a:ext>
            </a:extLst>
          </p:cNvPr>
          <p:cNvSpPr txBox="1">
            <a:spLocks noChangeArrowheads="1"/>
          </p:cNvSpPr>
          <p:nvPr/>
        </p:nvSpPr>
        <p:spPr bwMode="auto">
          <a:xfrm>
            <a:off x="4291013" y="4435475"/>
            <a:ext cx="928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Kódový </a:t>
            </a:r>
          </a:p>
          <a:p>
            <a:r>
              <a:rPr lang="cs-CZ" altLang="cs-CZ" sz="1000"/>
              <a:t>segment</a:t>
            </a:r>
          </a:p>
          <a:p>
            <a:endParaRPr lang="cs-CZ" altLang="cs-CZ" sz="1000"/>
          </a:p>
          <a:p>
            <a:r>
              <a:rPr lang="cs-CZ" altLang="cs-CZ" sz="1000"/>
              <a:t>Strojový kód</a:t>
            </a:r>
          </a:p>
          <a:p>
            <a:r>
              <a:rPr lang="cs-CZ" altLang="cs-CZ" sz="1000"/>
              <a:t>programu A</a:t>
            </a:r>
          </a:p>
        </p:txBody>
      </p:sp>
      <p:graphicFrame>
        <p:nvGraphicFramePr>
          <p:cNvPr id="29" name="Tabulka 15">
            <a:extLst>
              <a:ext uri="{FF2B5EF4-FFF2-40B4-BE49-F238E27FC236}">
                <a16:creationId xmlns:a16="http://schemas.microsoft.com/office/drawing/2014/main" id="{4A354B28-89A0-4A0F-A877-5CF2D2CCDEFC}"/>
              </a:ext>
            </a:extLst>
          </p:cNvPr>
          <p:cNvGraphicFramePr>
            <a:graphicFrameLocks noGrp="1"/>
          </p:cNvGraphicFramePr>
          <p:nvPr/>
        </p:nvGraphicFramePr>
        <p:xfrm>
          <a:off x="320675" y="1250950"/>
          <a:ext cx="2376488" cy="265271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5">
                  <a:extLst>
                    <a:ext uri="{9D8B030D-6E8A-4147-A177-3AD203B41FA5}">
                      <a16:colId xmlns:a16="http://schemas.microsoft.com/office/drawing/2014/main" val="20001"/>
                    </a:ext>
                  </a:extLst>
                </a:gridCol>
              </a:tblGrid>
              <a:tr h="370849">
                <a:tc>
                  <a:txBody>
                    <a:bodyPr/>
                    <a:lstStyle/>
                    <a:p>
                      <a:pPr algn="r"/>
                      <a:r>
                        <a:rPr lang="cs-CZ" sz="1000" b="0" baseline="0" dirty="0">
                          <a:solidFill>
                            <a:schemeClr val="tx1"/>
                          </a:solidFill>
                        </a:rPr>
                        <a:t>0</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Počátek:126543h  </a:t>
                      </a:r>
                      <a:r>
                        <a:rPr lang="cs-CZ" sz="900" b="0" baseline="0" dirty="0" err="1">
                          <a:solidFill>
                            <a:schemeClr val="tx1"/>
                          </a:solidFill>
                        </a:rPr>
                        <a:t>Limit:FFFFh</a:t>
                      </a:r>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9">
                <a:tc>
                  <a:txBody>
                    <a:bodyPr/>
                    <a:lstStyle/>
                    <a:p>
                      <a:pPr algn="r"/>
                      <a:r>
                        <a:rPr lang="cs-CZ" sz="1000" b="0" dirty="0"/>
                        <a:t>1</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r>
                        <a:rPr lang="cs-CZ" sz="900" b="0" baseline="0" dirty="0">
                          <a:solidFill>
                            <a:schemeClr val="tx1"/>
                          </a:solidFill>
                        </a:rPr>
                        <a:t>Počátek:256781h  </a:t>
                      </a:r>
                      <a:r>
                        <a:rPr lang="cs-CZ" sz="900" b="0" baseline="0" dirty="0" err="1">
                          <a:solidFill>
                            <a:schemeClr val="tx1"/>
                          </a:solidFill>
                        </a:rPr>
                        <a:t>Limit:FFFFh</a:t>
                      </a:r>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427618">
                <a:tc>
                  <a:txBody>
                    <a:bodyPr/>
                    <a:lstStyle/>
                    <a:p>
                      <a:pPr algn="r"/>
                      <a:r>
                        <a:rPr lang="cs-CZ" sz="1000" b="0" dirty="0"/>
                        <a:t>2</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9">
                <a:tc>
                  <a:txBody>
                    <a:bodyPr/>
                    <a:lstStyle/>
                    <a:p>
                      <a:pPr algn="r"/>
                      <a:r>
                        <a:rPr lang="cs-CZ" sz="1000" b="0" dirty="0"/>
                        <a:t>3</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9">
                <a:tc>
                  <a:txBody>
                    <a:bodyPr/>
                    <a:lstStyle/>
                    <a:p>
                      <a:pPr algn="r"/>
                      <a:r>
                        <a:rPr lang="cs-CZ" sz="1000" b="0" dirty="0"/>
                        <a:t>4</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9">
                <a:tc>
                  <a:txBody>
                    <a:bodyPr/>
                    <a:lstStyle/>
                    <a:p>
                      <a:pPr algn="r"/>
                      <a:r>
                        <a:rPr lang="cs-CZ" sz="1000" b="0" dirty="0"/>
                        <a:t>…</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9">
                <a:tc>
                  <a:txBody>
                    <a:bodyPr/>
                    <a:lstStyle/>
                    <a:p>
                      <a:pPr algn="r"/>
                      <a:r>
                        <a:rPr lang="cs-CZ" sz="1000" b="0" dirty="0"/>
                        <a:t>8191</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0220" name="TextovéPole 27">
            <a:extLst>
              <a:ext uri="{FF2B5EF4-FFF2-40B4-BE49-F238E27FC236}">
                <a16:creationId xmlns:a16="http://schemas.microsoft.com/office/drawing/2014/main" id="{AE32E6C3-D65A-4EFC-9296-A95D81AE2BC8}"/>
              </a:ext>
            </a:extLst>
          </p:cNvPr>
          <p:cNvSpPr txBox="1">
            <a:spLocks noChangeArrowheads="1"/>
          </p:cNvSpPr>
          <p:nvPr/>
        </p:nvSpPr>
        <p:spPr bwMode="auto">
          <a:xfrm>
            <a:off x="760413" y="831850"/>
            <a:ext cx="216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GLOBÁLNÍ</a:t>
            </a:r>
            <a:r>
              <a:rPr lang="cs-CZ" altLang="cs-CZ" sz="1200"/>
              <a:t> TABULKA DESKRIPTORŮ (GDT)</a:t>
            </a:r>
          </a:p>
        </p:txBody>
      </p:sp>
      <p:sp>
        <p:nvSpPr>
          <p:cNvPr id="31" name="Šipka: nahoru 30">
            <a:extLst>
              <a:ext uri="{FF2B5EF4-FFF2-40B4-BE49-F238E27FC236}">
                <a16:creationId xmlns:a16="http://schemas.microsoft.com/office/drawing/2014/main" id="{300D8DBA-6A8A-4114-96FB-B81C1E9A4246}"/>
              </a:ext>
            </a:extLst>
          </p:cNvPr>
          <p:cNvSpPr/>
          <p:nvPr/>
        </p:nvSpPr>
        <p:spPr>
          <a:xfrm>
            <a:off x="1187450" y="3848100"/>
            <a:ext cx="317500" cy="8048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0222" name="TextovéPole 41">
            <a:extLst>
              <a:ext uri="{FF2B5EF4-FFF2-40B4-BE49-F238E27FC236}">
                <a16:creationId xmlns:a16="http://schemas.microsoft.com/office/drawing/2014/main" id="{4B72B20A-36F8-4AFB-B665-B7EAC99CA6F2}"/>
              </a:ext>
            </a:extLst>
          </p:cNvPr>
          <p:cNvSpPr txBox="1">
            <a:spLocks noChangeArrowheads="1"/>
          </p:cNvSpPr>
          <p:nvPr/>
        </p:nvSpPr>
        <p:spPr bwMode="auto">
          <a:xfrm>
            <a:off x="107950" y="6342063"/>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GDTR</a:t>
            </a:r>
          </a:p>
        </p:txBody>
      </p:sp>
      <p:cxnSp>
        <p:nvCxnSpPr>
          <p:cNvPr id="44" name="Přímá spojnice se šipkou 43">
            <a:extLst>
              <a:ext uri="{FF2B5EF4-FFF2-40B4-BE49-F238E27FC236}">
                <a16:creationId xmlns:a16="http://schemas.microsoft.com/office/drawing/2014/main" id="{FD0D8CA3-EBCA-49BF-B49F-2317BE5A039A}"/>
              </a:ext>
            </a:extLst>
          </p:cNvPr>
          <p:cNvCxnSpPr>
            <a:cxnSpLocks/>
          </p:cNvCxnSpPr>
          <p:nvPr/>
        </p:nvCxnSpPr>
        <p:spPr>
          <a:xfrm flipV="1">
            <a:off x="539750" y="5900738"/>
            <a:ext cx="320675" cy="493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bdélník 31">
            <a:extLst>
              <a:ext uri="{FF2B5EF4-FFF2-40B4-BE49-F238E27FC236}">
                <a16:creationId xmlns:a16="http://schemas.microsoft.com/office/drawing/2014/main" id="{05F7634C-E60E-4279-AE05-10283F7B996C}"/>
              </a:ext>
            </a:extLst>
          </p:cNvPr>
          <p:cNvSpPr/>
          <p:nvPr/>
        </p:nvSpPr>
        <p:spPr>
          <a:xfrm>
            <a:off x="3068638" y="4365625"/>
            <a:ext cx="1071562" cy="1511300"/>
          </a:xfrm>
          <a:prstGeom prst="rect">
            <a:avLst/>
          </a:prstGeom>
          <a:solidFill>
            <a:srgbClr val="00B0F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0225" name="TextovéPole 33">
            <a:extLst>
              <a:ext uri="{FF2B5EF4-FFF2-40B4-BE49-F238E27FC236}">
                <a16:creationId xmlns:a16="http://schemas.microsoft.com/office/drawing/2014/main" id="{226EAFB4-B139-4D55-85E6-19EE06881036}"/>
              </a:ext>
            </a:extLst>
          </p:cNvPr>
          <p:cNvSpPr txBox="1">
            <a:spLocks noChangeArrowheads="1"/>
          </p:cNvSpPr>
          <p:nvPr/>
        </p:nvSpPr>
        <p:spPr bwMode="auto">
          <a:xfrm>
            <a:off x="3008313" y="4541838"/>
            <a:ext cx="1152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Systémový</a:t>
            </a:r>
          </a:p>
          <a:p>
            <a:r>
              <a:rPr lang="cs-CZ" altLang="cs-CZ" sz="1000"/>
              <a:t>Segment</a:t>
            </a:r>
          </a:p>
          <a:p>
            <a:endParaRPr lang="cs-CZ" altLang="cs-CZ" sz="1000"/>
          </a:p>
          <a:p>
            <a:r>
              <a:rPr lang="cs-CZ" altLang="cs-CZ" sz="1000"/>
              <a:t>LDT programu B </a:t>
            </a:r>
          </a:p>
        </p:txBody>
      </p:sp>
      <p:sp>
        <p:nvSpPr>
          <p:cNvPr id="37" name="Obdélník 36">
            <a:extLst>
              <a:ext uri="{FF2B5EF4-FFF2-40B4-BE49-F238E27FC236}">
                <a16:creationId xmlns:a16="http://schemas.microsoft.com/office/drawing/2014/main" id="{25C1C9CF-EED1-4589-9633-5D97B9C11F07}"/>
              </a:ext>
            </a:extLst>
          </p:cNvPr>
          <p:cNvSpPr/>
          <p:nvPr/>
        </p:nvSpPr>
        <p:spPr>
          <a:xfrm>
            <a:off x="5326063" y="4365625"/>
            <a:ext cx="928687" cy="1511300"/>
          </a:xfrm>
          <a:prstGeom prst="rect">
            <a:avLst/>
          </a:prstGeom>
          <a:solidFill>
            <a:schemeClr val="accent3">
              <a:lumMod val="8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0227" name="TextovéPole 37">
            <a:extLst>
              <a:ext uri="{FF2B5EF4-FFF2-40B4-BE49-F238E27FC236}">
                <a16:creationId xmlns:a16="http://schemas.microsoft.com/office/drawing/2014/main" id="{581A992B-F6EE-4C0E-BA2C-E834454650C5}"/>
              </a:ext>
            </a:extLst>
          </p:cNvPr>
          <p:cNvSpPr txBox="1">
            <a:spLocks noChangeArrowheads="1"/>
          </p:cNvSpPr>
          <p:nvPr/>
        </p:nvSpPr>
        <p:spPr bwMode="auto">
          <a:xfrm>
            <a:off x="5364163" y="4435475"/>
            <a:ext cx="928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Datový </a:t>
            </a:r>
          </a:p>
          <a:p>
            <a:r>
              <a:rPr lang="cs-CZ" altLang="cs-CZ" sz="1000"/>
              <a:t>segment</a:t>
            </a:r>
          </a:p>
          <a:p>
            <a:endParaRPr lang="cs-CZ" altLang="cs-CZ" sz="1000"/>
          </a:p>
          <a:p>
            <a:r>
              <a:rPr lang="cs-CZ" altLang="cs-CZ" sz="1000"/>
              <a:t>Data</a:t>
            </a:r>
          </a:p>
          <a:p>
            <a:r>
              <a:rPr lang="cs-CZ" altLang="cs-CZ" sz="1000"/>
              <a:t>programu A</a:t>
            </a:r>
          </a:p>
        </p:txBody>
      </p:sp>
      <p:sp>
        <p:nvSpPr>
          <p:cNvPr id="40" name="Obdélník 39">
            <a:extLst>
              <a:ext uri="{FF2B5EF4-FFF2-40B4-BE49-F238E27FC236}">
                <a16:creationId xmlns:a16="http://schemas.microsoft.com/office/drawing/2014/main" id="{CCC9359A-1B0E-4052-B194-CC0E2368FB78}"/>
              </a:ext>
            </a:extLst>
          </p:cNvPr>
          <p:cNvSpPr/>
          <p:nvPr/>
        </p:nvSpPr>
        <p:spPr>
          <a:xfrm>
            <a:off x="6410325" y="4365625"/>
            <a:ext cx="927100" cy="1511300"/>
          </a:xfrm>
          <a:prstGeom prst="rect">
            <a:avLst/>
          </a:prstGeom>
          <a:solidFill>
            <a:schemeClr val="accent1">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0229" name="TextovéPole 40">
            <a:extLst>
              <a:ext uri="{FF2B5EF4-FFF2-40B4-BE49-F238E27FC236}">
                <a16:creationId xmlns:a16="http://schemas.microsoft.com/office/drawing/2014/main" id="{81CC8E39-0398-4227-80EC-E2176D4951EB}"/>
              </a:ext>
            </a:extLst>
          </p:cNvPr>
          <p:cNvSpPr txBox="1">
            <a:spLocks noChangeArrowheads="1"/>
          </p:cNvSpPr>
          <p:nvPr/>
        </p:nvSpPr>
        <p:spPr bwMode="auto">
          <a:xfrm>
            <a:off x="6448425" y="4435475"/>
            <a:ext cx="9271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Kódový </a:t>
            </a:r>
          </a:p>
          <a:p>
            <a:r>
              <a:rPr lang="cs-CZ" altLang="cs-CZ" sz="1000"/>
              <a:t>segment</a:t>
            </a:r>
          </a:p>
          <a:p>
            <a:endParaRPr lang="cs-CZ" altLang="cs-CZ" sz="1000"/>
          </a:p>
          <a:p>
            <a:r>
              <a:rPr lang="cs-CZ" altLang="cs-CZ" sz="1000"/>
              <a:t>Strojový kód</a:t>
            </a:r>
          </a:p>
          <a:p>
            <a:r>
              <a:rPr lang="cs-CZ" altLang="cs-CZ" sz="1000"/>
              <a:t>programu B</a:t>
            </a:r>
          </a:p>
        </p:txBody>
      </p:sp>
      <p:sp>
        <p:nvSpPr>
          <p:cNvPr id="43" name="Obdélník 42">
            <a:extLst>
              <a:ext uri="{FF2B5EF4-FFF2-40B4-BE49-F238E27FC236}">
                <a16:creationId xmlns:a16="http://schemas.microsoft.com/office/drawing/2014/main" id="{60D3468B-7333-42AF-91CC-156CDDF81CAE}"/>
              </a:ext>
            </a:extLst>
          </p:cNvPr>
          <p:cNvSpPr/>
          <p:nvPr/>
        </p:nvSpPr>
        <p:spPr>
          <a:xfrm>
            <a:off x="7532688" y="4365625"/>
            <a:ext cx="928687" cy="1511300"/>
          </a:xfrm>
          <a:prstGeom prst="rect">
            <a:avLst/>
          </a:prstGeom>
          <a:solidFill>
            <a:schemeClr val="accent3">
              <a:lumMod val="8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0231" name="TextovéPole 44">
            <a:extLst>
              <a:ext uri="{FF2B5EF4-FFF2-40B4-BE49-F238E27FC236}">
                <a16:creationId xmlns:a16="http://schemas.microsoft.com/office/drawing/2014/main" id="{1FFC3024-1CF2-43F6-BF74-5B39EE38D3ED}"/>
              </a:ext>
            </a:extLst>
          </p:cNvPr>
          <p:cNvSpPr txBox="1">
            <a:spLocks noChangeArrowheads="1"/>
          </p:cNvSpPr>
          <p:nvPr/>
        </p:nvSpPr>
        <p:spPr bwMode="auto">
          <a:xfrm>
            <a:off x="7570788" y="4435475"/>
            <a:ext cx="928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Datový </a:t>
            </a:r>
          </a:p>
          <a:p>
            <a:r>
              <a:rPr lang="cs-CZ" altLang="cs-CZ" sz="1000"/>
              <a:t>segment</a:t>
            </a:r>
          </a:p>
          <a:p>
            <a:endParaRPr lang="cs-CZ" altLang="cs-CZ" sz="1000"/>
          </a:p>
          <a:p>
            <a:r>
              <a:rPr lang="cs-CZ" altLang="cs-CZ" sz="1000"/>
              <a:t>Data</a:t>
            </a:r>
          </a:p>
          <a:p>
            <a:r>
              <a:rPr lang="cs-CZ" altLang="cs-CZ" sz="1000"/>
              <a:t>programu B</a:t>
            </a:r>
          </a:p>
        </p:txBody>
      </p:sp>
      <p:sp>
        <p:nvSpPr>
          <p:cNvPr id="3" name="Levá složená závorka 2">
            <a:extLst>
              <a:ext uri="{FF2B5EF4-FFF2-40B4-BE49-F238E27FC236}">
                <a16:creationId xmlns:a16="http://schemas.microsoft.com/office/drawing/2014/main" id="{806087C3-6425-48EC-BF0D-886BA8980AF5}"/>
              </a:ext>
            </a:extLst>
          </p:cNvPr>
          <p:cNvSpPr/>
          <p:nvPr/>
        </p:nvSpPr>
        <p:spPr>
          <a:xfrm rot="16200000">
            <a:off x="5140325" y="5122863"/>
            <a:ext cx="230188" cy="199866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50233" name="TextovéPole 3">
            <a:extLst>
              <a:ext uri="{FF2B5EF4-FFF2-40B4-BE49-F238E27FC236}">
                <a16:creationId xmlns:a16="http://schemas.microsoft.com/office/drawing/2014/main" id="{BA8C1B6E-70E3-4120-9E61-520ACE52BDBB}"/>
              </a:ext>
            </a:extLst>
          </p:cNvPr>
          <p:cNvSpPr txBox="1">
            <a:spLocks noChangeArrowheads="1"/>
          </p:cNvSpPr>
          <p:nvPr/>
        </p:nvSpPr>
        <p:spPr bwMode="auto">
          <a:xfrm>
            <a:off x="4835525" y="6203950"/>
            <a:ext cx="1576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Program A</a:t>
            </a:r>
          </a:p>
        </p:txBody>
      </p:sp>
      <p:sp>
        <p:nvSpPr>
          <p:cNvPr id="46" name="Levá složená závorka 45">
            <a:extLst>
              <a:ext uri="{FF2B5EF4-FFF2-40B4-BE49-F238E27FC236}">
                <a16:creationId xmlns:a16="http://schemas.microsoft.com/office/drawing/2014/main" id="{102A48FF-930A-4061-BF0E-F7C467087D75}"/>
              </a:ext>
            </a:extLst>
          </p:cNvPr>
          <p:cNvSpPr/>
          <p:nvPr/>
        </p:nvSpPr>
        <p:spPr>
          <a:xfrm rot="16200000">
            <a:off x="7305675" y="5126038"/>
            <a:ext cx="230188" cy="199866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50235" name="TextovéPole 47">
            <a:extLst>
              <a:ext uri="{FF2B5EF4-FFF2-40B4-BE49-F238E27FC236}">
                <a16:creationId xmlns:a16="http://schemas.microsoft.com/office/drawing/2014/main" id="{46FB8A2F-290E-49D6-9EB3-94EEDFCC281E}"/>
              </a:ext>
            </a:extLst>
          </p:cNvPr>
          <p:cNvSpPr txBox="1">
            <a:spLocks noChangeArrowheads="1"/>
          </p:cNvSpPr>
          <p:nvPr/>
        </p:nvSpPr>
        <p:spPr bwMode="auto">
          <a:xfrm>
            <a:off x="7000875" y="6207125"/>
            <a:ext cx="1576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Program B</a:t>
            </a:r>
          </a:p>
        </p:txBody>
      </p:sp>
      <p:graphicFrame>
        <p:nvGraphicFramePr>
          <p:cNvPr id="49" name="Tabulka 15">
            <a:extLst>
              <a:ext uri="{FF2B5EF4-FFF2-40B4-BE49-F238E27FC236}">
                <a16:creationId xmlns:a16="http://schemas.microsoft.com/office/drawing/2014/main" id="{97E0E22C-19CA-4137-B05F-6517E8B4F796}"/>
              </a:ext>
            </a:extLst>
          </p:cNvPr>
          <p:cNvGraphicFramePr>
            <a:graphicFrameLocks noGrp="1"/>
          </p:cNvGraphicFramePr>
          <p:nvPr/>
        </p:nvGraphicFramePr>
        <p:xfrm>
          <a:off x="2735263" y="1284288"/>
          <a:ext cx="2290762" cy="2652712"/>
        </p:xfrm>
        <a:graphic>
          <a:graphicData uri="http://schemas.openxmlformats.org/drawingml/2006/table">
            <a:tbl>
              <a:tblPr firstRow="1" bandRow="1">
                <a:tableStyleId>{5C22544A-7EE6-4342-B048-85BDC9FD1C3A}</a:tableStyleId>
              </a:tblPr>
              <a:tblGrid>
                <a:gridCol w="485919">
                  <a:extLst>
                    <a:ext uri="{9D8B030D-6E8A-4147-A177-3AD203B41FA5}">
                      <a16:colId xmlns:a16="http://schemas.microsoft.com/office/drawing/2014/main" val="20000"/>
                    </a:ext>
                  </a:extLst>
                </a:gridCol>
                <a:gridCol w="1804843">
                  <a:extLst>
                    <a:ext uri="{9D8B030D-6E8A-4147-A177-3AD203B41FA5}">
                      <a16:colId xmlns:a16="http://schemas.microsoft.com/office/drawing/2014/main" val="20001"/>
                    </a:ext>
                  </a:extLst>
                </a:gridCol>
              </a:tblGrid>
              <a:tr h="370849">
                <a:tc>
                  <a:txBody>
                    <a:bodyPr/>
                    <a:lstStyle/>
                    <a:p>
                      <a:pPr algn="r"/>
                      <a:r>
                        <a:rPr lang="cs-CZ" sz="1000" b="0" baseline="0" dirty="0">
                          <a:solidFill>
                            <a:schemeClr val="tx1"/>
                          </a:solidFill>
                        </a:rPr>
                        <a:t>0</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kódového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Počátek:345678h  </a:t>
                      </a:r>
                      <a:r>
                        <a:rPr lang="cs-CZ" sz="900" b="0" baseline="0" dirty="0" err="1">
                          <a:solidFill>
                            <a:schemeClr val="tx1"/>
                          </a:solidFill>
                        </a:rPr>
                        <a:t>Limit:FFFFh</a:t>
                      </a:r>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70849">
                <a:tc>
                  <a:txBody>
                    <a:bodyPr/>
                    <a:lstStyle/>
                    <a:p>
                      <a:pPr algn="r"/>
                      <a:r>
                        <a:rPr lang="cs-CZ" sz="1000" b="0" dirty="0"/>
                        <a:t>1</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r>
                        <a:rPr lang="cs-CZ" sz="900" b="0" baseline="0" dirty="0">
                          <a:solidFill>
                            <a:schemeClr val="tx1"/>
                          </a:solidFill>
                        </a:rPr>
                        <a:t>Počátek: 456456h  </a:t>
                      </a:r>
                      <a:r>
                        <a:rPr lang="cs-CZ" sz="900" b="0" baseline="0" dirty="0" err="1">
                          <a:solidFill>
                            <a:schemeClr val="tx1"/>
                          </a:solidFill>
                        </a:rPr>
                        <a:t>Limit:FFFFh</a:t>
                      </a:r>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1"/>
                  </a:ext>
                </a:extLst>
              </a:tr>
              <a:tr h="427617">
                <a:tc>
                  <a:txBody>
                    <a:bodyPr/>
                    <a:lstStyle/>
                    <a:p>
                      <a:pPr algn="r"/>
                      <a:r>
                        <a:rPr lang="cs-CZ" sz="1000" b="0" dirty="0"/>
                        <a:t>2</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9">
                <a:tc>
                  <a:txBody>
                    <a:bodyPr/>
                    <a:lstStyle/>
                    <a:p>
                      <a:pPr algn="r"/>
                      <a:r>
                        <a:rPr lang="cs-CZ" sz="1000" b="0" dirty="0"/>
                        <a:t>3</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9">
                <a:tc>
                  <a:txBody>
                    <a:bodyPr/>
                    <a:lstStyle/>
                    <a:p>
                      <a:pPr algn="r"/>
                      <a:r>
                        <a:rPr lang="cs-CZ" sz="1000" b="0" dirty="0"/>
                        <a:t>4</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9">
                <a:tc>
                  <a:txBody>
                    <a:bodyPr/>
                    <a:lstStyle/>
                    <a:p>
                      <a:pPr algn="r"/>
                      <a:r>
                        <a:rPr lang="cs-CZ" sz="1000" b="0" dirty="0"/>
                        <a:t>…</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9">
                <a:tc>
                  <a:txBody>
                    <a:bodyPr/>
                    <a:lstStyle/>
                    <a:p>
                      <a:pPr algn="r"/>
                      <a:r>
                        <a:rPr lang="cs-CZ" sz="1000" b="0" dirty="0"/>
                        <a:t>8191</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0270" name="TextovéPole 27">
            <a:extLst>
              <a:ext uri="{FF2B5EF4-FFF2-40B4-BE49-F238E27FC236}">
                <a16:creationId xmlns:a16="http://schemas.microsoft.com/office/drawing/2014/main" id="{B9FF87A4-A7E7-4800-8D51-8A9432DE9072}"/>
              </a:ext>
            </a:extLst>
          </p:cNvPr>
          <p:cNvSpPr txBox="1">
            <a:spLocks noChangeArrowheads="1"/>
          </p:cNvSpPr>
          <p:nvPr/>
        </p:nvSpPr>
        <p:spPr bwMode="auto">
          <a:xfrm>
            <a:off x="3089275" y="865188"/>
            <a:ext cx="216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LOKÁLNÍ</a:t>
            </a:r>
            <a:r>
              <a:rPr lang="cs-CZ" altLang="cs-CZ" sz="1200"/>
              <a:t> TABULKA DESKRIPTORŮ (LDT)</a:t>
            </a:r>
          </a:p>
        </p:txBody>
      </p:sp>
      <p:graphicFrame>
        <p:nvGraphicFramePr>
          <p:cNvPr id="51" name="Tabulka 15">
            <a:extLst>
              <a:ext uri="{FF2B5EF4-FFF2-40B4-BE49-F238E27FC236}">
                <a16:creationId xmlns:a16="http://schemas.microsoft.com/office/drawing/2014/main" id="{EA8DB14A-18B1-4F39-A222-76280CCE373F}"/>
              </a:ext>
            </a:extLst>
          </p:cNvPr>
          <p:cNvGraphicFramePr>
            <a:graphicFrameLocks noGrp="1"/>
          </p:cNvGraphicFramePr>
          <p:nvPr/>
        </p:nvGraphicFramePr>
        <p:xfrm>
          <a:off x="5173663" y="1273175"/>
          <a:ext cx="2376487" cy="2651125"/>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627">
                <a:tc>
                  <a:txBody>
                    <a:bodyPr/>
                    <a:lstStyle/>
                    <a:p>
                      <a:pPr algn="r"/>
                      <a:r>
                        <a:rPr lang="cs-CZ" sz="1000" b="0" baseline="0" dirty="0">
                          <a:solidFill>
                            <a:schemeClr val="tx1"/>
                          </a:solidFill>
                        </a:rPr>
                        <a:t>0</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kódového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Počátek:898989h  </a:t>
                      </a:r>
                      <a:r>
                        <a:rPr lang="cs-CZ" sz="900" b="0" baseline="0" dirty="0" err="1">
                          <a:solidFill>
                            <a:schemeClr val="tx1"/>
                          </a:solidFill>
                        </a:rPr>
                        <a:t>Limit:FFFFh</a:t>
                      </a:r>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70627">
                <a:tc>
                  <a:txBody>
                    <a:bodyPr/>
                    <a:lstStyle/>
                    <a:p>
                      <a:pPr algn="r"/>
                      <a:r>
                        <a:rPr lang="cs-CZ" sz="1000" b="0" dirty="0"/>
                        <a:t>1</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r>
                        <a:rPr lang="cs-CZ" sz="900" b="0" baseline="0" dirty="0">
                          <a:solidFill>
                            <a:schemeClr val="tx1"/>
                          </a:solidFill>
                        </a:rPr>
                        <a:t>Počátek:A123123h  </a:t>
                      </a:r>
                      <a:r>
                        <a:rPr lang="cs-CZ" sz="900" b="0" baseline="0" dirty="0" err="1">
                          <a:solidFill>
                            <a:schemeClr val="tx1"/>
                          </a:solidFill>
                        </a:rPr>
                        <a:t>Limit:FFFFh</a:t>
                      </a:r>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1"/>
                  </a:ext>
                </a:extLst>
              </a:tr>
              <a:tr h="427362">
                <a:tc>
                  <a:txBody>
                    <a:bodyPr/>
                    <a:lstStyle/>
                    <a:p>
                      <a:pPr algn="r"/>
                      <a:r>
                        <a:rPr lang="cs-CZ" sz="1000" b="0" dirty="0"/>
                        <a:t>2</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27">
                <a:tc>
                  <a:txBody>
                    <a:bodyPr/>
                    <a:lstStyle/>
                    <a:p>
                      <a:pPr algn="r"/>
                      <a:r>
                        <a:rPr lang="cs-CZ" sz="1000" b="0" dirty="0"/>
                        <a:t>3</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627">
                <a:tc>
                  <a:txBody>
                    <a:bodyPr/>
                    <a:lstStyle/>
                    <a:p>
                      <a:pPr algn="r"/>
                      <a:r>
                        <a:rPr lang="cs-CZ" sz="1000" b="0" dirty="0"/>
                        <a:t>4</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627">
                <a:tc>
                  <a:txBody>
                    <a:bodyPr/>
                    <a:lstStyle/>
                    <a:p>
                      <a:pPr algn="r"/>
                      <a:r>
                        <a:rPr lang="cs-CZ" sz="1000" b="0" dirty="0"/>
                        <a:t>…</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627">
                <a:tc>
                  <a:txBody>
                    <a:bodyPr/>
                    <a:lstStyle/>
                    <a:p>
                      <a:pPr algn="r"/>
                      <a:r>
                        <a:rPr lang="cs-CZ" sz="1000" b="0" dirty="0"/>
                        <a:t>8191</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0305" name="TextovéPole 27">
            <a:extLst>
              <a:ext uri="{FF2B5EF4-FFF2-40B4-BE49-F238E27FC236}">
                <a16:creationId xmlns:a16="http://schemas.microsoft.com/office/drawing/2014/main" id="{2B5DDA73-DE47-4837-83E8-826810822F48}"/>
              </a:ext>
            </a:extLst>
          </p:cNvPr>
          <p:cNvSpPr txBox="1">
            <a:spLocks noChangeArrowheads="1"/>
          </p:cNvSpPr>
          <p:nvPr/>
        </p:nvSpPr>
        <p:spPr bwMode="auto">
          <a:xfrm>
            <a:off x="5613400" y="852488"/>
            <a:ext cx="216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LOKÁLNÍ</a:t>
            </a:r>
            <a:r>
              <a:rPr lang="cs-CZ" altLang="cs-CZ" sz="1200"/>
              <a:t> TABULKA DESKRIPTORŮ (LDT)</a:t>
            </a:r>
          </a:p>
        </p:txBody>
      </p:sp>
      <p:sp>
        <p:nvSpPr>
          <p:cNvPr id="6" name="Šipka: nahoru 5">
            <a:extLst>
              <a:ext uri="{FF2B5EF4-FFF2-40B4-BE49-F238E27FC236}">
                <a16:creationId xmlns:a16="http://schemas.microsoft.com/office/drawing/2014/main" id="{56034E13-39ED-4949-92C9-26BFEB6F8E0D}"/>
              </a:ext>
            </a:extLst>
          </p:cNvPr>
          <p:cNvSpPr/>
          <p:nvPr/>
        </p:nvSpPr>
        <p:spPr>
          <a:xfrm rot="3051700">
            <a:off x="2778919" y="3307557"/>
            <a:ext cx="325437" cy="1473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3" name="Šipka: nahoru 52">
            <a:extLst>
              <a:ext uri="{FF2B5EF4-FFF2-40B4-BE49-F238E27FC236}">
                <a16:creationId xmlns:a16="http://schemas.microsoft.com/office/drawing/2014/main" id="{8B81CA54-08F5-460B-A6A2-3DF042C191F1}"/>
              </a:ext>
            </a:extLst>
          </p:cNvPr>
          <p:cNvSpPr/>
          <p:nvPr/>
        </p:nvSpPr>
        <p:spPr>
          <a:xfrm rot="4181223">
            <a:off x="4575175" y="2852738"/>
            <a:ext cx="325438" cy="24812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7" name="Přímá spojnice se šipkou 16">
            <a:extLst>
              <a:ext uri="{FF2B5EF4-FFF2-40B4-BE49-F238E27FC236}">
                <a16:creationId xmlns:a16="http://schemas.microsoft.com/office/drawing/2014/main" id="{37C439A7-CB01-411C-9F69-5496DF9ED327}"/>
              </a:ext>
            </a:extLst>
          </p:cNvPr>
          <p:cNvCxnSpPr>
            <a:cxnSpLocks/>
          </p:cNvCxnSpPr>
          <p:nvPr/>
        </p:nvCxnSpPr>
        <p:spPr>
          <a:xfrm>
            <a:off x="1504950" y="1560513"/>
            <a:ext cx="361950" cy="277177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4" name="Přímá spojnice se šipkou 53">
            <a:extLst>
              <a:ext uri="{FF2B5EF4-FFF2-40B4-BE49-F238E27FC236}">
                <a16:creationId xmlns:a16="http://schemas.microsoft.com/office/drawing/2014/main" id="{64395FA3-3D70-41A9-98AB-06F1C8D2F5D6}"/>
              </a:ext>
            </a:extLst>
          </p:cNvPr>
          <p:cNvCxnSpPr>
            <a:cxnSpLocks/>
          </p:cNvCxnSpPr>
          <p:nvPr/>
        </p:nvCxnSpPr>
        <p:spPr>
          <a:xfrm>
            <a:off x="1773238" y="1905000"/>
            <a:ext cx="1323975" cy="246062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5" name="Přímá spojnice se šipkou 54">
            <a:extLst>
              <a:ext uri="{FF2B5EF4-FFF2-40B4-BE49-F238E27FC236}">
                <a16:creationId xmlns:a16="http://schemas.microsoft.com/office/drawing/2014/main" id="{90D6E3E8-26F7-419A-9096-2CA761CD914B}"/>
              </a:ext>
            </a:extLst>
          </p:cNvPr>
          <p:cNvCxnSpPr>
            <a:cxnSpLocks/>
          </p:cNvCxnSpPr>
          <p:nvPr/>
        </p:nvCxnSpPr>
        <p:spPr>
          <a:xfrm>
            <a:off x="3905250" y="1590675"/>
            <a:ext cx="361950" cy="27733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6" name="Přímá spojnice se šipkou 55">
            <a:extLst>
              <a:ext uri="{FF2B5EF4-FFF2-40B4-BE49-F238E27FC236}">
                <a16:creationId xmlns:a16="http://schemas.microsoft.com/office/drawing/2014/main" id="{576234E1-12E0-4785-A5B7-D38B96D8F659}"/>
              </a:ext>
            </a:extLst>
          </p:cNvPr>
          <p:cNvCxnSpPr>
            <a:cxnSpLocks/>
          </p:cNvCxnSpPr>
          <p:nvPr/>
        </p:nvCxnSpPr>
        <p:spPr>
          <a:xfrm>
            <a:off x="6383338" y="1557338"/>
            <a:ext cx="65087" cy="278447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7" name="Přímá spojnice se šipkou 56">
            <a:extLst>
              <a:ext uri="{FF2B5EF4-FFF2-40B4-BE49-F238E27FC236}">
                <a16:creationId xmlns:a16="http://schemas.microsoft.com/office/drawing/2014/main" id="{3868EC64-08D7-4CBD-8D0E-EB95D362E790}"/>
              </a:ext>
            </a:extLst>
          </p:cNvPr>
          <p:cNvCxnSpPr>
            <a:cxnSpLocks/>
          </p:cNvCxnSpPr>
          <p:nvPr/>
        </p:nvCxnSpPr>
        <p:spPr>
          <a:xfrm>
            <a:off x="4148138" y="1962150"/>
            <a:ext cx="1200150" cy="241458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9" name="Přímá spojnice se šipkou 58">
            <a:extLst>
              <a:ext uri="{FF2B5EF4-FFF2-40B4-BE49-F238E27FC236}">
                <a16:creationId xmlns:a16="http://schemas.microsoft.com/office/drawing/2014/main" id="{0EFE069B-4E51-4726-8FF2-EB2923B43514}"/>
              </a:ext>
            </a:extLst>
          </p:cNvPr>
          <p:cNvCxnSpPr>
            <a:cxnSpLocks/>
          </p:cNvCxnSpPr>
          <p:nvPr/>
        </p:nvCxnSpPr>
        <p:spPr>
          <a:xfrm>
            <a:off x="6638925" y="1947863"/>
            <a:ext cx="893763" cy="241617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0314" name="TextovéPole 61">
            <a:extLst>
              <a:ext uri="{FF2B5EF4-FFF2-40B4-BE49-F238E27FC236}">
                <a16:creationId xmlns:a16="http://schemas.microsoft.com/office/drawing/2014/main" id="{01F63110-8C5B-4517-BC8D-3501C642FA42}"/>
              </a:ext>
            </a:extLst>
          </p:cNvPr>
          <p:cNvSpPr txBox="1">
            <a:spLocks noChangeArrowheads="1"/>
          </p:cNvSpPr>
          <p:nvPr/>
        </p:nvSpPr>
        <p:spPr bwMode="auto">
          <a:xfrm>
            <a:off x="3511550" y="127000"/>
            <a:ext cx="5237163"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LDTR←index 0</a:t>
            </a:r>
          </a:p>
          <a:p>
            <a:r>
              <a:rPr lang="cs-CZ" altLang="cs-CZ"/>
              <a:t>Běží program </a:t>
            </a:r>
            <a:r>
              <a:rPr lang="cs-CZ" altLang="cs-CZ" b="1"/>
              <a:t>A</a:t>
            </a:r>
            <a:r>
              <a:rPr lang="cs-CZ" altLang="cs-CZ"/>
              <a:t>. Používá se tato lokální tabulka </a:t>
            </a:r>
          </a:p>
        </p:txBody>
      </p:sp>
      <p:cxnSp>
        <p:nvCxnSpPr>
          <p:cNvPr id="64" name="Přímá spojnice se šipkou 63">
            <a:extLst>
              <a:ext uri="{FF2B5EF4-FFF2-40B4-BE49-F238E27FC236}">
                <a16:creationId xmlns:a16="http://schemas.microsoft.com/office/drawing/2014/main" id="{FE91D902-12F0-4BF0-A437-B5EDEAF86589}"/>
              </a:ext>
            </a:extLst>
          </p:cNvPr>
          <p:cNvCxnSpPr/>
          <p:nvPr/>
        </p:nvCxnSpPr>
        <p:spPr>
          <a:xfrm flipH="1">
            <a:off x="4787900" y="692150"/>
            <a:ext cx="1728788" cy="360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Volný tvar: obrazec 64">
            <a:extLst>
              <a:ext uri="{FF2B5EF4-FFF2-40B4-BE49-F238E27FC236}">
                <a16:creationId xmlns:a16="http://schemas.microsoft.com/office/drawing/2014/main" id="{024DBBAE-E69D-4422-8D7C-E3A128FD9092}"/>
              </a:ext>
            </a:extLst>
          </p:cNvPr>
          <p:cNvSpPr/>
          <p:nvPr/>
        </p:nvSpPr>
        <p:spPr>
          <a:xfrm>
            <a:off x="188913" y="166688"/>
            <a:ext cx="3362325" cy="1209675"/>
          </a:xfrm>
          <a:custGeom>
            <a:avLst/>
            <a:gdLst>
              <a:gd name="connsiteX0" fmla="*/ 3361643 w 3361643"/>
              <a:gd name="connsiteY0" fmla="*/ 82249 h 1209713"/>
              <a:gd name="connsiteX1" fmla="*/ 902528 w 3361643"/>
              <a:gd name="connsiteY1" fmla="*/ 64493 h 1209713"/>
              <a:gd name="connsiteX2" fmla="*/ 14761 w 3361643"/>
              <a:gd name="connsiteY2" fmla="*/ 792462 h 1209713"/>
              <a:gd name="connsiteX3" fmla="*/ 432012 w 3361643"/>
              <a:gd name="connsiteY3" fmla="*/ 1209713 h 1209713"/>
            </a:gdLst>
            <a:ahLst/>
            <a:cxnLst>
              <a:cxn ang="0">
                <a:pos x="connsiteX0" y="connsiteY0"/>
              </a:cxn>
              <a:cxn ang="0">
                <a:pos x="connsiteX1" y="connsiteY1"/>
              </a:cxn>
              <a:cxn ang="0">
                <a:pos x="connsiteX2" y="connsiteY2"/>
              </a:cxn>
              <a:cxn ang="0">
                <a:pos x="connsiteX3" y="connsiteY3"/>
              </a:cxn>
            </a:cxnLst>
            <a:rect l="l" t="t" r="r" b="b"/>
            <a:pathLst>
              <a:path w="3361643" h="1209713">
                <a:moveTo>
                  <a:pt x="3361643" y="82249"/>
                </a:moveTo>
                <a:cubicBezTo>
                  <a:pt x="2410992" y="14186"/>
                  <a:pt x="1460342" y="-53876"/>
                  <a:pt x="902528" y="64493"/>
                </a:cubicBezTo>
                <a:cubicBezTo>
                  <a:pt x="344714" y="182862"/>
                  <a:pt x="93180" y="601592"/>
                  <a:pt x="14761" y="792462"/>
                </a:cubicBezTo>
                <a:cubicBezTo>
                  <a:pt x="-63658" y="983332"/>
                  <a:pt x="184177" y="1096522"/>
                  <a:pt x="432012" y="1209713"/>
                </a:cubicBezTo>
              </a:path>
            </a:pathLst>
          </a:custGeom>
          <a:noFill/>
          <a:ln w="19050">
            <a:solidFill>
              <a:schemeClr val="tx1"/>
            </a:solidFill>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0317" name="TextovéPole 65">
            <a:extLst>
              <a:ext uri="{FF2B5EF4-FFF2-40B4-BE49-F238E27FC236}">
                <a16:creationId xmlns:a16="http://schemas.microsoft.com/office/drawing/2014/main" id="{2C43AA58-320D-47FC-B581-5DF96807FDAD}"/>
              </a:ext>
            </a:extLst>
          </p:cNvPr>
          <p:cNvSpPr txBox="1">
            <a:spLocks noChangeArrowheads="1"/>
          </p:cNvSpPr>
          <p:nvPr/>
        </p:nvSpPr>
        <p:spPr bwMode="auto">
          <a:xfrm>
            <a:off x="8213725" y="3979863"/>
            <a:ext cx="1038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Paměť</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adpis 1">
            <a:extLst>
              <a:ext uri="{FF2B5EF4-FFF2-40B4-BE49-F238E27FC236}">
                <a16:creationId xmlns:a16="http://schemas.microsoft.com/office/drawing/2014/main" id="{DAE09B47-492A-473F-AD02-57DF047CE1C9}"/>
              </a:ext>
            </a:extLst>
          </p:cNvPr>
          <p:cNvSpPr>
            <a:spLocks noGrp="1" noChangeArrowheads="1"/>
          </p:cNvSpPr>
          <p:nvPr>
            <p:ph type="title"/>
          </p:nvPr>
        </p:nvSpPr>
        <p:spPr>
          <a:xfrm>
            <a:off x="153988" y="158750"/>
            <a:ext cx="7543800" cy="739775"/>
          </a:xfrm>
        </p:spPr>
        <p:txBody>
          <a:bodyPr/>
          <a:lstStyle/>
          <a:p>
            <a:r>
              <a:rPr lang="cs-CZ" altLang="cs-CZ"/>
              <a:t>GDT a LDT</a:t>
            </a:r>
          </a:p>
        </p:txBody>
      </p:sp>
      <p:sp>
        <p:nvSpPr>
          <p:cNvPr id="5" name="Obdélník 4">
            <a:extLst>
              <a:ext uri="{FF2B5EF4-FFF2-40B4-BE49-F238E27FC236}">
                <a16:creationId xmlns:a16="http://schemas.microsoft.com/office/drawing/2014/main" id="{E18EA9C9-6E6A-45CD-BEB1-61884061F40D}"/>
              </a:ext>
            </a:extLst>
          </p:cNvPr>
          <p:cNvSpPr/>
          <p:nvPr/>
        </p:nvSpPr>
        <p:spPr>
          <a:xfrm>
            <a:off x="461963" y="4365625"/>
            <a:ext cx="8574087" cy="1511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F02393C9-9438-4DFA-94AD-70900417201E}"/>
              </a:ext>
            </a:extLst>
          </p:cNvPr>
          <p:cNvSpPr/>
          <p:nvPr/>
        </p:nvSpPr>
        <p:spPr>
          <a:xfrm>
            <a:off x="4252913" y="4365625"/>
            <a:ext cx="928687" cy="1511300"/>
          </a:xfrm>
          <a:prstGeom prst="rect">
            <a:avLst/>
          </a:prstGeom>
          <a:solidFill>
            <a:schemeClr val="accent1">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A8B1FBEF-A8A4-4AED-BC96-9984D506C48A}"/>
              </a:ext>
            </a:extLst>
          </p:cNvPr>
          <p:cNvSpPr/>
          <p:nvPr/>
        </p:nvSpPr>
        <p:spPr>
          <a:xfrm>
            <a:off x="1866900" y="4365625"/>
            <a:ext cx="1069975" cy="1511300"/>
          </a:xfrm>
          <a:prstGeom prst="rect">
            <a:avLst/>
          </a:prstGeom>
          <a:solidFill>
            <a:srgbClr val="00B0F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D1451EF9-41EF-45E2-8F71-97C0CA0B911F}"/>
              </a:ext>
            </a:extLst>
          </p:cNvPr>
          <p:cNvSpPr/>
          <p:nvPr/>
        </p:nvSpPr>
        <p:spPr>
          <a:xfrm>
            <a:off x="860425" y="4365625"/>
            <a:ext cx="865188" cy="1511300"/>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1207" name="TextovéPole 9">
            <a:extLst>
              <a:ext uri="{FF2B5EF4-FFF2-40B4-BE49-F238E27FC236}">
                <a16:creationId xmlns:a16="http://schemas.microsoft.com/office/drawing/2014/main" id="{74323724-DE48-40DE-8DF9-C79CBB4F509E}"/>
              </a:ext>
            </a:extLst>
          </p:cNvPr>
          <p:cNvSpPr txBox="1">
            <a:spLocks noChangeArrowheads="1"/>
          </p:cNvSpPr>
          <p:nvPr/>
        </p:nvSpPr>
        <p:spPr bwMode="auto">
          <a:xfrm>
            <a:off x="938213" y="4929188"/>
            <a:ext cx="720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GDT</a:t>
            </a:r>
          </a:p>
        </p:txBody>
      </p:sp>
      <p:sp>
        <p:nvSpPr>
          <p:cNvPr id="51208" name="TextovéPole 10">
            <a:extLst>
              <a:ext uri="{FF2B5EF4-FFF2-40B4-BE49-F238E27FC236}">
                <a16:creationId xmlns:a16="http://schemas.microsoft.com/office/drawing/2014/main" id="{82B4793B-002A-4220-93B1-C28C08C0F4A2}"/>
              </a:ext>
            </a:extLst>
          </p:cNvPr>
          <p:cNvSpPr txBox="1">
            <a:spLocks noChangeArrowheads="1"/>
          </p:cNvSpPr>
          <p:nvPr/>
        </p:nvSpPr>
        <p:spPr bwMode="auto">
          <a:xfrm>
            <a:off x="1806575" y="4541838"/>
            <a:ext cx="1150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Systémový</a:t>
            </a:r>
          </a:p>
          <a:p>
            <a:r>
              <a:rPr lang="cs-CZ" altLang="cs-CZ" sz="1000"/>
              <a:t>Segment</a:t>
            </a:r>
          </a:p>
          <a:p>
            <a:endParaRPr lang="cs-CZ" altLang="cs-CZ" sz="1000"/>
          </a:p>
          <a:p>
            <a:r>
              <a:rPr lang="cs-CZ" altLang="cs-CZ" sz="1000"/>
              <a:t>LDT programu A </a:t>
            </a:r>
          </a:p>
        </p:txBody>
      </p:sp>
      <p:sp>
        <p:nvSpPr>
          <p:cNvPr id="51209" name="TextovéPole 15">
            <a:extLst>
              <a:ext uri="{FF2B5EF4-FFF2-40B4-BE49-F238E27FC236}">
                <a16:creationId xmlns:a16="http://schemas.microsoft.com/office/drawing/2014/main" id="{51090556-4BA4-448B-81DB-FEB3B384A801}"/>
              </a:ext>
            </a:extLst>
          </p:cNvPr>
          <p:cNvSpPr txBox="1">
            <a:spLocks noChangeArrowheads="1"/>
          </p:cNvSpPr>
          <p:nvPr/>
        </p:nvSpPr>
        <p:spPr bwMode="auto">
          <a:xfrm>
            <a:off x="4291013" y="4435475"/>
            <a:ext cx="928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Kódový </a:t>
            </a:r>
          </a:p>
          <a:p>
            <a:r>
              <a:rPr lang="cs-CZ" altLang="cs-CZ" sz="1000"/>
              <a:t>segment</a:t>
            </a:r>
          </a:p>
          <a:p>
            <a:endParaRPr lang="cs-CZ" altLang="cs-CZ" sz="1000"/>
          </a:p>
          <a:p>
            <a:r>
              <a:rPr lang="cs-CZ" altLang="cs-CZ" sz="1000"/>
              <a:t>Strojový kód</a:t>
            </a:r>
          </a:p>
          <a:p>
            <a:r>
              <a:rPr lang="cs-CZ" altLang="cs-CZ" sz="1000"/>
              <a:t>programu A</a:t>
            </a:r>
          </a:p>
        </p:txBody>
      </p:sp>
      <p:graphicFrame>
        <p:nvGraphicFramePr>
          <p:cNvPr id="29" name="Tabulka 15">
            <a:extLst>
              <a:ext uri="{FF2B5EF4-FFF2-40B4-BE49-F238E27FC236}">
                <a16:creationId xmlns:a16="http://schemas.microsoft.com/office/drawing/2014/main" id="{CA4389DA-D2B6-41C6-9CA2-033382EF2E41}"/>
              </a:ext>
            </a:extLst>
          </p:cNvPr>
          <p:cNvGraphicFramePr>
            <a:graphicFrameLocks noGrp="1"/>
          </p:cNvGraphicFramePr>
          <p:nvPr/>
        </p:nvGraphicFramePr>
        <p:xfrm>
          <a:off x="320675" y="1250950"/>
          <a:ext cx="2376488" cy="2652713"/>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5">
                  <a:extLst>
                    <a:ext uri="{9D8B030D-6E8A-4147-A177-3AD203B41FA5}">
                      <a16:colId xmlns:a16="http://schemas.microsoft.com/office/drawing/2014/main" val="20001"/>
                    </a:ext>
                  </a:extLst>
                </a:gridCol>
              </a:tblGrid>
              <a:tr h="370849">
                <a:tc>
                  <a:txBody>
                    <a:bodyPr/>
                    <a:lstStyle/>
                    <a:p>
                      <a:pPr algn="r"/>
                      <a:r>
                        <a:rPr lang="cs-CZ" sz="1000" b="0" baseline="0" dirty="0">
                          <a:solidFill>
                            <a:schemeClr val="tx1"/>
                          </a:solidFill>
                        </a:rPr>
                        <a:t>0</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Počátek:126543h  </a:t>
                      </a:r>
                      <a:r>
                        <a:rPr lang="cs-CZ" sz="900" b="0" baseline="0" dirty="0" err="1">
                          <a:solidFill>
                            <a:schemeClr val="tx1"/>
                          </a:solidFill>
                        </a:rPr>
                        <a:t>Limit:FFFFh</a:t>
                      </a:r>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9">
                <a:tc>
                  <a:txBody>
                    <a:bodyPr/>
                    <a:lstStyle/>
                    <a:p>
                      <a:pPr algn="r"/>
                      <a:r>
                        <a:rPr lang="cs-CZ" sz="1000" b="0" dirty="0"/>
                        <a:t>1</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r>
                        <a:rPr lang="cs-CZ" sz="900" b="0" baseline="0" dirty="0">
                          <a:solidFill>
                            <a:schemeClr val="tx1"/>
                          </a:solidFill>
                        </a:rPr>
                        <a:t>Počátek:256781h  </a:t>
                      </a:r>
                      <a:r>
                        <a:rPr lang="cs-CZ" sz="900" b="0" baseline="0" dirty="0" err="1">
                          <a:solidFill>
                            <a:schemeClr val="tx1"/>
                          </a:solidFill>
                        </a:rPr>
                        <a:t>Limit:FFFFh</a:t>
                      </a:r>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427618">
                <a:tc>
                  <a:txBody>
                    <a:bodyPr/>
                    <a:lstStyle/>
                    <a:p>
                      <a:pPr algn="r"/>
                      <a:r>
                        <a:rPr lang="cs-CZ" sz="1000" b="0" dirty="0"/>
                        <a:t>2</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9">
                <a:tc>
                  <a:txBody>
                    <a:bodyPr/>
                    <a:lstStyle/>
                    <a:p>
                      <a:pPr algn="r"/>
                      <a:r>
                        <a:rPr lang="cs-CZ" sz="1000" b="0" dirty="0"/>
                        <a:t>3</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9">
                <a:tc>
                  <a:txBody>
                    <a:bodyPr/>
                    <a:lstStyle/>
                    <a:p>
                      <a:pPr algn="r"/>
                      <a:r>
                        <a:rPr lang="cs-CZ" sz="1000" b="0" dirty="0"/>
                        <a:t>4</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9">
                <a:tc>
                  <a:txBody>
                    <a:bodyPr/>
                    <a:lstStyle/>
                    <a:p>
                      <a:pPr algn="r"/>
                      <a:r>
                        <a:rPr lang="cs-CZ" sz="1000" b="0" dirty="0"/>
                        <a:t>…</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9">
                <a:tc>
                  <a:txBody>
                    <a:bodyPr/>
                    <a:lstStyle/>
                    <a:p>
                      <a:pPr algn="r"/>
                      <a:r>
                        <a:rPr lang="cs-CZ" sz="1000" b="0" dirty="0"/>
                        <a:t>8191</a:t>
                      </a:r>
                    </a:p>
                  </a:txBody>
                  <a:tcPr marL="91449" marR="91449"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1244" name="TextovéPole 27">
            <a:extLst>
              <a:ext uri="{FF2B5EF4-FFF2-40B4-BE49-F238E27FC236}">
                <a16:creationId xmlns:a16="http://schemas.microsoft.com/office/drawing/2014/main" id="{9C5A7684-B19C-4109-A550-7B00ECEA5DE6}"/>
              </a:ext>
            </a:extLst>
          </p:cNvPr>
          <p:cNvSpPr txBox="1">
            <a:spLocks noChangeArrowheads="1"/>
          </p:cNvSpPr>
          <p:nvPr/>
        </p:nvSpPr>
        <p:spPr bwMode="auto">
          <a:xfrm>
            <a:off x="760413" y="831850"/>
            <a:ext cx="216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GLOBÁLNÍ</a:t>
            </a:r>
            <a:r>
              <a:rPr lang="cs-CZ" altLang="cs-CZ" sz="1200"/>
              <a:t> TABULKA DESKRIPTORŮ (GDT)</a:t>
            </a:r>
          </a:p>
        </p:txBody>
      </p:sp>
      <p:sp>
        <p:nvSpPr>
          <p:cNvPr id="31" name="Šipka: nahoru 30">
            <a:extLst>
              <a:ext uri="{FF2B5EF4-FFF2-40B4-BE49-F238E27FC236}">
                <a16:creationId xmlns:a16="http://schemas.microsoft.com/office/drawing/2014/main" id="{CBE1AA5C-A6AF-43F3-94AB-9B94B1135BC9}"/>
              </a:ext>
            </a:extLst>
          </p:cNvPr>
          <p:cNvSpPr/>
          <p:nvPr/>
        </p:nvSpPr>
        <p:spPr>
          <a:xfrm>
            <a:off x="1187450" y="3848100"/>
            <a:ext cx="317500" cy="8048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1246" name="TextovéPole 41">
            <a:extLst>
              <a:ext uri="{FF2B5EF4-FFF2-40B4-BE49-F238E27FC236}">
                <a16:creationId xmlns:a16="http://schemas.microsoft.com/office/drawing/2014/main" id="{7A4A192A-B82F-4941-B522-2B5F890DD750}"/>
              </a:ext>
            </a:extLst>
          </p:cNvPr>
          <p:cNvSpPr txBox="1">
            <a:spLocks noChangeArrowheads="1"/>
          </p:cNvSpPr>
          <p:nvPr/>
        </p:nvSpPr>
        <p:spPr bwMode="auto">
          <a:xfrm>
            <a:off x="107950" y="6342063"/>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GDTR</a:t>
            </a:r>
          </a:p>
        </p:txBody>
      </p:sp>
      <p:cxnSp>
        <p:nvCxnSpPr>
          <p:cNvPr id="44" name="Přímá spojnice se šipkou 43">
            <a:extLst>
              <a:ext uri="{FF2B5EF4-FFF2-40B4-BE49-F238E27FC236}">
                <a16:creationId xmlns:a16="http://schemas.microsoft.com/office/drawing/2014/main" id="{FBAB1EEE-C9F7-48A6-A400-79C48774F37F}"/>
              </a:ext>
            </a:extLst>
          </p:cNvPr>
          <p:cNvCxnSpPr>
            <a:cxnSpLocks/>
          </p:cNvCxnSpPr>
          <p:nvPr/>
        </p:nvCxnSpPr>
        <p:spPr>
          <a:xfrm flipV="1">
            <a:off x="539750" y="5900738"/>
            <a:ext cx="320675" cy="493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bdélník 31">
            <a:extLst>
              <a:ext uri="{FF2B5EF4-FFF2-40B4-BE49-F238E27FC236}">
                <a16:creationId xmlns:a16="http://schemas.microsoft.com/office/drawing/2014/main" id="{DFB36BC5-1FDF-49A5-A2CB-F218689AF74D}"/>
              </a:ext>
            </a:extLst>
          </p:cNvPr>
          <p:cNvSpPr/>
          <p:nvPr/>
        </p:nvSpPr>
        <p:spPr>
          <a:xfrm>
            <a:off x="3068638" y="4365625"/>
            <a:ext cx="1071562" cy="1511300"/>
          </a:xfrm>
          <a:prstGeom prst="rect">
            <a:avLst/>
          </a:prstGeom>
          <a:solidFill>
            <a:srgbClr val="00B0F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1249" name="TextovéPole 33">
            <a:extLst>
              <a:ext uri="{FF2B5EF4-FFF2-40B4-BE49-F238E27FC236}">
                <a16:creationId xmlns:a16="http://schemas.microsoft.com/office/drawing/2014/main" id="{2FA7FF09-4F78-48BF-8CA2-E625EE36989B}"/>
              </a:ext>
            </a:extLst>
          </p:cNvPr>
          <p:cNvSpPr txBox="1">
            <a:spLocks noChangeArrowheads="1"/>
          </p:cNvSpPr>
          <p:nvPr/>
        </p:nvSpPr>
        <p:spPr bwMode="auto">
          <a:xfrm>
            <a:off x="3008313" y="4541838"/>
            <a:ext cx="1152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Systémový</a:t>
            </a:r>
          </a:p>
          <a:p>
            <a:r>
              <a:rPr lang="cs-CZ" altLang="cs-CZ" sz="1000"/>
              <a:t>Segment</a:t>
            </a:r>
          </a:p>
          <a:p>
            <a:endParaRPr lang="cs-CZ" altLang="cs-CZ" sz="1000"/>
          </a:p>
          <a:p>
            <a:r>
              <a:rPr lang="cs-CZ" altLang="cs-CZ" sz="1000"/>
              <a:t>LDT programu B </a:t>
            </a:r>
          </a:p>
        </p:txBody>
      </p:sp>
      <p:sp>
        <p:nvSpPr>
          <p:cNvPr id="37" name="Obdélník 36">
            <a:extLst>
              <a:ext uri="{FF2B5EF4-FFF2-40B4-BE49-F238E27FC236}">
                <a16:creationId xmlns:a16="http://schemas.microsoft.com/office/drawing/2014/main" id="{65CE0CA5-AFE1-4761-BA8E-744BD9D4A868}"/>
              </a:ext>
            </a:extLst>
          </p:cNvPr>
          <p:cNvSpPr/>
          <p:nvPr/>
        </p:nvSpPr>
        <p:spPr>
          <a:xfrm>
            <a:off x="5326063" y="4365625"/>
            <a:ext cx="928687" cy="1511300"/>
          </a:xfrm>
          <a:prstGeom prst="rect">
            <a:avLst/>
          </a:prstGeom>
          <a:solidFill>
            <a:schemeClr val="accent3">
              <a:lumMod val="8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1251" name="TextovéPole 37">
            <a:extLst>
              <a:ext uri="{FF2B5EF4-FFF2-40B4-BE49-F238E27FC236}">
                <a16:creationId xmlns:a16="http://schemas.microsoft.com/office/drawing/2014/main" id="{E02BBF50-5E61-4B75-9B2C-D81067D548E6}"/>
              </a:ext>
            </a:extLst>
          </p:cNvPr>
          <p:cNvSpPr txBox="1">
            <a:spLocks noChangeArrowheads="1"/>
          </p:cNvSpPr>
          <p:nvPr/>
        </p:nvSpPr>
        <p:spPr bwMode="auto">
          <a:xfrm>
            <a:off x="5364163" y="4435475"/>
            <a:ext cx="928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Datový </a:t>
            </a:r>
          </a:p>
          <a:p>
            <a:r>
              <a:rPr lang="cs-CZ" altLang="cs-CZ" sz="1000"/>
              <a:t>segment</a:t>
            </a:r>
          </a:p>
          <a:p>
            <a:endParaRPr lang="cs-CZ" altLang="cs-CZ" sz="1000"/>
          </a:p>
          <a:p>
            <a:r>
              <a:rPr lang="cs-CZ" altLang="cs-CZ" sz="1000"/>
              <a:t>Data</a:t>
            </a:r>
          </a:p>
          <a:p>
            <a:r>
              <a:rPr lang="cs-CZ" altLang="cs-CZ" sz="1000"/>
              <a:t>programu A</a:t>
            </a:r>
          </a:p>
        </p:txBody>
      </p:sp>
      <p:sp>
        <p:nvSpPr>
          <p:cNvPr id="40" name="Obdélník 39">
            <a:extLst>
              <a:ext uri="{FF2B5EF4-FFF2-40B4-BE49-F238E27FC236}">
                <a16:creationId xmlns:a16="http://schemas.microsoft.com/office/drawing/2014/main" id="{3319B503-825E-4731-A48E-6140204A63D6}"/>
              </a:ext>
            </a:extLst>
          </p:cNvPr>
          <p:cNvSpPr/>
          <p:nvPr/>
        </p:nvSpPr>
        <p:spPr>
          <a:xfrm>
            <a:off x="6410325" y="4365625"/>
            <a:ext cx="927100" cy="1511300"/>
          </a:xfrm>
          <a:prstGeom prst="rect">
            <a:avLst/>
          </a:prstGeom>
          <a:solidFill>
            <a:schemeClr val="accent1">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1253" name="TextovéPole 40">
            <a:extLst>
              <a:ext uri="{FF2B5EF4-FFF2-40B4-BE49-F238E27FC236}">
                <a16:creationId xmlns:a16="http://schemas.microsoft.com/office/drawing/2014/main" id="{8D91B883-469B-4F61-BF73-04042280B65B}"/>
              </a:ext>
            </a:extLst>
          </p:cNvPr>
          <p:cNvSpPr txBox="1">
            <a:spLocks noChangeArrowheads="1"/>
          </p:cNvSpPr>
          <p:nvPr/>
        </p:nvSpPr>
        <p:spPr bwMode="auto">
          <a:xfrm>
            <a:off x="6448425" y="4435475"/>
            <a:ext cx="9271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Kódový </a:t>
            </a:r>
          </a:p>
          <a:p>
            <a:r>
              <a:rPr lang="cs-CZ" altLang="cs-CZ" sz="1000"/>
              <a:t>segment</a:t>
            </a:r>
          </a:p>
          <a:p>
            <a:endParaRPr lang="cs-CZ" altLang="cs-CZ" sz="1000"/>
          </a:p>
          <a:p>
            <a:r>
              <a:rPr lang="cs-CZ" altLang="cs-CZ" sz="1000"/>
              <a:t>Strojový kód</a:t>
            </a:r>
          </a:p>
          <a:p>
            <a:r>
              <a:rPr lang="cs-CZ" altLang="cs-CZ" sz="1000"/>
              <a:t>programu B</a:t>
            </a:r>
          </a:p>
        </p:txBody>
      </p:sp>
      <p:sp>
        <p:nvSpPr>
          <p:cNvPr id="43" name="Obdélník 42">
            <a:extLst>
              <a:ext uri="{FF2B5EF4-FFF2-40B4-BE49-F238E27FC236}">
                <a16:creationId xmlns:a16="http://schemas.microsoft.com/office/drawing/2014/main" id="{D87244A5-72A4-4F11-A61B-8BC5D8BDB6F7}"/>
              </a:ext>
            </a:extLst>
          </p:cNvPr>
          <p:cNvSpPr/>
          <p:nvPr/>
        </p:nvSpPr>
        <p:spPr>
          <a:xfrm>
            <a:off x="7532688" y="4365625"/>
            <a:ext cx="928687" cy="1511300"/>
          </a:xfrm>
          <a:prstGeom prst="rect">
            <a:avLst/>
          </a:prstGeom>
          <a:solidFill>
            <a:schemeClr val="accent3">
              <a:lumMod val="8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51255" name="TextovéPole 44">
            <a:extLst>
              <a:ext uri="{FF2B5EF4-FFF2-40B4-BE49-F238E27FC236}">
                <a16:creationId xmlns:a16="http://schemas.microsoft.com/office/drawing/2014/main" id="{AF52B6B6-339B-4BD9-A83D-AD1C6D4539BA}"/>
              </a:ext>
            </a:extLst>
          </p:cNvPr>
          <p:cNvSpPr txBox="1">
            <a:spLocks noChangeArrowheads="1"/>
          </p:cNvSpPr>
          <p:nvPr/>
        </p:nvSpPr>
        <p:spPr bwMode="auto">
          <a:xfrm>
            <a:off x="7570788" y="4435475"/>
            <a:ext cx="928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000"/>
              <a:t>Datový </a:t>
            </a:r>
          </a:p>
          <a:p>
            <a:r>
              <a:rPr lang="cs-CZ" altLang="cs-CZ" sz="1000"/>
              <a:t>segment</a:t>
            </a:r>
          </a:p>
          <a:p>
            <a:endParaRPr lang="cs-CZ" altLang="cs-CZ" sz="1000"/>
          </a:p>
          <a:p>
            <a:r>
              <a:rPr lang="cs-CZ" altLang="cs-CZ" sz="1000"/>
              <a:t>Data</a:t>
            </a:r>
          </a:p>
          <a:p>
            <a:r>
              <a:rPr lang="cs-CZ" altLang="cs-CZ" sz="1000"/>
              <a:t>programu B</a:t>
            </a:r>
          </a:p>
        </p:txBody>
      </p:sp>
      <p:sp>
        <p:nvSpPr>
          <p:cNvPr id="3" name="Levá složená závorka 2">
            <a:extLst>
              <a:ext uri="{FF2B5EF4-FFF2-40B4-BE49-F238E27FC236}">
                <a16:creationId xmlns:a16="http://schemas.microsoft.com/office/drawing/2014/main" id="{AED408E2-92FC-4EA8-B744-08505910BD73}"/>
              </a:ext>
            </a:extLst>
          </p:cNvPr>
          <p:cNvSpPr/>
          <p:nvPr/>
        </p:nvSpPr>
        <p:spPr>
          <a:xfrm rot="16200000">
            <a:off x="5140325" y="5122863"/>
            <a:ext cx="230188" cy="199866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51257" name="TextovéPole 3">
            <a:extLst>
              <a:ext uri="{FF2B5EF4-FFF2-40B4-BE49-F238E27FC236}">
                <a16:creationId xmlns:a16="http://schemas.microsoft.com/office/drawing/2014/main" id="{E9D25374-18EC-42BA-B420-306B6D7C0C33}"/>
              </a:ext>
            </a:extLst>
          </p:cNvPr>
          <p:cNvSpPr txBox="1">
            <a:spLocks noChangeArrowheads="1"/>
          </p:cNvSpPr>
          <p:nvPr/>
        </p:nvSpPr>
        <p:spPr bwMode="auto">
          <a:xfrm>
            <a:off x="4835525" y="6203950"/>
            <a:ext cx="1576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Program A</a:t>
            </a:r>
          </a:p>
        </p:txBody>
      </p:sp>
      <p:sp>
        <p:nvSpPr>
          <p:cNvPr id="46" name="Levá složená závorka 45">
            <a:extLst>
              <a:ext uri="{FF2B5EF4-FFF2-40B4-BE49-F238E27FC236}">
                <a16:creationId xmlns:a16="http://schemas.microsoft.com/office/drawing/2014/main" id="{B65B5B4B-AE4D-4957-A198-13E1A8E9FE65}"/>
              </a:ext>
            </a:extLst>
          </p:cNvPr>
          <p:cNvSpPr/>
          <p:nvPr/>
        </p:nvSpPr>
        <p:spPr>
          <a:xfrm rot="16200000">
            <a:off x="7305675" y="5126038"/>
            <a:ext cx="230188" cy="199866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51259" name="TextovéPole 47">
            <a:extLst>
              <a:ext uri="{FF2B5EF4-FFF2-40B4-BE49-F238E27FC236}">
                <a16:creationId xmlns:a16="http://schemas.microsoft.com/office/drawing/2014/main" id="{FC6F9B9D-8A99-43AD-8B60-ADDFC7124600}"/>
              </a:ext>
            </a:extLst>
          </p:cNvPr>
          <p:cNvSpPr txBox="1">
            <a:spLocks noChangeArrowheads="1"/>
          </p:cNvSpPr>
          <p:nvPr/>
        </p:nvSpPr>
        <p:spPr bwMode="auto">
          <a:xfrm>
            <a:off x="7000875" y="6207125"/>
            <a:ext cx="1576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Program B</a:t>
            </a:r>
          </a:p>
        </p:txBody>
      </p:sp>
      <p:graphicFrame>
        <p:nvGraphicFramePr>
          <p:cNvPr id="49" name="Tabulka 15">
            <a:extLst>
              <a:ext uri="{FF2B5EF4-FFF2-40B4-BE49-F238E27FC236}">
                <a16:creationId xmlns:a16="http://schemas.microsoft.com/office/drawing/2014/main" id="{BB05CBAC-C997-460B-ABDD-4B9F03EAC2DA}"/>
              </a:ext>
            </a:extLst>
          </p:cNvPr>
          <p:cNvGraphicFramePr>
            <a:graphicFrameLocks noGrp="1"/>
          </p:cNvGraphicFramePr>
          <p:nvPr/>
        </p:nvGraphicFramePr>
        <p:xfrm>
          <a:off x="2735263" y="1284288"/>
          <a:ext cx="2290762" cy="2652712"/>
        </p:xfrm>
        <a:graphic>
          <a:graphicData uri="http://schemas.openxmlformats.org/drawingml/2006/table">
            <a:tbl>
              <a:tblPr firstRow="1" bandRow="1">
                <a:tableStyleId>{5C22544A-7EE6-4342-B048-85BDC9FD1C3A}</a:tableStyleId>
              </a:tblPr>
              <a:tblGrid>
                <a:gridCol w="485919">
                  <a:extLst>
                    <a:ext uri="{9D8B030D-6E8A-4147-A177-3AD203B41FA5}">
                      <a16:colId xmlns:a16="http://schemas.microsoft.com/office/drawing/2014/main" val="20000"/>
                    </a:ext>
                  </a:extLst>
                </a:gridCol>
                <a:gridCol w="1804843">
                  <a:extLst>
                    <a:ext uri="{9D8B030D-6E8A-4147-A177-3AD203B41FA5}">
                      <a16:colId xmlns:a16="http://schemas.microsoft.com/office/drawing/2014/main" val="20001"/>
                    </a:ext>
                  </a:extLst>
                </a:gridCol>
              </a:tblGrid>
              <a:tr h="370849">
                <a:tc>
                  <a:txBody>
                    <a:bodyPr/>
                    <a:lstStyle/>
                    <a:p>
                      <a:pPr algn="r"/>
                      <a:r>
                        <a:rPr lang="cs-CZ" sz="1000" b="0" baseline="0" dirty="0">
                          <a:solidFill>
                            <a:schemeClr val="tx1"/>
                          </a:solidFill>
                        </a:rPr>
                        <a:t>0</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kódového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Počátek:345678h  </a:t>
                      </a:r>
                      <a:r>
                        <a:rPr lang="cs-CZ" sz="900" b="0" baseline="0" dirty="0" err="1">
                          <a:solidFill>
                            <a:schemeClr val="tx1"/>
                          </a:solidFill>
                        </a:rPr>
                        <a:t>Limit:FFFFh</a:t>
                      </a:r>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70849">
                <a:tc>
                  <a:txBody>
                    <a:bodyPr/>
                    <a:lstStyle/>
                    <a:p>
                      <a:pPr algn="r"/>
                      <a:r>
                        <a:rPr lang="cs-CZ" sz="1000" b="0" dirty="0"/>
                        <a:t>1</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r>
                        <a:rPr lang="cs-CZ" sz="900" b="0" baseline="0" dirty="0">
                          <a:solidFill>
                            <a:schemeClr val="tx1"/>
                          </a:solidFill>
                        </a:rPr>
                        <a:t>Počátek: 456456h  </a:t>
                      </a:r>
                      <a:r>
                        <a:rPr lang="cs-CZ" sz="900" b="0" baseline="0" dirty="0" err="1">
                          <a:solidFill>
                            <a:schemeClr val="tx1"/>
                          </a:solidFill>
                        </a:rPr>
                        <a:t>Limit:FFFFh</a:t>
                      </a:r>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1"/>
                  </a:ext>
                </a:extLst>
              </a:tr>
              <a:tr h="427617">
                <a:tc>
                  <a:txBody>
                    <a:bodyPr/>
                    <a:lstStyle/>
                    <a:p>
                      <a:pPr algn="r"/>
                      <a:r>
                        <a:rPr lang="cs-CZ" sz="1000" b="0" dirty="0"/>
                        <a:t>2</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9">
                <a:tc>
                  <a:txBody>
                    <a:bodyPr/>
                    <a:lstStyle/>
                    <a:p>
                      <a:pPr algn="r"/>
                      <a:r>
                        <a:rPr lang="cs-CZ" sz="1000" b="0" dirty="0"/>
                        <a:t>3</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9">
                <a:tc>
                  <a:txBody>
                    <a:bodyPr/>
                    <a:lstStyle/>
                    <a:p>
                      <a:pPr algn="r"/>
                      <a:r>
                        <a:rPr lang="cs-CZ" sz="1000" b="0" dirty="0"/>
                        <a:t>4</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9">
                <a:tc>
                  <a:txBody>
                    <a:bodyPr/>
                    <a:lstStyle/>
                    <a:p>
                      <a:pPr algn="r"/>
                      <a:r>
                        <a:rPr lang="cs-CZ" sz="1000" b="0" dirty="0"/>
                        <a:t>…</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9">
                <a:tc>
                  <a:txBody>
                    <a:bodyPr/>
                    <a:lstStyle/>
                    <a:p>
                      <a:pPr algn="r"/>
                      <a:r>
                        <a:rPr lang="cs-CZ" sz="1000" b="0" dirty="0"/>
                        <a:t>8191</a:t>
                      </a:r>
                    </a:p>
                  </a:txBody>
                  <a:tcPr marL="91403" marR="91403" marT="45721" marB="45721"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03" marR="91403"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1294" name="TextovéPole 27">
            <a:extLst>
              <a:ext uri="{FF2B5EF4-FFF2-40B4-BE49-F238E27FC236}">
                <a16:creationId xmlns:a16="http://schemas.microsoft.com/office/drawing/2014/main" id="{1D562B96-248E-4294-A810-F1AF2935DDA6}"/>
              </a:ext>
            </a:extLst>
          </p:cNvPr>
          <p:cNvSpPr txBox="1">
            <a:spLocks noChangeArrowheads="1"/>
          </p:cNvSpPr>
          <p:nvPr/>
        </p:nvSpPr>
        <p:spPr bwMode="auto">
          <a:xfrm>
            <a:off x="3089275" y="865188"/>
            <a:ext cx="216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LOKÁLNÍ</a:t>
            </a:r>
            <a:r>
              <a:rPr lang="cs-CZ" altLang="cs-CZ" sz="1200"/>
              <a:t> TABULKA DESKRIPTORŮ (LDT)</a:t>
            </a:r>
          </a:p>
        </p:txBody>
      </p:sp>
      <p:graphicFrame>
        <p:nvGraphicFramePr>
          <p:cNvPr id="51" name="Tabulka 15">
            <a:extLst>
              <a:ext uri="{FF2B5EF4-FFF2-40B4-BE49-F238E27FC236}">
                <a16:creationId xmlns:a16="http://schemas.microsoft.com/office/drawing/2014/main" id="{8F32C87F-A410-4C6A-B243-226E0349B6EF}"/>
              </a:ext>
            </a:extLst>
          </p:cNvPr>
          <p:cNvGraphicFramePr>
            <a:graphicFrameLocks noGrp="1"/>
          </p:cNvGraphicFramePr>
          <p:nvPr/>
        </p:nvGraphicFramePr>
        <p:xfrm>
          <a:off x="5173663" y="1273175"/>
          <a:ext cx="2376487" cy="2651125"/>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4">
                  <a:extLst>
                    <a:ext uri="{9D8B030D-6E8A-4147-A177-3AD203B41FA5}">
                      <a16:colId xmlns:a16="http://schemas.microsoft.com/office/drawing/2014/main" val="20001"/>
                    </a:ext>
                  </a:extLst>
                </a:gridCol>
              </a:tblGrid>
              <a:tr h="370627">
                <a:tc>
                  <a:txBody>
                    <a:bodyPr/>
                    <a:lstStyle/>
                    <a:p>
                      <a:pPr algn="r"/>
                      <a:r>
                        <a:rPr lang="cs-CZ" sz="1000" b="0" baseline="0" dirty="0">
                          <a:solidFill>
                            <a:schemeClr val="tx1"/>
                          </a:solidFill>
                        </a:rPr>
                        <a:t>0</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kódového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Počátek:898989h  </a:t>
                      </a:r>
                      <a:r>
                        <a:rPr lang="cs-CZ" sz="900" b="0" baseline="0" dirty="0" err="1">
                          <a:solidFill>
                            <a:schemeClr val="tx1"/>
                          </a:solidFill>
                        </a:rPr>
                        <a:t>Limit:FFFFh</a:t>
                      </a:r>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70627">
                <a:tc>
                  <a:txBody>
                    <a:bodyPr/>
                    <a:lstStyle/>
                    <a:p>
                      <a:pPr algn="r"/>
                      <a:r>
                        <a:rPr lang="cs-CZ" sz="1000" b="0" dirty="0"/>
                        <a:t>1</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a:t>
                      </a:r>
                      <a:r>
                        <a:rPr lang="cs-CZ" sz="900" b="0" baseline="0" dirty="0" err="1">
                          <a:solidFill>
                            <a:schemeClr val="tx1"/>
                          </a:solidFill>
                        </a:rPr>
                        <a:t>syst</a:t>
                      </a:r>
                      <a:r>
                        <a:rPr lang="cs-CZ" sz="900" b="0" baseline="0" dirty="0">
                          <a:solidFill>
                            <a:schemeClr val="tx1"/>
                          </a:solidFill>
                        </a:rPr>
                        <a:t>. segmentu</a:t>
                      </a:r>
                    </a:p>
                    <a:p>
                      <a:r>
                        <a:rPr lang="cs-CZ" sz="900" b="0" baseline="0" dirty="0">
                          <a:solidFill>
                            <a:schemeClr val="tx1"/>
                          </a:solidFill>
                        </a:rPr>
                        <a:t>Počátek:A123123h  </a:t>
                      </a:r>
                      <a:r>
                        <a:rPr lang="cs-CZ" sz="900" b="0" baseline="0" dirty="0" err="1">
                          <a:solidFill>
                            <a:schemeClr val="tx1"/>
                          </a:solidFill>
                        </a:rPr>
                        <a:t>Limit:FFFFh</a:t>
                      </a:r>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1"/>
                  </a:ext>
                </a:extLst>
              </a:tr>
              <a:tr h="427362">
                <a:tc>
                  <a:txBody>
                    <a:bodyPr/>
                    <a:lstStyle/>
                    <a:p>
                      <a:pPr algn="r"/>
                      <a:r>
                        <a:rPr lang="cs-CZ" sz="1000" b="0" dirty="0"/>
                        <a:t>2</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27">
                <a:tc>
                  <a:txBody>
                    <a:bodyPr/>
                    <a:lstStyle/>
                    <a:p>
                      <a:pPr algn="r"/>
                      <a:r>
                        <a:rPr lang="cs-CZ" sz="1000" b="0" dirty="0"/>
                        <a:t>3</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627">
                <a:tc>
                  <a:txBody>
                    <a:bodyPr/>
                    <a:lstStyle/>
                    <a:p>
                      <a:pPr algn="r"/>
                      <a:r>
                        <a:rPr lang="cs-CZ" sz="1000" b="0" dirty="0"/>
                        <a:t>4</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p>
                      <a:r>
                        <a:rPr lang="cs-CZ" sz="900" b="0" baseline="0" dirty="0">
                          <a:solidFill>
                            <a:schemeClr val="tx1"/>
                          </a:solidFill>
                        </a:rPr>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627">
                <a:tc>
                  <a:txBody>
                    <a:bodyPr/>
                    <a:lstStyle/>
                    <a:p>
                      <a:pPr algn="r"/>
                      <a:r>
                        <a:rPr lang="cs-CZ" sz="1000" b="0" dirty="0"/>
                        <a:t>…</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627">
                <a:tc>
                  <a:txBody>
                    <a:bodyPr/>
                    <a:lstStyle/>
                    <a:p>
                      <a:pPr algn="r"/>
                      <a:r>
                        <a:rPr lang="cs-CZ" sz="1000" b="0" dirty="0"/>
                        <a:t>8191</a:t>
                      </a:r>
                    </a:p>
                  </a:txBody>
                  <a:tcPr marL="91449" marR="91449" marT="45693" marB="45693"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a:t>
                      </a:r>
                    </a:p>
                  </a:txBody>
                  <a:tcPr marL="91449" marR="91449" marT="45693" marB="45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1329" name="TextovéPole 27">
            <a:extLst>
              <a:ext uri="{FF2B5EF4-FFF2-40B4-BE49-F238E27FC236}">
                <a16:creationId xmlns:a16="http://schemas.microsoft.com/office/drawing/2014/main" id="{DA6D241C-671E-4CEA-9E86-88E0F373EAF9}"/>
              </a:ext>
            </a:extLst>
          </p:cNvPr>
          <p:cNvSpPr txBox="1">
            <a:spLocks noChangeArrowheads="1"/>
          </p:cNvSpPr>
          <p:nvPr/>
        </p:nvSpPr>
        <p:spPr bwMode="auto">
          <a:xfrm>
            <a:off x="5613400" y="852488"/>
            <a:ext cx="216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b="1"/>
              <a:t>LOKÁLNÍ</a:t>
            </a:r>
            <a:r>
              <a:rPr lang="cs-CZ" altLang="cs-CZ" sz="1200"/>
              <a:t> TABULKA DESKRIPTORŮ (LDT)</a:t>
            </a:r>
          </a:p>
        </p:txBody>
      </p:sp>
      <p:sp>
        <p:nvSpPr>
          <p:cNvPr id="6" name="Šipka: nahoru 5">
            <a:extLst>
              <a:ext uri="{FF2B5EF4-FFF2-40B4-BE49-F238E27FC236}">
                <a16:creationId xmlns:a16="http://schemas.microsoft.com/office/drawing/2014/main" id="{E59F5757-1C84-410A-AF2F-B7CAD2411D95}"/>
              </a:ext>
            </a:extLst>
          </p:cNvPr>
          <p:cNvSpPr/>
          <p:nvPr/>
        </p:nvSpPr>
        <p:spPr>
          <a:xfrm rot="3051700">
            <a:off x="2778919" y="3307557"/>
            <a:ext cx="325437" cy="1473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3" name="Šipka: nahoru 52">
            <a:extLst>
              <a:ext uri="{FF2B5EF4-FFF2-40B4-BE49-F238E27FC236}">
                <a16:creationId xmlns:a16="http://schemas.microsoft.com/office/drawing/2014/main" id="{8CAC951C-AD54-4719-A556-9029128D2C67}"/>
              </a:ext>
            </a:extLst>
          </p:cNvPr>
          <p:cNvSpPr/>
          <p:nvPr/>
        </p:nvSpPr>
        <p:spPr>
          <a:xfrm rot="4181223">
            <a:off x="4575175" y="2852738"/>
            <a:ext cx="325438" cy="24812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7" name="Přímá spojnice se šipkou 16">
            <a:extLst>
              <a:ext uri="{FF2B5EF4-FFF2-40B4-BE49-F238E27FC236}">
                <a16:creationId xmlns:a16="http://schemas.microsoft.com/office/drawing/2014/main" id="{A3E08F5E-DDDF-4279-9C5C-DD7D91078564}"/>
              </a:ext>
            </a:extLst>
          </p:cNvPr>
          <p:cNvCxnSpPr>
            <a:cxnSpLocks/>
          </p:cNvCxnSpPr>
          <p:nvPr/>
        </p:nvCxnSpPr>
        <p:spPr>
          <a:xfrm>
            <a:off x="1504950" y="1560513"/>
            <a:ext cx="361950" cy="277177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4" name="Přímá spojnice se šipkou 53">
            <a:extLst>
              <a:ext uri="{FF2B5EF4-FFF2-40B4-BE49-F238E27FC236}">
                <a16:creationId xmlns:a16="http://schemas.microsoft.com/office/drawing/2014/main" id="{AF12868C-E04D-4C1D-9E04-63F1B6A90E02}"/>
              </a:ext>
            </a:extLst>
          </p:cNvPr>
          <p:cNvCxnSpPr>
            <a:cxnSpLocks/>
          </p:cNvCxnSpPr>
          <p:nvPr/>
        </p:nvCxnSpPr>
        <p:spPr>
          <a:xfrm>
            <a:off x="1773238" y="1905000"/>
            <a:ext cx="1323975" cy="246062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5" name="Přímá spojnice se šipkou 54">
            <a:extLst>
              <a:ext uri="{FF2B5EF4-FFF2-40B4-BE49-F238E27FC236}">
                <a16:creationId xmlns:a16="http://schemas.microsoft.com/office/drawing/2014/main" id="{99B671FE-99AC-413B-895C-E36671628921}"/>
              </a:ext>
            </a:extLst>
          </p:cNvPr>
          <p:cNvCxnSpPr>
            <a:cxnSpLocks/>
          </p:cNvCxnSpPr>
          <p:nvPr/>
        </p:nvCxnSpPr>
        <p:spPr>
          <a:xfrm>
            <a:off x="3905250" y="1590675"/>
            <a:ext cx="361950" cy="27733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6" name="Přímá spojnice se šipkou 55">
            <a:extLst>
              <a:ext uri="{FF2B5EF4-FFF2-40B4-BE49-F238E27FC236}">
                <a16:creationId xmlns:a16="http://schemas.microsoft.com/office/drawing/2014/main" id="{070DED9A-1469-4C98-B145-79E3783CFBD2}"/>
              </a:ext>
            </a:extLst>
          </p:cNvPr>
          <p:cNvCxnSpPr>
            <a:cxnSpLocks/>
          </p:cNvCxnSpPr>
          <p:nvPr/>
        </p:nvCxnSpPr>
        <p:spPr>
          <a:xfrm>
            <a:off x="6383338" y="1557338"/>
            <a:ext cx="65087" cy="278447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7" name="Přímá spojnice se šipkou 56">
            <a:extLst>
              <a:ext uri="{FF2B5EF4-FFF2-40B4-BE49-F238E27FC236}">
                <a16:creationId xmlns:a16="http://schemas.microsoft.com/office/drawing/2014/main" id="{D167FFF5-17D4-4854-B759-38688212F60D}"/>
              </a:ext>
            </a:extLst>
          </p:cNvPr>
          <p:cNvCxnSpPr>
            <a:cxnSpLocks/>
          </p:cNvCxnSpPr>
          <p:nvPr/>
        </p:nvCxnSpPr>
        <p:spPr>
          <a:xfrm>
            <a:off x="4148138" y="1962150"/>
            <a:ext cx="1200150" cy="241458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9" name="Přímá spojnice se šipkou 58">
            <a:extLst>
              <a:ext uri="{FF2B5EF4-FFF2-40B4-BE49-F238E27FC236}">
                <a16:creationId xmlns:a16="http://schemas.microsoft.com/office/drawing/2014/main" id="{0FEEA86F-36D8-4FFC-B67D-71A856787487}"/>
              </a:ext>
            </a:extLst>
          </p:cNvPr>
          <p:cNvCxnSpPr>
            <a:cxnSpLocks/>
          </p:cNvCxnSpPr>
          <p:nvPr/>
        </p:nvCxnSpPr>
        <p:spPr>
          <a:xfrm>
            <a:off x="6638925" y="1947863"/>
            <a:ext cx="893763" cy="2416175"/>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1338" name="TextovéPole 61">
            <a:extLst>
              <a:ext uri="{FF2B5EF4-FFF2-40B4-BE49-F238E27FC236}">
                <a16:creationId xmlns:a16="http://schemas.microsoft.com/office/drawing/2014/main" id="{0BD821DE-4290-4C5C-B8AA-E58AFCC4EDBA}"/>
              </a:ext>
            </a:extLst>
          </p:cNvPr>
          <p:cNvSpPr txBox="1">
            <a:spLocks noChangeArrowheads="1"/>
          </p:cNvSpPr>
          <p:nvPr/>
        </p:nvSpPr>
        <p:spPr bwMode="auto">
          <a:xfrm>
            <a:off x="3511550" y="127000"/>
            <a:ext cx="5237163"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LDTR←index 1</a:t>
            </a:r>
          </a:p>
          <a:p>
            <a:r>
              <a:rPr lang="cs-CZ" altLang="cs-CZ"/>
              <a:t>Běží program </a:t>
            </a:r>
            <a:r>
              <a:rPr lang="cs-CZ" altLang="cs-CZ" b="1"/>
              <a:t>B</a:t>
            </a:r>
            <a:r>
              <a:rPr lang="cs-CZ" altLang="cs-CZ"/>
              <a:t>. Používá se tato lokální tabulka </a:t>
            </a:r>
          </a:p>
        </p:txBody>
      </p:sp>
      <p:cxnSp>
        <p:nvCxnSpPr>
          <p:cNvPr id="64" name="Přímá spojnice se šipkou 63">
            <a:extLst>
              <a:ext uri="{FF2B5EF4-FFF2-40B4-BE49-F238E27FC236}">
                <a16:creationId xmlns:a16="http://schemas.microsoft.com/office/drawing/2014/main" id="{ADD46494-7672-4E0B-80C8-C2EAD75B1A9B}"/>
              </a:ext>
            </a:extLst>
          </p:cNvPr>
          <p:cNvCxnSpPr>
            <a:cxnSpLocks/>
          </p:cNvCxnSpPr>
          <p:nvPr/>
        </p:nvCxnSpPr>
        <p:spPr>
          <a:xfrm flipH="1">
            <a:off x="6448425" y="692150"/>
            <a:ext cx="355600" cy="206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Volný tvar: obrazec 46">
            <a:extLst>
              <a:ext uri="{FF2B5EF4-FFF2-40B4-BE49-F238E27FC236}">
                <a16:creationId xmlns:a16="http://schemas.microsoft.com/office/drawing/2014/main" id="{2766FA20-3247-4C74-8F46-A60321A42990}"/>
              </a:ext>
            </a:extLst>
          </p:cNvPr>
          <p:cNvSpPr/>
          <p:nvPr/>
        </p:nvSpPr>
        <p:spPr>
          <a:xfrm>
            <a:off x="188913" y="166688"/>
            <a:ext cx="3322637" cy="1643062"/>
          </a:xfrm>
          <a:custGeom>
            <a:avLst/>
            <a:gdLst>
              <a:gd name="connsiteX0" fmla="*/ 3361643 w 3361643"/>
              <a:gd name="connsiteY0" fmla="*/ 82249 h 1209713"/>
              <a:gd name="connsiteX1" fmla="*/ 902528 w 3361643"/>
              <a:gd name="connsiteY1" fmla="*/ 64493 h 1209713"/>
              <a:gd name="connsiteX2" fmla="*/ 14761 w 3361643"/>
              <a:gd name="connsiteY2" fmla="*/ 792462 h 1209713"/>
              <a:gd name="connsiteX3" fmla="*/ 432012 w 3361643"/>
              <a:gd name="connsiteY3" fmla="*/ 1209713 h 1209713"/>
            </a:gdLst>
            <a:ahLst/>
            <a:cxnLst>
              <a:cxn ang="0">
                <a:pos x="connsiteX0" y="connsiteY0"/>
              </a:cxn>
              <a:cxn ang="0">
                <a:pos x="connsiteX1" y="connsiteY1"/>
              </a:cxn>
              <a:cxn ang="0">
                <a:pos x="connsiteX2" y="connsiteY2"/>
              </a:cxn>
              <a:cxn ang="0">
                <a:pos x="connsiteX3" y="connsiteY3"/>
              </a:cxn>
            </a:cxnLst>
            <a:rect l="l" t="t" r="r" b="b"/>
            <a:pathLst>
              <a:path w="3361643" h="1209713">
                <a:moveTo>
                  <a:pt x="3361643" y="82249"/>
                </a:moveTo>
                <a:cubicBezTo>
                  <a:pt x="2410992" y="14186"/>
                  <a:pt x="1460342" y="-53876"/>
                  <a:pt x="902528" y="64493"/>
                </a:cubicBezTo>
                <a:cubicBezTo>
                  <a:pt x="344714" y="182862"/>
                  <a:pt x="93180" y="601592"/>
                  <a:pt x="14761" y="792462"/>
                </a:cubicBezTo>
                <a:cubicBezTo>
                  <a:pt x="-63658" y="983332"/>
                  <a:pt x="184177" y="1096522"/>
                  <a:pt x="432012" y="1209713"/>
                </a:cubicBezTo>
              </a:path>
            </a:pathLst>
          </a:custGeom>
          <a:noFill/>
          <a:ln w="19050">
            <a:solidFill>
              <a:schemeClr val="tx1"/>
            </a:solidFill>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1341" name="TextovéPole 18">
            <a:extLst>
              <a:ext uri="{FF2B5EF4-FFF2-40B4-BE49-F238E27FC236}">
                <a16:creationId xmlns:a16="http://schemas.microsoft.com/office/drawing/2014/main" id="{3405F76E-8C0F-44E3-B9F4-3D5186C7B881}"/>
              </a:ext>
            </a:extLst>
          </p:cNvPr>
          <p:cNvSpPr txBox="1">
            <a:spLocks noChangeArrowheads="1"/>
          </p:cNvSpPr>
          <p:nvPr/>
        </p:nvSpPr>
        <p:spPr bwMode="auto">
          <a:xfrm>
            <a:off x="8213725" y="3979863"/>
            <a:ext cx="1038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Paměť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009F8D9-FEA6-47D9-A62A-5C9BB3EC2450}"/>
              </a:ext>
            </a:extLst>
          </p:cNvPr>
          <p:cNvSpPr>
            <a:spLocks noGrp="1" noChangeArrowheads="1"/>
          </p:cNvSpPr>
          <p:nvPr>
            <p:ph type="title"/>
          </p:nvPr>
        </p:nvSpPr>
        <p:spPr/>
        <p:txBody>
          <a:bodyPr/>
          <a:lstStyle/>
          <a:p>
            <a:pPr eaLnBrk="1" hangingPunct="1"/>
            <a:r>
              <a:rPr lang="cs-CZ" altLang="cs-CZ"/>
              <a:t>Speciální registr MSW</a:t>
            </a:r>
          </a:p>
        </p:txBody>
      </p:sp>
      <p:sp>
        <p:nvSpPr>
          <p:cNvPr id="52227" name="Rectangle 3">
            <a:extLst>
              <a:ext uri="{FF2B5EF4-FFF2-40B4-BE49-F238E27FC236}">
                <a16:creationId xmlns:a16="http://schemas.microsoft.com/office/drawing/2014/main" id="{9F13620D-9AAF-4BD3-880A-88B816FF430F}"/>
              </a:ext>
            </a:extLst>
          </p:cNvPr>
          <p:cNvSpPr>
            <a:spLocks noGrp="1" noChangeArrowheads="1"/>
          </p:cNvSpPr>
          <p:nvPr>
            <p:ph type="body" idx="1"/>
          </p:nvPr>
        </p:nvSpPr>
        <p:spPr>
          <a:xfrm>
            <a:off x="457200" y="1719263"/>
            <a:ext cx="8229600" cy="719137"/>
          </a:xfrm>
        </p:spPr>
        <p:txBody>
          <a:bodyPr/>
          <a:lstStyle/>
          <a:p>
            <a:pPr eaLnBrk="1" hangingPunct="1"/>
            <a:r>
              <a:rPr lang="cs-CZ" altLang="cs-CZ"/>
              <a:t>MSW - Machine Status Word</a:t>
            </a:r>
          </a:p>
        </p:txBody>
      </p:sp>
      <p:sp>
        <p:nvSpPr>
          <p:cNvPr id="52228" name="Text Box 9">
            <a:extLst>
              <a:ext uri="{FF2B5EF4-FFF2-40B4-BE49-F238E27FC236}">
                <a16:creationId xmlns:a16="http://schemas.microsoft.com/office/drawing/2014/main" id="{A28BF854-1FCA-44BD-BB4F-ECF5D372432F}"/>
              </a:ext>
            </a:extLst>
          </p:cNvPr>
          <p:cNvSpPr txBox="1">
            <a:spLocks noChangeArrowheads="1"/>
          </p:cNvSpPr>
          <p:nvPr/>
        </p:nvSpPr>
        <p:spPr bwMode="auto">
          <a:xfrm>
            <a:off x="5257800" y="27432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TS</a:t>
            </a:r>
          </a:p>
        </p:txBody>
      </p:sp>
      <p:sp>
        <p:nvSpPr>
          <p:cNvPr id="52229" name="Text Box 10">
            <a:extLst>
              <a:ext uri="{FF2B5EF4-FFF2-40B4-BE49-F238E27FC236}">
                <a16:creationId xmlns:a16="http://schemas.microsoft.com/office/drawing/2014/main" id="{F049B52F-5046-49B7-BCE3-8A0A962BC597}"/>
              </a:ext>
            </a:extLst>
          </p:cNvPr>
          <p:cNvSpPr txBox="1">
            <a:spLocks noChangeArrowheads="1"/>
          </p:cNvSpPr>
          <p:nvPr/>
        </p:nvSpPr>
        <p:spPr bwMode="auto">
          <a:xfrm>
            <a:off x="5867400" y="27432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EM</a:t>
            </a:r>
          </a:p>
        </p:txBody>
      </p:sp>
      <p:sp>
        <p:nvSpPr>
          <p:cNvPr id="52230" name="Text Box 11">
            <a:extLst>
              <a:ext uri="{FF2B5EF4-FFF2-40B4-BE49-F238E27FC236}">
                <a16:creationId xmlns:a16="http://schemas.microsoft.com/office/drawing/2014/main" id="{909E4D0B-EF9A-491E-B39C-8DF1E9A45A9B}"/>
              </a:ext>
            </a:extLst>
          </p:cNvPr>
          <p:cNvSpPr txBox="1">
            <a:spLocks noChangeArrowheads="1"/>
          </p:cNvSpPr>
          <p:nvPr/>
        </p:nvSpPr>
        <p:spPr bwMode="auto">
          <a:xfrm>
            <a:off x="6477000" y="27432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MP</a:t>
            </a:r>
          </a:p>
        </p:txBody>
      </p:sp>
      <p:sp>
        <p:nvSpPr>
          <p:cNvPr id="52231" name="Text Box 12">
            <a:extLst>
              <a:ext uri="{FF2B5EF4-FFF2-40B4-BE49-F238E27FC236}">
                <a16:creationId xmlns:a16="http://schemas.microsoft.com/office/drawing/2014/main" id="{243E764E-95B6-4D56-B4D9-E75E7F3FBA68}"/>
              </a:ext>
            </a:extLst>
          </p:cNvPr>
          <p:cNvSpPr txBox="1">
            <a:spLocks noChangeArrowheads="1"/>
          </p:cNvSpPr>
          <p:nvPr/>
        </p:nvSpPr>
        <p:spPr bwMode="auto">
          <a:xfrm>
            <a:off x="7086600" y="27432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PE</a:t>
            </a:r>
          </a:p>
        </p:txBody>
      </p:sp>
      <p:sp>
        <p:nvSpPr>
          <p:cNvPr id="52232" name="Rectangle 13">
            <a:extLst>
              <a:ext uri="{FF2B5EF4-FFF2-40B4-BE49-F238E27FC236}">
                <a16:creationId xmlns:a16="http://schemas.microsoft.com/office/drawing/2014/main" id="{CF7AD0C9-0365-45B1-A23C-5E440280B19D}"/>
              </a:ext>
            </a:extLst>
          </p:cNvPr>
          <p:cNvSpPr>
            <a:spLocks noChangeArrowheads="1"/>
          </p:cNvSpPr>
          <p:nvPr/>
        </p:nvSpPr>
        <p:spPr bwMode="auto">
          <a:xfrm>
            <a:off x="609600" y="2743200"/>
            <a:ext cx="4648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52233" name="Text Box 14">
            <a:extLst>
              <a:ext uri="{FF2B5EF4-FFF2-40B4-BE49-F238E27FC236}">
                <a16:creationId xmlns:a16="http://schemas.microsoft.com/office/drawing/2014/main" id="{03EE21D9-170C-43C8-80AD-106588CBD668}"/>
              </a:ext>
            </a:extLst>
          </p:cNvPr>
          <p:cNvSpPr txBox="1">
            <a:spLocks noChangeArrowheads="1"/>
          </p:cNvSpPr>
          <p:nvPr/>
        </p:nvSpPr>
        <p:spPr bwMode="auto">
          <a:xfrm>
            <a:off x="2286000" y="27432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nevyužito</a:t>
            </a:r>
          </a:p>
        </p:txBody>
      </p:sp>
      <p:sp>
        <p:nvSpPr>
          <p:cNvPr id="52234" name="Text Box 15">
            <a:extLst>
              <a:ext uri="{FF2B5EF4-FFF2-40B4-BE49-F238E27FC236}">
                <a16:creationId xmlns:a16="http://schemas.microsoft.com/office/drawing/2014/main" id="{7E16595D-3CF4-4966-9AD5-40AB423AE04E}"/>
              </a:ext>
            </a:extLst>
          </p:cNvPr>
          <p:cNvSpPr txBox="1">
            <a:spLocks noChangeArrowheads="1"/>
          </p:cNvSpPr>
          <p:nvPr/>
        </p:nvSpPr>
        <p:spPr bwMode="auto">
          <a:xfrm>
            <a:off x="609600" y="2362200"/>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600"/>
              <a:t>15                                                                        4      3         2         1        0</a:t>
            </a:r>
          </a:p>
        </p:txBody>
      </p:sp>
      <p:sp>
        <p:nvSpPr>
          <p:cNvPr id="52235" name="Text Box 16">
            <a:extLst>
              <a:ext uri="{FF2B5EF4-FFF2-40B4-BE49-F238E27FC236}">
                <a16:creationId xmlns:a16="http://schemas.microsoft.com/office/drawing/2014/main" id="{F81AB29C-B754-418D-8106-D5D6A2CCE838}"/>
              </a:ext>
            </a:extLst>
          </p:cNvPr>
          <p:cNvSpPr txBox="1">
            <a:spLocks noChangeArrowheads="1"/>
          </p:cNvSpPr>
          <p:nvPr/>
        </p:nvSpPr>
        <p:spPr bwMode="auto">
          <a:xfrm>
            <a:off x="381000" y="3276600"/>
            <a:ext cx="84582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600" b="1">
                <a:latin typeface="Times New Roman" panose="02020603050405020304" pitchFamily="18" charset="0"/>
              </a:rPr>
              <a:t>PE -</a:t>
            </a:r>
            <a:r>
              <a:rPr lang="cs-CZ" altLang="cs-CZ" sz="1600">
                <a:latin typeface="Times New Roman" panose="02020603050405020304" pitchFamily="18" charset="0"/>
              </a:rPr>
              <a:t>  Protected Mode Enable - zapíná chráněný režim procesoru. Po inicializaci procesoru (signálem RESET) je zapnut reálný režim.  Nastavením tohoto príznaku se procesor přepne do chráněného režimu. Zpět do reálného režimu lze procesor vrátit pouze inicializací procesoru (RESET)</a:t>
            </a:r>
          </a:p>
          <a:p>
            <a:pPr>
              <a:spcBef>
                <a:spcPct val="0"/>
              </a:spcBef>
              <a:buClrTx/>
              <a:buSzTx/>
              <a:buFontTx/>
              <a:buNone/>
            </a:pPr>
            <a:endParaRPr lang="cs-CZ" altLang="cs-CZ" sz="1600">
              <a:latin typeface="Times New Roman" panose="02020603050405020304" pitchFamily="18" charset="0"/>
            </a:endParaRPr>
          </a:p>
          <a:p>
            <a:pPr>
              <a:spcBef>
                <a:spcPct val="0"/>
              </a:spcBef>
              <a:buClrTx/>
              <a:buSzTx/>
              <a:buFontTx/>
              <a:buNone/>
            </a:pPr>
            <a:r>
              <a:rPr lang="cs-CZ" altLang="cs-CZ" sz="1600" b="1">
                <a:latin typeface="Times New Roman" panose="02020603050405020304" pitchFamily="18" charset="0"/>
              </a:rPr>
              <a:t>MP</a:t>
            </a:r>
            <a:r>
              <a:rPr lang="cs-CZ" altLang="cs-CZ" sz="1600">
                <a:latin typeface="Times New Roman" panose="02020603050405020304" pitchFamily="18" charset="0"/>
              </a:rPr>
              <a:t> - Monitor Processor Extension - indikuje fyzickou přítomnost koprocesoru</a:t>
            </a:r>
          </a:p>
          <a:p>
            <a:pPr>
              <a:spcBef>
                <a:spcPct val="0"/>
              </a:spcBef>
              <a:buClrTx/>
              <a:buSzTx/>
              <a:buFontTx/>
              <a:buNone/>
            </a:pPr>
            <a:endParaRPr lang="cs-CZ" altLang="cs-CZ" sz="1600">
              <a:latin typeface="Times New Roman" panose="02020603050405020304" pitchFamily="18" charset="0"/>
            </a:endParaRPr>
          </a:p>
          <a:p>
            <a:pPr>
              <a:spcBef>
                <a:spcPct val="0"/>
              </a:spcBef>
              <a:buClrTx/>
              <a:buSzTx/>
              <a:buFontTx/>
              <a:buNone/>
            </a:pPr>
            <a:r>
              <a:rPr lang="cs-CZ" altLang="cs-CZ" sz="1600" b="1">
                <a:latin typeface="Times New Roman" panose="02020603050405020304" pitchFamily="18" charset="0"/>
              </a:rPr>
              <a:t>EM - </a:t>
            </a:r>
            <a:r>
              <a:rPr lang="cs-CZ" altLang="cs-CZ" sz="1600">
                <a:latin typeface="Times New Roman" panose="02020603050405020304" pitchFamily="18" charset="0"/>
              </a:rPr>
              <a:t>Emulate Procesor Extension - zapíná programovou emulaci korprocesoru tehdy, není-li koprocesor instalován (je-li EM=1, způsobí instrukce koprocesoru přerušení INT 7)</a:t>
            </a:r>
          </a:p>
          <a:p>
            <a:pPr>
              <a:spcBef>
                <a:spcPct val="0"/>
              </a:spcBef>
              <a:buClrTx/>
              <a:buSzTx/>
              <a:buFontTx/>
              <a:buNone/>
            </a:pPr>
            <a:endParaRPr lang="cs-CZ" altLang="cs-CZ" sz="1600">
              <a:latin typeface="Times New Roman" panose="02020603050405020304" pitchFamily="18" charset="0"/>
            </a:endParaRPr>
          </a:p>
          <a:p>
            <a:pPr>
              <a:spcBef>
                <a:spcPct val="0"/>
              </a:spcBef>
              <a:buClrTx/>
              <a:buSzTx/>
              <a:buFontTx/>
              <a:buNone/>
            </a:pPr>
            <a:r>
              <a:rPr lang="cs-CZ" altLang="cs-CZ" sz="1600" b="1">
                <a:latin typeface="Times New Roman" panose="02020603050405020304" pitchFamily="18" charset="0"/>
              </a:rPr>
              <a:t>TS</a:t>
            </a:r>
            <a:r>
              <a:rPr lang="cs-CZ" altLang="cs-CZ" sz="1600">
                <a:latin typeface="Times New Roman" panose="02020603050405020304" pitchFamily="18" charset="0"/>
              </a:rPr>
              <a:t> - Task Switch - se nastavuje vždy přepnutím procesu. Je používán koprocesorem ke zjištění, že v procesoru se vyměnila zpracovávaná úloha.</a:t>
            </a:r>
            <a:endParaRPr lang="cs-CZ" altLang="cs-CZ" sz="24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1F26BF2-8C53-4B2B-A24F-CBE7B78767A0}"/>
              </a:ext>
            </a:extLst>
          </p:cNvPr>
          <p:cNvSpPr>
            <a:spLocks noGrp="1" noChangeArrowheads="1"/>
          </p:cNvSpPr>
          <p:nvPr>
            <p:ph type="title"/>
          </p:nvPr>
        </p:nvSpPr>
        <p:spPr/>
        <p:txBody>
          <a:bodyPr/>
          <a:lstStyle/>
          <a:p>
            <a:pPr eaLnBrk="1" hangingPunct="1"/>
            <a:r>
              <a:rPr lang="en-US" altLang="cs-CZ"/>
              <a:t>Virtu</a:t>
            </a:r>
            <a:r>
              <a:rPr lang="cs-CZ" altLang="cs-CZ"/>
              <a:t>ální paměť</a:t>
            </a:r>
          </a:p>
        </p:txBody>
      </p:sp>
      <p:sp>
        <p:nvSpPr>
          <p:cNvPr id="53251" name="Rectangle 3">
            <a:extLst>
              <a:ext uri="{FF2B5EF4-FFF2-40B4-BE49-F238E27FC236}">
                <a16:creationId xmlns:a16="http://schemas.microsoft.com/office/drawing/2014/main" id="{2BBA26A6-43DD-4F09-8772-318B024923B1}"/>
              </a:ext>
            </a:extLst>
          </p:cNvPr>
          <p:cNvSpPr>
            <a:spLocks noGrp="1" noChangeArrowheads="1"/>
          </p:cNvSpPr>
          <p:nvPr>
            <p:ph type="body" idx="1"/>
          </p:nvPr>
        </p:nvSpPr>
        <p:spPr>
          <a:xfrm>
            <a:off x="457200" y="1719263"/>
            <a:ext cx="8435975" cy="4878387"/>
          </a:xfrm>
        </p:spPr>
        <p:txBody>
          <a:bodyPr/>
          <a:lstStyle/>
          <a:p>
            <a:pPr eaLnBrk="1" hangingPunct="1">
              <a:lnSpc>
                <a:spcPct val="80000"/>
              </a:lnSpc>
            </a:pPr>
            <a:r>
              <a:rPr lang="cs-CZ" altLang="cs-CZ" sz="1700"/>
              <a:t>Ve víceúlohovém prostředí snadno dochází k situaci, kdy fyzická paměť (max. 16 MB) nestačí součtu paměťových požadavků jednotlivých úloh</a:t>
            </a:r>
          </a:p>
          <a:p>
            <a:pPr eaLnBrk="1" hangingPunct="1">
              <a:lnSpc>
                <a:spcPct val="80000"/>
              </a:lnSpc>
            </a:pPr>
            <a:r>
              <a:rPr lang="cs-CZ" altLang="cs-CZ" sz="1700"/>
              <a:t>Řešením je </a:t>
            </a:r>
            <a:r>
              <a:rPr lang="cs-CZ" altLang="cs-CZ" sz="1700" b="1" i="1"/>
              <a:t>předstírat</a:t>
            </a:r>
            <a:r>
              <a:rPr lang="cs-CZ" altLang="cs-CZ" sz="1700"/>
              <a:t>, že je k dispozici podstatně větší paměťový prostor než ve skutečnosti</a:t>
            </a:r>
          </a:p>
          <a:p>
            <a:pPr eaLnBrk="1" hangingPunct="1">
              <a:lnSpc>
                <a:spcPct val="80000"/>
              </a:lnSpc>
            </a:pPr>
            <a:r>
              <a:rPr lang="cs-CZ" altLang="cs-CZ" sz="1700"/>
              <a:t>Každá úloha může používat svých </a:t>
            </a:r>
            <a:r>
              <a:rPr lang="cs-CZ" altLang="cs-CZ" sz="1700" b="1"/>
              <a:t>8192 segmentů</a:t>
            </a:r>
            <a:r>
              <a:rPr lang="cs-CZ" altLang="cs-CZ" sz="1700"/>
              <a:t> (max. počet položek v její </a:t>
            </a:r>
            <a:r>
              <a:rPr lang="cs-CZ" altLang="cs-CZ" sz="1700" b="1"/>
              <a:t>lokální tabulce deskriptorů</a:t>
            </a:r>
            <a:r>
              <a:rPr lang="cs-CZ" altLang="cs-CZ" sz="1700"/>
              <a:t> segmentů)</a:t>
            </a:r>
          </a:p>
          <a:p>
            <a:pPr eaLnBrk="1" hangingPunct="1">
              <a:lnSpc>
                <a:spcPct val="80000"/>
              </a:lnSpc>
            </a:pPr>
            <a:r>
              <a:rPr lang="cs-CZ" altLang="cs-CZ" sz="1700"/>
              <a:t>Při maximální velikosti segmentu 64 kB je možné, aby každá úloha operovala se svými 8192 x 64 kB paměti, což je 512 MB</a:t>
            </a:r>
          </a:p>
          <a:p>
            <a:pPr eaLnBrk="1" hangingPunct="1">
              <a:lnSpc>
                <a:spcPct val="80000"/>
              </a:lnSpc>
            </a:pPr>
            <a:r>
              <a:rPr lang="cs-CZ" altLang="cs-CZ" sz="1700"/>
              <a:t>Dalších 512 MB paměti je k dispozici všem úlohám společně v segmentech </a:t>
            </a:r>
            <a:r>
              <a:rPr lang="cs-CZ" altLang="cs-CZ" sz="1700" b="1"/>
              <a:t>globálního prostoru</a:t>
            </a:r>
          </a:p>
          <a:p>
            <a:pPr eaLnBrk="1" hangingPunct="1">
              <a:lnSpc>
                <a:spcPct val="80000"/>
              </a:lnSpc>
            </a:pPr>
            <a:r>
              <a:rPr lang="cs-CZ" altLang="cs-CZ" sz="1700"/>
              <a:t>Jedna úloha tedy může mít k dispozici </a:t>
            </a:r>
            <a:r>
              <a:rPr lang="cs-CZ" altLang="cs-CZ" sz="1700" b="1"/>
              <a:t>až 1 GB</a:t>
            </a:r>
            <a:r>
              <a:rPr lang="cs-CZ" altLang="cs-CZ" sz="1700"/>
              <a:t> paměti (zatím)</a:t>
            </a:r>
          </a:p>
          <a:p>
            <a:pPr eaLnBrk="1" hangingPunct="1">
              <a:lnSpc>
                <a:spcPct val="80000"/>
              </a:lnSpc>
            </a:pPr>
            <a:r>
              <a:rPr lang="cs-CZ" altLang="cs-CZ" sz="1700"/>
              <a:t>Spuštěno může být několik takových úloh náraz (multitasking)</a:t>
            </a:r>
          </a:p>
          <a:p>
            <a:pPr eaLnBrk="1" hangingPunct="1">
              <a:lnSpc>
                <a:spcPct val="80000"/>
              </a:lnSpc>
            </a:pPr>
            <a:r>
              <a:rPr lang="cs-CZ" altLang="cs-CZ" sz="1700"/>
              <a:t>V případě, kdy suma paměťových požadavků překročí </a:t>
            </a:r>
            <a:r>
              <a:rPr lang="cs-CZ" altLang="cs-CZ" sz="1700" b="1"/>
              <a:t>16 MB </a:t>
            </a:r>
            <a:r>
              <a:rPr lang="cs-CZ" altLang="cs-CZ" sz="1700"/>
              <a:t>je třeba použit mechanismu </a:t>
            </a:r>
            <a:r>
              <a:rPr lang="cs-CZ" altLang="cs-CZ" sz="1700" b="1"/>
              <a:t>virtuální paměti</a:t>
            </a:r>
          </a:p>
          <a:p>
            <a:pPr eaLnBrk="1" hangingPunct="1">
              <a:lnSpc>
                <a:spcPct val="80000"/>
              </a:lnSpc>
            </a:pPr>
            <a:r>
              <a:rPr lang="cs-CZ" altLang="cs-CZ" sz="1700" b="1"/>
              <a:t>Segmenty, které se nevejdou do paměti, se odkládají na disk</a:t>
            </a:r>
          </a:p>
          <a:p>
            <a:pPr eaLnBrk="1" hangingPunct="1">
              <a:lnSpc>
                <a:spcPct val="80000"/>
              </a:lnSpc>
            </a:pPr>
            <a:r>
              <a:rPr lang="cs-CZ" altLang="cs-CZ" sz="1700"/>
              <a:t>V deskriptoru každého segmentu je jeden bit rezervován pro informaci o tom, zda je segment skutečně fyzicky přítomen v paměti nebo zda byl odložen na disk</a:t>
            </a:r>
          </a:p>
          <a:p>
            <a:pPr eaLnBrk="1" hangingPunct="1">
              <a:lnSpc>
                <a:spcPct val="80000"/>
              </a:lnSpc>
            </a:pPr>
            <a:r>
              <a:rPr lang="cs-CZ" altLang="cs-CZ" sz="1700"/>
              <a:t>Přístup do segmentu, který v RAM není, má za následek </a:t>
            </a:r>
            <a:r>
              <a:rPr lang="cs-CZ" altLang="cs-CZ" sz="1700" b="1"/>
              <a:t>přerušení</a:t>
            </a:r>
            <a:r>
              <a:rPr lang="cs-CZ" altLang="cs-CZ" sz="1700"/>
              <a:t>, které OS obslouží nahráním příslušného segmentu z disku </a:t>
            </a:r>
          </a:p>
          <a:p>
            <a:pPr eaLnBrk="1" hangingPunct="1">
              <a:lnSpc>
                <a:spcPct val="80000"/>
              </a:lnSpc>
            </a:pPr>
            <a:r>
              <a:rPr lang="cs-CZ" altLang="cs-CZ" sz="1700"/>
              <a:t>OS má na starost organizaci dat v odkládacím souboru na disku</a:t>
            </a:r>
          </a:p>
          <a:p>
            <a:pPr eaLnBrk="1" hangingPunct="1">
              <a:lnSpc>
                <a:spcPct val="80000"/>
              </a:lnSpc>
            </a:pPr>
            <a:endParaRPr lang="cs-CZ" altLang="cs-CZ"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EA6203DC-6CE6-44B9-80FB-9AAB30C9BC7E}"/>
              </a:ext>
            </a:extLst>
          </p:cNvPr>
          <p:cNvSpPr>
            <a:spLocks noGrp="1" noChangeArrowheads="1"/>
          </p:cNvSpPr>
          <p:nvPr>
            <p:ph type="title"/>
          </p:nvPr>
        </p:nvSpPr>
        <p:spPr/>
        <p:txBody>
          <a:bodyPr/>
          <a:lstStyle/>
          <a:p>
            <a:pPr eaLnBrk="1" hangingPunct="1"/>
            <a:r>
              <a:rPr lang="cs-CZ" altLang="cs-CZ"/>
              <a:t>Koprocesor 80287</a:t>
            </a:r>
          </a:p>
        </p:txBody>
      </p:sp>
      <p:sp>
        <p:nvSpPr>
          <p:cNvPr id="8195" name="Rectangle 1027">
            <a:extLst>
              <a:ext uri="{FF2B5EF4-FFF2-40B4-BE49-F238E27FC236}">
                <a16:creationId xmlns:a16="http://schemas.microsoft.com/office/drawing/2014/main" id="{0616545F-9397-4993-B989-46E97B4B59C1}"/>
              </a:ext>
            </a:extLst>
          </p:cNvPr>
          <p:cNvSpPr>
            <a:spLocks noGrp="1" noChangeArrowheads="1"/>
          </p:cNvSpPr>
          <p:nvPr>
            <p:ph type="body" idx="1"/>
          </p:nvPr>
        </p:nvSpPr>
        <p:spPr>
          <a:xfrm>
            <a:off x="457200" y="1484313"/>
            <a:ext cx="8229600" cy="4411662"/>
          </a:xfrm>
        </p:spPr>
        <p:txBody>
          <a:bodyPr/>
          <a:lstStyle/>
          <a:p>
            <a:pPr eaLnBrk="1" hangingPunct="1"/>
            <a:r>
              <a:rPr lang="cs-CZ" altLang="cs-CZ" sz="1800"/>
              <a:t>Matematický koprocesor</a:t>
            </a:r>
          </a:p>
          <a:p>
            <a:pPr eaLnBrk="1" hangingPunct="1"/>
            <a:r>
              <a:rPr lang="cs-CZ" altLang="cs-CZ" sz="1800"/>
              <a:t>Jde vlastně o specializovaný mikroprocesor, pracující s čísly v plovoucí řádové čárce (odborný název pro reálná čísla) – Floating point operations</a:t>
            </a:r>
          </a:p>
          <a:p>
            <a:pPr eaLnBrk="1" hangingPunct="1"/>
            <a:r>
              <a:rPr lang="cs-CZ" altLang="cs-CZ" sz="1800"/>
              <a:t>má vestavěny 80 bitů široké registry</a:t>
            </a:r>
          </a:p>
          <a:p>
            <a:pPr eaLnBrk="1" hangingPunct="1"/>
            <a:r>
              <a:rPr lang="cs-CZ" altLang="cs-CZ" sz="1800"/>
              <a:t>Koprocesor je v určitých operacích, jako jsou například výpočty hodnot některých funkcí (sinus, kosinus, logaritmus) až 20x rychlejší než procesor</a:t>
            </a:r>
          </a:p>
          <a:p>
            <a:pPr eaLnBrk="1" hangingPunct="1"/>
            <a:r>
              <a:rPr lang="cs-CZ" altLang="cs-CZ" sz="1800"/>
              <a:t>mikroprocesor poté, co předá koprocesoru nějaký výpočet, získá čas na jinou činnost</a:t>
            </a:r>
          </a:p>
          <a:p>
            <a:pPr eaLnBrk="1" hangingPunct="1"/>
            <a:endParaRPr lang="cs-CZ" altLang="cs-CZ" sz="3400"/>
          </a:p>
        </p:txBody>
      </p:sp>
      <p:pic>
        <p:nvPicPr>
          <p:cNvPr id="8196" name="Picture 1029">
            <a:extLst>
              <a:ext uri="{FF2B5EF4-FFF2-40B4-BE49-F238E27FC236}">
                <a16:creationId xmlns:a16="http://schemas.microsoft.com/office/drawing/2014/main" id="{9B8809E1-9EF6-4B9A-B362-5F8F24589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4868863"/>
            <a:ext cx="3744912"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adpis 1">
            <a:extLst>
              <a:ext uri="{FF2B5EF4-FFF2-40B4-BE49-F238E27FC236}">
                <a16:creationId xmlns:a16="http://schemas.microsoft.com/office/drawing/2014/main" id="{879F7788-9C58-4902-8DE7-737F26094E63}"/>
              </a:ext>
            </a:extLst>
          </p:cNvPr>
          <p:cNvSpPr>
            <a:spLocks noGrp="1" noChangeArrowheads="1"/>
          </p:cNvSpPr>
          <p:nvPr>
            <p:ph type="title"/>
          </p:nvPr>
        </p:nvSpPr>
        <p:spPr/>
        <p:txBody>
          <a:bodyPr/>
          <a:lstStyle/>
          <a:p>
            <a:r>
              <a:rPr lang="cs-CZ" altLang="cs-CZ"/>
              <a:t>Virtuální paměť</a:t>
            </a:r>
          </a:p>
        </p:txBody>
      </p:sp>
      <p:sp>
        <p:nvSpPr>
          <p:cNvPr id="54275" name="Zástupný obsah 2">
            <a:extLst>
              <a:ext uri="{FF2B5EF4-FFF2-40B4-BE49-F238E27FC236}">
                <a16:creationId xmlns:a16="http://schemas.microsoft.com/office/drawing/2014/main" id="{B5DC43C5-F17F-4DFA-B3CD-33EA74F9520C}"/>
              </a:ext>
            </a:extLst>
          </p:cNvPr>
          <p:cNvSpPr>
            <a:spLocks noGrp="1" noChangeArrowheads="1"/>
          </p:cNvSpPr>
          <p:nvPr>
            <p:ph idx="1"/>
          </p:nvPr>
        </p:nvSpPr>
        <p:spPr/>
        <p:txBody>
          <a:bodyPr/>
          <a:lstStyle/>
          <a:p>
            <a:r>
              <a:rPr lang="cs-CZ" altLang="cs-CZ" sz="1400"/>
              <a:t>Pokud máte malou operační paměť a spustíte současně mnoho programů, které používají velké množství dat, vznikne velké množství segmentů, které se nevejdou do paměti a budou uloženy v odkládacím souboru na disku</a:t>
            </a:r>
          </a:p>
          <a:p>
            <a:r>
              <a:rPr lang="cs-CZ" altLang="cs-CZ" sz="1400"/>
              <a:t>V paměti budou uloženy vždy pouze segmenty, se kterými se často pracuje</a:t>
            </a:r>
          </a:p>
          <a:p>
            <a:r>
              <a:rPr lang="cs-CZ" altLang="cs-CZ" sz="1400"/>
              <a:t>V multitaskingu ale dochází k rychlému střídání programů a segmenty, které často používal jeden program, druhý program vůbec nepoužívá</a:t>
            </a:r>
          </a:p>
          <a:p>
            <a:r>
              <a:rPr lang="cs-CZ" altLang="cs-CZ" sz="1400"/>
              <a:t>Takže při přepnutí úloh (což se děje třeba každou milisekundu) je najednou paměť plná segmentů, se kterými aktuálně aktivovaná úloha pracovat vůbec nechce a naopak veškeré segmenty s daty, který potřebuje, jsou odložené na disku</a:t>
            </a:r>
          </a:p>
          <a:p>
            <a:r>
              <a:rPr lang="cs-CZ" altLang="cs-CZ" sz="1400"/>
              <a:t>Než tedy vůbec může aktivovaná úloha začít pracovat, je třeba načíst její segmenty z disku do paměti</a:t>
            </a:r>
          </a:p>
          <a:p>
            <a:r>
              <a:rPr lang="cs-CZ" altLang="cs-CZ" sz="1400"/>
              <a:t>Paměť je ale plná, takže nejprve je potřeba uvolnit místo, aby se do ní mohly načíst segmenty, které teď bude aktivní úloha používat</a:t>
            </a:r>
          </a:p>
          <a:p>
            <a:r>
              <a:rPr lang="cs-CZ" altLang="cs-CZ" sz="1400"/>
              <a:t>Místo se uvolní jedině tak, že jiné segmenty, které už v paměti jsou, se odloží na disk</a:t>
            </a:r>
          </a:p>
          <a:p>
            <a:r>
              <a:rPr lang="cs-CZ" altLang="cs-CZ" sz="1400"/>
              <a:t>Tím, jak se úlohy neustále střídají, dochází pak k neustále výměně segmentů mezi operační pamětí a odkládacím souborem na disku</a:t>
            </a:r>
          </a:p>
          <a:p>
            <a:r>
              <a:rPr lang="cs-CZ" altLang="cs-CZ" sz="1400"/>
              <a:t>Čím více programů naráz spustíte a čím menší máte skutečnou operační paměť, tím více se bude počítač trápit neustálým čtením a zapisováním segmentů na disk – aplikaci pak prakticky neběží, neustále se čeká na přesuny segmentů</a:t>
            </a:r>
          </a:p>
          <a:p>
            <a:endParaRPr lang="cs-CZ" altLang="cs-CZ"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0E03F9E-E541-4B41-BCCE-A3DB82D3CE89}"/>
              </a:ext>
            </a:extLst>
          </p:cNvPr>
          <p:cNvSpPr>
            <a:spLocks noGrp="1" noChangeArrowheads="1"/>
          </p:cNvSpPr>
          <p:nvPr>
            <p:ph type="title"/>
          </p:nvPr>
        </p:nvSpPr>
        <p:spPr/>
        <p:txBody>
          <a:bodyPr/>
          <a:lstStyle/>
          <a:p>
            <a:pPr eaLnBrk="1" hangingPunct="1"/>
            <a:r>
              <a:rPr lang="cs-CZ" altLang="cs-CZ"/>
              <a:t>Deskriptor datového segmentu</a:t>
            </a:r>
          </a:p>
        </p:txBody>
      </p:sp>
      <p:sp>
        <p:nvSpPr>
          <p:cNvPr id="55299" name="Rectangle 3">
            <a:extLst>
              <a:ext uri="{FF2B5EF4-FFF2-40B4-BE49-F238E27FC236}">
                <a16:creationId xmlns:a16="http://schemas.microsoft.com/office/drawing/2014/main" id="{15118675-EBAE-43F3-8392-A6919C3AE4BC}"/>
              </a:ext>
            </a:extLst>
          </p:cNvPr>
          <p:cNvSpPr>
            <a:spLocks noGrp="1" noChangeArrowheads="1"/>
          </p:cNvSpPr>
          <p:nvPr>
            <p:ph type="body" idx="1"/>
          </p:nvPr>
        </p:nvSpPr>
        <p:spPr>
          <a:xfrm>
            <a:off x="457200" y="2708275"/>
            <a:ext cx="8229600" cy="3744913"/>
          </a:xfrm>
        </p:spPr>
        <p:txBody>
          <a:bodyPr/>
          <a:lstStyle/>
          <a:p>
            <a:pPr eaLnBrk="1" hangingPunct="1">
              <a:lnSpc>
                <a:spcPct val="80000"/>
              </a:lnSpc>
            </a:pPr>
            <a:r>
              <a:rPr lang="cs-CZ" altLang="cs-CZ" sz="1700" b="1"/>
              <a:t>P </a:t>
            </a:r>
            <a:r>
              <a:rPr lang="cs-CZ" altLang="cs-CZ" sz="1700"/>
              <a:t>(Segment Present) je nastaven na jedničku tehdy, je li obsah segmentu uložen v reálné paměti. Není-li, je nulový.</a:t>
            </a:r>
          </a:p>
          <a:p>
            <a:pPr eaLnBrk="1" hangingPunct="1">
              <a:lnSpc>
                <a:spcPct val="80000"/>
              </a:lnSpc>
            </a:pPr>
            <a:r>
              <a:rPr lang="cs-CZ" altLang="cs-CZ" sz="1700" b="1"/>
              <a:t>DPL </a:t>
            </a:r>
            <a:r>
              <a:rPr lang="cs-CZ" altLang="cs-CZ" sz="1700"/>
              <a:t>(Descriptor Privilege Level) 2-bitové zakódované číslo 0 až 3, určuje úroveň oprávnění přidělenou segmentu. Program, který chce s tímto segmentem pracovat, musí mít úroveň oprávnení stejnou nebo lepší</a:t>
            </a:r>
          </a:p>
          <a:p>
            <a:pPr eaLnBrk="1" hangingPunct="1">
              <a:lnSpc>
                <a:spcPct val="80000"/>
              </a:lnSpc>
            </a:pPr>
            <a:r>
              <a:rPr lang="cs-CZ" altLang="cs-CZ" sz="1700" b="1"/>
              <a:t>W </a:t>
            </a:r>
            <a:r>
              <a:rPr lang="cs-CZ" altLang="cs-CZ" sz="1700"/>
              <a:t>(Writable) je nastaven na 1, pokud je povoleno čtení i zápis do segmentu. Zásobník musím mít vždy W=1. Je-li bit nulový, pak je segment ReadOnly</a:t>
            </a:r>
          </a:p>
          <a:p>
            <a:pPr eaLnBrk="1" hangingPunct="1">
              <a:lnSpc>
                <a:spcPct val="80000"/>
              </a:lnSpc>
            </a:pPr>
            <a:r>
              <a:rPr lang="cs-CZ" altLang="cs-CZ" sz="1700" b="1"/>
              <a:t>A </a:t>
            </a:r>
            <a:r>
              <a:rPr lang="cs-CZ" altLang="cs-CZ" sz="1700"/>
              <a:t>(Accesssed) při každém přístupu k segmentu se automatický nastaví na 1. Procesor tento příznak nenuluje. Je určen operačnímu systému ke sledování četnosti přístupů ke konkrétním segmentům. Segmenty, které se nepoužívají, budou při každé kontrole deskriptorů mít tento bit nulový. Takové segmenty se pak budou jako první odkládat na disk při vyčerpání kapacity paměti a realizaci virtuální paměti.</a:t>
            </a:r>
          </a:p>
          <a:p>
            <a:pPr eaLnBrk="1" hangingPunct="1">
              <a:lnSpc>
                <a:spcPct val="80000"/>
              </a:lnSpc>
            </a:pPr>
            <a:r>
              <a:rPr lang="cs-CZ" altLang="cs-CZ" sz="1700" b="1"/>
              <a:t>ED </a:t>
            </a:r>
            <a:r>
              <a:rPr lang="cs-CZ" altLang="cs-CZ" sz="1700"/>
              <a:t>(Expansion Direction) indikuje, kterým směrem se bude obsah segmentu rozšiřovat (zásobník roste opačným směrem než běžná data)</a:t>
            </a:r>
          </a:p>
        </p:txBody>
      </p:sp>
      <p:sp>
        <p:nvSpPr>
          <p:cNvPr id="55300" name="Text Box 4">
            <a:extLst>
              <a:ext uri="{FF2B5EF4-FFF2-40B4-BE49-F238E27FC236}">
                <a16:creationId xmlns:a16="http://schemas.microsoft.com/office/drawing/2014/main" id="{6B0BF963-C8DA-4493-A650-5BCE85928658}"/>
              </a:ext>
            </a:extLst>
          </p:cNvPr>
          <p:cNvSpPr txBox="1">
            <a:spLocks noChangeArrowheads="1"/>
          </p:cNvSpPr>
          <p:nvPr/>
        </p:nvSpPr>
        <p:spPr bwMode="auto">
          <a:xfrm>
            <a:off x="9001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P</a:t>
            </a:r>
          </a:p>
        </p:txBody>
      </p:sp>
      <p:sp>
        <p:nvSpPr>
          <p:cNvPr id="55301" name="Text Box 5">
            <a:extLst>
              <a:ext uri="{FF2B5EF4-FFF2-40B4-BE49-F238E27FC236}">
                <a16:creationId xmlns:a16="http://schemas.microsoft.com/office/drawing/2014/main" id="{B30B18CF-7122-4B14-B89F-AFC120189FE4}"/>
              </a:ext>
            </a:extLst>
          </p:cNvPr>
          <p:cNvSpPr txBox="1">
            <a:spLocks noChangeArrowheads="1"/>
          </p:cNvSpPr>
          <p:nvPr/>
        </p:nvSpPr>
        <p:spPr bwMode="auto">
          <a:xfrm>
            <a:off x="28432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1</a:t>
            </a:r>
          </a:p>
        </p:txBody>
      </p:sp>
      <p:sp>
        <p:nvSpPr>
          <p:cNvPr id="55302" name="Text Box 6">
            <a:extLst>
              <a:ext uri="{FF2B5EF4-FFF2-40B4-BE49-F238E27FC236}">
                <a16:creationId xmlns:a16="http://schemas.microsoft.com/office/drawing/2014/main" id="{7CB28F30-F509-432C-A0E1-950588DEC647}"/>
              </a:ext>
            </a:extLst>
          </p:cNvPr>
          <p:cNvSpPr txBox="1">
            <a:spLocks noChangeArrowheads="1"/>
          </p:cNvSpPr>
          <p:nvPr/>
        </p:nvSpPr>
        <p:spPr bwMode="auto">
          <a:xfrm>
            <a:off x="34909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0</a:t>
            </a:r>
          </a:p>
        </p:txBody>
      </p:sp>
      <p:sp>
        <p:nvSpPr>
          <p:cNvPr id="55303" name="Text Box 7">
            <a:extLst>
              <a:ext uri="{FF2B5EF4-FFF2-40B4-BE49-F238E27FC236}">
                <a16:creationId xmlns:a16="http://schemas.microsoft.com/office/drawing/2014/main" id="{62F2D8CB-E929-4E4B-B504-F0C881BD42F0}"/>
              </a:ext>
            </a:extLst>
          </p:cNvPr>
          <p:cNvSpPr txBox="1">
            <a:spLocks noChangeArrowheads="1"/>
          </p:cNvSpPr>
          <p:nvPr/>
        </p:nvSpPr>
        <p:spPr bwMode="auto">
          <a:xfrm>
            <a:off x="41386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ED</a:t>
            </a:r>
          </a:p>
        </p:txBody>
      </p:sp>
      <p:sp>
        <p:nvSpPr>
          <p:cNvPr id="55304" name="Text Box 8">
            <a:extLst>
              <a:ext uri="{FF2B5EF4-FFF2-40B4-BE49-F238E27FC236}">
                <a16:creationId xmlns:a16="http://schemas.microsoft.com/office/drawing/2014/main" id="{6B0A3152-4AF1-4BDF-BDC4-F3B697B94E2C}"/>
              </a:ext>
            </a:extLst>
          </p:cNvPr>
          <p:cNvSpPr txBox="1">
            <a:spLocks noChangeArrowheads="1"/>
          </p:cNvSpPr>
          <p:nvPr/>
        </p:nvSpPr>
        <p:spPr bwMode="auto">
          <a:xfrm>
            <a:off x="47863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W</a:t>
            </a:r>
          </a:p>
        </p:txBody>
      </p:sp>
      <p:sp>
        <p:nvSpPr>
          <p:cNvPr id="55305" name="Text Box 9">
            <a:extLst>
              <a:ext uri="{FF2B5EF4-FFF2-40B4-BE49-F238E27FC236}">
                <a16:creationId xmlns:a16="http://schemas.microsoft.com/office/drawing/2014/main" id="{BA04FAAD-29D1-4981-BCE4-8D9751A65794}"/>
              </a:ext>
            </a:extLst>
          </p:cNvPr>
          <p:cNvSpPr txBox="1">
            <a:spLocks noChangeArrowheads="1"/>
          </p:cNvSpPr>
          <p:nvPr/>
        </p:nvSpPr>
        <p:spPr bwMode="auto">
          <a:xfrm>
            <a:off x="5435600"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A</a:t>
            </a:r>
          </a:p>
        </p:txBody>
      </p:sp>
      <p:sp>
        <p:nvSpPr>
          <p:cNvPr id="55306" name="Text Box 12">
            <a:extLst>
              <a:ext uri="{FF2B5EF4-FFF2-40B4-BE49-F238E27FC236}">
                <a16:creationId xmlns:a16="http://schemas.microsoft.com/office/drawing/2014/main" id="{6DBDE7BB-76D9-47BB-9A6B-58CBA4192755}"/>
              </a:ext>
            </a:extLst>
          </p:cNvPr>
          <p:cNvSpPr txBox="1">
            <a:spLocks noChangeArrowheads="1"/>
          </p:cNvSpPr>
          <p:nvPr/>
        </p:nvSpPr>
        <p:spPr bwMode="auto">
          <a:xfrm>
            <a:off x="1547813" y="1844675"/>
            <a:ext cx="1295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DPL</a:t>
            </a:r>
          </a:p>
        </p:txBody>
      </p:sp>
      <p:sp>
        <p:nvSpPr>
          <p:cNvPr id="55307" name="Text Box 13">
            <a:extLst>
              <a:ext uri="{FF2B5EF4-FFF2-40B4-BE49-F238E27FC236}">
                <a16:creationId xmlns:a16="http://schemas.microsoft.com/office/drawing/2014/main" id="{87E78399-44C8-417C-922F-693800CBF928}"/>
              </a:ext>
            </a:extLst>
          </p:cNvPr>
          <p:cNvSpPr txBox="1">
            <a:spLocks noChangeArrowheads="1"/>
          </p:cNvSpPr>
          <p:nvPr/>
        </p:nvSpPr>
        <p:spPr bwMode="auto">
          <a:xfrm>
            <a:off x="468313" y="2276475"/>
            <a:ext cx="7127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cs-CZ" altLang="cs-CZ" sz="1800"/>
          </a:p>
        </p:txBody>
      </p:sp>
      <p:sp>
        <p:nvSpPr>
          <p:cNvPr id="55308" name="Text Box 14">
            <a:extLst>
              <a:ext uri="{FF2B5EF4-FFF2-40B4-BE49-F238E27FC236}">
                <a16:creationId xmlns:a16="http://schemas.microsoft.com/office/drawing/2014/main" id="{E737E2F5-475E-4FA6-A9A7-2384697124B6}"/>
              </a:ext>
            </a:extLst>
          </p:cNvPr>
          <p:cNvSpPr txBox="1">
            <a:spLocks noChangeArrowheads="1"/>
          </p:cNvSpPr>
          <p:nvPr/>
        </p:nvSpPr>
        <p:spPr bwMode="auto">
          <a:xfrm>
            <a:off x="1116013" y="2205038"/>
            <a:ext cx="5976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7        6        5        4        3        2        1         0</a:t>
            </a:r>
          </a:p>
        </p:txBody>
      </p:sp>
      <p:sp>
        <p:nvSpPr>
          <p:cNvPr id="55309" name="Text Box 15">
            <a:extLst>
              <a:ext uri="{FF2B5EF4-FFF2-40B4-BE49-F238E27FC236}">
                <a16:creationId xmlns:a16="http://schemas.microsoft.com/office/drawing/2014/main" id="{6EF6B107-A6D0-4704-88EB-7F1F4CCE7EDC}"/>
              </a:ext>
            </a:extLst>
          </p:cNvPr>
          <p:cNvSpPr txBox="1">
            <a:spLocks noChangeArrowheads="1"/>
          </p:cNvSpPr>
          <p:nvPr/>
        </p:nvSpPr>
        <p:spPr bwMode="auto">
          <a:xfrm>
            <a:off x="468313" y="1484313"/>
            <a:ext cx="6335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Obsah bajtu přístupová práva (bit 40 až 47 deskriptoru)</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2B1D2B1-C336-4FE6-BDF6-D46A8FBFBD56}"/>
              </a:ext>
            </a:extLst>
          </p:cNvPr>
          <p:cNvSpPr>
            <a:spLocks noGrp="1" noChangeArrowheads="1"/>
          </p:cNvSpPr>
          <p:nvPr>
            <p:ph type="title"/>
          </p:nvPr>
        </p:nvSpPr>
        <p:spPr/>
        <p:txBody>
          <a:bodyPr/>
          <a:lstStyle/>
          <a:p>
            <a:pPr eaLnBrk="1" hangingPunct="1"/>
            <a:r>
              <a:rPr lang="cs-CZ" altLang="cs-CZ"/>
              <a:t>Deskriptor kódového segmentu</a:t>
            </a:r>
          </a:p>
        </p:txBody>
      </p:sp>
      <p:sp>
        <p:nvSpPr>
          <p:cNvPr id="56323" name="Rectangle 3">
            <a:extLst>
              <a:ext uri="{FF2B5EF4-FFF2-40B4-BE49-F238E27FC236}">
                <a16:creationId xmlns:a16="http://schemas.microsoft.com/office/drawing/2014/main" id="{7DC2C0A4-2BE5-44A8-92D1-0EA11B6E77DF}"/>
              </a:ext>
            </a:extLst>
          </p:cNvPr>
          <p:cNvSpPr>
            <a:spLocks noGrp="1" noChangeArrowheads="1"/>
          </p:cNvSpPr>
          <p:nvPr>
            <p:ph type="body" idx="1"/>
          </p:nvPr>
        </p:nvSpPr>
        <p:spPr>
          <a:xfrm>
            <a:off x="457200" y="2708275"/>
            <a:ext cx="8229600" cy="3422650"/>
          </a:xfrm>
        </p:spPr>
        <p:txBody>
          <a:bodyPr/>
          <a:lstStyle/>
          <a:p>
            <a:pPr eaLnBrk="1" hangingPunct="1">
              <a:lnSpc>
                <a:spcPct val="80000"/>
              </a:lnSpc>
            </a:pPr>
            <a:r>
              <a:rPr lang="cs-CZ" altLang="cs-CZ" sz="1900" b="1"/>
              <a:t>P </a:t>
            </a:r>
            <a:r>
              <a:rPr lang="cs-CZ" altLang="cs-CZ" sz="1900"/>
              <a:t>(Segment Present) je nastaven na jedničku tehdy, je li obsah segmentu uložen v reálné paměti. Není-li, je nulový.</a:t>
            </a:r>
          </a:p>
          <a:p>
            <a:pPr eaLnBrk="1" hangingPunct="1">
              <a:lnSpc>
                <a:spcPct val="80000"/>
              </a:lnSpc>
            </a:pPr>
            <a:r>
              <a:rPr lang="cs-CZ" altLang="cs-CZ" sz="1900" b="1"/>
              <a:t>DPL </a:t>
            </a:r>
            <a:r>
              <a:rPr lang="cs-CZ" altLang="cs-CZ" sz="1900"/>
              <a:t>(Descriptor Privilege Level) určuje úroveň oprávnění potřebnou pro přístup k segmentu</a:t>
            </a:r>
          </a:p>
          <a:p>
            <a:pPr eaLnBrk="1" hangingPunct="1">
              <a:lnSpc>
                <a:spcPct val="80000"/>
              </a:lnSpc>
            </a:pPr>
            <a:r>
              <a:rPr lang="cs-CZ" altLang="cs-CZ" sz="1900" b="1"/>
              <a:t>C </a:t>
            </a:r>
            <a:r>
              <a:rPr lang="cs-CZ" altLang="cs-CZ" sz="1900"/>
              <a:t>(Conforming) nulový sděluje, že podprogramy volané v tomto segmentu budou mít nastavenu úroveň oprávnění odpovídající úrovni segmentu, v  němž se nacházejí. Je-li C=1, bude volanému podprogramu v tomto segmentu přidělena úroveň oprávnění segmentu, z něhož je volán</a:t>
            </a:r>
          </a:p>
          <a:p>
            <a:pPr eaLnBrk="1" hangingPunct="1">
              <a:lnSpc>
                <a:spcPct val="80000"/>
              </a:lnSpc>
            </a:pPr>
            <a:r>
              <a:rPr lang="cs-CZ" altLang="cs-CZ" sz="1900" b="1"/>
              <a:t>R </a:t>
            </a:r>
            <a:r>
              <a:rPr lang="cs-CZ" altLang="cs-CZ" sz="1900"/>
              <a:t>(Readable) nulový zakazuje čtení obsahu segmentu. Je povoleno pouze obsah segmentu spustit. Jedničková hodnota bitu povoluje jak spuštění, tak i čtení segmentu.</a:t>
            </a:r>
          </a:p>
          <a:p>
            <a:pPr eaLnBrk="1" hangingPunct="1">
              <a:lnSpc>
                <a:spcPct val="80000"/>
              </a:lnSpc>
            </a:pPr>
            <a:r>
              <a:rPr lang="cs-CZ" altLang="cs-CZ" sz="1900"/>
              <a:t>Zápis do kódového segmentu není možný</a:t>
            </a:r>
          </a:p>
        </p:txBody>
      </p:sp>
      <p:sp>
        <p:nvSpPr>
          <p:cNvPr id="56324" name="Text Box 4">
            <a:extLst>
              <a:ext uri="{FF2B5EF4-FFF2-40B4-BE49-F238E27FC236}">
                <a16:creationId xmlns:a16="http://schemas.microsoft.com/office/drawing/2014/main" id="{07B2F051-5D46-4006-B1A2-8F18829E91A4}"/>
              </a:ext>
            </a:extLst>
          </p:cNvPr>
          <p:cNvSpPr txBox="1">
            <a:spLocks noChangeArrowheads="1"/>
          </p:cNvSpPr>
          <p:nvPr/>
        </p:nvSpPr>
        <p:spPr bwMode="auto">
          <a:xfrm>
            <a:off x="9001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P</a:t>
            </a:r>
          </a:p>
        </p:txBody>
      </p:sp>
      <p:sp>
        <p:nvSpPr>
          <p:cNvPr id="56325" name="Text Box 5">
            <a:extLst>
              <a:ext uri="{FF2B5EF4-FFF2-40B4-BE49-F238E27FC236}">
                <a16:creationId xmlns:a16="http://schemas.microsoft.com/office/drawing/2014/main" id="{CEB31EB1-B6D9-4D16-8D84-628EC660E99B}"/>
              </a:ext>
            </a:extLst>
          </p:cNvPr>
          <p:cNvSpPr txBox="1">
            <a:spLocks noChangeArrowheads="1"/>
          </p:cNvSpPr>
          <p:nvPr/>
        </p:nvSpPr>
        <p:spPr bwMode="auto">
          <a:xfrm>
            <a:off x="28432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1</a:t>
            </a:r>
          </a:p>
        </p:txBody>
      </p:sp>
      <p:sp>
        <p:nvSpPr>
          <p:cNvPr id="56326" name="Text Box 6">
            <a:extLst>
              <a:ext uri="{FF2B5EF4-FFF2-40B4-BE49-F238E27FC236}">
                <a16:creationId xmlns:a16="http://schemas.microsoft.com/office/drawing/2014/main" id="{894726DD-01D2-4B8C-BA7A-F09431045C39}"/>
              </a:ext>
            </a:extLst>
          </p:cNvPr>
          <p:cNvSpPr txBox="1">
            <a:spLocks noChangeArrowheads="1"/>
          </p:cNvSpPr>
          <p:nvPr/>
        </p:nvSpPr>
        <p:spPr bwMode="auto">
          <a:xfrm>
            <a:off x="34909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1</a:t>
            </a:r>
          </a:p>
        </p:txBody>
      </p:sp>
      <p:sp>
        <p:nvSpPr>
          <p:cNvPr id="56327" name="Text Box 7">
            <a:extLst>
              <a:ext uri="{FF2B5EF4-FFF2-40B4-BE49-F238E27FC236}">
                <a16:creationId xmlns:a16="http://schemas.microsoft.com/office/drawing/2014/main" id="{A9A4B33E-B9CE-4E2B-9996-D7A9892A8197}"/>
              </a:ext>
            </a:extLst>
          </p:cNvPr>
          <p:cNvSpPr txBox="1">
            <a:spLocks noChangeArrowheads="1"/>
          </p:cNvSpPr>
          <p:nvPr/>
        </p:nvSpPr>
        <p:spPr bwMode="auto">
          <a:xfrm>
            <a:off x="41386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C</a:t>
            </a:r>
          </a:p>
        </p:txBody>
      </p:sp>
      <p:sp>
        <p:nvSpPr>
          <p:cNvPr id="56328" name="Text Box 8">
            <a:extLst>
              <a:ext uri="{FF2B5EF4-FFF2-40B4-BE49-F238E27FC236}">
                <a16:creationId xmlns:a16="http://schemas.microsoft.com/office/drawing/2014/main" id="{FB4A8198-D5AB-4793-AEA4-92F449B0E335}"/>
              </a:ext>
            </a:extLst>
          </p:cNvPr>
          <p:cNvSpPr txBox="1">
            <a:spLocks noChangeArrowheads="1"/>
          </p:cNvSpPr>
          <p:nvPr/>
        </p:nvSpPr>
        <p:spPr bwMode="auto">
          <a:xfrm>
            <a:off x="47863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R</a:t>
            </a:r>
          </a:p>
        </p:txBody>
      </p:sp>
      <p:sp>
        <p:nvSpPr>
          <p:cNvPr id="56329" name="Text Box 9">
            <a:extLst>
              <a:ext uri="{FF2B5EF4-FFF2-40B4-BE49-F238E27FC236}">
                <a16:creationId xmlns:a16="http://schemas.microsoft.com/office/drawing/2014/main" id="{D1885DDD-CE7D-426B-9E9C-C37EBEEFFCF7}"/>
              </a:ext>
            </a:extLst>
          </p:cNvPr>
          <p:cNvSpPr txBox="1">
            <a:spLocks noChangeArrowheads="1"/>
          </p:cNvSpPr>
          <p:nvPr/>
        </p:nvSpPr>
        <p:spPr bwMode="auto">
          <a:xfrm>
            <a:off x="5435600"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A</a:t>
            </a:r>
          </a:p>
        </p:txBody>
      </p:sp>
      <p:sp>
        <p:nvSpPr>
          <p:cNvPr id="56330" name="Text Box 10">
            <a:extLst>
              <a:ext uri="{FF2B5EF4-FFF2-40B4-BE49-F238E27FC236}">
                <a16:creationId xmlns:a16="http://schemas.microsoft.com/office/drawing/2014/main" id="{5689614E-7252-4B15-A5EC-4768B07A35B1}"/>
              </a:ext>
            </a:extLst>
          </p:cNvPr>
          <p:cNvSpPr txBox="1">
            <a:spLocks noChangeArrowheads="1"/>
          </p:cNvSpPr>
          <p:nvPr/>
        </p:nvSpPr>
        <p:spPr bwMode="auto">
          <a:xfrm>
            <a:off x="1547813" y="1844675"/>
            <a:ext cx="1295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DPL</a:t>
            </a:r>
          </a:p>
        </p:txBody>
      </p:sp>
      <p:sp>
        <p:nvSpPr>
          <p:cNvPr id="56331" name="Text Box 11">
            <a:extLst>
              <a:ext uri="{FF2B5EF4-FFF2-40B4-BE49-F238E27FC236}">
                <a16:creationId xmlns:a16="http://schemas.microsoft.com/office/drawing/2014/main" id="{7A795A16-16F7-486D-A28D-7E08DD5A5B86}"/>
              </a:ext>
            </a:extLst>
          </p:cNvPr>
          <p:cNvSpPr txBox="1">
            <a:spLocks noChangeArrowheads="1"/>
          </p:cNvSpPr>
          <p:nvPr/>
        </p:nvSpPr>
        <p:spPr bwMode="auto">
          <a:xfrm>
            <a:off x="468313" y="2276475"/>
            <a:ext cx="7127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cs-CZ" altLang="cs-CZ" sz="1800"/>
          </a:p>
        </p:txBody>
      </p:sp>
      <p:sp>
        <p:nvSpPr>
          <p:cNvPr id="56332" name="Text Box 12">
            <a:extLst>
              <a:ext uri="{FF2B5EF4-FFF2-40B4-BE49-F238E27FC236}">
                <a16:creationId xmlns:a16="http://schemas.microsoft.com/office/drawing/2014/main" id="{B03DF8DD-FBF0-4529-B673-3E9109D54ECD}"/>
              </a:ext>
            </a:extLst>
          </p:cNvPr>
          <p:cNvSpPr txBox="1">
            <a:spLocks noChangeArrowheads="1"/>
          </p:cNvSpPr>
          <p:nvPr/>
        </p:nvSpPr>
        <p:spPr bwMode="auto">
          <a:xfrm>
            <a:off x="1116013" y="2205038"/>
            <a:ext cx="5976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7        6        5        4        3        2        1         0</a:t>
            </a:r>
          </a:p>
        </p:txBody>
      </p:sp>
      <p:sp>
        <p:nvSpPr>
          <p:cNvPr id="56333" name="Text Box 13">
            <a:extLst>
              <a:ext uri="{FF2B5EF4-FFF2-40B4-BE49-F238E27FC236}">
                <a16:creationId xmlns:a16="http://schemas.microsoft.com/office/drawing/2014/main" id="{4A34546C-98C3-4764-8754-F34E1A40D216}"/>
              </a:ext>
            </a:extLst>
          </p:cNvPr>
          <p:cNvSpPr txBox="1">
            <a:spLocks noChangeArrowheads="1"/>
          </p:cNvSpPr>
          <p:nvPr/>
        </p:nvSpPr>
        <p:spPr bwMode="auto">
          <a:xfrm>
            <a:off x="468313" y="1484313"/>
            <a:ext cx="6335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Obsah bajtu přístupová práva (bit 40 až 47 deskriptoru)</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D535E31-64B3-4210-B727-26370D5E110D}"/>
              </a:ext>
            </a:extLst>
          </p:cNvPr>
          <p:cNvSpPr>
            <a:spLocks noGrp="1" noChangeArrowheads="1"/>
          </p:cNvSpPr>
          <p:nvPr>
            <p:ph type="title"/>
          </p:nvPr>
        </p:nvSpPr>
        <p:spPr/>
        <p:txBody>
          <a:bodyPr/>
          <a:lstStyle/>
          <a:p>
            <a:pPr eaLnBrk="1" hangingPunct="1"/>
            <a:r>
              <a:rPr lang="cs-CZ" altLang="cs-CZ"/>
              <a:t>Deskriptor systémového segmentu</a:t>
            </a:r>
          </a:p>
        </p:txBody>
      </p:sp>
      <p:sp>
        <p:nvSpPr>
          <p:cNvPr id="57347" name="Rectangle 3">
            <a:extLst>
              <a:ext uri="{FF2B5EF4-FFF2-40B4-BE49-F238E27FC236}">
                <a16:creationId xmlns:a16="http://schemas.microsoft.com/office/drawing/2014/main" id="{645939DB-08F0-4936-8491-F58AE3DBB589}"/>
              </a:ext>
            </a:extLst>
          </p:cNvPr>
          <p:cNvSpPr>
            <a:spLocks noGrp="1" noChangeArrowheads="1"/>
          </p:cNvSpPr>
          <p:nvPr>
            <p:ph type="body" idx="1"/>
          </p:nvPr>
        </p:nvSpPr>
        <p:spPr>
          <a:xfrm>
            <a:off x="457200" y="2708275"/>
            <a:ext cx="8229600" cy="3422650"/>
          </a:xfrm>
        </p:spPr>
        <p:txBody>
          <a:bodyPr/>
          <a:lstStyle/>
          <a:p>
            <a:pPr eaLnBrk="1" hangingPunct="1">
              <a:lnSpc>
                <a:spcPct val="90000"/>
              </a:lnSpc>
            </a:pPr>
            <a:endParaRPr lang="cs-CZ" altLang="cs-CZ" sz="2000" b="1"/>
          </a:p>
          <a:p>
            <a:pPr eaLnBrk="1" hangingPunct="1">
              <a:lnSpc>
                <a:spcPct val="90000"/>
              </a:lnSpc>
            </a:pPr>
            <a:r>
              <a:rPr lang="cs-CZ" altLang="cs-CZ" sz="2000" b="1"/>
              <a:t>Typ=1 </a:t>
            </a:r>
            <a:r>
              <a:rPr lang="cs-CZ" altLang="cs-CZ" sz="2000"/>
              <a:t>označuje segment stavu procesu (TSS - Task State Segment) pro právě neaktivní proces. V tomto segmentu má OS uloženy informace o rozpracované úloze</a:t>
            </a:r>
          </a:p>
          <a:p>
            <a:pPr eaLnBrk="1" hangingPunct="1">
              <a:lnSpc>
                <a:spcPct val="90000"/>
              </a:lnSpc>
            </a:pPr>
            <a:endParaRPr lang="cs-CZ" altLang="cs-CZ" sz="2000" b="1"/>
          </a:p>
          <a:p>
            <a:pPr eaLnBrk="1" hangingPunct="1">
              <a:lnSpc>
                <a:spcPct val="90000"/>
              </a:lnSpc>
            </a:pPr>
            <a:r>
              <a:rPr lang="cs-CZ" altLang="cs-CZ" sz="2000" b="1"/>
              <a:t>Typ=3 </a:t>
            </a:r>
            <a:r>
              <a:rPr lang="cs-CZ" altLang="cs-CZ" sz="2000"/>
              <a:t>označuje segment stavu procesu pro právě aktivní proces</a:t>
            </a:r>
          </a:p>
          <a:p>
            <a:pPr eaLnBrk="1" hangingPunct="1">
              <a:lnSpc>
                <a:spcPct val="90000"/>
              </a:lnSpc>
            </a:pPr>
            <a:endParaRPr lang="cs-CZ" altLang="cs-CZ" sz="2000" b="1"/>
          </a:p>
          <a:p>
            <a:pPr eaLnBrk="1" hangingPunct="1">
              <a:lnSpc>
                <a:spcPct val="90000"/>
              </a:lnSpc>
            </a:pPr>
            <a:r>
              <a:rPr lang="cs-CZ" altLang="cs-CZ" sz="2000" b="1"/>
              <a:t>Typ=2 </a:t>
            </a:r>
            <a:r>
              <a:rPr lang="cs-CZ" altLang="cs-CZ" sz="2000"/>
              <a:t>označuje segment lokální tabulky deskriptorů segmentů (LDT - Local Descriptor Table)</a:t>
            </a:r>
          </a:p>
        </p:txBody>
      </p:sp>
      <p:sp>
        <p:nvSpPr>
          <p:cNvPr id="57348" name="Text Box 4">
            <a:extLst>
              <a:ext uri="{FF2B5EF4-FFF2-40B4-BE49-F238E27FC236}">
                <a16:creationId xmlns:a16="http://schemas.microsoft.com/office/drawing/2014/main" id="{4A356F7D-0042-4F89-AF47-0738DB874F52}"/>
              </a:ext>
            </a:extLst>
          </p:cNvPr>
          <p:cNvSpPr txBox="1">
            <a:spLocks noChangeArrowheads="1"/>
          </p:cNvSpPr>
          <p:nvPr/>
        </p:nvSpPr>
        <p:spPr bwMode="auto">
          <a:xfrm>
            <a:off x="9001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P</a:t>
            </a:r>
          </a:p>
        </p:txBody>
      </p:sp>
      <p:sp>
        <p:nvSpPr>
          <p:cNvPr id="57349" name="Text Box 5">
            <a:extLst>
              <a:ext uri="{FF2B5EF4-FFF2-40B4-BE49-F238E27FC236}">
                <a16:creationId xmlns:a16="http://schemas.microsoft.com/office/drawing/2014/main" id="{139717E0-586A-4149-9002-658909C23554}"/>
              </a:ext>
            </a:extLst>
          </p:cNvPr>
          <p:cNvSpPr txBox="1">
            <a:spLocks noChangeArrowheads="1"/>
          </p:cNvSpPr>
          <p:nvPr/>
        </p:nvSpPr>
        <p:spPr bwMode="auto">
          <a:xfrm>
            <a:off x="28432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0</a:t>
            </a:r>
          </a:p>
        </p:txBody>
      </p:sp>
      <p:sp>
        <p:nvSpPr>
          <p:cNvPr id="57350" name="Text Box 6">
            <a:extLst>
              <a:ext uri="{FF2B5EF4-FFF2-40B4-BE49-F238E27FC236}">
                <a16:creationId xmlns:a16="http://schemas.microsoft.com/office/drawing/2014/main" id="{CD8D2C8F-8E9A-46F3-89BA-68CCD217CF89}"/>
              </a:ext>
            </a:extLst>
          </p:cNvPr>
          <p:cNvSpPr txBox="1">
            <a:spLocks noChangeArrowheads="1"/>
          </p:cNvSpPr>
          <p:nvPr/>
        </p:nvSpPr>
        <p:spPr bwMode="auto">
          <a:xfrm>
            <a:off x="34909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0</a:t>
            </a:r>
          </a:p>
        </p:txBody>
      </p:sp>
      <p:sp>
        <p:nvSpPr>
          <p:cNvPr id="57351" name="Text Box 7">
            <a:extLst>
              <a:ext uri="{FF2B5EF4-FFF2-40B4-BE49-F238E27FC236}">
                <a16:creationId xmlns:a16="http://schemas.microsoft.com/office/drawing/2014/main" id="{A1198E95-D732-4544-B0C4-490AD98BA2D1}"/>
              </a:ext>
            </a:extLst>
          </p:cNvPr>
          <p:cNvSpPr txBox="1">
            <a:spLocks noChangeArrowheads="1"/>
          </p:cNvSpPr>
          <p:nvPr/>
        </p:nvSpPr>
        <p:spPr bwMode="auto">
          <a:xfrm>
            <a:off x="4138613" y="1844675"/>
            <a:ext cx="6477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0</a:t>
            </a:r>
          </a:p>
        </p:txBody>
      </p:sp>
      <p:sp>
        <p:nvSpPr>
          <p:cNvPr id="57352" name="Text Box 10">
            <a:extLst>
              <a:ext uri="{FF2B5EF4-FFF2-40B4-BE49-F238E27FC236}">
                <a16:creationId xmlns:a16="http://schemas.microsoft.com/office/drawing/2014/main" id="{113DB35B-1205-41CB-BC28-93822B9FDD02}"/>
              </a:ext>
            </a:extLst>
          </p:cNvPr>
          <p:cNvSpPr txBox="1">
            <a:spLocks noChangeArrowheads="1"/>
          </p:cNvSpPr>
          <p:nvPr/>
        </p:nvSpPr>
        <p:spPr bwMode="auto">
          <a:xfrm>
            <a:off x="1547813" y="1844675"/>
            <a:ext cx="1295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DPL</a:t>
            </a:r>
          </a:p>
        </p:txBody>
      </p:sp>
      <p:sp>
        <p:nvSpPr>
          <p:cNvPr id="57353" name="Text Box 11">
            <a:extLst>
              <a:ext uri="{FF2B5EF4-FFF2-40B4-BE49-F238E27FC236}">
                <a16:creationId xmlns:a16="http://schemas.microsoft.com/office/drawing/2014/main" id="{31C1A31A-8B2E-4B2B-997E-0D31923BA9CC}"/>
              </a:ext>
            </a:extLst>
          </p:cNvPr>
          <p:cNvSpPr txBox="1">
            <a:spLocks noChangeArrowheads="1"/>
          </p:cNvSpPr>
          <p:nvPr/>
        </p:nvSpPr>
        <p:spPr bwMode="auto">
          <a:xfrm>
            <a:off x="468313" y="2276475"/>
            <a:ext cx="7127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cs-CZ" altLang="cs-CZ" sz="1800"/>
          </a:p>
        </p:txBody>
      </p:sp>
      <p:sp>
        <p:nvSpPr>
          <p:cNvPr id="57354" name="Text Box 12">
            <a:extLst>
              <a:ext uri="{FF2B5EF4-FFF2-40B4-BE49-F238E27FC236}">
                <a16:creationId xmlns:a16="http://schemas.microsoft.com/office/drawing/2014/main" id="{1C6F2BCB-C8DA-49D7-84B5-43818C438236}"/>
              </a:ext>
            </a:extLst>
          </p:cNvPr>
          <p:cNvSpPr txBox="1">
            <a:spLocks noChangeArrowheads="1"/>
          </p:cNvSpPr>
          <p:nvPr/>
        </p:nvSpPr>
        <p:spPr bwMode="auto">
          <a:xfrm>
            <a:off x="1116013" y="2205038"/>
            <a:ext cx="5976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7        6        5        4        3        2        1         0</a:t>
            </a:r>
          </a:p>
        </p:txBody>
      </p:sp>
      <p:sp>
        <p:nvSpPr>
          <p:cNvPr id="57355" name="Text Box 13">
            <a:extLst>
              <a:ext uri="{FF2B5EF4-FFF2-40B4-BE49-F238E27FC236}">
                <a16:creationId xmlns:a16="http://schemas.microsoft.com/office/drawing/2014/main" id="{68003743-ECDD-4B85-8EF7-C6B1FFAC6DB6}"/>
              </a:ext>
            </a:extLst>
          </p:cNvPr>
          <p:cNvSpPr txBox="1">
            <a:spLocks noChangeArrowheads="1"/>
          </p:cNvSpPr>
          <p:nvPr/>
        </p:nvSpPr>
        <p:spPr bwMode="auto">
          <a:xfrm>
            <a:off x="468313" y="1484313"/>
            <a:ext cx="6335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Obsah bajtu přístupová práva (bit 40 až 47 deskriptoru)</a:t>
            </a:r>
          </a:p>
        </p:txBody>
      </p:sp>
      <p:sp>
        <p:nvSpPr>
          <p:cNvPr id="57356" name="Text Box 14">
            <a:extLst>
              <a:ext uri="{FF2B5EF4-FFF2-40B4-BE49-F238E27FC236}">
                <a16:creationId xmlns:a16="http://schemas.microsoft.com/office/drawing/2014/main" id="{F9F34C01-2F5B-4188-8E72-F0DDA8023F6E}"/>
              </a:ext>
            </a:extLst>
          </p:cNvPr>
          <p:cNvSpPr txBox="1">
            <a:spLocks noChangeArrowheads="1"/>
          </p:cNvSpPr>
          <p:nvPr/>
        </p:nvSpPr>
        <p:spPr bwMode="auto">
          <a:xfrm>
            <a:off x="4787900" y="1844675"/>
            <a:ext cx="1295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cs-CZ" altLang="cs-CZ" sz="1800"/>
              <a:t>Typ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1090119-B43C-4ACA-ADD0-1CEE82AEE48B}"/>
              </a:ext>
            </a:extLst>
          </p:cNvPr>
          <p:cNvSpPr>
            <a:spLocks noGrp="1" noChangeArrowheads="1"/>
          </p:cNvSpPr>
          <p:nvPr>
            <p:ph type="title"/>
          </p:nvPr>
        </p:nvSpPr>
        <p:spPr/>
        <p:txBody>
          <a:bodyPr/>
          <a:lstStyle/>
          <a:p>
            <a:pPr eaLnBrk="1" hangingPunct="1"/>
            <a:r>
              <a:rPr lang="cs-CZ" altLang="cs-CZ"/>
              <a:t>Úrovně oprávnění</a:t>
            </a:r>
          </a:p>
        </p:txBody>
      </p:sp>
      <p:sp>
        <p:nvSpPr>
          <p:cNvPr id="58371" name="Rectangle 3">
            <a:extLst>
              <a:ext uri="{FF2B5EF4-FFF2-40B4-BE49-F238E27FC236}">
                <a16:creationId xmlns:a16="http://schemas.microsoft.com/office/drawing/2014/main" id="{FB554590-3DED-4849-9BAC-5D3D67CB6200}"/>
              </a:ext>
            </a:extLst>
          </p:cNvPr>
          <p:cNvSpPr>
            <a:spLocks noGrp="1" noChangeArrowheads="1"/>
          </p:cNvSpPr>
          <p:nvPr>
            <p:ph type="body" idx="1"/>
          </p:nvPr>
        </p:nvSpPr>
        <p:spPr/>
        <p:txBody>
          <a:bodyPr/>
          <a:lstStyle/>
          <a:p>
            <a:pPr eaLnBrk="1" hangingPunct="1">
              <a:lnSpc>
                <a:spcPct val="80000"/>
              </a:lnSpc>
            </a:pPr>
            <a:r>
              <a:rPr lang="cs-CZ" altLang="cs-CZ" sz="1600"/>
              <a:t>K dispozici jsou </a:t>
            </a:r>
            <a:r>
              <a:rPr lang="cs-CZ" altLang="cs-CZ" sz="1600" b="1"/>
              <a:t>4 úrovně oprávnění</a:t>
            </a:r>
            <a:r>
              <a:rPr lang="cs-CZ" altLang="cs-CZ" sz="1600"/>
              <a:t>, které jsou číselně označeny 0 (nejvyšší) až 3 (nejnižší)</a:t>
            </a:r>
          </a:p>
          <a:p>
            <a:pPr eaLnBrk="1" hangingPunct="1">
              <a:lnSpc>
                <a:spcPct val="80000"/>
              </a:lnSpc>
            </a:pPr>
            <a:endParaRPr lang="cs-CZ" altLang="cs-CZ" sz="1600" b="1"/>
          </a:p>
          <a:p>
            <a:pPr eaLnBrk="1" hangingPunct="1">
              <a:lnSpc>
                <a:spcPct val="80000"/>
              </a:lnSpc>
            </a:pPr>
            <a:r>
              <a:rPr lang="cs-CZ" altLang="cs-CZ" sz="1600" b="1"/>
              <a:t>úroveň 0 - jádro operačního systému </a:t>
            </a:r>
            <a:r>
              <a:rPr lang="cs-CZ" altLang="cs-CZ" sz="1600"/>
              <a:t>(řízení procesoru, I/O operací, přidělování paměti, vytváření a ukončování úloh)</a:t>
            </a:r>
          </a:p>
          <a:p>
            <a:pPr eaLnBrk="1" hangingPunct="1">
              <a:lnSpc>
                <a:spcPct val="80000"/>
              </a:lnSpc>
            </a:pPr>
            <a:r>
              <a:rPr lang="cs-CZ" altLang="cs-CZ" sz="1600" b="1"/>
              <a:t>úroveň 1 - </a:t>
            </a:r>
            <a:r>
              <a:rPr lang="cs-CZ" altLang="cs-CZ" sz="1600"/>
              <a:t>služby poskytované operačním systémem </a:t>
            </a:r>
          </a:p>
          <a:p>
            <a:pPr eaLnBrk="1" hangingPunct="1">
              <a:lnSpc>
                <a:spcPct val="80000"/>
              </a:lnSpc>
            </a:pPr>
            <a:r>
              <a:rPr lang="cs-CZ" altLang="cs-CZ" sz="1600" b="1"/>
              <a:t>úroveň 2 - </a:t>
            </a:r>
            <a:r>
              <a:rPr lang="cs-CZ" altLang="cs-CZ" sz="1600"/>
              <a:t>systémové programy a podprogramy z  knihoven (systém obsluhy souborů, správa knihoven)</a:t>
            </a:r>
          </a:p>
          <a:p>
            <a:pPr eaLnBrk="1" hangingPunct="1">
              <a:lnSpc>
                <a:spcPct val="80000"/>
              </a:lnSpc>
            </a:pPr>
            <a:r>
              <a:rPr lang="cs-CZ" altLang="cs-CZ" sz="1600" b="1"/>
              <a:t>úroveň 3 - </a:t>
            </a:r>
            <a:r>
              <a:rPr lang="cs-CZ" altLang="cs-CZ" sz="1600"/>
              <a:t>běžné</a:t>
            </a:r>
            <a:r>
              <a:rPr lang="cs-CZ" altLang="cs-CZ" sz="1600" b="1"/>
              <a:t> </a:t>
            </a:r>
            <a:r>
              <a:rPr lang="cs-CZ" altLang="cs-CZ" sz="1600"/>
              <a:t>uživatelské aplikace</a:t>
            </a:r>
          </a:p>
          <a:p>
            <a:pPr eaLnBrk="1" hangingPunct="1">
              <a:lnSpc>
                <a:spcPct val="80000"/>
              </a:lnSpc>
            </a:pPr>
            <a:endParaRPr lang="cs-CZ" altLang="cs-CZ" sz="1600"/>
          </a:p>
          <a:p>
            <a:pPr eaLnBrk="1" hangingPunct="1">
              <a:lnSpc>
                <a:spcPct val="80000"/>
              </a:lnSpc>
            </a:pPr>
            <a:r>
              <a:rPr lang="cs-CZ" altLang="cs-CZ" sz="1600"/>
              <a:t>Vždy je kontrolováno, zda aplikace nemá snahu manipulovat se segmentem, který používá proces s vyšším oprávněním</a:t>
            </a:r>
          </a:p>
          <a:p>
            <a:pPr eaLnBrk="1" hangingPunct="1">
              <a:lnSpc>
                <a:spcPct val="80000"/>
              </a:lnSpc>
            </a:pPr>
            <a:r>
              <a:rPr lang="cs-CZ" altLang="cs-CZ" sz="1600"/>
              <a:t>Běžné uživatelské aplikace (úroveň 3) nemají právo měnit data operačního systému. Naopak jádro operačního systému smí vše – zavádět nové aplikace do paměti, ukončovat úlohy, odebírat paměť atd.</a:t>
            </a:r>
          </a:p>
          <a:p>
            <a:pPr eaLnBrk="1" hangingPunct="1">
              <a:lnSpc>
                <a:spcPct val="80000"/>
              </a:lnSpc>
            </a:pPr>
            <a:r>
              <a:rPr lang="cs-CZ" altLang="cs-CZ" sz="1600"/>
              <a:t>V případě nepovoleného přístupu do paměti je generováno přerušení, které vhodným způsobem obslouží operační systém </a:t>
            </a:r>
            <a:endParaRPr lang="en-US" altLang="cs-CZ" sz="1600"/>
          </a:p>
          <a:p>
            <a:pPr lvl="1" eaLnBrk="1" hangingPunct="1">
              <a:lnSpc>
                <a:spcPct val="80000"/>
              </a:lnSpc>
            </a:pPr>
            <a:r>
              <a:rPr lang="cs-CZ" altLang="cs-CZ" sz="1600"/>
              <a:t>např. Windows generují </a:t>
            </a:r>
            <a:r>
              <a:rPr lang="cs-CZ" altLang="cs-CZ" sz="1600" i="1"/>
              <a:t>„Memory Access Violation“ </a:t>
            </a:r>
            <a:r>
              <a:rPr lang="cs-CZ" altLang="cs-CZ" sz="1600"/>
              <a:t>a neposlušnou úlohu ukončí)</a:t>
            </a:r>
            <a:endParaRPr lang="en-US" altLang="cs-CZ" sz="1600"/>
          </a:p>
          <a:p>
            <a:pPr lvl="1" eaLnBrk="1" hangingPunct="1">
              <a:lnSpc>
                <a:spcPct val="80000"/>
              </a:lnSpc>
            </a:pPr>
            <a:r>
              <a:rPr lang="cs-CZ" altLang="cs-CZ" sz="1600"/>
              <a:t>UNIXová chybová hláška</a:t>
            </a:r>
            <a:r>
              <a:rPr lang="cs-CZ" altLang="cs-CZ" sz="1600" i="1"/>
              <a:t> Segmentation fault</a:t>
            </a:r>
          </a:p>
          <a:p>
            <a:pPr eaLnBrk="1" hangingPunct="1">
              <a:lnSpc>
                <a:spcPct val="80000"/>
              </a:lnSpc>
              <a:buFont typeface="Wingdings" panose="05000000000000000000" pitchFamily="2" charset="2"/>
              <a:buNone/>
            </a:pPr>
            <a:endParaRPr lang="cs-CZ" altLang="cs-CZ" sz="1600"/>
          </a:p>
          <a:p>
            <a:pPr eaLnBrk="1" hangingPunct="1">
              <a:lnSpc>
                <a:spcPct val="80000"/>
              </a:lnSpc>
            </a:pPr>
            <a:endParaRPr lang="cs-CZ" altLang="cs-CZ" sz="1300"/>
          </a:p>
          <a:p>
            <a:pPr eaLnBrk="1" hangingPunct="1">
              <a:lnSpc>
                <a:spcPct val="80000"/>
              </a:lnSpc>
            </a:pPr>
            <a:endParaRPr lang="cs-CZ" altLang="cs-CZ" sz="13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0A75580-E7C9-4958-90AE-3B5DA4E01EF2}"/>
              </a:ext>
            </a:extLst>
          </p:cNvPr>
          <p:cNvSpPr>
            <a:spLocks noGrp="1" noChangeArrowheads="1"/>
          </p:cNvSpPr>
          <p:nvPr>
            <p:ph type="title"/>
          </p:nvPr>
        </p:nvSpPr>
        <p:spPr/>
        <p:txBody>
          <a:bodyPr/>
          <a:lstStyle/>
          <a:p>
            <a:pPr eaLnBrk="1" hangingPunct="1"/>
            <a:r>
              <a:rPr lang="en-US" altLang="cs-CZ"/>
              <a:t>IOPL</a:t>
            </a:r>
            <a:endParaRPr lang="cs-CZ" altLang="cs-CZ"/>
          </a:p>
        </p:txBody>
      </p:sp>
      <p:sp>
        <p:nvSpPr>
          <p:cNvPr id="59395" name="Rectangle 3">
            <a:extLst>
              <a:ext uri="{FF2B5EF4-FFF2-40B4-BE49-F238E27FC236}">
                <a16:creationId xmlns:a16="http://schemas.microsoft.com/office/drawing/2014/main" id="{F32887B1-2800-4661-8A29-A1EF924F302D}"/>
              </a:ext>
            </a:extLst>
          </p:cNvPr>
          <p:cNvSpPr>
            <a:spLocks noGrp="1" noChangeArrowheads="1"/>
          </p:cNvSpPr>
          <p:nvPr>
            <p:ph type="body" idx="1"/>
          </p:nvPr>
        </p:nvSpPr>
        <p:spPr/>
        <p:txBody>
          <a:bodyPr/>
          <a:lstStyle/>
          <a:p>
            <a:pPr eaLnBrk="1" hangingPunct="1">
              <a:lnSpc>
                <a:spcPct val="90000"/>
              </a:lnSpc>
            </a:pPr>
            <a:r>
              <a:rPr lang="en-US" altLang="cs-CZ" sz="2100"/>
              <a:t>V registru FLAGS p</a:t>
            </a:r>
            <a:r>
              <a:rPr lang="cs-CZ" altLang="cs-CZ" sz="2100"/>
              <a:t>řibyly nové dva příznakové bity, kterými operační systém nastaví úroveň opravnění potřebnou pro povolení vstupu/výstupu</a:t>
            </a:r>
          </a:p>
          <a:p>
            <a:pPr eaLnBrk="1" hangingPunct="1">
              <a:lnSpc>
                <a:spcPct val="90000"/>
              </a:lnSpc>
            </a:pPr>
            <a:endParaRPr lang="cs-CZ" altLang="cs-CZ" sz="2100"/>
          </a:p>
          <a:p>
            <a:pPr eaLnBrk="1" hangingPunct="1">
              <a:lnSpc>
                <a:spcPct val="90000"/>
              </a:lnSpc>
            </a:pPr>
            <a:r>
              <a:rPr lang="cs-CZ" altLang="cs-CZ" sz="2100" b="1"/>
              <a:t>IOPL</a:t>
            </a:r>
            <a:r>
              <a:rPr lang="cs-CZ" altLang="cs-CZ" sz="2100"/>
              <a:t> = Input Output Privilege Level</a:t>
            </a:r>
          </a:p>
          <a:p>
            <a:pPr eaLnBrk="1" hangingPunct="1">
              <a:lnSpc>
                <a:spcPct val="90000"/>
              </a:lnSpc>
            </a:pPr>
            <a:endParaRPr lang="cs-CZ" altLang="cs-CZ" sz="2100"/>
          </a:p>
          <a:p>
            <a:pPr eaLnBrk="1" hangingPunct="1">
              <a:lnSpc>
                <a:spcPct val="90000"/>
              </a:lnSpc>
            </a:pPr>
            <a:r>
              <a:rPr lang="cs-CZ" altLang="cs-CZ" sz="2100"/>
              <a:t>Pomocí IOPL lze nastavit nejnižší možnou úroveň oprávnění, při které ještě úloha může provádět vstupně-výstupní operace (tzn. pomocí instrukci IN a OUT přímo přistupovat k periferiím)</a:t>
            </a:r>
          </a:p>
          <a:p>
            <a:pPr eaLnBrk="1" hangingPunct="1">
              <a:lnSpc>
                <a:spcPct val="90000"/>
              </a:lnSpc>
            </a:pPr>
            <a:r>
              <a:rPr lang="cs-CZ" altLang="cs-CZ" sz="2100"/>
              <a:t>Úlohy s nižší úrovní oprávnění, než která je nastavená pomocí IOPL, nemohou přímo přistupovat k hardwaru (musí za tím účelem volat např. služby OS)</a:t>
            </a:r>
          </a:p>
          <a:p>
            <a:pPr eaLnBrk="1" hangingPunct="1">
              <a:lnSpc>
                <a:spcPct val="90000"/>
              </a:lnSpc>
            </a:pPr>
            <a:r>
              <a:rPr lang="cs-CZ" altLang="cs-CZ" sz="2100"/>
              <a:t>Pokud se úloha s nedostatečným oprávněním pokusí provést operaci IN nebo OUT je generováno přerušení, které je obslouženo operačním systémem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adpis 1">
            <a:extLst>
              <a:ext uri="{FF2B5EF4-FFF2-40B4-BE49-F238E27FC236}">
                <a16:creationId xmlns:a16="http://schemas.microsoft.com/office/drawing/2014/main" id="{222A79E6-C652-41B8-8663-4059A2929AFA}"/>
              </a:ext>
            </a:extLst>
          </p:cNvPr>
          <p:cNvSpPr>
            <a:spLocks noGrp="1" noChangeArrowheads="1"/>
          </p:cNvSpPr>
          <p:nvPr>
            <p:ph type="title"/>
          </p:nvPr>
        </p:nvSpPr>
        <p:spPr/>
        <p:txBody>
          <a:bodyPr/>
          <a:lstStyle/>
          <a:p>
            <a:r>
              <a:rPr lang="cs-CZ" altLang="cs-CZ"/>
              <a:t>IOPL</a:t>
            </a:r>
          </a:p>
        </p:txBody>
      </p:sp>
      <p:sp>
        <p:nvSpPr>
          <p:cNvPr id="60419" name="Zástupný obsah 2">
            <a:extLst>
              <a:ext uri="{FF2B5EF4-FFF2-40B4-BE49-F238E27FC236}">
                <a16:creationId xmlns:a16="http://schemas.microsoft.com/office/drawing/2014/main" id="{D4738709-009F-49CC-B4C3-C93F3A2C81F1}"/>
              </a:ext>
            </a:extLst>
          </p:cNvPr>
          <p:cNvSpPr>
            <a:spLocks noGrp="1" noChangeArrowheads="1"/>
          </p:cNvSpPr>
          <p:nvPr>
            <p:ph idx="1"/>
          </p:nvPr>
        </p:nvSpPr>
        <p:spPr/>
        <p:txBody>
          <a:bodyPr/>
          <a:lstStyle/>
          <a:p>
            <a:r>
              <a:rPr lang="cs-CZ" altLang="cs-CZ" sz="2000"/>
              <a:t>Pokud </a:t>
            </a:r>
            <a:r>
              <a:rPr lang="cs-CZ" altLang="cs-CZ" sz="2000" b="1"/>
              <a:t>IOPL=3</a:t>
            </a:r>
          </a:p>
          <a:p>
            <a:r>
              <a:rPr lang="cs-CZ" altLang="cs-CZ" sz="2000"/>
              <a:t>Pak k provádění instrukcí IN a OUT stačí mít úroveň oprávnění 3, což je nejnižší možná úroveň oprávnění. </a:t>
            </a:r>
          </a:p>
          <a:p>
            <a:r>
              <a:rPr lang="cs-CZ" altLang="cs-CZ" sz="2000"/>
              <a:t>IN a OUT mohou provádět procesy s úrovní oprávnění 0, 1, 2 ,3</a:t>
            </a:r>
          </a:p>
          <a:p>
            <a:r>
              <a:rPr lang="cs-CZ" altLang="cs-CZ" sz="2000"/>
              <a:t>V tomto případě mohou tedy přistupovat ke vstupu a výstupu všechny běžící procesy a tím pádem operační systém ztrácí kontrolu nad vstupem a výstupem (programy mohou chaoticky zapisovat kamkoliv na disk, mazat jakýkoliv soubor, obcházet přístupová práva k souborům, dva programy současně posílají nesmyslná data tiskárně, odesílají se pakety do sítě a OS neví kam a nemůže je kontrolovat…)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adpis 1">
            <a:extLst>
              <a:ext uri="{FF2B5EF4-FFF2-40B4-BE49-F238E27FC236}">
                <a16:creationId xmlns:a16="http://schemas.microsoft.com/office/drawing/2014/main" id="{18B35CA8-BA7F-4F2E-A8BB-9C6FDF8278AB}"/>
              </a:ext>
            </a:extLst>
          </p:cNvPr>
          <p:cNvSpPr>
            <a:spLocks noGrp="1" noChangeArrowheads="1"/>
          </p:cNvSpPr>
          <p:nvPr>
            <p:ph type="title"/>
          </p:nvPr>
        </p:nvSpPr>
        <p:spPr/>
        <p:txBody>
          <a:bodyPr/>
          <a:lstStyle/>
          <a:p>
            <a:r>
              <a:rPr lang="cs-CZ" altLang="cs-CZ"/>
              <a:t>IOPL</a:t>
            </a:r>
          </a:p>
        </p:txBody>
      </p:sp>
      <p:sp>
        <p:nvSpPr>
          <p:cNvPr id="61443" name="Zástupný obsah 2">
            <a:extLst>
              <a:ext uri="{FF2B5EF4-FFF2-40B4-BE49-F238E27FC236}">
                <a16:creationId xmlns:a16="http://schemas.microsoft.com/office/drawing/2014/main" id="{6FCE3116-72D1-44FD-9FA1-809FB93C2238}"/>
              </a:ext>
            </a:extLst>
          </p:cNvPr>
          <p:cNvSpPr>
            <a:spLocks noGrp="1" noChangeArrowheads="1"/>
          </p:cNvSpPr>
          <p:nvPr>
            <p:ph idx="1"/>
          </p:nvPr>
        </p:nvSpPr>
        <p:spPr/>
        <p:txBody>
          <a:bodyPr/>
          <a:lstStyle/>
          <a:p>
            <a:r>
              <a:rPr lang="cs-CZ" altLang="cs-CZ" sz="1400"/>
              <a:t>Pokud </a:t>
            </a:r>
            <a:r>
              <a:rPr lang="cs-CZ" altLang="cs-CZ" sz="1400" b="1"/>
              <a:t>IOPL=2</a:t>
            </a:r>
          </a:p>
          <a:p>
            <a:r>
              <a:rPr lang="cs-CZ" altLang="cs-CZ" sz="1400"/>
              <a:t>Pak k provádění instrukcí IN a OUT je třeba mít alespoň úroveň oprávnění 2</a:t>
            </a:r>
          </a:p>
          <a:p>
            <a:r>
              <a:rPr lang="cs-CZ" altLang="cs-CZ" sz="1400"/>
              <a:t>IN a OUT mohou provádět procesy s úrovní oprávnění 0, 1, 2</a:t>
            </a:r>
          </a:p>
          <a:p>
            <a:r>
              <a:rPr lang="cs-CZ" altLang="cs-CZ" sz="1400"/>
              <a:t>Běžné uživatelské aplikace s úrovní oprávnění 3 nemohou přistupovat ke vstupu a výstupu</a:t>
            </a:r>
          </a:p>
          <a:p>
            <a:r>
              <a:rPr lang="cs-CZ" altLang="cs-CZ" sz="1400"/>
              <a:t>Pokud chce takový program zapsat něco na disk, nemá k němu přímý přístup a musí využít službu operačního systému (vytvoř soubor, čti soubor, přejmenuj soubor, zapiš do souboru)</a:t>
            </a:r>
          </a:p>
          <a:p>
            <a:r>
              <a:rPr lang="cs-CZ" altLang="cs-CZ" sz="1400"/>
              <a:t>Program sám s diskem neumí komunikovat – k tomu je potřeba instrukce IN a OUT, která je ale pro program zakázaná</a:t>
            </a:r>
          </a:p>
          <a:p>
            <a:r>
              <a:rPr lang="cs-CZ" altLang="cs-CZ" sz="1400"/>
              <a:t>Program tedy nemůže zapsat jakákoliv dat na jakékoliv místo na disku</a:t>
            </a:r>
          </a:p>
          <a:p>
            <a:r>
              <a:rPr lang="cs-CZ" altLang="cs-CZ" sz="1400"/>
              <a:t>Program nemá přístup k tiskárně – musí využívat službu pro tisk, kterou mu nabízí OS. Operační systém pak může zabránit tomu, aby tiskly dva programy současně tím, že vytváří tiskovou frontu. </a:t>
            </a:r>
          </a:p>
          <a:p>
            <a:r>
              <a:rPr lang="cs-CZ" altLang="cs-CZ" sz="1400"/>
              <a:t>Program nemá přístup k síti. K navazování spojení, odesílání a přijímání paketů musí používat služby operačního systému a jeho porty. Operační systém pak může kontrolovat, který program kam co posílá (firewall, antivir) a přicházející pakety dle čísla portu předávat cílovým aplikacím</a:t>
            </a:r>
          </a:p>
          <a:p>
            <a:r>
              <a:rPr lang="cs-CZ" altLang="cs-CZ" sz="1400"/>
              <a:t>Program nemá přístup ani ke klávesnici, myši, USB portům, časovači…. – vše je pro něj dostupné pouze voláním služeb operačního systému a přímo s těmito zařízeními nemůže komunikovat</a:t>
            </a:r>
          </a:p>
          <a:p>
            <a:r>
              <a:rPr lang="cs-CZ" altLang="cs-CZ" sz="1400"/>
              <a:t>Operační systém má tedy naprostou kontrolu nad tím, kam koncové aplikace přistupují</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adpis 1">
            <a:extLst>
              <a:ext uri="{FF2B5EF4-FFF2-40B4-BE49-F238E27FC236}">
                <a16:creationId xmlns:a16="http://schemas.microsoft.com/office/drawing/2014/main" id="{63646454-3B17-48A2-9DB3-B1AAF284E68E}"/>
              </a:ext>
            </a:extLst>
          </p:cNvPr>
          <p:cNvSpPr>
            <a:spLocks noGrp="1" noChangeArrowheads="1"/>
          </p:cNvSpPr>
          <p:nvPr>
            <p:ph type="title"/>
          </p:nvPr>
        </p:nvSpPr>
        <p:spPr/>
        <p:txBody>
          <a:bodyPr/>
          <a:lstStyle/>
          <a:p>
            <a:r>
              <a:rPr lang="cs-CZ" altLang="cs-CZ"/>
              <a:t>IOPL</a:t>
            </a:r>
          </a:p>
        </p:txBody>
      </p:sp>
      <p:sp>
        <p:nvSpPr>
          <p:cNvPr id="62467" name="Zástupný obsah 2">
            <a:extLst>
              <a:ext uri="{FF2B5EF4-FFF2-40B4-BE49-F238E27FC236}">
                <a16:creationId xmlns:a16="http://schemas.microsoft.com/office/drawing/2014/main" id="{90BCF77D-D5DE-452E-9E8A-394A7643EF89}"/>
              </a:ext>
            </a:extLst>
          </p:cNvPr>
          <p:cNvSpPr>
            <a:spLocks noGrp="1" noChangeArrowheads="1"/>
          </p:cNvSpPr>
          <p:nvPr>
            <p:ph idx="1"/>
          </p:nvPr>
        </p:nvSpPr>
        <p:spPr/>
        <p:txBody>
          <a:bodyPr/>
          <a:lstStyle/>
          <a:p>
            <a:r>
              <a:rPr lang="cs-CZ" altLang="cs-CZ" sz="1600"/>
              <a:t>Pokud </a:t>
            </a:r>
            <a:r>
              <a:rPr lang="cs-CZ" altLang="cs-CZ" sz="1600" b="1"/>
              <a:t>IOPL=0</a:t>
            </a:r>
          </a:p>
          <a:p>
            <a:r>
              <a:rPr lang="cs-CZ" altLang="cs-CZ" sz="1600"/>
              <a:t>Pak k provádění instrukcí IN a OUT je nutné mít  úroveň oprávnění 0</a:t>
            </a:r>
          </a:p>
          <a:p>
            <a:r>
              <a:rPr lang="cs-CZ" altLang="cs-CZ" sz="1600"/>
              <a:t>Úroveň oprávnění 0 má pouze jádro operačního systému</a:t>
            </a:r>
          </a:p>
          <a:p>
            <a:r>
              <a:rPr lang="cs-CZ" altLang="cs-CZ" sz="1600"/>
              <a:t>IN a OUT může provádět pouze proces s úrovní oprávnění 0 – tedy jádro OS</a:t>
            </a:r>
          </a:p>
          <a:p>
            <a:r>
              <a:rPr lang="cs-CZ" altLang="cs-CZ" sz="1600"/>
              <a:t>V tomto případě by nemohly přistupovat ke vstupu a výstupu ani ostatní procesy operačního systému, služby, ovladače atd.</a:t>
            </a:r>
          </a:p>
          <a:p>
            <a:r>
              <a:rPr lang="cs-CZ" altLang="cs-CZ" sz="1600"/>
              <a:t>Vstup a výstup by byl v podstatě zakázaný</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CA53782-4A24-4009-BDC9-BA2945CB46BF}"/>
              </a:ext>
            </a:extLst>
          </p:cNvPr>
          <p:cNvSpPr>
            <a:spLocks noGrp="1" noChangeArrowheads="1"/>
          </p:cNvSpPr>
          <p:nvPr>
            <p:ph type="title"/>
          </p:nvPr>
        </p:nvSpPr>
        <p:spPr/>
        <p:txBody>
          <a:bodyPr/>
          <a:lstStyle/>
          <a:p>
            <a:pPr eaLnBrk="1" hangingPunct="1"/>
            <a:r>
              <a:rPr lang="cs-CZ" altLang="cs-CZ"/>
              <a:t>Skok do jiného kódového segmentu</a:t>
            </a:r>
          </a:p>
        </p:txBody>
      </p:sp>
      <p:sp>
        <p:nvSpPr>
          <p:cNvPr id="63491" name="Rectangle 3">
            <a:extLst>
              <a:ext uri="{FF2B5EF4-FFF2-40B4-BE49-F238E27FC236}">
                <a16:creationId xmlns:a16="http://schemas.microsoft.com/office/drawing/2014/main" id="{93B873E9-36DC-4C9F-BC18-15CBAC2310F0}"/>
              </a:ext>
            </a:extLst>
          </p:cNvPr>
          <p:cNvSpPr>
            <a:spLocks noGrp="1" noChangeArrowheads="1"/>
          </p:cNvSpPr>
          <p:nvPr>
            <p:ph type="body" idx="1"/>
          </p:nvPr>
        </p:nvSpPr>
        <p:spPr/>
        <p:txBody>
          <a:bodyPr/>
          <a:lstStyle/>
          <a:p>
            <a:pPr eaLnBrk="1" hangingPunct="1">
              <a:lnSpc>
                <a:spcPct val="90000"/>
              </a:lnSpc>
            </a:pPr>
            <a:r>
              <a:rPr lang="cs-CZ" altLang="cs-CZ" sz="2100"/>
              <a:t>Program </a:t>
            </a:r>
            <a:r>
              <a:rPr lang="cs-CZ" altLang="cs-CZ" sz="2100" b="1"/>
              <a:t>uvnitř svého kódového segmentu</a:t>
            </a:r>
            <a:r>
              <a:rPr lang="cs-CZ" altLang="cs-CZ" sz="2100"/>
              <a:t> může skákat z místa na místo bez omezení</a:t>
            </a:r>
          </a:p>
          <a:p>
            <a:pPr eaLnBrk="1" hangingPunct="1">
              <a:lnSpc>
                <a:spcPct val="90000"/>
              </a:lnSpc>
            </a:pPr>
            <a:r>
              <a:rPr lang="cs-CZ" altLang="cs-CZ" sz="2100" b="1"/>
              <a:t>Mezisegmentovým skokem</a:t>
            </a:r>
            <a:r>
              <a:rPr lang="cs-CZ" altLang="cs-CZ" sz="2100"/>
              <a:t> nebo voláním podprogramu nazýváme přesun programového čítače na adresu ležící v </a:t>
            </a:r>
            <a:r>
              <a:rPr lang="cs-CZ" altLang="cs-CZ" sz="2100" b="1"/>
              <a:t>jiném kódovém segmentu</a:t>
            </a:r>
          </a:p>
          <a:p>
            <a:pPr eaLnBrk="1" hangingPunct="1">
              <a:lnSpc>
                <a:spcPct val="90000"/>
              </a:lnSpc>
            </a:pPr>
            <a:endParaRPr lang="cs-CZ" altLang="cs-CZ" sz="2100"/>
          </a:p>
          <a:p>
            <a:pPr eaLnBrk="1" hangingPunct="1">
              <a:lnSpc>
                <a:spcPct val="90000"/>
              </a:lnSpc>
            </a:pPr>
            <a:r>
              <a:rPr lang="cs-CZ" altLang="cs-CZ" sz="2100"/>
              <a:t>Momentální úroveň oprávnění právě prováděného procesu </a:t>
            </a:r>
            <a:r>
              <a:rPr lang="cs-CZ" altLang="cs-CZ" sz="2100" b="1"/>
              <a:t>musí být stejná nebo lepší</a:t>
            </a:r>
            <a:r>
              <a:rPr lang="cs-CZ" altLang="cs-CZ" sz="2100"/>
              <a:t> než úroveň oprávnění, kterou je označen cílový kódový segment</a:t>
            </a:r>
          </a:p>
          <a:p>
            <a:pPr eaLnBrk="1" hangingPunct="1">
              <a:lnSpc>
                <a:spcPct val="90000"/>
              </a:lnSpc>
            </a:pPr>
            <a:r>
              <a:rPr lang="cs-CZ" altLang="cs-CZ" sz="2100"/>
              <a:t>K mezisegmentovému skoku dojde například pokud program volá nějakou službu operačního systému</a:t>
            </a:r>
          </a:p>
          <a:p>
            <a:pPr eaLnBrk="1" hangingPunct="1">
              <a:lnSpc>
                <a:spcPct val="90000"/>
              </a:lnSpc>
            </a:pPr>
            <a:endParaRPr lang="cs-CZ" altLang="cs-CZ" sz="2100"/>
          </a:p>
          <a:p>
            <a:pPr eaLnBrk="1" hangingPunct="1">
              <a:lnSpc>
                <a:spcPct val="90000"/>
              </a:lnSpc>
            </a:pPr>
            <a:endParaRPr lang="cs-CZ" altLang="cs-CZ" sz="2100"/>
          </a:p>
          <a:p>
            <a:pPr eaLnBrk="1" hangingPunct="1">
              <a:lnSpc>
                <a:spcPct val="90000"/>
              </a:lnSpc>
            </a:pPr>
            <a:r>
              <a:rPr lang="cs-CZ" altLang="cs-CZ" sz="2100"/>
              <a:t>Vzniká zde tedy problém v případě, že aplikace by chtěla využít některé systémové služby (služby 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9" descr="E:\286.gif">
            <a:extLst>
              <a:ext uri="{FF2B5EF4-FFF2-40B4-BE49-F238E27FC236}">
                <a16:creationId xmlns:a16="http://schemas.microsoft.com/office/drawing/2014/main" id="{1E60B72C-FD13-4B2E-8A30-EF181C19217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33400" y="-685800"/>
            <a:ext cx="6986588"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11">
            <a:extLst>
              <a:ext uri="{FF2B5EF4-FFF2-40B4-BE49-F238E27FC236}">
                <a16:creationId xmlns:a16="http://schemas.microsoft.com/office/drawing/2014/main" id="{8953C44F-77C6-48C0-A263-70CD3FC7FBF2}"/>
              </a:ext>
            </a:extLst>
          </p:cNvPr>
          <p:cNvSpPr txBox="1">
            <a:spLocks noChangeArrowheads="1"/>
          </p:cNvSpPr>
          <p:nvPr/>
        </p:nvSpPr>
        <p:spPr bwMode="auto">
          <a:xfrm>
            <a:off x="539750" y="3860800"/>
            <a:ext cx="5761038" cy="77946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t>24 adresačních vývodů A0-A23</a:t>
            </a:r>
          </a:p>
          <a:p>
            <a:pPr eaLnBrk="1" hangingPunct="1">
              <a:spcBef>
                <a:spcPct val="50000"/>
              </a:spcBef>
              <a:buClrTx/>
              <a:buSzTx/>
              <a:buFontTx/>
              <a:buNone/>
            </a:pPr>
            <a:r>
              <a:rPr lang="cs-CZ" altLang="cs-CZ" sz="1800"/>
              <a:t>umožňují adresovat 2</a:t>
            </a:r>
            <a:r>
              <a:rPr lang="cs-CZ" altLang="cs-CZ" sz="1800" baseline="30000"/>
              <a:t>24</a:t>
            </a:r>
            <a:r>
              <a:rPr lang="cs-CZ" altLang="cs-CZ" sz="1800"/>
              <a:t> B =16MB operační paměti</a:t>
            </a:r>
          </a:p>
        </p:txBody>
      </p:sp>
      <p:sp>
        <p:nvSpPr>
          <p:cNvPr id="9220" name="Rectangle 12">
            <a:extLst>
              <a:ext uri="{FF2B5EF4-FFF2-40B4-BE49-F238E27FC236}">
                <a16:creationId xmlns:a16="http://schemas.microsoft.com/office/drawing/2014/main" id="{697143DE-3545-4D71-BA5F-2CCACC148493}"/>
              </a:ext>
            </a:extLst>
          </p:cNvPr>
          <p:cNvSpPr>
            <a:spLocks noChangeArrowheads="1"/>
          </p:cNvSpPr>
          <p:nvPr/>
        </p:nvSpPr>
        <p:spPr bwMode="auto">
          <a:xfrm>
            <a:off x="3708400" y="5445125"/>
            <a:ext cx="2735263" cy="504825"/>
          </a:xfrm>
          <a:prstGeom prst="rect">
            <a:avLst/>
          </a:prstGeom>
          <a:noFill/>
          <a:ln w="222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9221" name="Rectangle 13">
            <a:extLst>
              <a:ext uri="{FF2B5EF4-FFF2-40B4-BE49-F238E27FC236}">
                <a16:creationId xmlns:a16="http://schemas.microsoft.com/office/drawing/2014/main" id="{A72824C5-BC4F-4C86-A38A-3B9894509F46}"/>
              </a:ext>
            </a:extLst>
          </p:cNvPr>
          <p:cNvSpPr>
            <a:spLocks noChangeArrowheads="1"/>
          </p:cNvSpPr>
          <p:nvPr/>
        </p:nvSpPr>
        <p:spPr bwMode="auto">
          <a:xfrm>
            <a:off x="6732588" y="1052513"/>
            <a:ext cx="431800" cy="7921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9222" name="Rectangle 14">
            <a:extLst>
              <a:ext uri="{FF2B5EF4-FFF2-40B4-BE49-F238E27FC236}">
                <a16:creationId xmlns:a16="http://schemas.microsoft.com/office/drawing/2014/main" id="{93EA7E85-EF7A-4603-96E2-85533F2C07A7}"/>
              </a:ext>
            </a:extLst>
          </p:cNvPr>
          <p:cNvSpPr>
            <a:spLocks noChangeArrowheads="1"/>
          </p:cNvSpPr>
          <p:nvPr/>
        </p:nvSpPr>
        <p:spPr bwMode="auto">
          <a:xfrm>
            <a:off x="6732588" y="2565400"/>
            <a:ext cx="431800" cy="259238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051E523-07E6-4098-B662-FE27A15BF5F3}"/>
              </a:ext>
            </a:extLst>
          </p:cNvPr>
          <p:cNvSpPr>
            <a:spLocks noGrp="1" noChangeArrowheads="1"/>
          </p:cNvSpPr>
          <p:nvPr>
            <p:ph type="title"/>
          </p:nvPr>
        </p:nvSpPr>
        <p:spPr/>
        <p:txBody>
          <a:bodyPr/>
          <a:lstStyle/>
          <a:p>
            <a:pPr eaLnBrk="1" hangingPunct="1"/>
            <a:r>
              <a:rPr lang="cs-CZ" altLang="cs-CZ"/>
              <a:t>Brána pro předání řízení</a:t>
            </a:r>
          </a:p>
        </p:txBody>
      </p:sp>
      <p:sp>
        <p:nvSpPr>
          <p:cNvPr id="64515" name="Rectangle 3">
            <a:extLst>
              <a:ext uri="{FF2B5EF4-FFF2-40B4-BE49-F238E27FC236}">
                <a16:creationId xmlns:a16="http://schemas.microsoft.com/office/drawing/2014/main" id="{6ECA4467-3181-44F7-8172-FEE10C785693}"/>
              </a:ext>
            </a:extLst>
          </p:cNvPr>
          <p:cNvSpPr>
            <a:spLocks noGrp="1" noChangeArrowheads="1"/>
          </p:cNvSpPr>
          <p:nvPr>
            <p:ph type="body" idx="1"/>
          </p:nvPr>
        </p:nvSpPr>
        <p:spPr/>
        <p:txBody>
          <a:bodyPr/>
          <a:lstStyle/>
          <a:p>
            <a:pPr eaLnBrk="1" hangingPunct="1"/>
            <a:r>
              <a:rPr lang="cs-CZ" altLang="cs-CZ" sz="1900"/>
              <a:t>Brána se používá v situaci, kdy chce proces na </a:t>
            </a:r>
            <a:r>
              <a:rPr lang="cs-CZ" altLang="cs-CZ" sz="1900" b="1"/>
              <a:t>nízké úrovni</a:t>
            </a:r>
            <a:r>
              <a:rPr lang="cs-CZ" altLang="cs-CZ" sz="1900"/>
              <a:t> oprávnění volat </a:t>
            </a:r>
            <a:r>
              <a:rPr lang="cs-CZ" altLang="cs-CZ" sz="1900" b="1"/>
              <a:t>podprogram úrovně vyšší</a:t>
            </a:r>
            <a:r>
              <a:rPr lang="cs-CZ" altLang="cs-CZ" sz="1900"/>
              <a:t> (např. uživatelská aplikace chce volat službu OS pro zápis na disk)</a:t>
            </a:r>
          </a:p>
          <a:p>
            <a:pPr eaLnBrk="1" hangingPunct="1"/>
            <a:r>
              <a:rPr lang="cs-CZ" altLang="cs-CZ" sz="1900"/>
              <a:t>Není možné skočit přímo do kódového segmentu OS, kde leží kód volané služby</a:t>
            </a:r>
          </a:p>
          <a:p>
            <a:pPr eaLnBrk="1" hangingPunct="1"/>
            <a:r>
              <a:rPr lang="cs-CZ" altLang="cs-CZ" sz="1900"/>
              <a:t>Nebylo by žádoucí, aby měl běžný program možnost skočit na libovolnou instrukci vyšší úrovně oprávnění </a:t>
            </a:r>
          </a:p>
          <a:p>
            <a:pPr eaLnBrk="1" hangingPunct="1"/>
            <a:r>
              <a:rPr lang="cs-CZ" altLang="cs-CZ" sz="1900"/>
              <a:t>Bránu si potom je možno představit opravdu jako vchod do jiného světa - do kódového segmentu operačního systému nevidím a nemohu z něj nic spouštět, kromě zavolání jednoho konkrétního vstupního bodu podprogramu (určeného bránou)</a:t>
            </a:r>
          </a:p>
          <a:p>
            <a:pPr eaLnBrk="1" hangingPunct="1"/>
            <a:r>
              <a:rPr lang="cs-CZ" altLang="cs-CZ" sz="1900"/>
              <a:t>Brána je realizována jako zvláštní typ deskriptoru</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adpis 1">
            <a:extLst>
              <a:ext uri="{FF2B5EF4-FFF2-40B4-BE49-F238E27FC236}">
                <a16:creationId xmlns:a16="http://schemas.microsoft.com/office/drawing/2014/main" id="{B3428946-BA53-4701-BB5A-6B285994C0C7}"/>
              </a:ext>
            </a:extLst>
          </p:cNvPr>
          <p:cNvSpPr>
            <a:spLocks noGrp="1" noChangeArrowheads="1"/>
          </p:cNvSpPr>
          <p:nvPr>
            <p:ph type="title"/>
          </p:nvPr>
        </p:nvSpPr>
        <p:spPr>
          <a:xfrm>
            <a:off x="153988" y="158750"/>
            <a:ext cx="7543800" cy="739775"/>
          </a:xfrm>
        </p:spPr>
        <p:txBody>
          <a:bodyPr/>
          <a:lstStyle/>
          <a:p>
            <a:r>
              <a:rPr lang="cs-CZ" altLang="cs-CZ"/>
              <a:t>Brána pro předání řízení</a:t>
            </a:r>
          </a:p>
        </p:txBody>
      </p:sp>
      <p:sp>
        <p:nvSpPr>
          <p:cNvPr id="5" name="Obdélník 4">
            <a:extLst>
              <a:ext uri="{FF2B5EF4-FFF2-40B4-BE49-F238E27FC236}">
                <a16:creationId xmlns:a16="http://schemas.microsoft.com/office/drawing/2014/main" id="{8D0952A2-C689-42D2-8186-DEFD8202502F}"/>
              </a:ext>
            </a:extLst>
          </p:cNvPr>
          <p:cNvSpPr/>
          <p:nvPr/>
        </p:nvSpPr>
        <p:spPr>
          <a:xfrm>
            <a:off x="461963" y="4365625"/>
            <a:ext cx="8291512" cy="1511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7" name="Obdélník 6">
            <a:extLst>
              <a:ext uri="{FF2B5EF4-FFF2-40B4-BE49-F238E27FC236}">
                <a16:creationId xmlns:a16="http://schemas.microsoft.com/office/drawing/2014/main" id="{7612E4C8-B92E-46C2-B59E-C3426F4BCAD1}"/>
              </a:ext>
            </a:extLst>
          </p:cNvPr>
          <p:cNvSpPr/>
          <p:nvPr/>
        </p:nvSpPr>
        <p:spPr>
          <a:xfrm>
            <a:off x="4572000" y="4365625"/>
            <a:ext cx="3125788" cy="1511300"/>
          </a:xfrm>
          <a:prstGeom prst="rect">
            <a:avLst/>
          </a:prstGeom>
          <a:solidFill>
            <a:schemeClr val="accent1">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8" name="Obdélník 7">
            <a:extLst>
              <a:ext uri="{FF2B5EF4-FFF2-40B4-BE49-F238E27FC236}">
                <a16:creationId xmlns:a16="http://schemas.microsoft.com/office/drawing/2014/main" id="{14AFC9AF-D923-42C6-8B02-4EE48CCAA996}"/>
              </a:ext>
            </a:extLst>
          </p:cNvPr>
          <p:cNvSpPr/>
          <p:nvPr/>
        </p:nvSpPr>
        <p:spPr>
          <a:xfrm>
            <a:off x="2124075" y="4365625"/>
            <a:ext cx="1584325" cy="1511300"/>
          </a:xfrm>
          <a:prstGeom prst="rect">
            <a:avLst/>
          </a:prstGeom>
          <a:solidFill>
            <a:schemeClr val="accent1">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9" name="Obdélník 8">
            <a:extLst>
              <a:ext uri="{FF2B5EF4-FFF2-40B4-BE49-F238E27FC236}">
                <a16:creationId xmlns:a16="http://schemas.microsoft.com/office/drawing/2014/main" id="{20546A3D-7423-4CCD-9335-AF556B885B4F}"/>
              </a:ext>
            </a:extLst>
          </p:cNvPr>
          <p:cNvSpPr/>
          <p:nvPr/>
        </p:nvSpPr>
        <p:spPr>
          <a:xfrm>
            <a:off x="860425" y="4365625"/>
            <a:ext cx="865188" cy="1511300"/>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cs-CZ"/>
          </a:p>
        </p:txBody>
      </p:sp>
      <p:sp>
        <p:nvSpPr>
          <p:cNvPr id="65543" name="TextovéPole 9">
            <a:extLst>
              <a:ext uri="{FF2B5EF4-FFF2-40B4-BE49-F238E27FC236}">
                <a16:creationId xmlns:a16="http://schemas.microsoft.com/office/drawing/2014/main" id="{45954702-1311-49B4-ACDC-C82EBDB8E533}"/>
              </a:ext>
            </a:extLst>
          </p:cNvPr>
          <p:cNvSpPr txBox="1">
            <a:spLocks noChangeArrowheads="1"/>
          </p:cNvSpPr>
          <p:nvPr/>
        </p:nvSpPr>
        <p:spPr bwMode="auto">
          <a:xfrm>
            <a:off x="938213" y="4929188"/>
            <a:ext cx="720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GDT</a:t>
            </a:r>
          </a:p>
        </p:txBody>
      </p:sp>
      <p:sp>
        <p:nvSpPr>
          <p:cNvPr id="65544" name="TextovéPole 10">
            <a:extLst>
              <a:ext uri="{FF2B5EF4-FFF2-40B4-BE49-F238E27FC236}">
                <a16:creationId xmlns:a16="http://schemas.microsoft.com/office/drawing/2014/main" id="{C0127AD4-5A1F-448B-927B-3589E4A3BF08}"/>
              </a:ext>
            </a:extLst>
          </p:cNvPr>
          <p:cNvSpPr txBox="1">
            <a:spLocks noChangeArrowheads="1"/>
          </p:cNvSpPr>
          <p:nvPr/>
        </p:nvSpPr>
        <p:spPr bwMode="auto">
          <a:xfrm>
            <a:off x="2124075" y="4456113"/>
            <a:ext cx="15113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Kódový segment</a:t>
            </a:r>
          </a:p>
          <a:p>
            <a:endParaRPr lang="cs-CZ" altLang="cs-CZ" sz="1400"/>
          </a:p>
          <a:p>
            <a:r>
              <a:rPr lang="cs-CZ" altLang="cs-CZ" sz="1400"/>
              <a:t>Běžící program</a:t>
            </a:r>
          </a:p>
          <a:p>
            <a:endParaRPr lang="cs-CZ" altLang="cs-CZ" sz="1400"/>
          </a:p>
          <a:p>
            <a:r>
              <a:rPr lang="cs-CZ" altLang="cs-CZ" sz="1400"/>
              <a:t>Úroveň oprávnění=3</a:t>
            </a:r>
          </a:p>
        </p:txBody>
      </p:sp>
      <p:sp>
        <p:nvSpPr>
          <p:cNvPr id="65545" name="TextovéPole 11">
            <a:extLst>
              <a:ext uri="{FF2B5EF4-FFF2-40B4-BE49-F238E27FC236}">
                <a16:creationId xmlns:a16="http://schemas.microsoft.com/office/drawing/2014/main" id="{AD92E630-3BB4-470D-B2E9-24375B9973AC}"/>
              </a:ext>
            </a:extLst>
          </p:cNvPr>
          <p:cNvSpPr txBox="1">
            <a:spLocks noChangeArrowheads="1"/>
          </p:cNvSpPr>
          <p:nvPr/>
        </p:nvSpPr>
        <p:spPr bwMode="auto">
          <a:xfrm>
            <a:off x="2068513" y="5880100"/>
            <a:ext cx="4105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IOPL=2</a:t>
            </a:r>
          </a:p>
          <a:p>
            <a:r>
              <a:rPr lang="cs-CZ" altLang="cs-CZ"/>
              <a:t>Program s úrovní oprávnění 3 nemůže přistupovat ke vstupu a výstupu</a:t>
            </a:r>
          </a:p>
        </p:txBody>
      </p:sp>
      <p:sp>
        <p:nvSpPr>
          <p:cNvPr id="13" name="Volný tvar: obrazec 12">
            <a:extLst>
              <a:ext uri="{FF2B5EF4-FFF2-40B4-BE49-F238E27FC236}">
                <a16:creationId xmlns:a16="http://schemas.microsoft.com/office/drawing/2014/main" id="{6A9394E5-7A2A-416D-BD05-34EC9316D76D}"/>
              </a:ext>
            </a:extLst>
          </p:cNvPr>
          <p:cNvSpPr/>
          <p:nvPr/>
        </p:nvSpPr>
        <p:spPr>
          <a:xfrm>
            <a:off x="3132138" y="3429000"/>
            <a:ext cx="3336925" cy="1430338"/>
          </a:xfrm>
          <a:custGeom>
            <a:avLst/>
            <a:gdLst>
              <a:gd name="connsiteX0" fmla="*/ 0 w 3338004"/>
              <a:gd name="connsiteY0" fmla="*/ 1412600 h 1430355"/>
              <a:gd name="connsiteX1" fmla="*/ 1127464 w 3338004"/>
              <a:gd name="connsiteY1" fmla="*/ 9928 h 1430355"/>
              <a:gd name="connsiteX2" fmla="*/ 2831976 w 3338004"/>
              <a:gd name="connsiteY2" fmla="*/ 817796 h 1430355"/>
              <a:gd name="connsiteX3" fmla="*/ 3338004 w 3338004"/>
              <a:gd name="connsiteY3" fmla="*/ 1430355 h 1430355"/>
            </a:gdLst>
            <a:ahLst/>
            <a:cxnLst>
              <a:cxn ang="0">
                <a:pos x="connsiteX0" y="connsiteY0"/>
              </a:cxn>
              <a:cxn ang="0">
                <a:pos x="connsiteX1" y="connsiteY1"/>
              </a:cxn>
              <a:cxn ang="0">
                <a:pos x="connsiteX2" y="connsiteY2"/>
              </a:cxn>
              <a:cxn ang="0">
                <a:pos x="connsiteX3" y="connsiteY3"/>
              </a:cxn>
            </a:cxnLst>
            <a:rect l="l" t="t" r="r" b="b"/>
            <a:pathLst>
              <a:path w="3338004" h="1430355">
                <a:moveTo>
                  <a:pt x="0" y="1412600"/>
                </a:moveTo>
                <a:cubicBezTo>
                  <a:pt x="327734" y="760831"/>
                  <a:pt x="655468" y="109062"/>
                  <a:pt x="1127464" y="9928"/>
                </a:cubicBezTo>
                <a:cubicBezTo>
                  <a:pt x="1599460" y="-89206"/>
                  <a:pt x="2463553" y="581058"/>
                  <a:pt x="2831976" y="817796"/>
                </a:cubicBezTo>
                <a:cubicBezTo>
                  <a:pt x="3200399" y="1054534"/>
                  <a:pt x="3261064" y="1320864"/>
                  <a:pt x="3338004" y="1430355"/>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5" name="Přímá spojnice 14">
            <a:extLst>
              <a:ext uri="{FF2B5EF4-FFF2-40B4-BE49-F238E27FC236}">
                <a16:creationId xmlns:a16="http://schemas.microsoft.com/office/drawing/2014/main" id="{52D84D4E-826E-4979-BCD7-63C4EBB95A90}"/>
              </a:ext>
            </a:extLst>
          </p:cNvPr>
          <p:cNvCxnSpPr/>
          <p:nvPr/>
        </p:nvCxnSpPr>
        <p:spPr>
          <a:xfrm>
            <a:off x="6469063" y="4365625"/>
            <a:ext cx="0" cy="1511300"/>
          </a:xfrm>
          <a:prstGeom prst="line">
            <a:avLst/>
          </a:prstGeom>
        </p:spPr>
        <p:style>
          <a:lnRef idx="1">
            <a:schemeClr val="dk1"/>
          </a:lnRef>
          <a:fillRef idx="0">
            <a:schemeClr val="dk1"/>
          </a:fillRef>
          <a:effectRef idx="0">
            <a:schemeClr val="dk1"/>
          </a:effectRef>
          <a:fontRef idx="minor">
            <a:schemeClr val="tx1"/>
          </a:fontRef>
        </p:style>
      </p:cxnSp>
      <p:sp>
        <p:nvSpPr>
          <p:cNvPr id="65548" name="TextovéPole 15">
            <a:extLst>
              <a:ext uri="{FF2B5EF4-FFF2-40B4-BE49-F238E27FC236}">
                <a16:creationId xmlns:a16="http://schemas.microsoft.com/office/drawing/2014/main" id="{CFC05036-A2D2-4195-86D2-3B8BCFB24EE7}"/>
              </a:ext>
            </a:extLst>
          </p:cNvPr>
          <p:cNvSpPr txBox="1">
            <a:spLocks noChangeArrowheads="1"/>
          </p:cNvSpPr>
          <p:nvPr/>
        </p:nvSpPr>
        <p:spPr bwMode="auto">
          <a:xfrm>
            <a:off x="4572000" y="4456113"/>
            <a:ext cx="18970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Kódový segment</a:t>
            </a:r>
          </a:p>
          <a:p>
            <a:endParaRPr lang="cs-CZ" altLang="cs-CZ" sz="1400"/>
          </a:p>
          <a:p>
            <a:r>
              <a:rPr lang="cs-CZ" altLang="cs-CZ" sz="1400"/>
              <a:t>Služby operačního systému</a:t>
            </a:r>
          </a:p>
          <a:p>
            <a:endParaRPr lang="cs-CZ" altLang="cs-CZ" sz="1400"/>
          </a:p>
          <a:p>
            <a:r>
              <a:rPr lang="cs-CZ" altLang="cs-CZ" sz="1400"/>
              <a:t>Úroveň oprávnění=1</a:t>
            </a:r>
          </a:p>
        </p:txBody>
      </p:sp>
      <p:cxnSp>
        <p:nvCxnSpPr>
          <p:cNvPr id="18" name="Přímá spojnice 17">
            <a:extLst>
              <a:ext uri="{FF2B5EF4-FFF2-40B4-BE49-F238E27FC236}">
                <a16:creationId xmlns:a16="http://schemas.microsoft.com/office/drawing/2014/main" id="{7952BE69-12E8-4FCA-86D1-87DA43515B5D}"/>
              </a:ext>
            </a:extLst>
          </p:cNvPr>
          <p:cNvCxnSpPr/>
          <p:nvPr/>
        </p:nvCxnSpPr>
        <p:spPr>
          <a:xfrm>
            <a:off x="6948488" y="4365625"/>
            <a:ext cx="0" cy="1511300"/>
          </a:xfrm>
          <a:prstGeom prst="line">
            <a:avLst/>
          </a:prstGeom>
        </p:spPr>
        <p:style>
          <a:lnRef idx="1">
            <a:schemeClr val="dk1"/>
          </a:lnRef>
          <a:fillRef idx="0">
            <a:schemeClr val="dk1"/>
          </a:fillRef>
          <a:effectRef idx="0">
            <a:schemeClr val="dk1"/>
          </a:effectRef>
          <a:fontRef idx="minor">
            <a:schemeClr val="tx1"/>
          </a:fontRef>
        </p:style>
      </p:cxnSp>
      <p:sp>
        <p:nvSpPr>
          <p:cNvPr id="65550" name="TextovéPole 18">
            <a:extLst>
              <a:ext uri="{FF2B5EF4-FFF2-40B4-BE49-F238E27FC236}">
                <a16:creationId xmlns:a16="http://schemas.microsoft.com/office/drawing/2014/main" id="{9FF421D4-CD1A-4106-855E-0F758ACEC91A}"/>
              </a:ext>
            </a:extLst>
          </p:cNvPr>
          <p:cNvSpPr txBox="1">
            <a:spLocks noChangeArrowheads="1"/>
          </p:cNvSpPr>
          <p:nvPr/>
        </p:nvSpPr>
        <p:spPr bwMode="auto">
          <a:xfrm rot="-5400000">
            <a:off x="5799931" y="4664870"/>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Služba pro čtení souboru</a:t>
            </a:r>
          </a:p>
        </p:txBody>
      </p:sp>
      <p:cxnSp>
        <p:nvCxnSpPr>
          <p:cNvPr id="21" name="Přímá spojnice 20">
            <a:extLst>
              <a:ext uri="{FF2B5EF4-FFF2-40B4-BE49-F238E27FC236}">
                <a16:creationId xmlns:a16="http://schemas.microsoft.com/office/drawing/2014/main" id="{5A58A5C6-DF2E-463C-9A10-6E3ED77B7467}"/>
              </a:ext>
            </a:extLst>
          </p:cNvPr>
          <p:cNvCxnSpPr/>
          <p:nvPr/>
        </p:nvCxnSpPr>
        <p:spPr>
          <a:xfrm>
            <a:off x="7380288" y="4365625"/>
            <a:ext cx="0" cy="1511300"/>
          </a:xfrm>
          <a:prstGeom prst="line">
            <a:avLst/>
          </a:prstGeom>
        </p:spPr>
        <p:style>
          <a:lnRef idx="1">
            <a:schemeClr val="dk1"/>
          </a:lnRef>
          <a:fillRef idx="0">
            <a:schemeClr val="dk1"/>
          </a:fillRef>
          <a:effectRef idx="0">
            <a:schemeClr val="dk1"/>
          </a:effectRef>
          <a:fontRef idx="minor">
            <a:schemeClr val="tx1"/>
          </a:fontRef>
        </p:style>
      </p:cxnSp>
      <p:sp>
        <p:nvSpPr>
          <p:cNvPr id="65552" name="TextovéPole 23">
            <a:extLst>
              <a:ext uri="{FF2B5EF4-FFF2-40B4-BE49-F238E27FC236}">
                <a16:creationId xmlns:a16="http://schemas.microsoft.com/office/drawing/2014/main" id="{D2652D36-78E6-4309-9F12-CA0840EEB9D5}"/>
              </a:ext>
            </a:extLst>
          </p:cNvPr>
          <p:cNvSpPr txBox="1">
            <a:spLocks noChangeArrowheads="1"/>
          </p:cNvSpPr>
          <p:nvPr/>
        </p:nvSpPr>
        <p:spPr bwMode="auto">
          <a:xfrm rot="-5400000">
            <a:off x="6261894" y="4791869"/>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Služba pro odeslání paketu do sítě</a:t>
            </a:r>
          </a:p>
        </p:txBody>
      </p:sp>
      <p:sp>
        <p:nvSpPr>
          <p:cNvPr id="65553" name="TextovéPole 24">
            <a:extLst>
              <a:ext uri="{FF2B5EF4-FFF2-40B4-BE49-F238E27FC236}">
                <a16:creationId xmlns:a16="http://schemas.microsoft.com/office/drawing/2014/main" id="{D23445CB-2819-46F4-A5AE-D65D68F7553C}"/>
              </a:ext>
            </a:extLst>
          </p:cNvPr>
          <p:cNvSpPr txBox="1">
            <a:spLocks noChangeArrowheads="1"/>
          </p:cNvSpPr>
          <p:nvPr/>
        </p:nvSpPr>
        <p:spPr bwMode="auto">
          <a:xfrm>
            <a:off x="3995738" y="3449638"/>
            <a:ext cx="847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Volání služby</a:t>
            </a:r>
          </a:p>
        </p:txBody>
      </p:sp>
      <p:sp>
        <p:nvSpPr>
          <p:cNvPr id="26" name="Volný tvar: obrazec 25">
            <a:extLst>
              <a:ext uri="{FF2B5EF4-FFF2-40B4-BE49-F238E27FC236}">
                <a16:creationId xmlns:a16="http://schemas.microsoft.com/office/drawing/2014/main" id="{A2AE30C8-C545-4C99-9F1B-3E2A803AADFC}"/>
              </a:ext>
            </a:extLst>
          </p:cNvPr>
          <p:cNvSpPr/>
          <p:nvPr/>
        </p:nvSpPr>
        <p:spPr>
          <a:xfrm>
            <a:off x="3132138" y="2413000"/>
            <a:ext cx="3808412" cy="2360613"/>
          </a:xfrm>
          <a:custGeom>
            <a:avLst/>
            <a:gdLst>
              <a:gd name="connsiteX0" fmla="*/ 3808521 w 3808521"/>
              <a:gd name="connsiteY0" fmla="*/ 2360811 h 2360811"/>
              <a:gd name="connsiteX1" fmla="*/ 2450237 w 3808521"/>
              <a:gd name="connsiteY1" fmla="*/ 70373 h 2360811"/>
              <a:gd name="connsiteX2" fmla="*/ 435006 w 3808521"/>
              <a:gd name="connsiteY2" fmla="*/ 727320 h 2360811"/>
              <a:gd name="connsiteX3" fmla="*/ 0 w 3808521"/>
              <a:gd name="connsiteY3" fmla="*/ 2156625 h 2360811"/>
            </a:gdLst>
            <a:ahLst/>
            <a:cxnLst>
              <a:cxn ang="0">
                <a:pos x="connsiteX0" y="connsiteY0"/>
              </a:cxn>
              <a:cxn ang="0">
                <a:pos x="connsiteX1" y="connsiteY1"/>
              </a:cxn>
              <a:cxn ang="0">
                <a:pos x="connsiteX2" y="connsiteY2"/>
              </a:cxn>
              <a:cxn ang="0">
                <a:pos x="connsiteX3" y="connsiteY3"/>
              </a:cxn>
            </a:cxnLst>
            <a:rect l="l" t="t" r="r" b="b"/>
            <a:pathLst>
              <a:path w="3808521" h="2360811">
                <a:moveTo>
                  <a:pt x="3808521" y="2360811"/>
                </a:moveTo>
                <a:cubicBezTo>
                  <a:pt x="3410505" y="1351716"/>
                  <a:pt x="3012490" y="342622"/>
                  <a:pt x="2450237" y="70373"/>
                </a:cubicBezTo>
                <a:cubicBezTo>
                  <a:pt x="1887984" y="-201876"/>
                  <a:pt x="843379" y="379611"/>
                  <a:pt x="435006" y="727320"/>
                </a:cubicBezTo>
                <a:cubicBezTo>
                  <a:pt x="26633" y="1075029"/>
                  <a:pt x="13316" y="1615827"/>
                  <a:pt x="0" y="2156625"/>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65555" name="TextovéPole 27">
            <a:extLst>
              <a:ext uri="{FF2B5EF4-FFF2-40B4-BE49-F238E27FC236}">
                <a16:creationId xmlns:a16="http://schemas.microsoft.com/office/drawing/2014/main" id="{C68F61A6-97B7-4E6F-A609-979718FB9E19}"/>
              </a:ext>
            </a:extLst>
          </p:cNvPr>
          <p:cNvSpPr txBox="1">
            <a:spLocks noChangeArrowheads="1"/>
          </p:cNvSpPr>
          <p:nvPr/>
        </p:nvSpPr>
        <p:spPr bwMode="auto">
          <a:xfrm>
            <a:off x="4078288" y="1852613"/>
            <a:ext cx="185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400"/>
              <a:t>Návrat do programu po vykonání volané služby</a:t>
            </a:r>
          </a:p>
        </p:txBody>
      </p:sp>
      <p:graphicFrame>
        <p:nvGraphicFramePr>
          <p:cNvPr id="29" name="Tabulka 15">
            <a:extLst>
              <a:ext uri="{FF2B5EF4-FFF2-40B4-BE49-F238E27FC236}">
                <a16:creationId xmlns:a16="http://schemas.microsoft.com/office/drawing/2014/main" id="{AF179BFB-2A73-4AEC-BF80-10680055E04F}"/>
              </a:ext>
            </a:extLst>
          </p:cNvPr>
          <p:cNvGraphicFramePr>
            <a:graphicFrameLocks noGrp="1"/>
          </p:cNvGraphicFramePr>
          <p:nvPr/>
        </p:nvGraphicFramePr>
        <p:xfrm>
          <a:off x="320675" y="1250950"/>
          <a:ext cx="2376488" cy="2597150"/>
        </p:xfrm>
        <a:graphic>
          <a:graphicData uri="http://schemas.openxmlformats.org/drawingml/2006/table">
            <a:tbl>
              <a:tblPr firstRow="1" bandRow="1">
                <a:tableStyleId>{5C22544A-7EE6-4342-B048-85BDC9FD1C3A}</a:tableStyleId>
              </a:tblPr>
              <a:tblGrid>
                <a:gridCol w="504103">
                  <a:extLst>
                    <a:ext uri="{9D8B030D-6E8A-4147-A177-3AD203B41FA5}">
                      <a16:colId xmlns:a16="http://schemas.microsoft.com/office/drawing/2014/main" val="20000"/>
                    </a:ext>
                  </a:extLst>
                </a:gridCol>
                <a:gridCol w="1872385">
                  <a:extLst>
                    <a:ext uri="{9D8B030D-6E8A-4147-A177-3AD203B41FA5}">
                      <a16:colId xmlns:a16="http://schemas.microsoft.com/office/drawing/2014/main" val="20001"/>
                    </a:ext>
                  </a:extLst>
                </a:gridCol>
              </a:tblGrid>
              <a:tr h="371021">
                <a:tc>
                  <a:txBody>
                    <a:bodyPr/>
                    <a:lstStyle/>
                    <a:p>
                      <a:pPr algn="r"/>
                      <a:r>
                        <a:rPr lang="cs-CZ" sz="1000" b="0" baseline="0" dirty="0">
                          <a:solidFill>
                            <a:schemeClr val="tx1"/>
                          </a:solidFill>
                        </a:rPr>
                        <a:t>0</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pPr marL="0" marR="0" lvl="0" indent="0" algn="l" defTabSz="914400" rtl="0" eaLnBrk="1" fontAlgn="auto" latinLnBrk="0" hangingPunct="1">
                        <a:lnSpc>
                          <a:spcPct val="100000"/>
                        </a:lnSpc>
                        <a:spcBef>
                          <a:spcPts val="0"/>
                        </a:spcBef>
                        <a:spcAft>
                          <a:spcPts val="0"/>
                        </a:spcAft>
                        <a:buClrTx/>
                        <a:buSzTx/>
                        <a:buFontTx/>
                        <a:buNone/>
                        <a:tabLst/>
                        <a:defRPr/>
                      </a:pPr>
                      <a:r>
                        <a:rPr lang="cs-CZ" sz="900" b="0" baseline="0" dirty="0">
                          <a:solidFill>
                            <a:schemeClr val="tx1"/>
                          </a:solidFill>
                        </a:rPr>
                        <a:t>Počátek:126543h  Limit:7570h </a:t>
                      </a: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71021">
                <a:tc>
                  <a:txBody>
                    <a:bodyPr/>
                    <a:lstStyle/>
                    <a:p>
                      <a:pPr algn="r"/>
                      <a:r>
                        <a:rPr lang="cs-CZ" sz="1000" b="0" dirty="0"/>
                        <a:t>1</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Počátek:ABC123h  Limit:1234h </a:t>
                      </a: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1021">
                <a:tc>
                  <a:txBody>
                    <a:bodyPr/>
                    <a:lstStyle/>
                    <a:p>
                      <a:pPr algn="r"/>
                      <a:r>
                        <a:rPr lang="cs-CZ" sz="1000" b="0" dirty="0"/>
                        <a:t>2</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Počátek:345678h  </a:t>
                      </a:r>
                      <a:r>
                        <a:rPr lang="cs-CZ" sz="900" b="0" baseline="0" dirty="0" err="1">
                          <a:solidFill>
                            <a:schemeClr val="tx1"/>
                          </a:solidFill>
                        </a:rPr>
                        <a:t>Limit:FFFFh</a:t>
                      </a:r>
                      <a:endParaRPr lang="cs-CZ" sz="900" b="0" baseline="0" dirty="0">
                        <a:solidFill>
                          <a:schemeClr val="tx1"/>
                        </a:solidFill>
                      </a:endParaRP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71021">
                <a:tc>
                  <a:txBody>
                    <a:bodyPr/>
                    <a:lstStyle/>
                    <a:p>
                      <a:pPr algn="r"/>
                      <a:r>
                        <a:rPr lang="cs-CZ" sz="1000" b="0" dirty="0"/>
                        <a:t>3</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brány</a:t>
                      </a:r>
                    </a:p>
                    <a:p>
                      <a:r>
                        <a:rPr lang="cs-CZ" sz="900" b="0" baseline="0" dirty="0">
                          <a:solidFill>
                            <a:schemeClr val="tx1"/>
                          </a:solidFill>
                        </a:rPr>
                        <a:t>   </a:t>
                      </a: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371021">
                <a:tc>
                  <a:txBody>
                    <a:bodyPr/>
                    <a:lstStyle/>
                    <a:p>
                      <a:pPr algn="r"/>
                      <a:r>
                        <a:rPr lang="cs-CZ" sz="1000" b="0" dirty="0"/>
                        <a:t>4</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brány</a:t>
                      </a:r>
                    </a:p>
                    <a:p>
                      <a:r>
                        <a:rPr lang="cs-CZ" sz="900" b="0" baseline="0" dirty="0">
                          <a:solidFill>
                            <a:schemeClr val="tx1"/>
                          </a:solidFill>
                        </a:rPr>
                        <a:t>  </a:t>
                      </a: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371021">
                <a:tc>
                  <a:txBody>
                    <a:bodyPr/>
                    <a:lstStyle/>
                    <a:p>
                      <a:pPr algn="r"/>
                      <a:r>
                        <a:rPr lang="cs-CZ" sz="1000" b="0" dirty="0"/>
                        <a:t>…</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dirty="0"/>
                        <a:t>  ……………….</a:t>
                      </a: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1021">
                <a:tc>
                  <a:txBody>
                    <a:bodyPr/>
                    <a:lstStyle/>
                    <a:p>
                      <a:pPr algn="r"/>
                      <a:r>
                        <a:rPr lang="cs-CZ" sz="1000" b="0" dirty="0"/>
                        <a:t>8191</a:t>
                      </a:r>
                    </a:p>
                  </a:txBody>
                  <a:tcPr marL="91449" marR="91449" marT="45742" marB="45742" anchor="ctr">
                    <a:lnR w="12700" cap="flat" cmpd="sng" algn="ctr">
                      <a:solidFill>
                        <a:schemeClr val="tx1"/>
                      </a:solidFill>
                      <a:prstDash val="solid"/>
                      <a:round/>
                      <a:headEnd type="none" w="med" len="med"/>
                      <a:tailEnd type="none" w="med" len="med"/>
                    </a:lnR>
                    <a:noFill/>
                  </a:tcPr>
                </a:tc>
                <a:tc>
                  <a:txBody>
                    <a:bodyPr/>
                    <a:lstStyle/>
                    <a:p>
                      <a:r>
                        <a:rPr lang="cs-CZ" sz="900" b="0" baseline="0" dirty="0">
                          <a:solidFill>
                            <a:schemeClr val="tx1"/>
                          </a:solidFill>
                        </a:rPr>
                        <a:t>Deskriptor segmentu</a:t>
                      </a:r>
                    </a:p>
                    <a:p>
                      <a:r>
                        <a:rPr lang="cs-CZ" sz="900" b="0" baseline="0" dirty="0">
                          <a:solidFill>
                            <a:schemeClr val="tx1"/>
                          </a:solidFill>
                        </a:rPr>
                        <a:t>Počátek:345345h Limit:4000h</a:t>
                      </a:r>
                    </a:p>
                  </a:txBody>
                  <a:tcPr marL="91449" marR="91449"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65590" name="TextovéPole 27">
            <a:extLst>
              <a:ext uri="{FF2B5EF4-FFF2-40B4-BE49-F238E27FC236}">
                <a16:creationId xmlns:a16="http://schemas.microsoft.com/office/drawing/2014/main" id="{4E21F937-EE61-4E29-AA23-98F4A141C92B}"/>
              </a:ext>
            </a:extLst>
          </p:cNvPr>
          <p:cNvSpPr txBox="1">
            <a:spLocks noChangeArrowheads="1"/>
          </p:cNvSpPr>
          <p:nvPr/>
        </p:nvSpPr>
        <p:spPr bwMode="auto">
          <a:xfrm>
            <a:off x="768350" y="990600"/>
            <a:ext cx="2168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TABULKA DESKRIPTORŮ</a:t>
            </a:r>
          </a:p>
        </p:txBody>
      </p:sp>
      <p:sp>
        <p:nvSpPr>
          <p:cNvPr id="31" name="Šipka: nahoru 30">
            <a:extLst>
              <a:ext uri="{FF2B5EF4-FFF2-40B4-BE49-F238E27FC236}">
                <a16:creationId xmlns:a16="http://schemas.microsoft.com/office/drawing/2014/main" id="{E9C8E0F9-9923-49AB-90A7-BF24AB9E1B62}"/>
              </a:ext>
            </a:extLst>
          </p:cNvPr>
          <p:cNvSpPr/>
          <p:nvPr/>
        </p:nvSpPr>
        <p:spPr>
          <a:xfrm>
            <a:off x="1187450" y="3848100"/>
            <a:ext cx="317500" cy="8048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33" name="Přímá spojnice se šipkou 32">
            <a:extLst>
              <a:ext uri="{FF2B5EF4-FFF2-40B4-BE49-F238E27FC236}">
                <a16:creationId xmlns:a16="http://schemas.microsoft.com/office/drawing/2014/main" id="{507AFA85-16A9-41DC-A93A-858EEAED29C8}"/>
              </a:ext>
            </a:extLst>
          </p:cNvPr>
          <p:cNvCxnSpPr/>
          <p:nvPr/>
        </p:nvCxnSpPr>
        <p:spPr>
          <a:xfrm>
            <a:off x="1725613" y="2276475"/>
            <a:ext cx="2846387" cy="2089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Přímá spojnice se šipkou 34">
            <a:extLst>
              <a:ext uri="{FF2B5EF4-FFF2-40B4-BE49-F238E27FC236}">
                <a16:creationId xmlns:a16="http://schemas.microsoft.com/office/drawing/2014/main" id="{64AA1472-E304-4B6E-B304-77A650C30188}"/>
              </a:ext>
            </a:extLst>
          </p:cNvPr>
          <p:cNvCxnSpPr/>
          <p:nvPr/>
        </p:nvCxnSpPr>
        <p:spPr>
          <a:xfrm>
            <a:off x="2555875" y="2492375"/>
            <a:ext cx="3913188" cy="1876425"/>
          </a:xfrm>
          <a:prstGeom prst="straightConnector1">
            <a:avLst/>
          </a:prstGeom>
          <a:ln w="158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6" name="Přímá spojnice se šipkou 35">
            <a:extLst>
              <a:ext uri="{FF2B5EF4-FFF2-40B4-BE49-F238E27FC236}">
                <a16:creationId xmlns:a16="http://schemas.microsoft.com/office/drawing/2014/main" id="{400D0E63-1A26-4A9D-8F83-9703A690CB15}"/>
              </a:ext>
            </a:extLst>
          </p:cNvPr>
          <p:cNvCxnSpPr>
            <a:cxnSpLocks/>
          </p:cNvCxnSpPr>
          <p:nvPr/>
        </p:nvCxnSpPr>
        <p:spPr>
          <a:xfrm>
            <a:off x="2230438" y="2922588"/>
            <a:ext cx="4738687" cy="1446212"/>
          </a:xfrm>
          <a:prstGeom prst="straightConnector1">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9" name="Přímá spojnice se šipkou 38">
            <a:extLst>
              <a:ext uri="{FF2B5EF4-FFF2-40B4-BE49-F238E27FC236}">
                <a16:creationId xmlns:a16="http://schemas.microsoft.com/office/drawing/2014/main" id="{A1178370-EB54-418D-B855-E14620D6D4B5}"/>
              </a:ext>
            </a:extLst>
          </p:cNvPr>
          <p:cNvCxnSpPr>
            <a:cxnSpLocks/>
          </p:cNvCxnSpPr>
          <p:nvPr/>
        </p:nvCxnSpPr>
        <p:spPr>
          <a:xfrm>
            <a:off x="1690688" y="1560513"/>
            <a:ext cx="422275" cy="278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596" name="TextovéPole 41">
            <a:extLst>
              <a:ext uri="{FF2B5EF4-FFF2-40B4-BE49-F238E27FC236}">
                <a16:creationId xmlns:a16="http://schemas.microsoft.com/office/drawing/2014/main" id="{10B19C2A-BD36-498A-BE2B-AA84FD47E712}"/>
              </a:ext>
            </a:extLst>
          </p:cNvPr>
          <p:cNvSpPr txBox="1">
            <a:spLocks noChangeArrowheads="1"/>
          </p:cNvSpPr>
          <p:nvPr/>
        </p:nvSpPr>
        <p:spPr bwMode="auto">
          <a:xfrm>
            <a:off x="107950" y="6342063"/>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GDTR</a:t>
            </a:r>
          </a:p>
        </p:txBody>
      </p:sp>
      <p:cxnSp>
        <p:nvCxnSpPr>
          <p:cNvPr id="44" name="Přímá spojnice se šipkou 43">
            <a:extLst>
              <a:ext uri="{FF2B5EF4-FFF2-40B4-BE49-F238E27FC236}">
                <a16:creationId xmlns:a16="http://schemas.microsoft.com/office/drawing/2014/main" id="{87E16D87-EB77-4EA7-A4F1-4E2FE4DA9280}"/>
              </a:ext>
            </a:extLst>
          </p:cNvPr>
          <p:cNvCxnSpPr>
            <a:cxnSpLocks/>
          </p:cNvCxnSpPr>
          <p:nvPr/>
        </p:nvCxnSpPr>
        <p:spPr>
          <a:xfrm flipV="1">
            <a:off x="539750" y="5900738"/>
            <a:ext cx="320675" cy="493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ovéPole 46">
            <a:extLst>
              <a:ext uri="{FF2B5EF4-FFF2-40B4-BE49-F238E27FC236}">
                <a16:creationId xmlns:a16="http://schemas.microsoft.com/office/drawing/2014/main" id="{556B2139-997B-4E95-A242-E6FA58D04860}"/>
              </a:ext>
            </a:extLst>
          </p:cNvPr>
          <p:cNvSpPr txBox="1"/>
          <p:nvPr/>
        </p:nvSpPr>
        <p:spPr>
          <a:xfrm>
            <a:off x="5934075" y="85725"/>
            <a:ext cx="3209925" cy="2678113"/>
          </a:xfrm>
          <a:prstGeom prst="rect">
            <a:avLst/>
          </a:prstGeom>
          <a:solidFill>
            <a:schemeClr val="accent1">
              <a:lumMod val="20000"/>
              <a:lumOff val="80000"/>
            </a:schemeClr>
          </a:solidFill>
        </p:spPr>
        <p:txBody>
          <a:bodyPr>
            <a:spAutoFit/>
          </a:bodyPr>
          <a:lstStyle/>
          <a:p>
            <a:pPr>
              <a:defRPr/>
            </a:pPr>
            <a:r>
              <a:rPr lang="cs-CZ" sz="1200" dirty="0"/>
              <a:t>Běžící program potřebuje číst soubor z disku. Sám s diskem nemůže komunikovat. Pro čtení souboru musí zavolat službu operačního systému (ta má dostatečnou úroveň oprávnění). Volání této služby je vlastně skok z jednoho kódového segmentu do jiného, ve kterém je vyšší úroveň oprávnění. Bylo by nežádoucí, kdyby si do tohoto segmentu mohl program skákat kam chce. Přejít se dá pouze na místa, která jsou zpřístupněna deskriptorem brány (místa, kam ukazuje zelená šipka). Na jiná do tohoto kódového segmentu nelze z jiného programu „přeskočit“</a:t>
            </a:r>
          </a:p>
        </p:txBody>
      </p:sp>
      <p:sp>
        <p:nvSpPr>
          <p:cNvPr id="65599" name="TextovéPole 47">
            <a:extLst>
              <a:ext uri="{FF2B5EF4-FFF2-40B4-BE49-F238E27FC236}">
                <a16:creationId xmlns:a16="http://schemas.microsoft.com/office/drawing/2014/main" id="{ED8D5691-9B74-485B-8507-20A52DCE4C8B}"/>
              </a:ext>
            </a:extLst>
          </p:cNvPr>
          <p:cNvSpPr txBox="1">
            <a:spLocks noChangeArrowheads="1"/>
          </p:cNvSpPr>
          <p:nvPr/>
        </p:nvSpPr>
        <p:spPr bwMode="auto">
          <a:xfrm>
            <a:off x="8213725" y="3979863"/>
            <a:ext cx="1038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Paměť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adpis 1">
            <a:extLst>
              <a:ext uri="{FF2B5EF4-FFF2-40B4-BE49-F238E27FC236}">
                <a16:creationId xmlns:a16="http://schemas.microsoft.com/office/drawing/2014/main" id="{21ED80A6-CF07-45ED-A58A-CF4FC7D0C84A}"/>
              </a:ext>
            </a:extLst>
          </p:cNvPr>
          <p:cNvSpPr>
            <a:spLocks noGrp="1" noChangeArrowheads="1"/>
          </p:cNvSpPr>
          <p:nvPr>
            <p:ph type="title"/>
          </p:nvPr>
        </p:nvSpPr>
        <p:spPr>
          <a:xfrm>
            <a:off x="219075" y="117475"/>
            <a:ext cx="7543800" cy="1295400"/>
          </a:xfrm>
        </p:spPr>
        <p:txBody>
          <a:bodyPr/>
          <a:lstStyle/>
          <a:p>
            <a:r>
              <a:rPr lang="cs-CZ" altLang="cs-CZ"/>
              <a:t>Brána pro předání řízení</a:t>
            </a:r>
          </a:p>
        </p:txBody>
      </p:sp>
      <p:cxnSp>
        <p:nvCxnSpPr>
          <p:cNvPr id="5" name="Přímá spojnice 4">
            <a:extLst>
              <a:ext uri="{FF2B5EF4-FFF2-40B4-BE49-F238E27FC236}">
                <a16:creationId xmlns:a16="http://schemas.microsoft.com/office/drawing/2014/main" id="{E51DE61D-0F1B-4DF9-AB09-2D0B869169FA}"/>
              </a:ext>
            </a:extLst>
          </p:cNvPr>
          <p:cNvCxnSpPr>
            <a:cxnSpLocks/>
          </p:cNvCxnSpPr>
          <p:nvPr/>
        </p:nvCxnSpPr>
        <p:spPr>
          <a:xfrm>
            <a:off x="3348038" y="1989138"/>
            <a:ext cx="0" cy="4752975"/>
          </a:xfrm>
          <a:prstGeom prst="line">
            <a:avLst/>
          </a:prstGeom>
        </p:spPr>
        <p:style>
          <a:lnRef idx="1">
            <a:schemeClr val="dk1"/>
          </a:lnRef>
          <a:fillRef idx="0">
            <a:schemeClr val="dk1"/>
          </a:fillRef>
          <a:effectRef idx="0">
            <a:schemeClr val="dk1"/>
          </a:effectRef>
          <a:fontRef idx="minor">
            <a:schemeClr val="tx1"/>
          </a:fontRef>
        </p:style>
      </p:cxnSp>
      <p:cxnSp>
        <p:nvCxnSpPr>
          <p:cNvPr id="6" name="Přímá spojnice 5">
            <a:extLst>
              <a:ext uri="{FF2B5EF4-FFF2-40B4-BE49-F238E27FC236}">
                <a16:creationId xmlns:a16="http://schemas.microsoft.com/office/drawing/2014/main" id="{0AB4D522-A423-47BE-8FA3-2D27120D56A6}"/>
              </a:ext>
            </a:extLst>
          </p:cNvPr>
          <p:cNvCxnSpPr>
            <a:cxnSpLocks/>
          </p:cNvCxnSpPr>
          <p:nvPr/>
        </p:nvCxnSpPr>
        <p:spPr>
          <a:xfrm>
            <a:off x="5795963" y="1412875"/>
            <a:ext cx="0" cy="4968875"/>
          </a:xfrm>
          <a:prstGeom prst="line">
            <a:avLst/>
          </a:prstGeom>
        </p:spPr>
        <p:style>
          <a:lnRef idx="1">
            <a:schemeClr val="dk1"/>
          </a:lnRef>
          <a:fillRef idx="0">
            <a:schemeClr val="dk1"/>
          </a:fillRef>
          <a:effectRef idx="0">
            <a:schemeClr val="dk1"/>
          </a:effectRef>
          <a:fontRef idx="minor">
            <a:schemeClr val="tx1"/>
          </a:fontRef>
        </p:style>
      </p:cxnSp>
      <p:sp>
        <p:nvSpPr>
          <p:cNvPr id="9" name="Obdélník 8">
            <a:extLst>
              <a:ext uri="{FF2B5EF4-FFF2-40B4-BE49-F238E27FC236}">
                <a16:creationId xmlns:a16="http://schemas.microsoft.com/office/drawing/2014/main" id="{1D023110-D12B-42EE-95F1-000D5F9CD619}"/>
              </a:ext>
            </a:extLst>
          </p:cNvPr>
          <p:cNvSpPr/>
          <p:nvPr/>
        </p:nvSpPr>
        <p:spPr>
          <a:xfrm>
            <a:off x="3348038" y="2492375"/>
            <a:ext cx="2447925" cy="360045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1" name="Přímá spojnice 10">
            <a:extLst>
              <a:ext uri="{FF2B5EF4-FFF2-40B4-BE49-F238E27FC236}">
                <a16:creationId xmlns:a16="http://schemas.microsoft.com/office/drawing/2014/main" id="{6C9CE4A7-0F1F-4426-A935-7473A9279C65}"/>
              </a:ext>
            </a:extLst>
          </p:cNvPr>
          <p:cNvCxnSpPr/>
          <p:nvPr/>
        </p:nvCxnSpPr>
        <p:spPr>
          <a:xfrm>
            <a:off x="3348038" y="3429000"/>
            <a:ext cx="2447925" cy="0"/>
          </a:xfrm>
          <a:prstGeom prst="line">
            <a:avLst/>
          </a:prstGeom>
        </p:spPr>
        <p:style>
          <a:lnRef idx="1">
            <a:schemeClr val="dk1"/>
          </a:lnRef>
          <a:fillRef idx="0">
            <a:schemeClr val="dk1"/>
          </a:fillRef>
          <a:effectRef idx="0">
            <a:schemeClr val="dk1"/>
          </a:effectRef>
          <a:fontRef idx="minor">
            <a:schemeClr val="tx1"/>
          </a:fontRef>
        </p:style>
      </p:cxnSp>
      <p:cxnSp>
        <p:nvCxnSpPr>
          <p:cNvPr id="13" name="Přímá spojnice 12">
            <a:extLst>
              <a:ext uri="{FF2B5EF4-FFF2-40B4-BE49-F238E27FC236}">
                <a16:creationId xmlns:a16="http://schemas.microsoft.com/office/drawing/2014/main" id="{25425AD0-9D01-4DF4-AD3F-73E63798C37D}"/>
              </a:ext>
            </a:extLst>
          </p:cNvPr>
          <p:cNvCxnSpPr/>
          <p:nvPr/>
        </p:nvCxnSpPr>
        <p:spPr>
          <a:xfrm>
            <a:off x="3348038" y="5229225"/>
            <a:ext cx="2447925" cy="0"/>
          </a:xfrm>
          <a:prstGeom prst="line">
            <a:avLst/>
          </a:prstGeom>
        </p:spPr>
        <p:style>
          <a:lnRef idx="1">
            <a:schemeClr val="dk1"/>
          </a:lnRef>
          <a:fillRef idx="0">
            <a:schemeClr val="dk1"/>
          </a:fillRef>
          <a:effectRef idx="0">
            <a:schemeClr val="dk1"/>
          </a:effectRef>
          <a:fontRef idx="minor">
            <a:schemeClr val="tx1"/>
          </a:fontRef>
        </p:style>
      </p:cxnSp>
      <p:sp>
        <p:nvSpPr>
          <p:cNvPr id="66568" name="TextovéPole 13">
            <a:extLst>
              <a:ext uri="{FF2B5EF4-FFF2-40B4-BE49-F238E27FC236}">
                <a16:creationId xmlns:a16="http://schemas.microsoft.com/office/drawing/2014/main" id="{525E7B00-0DD8-43B9-8DE7-BC6CA4D7A46F}"/>
              </a:ext>
            </a:extLst>
          </p:cNvPr>
          <p:cNvSpPr txBox="1">
            <a:spLocks noChangeArrowheads="1"/>
          </p:cNvSpPr>
          <p:nvPr/>
        </p:nvSpPr>
        <p:spPr bwMode="auto">
          <a:xfrm>
            <a:off x="3419475" y="3573463"/>
            <a:ext cx="23050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200"/>
              <a:t>Zkontroluj přístupová práva k souboru</a:t>
            </a:r>
          </a:p>
          <a:p>
            <a:endParaRPr lang="cs-CZ" altLang="cs-CZ" sz="1200"/>
          </a:p>
          <a:p>
            <a:r>
              <a:rPr lang="cs-CZ" altLang="cs-CZ" sz="1200"/>
              <a:t>Odstraň soubor ze složky</a:t>
            </a:r>
          </a:p>
          <a:p>
            <a:endParaRPr lang="cs-CZ" altLang="cs-CZ" sz="1200"/>
          </a:p>
          <a:p>
            <a:r>
              <a:rPr lang="cs-CZ" altLang="cs-CZ" sz="1200"/>
              <a:t>Označ sektory, ve kterých soubor ležel jako volné</a:t>
            </a:r>
          </a:p>
        </p:txBody>
      </p:sp>
      <p:cxnSp>
        <p:nvCxnSpPr>
          <p:cNvPr id="16" name="Přímá spojnice se šipkou 15">
            <a:extLst>
              <a:ext uri="{FF2B5EF4-FFF2-40B4-BE49-F238E27FC236}">
                <a16:creationId xmlns:a16="http://schemas.microsoft.com/office/drawing/2014/main" id="{CAD975F7-9464-4B0C-A330-1600040F1766}"/>
              </a:ext>
            </a:extLst>
          </p:cNvPr>
          <p:cNvCxnSpPr/>
          <p:nvPr/>
        </p:nvCxnSpPr>
        <p:spPr>
          <a:xfrm>
            <a:off x="4427538" y="3933825"/>
            <a:ext cx="0" cy="21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Přímá spojnice se šipkou 16">
            <a:extLst>
              <a:ext uri="{FF2B5EF4-FFF2-40B4-BE49-F238E27FC236}">
                <a16:creationId xmlns:a16="http://schemas.microsoft.com/office/drawing/2014/main" id="{FBEC5A65-B12C-488F-98F0-433267B3D901}"/>
              </a:ext>
            </a:extLst>
          </p:cNvPr>
          <p:cNvCxnSpPr/>
          <p:nvPr/>
        </p:nvCxnSpPr>
        <p:spPr>
          <a:xfrm>
            <a:off x="4427538" y="4365625"/>
            <a:ext cx="0" cy="21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ravá složená závorka 17">
            <a:extLst>
              <a:ext uri="{FF2B5EF4-FFF2-40B4-BE49-F238E27FC236}">
                <a16:creationId xmlns:a16="http://schemas.microsoft.com/office/drawing/2014/main" id="{3EC83B8B-5742-4E93-BB91-4F4C2907F9C5}"/>
              </a:ext>
            </a:extLst>
          </p:cNvPr>
          <p:cNvSpPr/>
          <p:nvPr/>
        </p:nvSpPr>
        <p:spPr>
          <a:xfrm>
            <a:off x="5795963" y="3429000"/>
            <a:ext cx="431800" cy="1800225"/>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sp>
        <p:nvSpPr>
          <p:cNvPr id="66572" name="TextovéPole 18">
            <a:extLst>
              <a:ext uri="{FF2B5EF4-FFF2-40B4-BE49-F238E27FC236}">
                <a16:creationId xmlns:a16="http://schemas.microsoft.com/office/drawing/2014/main" id="{CD2EE545-8F0C-49FC-A796-D75C3BDAAA37}"/>
              </a:ext>
            </a:extLst>
          </p:cNvPr>
          <p:cNvSpPr txBox="1">
            <a:spLocks noChangeArrowheads="1"/>
          </p:cNvSpPr>
          <p:nvPr/>
        </p:nvSpPr>
        <p:spPr bwMode="auto">
          <a:xfrm>
            <a:off x="6223000" y="4124325"/>
            <a:ext cx="2544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Služba „Smaž soubor“</a:t>
            </a:r>
          </a:p>
        </p:txBody>
      </p:sp>
      <p:sp>
        <p:nvSpPr>
          <p:cNvPr id="20" name="Levá složená závorka 19">
            <a:extLst>
              <a:ext uri="{FF2B5EF4-FFF2-40B4-BE49-F238E27FC236}">
                <a16:creationId xmlns:a16="http://schemas.microsoft.com/office/drawing/2014/main" id="{FD5024E4-0D4B-4D28-B533-4D39944C2E73}"/>
              </a:ext>
            </a:extLst>
          </p:cNvPr>
          <p:cNvSpPr/>
          <p:nvPr/>
        </p:nvSpPr>
        <p:spPr>
          <a:xfrm>
            <a:off x="2951163" y="2492375"/>
            <a:ext cx="360362" cy="360045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cs-CZ"/>
          </a:p>
        </p:txBody>
      </p:sp>
      <p:cxnSp>
        <p:nvCxnSpPr>
          <p:cNvPr id="22" name="Přímá spojnice se šipkou 21">
            <a:extLst>
              <a:ext uri="{FF2B5EF4-FFF2-40B4-BE49-F238E27FC236}">
                <a16:creationId xmlns:a16="http://schemas.microsoft.com/office/drawing/2014/main" id="{BFECB202-D6BD-461A-A29F-3FE96C68DCE4}"/>
              </a:ext>
            </a:extLst>
          </p:cNvPr>
          <p:cNvCxnSpPr/>
          <p:nvPr/>
        </p:nvCxnSpPr>
        <p:spPr>
          <a:xfrm>
            <a:off x="971550" y="2492375"/>
            <a:ext cx="2376488" cy="936625"/>
          </a:xfrm>
          <a:prstGeom prst="straightConnector1">
            <a:avLst/>
          </a:prstGeom>
          <a:ln w="22225">
            <a:solidFill>
              <a:srgbClr val="00B050"/>
            </a:solidFill>
            <a:tailEnd type="arrow"/>
          </a:ln>
        </p:spPr>
        <p:style>
          <a:lnRef idx="1">
            <a:schemeClr val="dk1"/>
          </a:lnRef>
          <a:fillRef idx="0">
            <a:schemeClr val="dk1"/>
          </a:fillRef>
          <a:effectRef idx="0">
            <a:schemeClr val="dk1"/>
          </a:effectRef>
          <a:fontRef idx="minor">
            <a:schemeClr val="tx1"/>
          </a:fontRef>
        </p:style>
      </p:cxnSp>
      <p:sp>
        <p:nvSpPr>
          <p:cNvPr id="66575" name="TextovéPole 22">
            <a:extLst>
              <a:ext uri="{FF2B5EF4-FFF2-40B4-BE49-F238E27FC236}">
                <a16:creationId xmlns:a16="http://schemas.microsoft.com/office/drawing/2014/main" id="{4F0A2878-9B90-407A-AE5A-B69A893841E8}"/>
              </a:ext>
            </a:extLst>
          </p:cNvPr>
          <p:cNvSpPr txBox="1">
            <a:spLocks noChangeArrowheads="1"/>
          </p:cNvSpPr>
          <p:nvPr/>
        </p:nvSpPr>
        <p:spPr bwMode="auto">
          <a:xfrm>
            <a:off x="219075" y="1890713"/>
            <a:ext cx="31321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sz="1600"/>
              <a:t>Na toto místo lze přeskočit z jiného programu a tím službu zavolat</a:t>
            </a:r>
          </a:p>
        </p:txBody>
      </p:sp>
      <p:cxnSp>
        <p:nvCxnSpPr>
          <p:cNvPr id="25" name="Přímá spojnice se šipkou 24">
            <a:extLst>
              <a:ext uri="{FF2B5EF4-FFF2-40B4-BE49-F238E27FC236}">
                <a16:creationId xmlns:a16="http://schemas.microsoft.com/office/drawing/2014/main" id="{6300A7A3-86CD-444C-AEF8-359EF98CC898}"/>
              </a:ext>
            </a:extLst>
          </p:cNvPr>
          <p:cNvCxnSpPr>
            <a:cxnSpLocks/>
          </p:cNvCxnSpPr>
          <p:nvPr/>
        </p:nvCxnSpPr>
        <p:spPr>
          <a:xfrm>
            <a:off x="1042988" y="3573463"/>
            <a:ext cx="2305050" cy="550862"/>
          </a:xfrm>
          <a:prstGeom prst="straightConnector1">
            <a:avLst/>
          </a:prstGeom>
          <a:ln w="2222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8" name="Přímá spojnice 27">
            <a:extLst>
              <a:ext uri="{FF2B5EF4-FFF2-40B4-BE49-F238E27FC236}">
                <a16:creationId xmlns:a16="http://schemas.microsoft.com/office/drawing/2014/main" id="{678B85C2-D8D7-417B-BFCC-95AEB4D7E8A1}"/>
              </a:ext>
            </a:extLst>
          </p:cNvPr>
          <p:cNvCxnSpPr/>
          <p:nvPr/>
        </p:nvCxnSpPr>
        <p:spPr>
          <a:xfrm flipV="1">
            <a:off x="1476375" y="3644900"/>
            <a:ext cx="863600" cy="396875"/>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cxnSp>
        <p:nvCxnSpPr>
          <p:cNvPr id="30" name="Přímá spojnice 29">
            <a:extLst>
              <a:ext uri="{FF2B5EF4-FFF2-40B4-BE49-F238E27FC236}">
                <a16:creationId xmlns:a16="http://schemas.microsoft.com/office/drawing/2014/main" id="{0D0648E5-DAA9-4894-B1AB-B96DAE443A5A}"/>
              </a:ext>
            </a:extLst>
          </p:cNvPr>
          <p:cNvCxnSpPr/>
          <p:nvPr/>
        </p:nvCxnSpPr>
        <p:spPr>
          <a:xfrm>
            <a:off x="1784350" y="3429000"/>
            <a:ext cx="411163" cy="720725"/>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sp>
        <p:nvSpPr>
          <p:cNvPr id="66579" name="TextovéPole 30">
            <a:extLst>
              <a:ext uri="{FF2B5EF4-FFF2-40B4-BE49-F238E27FC236}">
                <a16:creationId xmlns:a16="http://schemas.microsoft.com/office/drawing/2014/main" id="{250D88F7-B033-4750-956E-2B4FF8ABBE3B}"/>
              </a:ext>
            </a:extLst>
          </p:cNvPr>
          <p:cNvSpPr txBox="1">
            <a:spLocks noChangeArrowheads="1"/>
          </p:cNvSpPr>
          <p:nvPr/>
        </p:nvSpPr>
        <p:spPr bwMode="auto">
          <a:xfrm>
            <a:off x="288925" y="3189288"/>
            <a:ext cx="1328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Na toto místo nelze skočit</a:t>
            </a:r>
          </a:p>
        </p:txBody>
      </p:sp>
      <p:sp>
        <p:nvSpPr>
          <p:cNvPr id="66580" name="TextovéPole 31">
            <a:extLst>
              <a:ext uri="{FF2B5EF4-FFF2-40B4-BE49-F238E27FC236}">
                <a16:creationId xmlns:a16="http://schemas.microsoft.com/office/drawing/2014/main" id="{5C0B99B3-C2CA-4AC9-AD60-C56C6256B103}"/>
              </a:ext>
            </a:extLst>
          </p:cNvPr>
          <p:cNvSpPr txBox="1">
            <a:spLocks noChangeArrowheads="1"/>
          </p:cNvSpPr>
          <p:nvPr/>
        </p:nvSpPr>
        <p:spPr bwMode="auto">
          <a:xfrm>
            <a:off x="2044700" y="4170363"/>
            <a:ext cx="1401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Kódový segment</a:t>
            </a:r>
          </a:p>
        </p:txBody>
      </p:sp>
      <p:sp>
        <p:nvSpPr>
          <p:cNvPr id="33" name="TextovéPole 32">
            <a:extLst>
              <a:ext uri="{FF2B5EF4-FFF2-40B4-BE49-F238E27FC236}">
                <a16:creationId xmlns:a16="http://schemas.microsoft.com/office/drawing/2014/main" id="{FB8351B5-8D5E-4362-8A9D-2C8DBB82B93D}"/>
              </a:ext>
            </a:extLst>
          </p:cNvPr>
          <p:cNvSpPr txBox="1"/>
          <p:nvPr/>
        </p:nvSpPr>
        <p:spPr>
          <a:xfrm>
            <a:off x="6223000" y="1260475"/>
            <a:ext cx="2770188" cy="2032000"/>
          </a:xfrm>
          <a:prstGeom prst="rect">
            <a:avLst/>
          </a:prstGeom>
          <a:solidFill>
            <a:schemeClr val="accent1">
              <a:lumMod val="20000"/>
              <a:lumOff val="80000"/>
            </a:schemeClr>
          </a:solidFill>
        </p:spPr>
        <p:txBody>
          <a:bodyPr>
            <a:spAutoFit/>
          </a:bodyPr>
          <a:lstStyle/>
          <a:p>
            <a:pPr>
              <a:defRPr/>
            </a:pPr>
            <a:r>
              <a:rPr lang="cs-CZ" sz="1400" dirty="0"/>
              <a:t>Skočit lze pouze na místa, pro která je vytvořen deskriptor brány. Tím je zajištěno, aby služba „Smaž souboru“ byla vždy zavolána od začátku a tím pádem nejde přeskočit kontrola přístupových práv k souboru, kterou služba před vlastním smazáním souboru provádí</a:t>
            </a:r>
          </a:p>
        </p:txBody>
      </p:sp>
      <p:sp>
        <p:nvSpPr>
          <p:cNvPr id="66582" name="TextovéPole 33">
            <a:extLst>
              <a:ext uri="{FF2B5EF4-FFF2-40B4-BE49-F238E27FC236}">
                <a16:creationId xmlns:a16="http://schemas.microsoft.com/office/drawing/2014/main" id="{01FA4A73-442F-4687-A48A-A9716D3BECC3}"/>
              </a:ext>
            </a:extLst>
          </p:cNvPr>
          <p:cNvSpPr txBox="1">
            <a:spLocks noChangeArrowheads="1"/>
          </p:cNvSpPr>
          <p:nvPr/>
        </p:nvSpPr>
        <p:spPr bwMode="auto">
          <a:xfrm>
            <a:off x="4052888" y="1644650"/>
            <a:ext cx="1038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cs-CZ" altLang="cs-CZ"/>
              <a:t>Paměť</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48A8014-16B8-4A61-9475-01A0D316952A}"/>
              </a:ext>
            </a:extLst>
          </p:cNvPr>
          <p:cNvSpPr>
            <a:spLocks noGrp="1" noChangeArrowheads="1"/>
          </p:cNvSpPr>
          <p:nvPr>
            <p:ph type="title"/>
          </p:nvPr>
        </p:nvSpPr>
        <p:spPr/>
        <p:txBody>
          <a:bodyPr/>
          <a:lstStyle/>
          <a:p>
            <a:pPr eaLnBrk="1" hangingPunct="1"/>
            <a:r>
              <a:rPr lang="cs-CZ" altLang="cs-CZ"/>
              <a:t>Privilegované instrukce</a:t>
            </a:r>
          </a:p>
        </p:txBody>
      </p:sp>
      <p:sp>
        <p:nvSpPr>
          <p:cNvPr id="67587" name="Rectangle 3">
            <a:extLst>
              <a:ext uri="{FF2B5EF4-FFF2-40B4-BE49-F238E27FC236}">
                <a16:creationId xmlns:a16="http://schemas.microsoft.com/office/drawing/2014/main" id="{A0BCDCAB-D71D-438D-AD32-57597C380722}"/>
              </a:ext>
            </a:extLst>
          </p:cNvPr>
          <p:cNvSpPr>
            <a:spLocks noGrp="1" noChangeArrowheads="1"/>
          </p:cNvSpPr>
          <p:nvPr>
            <p:ph type="body" idx="1"/>
          </p:nvPr>
        </p:nvSpPr>
        <p:spPr/>
        <p:txBody>
          <a:bodyPr/>
          <a:lstStyle/>
          <a:p>
            <a:pPr eaLnBrk="1" hangingPunct="1"/>
            <a:r>
              <a:rPr lang="cs-CZ" altLang="cs-CZ" sz="1700"/>
              <a:t>Některé speciální řídící instrukce smí provádět pouze proces s určitým stupněm úrovně oprávnění (jádro operačního systému)</a:t>
            </a:r>
          </a:p>
          <a:p>
            <a:pPr eaLnBrk="1" hangingPunct="1"/>
            <a:r>
              <a:rPr lang="cs-CZ" altLang="cs-CZ" sz="1700"/>
              <a:t>Použití privilegovaných instrukcí je obvykle omezeno pouze na jádro OS</a:t>
            </a:r>
          </a:p>
          <a:p>
            <a:pPr eaLnBrk="1" hangingPunct="1"/>
            <a:r>
              <a:rPr lang="cs-CZ" altLang="cs-CZ" sz="1700"/>
              <a:t>Základní privilegované instrukce:</a:t>
            </a:r>
            <a:endParaRPr lang="cs-CZ" altLang="cs-CZ" sz="1900"/>
          </a:p>
          <a:p>
            <a:pPr marL="742950" lvl="1" indent="-285750" eaLnBrk="1" hangingPunct="1"/>
            <a:r>
              <a:rPr lang="cs-CZ" altLang="cs-CZ" sz="1500" b="1"/>
              <a:t>LGDT</a:t>
            </a:r>
            <a:r>
              <a:rPr lang="cs-CZ" altLang="cs-CZ" sz="1500"/>
              <a:t>  	naplnění registru GDTR</a:t>
            </a:r>
          </a:p>
          <a:p>
            <a:pPr marL="742950" lvl="1" indent="-285750" eaLnBrk="1" hangingPunct="1"/>
            <a:r>
              <a:rPr lang="cs-CZ" altLang="cs-CZ" sz="1500" b="1"/>
              <a:t>LIDT</a:t>
            </a:r>
            <a:r>
              <a:rPr lang="cs-CZ" altLang="cs-CZ" sz="1500"/>
              <a:t> 	naplnění registru IDTR</a:t>
            </a:r>
          </a:p>
          <a:p>
            <a:pPr marL="742950" lvl="1" indent="-285750" eaLnBrk="1" hangingPunct="1"/>
            <a:r>
              <a:rPr lang="cs-CZ" altLang="cs-CZ" sz="1500" b="1"/>
              <a:t>LLDT</a:t>
            </a:r>
            <a:r>
              <a:rPr lang="cs-CZ" altLang="cs-CZ" sz="1500"/>
              <a:t> 	naplnění registru LDTR</a:t>
            </a:r>
          </a:p>
          <a:p>
            <a:pPr marL="742950" lvl="1" indent="-285750" eaLnBrk="1" hangingPunct="1"/>
            <a:r>
              <a:rPr lang="cs-CZ" altLang="cs-CZ" sz="1500" b="1"/>
              <a:t>LTR</a:t>
            </a:r>
            <a:r>
              <a:rPr lang="cs-CZ" altLang="cs-CZ" sz="1500"/>
              <a:t> 	naplnění registru TR</a:t>
            </a:r>
          </a:p>
          <a:p>
            <a:pPr marL="742950" lvl="1" indent="-285750" eaLnBrk="1" hangingPunct="1"/>
            <a:r>
              <a:rPr lang="cs-CZ" altLang="cs-CZ" sz="1500" b="1"/>
              <a:t>LMSW</a:t>
            </a:r>
            <a:r>
              <a:rPr lang="cs-CZ" altLang="cs-CZ" sz="1500"/>
              <a:t> 	naplnění registru MSW</a:t>
            </a:r>
          </a:p>
          <a:p>
            <a:pPr marL="742950" lvl="1" indent="-285750" eaLnBrk="1" hangingPunct="1"/>
            <a:r>
              <a:rPr lang="cs-CZ" altLang="cs-CZ" sz="1500" b="1"/>
              <a:t>CLTS</a:t>
            </a:r>
            <a:r>
              <a:rPr lang="cs-CZ" altLang="cs-CZ" sz="1500"/>
              <a:t> 	nulování bitu TS v registru MSW</a:t>
            </a:r>
          </a:p>
          <a:p>
            <a:pPr marL="742950" lvl="1" indent="-285750" eaLnBrk="1" hangingPunct="1"/>
            <a:r>
              <a:rPr lang="cs-CZ" altLang="cs-CZ" sz="1500" b="1"/>
              <a:t>HLT</a:t>
            </a:r>
            <a:r>
              <a:rPr lang="cs-CZ" altLang="cs-CZ" sz="1500"/>
              <a:t> 	zastavení procesoru</a:t>
            </a:r>
            <a:endParaRPr lang="cs-CZ" altLang="cs-CZ" sz="2000"/>
          </a:p>
          <a:p>
            <a:pPr eaLnBrk="1" hangingPunct="1"/>
            <a:r>
              <a:rPr lang="cs-CZ" altLang="cs-CZ" sz="1700"/>
              <a:t>Při pokusu provést privilegovanou instrukci bez potřebné úrovně oprávnění je generováno přerušení, které OS obvykle obslouží ukončením neposlušného procesu</a:t>
            </a:r>
            <a:endParaRPr lang="cs-CZ" altLang="cs-CZ"/>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46FB2A6-E40A-40FA-AD66-CE430C2B64EB}"/>
              </a:ext>
            </a:extLst>
          </p:cNvPr>
          <p:cNvSpPr>
            <a:spLocks noGrp="1" noChangeArrowheads="1"/>
          </p:cNvSpPr>
          <p:nvPr>
            <p:ph type="title"/>
          </p:nvPr>
        </p:nvSpPr>
        <p:spPr/>
        <p:txBody>
          <a:bodyPr/>
          <a:lstStyle/>
          <a:p>
            <a:pPr eaLnBrk="1" hangingPunct="1"/>
            <a:r>
              <a:rPr lang="cs-CZ" altLang="cs-CZ"/>
              <a:t>Záměna úloh</a:t>
            </a:r>
          </a:p>
        </p:txBody>
      </p:sp>
      <p:sp>
        <p:nvSpPr>
          <p:cNvPr id="68611" name="Rectangle 3">
            <a:extLst>
              <a:ext uri="{FF2B5EF4-FFF2-40B4-BE49-F238E27FC236}">
                <a16:creationId xmlns:a16="http://schemas.microsoft.com/office/drawing/2014/main" id="{2281FF27-23D1-4E0F-91D9-DF55BC7BEF44}"/>
              </a:ext>
            </a:extLst>
          </p:cNvPr>
          <p:cNvSpPr>
            <a:spLocks noGrp="1" noChangeArrowheads="1"/>
          </p:cNvSpPr>
          <p:nvPr>
            <p:ph type="body" idx="1"/>
          </p:nvPr>
        </p:nvSpPr>
        <p:spPr/>
        <p:txBody>
          <a:bodyPr/>
          <a:lstStyle/>
          <a:p>
            <a:pPr eaLnBrk="1" hangingPunct="1"/>
            <a:r>
              <a:rPr lang="cs-CZ" altLang="cs-CZ" sz="2400" dirty="0"/>
              <a:t>Nejdůležitější charakteristikou chráněného režimu je možnost provádění několika úloh takovým způsobem, že uživatel má dojem, že se úlohy provádějí paralelně</a:t>
            </a:r>
          </a:p>
          <a:p>
            <a:pPr eaLnBrk="1" hangingPunct="1"/>
            <a:r>
              <a:rPr lang="cs-CZ" altLang="cs-CZ" sz="2400" dirty="0"/>
              <a:t>Tato simulace je prováděna metodou rychlého přepínání mezi jednotlivými úlohami</a:t>
            </a:r>
          </a:p>
          <a:p>
            <a:pPr eaLnBrk="1" hangingPunct="1"/>
            <a:r>
              <a:rPr lang="cs-CZ" altLang="cs-CZ" sz="2400" dirty="0"/>
              <a:t>Pro přepínání úloh mají zásadní význam registr </a:t>
            </a:r>
            <a:r>
              <a:rPr lang="cs-CZ" altLang="cs-CZ" sz="2400" b="1" dirty="0"/>
              <a:t>TR</a:t>
            </a:r>
            <a:r>
              <a:rPr lang="cs-CZ" altLang="cs-CZ" sz="2400" dirty="0"/>
              <a:t> a segment stavu úlohy </a:t>
            </a:r>
            <a:r>
              <a:rPr lang="cs-CZ" altLang="cs-CZ" sz="2400" b="1" dirty="0"/>
              <a:t>TSS</a:t>
            </a:r>
          </a:p>
          <a:p>
            <a:pPr eaLnBrk="1" hangingPunct="1"/>
            <a:r>
              <a:rPr lang="cs-CZ" altLang="cs-CZ" sz="2400" b="1" dirty="0"/>
              <a:t>TR – </a:t>
            </a:r>
            <a:r>
              <a:rPr lang="cs-CZ" altLang="cs-CZ" sz="2400" dirty="0" err="1"/>
              <a:t>Task</a:t>
            </a:r>
            <a:r>
              <a:rPr lang="cs-CZ" altLang="cs-CZ" sz="2400" dirty="0"/>
              <a:t> </a:t>
            </a:r>
            <a:r>
              <a:rPr lang="cs-CZ" altLang="cs-CZ" sz="2400" dirty="0" err="1"/>
              <a:t>register</a:t>
            </a:r>
            <a:r>
              <a:rPr lang="cs-CZ" altLang="cs-CZ" sz="2400" dirty="0"/>
              <a:t> – selektor, který z globální tabulky vybírá deskriptor </a:t>
            </a:r>
            <a:r>
              <a:rPr lang="cs-CZ" altLang="cs-CZ" sz="2400" dirty="0" err="1"/>
              <a:t>Task</a:t>
            </a:r>
            <a:r>
              <a:rPr lang="cs-CZ" altLang="cs-CZ" sz="2400" dirty="0"/>
              <a:t> </a:t>
            </a:r>
            <a:r>
              <a:rPr lang="cs-CZ" altLang="cs-CZ" sz="2400" dirty="0" err="1"/>
              <a:t>state</a:t>
            </a:r>
            <a:r>
              <a:rPr lang="cs-CZ" altLang="cs-CZ" sz="2400" dirty="0"/>
              <a:t> segmentu právě běžící úlohy</a:t>
            </a:r>
            <a:endParaRPr lang="cs-CZ" altLang="cs-CZ" sz="2400" b="1" dirty="0"/>
          </a:p>
          <a:p>
            <a:pPr eaLnBrk="1" hangingPunct="1"/>
            <a:endParaRPr lang="cs-CZ" altLang="cs-CZ" sz="2600" b="1" dirty="0"/>
          </a:p>
          <a:p>
            <a:pPr eaLnBrk="1" hangingPunct="1"/>
            <a:endParaRPr lang="cs-CZ" altLang="cs-CZ" sz="26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9E68D58-CFA3-478F-90C4-438784F78D5B}"/>
              </a:ext>
            </a:extLst>
          </p:cNvPr>
          <p:cNvSpPr>
            <a:spLocks noGrp="1" noChangeArrowheads="1"/>
          </p:cNvSpPr>
          <p:nvPr>
            <p:ph type="title"/>
          </p:nvPr>
        </p:nvSpPr>
        <p:spPr/>
        <p:txBody>
          <a:bodyPr/>
          <a:lstStyle/>
          <a:p>
            <a:pPr eaLnBrk="1" hangingPunct="1"/>
            <a:r>
              <a:rPr lang="cs-CZ" altLang="cs-CZ"/>
              <a:t>Task State Segment</a:t>
            </a:r>
          </a:p>
        </p:txBody>
      </p:sp>
      <p:sp>
        <p:nvSpPr>
          <p:cNvPr id="69635" name="Rectangle 3">
            <a:extLst>
              <a:ext uri="{FF2B5EF4-FFF2-40B4-BE49-F238E27FC236}">
                <a16:creationId xmlns:a16="http://schemas.microsoft.com/office/drawing/2014/main" id="{AABE7D07-7A98-49E5-B82F-5809FCCC4B02}"/>
              </a:ext>
            </a:extLst>
          </p:cNvPr>
          <p:cNvSpPr>
            <a:spLocks noGrp="1" noChangeArrowheads="1"/>
          </p:cNvSpPr>
          <p:nvPr>
            <p:ph type="body" idx="1"/>
          </p:nvPr>
        </p:nvSpPr>
        <p:spPr/>
        <p:txBody>
          <a:bodyPr/>
          <a:lstStyle/>
          <a:p>
            <a:pPr eaLnBrk="1" hangingPunct="1"/>
            <a:r>
              <a:rPr lang="cs-CZ" altLang="cs-CZ" sz="2000"/>
              <a:t>Slouží k uchování informací o rozpracovaném procesu</a:t>
            </a:r>
          </a:p>
          <a:p>
            <a:pPr eaLnBrk="1" hangingPunct="1"/>
            <a:r>
              <a:rPr lang="cs-CZ" altLang="cs-CZ" sz="2000"/>
              <a:t>Každá úloha má svůj TSS</a:t>
            </a:r>
          </a:p>
          <a:p>
            <a:pPr eaLnBrk="1" hangingPunct="1"/>
            <a:r>
              <a:rPr lang="cs-CZ" altLang="cs-CZ" sz="2000"/>
              <a:t>Task State Segment má velikost minimálně 42 B a obsahuje hodnotu všech registrů v okamžiku přerušení procesu, LDTR, příznakový registr a ukazatel na vrchol zásobníku </a:t>
            </a:r>
          </a:p>
          <a:p>
            <a:pPr eaLnBrk="1" hangingPunct="1"/>
            <a:r>
              <a:rPr lang="cs-CZ" altLang="cs-CZ" sz="2000"/>
              <a:t>Operační systém si do tohoto segmentu může ukládat další důležité informace o úloze (čas spuštění, priorita, jaký uživatel úlohu spustil atd…)</a:t>
            </a:r>
          </a:p>
          <a:p>
            <a:pPr eaLnBrk="1" hangingPunct="1"/>
            <a:r>
              <a:rPr lang="cs-CZ" altLang="cs-CZ" sz="2000"/>
              <a:t>Informace o segmentu TSS obsahuje deskriptor systémového segmentu (smí být umístěn pouze v GDT).</a:t>
            </a:r>
          </a:p>
          <a:p>
            <a:pPr eaLnBrk="1" hangingPunct="1"/>
            <a:r>
              <a:rPr lang="cs-CZ" altLang="cs-CZ" sz="2000"/>
              <a:t>TR funguje jako selektor ukazující do GDT na TSS aktivní úlohy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AD7A1F4-2433-45CA-88B0-5155EC313DBD}"/>
              </a:ext>
            </a:extLst>
          </p:cNvPr>
          <p:cNvSpPr>
            <a:spLocks noGrp="1" noChangeArrowheads="1"/>
          </p:cNvSpPr>
          <p:nvPr>
            <p:ph type="title"/>
          </p:nvPr>
        </p:nvSpPr>
        <p:spPr/>
        <p:txBody>
          <a:bodyPr/>
          <a:lstStyle/>
          <a:p>
            <a:pPr eaLnBrk="1" hangingPunct="1"/>
            <a:r>
              <a:rPr lang="cs-CZ" altLang="cs-CZ"/>
              <a:t>Přerušení v chráněném režimu</a:t>
            </a:r>
          </a:p>
        </p:txBody>
      </p:sp>
      <p:sp>
        <p:nvSpPr>
          <p:cNvPr id="71683" name="Rectangle 3">
            <a:extLst>
              <a:ext uri="{FF2B5EF4-FFF2-40B4-BE49-F238E27FC236}">
                <a16:creationId xmlns:a16="http://schemas.microsoft.com/office/drawing/2014/main" id="{1A30628B-0D2A-46E3-AF70-3C36CB10C722}"/>
              </a:ext>
            </a:extLst>
          </p:cNvPr>
          <p:cNvSpPr>
            <a:spLocks noGrp="1" noChangeArrowheads="1"/>
          </p:cNvSpPr>
          <p:nvPr>
            <p:ph type="body" idx="1"/>
          </p:nvPr>
        </p:nvSpPr>
        <p:spPr/>
        <p:txBody>
          <a:bodyPr/>
          <a:lstStyle/>
          <a:p>
            <a:pPr eaLnBrk="1" hangingPunct="1"/>
            <a:r>
              <a:rPr lang="cs-CZ" altLang="cs-CZ" sz="1800"/>
              <a:t>V chráněném režimu již na počátku paměti (prvních 1024 B) nejsou uloženy vektory přerušení</a:t>
            </a:r>
          </a:p>
          <a:p>
            <a:pPr eaLnBrk="1" hangingPunct="1"/>
            <a:r>
              <a:rPr lang="cs-CZ" altLang="cs-CZ" sz="1800"/>
              <a:t>Místo vektorů se používá tabulka IDT</a:t>
            </a:r>
          </a:p>
          <a:p>
            <a:pPr eaLnBrk="1" hangingPunct="1"/>
            <a:r>
              <a:rPr lang="cs-CZ" altLang="cs-CZ" sz="1800"/>
              <a:t>Tabulka IDT (Interrupt Deskriptor Table) obsahuje 256 deskriptorů obslužných rutin přerušení</a:t>
            </a:r>
          </a:p>
          <a:p>
            <a:pPr eaLnBrk="1" hangingPunct="1"/>
            <a:r>
              <a:rPr lang="cs-CZ" altLang="cs-CZ" sz="1800"/>
              <a:t>Při vzniku přerušení se použije číslo přerušení jako index do tabulky IDT</a:t>
            </a:r>
          </a:p>
          <a:p>
            <a:pPr eaLnBrk="1" hangingPunct="1"/>
            <a:r>
              <a:rPr lang="cs-CZ" altLang="cs-CZ" sz="1800"/>
              <a:t>Položkami Tabulky IDT jsou deskriptory s informací o tom, kde leží v paměti pro dané přerušení jeho obsluha</a:t>
            </a:r>
          </a:p>
          <a:p>
            <a:pPr eaLnBrk="1" hangingPunct="1"/>
            <a:r>
              <a:rPr lang="cs-CZ" altLang="cs-CZ" sz="1800"/>
              <a:t>Tedy například na patnáctém řádku této tabulky nalezneme deskriptor, ve kterém je informace o procesu nebo službě, která se má spustit jako obsluha přerušení číslo 15</a:t>
            </a:r>
          </a:p>
          <a:p>
            <a:pPr eaLnBrk="1" hangingPunct="1"/>
            <a:r>
              <a:rPr lang="cs-CZ" altLang="cs-CZ" sz="1800"/>
              <a:t>Tabulka IDT může ležet kdekoliv v paměti, počáteční adresa této tabulky je uložena v registru IDTR </a:t>
            </a:r>
          </a:p>
          <a:p>
            <a:pPr eaLnBrk="1" hangingPunct="1"/>
            <a:endParaRPr lang="cs-CZ" altLang="cs-CZ" sz="1800"/>
          </a:p>
          <a:p>
            <a:pPr marL="742950" lvl="1" indent="-285750" eaLnBrk="1" hangingPunct="1"/>
            <a:endParaRPr lang="cs-CZ" altLang="cs-CZ"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7F43D82-3502-4208-AA30-CEB852EE2BC3}"/>
              </a:ext>
            </a:extLst>
          </p:cNvPr>
          <p:cNvSpPr>
            <a:spLocks noGrp="1" noChangeArrowheads="1"/>
          </p:cNvSpPr>
          <p:nvPr>
            <p:ph type="title"/>
          </p:nvPr>
        </p:nvSpPr>
        <p:spPr/>
        <p:txBody>
          <a:bodyPr/>
          <a:lstStyle/>
          <a:p>
            <a:r>
              <a:rPr lang="cs-CZ" altLang="cs-CZ"/>
              <a:t>Kontrolní otázky</a:t>
            </a:r>
          </a:p>
        </p:txBody>
      </p:sp>
      <p:sp>
        <p:nvSpPr>
          <p:cNvPr id="72707" name="Rectangle 3">
            <a:extLst>
              <a:ext uri="{FF2B5EF4-FFF2-40B4-BE49-F238E27FC236}">
                <a16:creationId xmlns:a16="http://schemas.microsoft.com/office/drawing/2014/main" id="{341EA235-DA18-4737-85BD-1992B47C3558}"/>
              </a:ext>
            </a:extLst>
          </p:cNvPr>
          <p:cNvSpPr>
            <a:spLocks noGrp="1" noChangeArrowheads="1"/>
          </p:cNvSpPr>
          <p:nvPr>
            <p:ph type="body" idx="1"/>
          </p:nvPr>
        </p:nvSpPr>
        <p:spPr/>
        <p:txBody>
          <a:bodyPr/>
          <a:lstStyle/>
          <a:p>
            <a:r>
              <a:rPr lang="cs-CZ" altLang="cs-CZ" sz="1100" dirty="0"/>
              <a:t>Kolik bitů má fyzická adresa v reálném režimu a kolik v chráněném režimu ?</a:t>
            </a:r>
          </a:p>
          <a:p>
            <a:r>
              <a:rPr lang="cs-CZ" altLang="cs-CZ" sz="1100" dirty="0"/>
              <a:t>Kolikabitový je offset v reálném režimu ?</a:t>
            </a:r>
          </a:p>
          <a:p>
            <a:r>
              <a:rPr lang="cs-CZ" altLang="cs-CZ" sz="1100" dirty="0"/>
              <a:t>Kolikabitový je offset v chráněném režimu ?</a:t>
            </a:r>
          </a:p>
          <a:p>
            <a:r>
              <a:rPr lang="cs-CZ" altLang="cs-CZ" sz="1100" dirty="0"/>
              <a:t>Jaká je maximální možná velikost segmentu v chráněném režimu ?</a:t>
            </a:r>
          </a:p>
          <a:p>
            <a:r>
              <a:rPr lang="cs-CZ" altLang="cs-CZ" sz="1100" dirty="0"/>
              <a:t>Jaká je maximální velikost adresovatelné paměti chráněném režimu ?</a:t>
            </a:r>
          </a:p>
          <a:p>
            <a:r>
              <a:rPr lang="cs-CZ" altLang="cs-CZ" sz="1100" dirty="0"/>
              <a:t>Jaká je </a:t>
            </a:r>
            <a:r>
              <a:rPr lang="cs-CZ" altLang="cs-CZ" sz="1100"/>
              <a:t>maximální možná </a:t>
            </a:r>
            <a:r>
              <a:rPr lang="cs-CZ" altLang="cs-CZ" sz="1100" dirty="0"/>
              <a:t>velikost segmentu v reálném režimu ?</a:t>
            </a:r>
          </a:p>
          <a:p>
            <a:r>
              <a:rPr lang="cs-CZ" altLang="cs-CZ" sz="1100" dirty="0"/>
              <a:t>Jaká je šířka selektoru v bitech ?</a:t>
            </a:r>
          </a:p>
          <a:p>
            <a:r>
              <a:rPr lang="cs-CZ" altLang="cs-CZ" sz="1100" dirty="0"/>
              <a:t>Jaká je šířka indexu v bitech ?</a:t>
            </a:r>
          </a:p>
          <a:p>
            <a:r>
              <a:rPr lang="cs-CZ" altLang="cs-CZ" sz="1100" dirty="0"/>
              <a:t>Jaká je šířka deskriptoru v bitech ?</a:t>
            </a:r>
          </a:p>
          <a:p>
            <a:r>
              <a:rPr lang="cs-CZ" altLang="cs-CZ" sz="1100" dirty="0"/>
              <a:t>Kde je při běhu v chráněném režimu uložena počáteční adresa segmentu ?</a:t>
            </a:r>
          </a:p>
          <a:p>
            <a:r>
              <a:rPr lang="cs-CZ" altLang="cs-CZ" sz="1100" dirty="0"/>
              <a:t>Co je to multitasking a jak funguje ?</a:t>
            </a:r>
          </a:p>
          <a:p>
            <a:r>
              <a:rPr lang="cs-CZ" altLang="cs-CZ" sz="1100" dirty="0"/>
              <a:t>Kolik položek obsahuje globální tabulka deskriptorů ?</a:t>
            </a:r>
          </a:p>
          <a:p>
            <a:r>
              <a:rPr lang="cs-CZ" altLang="cs-CZ" sz="1100" dirty="0"/>
              <a:t>Kolik místa v paměti zabírá globální tabulka deskriptorů ?</a:t>
            </a:r>
          </a:p>
          <a:p>
            <a:r>
              <a:rPr lang="cs-CZ" altLang="cs-CZ" sz="1100" dirty="0"/>
              <a:t>Jaký význam má skrytá část selektoru ?</a:t>
            </a:r>
          </a:p>
          <a:p>
            <a:r>
              <a:rPr lang="cs-CZ" altLang="cs-CZ" sz="1100" dirty="0"/>
              <a:t>Kdy dochází ke čtení </a:t>
            </a:r>
            <a:r>
              <a:rPr lang="cs-CZ" altLang="cs-CZ" sz="1100" dirty="0" err="1"/>
              <a:t>deskritprou</a:t>
            </a:r>
            <a:r>
              <a:rPr lang="cs-CZ" altLang="cs-CZ" sz="1100" dirty="0"/>
              <a:t> z tabulky deskriptorů a při kterých přístupech do paměti se naopak deskriptor příslušeného potřebného segmentu z tabulky deskriptorů číst nemusí ?</a:t>
            </a:r>
          </a:p>
          <a:p>
            <a:r>
              <a:rPr lang="cs-CZ" altLang="cs-CZ" sz="1100" dirty="0"/>
              <a:t>Na kolikátém řádku tabulky deskriptorů leží deskriptor datového segmentu, je-li DS=00FDh ?</a:t>
            </a:r>
          </a:p>
          <a:p>
            <a:r>
              <a:rPr lang="cs-CZ" altLang="cs-CZ" sz="1100" dirty="0"/>
              <a:t>Kolik bitů deskriptoru je použito k uložení informace o bázové adrese segmentu ?</a:t>
            </a:r>
          </a:p>
          <a:p>
            <a:r>
              <a:rPr lang="cs-CZ" altLang="cs-CZ" sz="1100" dirty="0"/>
              <a:t>Na konkrétní pozici uvnitř segmentu odkazuje selektor, offset, deskriptor nebo index ?</a:t>
            </a:r>
          </a:p>
          <a:p>
            <a:r>
              <a:rPr lang="cs-CZ" altLang="cs-CZ" sz="1100" dirty="0"/>
              <a:t>Vysvětlete význam bitu A v deskriptoru datového segmentu</a:t>
            </a:r>
          </a:p>
          <a:p>
            <a:r>
              <a:rPr lang="cs-CZ" altLang="cs-CZ" sz="1100" dirty="0"/>
              <a:t>Jakou nejvyšší fyzickou adresu lze přečíst v reálném režimu a jakou v chráněném režimu (zapište ji hexadecimálně)  ? </a:t>
            </a:r>
          </a:p>
          <a:p>
            <a:pPr>
              <a:lnSpc>
                <a:spcPct val="80000"/>
              </a:lnSpc>
            </a:pPr>
            <a:endParaRPr lang="cs-CZ" altLang="cs-CZ" sz="1100" dirty="0"/>
          </a:p>
          <a:p>
            <a:pPr>
              <a:lnSpc>
                <a:spcPct val="80000"/>
              </a:lnSpc>
            </a:pPr>
            <a:endParaRPr lang="cs-CZ" altLang="cs-CZ" sz="1100" dirty="0"/>
          </a:p>
          <a:p>
            <a:pPr>
              <a:lnSpc>
                <a:spcPct val="80000"/>
              </a:lnSpc>
            </a:pPr>
            <a:endParaRPr lang="cs-CZ" altLang="cs-CZ" sz="11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3A9E489-2F97-4699-9C79-0FB8CBC6E431}"/>
              </a:ext>
            </a:extLst>
          </p:cNvPr>
          <p:cNvSpPr>
            <a:spLocks noGrp="1" noChangeArrowheads="1"/>
          </p:cNvSpPr>
          <p:nvPr>
            <p:ph type="title"/>
          </p:nvPr>
        </p:nvSpPr>
        <p:spPr/>
        <p:txBody>
          <a:bodyPr/>
          <a:lstStyle/>
          <a:p>
            <a:r>
              <a:rPr lang="cs-CZ" altLang="cs-CZ"/>
              <a:t>Kontrolní otázky</a:t>
            </a:r>
          </a:p>
        </p:txBody>
      </p:sp>
      <p:sp>
        <p:nvSpPr>
          <p:cNvPr id="74755" name="Rectangle 3">
            <a:extLst>
              <a:ext uri="{FF2B5EF4-FFF2-40B4-BE49-F238E27FC236}">
                <a16:creationId xmlns:a16="http://schemas.microsoft.com/office/drawing/2014/main" id="{BB7FC1C9-DBF9-4AE3-9256-2DB96EB87090}"/>
              </a:ext>
            </a:extLst>
          </p:cNvPr>
          <p:cNvSpPr>
            <a:spLocks noGrp="1" noChangeArrowheads="1"/>
          </p:cNvSpPr>
          <p:nvPr>
            <p:ph type="body" idx="1"/>
          </p:nvPr>
        </p:nvSpPr>
        <p:spPr/>
        <p:txBody>
          <a:bodyPr/>
          <a:lstStyle/>
          <a:p>
            <a:r>
              <a:rPr lang="cs-CZ" altLang="cs-CZ" sz="1100" dirty="0"/>
              <a:t>K čemu slouží registr GDTR ?</a:t>
            </a:r>
          </a:p>
          <a:p>
            <a:r>
              <a:rPr lang="cs-CZ" altLang="cs-CZ" sz="1100" dirty="0"/>
              <a:t>LDTR je deskriptor, segment, selektor nebo offset ?</a:t>
            </a:r>
          </a:p>
          <a:p>
            <a:r>
              <a:rPr lang="cs-CZ" altLang="cs-CZ" sz="1100" dirty="0"/>
              <a:t>LDT je deskriptor, segment, selektor nebo offset ?</a:t>
            </a:r>
          </a:p>
          <a:p>
            <a:r>
              <a:rPr lang="cs-CZ" altLang="cs-CZ" sz="1100" dirty="0"/>
              <a:t>IP je deskriptor, segment, selektor nebo offset ?</a:t>
            </a:r>
          </a:p>
          <a:p>
            <a:r>
              <a:rPr lang="cs-CZ" altLang="cs-CZ" sz="1100" dirty="0"/>
              <a:t>Kde je uložena bázová adresa aktuální lokální tabulky deskriptorů ?</a:t>
            </a:r>
          </a:p>
          <a:p>
            <a:r>
              <a:rPr lang="cs-CZ" altLang="cs-CZ" sz="1100" dirty="0"/>
              <a:t>Kde je uložena bázová adresa globální tabulky deskriptorů ?</a:t>
            </a:r>
          </a:p>
          <a:p>
            <a:r>
              <a:rPr lang="cs-CZ" altLang="cs-CZ" sz="1100" dirty="0"/>
              <a:t>Jak se pozná, zda index vybírá deskriptor z lokální nebo globální tabulky ?</a:t>
            </a:r>
          </a:p>
          <a:p>
            <a:r>
              <a:rPr lang="cs-CZ" altLang="cs-CZ" sz="1100" dirty="0"/>
              <a:t>Index je uložen v deskriptoru, selektoru, segmentu, GDTR nebo datovém registru ?</a:t>
            </a:r>
          </a:p>
          <a:p>
            <a:r>
              <a:rPr lang="cs-CZ" altLang="cs-CZ" sz="1100" dirty="0"/>
              <a:t>Co se stane při pokusu o čtení dat ze segmentu, v jehož deskriptoru je bit P=0 ?</a:t>
            </a:r>
          </a:p>
          <a:p>
            <a:r>
              <a:rPr lang="cs-CZ" altLang="cs-CZ" sz="1100" dirty="0"/>
              <a:t>Co se stane při pokusu o zápis dat do segmentu, v jehož deskriptoru je bit W=0 ?</a:t>
            </a:r>
          </a:p>
          <a:p>
            <a:r>
              <a:rPr lang="cs-CZ" altLang="cs-CZ" sz="1100" dirty="0"/>
              <a:t>TR je </a:t>
            </a:r>
            <a:r>
              <a:rPr lang="cs-CZ" altLang="cs-CZ" sz="1100" dirty="0" err="1"/>
              <a:t>deskritptor</a:t>
            </a:r>
            <a:r>
              <a:rPr lang="cs-CZ" altLang="cs-CZ" sz="1100" dirty="0"/>
              <a:t>, segment, selektor nebo offset ?</a:t>
            </a:r>
          </a:p>
          <a:p>
            <a:r>
              <a:rPr lang="cs-CZ" altLang="cs-CZ" sz="1100" dirty="0"/>
              <a:t>Kdy se mění stav TR ?</a:t>
            </a:r>
          </a:p>
          <a:p>
            <a:r>
              <a:rPr lang="cs-CZ" altLang="cs-CZ" sz="1100" dirty="0"/>
              <a:t>TSS je deskriptor, selektor, segment nebo offset ?</a:t>
            </a:r>
          </a:p>
          <a:p>
            <a:r>
              <a:rPr lang="cs-CZ" altLang="cs-CZ" sz="1100" dirty="0"/>
              <a:t>Kolik úrovní oprávnění podporuje chráněný režim a jakou číselnou úroveň oprávnění má jádro operačního systému ?</a:t>
            </a:r>
          </a:p>
          <a:p>
            <a:r>
              <a:rPr lang="cs-CZ" altLang="cs-CZ" sz="1100" dirty="0"/>
              <a:t>Co jsou to privilegované instrukce ?</a:t>
            </a:r>
          </a:p>
          <a:p>
            <a:r>
              <a:rPr lang="cs-CZ" altLang="cs-CZ" sz="1100" dirty="0"/>
              <a:t>Jak lze přejít z chráněného režimu zpět do reálného ?</a:t>
            </a:r>
          </a:p>
          <a:p>
            <a:r>
              <a:rPr lang="cs-CZ" altLang="cs-CZ" sz="1100" dirty="0"/>
              <a:t>Co je to IOPL ?</a:t>
            </a:r>
          </a:p>
          <a:p>
            <a:r>
              <a:rPr lang="cs-CZ" altLang="cs-CZ" sz="1100" dirty="0"/>
              <a:t>Co je to systémový segment ? Co může obsahovat ?</a:t>
            </a:r>
          </a:p>
          <a:p>
            <a:r>
              <a:rPr lang="cs-CZ" altLang="cs-CZ" sz="1100" dirty="0"/>
              <a:t>K čemu slouží brána pro předání řízení ?</a:t>
            </a:r>
          </a:p>
          <a:p>
            <a:r>
              <a:rPr lang="cs-CZ" altLang="cs-CZ" sz="1100" dirty="0"/>
              <a:t>Kolik deskriptorů obsahuje tabulka IDT ?</a:t>
            </a:r>
          </a:p>
          <a:p>
            <a:r>
              <a:rPr lang="cs-CZ" altLang="cs-CZ" sz="1100" dirty="0"/>
              <a:t>Jaká informace je uložena v deskriptorech v tabulce IDT  ?</a:t>
            </a:r>
          </a:p>
          <a:p>
            <a:pPr>
              <a:lnSpc>
                <a:spcPct val="80000"/>
              </a:lnSpc>
            </a:pPr>
            <a:endParaRPr lang="cs-CZ" altLang="cs-CZ" sz="1100" dirty="0"/>
          </a:p>
          <a:p>
            <a:pPr>
              <a:lnSpc>
                <a:spcPct val="80000"/>
              </a:lnSpc>
            </a:pPr>
            <a:endParaRPr lang="cs-CZ" altLang="cs-CZ" sz="1100" dirty="0"/>
          </a:p>
          <a:p>
            <a:pPr>
              <a:lnSpc>
                <a:spcPct val="80000"/>
              </a:lnSpc>
            </a:pPr>
            <a:endParaRPr lang="cs-CZ" altLang="cs-CZ" sz="1100" dirty="0"/>
          </a:p>
          <a:p>
            <a:pPr>
              <a:lnSpc>
                <a:spcPct val="80000"/>
              </a:lnSpc>
            </a:pPr>
            <a:endParaRPr lang="cs-CZ" altLang="cs-CZ" sz="1100" dirty="0"/>
          </a:p>
          <a:p>
            <a:pPr>
              <a:lnSpc>
                <a:spcPct val="80000"/>
              </a:lnSpc>
            </a:pPr>
            <a:endParaRPr lang="cs-CZ" altLang="cs-CZ" sz="1100" dirty="0"/>
          </a:p>
          <a:p>
            <a:pPr>
              <a:lnSpc>
                <a:spcPct val="80000"/>
              </a:lnSpc>
            </a:pPr>
            <a:endParaRPr lang="cs-CZ" altLang="cs-CZ"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286.gif">
            <a:extLst>
              <a:ext uri="{FF2B5EF4-FFF2-40B4-BE49-F238E27FC236}">
                <a16:creationId xmlns:a16="http://schemas.microsoft.com/office/drawing/2014/main" id="{52EB4F5D-DB24-4B8C-A168-113F3016912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33400" y="-685800"/>
            <a:ext cx="6986588"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a:extLst>
              <a:ext uri="{FF2B5EF4-FFF2-40B4-BE49-F238E27FC236}">
                <a16:creationId xmlns:a16="http://schemas.microsoft.com/office/drawing/2014/main" id="{4877C32A-AC67-4879-9832-0919E537EAA7}"/>
              </a:ext>
            </a:extLst>
          </p:cNvPr>
          <p:cNvSpPr>
            <a:spLocks noChangeArrowheads="1"/>
          </p:cNvSpPr>
          <p:nvPr/>
        </p:nvSpPr>
        <p:spPr bwMode="auto">
          <a:xfrm>
            <a:off x="2195513" y="260350"/>
            <a:ext cx="3889375" cy="504825"/>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cs-CZ" altLang="cs-CZ" sz="1800"/>
          </a:p>
        </p:txBody>
      </p:sp>
      <p:sp>
        <p:nvSpPr>
          <p:cNvPr id="10244" name="Text Box 7">
            <a:extLst>
              <a:ext uri="{FF2B5EF4-FFF2-40B4-BE49-F238E27FC236}">
                <a16:creationId xmlns:a16="http://schemas.microsoft.com/office/drawing/2014/main" id="{ED93401A-F84A-4129-A8B2-E0923B9EFFB0}"/>
              </a:ext>
            </a:extLst>
          </p:cNvPr>
          <p:cNvSpPr txBox="1">
            <a:spLocks noChangeArrowheads="1"/>
          </p:cNvSpPr>
          <p:nvPr/>
        </p:nvSpPr>
        <p:spPr bwMode="auto">
          <a:xfrm>
            <a:off x="2339975" y="1125538"/>
            <a:ext cx="4824413" cy="78898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cs-CZ" altLang="cs-CZ" sz="1800">
                <a:solidFill>
                  <a:schemeClr val="bg1"/>
                </a:solidFill>
              </a:rPr>
              <a:t>Datové vývody D0-D15</a:t>
            </a:r>
          </a:p>
          <a:p>
            <a:pPr eaLnBrk="1" hangingPunct="1">
              <a:spcBef>
                <a:spcPct val="50000"/>
              </a:spcBef>
              <a:buClrTx/>
              <a:buSzTx/>
              <a:buFontTx/>
              <a:buNone/>
            </a:pPr>
            <a:r>
              <a:rPr lang="cs-CZ" altLang="cs-CZ" sz="1800">
                <a:solidFill>
                  <a:schemeClr val="bg1"/>
                </a:solidFill>
              </a:rPr>
              <a:t>Slouží pro vstup/výstup 16-bitového slova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8870548-0061-46DA-A41F-8A5692A80624}"/>
              </a:ext>
            </a:extLst>
          </p:cNvPr>
          <p:cNvSpPr>
            <a:spLocks noGrp="1" noChangeArrowheads="1"/>
          </p:cNvSpPr>
          <p:nvPr>
            <p:ph type="title"/>
          </p:nvPr>
        </p:nvSpPr>
        <p:spPr/>
        <p:txBody>
          <a:bodyPr/>
          <a:lstStyle/>
          <a:p>
            <a:pPr eaLnBrk="1" hangingPunct="1"/>
            <a:r>
              <a:rPr lang="cs-CZ" altLang="cs-CZ"/>
              <a:t>Reálný režim</a:t>
            </a:r>
          </a:p>
        </p:txBody>
      </p:sp>
      <p:sp>
        <p:nvSpPr>
          <p:cNvPr id="11267" name="Rectangle 3">
            <a:extLst>
              <a:ext uri="{FF2B5EF4-FFF2-40B4-BE49-F238E27FC236}">
                <a16:creationId xmlns:a16="http://schemas.microsoft.com/office/drawing/2014/main" id="{B2CB131F-78DF-4588-BD94-E2C379407204}"/>
              </a:ext>
            </a:extLst>
          </p:cNvPr>
          <p:cNvSpPr>
            <a:spLocks noGrp="1" noChangeArrowheads="1"/>
          </p:cNvSpPr>
          <p:nvPr>
            <p:ph type="body" idx="1"/>
          </p:nvPr>
        </p:nvSpPr>
        <p:spPr/>
        <p:txBody>
          <a:bodyPr/>
          <a:lstStyle/>
          <a:p>
            <a:pPr eaLnBrk="1" hangingPunct="1"/>
            <a:r>
              <a:rPr lang="cs-CZ" altLang="cs-CZ" sz="1700"/>
              <a:t>Základní režim (procesor se v něm nachází po zapnutí)</a:t>
            </a:r>
          </a:p>
          <a:p>
            <a:pPr eaLnBrk="1" hangingPunct="1"/>
            <a:r>
              <a:rPr lang="cs-CZ" altLang="cs-CZ" sz="1700"/>
              <a:t>Pokud procesor pracuje v tomto režimu, pak je plně kompatibilní se svým předchůdcem i8086. Jediný rozdíl je v tom, že je rychlejší (instrukce mají jiné časování, vyžadují jiný počet taktů)</a:t>
            </a:r>
          </a:p>
          <a:p>
            <a:pPr eaLnBrk="1" hangingPunct="1"/>
            <a:r>
              <a:rPr lang="cs-CZ" altLang="cs-CZ" sz="1700"/>
              <a:t>Používá se 20-bitová a adresa generovaná metodou segment:offset a tak lze adresovat </a:t>
            </a:r>
            <a:r>
              <a:rPr lang="cs-CZ" altLang="cs-CZ" sz="1700" b="1"/>
              <a:t>jen 1</a:t>
            </a:r>
            <a:r>
              <a:rPr lang="en-US" altLang="cs-CZ" sz="1700" b="1"/>
              <a:t> </a:t>
            </a:r>
            <a:r>
              <a:rPr lang="cs-CZ" altLang="cs-CZ" sz="1700" b="1"/>
              <a:t>MB </a:t>
            </a:r>
            <a:r>
              <a:rPr lang="cs-CZ" altLang="cs-CZ" sz="1700"/>
              <a:t>paměti (stejně jako u 8086)</a:t>
            </a:r>
          </a:p>
          <a:p>
            <a:pPr eaLnBrk="1" hangingPunct="1"/>
            <a:r>
              <a:rPr lang="cs-CZ" altLang="cs-CZ" sz="1700"/>
              <a:t>Všechny mikroprocesory řady x86 se po zapnutí nebo po resetu dostanou do reálného režimu </a:t>
            </a:r>
          </a:p>
          <a:p>
            <a:pPr eaLnBrk="1" hangingPunct="1"/>
            <a:r>
              <a:rPr lang="cs-CZ" altLang="cs-CZ" sz="1700"/>
              <a:t>Tedy i dnešní nejmodernější mikroprocesory se po svém zapnutí chovají jako prastarý i8086, dokud není zaveden operační systém, který je přepne do jiného složitějšího a výkonnějšího režimu</a:t>
            </a:r>
          </a:p>
          <a:p>
            <a:pPr eaLnBrk="1" hangingPunct="1"/>
            <a:endParaRPr lang="cs-CZ" altLang="cs-CZ" sz="1700"/>
          </a:p>
          <a:p>
            <a:pPr eaLnBrk="1" hangingPunct="1"/>
            <a:endParaRPr lang="cs-CZ" altLang="cs-CZ"/>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56B079A-ACC8-4700-A272-4A7EE0DDD42E}"/>
              </a:ext>
            </a:extLst>
          </p:cNvPr>
          <p:cNvSpPr>
            <a:spLocks noGrp="1" noChangeArrowheads="1"/>
          </p:cNvSpPr>
          <p:nvPr>
            <p:ph type="title"/>
          </p:nvPr>
        </p:nvSpPr>
        <p:spPr/>
        <p:txBody>
          <a:bodyPr/>
          <a:lstStyle/>
          <a:p>
            <a:pPr eaLnBrk="1" hangingPunct="1"/>
            <a:r>
              <a:rPr lang="en-US" altLang="cs-CZ"/>
              <a:t>Chr</a:t>
            </a:r>
            <a:r>
              <a:rPr lang="cs-CZ" altLang="cs-CZ"/>
              <a:t>áněný režim</a:t>
            </a:r>
          </a:p>
        </p:txBody>
      </p:sp>
      <p:sp>
        <p:nvSpPr>
          <p:cNvPr id="12291" name="Rectangle 3">
            <a:extLst>
              <a:ext uri="{FF2B5EF4-FFF2-40B4-BE49-F238E27FC236}">
                <a16:creationId xmlns:a16="http://schemas.microsoft.com/office/drawing/2014/main" id="{ACCF84AE-9E88-4758-89E3-EFDAB4CC11E8}"/>
              </a:ext>
            </a:extLst>
          </p:cNvPr>
          <p:cNvSpPr>
            <a:spLocks noGrp="1" noChangeArrowheads="1"/>
          </p:cNvSpPr>
          <p:nvPr>
            <p:ph type="body" idx="1"/>
          </p:nvPr>
        </p:nvSpPr>
        <p:spPr>
          <a:xfrm>
            <a:off x="422275" y="1628775"/>
            <a:ext cx="8229600" cy="5040313"/>
          </a:xfrm>
        </p:spPr>
        <p:txBody>
          <a:bodyPr/>
          <a:lstStyle/>
          <a:p>
            <a:pPr eaLnBrk="1" hangingPunct="1"/>
            <a:r>
              <a:rPr lang="cs-CZ" altLang="cs-CZ" sz="1800"/>
              <a:t>Chráněný režim vznikl kvůli podpoře víceúlohového prostředí</a:t>
            </a:r>
          </a:p>
          <a:p>
            <a:pPr eaLnBrk="1" hangingPunct="1"/>
            <a:r>
              <a:rPr lang="cs-CZ" altLang="cs-CZ" sz="1800" b="1"/>
              <a:t>Multitasking</a:t>
            </a:r>
            <a:r>
              <a:rPr lang="cs-CZ" altLang="cs-CZ" sz="1800"/>
              <a:t> = současné provádění více programů</a:t>
            </a:r>
          </a:p>
          <a:p>
            <a:pPr eaLnBrk="1" hangingPunct="1"/>
            <a:r>
              <a:rPr lang="cs-CZ" altLang="cs-CZ" sz="1800"/>
              <a:t>Současné provádění více programů je pouze iluzí</a:t>
            </a:r>
          </a:p>
          <a:p>
            <a:pPr eaLnBrk="1" hangingPunct="1"/>
            <a:r>
              <a:rPr lang="cs-CZ" altLang="cs-CZ" sz="1800"/>
              <a:t>Skutečnost je taková, že strojový kód více programů je uložen v paměti v několika různých kódových segmentech a jednotlivé úlohy se velmi rychle přepínají (přibližně v milisekundových intervalech) a je jim přidělován „strojový čas“. </a:t>
            </a:r>
          </a:p>
          <a:p>
            <a:pPr eaLnBrk="1" hangingPunct="1"/>
            <a:r>
              <a:rPr lang="cs-CZ" altLang="cs-CZ" sz="1800"/>
              <a:t>Při přepnutí je třeba uložit stav rozpracované přerušované úlohy</a:t>
            </a:r>
          </a:p>
          <a:p>
            <a:pPr eaLnBrk="1" hangingPunct="1"/>
            <a:r>
              <a:rPr lang="cs-CZ" altLang="cs-CZ" sz="1800"/>
              <a:t>Za přepínání mezi úlohami je zodpovědné jádro operačního systém</a:t>
            </a:r>
          </a:p>
          <a:p>
            <a:pPr eaLnBrk="1" hangingPunct="1"/>
            <a:r>
              <a:rPr lang="cs-CZ" altLang="cs-CZ" sz="1800"/>
              <a:t>Operační systém potřebuje mít k dispozici prostředky, které by zabraňovaly nežádoucímu vzájemnému ovlivňování úloh</a:t>
            </a:r>
          </a:p>
          <a:p>
            <a:pPr eaLnBrk="1" hangingPunct="1"/>
            <a:r>
              <a:rPr lang="cs-CZ" altLang="cs-CZ" sz="1800"/>
              <a:t>Každá úloha musí běžet izolovaně, nezávisle na ostatních – úlohy si nesmí škodit (přepisovat si navzájem data nebo strojový kód)</a:t>
            </a:r>
          </a:p>
          <a:p>
            <a:pPr eaLnBrk="1" hangingPunct="1"/>
            <a:r>
              <a:rPr lang="cs-CZ" altLang="cs-CZ" sz="1800"/>
              <a:t>Tyto prostředky jsou operačnímu systému k dispozici právě ve chráněném režimu</a:t>
            </a:r>
          </a:p>
          <a:p>
            <a:pPr eaLnBrk="1" hangingPunct="1"/>
            <a:r>
              <a:rPr lang="cs-CZ" altLang="cs-CZ" sz="1800"/>
              <a:t>Bez chráněného režimu by se nedal realizovat stabilní multitasking</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84CE8C14981BF4CBC493A3F7F132DCE" ma:contentTypeVersion="2" ma:contentTypeDescription="Vytvoří nový dokument" ma:contentTypeScope="" ma:versionID="eafae4565c518caa62d4da08735c7f48">
  <xsd:schema xmlns:xsd="http://www.w3.org/2001/XMLSchema" xmlns:xs="http://www.w3.org/2001/XMLSchema" xmlns:p="http://schemas.microsoft.com/office/2006/metadata/properties" xmlns:ns2="c03aa7f5-da92-46be-bbd5-752e8d8cfb59" targetNamespace="http://schemas.microsoft.com/office/2006/metadata/properties" ma:root="true" ma:fieldsID="4aa9e07a25eb4b13cbdf99461fe2be06" ns2:_="">
    <xsd:import namespace="c03aa7f5-da92-46be-bbd5-752e8d8cfb5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3aa7f5-da92-46be-bbd5-752e8d8cfb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42F646-C61C-404F-BE92-54BEA055FCF2}"/>
</file>

<file path=customXml/itemProps2.xml><?xml version="1.0" encoding="utf-8"?>
<ds:datastoreItem xmlns:ds="http://schemas.openxmlformats.org/officeDocument/2006/customXml" ds:itemID="{0EDB294A-E3A0-453A-A4BE-105AFEC60B51}"/>
</file>

<file path=customXml/itemProps3.xml><?xml version="1.0" encoding="utf-8"?>
<ds:datastoreItem xmlns:ds="http://schemas.openxmlformats.org/officeDocument/2006/customXml" ds:itemID="{B292876B-CDA7-49D8-9BD9-A7FFD1409D6D}"/>
</file>

<file path=docProps/app.xml><?xml version="1.0" encoding="utf-8"?>
<Properties xmlns="http://schemas.openxmlformats.org/officeDocument/2006/extended-properties" xmlns:vt="http://schemas.openxmlformats.org/officeDocument/2006/docPropsVTypes">
  <Template>Network</Template>
  <TotalTime>1645</TotalTime>
  <Words>7951</Words>
  <Application>Microsoft Office PowerPoint</Application>
  <PresentationFormat>Předvádění na obrazovce (4:3)</PresentationFormat>
  <Paragraphs>1519</Paragraphs>
  <Slides>68</Slides>
  <Notes>1</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68</vt:i4>
      </vt:variant>
    </vt:vector>
  </HeadingPairs>
  <TitlesOfParts>
    <vt:vector size="73" baseType="lpstr">
      <vt:lpstr>Arial</vt:lpstr>
      <vt:lpstr>Century Gothic</vt:lpstr>
      <vt:lpstr>Times New Roman</vt:lpstr>
      <vt:lpstr>Wingdings</vt:lpstr>
      <vt:lpstr>Network</vt:lpstr>
      <vt:lpstr>80286 - základní vlastnosti</vt:lpstr>
      <vt:lpstr>80286</vt:lpstr>
      <vt:lpstr>Prezentace aplikace PowerPoint</vt:lpstr>
      <vt:lpstr>3-stupňový pipelining</vt:lpstr>
      <vt:lpstr>Koprocesor 80287</vt:lpstr>
      <vt:lpstr>Prezentace aplikace PowerPoint</vt:lpstr>
      <vt:lpstr>Prezentace aplikace PowerPoint</vt:lpstr>
      <vt:lpstr>Reálný režim</vt:lpstr>
      <vt:lpstr>Chráněný režim</vt:lpstr>
      <vt:lpstr>Chráněný režim</vt:lpstr>
      <vt:lpstr>Chráněný režim a paměť</vt:lpstr>
      <vt:lpstr>Tabulka deskriptorů</vt:lpstr>
      <vt:lpstr>Tabulka deskriptorů</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Chráněný režim a paměť</vt:lpstr>
      <vt:lpstr>Prezentace aplikace PowerPoint</vt:lpstr>
      <vt:lpstr>Tabulka deskriptorů</vt:lpstr>
      <vt:lpstr>Deskriptory a segmenty</vt:lpstr>
      <vt:lpstr>Obsah deskriptoru</vt:lpstr>
      <vt:lpstr>Selektor</vt:lpstr>
      <vt:lpstr>Selektor</vt:lpstr>
      <vt:lpstr>GDTR a LDTR</vt:lpstr>
      <vt:lpstr>GDT a LDT</vt:lpstr>
      <vt:lpstr>GDT a LDT</vt:lpstr>
      <vt:lpstr>Speciální registr MSW</vt:lpstr>
      <vt:lpstr>Virtuální paměť</vt:lpstr>
      <vt:lpstr>Virtuální paměť</vt:lpstr>
      <vt:lpstr>Deskriptor datového segmentu</vt:lpstr>
      <vt:lpstr>Deskriptor kódového segmentu</vt:lpstr>
      <vt:lpstr>Deskriptor systémového segmentu</vt:lpstr>
      <vt:lpstr>Úrovně oprávnění</vt:lpstr>
      <vt:lpstr>IOPL</vt:lpstr>
      <vt:lpstr>IOPL</vt:lpstr>
      <vt:lpstr>IOPL</vt:lpstr>
      <vt:lpstr>IOPL</vt:lpstr>
      <vt:lpstr>Skok do jiného kódového segmentu</vt:lpstr>
      <vt:lpstr>Brána pro předání řízení</vt:lpstr>
      <vt:lpstr>Brána pro předání řízení</vt:lpstr>
      <vt:lpstr>Brána pro předání řízení</vt:lpstr>
      <vt:lpstr>Privilegované instrukce</vt:lpstr>
      <vt:lpstr>Záměna úloh</vt:lpstr>
      <vt:lpstr>Task State Segment</vt:lpstr>
      <vt:lpstr>Přerušení v chráněném režimu</vt:lpstr>
      <vt:lpstr>Kontrolní otázky</vt:lpstr>
      <vt:lpstr>Kontrolní otázky</vt:lpstr>
    </vt:vector>
  </TitlesOfParts>
  <Company>PP PP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Počátky mikroprocesorů</dc:title>
  <dc:creator>abcd</dc:creator>
  <cp:lastModifiedBy>Radek</cp:lastModifiedBy>
  <cp:revision>133</cp:revision>
  <dcterms:created xsi:type="dcterms:W3CDTF">2006-08-29T07:52:45Z</dcterms:created>
  <dcterms:modified xsi:type="dcterms:W3CDTF">2021-02-03T10:17:10Z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0x010100584CE8C14981BF4CBC493A3F7F132DCE</vt:lpwstr>
  </property>
</Properties>
</file>