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84" r:id="rId2"/>
    <p:sldId id="376" r:id="rId3"/>
    <p:sldId id="377" r:id="rId4"/>
    <p:sldId id="378" r:id="rId5"/>
    <p:sldId id="379" r:id="rId6"/>
    <p:sldId id="380" r:id="rId7"/>
    <p:sldId id="381" r:id="rId8"/>
    <p:sldId id="282" r:id="rId9"/>
    <p:sldId id="303" r:id="rId10"/>
    <p:sldId id="269" r:id="rId11"/>
    <p:sldId id="287" r:id="rId12"/>
    <p:sldId id="286" r:id="rId13"/>
    <p:sldId id="288" r:id="rId14"/>
    <p:sldId id="331" r:id="rId15"/>
    <p:sldId id="382" r:id="rId16"/>
    <p:sldId id="335" r:id="rId17"/>
    <p:sldId id="336" r:id="rId18"/>
    <p:sldId id="337" r:id="rId19"/>
    <p:sldId id="338" r:id="rId20"/>
    <p:sldId id="383" r:id="rId21"/>
    <p:sldId id="340" r:id="rId22"/>
    <p:sldId id="341" r:id="rId23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8747F2-7FC1-469D-A4DB-6A3F994C2F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80D447E-249A-4F1E-B5F4-5C0E4474EC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BEAEC2C-EB77-4DD6-B5AB-7A9482959A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582B5AAD-ACA0-4E2F-9584-A9505B548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28ACC2-3736-4A4C-97E2-1930809524A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41BC1DB-5BD8-4C44-9445-FC522F1632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653B498-7F42-49B9-B72E-41D888CFED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34F99E7-B571-4C10-95B3-4806BBAAA0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33F4163-5A05-4738-80D1-8886955D8E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2D94EF9-7ADC-4DE7-A509-0946512BF9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C561F8F5-4431-433B-ACF7-28DEFDED1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D5D6C6-C2F5-411A-BA11-10DDC2E9117D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D9C5285-E00C-431C-AA4E-E5E28E557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173D78D-778F-4336-8254-B721B9E5007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DB95C54-E15A-4A94-8FA6-33DE26DE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F9C561BC-5DDF-46F6-B30B-20D4EB99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CC14072-A71E-441F-A434-758CB6CCC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3A7DD66-8D44-40BE-A3E3-13EB265F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18387E07-8394-42E7-89A8-47060E0E0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141B19D-7AAF-4424-B268-1B782ABFE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8C28D9B-F8D2-49EA-ACD2-B2A8391F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8E4AC8D-5E70-44C2-AA2D-D6878ED75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B0ABA70-AD81-49AB-AF11-5885F2EE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1E32BED-9E35-4464-8390-168F36CD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F216F280-5EE4-406D-B053-1AEA2E7D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EAF11404-B0B0-47BE-BC4B-526E80FFB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C91AF093-BBA8-43E0-9E01-5D01120D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8DC19A7A-FEA2-4F50-AFF6-ED9AC879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D5F4A69-9895-4323-8ECA-6AC6A0FB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D88784E-967E-40F8-AAAE-A81231F2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1731FEFB-64E6-4E1B-9369-73C5C2E0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A6548F25-B8AF-41BB-A152-15B667C8D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C7AF8913-994E-4BF2-A8C3-4C8BFABD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D13C7C6-44A7-439A-B044-F335C66B9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4CAB6EA5-43F0-4AEB-AAD0-7120E2189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1CC136F-0523-431C-8BA5-934B3665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6BD83BB-1187-4992-832E-FAAD8F37C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A498DFB4-07B4-4AC6-9E37-BDBB8521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E1DE9BC-58FE-4C4F-9C33-C65B8DFE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05B2562-355C-4FBF-8ECA-21FD8B50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149543C3-734A-4352-959F-25569FCE4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98A185D-78E9-48BC-BF76-C1C061566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F866B227-9140-42F8-9E7D-D11CF7A7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230163E-46B6-436D-85F6-3D1FDC041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E09DFD71-49BC-445B-9E4B-C15A7B3E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90130E39-407D-4F46-8992-F6F4EBF98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786136B4-00DA-49F4-910B-F9714B879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6708-214B-44D2-88FF-50635936D28A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AE84E236-5005-408D-9403-779998CB4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0E329073-DCBC-473C-BF04-238505A04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666D-2D2E-4D2E-B47D-AF0E4CE691CB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868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76D92F-141F-4EB8-98ED-57F876EC8B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30B08-544C-4C8E-A8AD-F3EF20DFF114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4DAA0E-E541-4513-A8D2-6F6BA3E38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481EF-A0F8-40CE-8ABE-EA47192E5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2F174-A352-47F2-9990-D735DBE348D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40434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478A80-F9F2-4749-AA66-90B42CC021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C92FE-C4E3-4BEE-9A65-163635CCDBFF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AC04CD-3F39-495B-B7F5-DD35868E0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4748722-6C7B-4BAF-8C35-693BF0C230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64473-0F66-4F9E-B040-041173B3DBE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48355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Nadpis, text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graf 3"/>
          <p:cNvSpPr>
            <a:spLocks noGrp="1"/>
          </p:cNvSpPr>
          <p:nvPr>
            <p:ph type="ch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cs-CZ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95F34F-52EB-4658-AF0E-3ED3E33E2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BE32-AB4F-4CE2-9B56-E2AA02225AE1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F99BA-12CB-44B9-AC7C-73351D6E2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934E47-F675-41AE-8D6B-7F02C7E994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F2943-9375-4B70-839A-CDADB9B5AD5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9692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55E3B4-98A8-4BD3-A302-94EF0479B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E0013-5030-4898-B7B4-AED504E50B97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1CCE71-3FC5-4385-838D-42D6B9E898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EEA6DB-7156-4444-B65F-197A56892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D760-6BBC-4315-A043-14CCD5ABC2C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75036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Nadpis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abulku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cs-CZ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3272B3-1A90-4DF9-BBCF-4C9BD5624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B6B4F-403A-42E0-9E43-99BF3EBFA3DF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933926-1D5C-4DA7-A2FC-49DE51E00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60B782-0A8B-49A9-8951-50613495B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72869-75B9-4E01-9BA0-37A522A1652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20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Nadpis, k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nline obrázek 2"/>
          <p:cNvSpPr>
            <a:spLocks noGrp="1"/>
          </p:cNvSpPr>
          <p:nvPr>
            <p:ph type="clipArt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58C698-3BA5-4F0F-8E47-0BF11B97A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6D55B-4776-4C16-92FC-8DF475ABE83A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883B8D-3001-4CBA-8037-3DF80CBA58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41658C-7D7D-46E5-92E0-FB60F18B6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BAAD-4A49-48E9-A289-99F19A1B182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24835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FEFC13-6856-478B-AC32-B8FB73127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81922-9000-47E6-8A5D-A50D998FFCDA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D0547A-C31D-4618-9D35-B90F1EB71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8D9677-D49B-430B-882D-2E07316C2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7C3DD-4C53-485F-AC52-AC047C6603A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9180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52682A-3B4C-4C31-B2D2-7241DE9020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7AAF0-BAB7-4E48-BF74-6FBCC8994446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7B853B-78C0-4683-B072-5513F3250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88BF69-AC65-4211-8833-8A8FDB9C2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404C8-B05B-4FC5-A9CE-BFF4D6B0732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766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35AC0C-DAB1-4D8B-A00F-3386B3B17D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0800-7857-469C-93D4-9D63CB39A7C4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486CC4-0901-49D6-8C4A-E3A1D6DA0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1E958C0-605D-447C-971E-CC4F367F8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8A11-E1BB-40FA-A649-636C7F1FE31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24266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7C0766A-DCA9-4509-BE69-337CA74AD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7A951-8F9D-4432-8C74-9382408B7572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ED970AE-E317-4749-ABD3-048F08CCD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D82EE8-8B0F-450C-9B76-DFBFAB593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D0A72-6911-46A0-91CF-6DD021BE706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7004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7EA760-969A-4689-B8FC-E029C2989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9156A-A0F4-4EA5-B8A4-4467FFCBDD68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78A666-5B6B-49BB-AA73-ECFA9B1CA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3A6BA23-BA7D-402F-A343-E3C564823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C3B13-8F28-4360-B767-F83AE2D018E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3761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8247D2-A02E-4D42-9448-9942920E85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C0FD-E8F5-46E7-AD7C-500E01F99512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4C7AE3D-58EE-465A-8544-F7717AB92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FC4E374-39A4-4F87-8AE5-98C4BA4C0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FE47-D0AC-4CD4-8507-79CF31C5228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2564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0A8B94-7C1F-449E-AFFD-4A77FF10E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64C29-2C64-4812-A7A2-8DE386B42787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D87220-6F51-417A-B09F-CE6ECF5960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8AE392-A5CF-447E-B12C-6F3CBEEB3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B275-A70C-42B1-85BA-4E724C03C8C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307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A9FE8-9D76-4D5E-9EA0-A18F50FD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D813E-99E0-48B8-85BB-9E52C78B4EA1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58360A-DABE-4765-A61D-AF154748C0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AE07BB1-E801-4393-BD19-D66DBFF0B4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11A4C-5242-489F-A2A7-F3599391D47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3896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F03034C1-9CFE-46FC-976E-E9F7104A0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EB98BD-EAF9-4EED-BFFE-B3259D9D4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8ABEE89-843D-469A-A642-0903CDEAD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A91A42D-9196-421B-AD67-0F65BB93EC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C3246A-DCB9-4CA2-8A08-018C70F87976}" type="datetime1">
              <a:rPr lang="cs-CZ" altLang="cs-CZ"/>
              <a:pPr>
                <a:defRPr/>
              </a:pPr>
              <a:t>02.03.2021</a:t>
            </a:fld>
            <a:endParaRPr lang="cs-CZ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6C1A7DD3-8FC1-4E22-BE79-B6B6B57E00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629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5659C4EB-FA0F-45AE-986B-7158448E7D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4953166-5101-4213-B103-6293EECD857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ECD7B108-885F-4FE3-B411-56F2C6EF556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39474BCA-EC9B-40C9-BF0F-C35077C6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76D896EE-DAE5-40D6-A0ED-ACAD7C12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7D1B6792-1215-4B1B-BE1C-F74E0177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E1061FE2-5C80-4803-9924-CF51D875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D10E5664-49D2-4C10-A5F2-F8EF6254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7D7AECD6-1576-40A3-A017-369934B3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C778167C-85B9-42AD-A473-8838651C8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DAD3976-CBD3-4CB4-B3B3-3DD2C6D21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74C7ED97-8EC3-4369-8BC5-BCE061D4B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90E89D14-4B1E-4297-A3BC-121D5F232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52EC1DAD-55B1-46FA-BF16-2A50CC3E4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2AA54407-EFCF-4192-9EAB-B50CB1C7E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8799942-98C7-4924-B2DE-1174397A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29FCCED-07A1-4D71-828F-7F54C4F54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F831D33-D230-48EA-8870-6E9369B4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40100AD9-D1B7-4D55-B364-1B18E70BD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BB3F467B-4940-4FED-83AC-8F2300CA0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8308FB76-1CD0-471A-B357-BE94418A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2461545-90ED-4A01-8A79-E275AFAA8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67F71BEB-9078-44DB-973E-3C489CE69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10701675-591D-4BEB-A2E7-56B77321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C5215D99-9CC1-41BE-AC2C-04B6B5F99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7B5CF505-0341-4CF2-BC49-5865DBDD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126D55AA-31CA-437E-804D-F2714BA3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070798CA-3348-4362-93DC-89B91640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250CC356-79C7-40F2-BEDA-21F70BDF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D0F351B7-611C-44D0-9E96-E589A4CA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000711E0-78A5-4222-8992-7218B2308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886F51B2-A1EA-4276-8A8C-B114C7456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54854F8-2727-435E-8207-6DCA7CE4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62F94022-FE57-4925-BDD6-81B6FC218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8" r:id="rId13"/>
    <p:sldLayoutId id="2147483759" r:id="rId14"/>
    <p:sldLayoutId id="2147483761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AD3D2D-BFF6-4DE0-85CF-A244CFF15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Paměti</a:t>
            </a:r>
            <a:br>
              <a:rPr lang="cs-CZ" dirty="0"/>
            </a:br>
            <a:r>
              <a:rPr lang="cs-CZ" dirty="0"/>
              <a:t>2. část</a:t>
            </a:r>
            <a:br>
              <a:rPr lang="cs-CZ" dirty="0"/>
            </a:br>
            <a:r>
              <a:rPr lang="cs-CZ" sz="2000" dirty="0"/>
              <a:t>(Adresový dekodér, spojování chipů, SRAM, DRAM)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61E2F9-CB65-4437-B379-8673D924C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30901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491CD83-C2FB-4BC9-A345-BA466E11F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Paměťový prostor a obvody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90E74BD-FD6D-45E1-A662-C22302409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cs-CZ" sz="2200" dirty="0" err="1"/>
              <a:t>Jak</a:t>
            </a:r>
            <a:r>
              <a:rPr lang="en-US" altLang="cs-CZ" sz="2200" dirty="0"/>
              <a:t> </a:t>
            </a:r>
            <a:r>
              <a:rPr lang="en-US" altLang="cs-CZ" sz="2200" dirty="0" err="1"/>
              <a:t>ze</a:t>
            </a:r>
            <a:r>
              <a:rPr lang="en-US" altLang="cs-CZ" sz="2200" dirty="0"/>
              <a:t> </a:t>
            </a:r>
            <a:r>
              <a:rPr lang="en-US" altLang="cs-CZ" sz="2200" dirty="0" err="1"/>
              <a:t>dvou</a:t>
            </a:r>
            <a:r>
              <a:rPr lang="en-US" altLang="cs-CZ" sz="2200" dirty="0"/>
              <a:t> pam</a:t>
            </a:r>
            <a:r>
              <a:rPr lang="cs-CZ" altLang="cs-CZ" sz="2200" dirty="0" err="1"/>
              <a:t>ěťových</a:t>
            </a:r>
            <a:r>
              <a:rPr lang="cs-CZ" altLang="cs-CZ" sz="2200" dirty="0"/>
              <a:t> obvodů vytvořit dvojnásobný paměťový prostor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200" dirty="0"/>
              <a:t>Paměťový obvod má kapacitu K bajtů a je tedy adresován n-bitovou adresou, přičemž </a:t>
            </a:r>
            <a:r>
              <a:rPr lang="cs-CZ" altLang="cs-CZ" sz="2200" b="1" dirty="0"/>
              <a:t>K=2</a:t>
            </a:r>
            <a:r>
              <a:rPr lang="cs-CZ" altLang="cs-CZ" sz="2200" b="1" baseline="30000" dirty="0"/>
              <a:t>n</a:t>
            </a:r>
            <a:endParaRPr lang="cs-CZ" altLang="cs-CZ" sz="22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2200" dirty="0"/>
              <a:t>Dvojnásobný paměťový prostor bude mít dvojnásobný rozsah adresovatelných paměťových míst a tedy adresa bude muset být o jeden bit širší. Původní n-bitová adresa bude mít nyní </a:t>
            </a:r>
            <a:r>
              <a:rPr lang="cs-CZ" altLang="cs-CZ" sz="2200" b="1" dirty="0"/>
              <a:t>n</a:t>
            </a:r>
            <a:r>
              <a:rPr lang="en-US" altLang="cs-CZ" sz="2200" b="1" dirty="0"/>
              <a:t>+1</a:t>
            </a:r>
            <a:r>
              <a:rPr lang="cs-CZ" altLang="cs-CZ" sz="2200" b="1" dirty="0"/>
              <a:t> bitů</a:t>
            </a:r>
            <a:r>
              <a:rPr lang="cs-CZ" altLang="cs-CZ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200" dirty="0"/>
              <a:t>Paměťové obvody budou nadále adresovány n bity.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200" dirty="0"/>
              <a:t>Ten bit který byl přidán navíc se použije k výběru jednoho ze dvou obvodů.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200" dirty="0"/>
              <a:t>Nejvyšší bit adresy tedy určuje, ve kterém ze dvou obvodů se nachází požadované paměťové místo. Zbylé bity adresují paměťové místo v rámci paměťového obvodu</a:t>
            </a:r>
          </a:p>
        </p:txBody>
      </p:sp>
    </p:spTree>
    <p:custDataLst>
      <p:tags r:id="rId1"/>
    </p:custDataLst>
  </p:cSld>
  <p:clrMapOvr>
    <a:masterClrMapping/>
  </p:clrMapOvr>
  <p:transition advTm="64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4E29271-F15C-479E-9684-80925D92B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256B pamět vzniklá spojením dvou 128B pamětí</a:t>
            </a: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881F1729-383E-4D77-A41E-FBF7374C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16113"/>
            <a:ext cx="107950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63E97D5C-344A-4B00-A4B6-85F0B1AD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89363"/>
            <a:ext cx="1079500" cy="161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4341" name="Line 15">
            <a:extLst>
              <a:ext uri="{FF2B5EF4-FFF2-40B4-BE49-F238E27FC236}">
                <a16:creationId xmlns:a16="http://schemas.microsoft.com/office/drawing/2014/main" id="{A13FD83F-F508-4BE7-91E9-FB35D2E2F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2926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2" name="Line 16">
            <a:extLst>
              <a:ext uri="{FF2B5EF4-FFF2-40B4-BE49-F238E27FC236}">
                <a16:creationId xmlns:a16="http://schemas.microsoft.com/office/drawing/2014/main" id="{FF874A6F-6AFE-4674-BD1D-9B250F08F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9338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3" name="Line 17">
            <a:extLst>
              <a:ext uri="{FF2B5EF4-FFF2-40B4-BE49-F238E27FC236}">
                <a16:creationId xmlns:a16="http://schemas.microsoft.com/office/drawing/2014/main" id="{5A6103DE-A7A9-455C-AF68-0B74691BA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4193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4" name="Line 18">
            <a:extLst>
              <a:ext uri="{FF2B5EF4-FFF2-40B4-BE49-F238E27FC236}">
                <a16:creationId xmlns:a16="http://schemas.microsoft.com/office/drawing/2014/main" id="{FE43BBCC-1BB0-468C-A44B-F02268F61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0605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5" name="Line 19">
            <a:extLst>
              <a:ext uri="{FF2B5EF4-FFF2-40B4-BE49-F238E27FC236}">
                <a16:creationId xmlns:a16="http://schemas.microsoft.com/office/drawing/2014/main" id="{87D39052-7E46-40BD-BFA0-CB20A1B05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2420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6" name="Line 20">
            <a:extLst>
              <a:ext uri="{FF2B5EF4-FFF2-40B4-BE49-F238E27FC236}">
                <a16:creationId xmlns:a16="http://schemas.microsoft.com/office/drawing/2014/main" id="{FAD20531-A7D4-4C3B-8D73-956D4EC6A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2420938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7" name="Line 21">
            <a:extLst>
              <a:ext uri="{FF2B5EF4-FFF2-40B4-BE49-F238E27FC236}">
                <a16:creationId xmlns:a16="http://schemas.microsoft.com/office/drawing/2014/main" id="{E82FD0E8-9751-469C-9FD1-DFE277E87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8" name="Line 22">
            <a:extLst>
              <a:ext uri="{FF2B5EF4-FFF2-40B4-BE49-F238E27FC236}">
                <a16:creationId xmlns:a16="http://schemas.microsoft.com/office/drawing/2014/main" id="{1FFA94C3-3DD3-4BF3-B5E6-D4DAD48D5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24209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9" name="Line 23">
            <a:extLst>
              <a:ext uri="{FF2B5EF4-FFF2-40B4-BE49-F238E27FC236}">
                <a16:creationId xmlns:a16="http://schemas.microsoft.com/office/drawing/2014/main" id="{9C7CE135-B546-4580-BB07-EF9CD9343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0605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0" name="Line 25">
            <a:extLst>
              <a:ext uri="{FF2B5EF4-FFF2-40B4-BE49-F238E27FC236}">
                <a16:creationId xmlns:a16="http://schemas.microsoft.com/office/drawing/2014/main" id="{40869F65-C790-456F-96B1-6308EA3F9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0605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1" name="Line 26">
            <a:extLst>
              <a:ext uri="{FF2B5EF4-FFF2-40B4-BE49-F238E27FC236}">
                <a16:creationId xmlns:a16="http://schemas.microsoft.com/office/drawing/2014/main" id="{C7646631-4F64-47A7-9754-26ACB04BB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2764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2" name="Line 27">
            <a:extLst>
              <a:ext uri="{FF2B5EF4-FFF2-40B4-BE49-F238E27FC236}">
                <a16:creationId xmlns:a16="http://schemas.microsoft.com/office/drawing/2014/main" id="{1EE22F47-326B-45CA-9550-EF6AA178A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4923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3" name="Line 28">
            <a:extLst>
              <a:ext uri="{FF2B5EF4-FFF2-40B4-BE49-F238E27FC236}">
                <a16:creationId xmlns:a16="http://schemas.microsoft.com/office/drawing/2014/main" id="{FD917B71-3997-46AC-BD7C-1AD7938DD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7082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4" name="Line 29">
            <a:extLst>
              <a:ext uri="{FF2B5EF4-FFF2-40B4-BE49-F238E27FC236}">
                <a16:creationId xmlns:a16="http://schemas.microsoft.com/office/drawing/2014/main" id="{12956717-F732-4BB9-9764-308FEA2A3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9241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5" name="Line 30">
            <a:extLst>
              <a:ext uri="{FF2B5EF4-FFF2-40B4-BE49-F238E27FC236}">
                <a16:creationId xmlns:a16="http://schemas.microsoft.com/office/drawing/2014/main" id="{4B574C4F-DECB-4D13-9025-098FD3529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1416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6" name="Line 31">
            <a:extLst>
              <a:ext uri="{FF2B5EF4-FFF2-40B4-BE49-F238E27FC236}">
                <a16:creationId xmlns:a16="http://schemas.microsoft.com/office/drawing/2014/main" id="{85CF86EF-837E-409A-A5C9-1D9ACAE2A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3575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7" name="Line 32">
            <a:extLst>
              <a:ext uri="{FF2B5EF4-FFF2-40B4-BE49-F238E27FC236}">
                <a16:creationId xmlns:a16="http://schemas.microsoft.com/office/drawing/2014/main" id="{E01D2A3D-E518-46F8-AEAD-E93EC73E5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9338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8" name="Line 33">
            <a:extLst>
              <a:ext uri="{FF2B5EF4-FFF2-40B4-BE49-F238E27FC236}">
                <a16:creationId xmlns:a16="http://schemas.microsoft.com/office/drawing/2014/main" id="{39801D22-B3B7-4151-A627-230166094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1497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9" name="Line 34">
            <a:extLst>
              <a:ext uri="{FF2B5EF4-FFF2-40B4-BE49-F238E27FC236}">
                <a16:creationId xmlns:a16="http://schemas.microsoft.com/office/drawing/2014/main" id="{EA85A34F-06B4-42DA-A633-3B96ECA6A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0" name="Line 35">
            <a:extLst>
              <a:ext uri="{FF2B5EF4-FFF2-40B4-BE49-F238E27FC236}">
                <a16:creationId xmlns:a16="http://schemas.microsoft.com/office/drawing/2014/main" id="{D0AAB9C9-B240-4AC7-BBA5-9203DB5FA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581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1" name="Line 36">
            <a:extLst>
              <a:ext uri="{FF2B5EF4-FFF2-40B4-BE49-F238E27FC236}">
                <a16:creationId xmlns:a16="http://schemas.microsoft.com/office/drawing/2014/main" id="{2A3443DC-9016-4788-BBB8-DC8D9DB8D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7974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2" name="Line 37">
            <a:extLst>
              <a:ext uri="{FF2B5EF4-FFF2-40B4-BE49-F238E27FC236}">
                <a16:creationId xmlns:a16="http://schemas.microsoft.com/office/drawing/2014/main" id="{C804E4FB-B69C-4DF1-B22C-6BDB8CB96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0133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3" name="Line 38">
            <a:extLst>
              <a:ext uri="{FF2B5EF4-FFF2-40B4-BE49-F238E27FC236}">
                <a16:creationId xmlns:a16="http://schemas.microsoft.com/office/drawing/2014/main" id="{C350C94D-6E7E-4486-87E6-CDE48AEB3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2292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4" name="Line 39">
            <a:extLst>
              <a:ext uri="{FF2B5EF4-FFF2-40B4-BE49-F238E27FC236}">
                <a16:creationId xmlns:a16="http://schemas.microsoft.com/office/drawing/2014/main" id="{5033BB4C-99A5-441E-B6C7-890678D12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3575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5" name="Line 40">
            <a:extLst>
              <a:ext uri="{FF2B5EF4-FFF2-40B4-BE49-F238E27FC236}">
                <a16:creationId xmlns:a16="http://schemas.microsoft.com/office/drawing/2014/main" id="{0CF4C70A-0656-4AD7-B66C-DAA104F19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31416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6" name="Line 41">
            <a:extLst>
              <a:ext uri="{FF2B5EF4-FFF2-40B4-BE49-F238E27FC236}">
                <a16:creationId xmlns:a16="http://schemas.microsoft.com/office/drawing/2014/main" id="{304C32DA-4837-4852-81F6-995A9A7D6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9241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7" name="Line 42">
            <a:extLst>
              <a:ext uri="{FF2B5EF4-FFF2-40B4-BE49-F238E27FC236}">
                <a16:creationId xmlns:a16="http://schemas.microsoft.com/office/drawing/2014/main" id="{7C87932E-0556-44FE-A935-25DCED22E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7082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8" name="Line 43">
            <a:extLst>
              <a:ext uri="{FF2B5EF4-FFF2-40B4-BE49-F238E27FC236}">
                <a16:creationId xmlns:a16="http://schemas.microsoft.com/office/drawing/2014/main" id="{BDAD4C18-663B-4418-91C6-4B8CC5D5A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4923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9" name="Line 44">
            <a:extLst>
              <a:ext uri="{FF2B5EF4-FFF2-40B4-BE49-F238E27FC236}">
                <a16:creationId xmlns:a16="http://schemas.microsoft.com/office/drawing/2014/main" id="{46D5D351-E917-4F98-987C-24AF4DC71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2764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0" name="Line 45">
            <a:extLst>
              <a:ext uri="{FF2B5EF4-FFF2-40B4-BE49-F238E27FC236}">
                <a16:creationId xmlns:a16="http://schemas.microsoft.com/office/drawing/2014/main" id="{1190AEA7-B233-4893-9208-1BBEEE3AF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0605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1" name="Line 46">
            <a:extLst>
              <a:ext uri="{FF2B5EF4-FFF2-40B4-BE49-F238E27FC236}">
                <a16:creationId xmlns:a16="http://schemas.microsoft.com/office/drawing/2014/main" id="{21B9E352-520D-4BD6-B306-CFE66BB72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6287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2" name="Line 47">
            <a:extLst>
              <a:ext uri="{FF2B5EF4-FFF2-40B4-BE49-F238E27FC236}">
                <a16:creationId xmlns:a16="http://schemas.microsoft.com/office/drawing/2014/main" id="{0548E2F6-F531-474C-84A7-1999E61C7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1628775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3" name="Line 48">
            <a:extLst>
              <a:ext uri="{FF2B5EF4-FFF2-40B4-BE49-F238E27FC236}">
                <a16:creationId xmlns:a16="http://schemas.microsoft.com/office/drawing/2014/main" id="{F183118D-6DD6-4AA6-A21E-708039790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8769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4" name="Line 49">
            <a:extLst>
              <a:ext uri="{FF2B5EF4-FFF2-40B4-BE49-F238E27FC236}">
                <a16:creationId xmlns:a16="http://schemas.microsoft.com/office/drawing/2014/main" id="{7436F153-0F85-4632-8529-B3FDB3E46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16287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5" name="Line 50">
            <a:extLst>
              <a:ext uri="{FF2B5EF4-FFF2-40B4-BE49-F238E27FC236}">
                <a16:creationId xmlns:a16="http://schemas.microsoft.com/office/drawing/2014/main" id="{2CFA853D-CD30-4D49-A3F6-FA71813C4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275" y="53736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6" name="Text Box 51">
            <a:extLst>
              <a:ext uri="{FF2B5EF4-FFF2-40B4-BE49-F238E27FC236}">
                <a16:creationId xmlns:a16="http://schemas.microsoft.com/office/drawing/2014/main" id="{4045AE0D-BC40-441F-B096-37BA4071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8431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A7</a:t>
            </a:r>
          </a:p>
        </p:txBody>
      </p:sp>
      <p:sp>
        <p:nvSpPr>
          <p:cNvPr id="14377" name="Text Box 52">
            <a:extLst>
              <a:ext uri="{FF2B5EF4-FFF2-40B4-BE49-F238E27FC236}">
                <a16:creationId xmlns:a16="http://schemas.microsoft.com/office/drawing/2014/main" id="{224626CC-0271-46F0-B5F9-08D4BA19F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605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DATA</a:t>
            </a:r>
          </a:p>
        </p:txBody>
      </p:sp>
      <p:sp>
        <p:nvSpPr>
          <p:cNvPr id="14378" name="Line 53">
            <a:extLst>
              <a:ext uri="{FF2B5EF4-FFF2-40B4-BE49-F238E27FC236}">
                <a16:creationId xmlns:a16="http://schemas.microsoft.com/office/drawing/2014/main" id="{E50C6044-BC02-4CE9-B418-73062C2DE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2764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9" name="Text Box 54">
            <a:extLst>
              <a:ext uri="{FF2B5EF4-FFF2-40B4-BE49-F238E27FC236}">
                <a16:creationId xmlns:a16="http://schemas.microsoft.com/office/drawing/2014/main" id="{F4468970-8853-42F6-B467-DF197624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636838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128B</a:t>
            </a:r>
          </a:p>
        </p:txBody>
      </p:sp>
      <p:sp>
        <p:nvSpPr>
          <p:cNvPr id="14380" name="Text Box 55">
            <a:extLst>
              <a:ext uri="{FF2B5EF4-FFF2-40B4-BE49-F238E27FC236}">
                <a16:creationId xmlns:a16="http://schemas.microsoft.com/office/drawing/2014/main" id="{BAF7821C-D0BB-42C3-A237-35808D87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2211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128B</a:t>
            </a:r>
          </a:p>
        </p:txBody>
      </p:sp>
      <p:sp>
        <p:nvSpPr>
          <p:cNvPr id="14381" name="Text Box 56">
            <a:extLst>
              <a:ext uri="{FF2B5EF4-FFF2-40B4-BE49-F238E27FC236}">
                <a16:creationId xmlns:a16="http://schemas.microsoft.com/office/drawing/2014/main" id="{9E15CAF3-4494-4939-ACD8-9C8A950A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1611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CS</a:t>
            </a:r>
          </a:p>
        </p:txBody>
      </p:sp>
      <p:sp>
        <p:nvSpPr>
          <p:cNvPr id="14382" name="Text Box 57">
            <a:extLst>
              <a:ext uri="{FF2B5EF4-FFF2-40B4-BE49-F238E27FC236}">
                <a16:creationId xmlns:a16="http://schemas.microsoft.com/office/drawing/2014/main" id="{C4BEE9EC-E53D-493D-AA8C-DDC51712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01332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CS</a:t>
            </a:r>
          </a:p>
        </p:txBody>
      </p:sp>
      <p:sp>
        <p:nvSpPr>
          <p:cNvPr id="14383" name="Text Box 58">
            <a:extLst>
              <a:ext uri="{FF2B5EF4-FFF2-40B4-BE49-F238E27FC236}">
                <a16:creationId xmlns:a16="http://schemas.microsoft.com/office/drawing/2014/main" id="{B1D8314B-C63C-4027-8AF8-59D7FF378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A6</a:t>
            </a:r>
          </a:p>
        </p:txBody>
      </p:sp>
      <p:sp>
        <p:nvSpPr>
          <p:cNvPr id="14384" name="Text Box 59">
            <a:extLst>
              <a:ext uri="{FF2B5EF4-FFF2-40B4-BE49-F238E27FC236}">
                <a16:creationId xmlns:a16="http://schemas.microsoft.com/office/drawing/2014/main" id="{E9A1EFEB-55BD-480B-A72F-4A0B970BD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131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4385" name="Rectangle 60">
            <a:extLst>
              <a:ext uri="{FF2B5EF4-FFF2-40B4-BE49-F238E27FC236}">
                <a16:creationId xmlns:a16="http://schemas.microsoft.com/office/drawing/2014/main" id="{12D18E77-46B1-4FB8-9B0D-0CF2241B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661025"/>
            <a:ext cx="2889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4386" name="Oval 62">
            <a:extLst>
              <a:ext uri="{FF2B5EF4-FFF2-40B4-BE49-F238E27FC236}">
                <a16:creationId xmlns:a16="http://schemas.microsoft.com/office/drawing/2014/main" id="{698491CE-B0F8-4BE7-B1B7-8EF19304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805488"/>
            <a:ext cx="71437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4387" name="Text Box 63">
            <a:extLst>
              <a:ext uri="{FF2B5EF4-FFF2-40B4-BE49-F238E27FC236}">
                <a16:creationId xmlns:a16="http://schemas.microsoft.com/office/drawing/2014/main" id="{C671E460-F85A-428F-8DB9-FAED42E3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724400"/>
            <a:ext cx="2808288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Vstupem CS (ChipSelect) lze obvod aktivovat nebo deaktivovat</a:t>
            </a:r>
          </a:p>
        </p:txBody>
      </p:sp>
    </p:spTree>
  </p:cSld>
  <p:clrMapOvr>
    <a:masterClrMapping/>
  </p:clrMapOvr>
  <p:transition advTm="217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29A11BA-1109-405D-B587-9AAB9E51F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Paměťový prostor a obvody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B6883E-B1EE-4414-AF0B-C13C66F1A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/>
              <a:t>Mnoho paměťových obvodů pracuje se slovem různé šířky.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Běžné jsou například jednobitové paměti. Adresuje se v nich jednobitová paměťová buňka, do které se zapisuje nebo z ní čte jeden bit.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Jak z takové paměti sestavit paměť se slovem zvolené šířky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b="1"/>
              <a:t>Počet adres se nezmění</a:t>
            </a:r>
            <a:r>
              <a:rPr lang="cs-CZ" altLang="cs-CZ" sz="2100"/>
              <a:t>, ale rozšíří se množství informace uložené na dané adrese (bude se číst/zapisovat více bitů naráz)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Více paměťových obvodů bude paralelně adresováno stejnou adresou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Informace (data – jednotlivé bity) se rozloží na více částí podle šířky slova použitých paměťových obvodů</a:t>
            </a:r>
          </a:p>
        </p:txBody>
      </p:sp>
    </p:spTree>
  </p:cSld>
  <p:clrMapOvr>
    <a:masterClrMapping/>
  </p:clrMapOvr>
  <p:transition advTm="144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92CBE6C-EE89-4C3C-AA75-4DB44402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Paměť 128x2b složená z obvodů 128x1b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32543BC5-5CAE-4573-BA98-B6EE01C5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16113"/>
            <a:ext cx="107950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5F7E9DE4-AA41-4C76-8C2B-3F835DFF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89363"/>
            <a:ext cx="1079500" cy="161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6389" name="Line 7">
            <a:extLst>
              <a:ext uri="{FF2B5EF4-FFF2-40B4-BE49-F238E27FC236}">
                <a16:creationId xmlns:a16="http://schemas.microsoft.com/office/drawing/2014/main" id="{55F98795-F61C-4A65-A723-C7144C3ED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9338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0" name="Line 9">
            <a:extLst>
              <a:ext uri="{FF2B5EF4-FFF2-40B4-BE49-F238E27FC236}">
                <a16:creationId xmlns:a16="http://schemas.microsoft.com/office/drawing/2014/main" id="{9A0F3C3D-B913-40AE-80C5-434D0AB96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0605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1" name="Line 10">
            <a:extLst>
              <a:ext uri="{FF2B5EF4-FFF2-40B4-BE49-F238E27FC236}">
                <a16:creationId xmlns:a16="http://schemas.microsoft.com/office/drawing/2014/main" id="{52F08890-5658-4203-832E-5889A68C3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2420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2" name="Line 13">
            <a:extLst>
              <a:ext uri="{FF2B5EF4-FFF2-40B4-BE49-F238E27FC236}">
                <a16:creationId xmlns:a16="http://schemas.microsoft.com/office/drawing/2014/main" id="{5C16F9AB-F7E4-4FBE-A14C-7714130E7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4209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3" name="Line 14">
            <a:extLst>
              <a:ext uri="{FF2B5EF4-FFF2-40B4-BE49-F238E27FC236}">
                <a16:creationId xmlns:a16="http://schemas.microsoft.com/office/drawing/2014/main" id="{682396A5-32B5-4A3E-9618-20D21CECA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0605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4" name="Line 15">
            <a:extLst>
              <a:ext uri="{FF2B5EF4-FFF2-40B4-BE49-F238E27FC236}">
                <a16:creationId xmlns:a16="http://schemas.microsoft.com/office/drawing/2014/main" id="{F9B860DB-6097-4B7E-92F3-299FF9B57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0605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5" name="Line 16">
            <a:extLst>
              <a:ext uri="{FF2B5EF4-FFF2-40B4-BE49-F238E27FC236}">
                <a16:creationId xmlns:a16="http://schemas.microsoft.com/office/drawing/2014/main" id="{2DADF0D1-4C4E-442B-8000-FD7D82B26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2764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6" name="Line 17">
            <a:extLst>
              <a:ext uri="{FF2B5EF4-FFF2-40B4-BE49-F238E27FC236}">
                <a16:creationId xmlns:a16="http://schemas.microsoft.com/office/drawing/2014/main" id="{AC639C27-44B0-4028-9D59-DBF27C670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4923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7" name="Line 18">
            <a:extLst>
              <a:ext uri="{FF2B5EF4-FFF2-40B4-BE49-F238E27FC236}">
                <a16:creationId xmlns:a16="http://schemas.microsoft.com/office/drawing/2014/main" id="{99A7DD35-E51F-429D-96C9-FD46DA717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7082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8" name="Line 19">
            <a:extLst>
              <a:ext uri="{FF2B5EF4-FFF2-40B4-BE49-F238E27FC236}">
                <a16:creationId xmlns:a16="http://schemas.microsoft.com/office/drawing/2014/main" id="{B8B38260-CE7F-41F0-9694-D40F7BC01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9241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9" name="Line 20">
            <a:extLst>
              <a:ext uri="{FF2B5EF4-FFF2-40B4-BE49-F238E27FC236}">
                <a16:creationId xmlns:a16="http://schemas.microsoft.com/office/drawing/2014/main" id="{4D004A49-5594-4CFF-B06D-61B9BB4E2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1416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0" name="Line 21">
            <a:extLst>
              <a:ext uri="{FF2B5EF4-FFF2-40B4-BE49-F238E27FC236}">
                <a16:creationId xmlns:a16="http://schemas.microsoft.com/office/drawing/2014/main" id="{5790FFAA-E52D-4DA9-B9DA-59C220DC7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3575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1" name="Line 22">
            <a:extLst>
              <a:ext uri="{FF2B5EF4-FFF2-40B4-BE49-F238E27FC236}">
                <a16:creationId xmlns:a16="http://schemas.microsoft.com/office/drawing/2014/main" id="{95FD27A6-DCD2-4C68-AFA2-8252EDCB4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9338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2" name="Line 23">
            <a:extLst>
              <a:ext uri="{FF2B5EF4-FFF2-40B4-BE49-F238E27FC236}">
                <a16:creationId xmlns:a16="http://schemas.microsoft.com/office/drawing/2014/main" id="{452AB2DE-DD35-44C9-B3BC-600498CD2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1497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3" name="Line 24">
            <a:extLst>
              <a:ext uri="{FF2B5EF4-FFF2-40B4-BE49-F238E27FC236}">
                <a16:creationId xmlns:a16="http://schemas.microsoft.com/office/drawing/2014/main" id="{73D25335-302D-4F52-AC0A-AFCF22D68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4" name="Line 25">
            <a:extLst>
              <a:ext uri="{FF2B5EF4-FFF2-40B4-BE49-F238E27FC236}">
                <a16:creationId xmlns:a16="http://schemas.microsoft.com/office/drawing/2014/main" id="{80366E7D-1F2B-4559-8BC0-D4C4A5F1D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581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5" name="Line 26">
            <a:extLst>
              <a:ext uri="{FF2B5EF4-FFF2-40B4-BE49-F238E27FC236}">
                <a16:creationId xmlns:a16="http://schemas.microsoft.com/office/drawing/2014/main" id="{13FD5F4F-95EC-42B8-8D47-088917585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7974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6" name="Line 27">
            <a:extLst>
              <a:ext uri="{FF2B5EF4-FFF2-40B4-BE49-F238E27FC236}">
                <a16:creationId xmlns:a16="http://schemas.microsoft.com/office/drawing/2014/main" id="{0AE9EDB7-4F72-49FF-B433-56D603225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0133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7" name="Line 28">
            <a:extLst>
              <a:ext uri="{FF2B5EF4-FFF2-40B4-BE49-F238E27FC236}">
                <a16:creationId xmlns:a16="http://schemas.microsoft.com/office/drawing/2014/main" id="{AD4A84D7-0A29-49EC-B6EC-D31898D13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2292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8" name="Line 29">
            <a:extLst>
              <a:ext uri="{FF2B5EF4-FFF2-40B4-BE49-F238E27FC236}">
                <a16:creationId xmlns:a16="http://schemas.microsoft.com/office/drawing/2014/main" id="{7075D4AB-422F-4955-8332-F3CBB7636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3575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09" name="Line 30">
            <a:extLst>
              <a:ext uri="{FF2B5EF4-FFF2-40B4-BE49-F238E27FC236}">
                <a16:creationId xmlns:a16="http://schemas.microsoft.com/office/drawing/2014/main" id="{5E7AC38D-943B-48C9-A733-082C60AB7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31416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10" name="Line 31">
            <a:extLst>
              <a:ext uri="{FF2B5EF4-FFF2-40B4-BE49-F238E27FC236}">
                <a16:creationId xmlns:a16="http://schemas.microsoft.com/office/drawing/2014/main" id="{0709D2ED-1B47-4F4F-AA64-07E8060B7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9241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11" name="Line 32">
            <a:extLst>
              <a:ext uri="{FF2B5EF4-FFF2-40B4-BE49-F238E27FC236}">
                <a16:creationId xmlns:a16="http://schemas.microsoft.com/office/drawing/2014/main" id="{B1C7A251-A619-45C8-B16E-B159BD9B8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7082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12" name="Line 33">
            <a:extLst>
              <a:ext uri="{FF2B5EF4-FFF2-40B4-BE49-F238E27FC236}">
                <a16:creationId xmlns:a16="http://schemas.microsoft.com/office/drawing/2014/main" id="{F8768751-6094-4F7E-8972-46F62C67A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4923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13" name="Line 34">
            <a:extLst>
              <a:ext uri="{FF2B5EF4-FFF2-40B4-BE49-F238E27FC236}">
                <a16:creationId xmlns:a16="http://schemas.microsoft.com/office/drawing/2014/main" id="{464DC5C1-86CA-4400-A29D-83136A079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2764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14" name="Line 35">
            <a:extLst>
              <a:ext uri="{FF2B5EF4-FFF2-40B4-BE49-F238E27FC236}">
                <a16:creationId xmlns:a16="http://schemas.microsoft.com/office/drawing/2014/main" id="{734595C6-6148-4847-842A-96C80C3FB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0605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415" name="Text Box 43">
            <a:extLst>
              <a:ext uri="{FF2B5EF4-FFF2-40B4-BE49-F238E27FC236}">
                <a16:creationId xmlns:a16="http://schemas.microsoft.com/office/drawing/2014/main" id="{9E9542F4-91F0-426D-80E7-90E1E17BB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636838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128</a:t>
            </a:r>
            <a:r>
              <a:rPr lang="en-US" altLang="cs-CZ"/>
              <a:t> b</a:t>
            </a:r>
            <a:endParaRPr lang="cs-CZ" altLang="cs-CZ"/>
          </a:p>
        </p:txBody>
      </p:sp>
      <p:sp>
        <p:nvSpPr>
          <p:cNvPr id="16416" name="Text Box 44">
            <a:extLst>
              <a:ext uri="{FF2B5EF4-FFF2-40B4-BE49-F238E27FC236}">
                <a16:creationId xmlns:a16="http://schemas.microsoft.com/office/drawing/2014/main" id="{19D97D03-4678-474C-BE0A-BCB103625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2211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128</a:t>
            </a:r>
            <a:r>
              <a:rPr lang="en-US" altLang="cs-CZ"/>
              <a:t> b</a:t>
            </a:r>
            <a:endParaRPr lang="cs-CZ" altLang="cs-CZ"/>
          </a:p>
        </p:txBody>
      </p:sp>
      <p:sp>
        <p:nvSpPr>
          <p:cNvPr id="16417" name="Text Box 47">
            <a:extLst>
              <a:ext uri="{FF2B5EF4-FFF2-40B4-BE49-F238E27FC236}">
                <a16:creationId xmlns:a16="http://schemas.microsoft.com/office/drawing/2014/main" id="{CC56D75B-7BF2-4D35-9E8A-7DAAC2A19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A6</a:t>
            </a:r>
          </a:p>
        </p:txBody>
      </p:sp>
      <p:sp>
        <p:nvSpPr>
          <p:cNvPr id="16418" name="Text Box 48">
            <a:extLst>
              <a:ext uri="{FF2B5EF4-FFF2-40B4-BE49-F238E27FC236}">
                <a16:creationId xmlns:a16="http://schemas.microsoft.com/office/drawing/2014/main" id="{A1E3D86A-D16E-4C97-8F00-C86F80C5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131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6419" name="Text Box 51">
            <a:extLst>
              <a:ext uri="{FF2B5EF4-FFF2-40B4-BE49-F238E27FC236}">
                <a16:creationId xmlns:a16="http://schemas.microsoft.com/office/drawing/2014/main" id="{C9D4B0A1-CE3A-457C-AA04-5F98D7E9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844675"/>
            <a:ext cx="5762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D0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D1</a:t>
            </a:r>
          </a:p>
        </p:txBody>
      </p:sp>
    </p:spTree>
  </p:cSld>
  <p:clrMapOvr>
    <a:masterClrMapping/>
  </p:clrMapOvr>
  <p:transition advTm="158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ECF6617-FDA9-4635-8934-DB986B05A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Paměti DRAM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A5EB6BF-A4E3-46B2-A458-209F262D8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cs-CZ" sz="1800" b="1" dirty="0"/>
              <a:t>Dynamická paměť RAM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DRAM – </a:t>
            </a:r>
            <a:r>
              <a:rPr lang="cs-CZ" altLang="cs-CZ" sz="1800" dirty="0" err="1"/>
              <a:t>Dynamic</a:t>
            </a:r>
            <a:r>
              <a:rPr lang="cs-CZ" altLang="cs-CZ" sz="1800" dirty="0"/>
              <a:t> </a:t>
            </a:r>
            <a:r>
              <a:rPr lang="cs-CZ" altLang="cs-CZ" sz="1800" dirty="0" err="1"/>
              <a:t>Random</a:t>
            </a:r>
            <a:r>
              <a:rPr lang="cs-CZ" altLang="cs-CZ" sz="1800" dirty="0"/>
              <a:t> </a:t>
            </a:r>
            <a:r>
              <a:rPr lang="cs-CZ" altLang="cs-CZ" sz="1800" dirty="0" err="1"/>
              <a:t>Acces</a:t>
            </a:r>
            <a:r>
              <a:rPr lang="cs-CZ" altLang="cs-CZ" sz="1800" dirty="0"/>
              <a:t> </a:t>
            </a:r>
            <a:r>
              <a:rPr lang="cs-CZ" altLang="cs-CZ" sz="1800" dirty="0" err="1"/>
              <a:t>Memory</a:t>
            </a:r>
            <a:endParaRPr lang="cs-CZ" altLang="cs-CZ" sz="18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Nejčastěji používaný typ paměti ve výpočetní technice (operační paměť počítače PC)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Informace uchována jen při zajištěném napájení – závislá na napájení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Zapsaná hodnota uchována jako </a:t>
            </a:r>
            <a:r>
              <a:rPr lang="cs-CZ" altLang="cs-CZ" sz="1800" b="1" dirty="0"/>
              <a:t>náboj na parazitní kapacitě </a:t>
            </a:r>
            <a:r>
              <a:rPr lang="cs-CZ" altLang="cs-CZ" sz="1800" dirty="0"/>
              <a:t>tranzistoru MOSFET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Informace o jednom bitu je uchována pomocí malého náboje uloženého v “kondenzátoru“, který nechtěně vznikl výrobou tranzistoru - Ve skutečnosti nejde o kondenzátor, ale strukturu na čipu, která se chová jako kondenzátor s malou kapacitou (cca 0,1 </a:t>
            </a:r>
            <a:r>
              <a:rPr lang="cs-CZ" altLang="cs-CZ" sz="1800" dirty="0" err="1"/>
              <a:t>pF</a:t>
            </a:r>
            <a:r>
              <a:rPr lang="cs-CZ" altLang="cs-CZ" sz="1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Normálně se snažíme, aby kapacita mezi jednotlivými vývody tranzistoru byla co nejmenší (proto jí říkáme </a:t>
            </a:r>
            <a:r>
              <a:rPr lang="cs-CZ" altLang="cs-CZ" sz="1800" b="1" dirty="0"/>
              <a:t>parazitní</a:t>
            </a:r>
            <a:r>
              <a:rPr lang="cs-CZ" altLang="cs-CZ" sz="1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Parazitní kapacitu mají i jiné součástky – vlastně i každý rezistor nebo vodič má nějakou kapacitu (lze ho trochu nabít)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600" dirty="0"/>
          </a:p>
          <a:p>
            <a:pPr lvl="1" eaLnBrk="1" hangingPunct="1">
              <a:lnSpc>
                <a:spcPct val="80000"/>
              </a:lnSpc>
            </a:pPr>
            <a:endParaRPr lang="cs-CZ" altLang="cs-CZ" sz="1600" dirty="0"/>
          </a:p>
        </p:txBody>
      </p:sp>
    </p:spTree>
  </p:cSld>
  <p:clrMapOvr>
    <a:masterClrMapping/>
  </p:clrMapOvr>
  <p:transition advTm="112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>
            <a:extLst>
              <a:ext uri="{FF2B5EF4-FFF2-40B4-BE49-F238E27FC236}">
                <a16:creationId xmlns:a16="http://schemas.microsoft.com/office/drawing/2014/main" id="{FC572A54-5173-4250-82A4-088BFA25F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DRAM</a:t>
            </a:r>
          </a:p>
        </p:txBody>
      </p:sp>
      <p:sp>
        <p:nvSpPr>
          <p:cNvPr id="18435" name="Zástupný obsah 2">
            <a:extLst>
              <a:ext uri="{FF2B5EF4-FFF2-40B4-BE49-F238E27FC236}">
                <a16:creationId xmlns:a16="http://schemas.microsoft.com/office/drawing/2014/main" id="{F9AE89A0-817B-498A-B8F9-065BA2246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2000"/>
              <a:t>Čím nižší parazitní kapacitu tranzistor má, tím je rychlejší (přepínání není zpomaleno postupným nabíjením a vybíjením parazitních kapacit)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/>
              <a:t>Tranzistory v mikroprocesorech jsou tedy vyrobeny tak, aby jejich parazitní kapacita byla pokud možno nulová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/>
              <a:t>Výroba rychlých tranzistorů s téměř nulovou parazitní kapacitou je velmi složitá a drahá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/>
              <a:t>V paměti DRAM naopak můžeme použít snadno vyrobitelné tranzistory s velkou parazitní kapacitou (proto bude levná)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/>
              <a:t>Tady totiž umíme tu parazitní kapacitu prakticky využít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/>
              <a:t>Nabitá parazitní kapacita = bit 1, vybitá kapacita = bit 0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/>
              <a:t>Paměťová buňka je velmi jednoduchá, což umožňuje dosažení vyšší kapacity na menší ploše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/>
              <a:t>Jednoduchá struktura = nízká cena paměti a možnost vyrobit chip s vysokou kapacitou</a:t>
            </a:r>
          </a:p>
          <a:p>
            <a:endParaRPr lang="cs-CZ" altLang="cs-C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F2569E9-F645-4294-B56F-9F5126EE8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Refresh DRAM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F5B0311-4462-4273-9630-81262AD97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/>
              <a:t>Vzhledem k tomu, že parazitní kapacita uchovávající informaci je velmi malá a okolní prostředí není zcela nevodivé, dochází k </a:t>
            </a:r>
            <a:r>
              <a:rPr lang="cs-CZ" altLang="cs-CZ" sz="1800" b="1"/>
              <a:t>samovolnému vybíjení náboje </a:t>
            </a:r>
            <a:r>
              <a:rPr lang="cs-CZ" altLang="cs-CZ" sz="1800"/>
              <a:t>a tím i k postupnému přechodu z úrovně logické jedničky do úrovně nuly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Dochází tedy k „zapomínání“ zapsané informace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Z tohoto důvodu je nutné, aby byly údaje zapsané v dynamické paměti </a:t>
            </a:r>
            <a:r>
              <a:rPr lang="cs-CZ" altLang="cs-CZ" sz="1800" b="1"/>
              <a:t>periodicky obnovovány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Tento refresh provádí k tomu určené vlastní vnitřní obvody DRAM paměti a nemusí ho provádět mikroprocesor, který paměť využívá k ukládání dat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Také při čtení se parazitní kapacita vybije tak, že se náboj spotřebuje na otevření tranzistorů – čtení je tedy destruktivní operací a přečtená (zničená) informace se musí obnovit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Kvůli nutnosti provádět Refresh mají dynamické paměti velmi vysokou spotřebu el. energie – neustále je třeba přivádět nový náboj, který se ztrácí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Kvůli vysoké spotřebě energie se mohou paměti DRAM i značně zahřívat a v některých zařízeních je dokonce nalezneme s chladičem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Doba životnosti uložené informace by byla bez refreshe pouze pár milisekund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B9A857C-66D7-41BA-B918-EA127BF51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Paměti SRAM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58248E0-DEE2-4C3F-97D0-F63DF7B77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cs-CZ" sz="1900" b="1" dirty="0"/>
              <a:t>Statická RAM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Informace uchována jen při zajištěném napájení – závislá na napájení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Slovem </a:t>
            </a:r>
            <a:r>
              <a:rPr lang="cs-CZ" altLang="cs-CZ" sz="1700" b="1" dirty="0"/>
              <a:t>statická</a:t>
            </a:r>
            <a:r>
              <a:rPr lang="cs-CZ" altLang="cs-CZ" sz="1700" dirty="0"/>
              <a:t> je myšleno to, že jednou zapsaný bit je v paměťové buňce držen po libovolně dlouhou dobu (pokud se nepřeruší napájení) a </a:t>
            </a:r>
            <a:r>
              <a:rPr lang="cs-CZ" altLang="cs-CZ" sz="1700" b="1" dirty="0"/>
              <a:t>není třeba provádět </a:t>
            </a:r>
            <a:r>
              <a:rPr lang="cs-CZ" altLang="cs-CZ" sz="1700" b="1" dirty="0" err="1"/>
              <a:t>refresh</a:t>
            </a:r>
            <a:r>
              <a:rPr lang="cs-CZ" altLang="cs-CZ" sz="17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čtení není destruktivní, tzn. přečtením hodnoty bitu se obsah paměťové buňky neztrácí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Použito je minimálně 6 tranzistorů pro jednu paměťovou buňku a z toho plyne vyšší cena za jeden bit a větší plocha, kterou  na čipu jedna paměťová buňka zabírá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Používá se úplně jiný typ tranzistorů než u pamětí DRAM (chip je vyroben jinou technologií).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Tranzistory v paměti SRAM musí být téměř nulovou parazitní kapacitu (což je mnohem dražší)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Základní buňku tvoří </a:t>
            </a:r>
            <a:r>
              <a:rPr lang="cs-CZ" altLang="cs-CZ" sz="1700" b="1" dirty="0"/>
              <a:t>bistabilní klopný obvod </a:t>
            </a:r>
            <a:r>
              <a:rPr lang="cs-CZ" altLang="cs-CZ" sz="1700" dirty="0"/>
              <a:t>(mnohem složitější buňka než u paměti dynamické, ale je rychlejší a není nutné ji občerstvovat)</a:t>
            </a:r>
          </a:p>
        </p:txBody>
      </p:sp>
    </p:spTree>
  </p:cSld>
  <p:clrMapOvr>
    <a:masterClrMapping/>
  </p:clrMapOvr>
  <p:transition advTm="16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3852FC2B-1ED9-4DB2-BCD3-C6A15F11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SRAM – Statická paměť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1BAAA3B9-21C2-4CF5-BE53-109AD4C6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578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pic>
        <p:nvPicPr>
          <p:cNvPr id="25605" name="Picture 6" descr="SRAMM">
            <a:extLst>
              <a:ext uri="{FF2B5EF4-FFF2-40B4-BE49-F238E27FC236}">
                <a16:creationId xmlns:a16="http://schemas.microsoft.com/office/drawing/2014/main" id="{23547F82-5672-4208-97FC-11677284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51816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8">
            <a:extLst>
              <a:ext uri="{FF2B5EF4-FFF2-40B4-BE49-F238E27FC236}">
                <a16:creationId xmlns:a16="http://schemas.microsoft.com/office/drawing/2014/main" id="{8D033268-36EF-410F-8BD9-83393AA9DF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752600"/>
            <a:ext cx="4953000" cy="4724400"/>
          </a:xfrm>
        </p:spPr>
        <p:txBody>
          <a:bodyPr/>
          <a:lstStyle/>
          <a:p>
            <a:pPr eaLnBrk="1" hangingPunct="1"/>
            <a:r>
              <a:rPr lang="cs-CZ" altLang="cs-CZ" sz="1800"/>
              <a:t>2 datové vodiče </a:t>
            </a:r>
          </a:p>
          <a:p>
            <a:pPr eaLnBrk="1" hangingPunct="1"/>
            <a:r>
              <a:rPr lang="cs-CZ" altLang="cs-CZ" sz="1800" b="1"/>
              <a:t>Data</a:t>
            </a:r>
            <a:r>
              <a:rPr lang="cs-CZ" altLang="cs-CZ" sz="1800"/>
              <a:t> je určený k zápisu do paměti. Vodič označený jako </a:t>
            </a:r>
            <a:r>
              <a:rPr lang="cs-CZ" altLang="cs-CZ" sz="1800" b="1"/>
              <a:t>\Data</a:t>
            </a:r>
            <a:r>
              <a:rPr lang="cs-CZ" altLang="cs-CZ" sz="1800"/>
              <a:t> se používá ke čtení. Hodnota na tomto vodiči je vždy opačná než hodnota uložená v paměti. </a:t>
            </a:r>
          </a:p>
          <a:p>
            <a:pPr eaLnBrk="1" hangingPunct="1"/>
            <a:endParaRPr lang="cs-CZ" altLang="cs-CZ" sz="1800"/>
          </a:p>
          <a:p>
            <a:pPr eaLnBrk="1" hangingPunct="1"/>
            <a:r>
              <a:rPr lang="cs-CZ" altLang="cs-CZ" sz="1800" b="1"/>
              <a:t>Při zápisu</a:t>
            </a:r>
            <a:r>
              <a:rPr lang="cs-CZ" altLang="cs-CZ" sz="1800"/>
              <a:t> se na adresový vodič umístí hodnota logická 1. Tranzistory T1 a T2 se otevřou. Na vodič Data se přivede zapisovaná hodnota (např 1). Tranzistor T1 je otevřen, takže jednička na vodiči Data otevře tranzistor T4 a tímto dojde k uzavření tranzistoru T3. Tento stav obvodu představuje uložení hodnoty 0 do paměti. </a:t>
            </a:r>
          </a:p>
        </p:txBody>
      </p:sp>
      <p:sp>
        <p:nvSpPr>
          <p:cNvPr id="25607" name="Line 10">
            <a:extLst>
              <a:ext uri="{FF2B5EF4-FFF2-40B4-BE49-F238E27FC236}">
                <a16:creationId xmlns:a16="http://schemas.microsoft.com/office/drawing/2014/main" id="{40B2DCF2-4F43-4D8B-9BE6-61600470C2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5608" name="Line 11">
            <a:extLst>
              <a:ext uri="{FF2B5EF4-FFF2-40B4-BE49-F238E27FC236}">
                <a16:creationId xmlns:a16="http://schemas.microsoft.com/office/drawing/2014/main" id="{1A74DF83-05C5-4C9F-B93A-80BC6033A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150" y="55895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5609" name="Text Box 12">
            <a:extLst>
              <a:ext uri="{FF2B5EF4-FFF2-40B4-BE49-F238E27FC236}">
                <a16:creationId xmlns:a16="http://schemas.microsoft.com/office/drawing/2014/main" id="{21E55FE2-252A-4A67-8334-68D1F2E09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87692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zápis</a:t>
            </a:r>
          </a:p>
        </p:txBody>
      </p:sp>
      <p:sp>
        <p:nvSpPr>
          <p:cNvPr id="25610" name="Text Box 13">
            <a:extLst>
              <a:ext uri="{FF2B5EF4-FFF2-40B4-BE49-F238E27FC236}">
                <a16:creationId xmlns:a16="http://schemas.microsoft.com/office/drawing/2014/main" id="{0497E1B6-F89B-4026-829B-D1BEF5E7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587692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čtení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1E01D49F-DE50-4C6C-B231-52A2A1A3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7163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</a:t>
            </a:r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99B16811-7D95-4DF3-A23A-8A28CB92E4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3500438"/>
            <a:ext cx="0" cy="1512887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BE403620-4FAC-4092-BD5B-6A16A6CAF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5113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4091008D-FFFD-45AB-B2A2-0468651D9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649287" cy="433387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804EEFD0-8DA6-4F0B-8616-BC6D15F5F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852738"/>
            <a:ext cx="1008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otevřen</a:t>
            </a:r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7B960A56-A28F-4E55-BFED-AC2F967BA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724400"/>
            <a:ext cx="7207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9220FBBF-08F2-4D67-AEB5-7AAA392A19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4005263"/>
            <a:ext cx="0" cy="719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D6FF2F87-3803-4720-9780-402AAF3D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8608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954FAB03-23AD-41CC-B2AE-D53F68BD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005263"/>
            <a:ext cx="1008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otevřen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F8B0DB92-0B15-4FC7-9A03-02AA6D1D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14166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0</a:t>
            </a:r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2B8153C8-86B7-4D10-B82A-C2E3AE842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88" y="3357563"/>
            <a:ext cx="287337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97" name="Line 25">
            <a:extLst>
              <a:ext uri="{FF2B5EF4-FFF2-40B4-BE49-F238E27FC236}">
                <a16:creationId xmlns:a16="http://schemas.microsoft.com/office/drawing/2014/main" id="{76AF6B87-9F0E-4BF7-AD15-5C7C47720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3357563"/>
            <a:ext cx="647700" cy="503237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AED71F63-E0F6-4323-B3C2-9A16C93D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076700"/>
            <a:ext cx="1008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uzavřen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1D575939-5848-411C-899D-954D212EA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1416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</a:t>
            </a:r>
          </a:p>
        </p:txBody>
      </p:sp>
    </p:spTree>
  </p:cSld>
  <p:clrMapOvr>
    <a:masterClrMapping/>
  </p:clrMapOvr>
  <p:transition advTm="15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/>
      <p:bldP spid="28690" grpId="0"/>
      <p:bldP spid="28693" grpId="0"/>
      <p:bldP spid="28694" grpId="0"/>
      <p:bldP spid="28695" grpId="0"/>
      <p:bldP spid="28698" grpId="0"/>
      <p:bldP spid="286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9478E969-A661-4022-96CA-97903D314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SRAM – Statická paměť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B8C0998-6C67-4DC8-B8E0-CFCC4F2D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578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pic>
        <p:nvPicPr>
          <p:cNvPr id="26629" name="Picture 4" descr="SRAMM">
            <a:extLst>
              <a:ext uri="{FF2B5EF4-FFF2-40B4-BE49-F238E27FC236}">
                <a16:creationId xmlns:a16="http://schemas.microsoft.com/office/drawing/2014/main" id="{B7E28CE1-ED95-4991-B5A8-4DA59292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51816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5">
            <a:extLst>
              <a:ext uri="{FF2B5EF4-FFF2-40B4-BE49-F238E27FC236}">
                <a16:creationId xmlns:a16="http://schemas.microsoft.com/office/drawing/2014/main" id="{3147CEC4-2C8B-4EFD-BD9A-4DAC41A7CC6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752600"/>
            <a:ext cx="49530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cs-CZ" altLang="cs-CZ" sz="2600"/>
          </a:p>
          <a:p>
            <a:pPr eaLnBrk="1" hangingPunct="1"/>
            <a:r>
              <a:rPr lang="cs-CZ" altLang="cs-CZ" sz="1800" b="1"/>
              <a:t>Při čtení</a:t>
            </a:r>
            <a:r>
              <a:rPr lang="cs-CZ" altLang="cs-CZ" sz="1800"/>
              <a:t> je  na adresový vodič přivedena hodnota logická 1, což způsobí otevření tranzistorů T1 a T2. </a:t>
            </a:r>
          </a:p>
          <a:p>
            <a:pPr eaLnBrk="1" hangingPunct="1"/>
            <a:r>
              <a:rPr lang="cs-CZ" altLang="cs-CZ" sz="1800"/>
              <a:t>Jestliže byla v paměti zapsána hodnota 1, je tranzistor T4 otevřen (tj. na jeho výstupu je hodnota 0) </a:t>
            </a:r>
          </a:p>
          <a:p>
            <a:pPr eaLnBrk="1" hangingPunct="1"/>
            <a:r>
              <a:rPr lang="cs-CZ" altLang="cs-CZ" sz="1800"/>
              <a:t>Jestliže byla v paměti zapsána hodnota 0, je tranzistor T4 uzavřen (tj. na jeho výstupu je hodnota 1)</a:t>
            </a:r>
          </a:p>
          <a:p>
            <a:pPr eaLnBrk="1" hangingPunct="1"/>
            <a:r>
              <a:rPr lang="cs-CZ" altLang="cs-CZ" sz="1800"/>
              <a:t>Výstupní log. úroveň je opačná oproti úrovni zapsané</a:t>
            </a:r>
          </a:p>
          <a:p>
            <a:pPr eaLnBrk="1" hangingPunct="1"/>
            <a:r>
              <a:rPr lang="cs-CZ" altLang="cs-CZ" sz="1800"/>
              <a:t>Výstupní log. Úroveň je čtena přes vodič /DATA </a:t>
            </a:r>
          </a:p>
          <a:p>
            <a:pPr eaLnBrk="1" hangingPunct="1"/>
            <a:endParaRPr lang="cs-CZ" altLang="cs-CZ" sz="1800"/>
          </a:p>
          <a:p>
            <a:pPr eaLnBrk="1" hangingPunct="1"/>
            <a:endParaRPr lang="cs-CZ" altLang="cs-CZ" sz="1800"/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6BBE26AB-3AC2-4B17-A59A-49226A43DE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1F753CFD-9AB4-4EFF-898A-D547253B3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150" y="55895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3" name="Text Box 8">
            <a:extLst>
              <a:ext uri="{FF2B5EF4-FFF2-40B4-BE49-F238E27FC236}">
                <a16:creationId xmlns:a16="http://schemas.microsoft.com/office/drawing/2014/main" id="{12933FD0-C142-48F7-841B-59FD340F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87692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zápis</a:t>
            </a: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84381F69-C3FE-4428-90B3-D6CBFAD4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587692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čtení</a:t>
            </a:r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9043F364-CB27-45D5-9722-48F38D3D0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581525"/>
            <a:ext cx="36004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3ABEDF13-E130-4BCB-95DC-65B801358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8350" y="3716338"/>
            <a:ext cx="0" cy="8651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6B76AB87-6144-4F27-991E-2D5228200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3500438"/>
            <a:ext cx="1008063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C70F847E-B462-482F-A3C1-C7D76C291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8713" y="3500438"/>
            <a:ext cx="0" cy="151288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9" name="Text Box 14">
            <a:extLst>
              <a:ext uri="{FF2B5EF4-FFF2-40B4-BE49-F238E27FC236}">
                <a16:creationId xmlns:a16="http://schemas.microsoft.com/office/drawing/2014/main" id="{349E9A43-1F00-4895-B486-37BE41968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78936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</a:t>
            </a:r>
          </a:p>
        </p:txBody>
      </p:sp>
    </p:spTree>
  </p:cSld>
  <p:clrMapOvr>
    <a:masterClrMapping/>
  </p:clrMapOvr>
  <p:transition advTm="150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>
            <a:extLst>
              <a:ext uri="{FF2B5EF4-FFF2-40B4-BE49-F238E27FC236}">
                <a16:creationId xmlns:a16="http://schemas.microsoft.com/office/drawing/2014/main" id="{EF38CD76-1BAB-4312-8F22-E611936F7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Adresový dekodér</a:t>
            </a:r>
          </a:p>
        </p:txBody>
      </p:sp>
      <p:sp>
        <p:nvSpPr>
          <p:cNvPr id="5123" name="Zástupný obsah 2">
            <a:extLst>
              <a:ext uri="{FF2B5EF4-FFF2-40B4-BE49-F238E27FC236}">
                <a16:creationId xmlns:a16="http://schemas.microsoft.com/office/drawing/2014/main" id="{C900E465-71EB-48CC-8CA0-A4B217CBB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800"/>
              <a:t>Signály z </a:t>
            </a:r>
            <a:r>
              <a:rPr lang="cs-CZ" altLang="cs-CZ" sz="1800" b="1"/>
              <a:t>adresačních vstupů </a:t>
            </a:r>
            <a:r>
              <a:rPr lang="cs-CZ" altLang="cs-CZ" sz="1800"/>
              <a:t>jsou přivedeny do </a:t>
            </a:r>
            <a:r>
              <a:rPr lang="cs-CZ" altLang="cs-CZ" sz="1800" b="1"/>
              <a:t>dekodéru</a:t>
            </a:r>
          </a:p>
          <a:p>
            <a:r>
              <a:rPr lang="cs-CZ" altLang="cs-CZ" sz="1800"/>
              <a:t>Jeho úkolem je </a:t>
            </a:r>
            <a:r>
              <a:rPr lang="cs-CZ" altLang="cs-CZ" sz="1800" b="1"/>
              <a:t>binárně zakódovanou adresu </a:t>
            </a:r>
            <a:r>
              <a:rPr lang="cs-CZ" altLang="cs-CZ" sz="1800"/>
              <a:t>převést na signál, kterým bude </a:t>
            </a:r>
            <a:r>
              <a:rPr lang="cs-CZ" altLang="cs-CZ" sz="1800" b="1"/>
              <a:t>aktivována</a:t>
            </a:r>
            <a:r>
              <a:rPr lang="cs-CZ" altLang="cs-CZ" sz="1800"/>
              <a:t> jedna správná paměťová buňka</a:t>
            </a:r>
          </a:p>
          <a:p>
            <a:endParaRPr lang="cs-CZ" altLang="cs-CZ" sz="1800"/>
          </a:p>
          <a:p>
            <a:r>
              <a:rPr lang="cs-CZ" altLang="cs-CZ" sz="1800"/>
              <a:t>Například dekodér v paměti s kapacitou 256 Bajtů bude mít </a:t>
            </a:r>
            <a:r>
              <a:rPr lang="cs-CZ" altLang="cs-CZ" sz="1800" i="1"/>
              <a:t>8 vstupů </a:t>
            </a:r>
            <a:r>
              <a:rPr lang="cs-CZ" altLang="cs-CZ" sz="1800"/>
              <a:t>(A0..A7) a </a:t>
            </a:r>
            <a:r>
              <a:rPr lang="cs-CZ" altLang="cs-CZ" sz="1800" i="1"/>
              <a:t>256 výstupních signálu</a:t>
            </a:r>
          </a:p>
          <a:p>
            <a:r>
              <a:rPr lang="cs-CZ" altLang="cs-CZ" sz="1800"/>
              <a:t>Bude-li na vstupu takového dekodéru kombinace 00010111, objeví se na výstupu dekodéru jednička na signálu, který vede do paměťové buňky s adresou 23 a na všech ostatních výstupech bude 0</a:t>
            </a:r>
          </a:p>
          <a:p>
            <a:r>
              <a:rPr lang="cs-CZ" altLang="cs-CZ" sz="1800"/>
              <a:t>Bude-li na vstupu takového dekodéru kombinace 11111111, objeví se na výstupu dekodéru jednička na signálu, který vede do paměťové buňky s adresou 255 a na všech ostatních výstupech bude 0</a:t>
            </a:r>
          </a:p>
          <a:p>
            <a:r>
              <a:rPr lang="cs-CZ" altLang="cs-CZ" sz="1800"/>
              <a:t>Bude-li na vstupu takového dekodéru kombinace 01010101, objeví se na výstupu dekodéru jednička na signálu, který vede do paměťové buňky s adresou 85 a na všech ostatních výstupech bude 0</a:t>
            </a:r>
          </a:p>
          <a:p>
            <a:endParaRPr lang="cs-CZ" altLang="cs-CZ" sz="1800"/>
          </a:p>
          <a:p>
            <a:endParaRPr lang="cs-CZ" altLang="cs-CZ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>
            <a:extLst>
              <a:ext uri="{FF2B5EF4-FFF2-40B4-BE49-F238E27FC236}">
                <a16:creationId xmlns:a16="http://schemas.microsoft.com/office/drawing/2014/main" id="{F12CA8B9-4AC1-4FC9-882E-549158E79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SRAM</a:t>
            </a:r>
          </a:p>
        </p:txBody>
      </p:sp>
      <p:sp>
        <p:nvSpPr>
          <p:cNvPr id="24579" name="Zástupný obsah 2">
            <a:extLst>
              <a:ext uri="{FF2B5EF4-FFF2-40B4-BE49-F238E27FC236}">
                <a16:creationId xmlns:a16="http://schemas.microsoft.com/office/drawing/2014/main" id="{B0923FB1-B00D-4B74-9331-79A304D28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484312"/>
            <a:ext cx="8229600" cy="518504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Typická je </a:t>
            </a:r>
            <a:r>
              <a:rPr lang="cs-CZ" altLang="cs-CZ" sz="1400" b="1" dirty="0"/>
              <a:t>velmi nízká spotřeba energie </a:t>
            </a:r>
            <a:r>
              <a:rPr lang="cs-CZ" altLang="cs-CZ" sz="1400" dirty="0"/>
              <a:t>(nenabíjí se kondenzátory, překlápí se tranzistory a neprovádí se </a:t>
            </a:r>
            <a:r>
              <a:rPr lang="cs-CZ" altLang="cs-CZ" sz="1400" dirty="0" err="1"/>
              <a:t>refresh</a:t>
            </a:r>
            <a:r>
              <a:rPr lang="cs-CZ" altLang="cs-CZ" sz="1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Pokud zrovna neprobíhá zápis ani čtení dat, je spotřeba elektrické energie téměř nulová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K uchování dat v paměti (pokud se s ní nebude jinak pracovat) stačí i napájení z kondenzátoru, který ji udrží několik hodin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Malá knoflíková baterie vydrží napájet paměť pro uchování dat několik let. (Paměť DRAM by jí vybila za pár hodin) 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4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Kratší přístupová doba než u DRAM – Paměti SRAM jsou velmi rychlé – obvykle jsou </a:t>
            </a:r>
            <a:r>
              <a:rPr lang="cs-CZ" altLang="cs-CZ" sz="1400" b="1" dirty="0" err="1"/>
              <a:t>nejychlejší</a:t>
            </a:r>
            <a:r>
              <a:rPr lang="cs-CZ" altLang="cs-CZ" sz="1400" b="1" dirty="0"/>
              <a:t> ze všech typů pamětí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4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Jde o nejčastěji používaný typ paměti </a:t>
            </a:r>
            <a:r>
              <a:rPr lang="cs-CZ" altLang="cs-CZ" sz="1400"/>
              <a:t>v malé mikroprocesorové </a:t>
            </a:r>
            <a:r>
              <a:rPr lang="cs-CZ" altLang="cs-CZ" sz="1400" dirty="0"/>
              <a:t>technice (</a:t>
            </a:r>
            <a:r>
              <a:rPr lang="cs-CZ" altLang="cs-CZ" sz="1400" b="1" dirty="0"/>
              <a:t>jednoduchá zařízení </a:t>
            </a:r>
            <a:r>
              <a:rPr lang="cs-CZ" altLang="cs-CZ" sz="1400" dirty="0"/>
              <a:t>jako </a:t>
            </a:r>
            <a:r>
              <a:rPr lang="cs-CZ" altLang="cs-CZ" sz="1400" dirty="0" err="1"/>
              <a:t>cyklocomputer</a:t>
            </a:r>
            <a:r>
              <a:rPr lang="cs-CZ" altLang="cs-CZ" sz="1400" dirty="0"/>
              <a:t>, řízení semaforu, blikačka, kalkulačka, alarm apod..)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b="1" dirty="0"/>
              <a:t>Například </a:t>
            </a:r>
            <a:r>
              <a:rPr lang="cs-CZ" altLang="cs-CZ" sz="1400" b="1" dirty="0" err="1"/>
              <a:t>Arduino</a:t>
            </a:r>
            <a:r>
              <a:rPr lang="cs-CZ" altLang="cs-CZ" sz="1400" b="1" dirty="0"/>
              <a:t> - </a:t>
            </a:r>
            <a:r>
              <a:rPr lang="cs-CZ" altLang="cs-CZ" sz="1400" dirty="0"/>
              <a:t>Paměť dat  je SRAM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Zde se používají právě proto, že mají nízkou spotřebu energie, netřeba provádět </a:t>
            </a:r>
            <a:r>
              <a:rPr lang="cs-CZ" altLang="cs-CZ" sz="1400" dirty="0" err="1"/>
              <a:t>Refresh</a:t>
            </a:r>
            <a:r>
              <a:rPr lang="cs-CZ" altLang="cs-CZ" sz="1400" dirty="0"/>
              <a:t> a paměti zde běžně používané nízké kapacity (1KB – 64 kB) se prakticky ani nevyrábějí jako dynamické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4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Problémem je </a:t>
            </a:r>
            <a:r>
              <a:rPr lang="cs-CZ" altLang="cs-CZ" sz="1400" b="1" dirty="0"/>
              <a:t>velmi vysoká cena </a:t>
            </a:r>
            <a:r>
              <a:rPr lang="cs-CZ" altLang="cs-CZ" sz="1400" dirty="0"/>
              <a:t>rychlých SRAM pamětí.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Nejlevnější (a docela pomalé) paměti SRAM mají cenu okolo 100000 Kč/GB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Rychlé špičkové SRAM paměti mají cenu i přes 10 000 000 Kč/GB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400" dirty="0"/>
              <a:t>(vypadá to hrozivě, ale je to vlastně jen 10 Kč/KB)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Z tohoto důvodu nelze SRAM použít jako hlavní operační paměť počítače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V počítačích PC ji používáme jako </a:t>
            </a:r>
            <a:r>
              <a:rPr lang="cs-CZ" altLang="cs-CZ" sz="1400" b="1" dirty="0" err="1"/>
              <a:t>Cache</a:t>
            </a:r>
            <a:r>
              <a:rPr lang="cs-CZ" altLang="cs-CZ" sz="1400" b="1" dirty="0"/>
              <a:t> paměť </a:t>
            </a:r>
            <a:r>
              <a:rPr lang="cs-CZ" altLang="cs-CZ" sz="1400" dirty="0"/>
              <a:t>– rychlá malá paměť k uložení nejčastěji používaných dat</a:t>
            </a:r>
          </a:p>
          <a:p>
            <a:endParaRPr lang="cs-CZ" alt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A74223-810C-4902-965A-6B83281F8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Statické paměti SRAM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289D77-DDEE-44D9-92BD-B4A9597903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19263"/>
            <a:ext cx="4535488" cy="4411662"/>
          </a:xfrm>
        </p:spPr>
        <p:txBody>
          <a:bodyPr/>
          <a:lstStyle/>
          <a:p>
            <a:r>
              <a:rPr lang="cs-CZ" altLang="cs-CZ" sz="2400"/>
              <a:t>Běžně lze zakoupit v prodejnách s elektrosoučástkami</a:t>
            </a:r>
          </a:p>
          <a:p>
            <a:r>
              <a:rPr lang="cs-CZ" altLang="cs-CZ" sz="2400"/>
              <a:t>Typické obvody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cs-CZ" altLang="cs-CZ" sz="2400"/>
              <a:t>	6116 – kapacita 2 kB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cs-CZ" altLang="cs-CZ" sz="2400"/>
              <a:t>	6264 – kapacita 8 kB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cs-CZ" altLang="cs-CZ" sz="2400"/>
              <a:t>	62256 – kapacita 32 kB</a:t>
            </a:r>
          </a:p>
        </p:txBody>
      </p:sp>
      <p:pic>
        <p:nvPicPr>
          <p:cNvPr id="28676" name="Picture 4" descr="6116">
            <a:extLst>
              <a:ext uri="{FF2B5EF4-FFF2-40B4-BE49-F238E27FC236}">
                <a16:creationId xmlns:a16="http://schemas.microsoft.com/office/drawing/2014/main" id="{EDBFC3FA-BE9B-4BAF-AAB1-2B8B3BCF57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166938"/>
            <a:ext cx="4038600" cy="3516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40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D174CE-1723-41CF-A239-78C9164A2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SRAM x DRAM</a:t>
            </a:r>
          </a:p>
        </p:txBody>
      </p:sp>
      <p:graphicFrame>
        <p:nvGraphicFramePr>
          <p:cNvPr id="95235" name="Group 3">
            <a:extLst>
              <a:ext uri="{FF2B5EF4-FFF2-40B4-BE49-F238E27FC236}">
                <a16:creationId xmlns:a16="http://schemas.microsoft.com/office/drawing/2014/main" id="{ED715669-1A58-4644-B386-CB48A69BA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18488" cy="4195762"/>
        </p:xfrm>
        <a:graphic>
          <a:graphicData uri="http://schemas.openxmlformats.org/drawingml/2006/table">
            <a:tbl>
              <a:tblPr/>
              <a:tblGrid>
                <a:gridCol w="274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cs-CZ" altLang="cs-CZ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Statická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Dynamická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Paměťová buňka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složitá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jednoduchá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Kapacita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nízká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vysoká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Rychlost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vysoká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nízká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Cena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velmi vysoká (100000 až 10000000 Kč/GB)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relativně nízká (250 Kč/GB)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použití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operační paměť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Spotřeba energie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Velmi nízká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vysoká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Refresh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Není potřeba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Je nutný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>
            <a:extLst>
              <a:ext uri="{FF2B5EF4-FFF2-40B4-BE49-F238E27FC236}">
                <a16:creationId xmlns:a16="http://schemas.microsoft.com/office/drawing/2014/main" id="{E44685EA-AC55-4DA7-82EC-F02321845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Dekodér</a:t>
            </a:r>
          </a:p>
        </p:txBody>
      </p:sp>
      <p:sp>
        <p:nvSpPr>
          <p:cNvPr id="6147" name="Zástupný obsah 2">
            <a:extLst>
              <a:ext uri="{FF2B5EF4-FFF2-40B4-BE49-F238E27FC236}">
                <a16:creationId xmlns:a16="http://schemas.microsoft.com/office/drawing/2014/main" id="{EA3243B2-ED74-47A0-8366-0D30B9BBD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800" dirty="0"/>
              <a:t>Čím má paměť </a:t>
            </a:r>
            <a:r>
              <a:rPr lang="cs-CZ" altLang="cs-CZ" sz="1800" b="1" dirty="0"/>
              <a:t>větší kapacitu</a:t>
            </a:r>
            <a:r>
              <a:rPr lang="cs-CZ" altLang="cs-CZ" sz="1800" dirty="0"/>
              <a:t>, tím je její adresový dekodér </a:t>
            </a:r>
            <a:r>
              <a:rPr lang="cs-CZ" altLang="cs-CZ" sz="1800" b="1" dirty="0"/>
              <a:t>složitější</a:t>
            </a:r>
          </a:p>
          <a:p>
            <a:r>
              <a:rPr lang="cs-CZ" altLang="cs-CZ" sz="1800" dirty="0"/>
              <a:t>Například v paměti s kapacitou </a:t>
            </a:r>
            <a:r>
              <a:rPr lang="cs-CZ" altLang="cs-CZ" sz="1800" b="1" dirty="0"/>
              <a:t>1 MB </a:t>
            </a:r>
            <a:r>
              <a:rPr lang="cs-CZ" altLang="cs-CZ" sz="1800" dirty="0"/>
              <a:t>musí mít dekodér </a:t>
            </a:r>
            <a:r>
              <a:rPr lang="cs-CZ" altLang="cs-CZ" sz="1800" b="1" dirty="0"/>
              <a:t>20 vstupů </a:t>
            </a:r>
            <a:r>
              <a:rPr lang="cs-CZ" altLang="cs-CZ" sz="1800" dirty="0"/>
              <a:t>(A0..A19) a </a:t>
            </a:r>
            <a:r>
              <a:rPr lang="cs-CZ" altLang="cs-CZ" sz="1800" b="1" dirty="0"/>
              <a:t>1048576 výstupů</a:t>
            </a:r>
          </a:p>
          <a:p>
            <a:r>
              <a:rPr lang="cs-CZ" altLang="cs-CZ" sz="1800" dirty="0"/>
              <a:t>Pokud by na vstupu takového dekodéru byla kombinace 10110111110000010000, objeví na výstupu jednička na vývodu číslo 752656‬ a na všech ostatních výstupech bude nula</a:t>
            </a:r>
          </a:p>
          <a:p>
            <a:endParaRPr lang="cs-CZ" altLang="cs-CZ" sz="1800" dirty="0"/>
          </a:p>
          <a:p>
            <a:r>
              <a:rPr lang="cs-CZ" altLang="cs-CZ" sz="1800" dirty="0"/>
              <a:t>Paměťový chip s kapacitou </a:t>
            </a:r>
            <a:r>
              <a:rPr lang="cs-CZ" altLang="cs-CZ" sz="1800" b="1" dirty="0"/>
              <a:t>1 GB </a:t>
            </a:r>
            <a:r>
              <a:rPr lang="cs-CZ" altLang="cs-CZ" sz="1800" dirty="0"/>
              <a:t>by již musel mít extrémně složitý dekodér s </a:t>
            </a:r>
            <a:r>
              <a:rPr lang="cs-CZ" altLang="cs-CZ" sz="1800" b="1" dirty="0"/>
              <a:t>30 adresačními vstupy </a:t>
            </a:r>
            <a:r>
              <a:rPr lang="cs-CZ" altLang="cs-CZ" sz="1800" dirty="0"/>
              <a:t>a </a:t>
            </a:r>
            <a:r>
              <a:rPr lang="cs-CZ" altLang="cs-CZ" sz="1800" b="1" dirty="0"/>
              <a:t>1073741824 výstupy </a:t>
            </a:r>
            <a:r>
              <a:rPr lang="cs-CZ" altLang="cs-CZ" sz="1800" dirty="0"/>
              <a:t>– to by bylo nerealizovatelné a proto u paměti s větší kapacitou dochází k rozložení dat do „řádků a sloupců“ a použití dvou jednodušších dekodérů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>
            <a:extLst>
              <a:ext uri="{FF2B5EF4-FFF2-40B4-BE49-F238E27FC236}">
                <a16:creationId xmlns:a16="http://schemas.microsoft.com/office/drawing/2014/main" id="{85B79FE9-3948-4C41-A989-5C56E6712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Adresový dekodér</a:t>
            </a: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10E7FA7F-E117-4C5D-8AE5-DBA2FA5A4B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1863" y="2420938"/>
          <a:ext cx="658812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7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6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5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4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3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2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0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91" name="TextovéPole 6">
            <a:extLst>
              <a:ext uri="{FF2B5EF4-FFF2-40B4-BE49-F238E27FC236}">
                <a16:creationId xmlns:a16="http://schemas.microsoft.com/office/drawing/2014/main" id="{F079FF86-BDE1-4074-B5D8-67C0E450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1803400"/>
            <a:ext cx="259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Paměť s kapacitou 8B</a:t>
            </a:r>
          </a:p>
        </p:txBody>
      </p:sp>
      <p:sp>
        <p:nvSpPr>
          <p:cNvPr id="7192" name="TextovéPole 7">
            <a:extLst>
              <a:ext uri="{FF2B5EF4-FFF2-40B4-BE49-F238E27FC236}">
                <a16:creationId xmlns:a16="http://schemas.microsoft.com/office/drawing/2014/main" id="{B3F4F487-6E99-4FA9-B7EF-06022AE0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165475"/>
            <a:ext cx="2016125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cs-CZ" altLang="cs-CZ"/>
          </a:p>
          <a:p>
            <a:endParaRPr lang="cs-CZ" altLang="cs-CZ"/>
          </a:p>
          <a:p>
            <a:pPr algn="ctr"/>
            <a:r>
              <a:rPr lang="cs-CZ" altLang="cs-CZ"/>
              <a:t>DEKODÉR</a:t>
            </a:r>
          </a:p>
          <a:p>
            <a:pPr algn="ctr"/>
            <a:endParaRPr lang="cs-CZ" altLang="cs-CZ"/>
          </a:p>
          <a:p>
            <a:endParaRPr lang="cs-CZ" altLang="cs-CZ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D2BCE9B4-E296-4BB9-B071-D62B2A1C84FC}"/>
              </a:ext>
            </a:extLst>
          </p:cNvPr>
          <p:cNvCxnSpPr/>
          <p:nvPr/>
        </p:nvCxnSpPr>
        <p:spPr>
          <a:xfrm flipV="1">
            <a:off x="4427538" y="2636838"/>
            <a:ext cx="1584325" cy="79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F35EE425-2E6B-43A5-A2EA-652B84438973}"/>
              </a:ext>
            </a:extLst>
          </p:cNvPr>
          <p:cNvCxnSpPr>
            <a:cxnSpLocks/>
          </p:cNvCxnSpPr>
          <p:nvPr/>
        </p:nvCxnSpPr>
        <p:spPr>
          <a:xfrm flipV="1">
            <a:off x="4427538" y="2924175"/>
            <a:ext cx="1584325" cy="63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28C3D36-A7A0-4579-96F3-402A68B3EDCF}"/>
              </a:ext>
            </a:extLst>
          </p:cNvPr>
          <p:cNvCxnSpPr>
            <a:cxnSpLocks/>
          </p:cNvCxnSpPr>
          <p:nvPr/>
        </p:nvCxnSpPr>
        <p:spPr>
          <a:xfrm flipV="1">
            <a:off x="4427538" y="3284538"/>
            <a:ext cx="1584325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B917F308-7A8B-4989-82D3-9CB32E659C69}"/>
              </a:ext>
            </a:extLst>
          </p:cNvPr>
          <p:cNvCxnSpPr>
            <a:cxnSpLocks/>
          </p:cNvCxnSpPr>
          <p:nvPr/>
        </p:nvCxnSpPr>
        <p:spPr>
          <a:xfrm flipV="1">
            <a:off x="4427538" y="3716338"/>
            <a:ext cx="1584325" cy="13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C5519F8C-6163-4C54-BB9A-3EC831BF6AE7}"/>
              </a:ext>
            </a:extLst>
          </p:cNvPr>
          <p:cNvCxnSpPr>
            <a:cxnSpLocks/>
          </p:cNvCxnSpPr>
          <p:nvPr/>
        </p:nvCxnSpPr>
        <p:spPr>
          <a:xfrm>
            <a:off x="4427538" y="4076700"/>
            <a:ext cx="1584325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0F4A5F91-3D81-4DB1-8C81-F8B98E9F8DCE}"/>
              </a:ext>
            </a:extLst>
          </p:cNvPr>
          <p:cNvCxnSpPr>
            <a:cxnSpLocks/>
          </p:cNvCxnSpPr>
          <p:nvPr/>
        </p:nvCxnSpPr>
        <p:spPr>
          <a:xfrm>
            <a:off x="4427538" y="4244975"/>
            <a:ext cx="1584325" cy="13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09EFDDD8-8057-4F97-A994-B192F7649A23}"/>
              </a:ext>
            </a:extLst>
          </p:cNvPr>
          <p:cNvCxnSpPr>
            <a:cxnSpLocks/>
          </p:cNvCxnSpPr>
          <p:nvPr/>
        </p:nvCxnSpPr>
        <p:spPr>
          <a:xfrm>
            <a:off x="4437063" y="4391025"/>
            <a:ext cx="1574800" cy="42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6AD1539-1EAB-44B9-946B-16805D2FCFC5}"/>
              </a:ext>
            </a:extLst>
          </p:cNvPr>
          <p:cNvCxnSpPr>
            <a:cxnSpLocks/>
          </p:cNvCxnSpPr>
          <p:nvPr/>
        </p:nvCxnSpPr>
        <p:spPr>
          <a:xfrm>
            <a:off x="4437063" y="4535488"/>
            <a:ext cx="1574800" cy="64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78F12253-CBC6-4133-B075-B54CD3F0D105}"/>
              </a:ext>
            </a:extLst>
          </p:cNvPr>
          <p:cNvCxnSpPr>
            <a:cxnSpLocks/>
          </p:cNvCxnSpPr>
          <p:nvPr/>
        </p:nvCxnSpPr>
        <p:spPr>
          <a:xfrm>
            <a:off x="1547813" y="3500438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458DE504-16C2-4C97-BA2E-E4552A8928A7}"/>
              </a:ext>
            </a:extLst>
          </p:cNvPr>
          <p:cNvCxnSpPr>
            <a:cxnSpLocks/>
          </p:cNvCxnSpPr>
          <p:nvPr/>
        </p:nvCxnSpPr>
        <p:spPr>
          <a:xfrm>
            <a:off x="1547813" y="3848100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E6A0DA0-A0F0-40FD-97DE-11E34E52F5CB}"/>
              </a:ext>
            </a:extLst>
          </p:cNvPr>
          <p:cNvCxnSpPr>
            <a:cxnSpLocks/>
          </p:cNvCxnSpPr>
          <p:nvPr/>
        </p:nvCxnSpPr>
        <p:spPr>
          <a:xfrm>
            <a:off x="1547813" y="4232275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4" name="TextovéPole 30">
            <a:extLst>
              <a:ext uri="{FF2B5EF4-FFF2-40B4-BE49-F238E27FC236}">
                <a16:creationId xmlns:a16="http://schemas.microsoft.com/office/drawing/2014/main" id="{ECAB66DF-F2F4-4D13-ABEA-7DBD0B5F5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318135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A0</a:t>
            </a:r>
          </a:p>
        </p:txBody>
      </p:sp>
      <p:sp>
        <p:nvSpPr>
          <p:cNvPr id="7205" name="TextovéPole 31">
            <a:extLst>
              <a:ext uri="{FF2B5EF4-FFF2-40B4-BE49-F238E27FC236}">
                <a16:creationId xmlns:a16="http://schemas.microsoft.com/office/drawing/2014/main" id="{8A4C6AC3-FB17-4215-A661-9AE390D7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35433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A1</a:t>
            </a:r>
          </a:p>
        </p:txBody>
      </p:sp>
      <p:sp>
        <p:nvSpPr>
          <p:cNvPr id="7206" name="TextovéPole 32">
            <a:extLst>
              <a:ext uri="{FF2B5EF4-FFF2-40B4-BE49-F238E27FC236}">
                <a16:creationId xmlns:a16="http://schemas.microsoft.com/office/drawing/2014/main" id="{6DEEA42E-CDB8-47D8-B5A3-A7F74663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3921125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A2</a:t>
            </a:r>
          </a:p>
        </p:txBody>
      </p:sp>
      <p:sp>
        <p:nvSpPr>
          <p:cNvPr id="7207" name="TextovéPole 33">
            <a:extLst>
              <a:ext uri="{FF2B5EF4-FFF2-40B4-BE49-F238E27FC236}">
                <a16:creationId xmlns:a16="http://schemas.microsoft.com/office/drawing/2014/main" id="{50B3EA5E-72DD-47B2-9071-5C9A3883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165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7208" name="TextovéPole 34">
            <a:extLst>
              <a:ext uri="{FF2B5EF4-FFF2-40B4-BE49-F238E27FC236}">
                <a16:creationId xmlns:a16="http://schemas.microsoft.com/office/drawing/2014/main" id="{08BA9784-109D-46A0-AE75-0EE82968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5163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09" name="TextovéPole 35">
            <a:extLst>
              <a:ext uri="{FF2B5EF4-FFF2-40B4-BE49-F238E27FC236}">
                <a16:creationId xmlns:a16="http://schemas.microsoft.com/office/drawing/2014/main" id="{A36939BD-E99A-454E-9409-A43F0200F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89413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7210" name="TextovéPole 36">
            <a:extLst>
              <a:ext uri="{FF2B5EF4-FFF2-40B4-BE49-F238E27FC236}">
                <a16:creationId xmlns:a16="http://schemas.microsoft.com/office/drawing/2014/main" id="{FB9FA534-249D-4D49-93B6-AF4625189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2305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7211" name="TextovéPole 39">
            <a:extLst>
              <a:ext uri="{FF2B5EF4-FFF2-40B4-BE49-F238E27FC236}">
                <a16:creationId xmlns:a16="http://schemas.microsoft.com/office/drawing/2014/main" id="{CC5241E8-C77B-4E6D-8463-56A2FA1D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264795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12" name="TextovéPole 40">
            <a:extLst>
              <a:ext uri="{FF2B5EF4-FFF2-40B4-BE49-F238E27FC236}">
                <a16:creationId xmlns:a16="http://schemas.microsoft.com/office/drawing/2014/main" id="{7CB31724-7C27-468E-8796-8C2BCBC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29241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13" name="TextovéPole 41">
            <a:extLst>
              <a:ext uri="{FF2B5EF4-FFF2-40B4-BE49-F238E27FC236}">
                <a16:creationId xmlns:a16="http://schemas.microsoft.com/office/drawing/2014/main" id="{88CDE6C9-BF8F-48E5-94D5-D8DCAC82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582988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14" name="TextovéPole 42">
            <a:extLst>
              <a:ext uri="{FF2B5EF4-FFF2-40B4-BE49-F238E27FC236}">
                <a16:creationId xmlns:a16="http://schemas.microsoft.com/office/drawing/2014/main" id="{47E2321E-5F1F-4103-ABF3-2BD698A4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8846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15" name="TextovéPole 43">
            <a:extLst>
              <a:ext uri="{FF2B5EF4-FFF2-40B4-BE49-F238E27FC236}">
                <a16:creationId xmlns:a16="http://schemas.microsoft.com/office/drawing/2014/main" id="{6AE91349-110C-4972-930D-C8C3B0C5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4144963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16" name="TextovéPole 44">
            <a:extLst>
              <a:ext uri="{FF2B5EF4-FFF2-40B4-BE49-F238E27FC236}">
                <a16:creationId xmlns:a16="http://schemas.microsoft.com/office/drawing/2014/main" id="{D8D7D0F5-5A36-4EF7-B953-BD3FAC40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479925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17" name="TextovéPole 45">
            <a:extLst>
              <a:ext uri="{FF2B5EF4-FFF2-40B4-BE49-F238E27FC236}">
                <a16:creationId xmlns:a16="http://schemas.microsoft.com/office/drawing/2014/main" id="{A538E522-79FB-4C0E-BCC4-A8F4F7E4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8164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7218" name="TextovéPole 46">
            <a:extLst>
              <a:ext uri="{FF2B5EF4-FFF2-40B4-BE49-F238E27FC236}">
                <a16:creationId xmlns:a16="http://schemas.microsoft.com/office/drawing/2014/main" id="{E30111C7-8302-4812-9EA9-E2763D49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2414588"/>
            <a:ext cx="2376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Je vybrána adresa 5 (5=101b)</a:t>
            </a:r>
          </a:p>
        </p:txBody>
      </p:sp>
      <p:sp>
        <p:nvSpPr>
          <p:cNvPr id="7219" name="TextovéPole 47">
            <a:extLst>
              <a:ext uri="{FF2B5EF4-FFF2-40B4-BE49-F238E27FC236}">
                <a16:creationId xmlns:a16="http://schemas.microsoft.com/office/drawing/2014/main" id="{AB709FE0-60F6-4B83-90A4-000051DC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521325"/>
            <a:ext cx="32083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400"/>
              <a:t>Na všech výstupech dekodéru jsou nuly, kromě signálu, který vede do paměťové buňky s adresou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A6FEDB3A-695F-4FB5-BFF3-2D3D6D153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Adresový dekodér</a:t>
            </a: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96E6A80E-25A5-4C5E-ADF2-E3C028E60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1863" y="2420938"/>
          <a:ext cx="658812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7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6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5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4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3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2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0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15" name="TextovéPole 6">
            <a:extLst>
              <a:ext uri="{FF2B5EF4-FFF2-40B4-BE49-F238E27FC236}">
                <a16:creationId xmlns:a16="http://schemas.microsoft.com/office/drawing/2014/main" id="{BED86663-4336-449A-B2DA-EBBF60AB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1803400"/>
            <a:ext cx="259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Paměť s kapacitou 8B</a:t>
            </a:r>
          </a:p>
        </p:txBody>
      </p:sp>
      <p:sp>
        <p:nvSpPr>
          <p:cNvPr id="8216" name="TextovéPole 7">
            <a:extLst>
              <a:ext uri="{FF2B5EF4-FFF2-40B4-BE49-F238E27FC236}">
                <a16:creationId xmlns:a16="http://schemas.microsoft.com/office/drawing/2014/main" id="{5BD46698-9955-4B86-82AB-1167BA2E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165475"/>
            <a:ext cx="2016125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cs-CZ" altLang="cs-CZ"/>
          </a:p>
          <a:p>
            <a:endParaRPr lang="cs-CZ" altLang="cs-CZ"/>
          </a:p>
          <a:p>
            <a:pPr algn="ctr"/>
            <a:r>
              <a:rPr lang="cs-CZ" altLang="cs-CZ"/>
              <a:t>DEKODÉR</a:t>
            </a:r>
          </a:p>
          <a:p>
            <a:pPr algn="ctr"/>
            <a:endParaRPr lang="cs-CZ" altLang="cs-CZ"/>
          </a:p>
          <a:p>
            <a:endParaRPr lang="cs-CZ" altLang="cs-CZ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7424D913-1C70-48DD-B70C-F967C35215FE}"/>
              </a:ext>
            </a:extLst>
          </p:cNvPr>
          <p:cNvCxnSpPr/>
          <p:nvPr/>
        </p:nvCxnSpPr>
        <p:spPr>
          <a:xfrm flipV="1">
            <a:off x="4427538" y="2636838"/>
            <a:ext cx="1584325" cy="79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733A074-22EE-4530-90EA-C8B8C5BF45B1}"/>
              </a:ext>
            </a:extLst>
          </p:cNvPr>
          <p:cNvCxnSpPr>
            <a:cxnSpLocks/>
          </p:cNvCxnSpPr>
          <p:nvPr/>
        </p:nvCxnSpPr>
        <p:spPr>
          <a:xfrm flipV="1">
            <a:off x="4427538" y="2924175"/>
            <a:ext cx="1584325" cy="63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4271A1B-8FEE-4C34-B8AF-2EBBC9B792EE}"/>
              </a:ext>
            </a:extLst>
          </p:cNvPr>
          <p:cNvCxnSpPr>
            <a:cxnSpLocks/>
          </p:cNvCxnSpPr>
          <p:nvPr/>
        </p:nvCxnSpPr>
        <p:spPr>
          <a:xfrm flipV="1">
            <a:off x="4427538" y="3284538"/>
            <a:ext cx="1584325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4E968740-9826-4F46-82BC-5C5E174A296A}"/>
              </a:ext>
            </a:extLst>
          </p:cNvPr>
          <p:cNvCxnSpPr>
            <a:cxnSpLocks/>
          </p:cNvCxnSpPr>
          <p:nvPr/>
        </p:nvCxnSpPr>
        <p:spPr>
          <a:xfrm flipV="1">
            <a:off x="4427538" y="3716338"/>
            <a:ext cx="1584325" cy="13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022106F6-7252-4759-8B91-D1AAEF528B49}"/>
              </a:ext>
            </a:extLst>
          </p:cNvPr>
          <p:cNvCxnSpPr>
            <a:cxnSpLocks/>
          </p:cNvCxnSpPr>
          <p:nvPr/>
        </p:nvCxnSpPr>
        <p:spPr>
          <a:xfrm>
            <a:off x="4427538" y="4076700"/>
            <a:ext cx="1584325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CD80A283-16C2-438F-94A3-A66FA772E628}"/>
              </a:ext>
            </a:extLst>
          </p:cNvPr>
          <p:cNvCxnSpPr>
            <a:cxnSpLocks/>
          </p:cNvCxnSpPr>
          <p:nvPr/>
        </p:nvCxnSpPr>
        <p:spPr>
          <a:xfrm>
            <a:off x="4427538" y="4244975"/>
            <a:ext cx="1584325" cy="13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D3C34BE2-A4B8-4EB7-B9FD-C599A85123ED}"/>
              </a:ext>
            </a:extLst>
          </p:cNvPr>
          <p:cNvCxnSpPr>
            <a:cxnSpLocks/>
          </p:cNvCxnSpPr>
          <p:nvPr/>
        </p:nvCxnSpPr>
        <p:spPr>
          <a:xfrm>
            <a:off x="4437063" y="4391025"/>
            <a:ext cx="1574800" cy="42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BB5725DC-A4A2-4D23-A5B8-3B4A95C11D06}"/>
              </a:ext>
            </a:extLst>
          </p:cNvPr>
          <p:cNvCxnSpPr>
            <a:cxnSpLocks/>
          </p:cNvCxnSpPr>
          <p:nvPr/>
        </p:nvCxnSpPr>
        <p:spPr>
          <a:xfrm>
            <a:off x="4437063" y="4535488"/>
            <a:ext cx="1574800" cy="64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DDB972EA-E885-4E45-93F4-772D4B36D4C9}"/>
              </a:ext>
            </a:extLst>
          </p:cNvPr>
          <p:cNvCxnSpPr>
            <a:cxnSpLocks/>
          </p:cNvCxnSpPr>
          <p:nvPr/>
        </p:nvCxnSpPr>
        <p:spPr>
          <a:xfrm>
            <a:off x="1547813" y="3500438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ACE1D93C-9AB0-4480-BD40-C15FD252F929}"/>
              </a:ext>
            </a:extLst>
          </p:cNvPr>
          <p:cNvCxnSpPr>
            <a:cxnSpLocks/>
          </p:cNvCxnSpPr>
          <p:nvPr/>
        </p:nvCxnSpPr>
        <p:spPr>
          <a:xfrm>
            <a:off x="1547813" y="3848100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12CE947-9473-4A05-90A5-100BCC5E5174}"/>
              </a:ext>
            </a:extLst>
          </p:cNvPr>
          <p:cNvCxnSpPr>
            <a:cxnSpLocks/>
          </p:cNvCxnSpPr>
          <p:nvPr/>
        </p:nvCxnSpPr>
        <p:spPr>
          <a:xfrm>
            <a:off x="1547813" y="4232275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8" name="TextovéPole 30">
            <a:extLst>
              <a:ext uri="{FF2B5EF4-FFF2-40B4-BE49-F238E27FC236}">
                <a16:creationId xmlns:a16="http://schemas.microsoft.com/office/drawing/2014/main" id="{2631FB95-CBF4-4FF4-ABFA-CE2D27A2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318135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A0</a:t>
            </a:r>
          </a:p>
        </p:txBody>
      </p:sp>
      <p:sp>
        <p:nvSpPr>
          <p:cNvPr id="8229" name="TextovéPole 31">
            <a:extLst>
              <a:ext uri="{FF2B5EF4-FFF2-40B4-BE49-F238E27FC236}">
                <a16:creationId xmlns:a16="http://schemas.microsoft.com/office/drawing/2014/main" id="{9133834D-1940-4FCF-AB8D-52730BA5E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35433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A1</a:t>
            </a:r>
          </a:p>
        </p:txBody>
      </p:sp>
      <p:sp>
        <p:nvSpPr>
          <p:cNvPr id="8230" name="TextovéPole 32">
            <a:extLst>
              <a:ext uri="{FF2B5EF4-FFF2-40B4-BE49-F238E27FC236}">
                <a16:creationId xmlns:a16="http://schemas.microsoft.com/office/drawing/2014/main" id="{CCB90FAB-6F5C-4C38-A427-501672F4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3921125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A2</a:t>
            </a:r>
          </a:p>
        </p:txBody>
      </p:sp>
      <p:sp>
        <p:nvSpPr>
          <p:cNvPr id="8231" name="TextovéPole 33">
            <a:extLst>
              <a:ext uri="{FF2B5EF4-FFF2-40B4-BE49-F238E27FC236}">
                <a16:creationId xmlns:a16="http://schemas.microsoft.com/office/drawing/2014/main" id="{48C76731-5CBE-4C31-A087-DAA8777FC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165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8232" name="TextovéPole 34">
            <a:extLst>
              <a:ext uri="{FF2B5EF4-FFF2-40B4-BE49-F238E27FC236}">
                <a16:creationId xmlns:a16="http://schemas.microsoft.com/office/drawing/2014/main" id="{0B97A9C1-9C44-4959-85B4-CBE9174D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5163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8233" name="TextovéPole 35">
            <a:extLst>
              <a:ext uri="{FF2B5EF4-FFF2-40B4-BE49-F238E27FC236}">
                <a16:creationId xmlns:a16="http://schemas.microsoft.com/office/drawing/2014/main" id="{664002F1-9FE3-4431-9CC7-EDD5009F7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89413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8234" name="TextovéPole 36">
            <a:extLst>
              <a:ext uri="{FF2B5EF4-FFF2-40B4-BE49-F238E27FC236}">
                <a16:creationId xmlns:a16="http://schemas.microsoft.com/office/drawing/2014/main" id="{43066172-A1EF-4A0B-A912-6F7663DE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2305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8235" name="TextovéPole 39">
            <a:extLst>
              <a:ext uri="{FF2B5EF4-FFF2-40B4-BE49-F238E27FC236}">
                <a16:creationId xmlns:a16="http://schemas.microsoft.com/office/drawing/2014/main" id="{E8BBE988-2666-4B62-A159-C75811AE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2659063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8236" name="TextovéPole 40">
            <a:extLst>
              <a:ext uri="{FF2B5EF4-FFF2-40B4-BE49-F238E27FC236}">
                <a16:creationId xmlns:a16="http://schemas.microsoft.com/office/drawing/2014/main" id="{B7A5505C-D1F4-4F97-9B39-C931CA4D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29241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8237" name="TextovéPole 41">
            <a:extLst>
              <a:ext uri="{FF2B5EF4-FFF2-40B4-BE49-F238E27FC236}">
                <a16:creationId xmlns:a16="http://schemas.microsoft.com/office/drawing/2014/main" id="{195D3D22-1663-46B8-8881-B7E1B18F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582988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8238" name="TextovéPole 42">
            <a:extLst>
              <a:ext uri="{FF2B5EF4-FFF2-40B4-BE49-F238E27FC236}">
                <a16:creationId xmlns:a16="http://schemas.microsoft.com/office/drawing/2014/main" id="{F5E4CF40-0068-4B52-B33D-5A597F65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8846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8239" name="TextovéPole 43">
            <a:extLst>
              <a:ext uri="{FF2B5EF4-FFF2-40B4-BE49-F238E27FC236}">
                <a16:creationId xmlns:a16="http://schemas.microsoft.com/office/drawing/2014/main" id="{657F5CDE-5E1E-450D-9261-9692B2F73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4144963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8240" name="TextovéPole 44">
            <a:extLst>
              <a:ext uri="{FF2B5EF4-FFF2-40B4-BE49-F238E27FC236}">
                <a16:creationId xmlns:a16="http://schemas.microsoft.com/office/drawing/2014/main" id="{8E41FE7C-1D63-4DDD-A281-1601BB4E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479925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8241" name="TextovéPole 45">
            <a:extLst>
              <a:ext uri="{FF2B5EF4-FFF2-40B4-BE49-F238E27FC236}">
                <a16:creationId xmlns:a16="http://schemas.microsoft.com/office/drawing/2014/main" id="{FC040A39-1682-42F0-81B6-B4856EFEF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8164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8242" name="TextovéPole 46">
            <a:extLst>
              <a:ext uri="{FF2B5EF4-FFF2-40B4-BE49-F238E27FC236}">
                <a16:creationId xmlns:a16="http://schemas.microsoft.com/office/drawing/2014/main" id="{8E96C82A-8A85-4B87-9210-4EBE149C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2414588"/>
            <a:ext cx="2376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Je vybrána adresa 7 (7=111b)</a:t>
            </a:r>
          </a:p>
        </p:txBody>
      </p:sp>
      <p:sp>
        <p:nvSpPr>
          <p:cNvPr id="8243" name="TextovéPole 47">
            <a:extLst>
              <a:ext uri="{FF2B5EF4-FFF2-40B4-BE49-F238E27FC236}">
                <a16:creationId xmlns:a16="http://schemas.microsoft.com/office/drawing/2014/main" id="{6F1F8260-5C66-48E0-B277-F008D5497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521325"/>
            <a:ext cx="32083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400"/>
              <a:t>Na všech výstupech dekodéru jsou nuly, kromě signálu, který vede do paměťové buňky s adresou 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>
            <a:extLst>
              <a:ext uri="{FF2B5EF4-FFF2-40B4-BE49-F238E27FC236}">
                <a16:creationId xmlns:a16="http://schemas.microsoft.com/office/drawing/2014/main" id="{87D37238-4422-4214-AAAA-0AFF75CDF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Adresový dekodér</a:t>
            </a: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4E2E355F-34B4-485B-9441-71265DC630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1863" y="2420938"/>
          <a:ext cx="658812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7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6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5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4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3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2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0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39" name="TextovéPole 6">
            <a:extLst>
              <a:ext uri="{FF2B5EF4-FFF2-40B4-BE49-F238E27FC236}">
                <a16:creationId xmlns:a16="http://schemas.microsoft.com/office/drawing/2014/main" id="{A8902D8C-89CF-444B-BB98-4CBFA9F3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1803400"/>
            <a:ext cx="259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Paměť s kapacitou 8B</a:t>
            </a:r>
          </a:p>
        </p:txBody>
      </p:sp>
      <p:sp>
        <p:nvSpPr>
          <p:cNvPr id="9240" name="TextovéPole 7">
            <a:extLst>
              <a:ext uri="{FF2B5EF4-FFF2-40B4-BE49-F238E27FC236}">
                <a16:creationId xmlns:a16="http://schemas.microsoft.com/office/drawing/2014/main" id="{8C40FC98-12E5-4EE6-A89C-43F17AC38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165475"/>
            <a:ext cx="2016125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cs-CZ" altLang="cs-CZ"/>
          </a:p>
          <a:p>
            <a:endParaRPr lang="cs-CZ" altLang="cs-CZ"/>
          </a:p>
          <a:p>
            <a:pPr algn="ctr"/>
            <a:r>
              <a:rPr lang="cs-CZ" altLang="cs-CZ"/>
              <a:t>DEKODÉR</a:t>
            </a:r>
          </a:p>
          <a:p>
            <a:pPr algn="ctr"/>
            <a:endParaRPr lang="cs-CZ" altLang="cs-CZ"/>
          </a:p>
          <a:p>
            <a:endParaRPr lang="cs-CZ" altLang="cs-CZ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F02C60A2-B412-42E2-B9FB-E2F289337626}"/>
              </a:ext>
            </a:extLst>
          </p:cNvPr>
          <p:cNvCxnSpPr/>
          <p:nvPr/>
        </p:nvCxnSpPr>
        <p:spPr>
          <a:xfrm flipV="1">
            <a:off x="4427538" y="2636838"/>
            <a:ext cx="1584325" cy="79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A594FB2D-62AF-4021-AF12-D9E17E90C1D2}"/>
              </a:ext>
            </a:extLst>
          </p:cNvPr>
          <p:cNvCxnSpPr>
            <a:cxnSpLocks/>
          </p:cNvCxnSpPr>
          <p:nvPr/>
        </p:nvCxnSpPr>
        <p:spPr>
          <a:xfrm flipV="1">
            <a:off x="4427538" y="2924175"/>
            <a:ext cx="1584325" cy="63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24EC4386-80EC-4E64-BE30-1CC126797AD0}"/>
              </a:ext>
            </a:extLst>
          </p:cNvPr>
          <p:cNvCxnSpPr>
            <a:cxnSpLocks/>
          </p:cNvCxnSpPr>
          <p:nvPr/>
        </p:nvCxnSpPr>
        <p:spPr>
          <a:xfrm flipV="1">
            <a:off x="4427538" y="3284538"/>
            <a:ext cx="1584325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1B05D5E-BADF-4956-93A3-8CB292E97635}"/>
              </a:ext>
            </a:extLst>
          </p:cNvPr>
          <p:cNvCxnSpPr>
            <a:cxnSpLocks/>
          </p:cNvCxnSpPr>
          <p:nvPr/>
        </p:nvCxnSpPr>
        <p:spPr>
          <a:xfrm flipV="1">
            <a:off x="4427538" y="3716338"/>
            <a:ext cx="1584325" cy="13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EBC52D5A-39AD-4B31-9C6E-54EA108266B1}"/>
              </a:ext>
            </a:extLst>
          </p:cNvPr>
          <p:cNvCxnSpPr>
            <a:cxnSpLocks/>
          </p:cNvCxnSpPr>
          <p:nvPr/>
        </p:nvCxnSpPr>
        <p:spPr>
          <a:xfrm>
            <a:off x="4427538" y="4076700"/>
            <a:ext cx="1584325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A7B0BCEF-48AD-4728-B5B0-3C84E5EFC771}"/>
              </a:ext>
            </a:extLst>
          </p:cNvPr>
          <p:cNvCxnSpPr>
            <a:cxnSpLocks/>
          </p:cNvCxnSpPr>
          <p:nvPr/>
        </p:nvCxnSpPr>
        <p:spPr>
          <a:xfrm>
            <a:off x="4427538" y="4244975"/>
            <a:ext cx="1584325" cy="13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CABEF462-E114-4DCF-AA3F-3AA5D82A4F51}"/>
              </a:ext>
            </a:extLst>
          </p:cNvPr>
          <p:cNvCxnSpPr>
            <a:cxnSpLocks/>
          </p:cNvCxnSpPr>
          <p:nvPr/>
        </p:nvCxnSpPr>
        <p:spPr>
          <a:xfrm>
            <a:off x="4437063" y="4391025"/>
            <a:ext cx="1574800" cy="42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CF1DD9E3-9E25-460C-9501-D227CBEA08B1}"/>
              </a:ext>
            </a:extLst>
          </p:cNvPr>
          <p:cNvCxnSpPr>
            <a:cxnSpLocks/>
          </p:cNvCxnSpPr>
          <p:nvPr/>
        </p:nvCxnSpPr>
        <p:spPr>
          <a:xfrm>
            <a:off x="4437063" y="4535488"/>
            <a:ext cx="1574800" cy="64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B5B71411-6473-42F6-943A-D5D50253F79E}"/>
              </a:ext>
            </a:extLst>
          </p:cNvPr>
          <p:cNvCxnSpPr>
            <a:cxnSpLocks/>
          </p:cNvCxnSpPr>
          <p:nvPr/>
        </p:nvCxnSpPr>
        <p:spPr>
          <a:xfrm>
            <a:off x="1547813" y="3500438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9CC29271-8122-4F4E-A993-B078AC57127A}"/>
              </a:ext>
            </a:extLst>
          </p:cNvPr>
          <p:cNvCxnSpPr>
            <a:cxnSpLocks/>
          </p:cNvCxnSpPr>
          <p:nvPr/>
        </p:nvCxnSpPr>
        <p:spPr>
          <a:xfrm>
            <a:off x="1547813" y="3848100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29F00AFD-A2B2-4951-B847-E8E58ABCB699}"/>
              </a:ext>
            </a:extLst>
          </p:cNvPr>
          <p:cNvCxnSpPr>
            <a:cxnSpLocks/>
          </p:cNvCxnSpPr>
          <p:nvPr/>
        </p:nvCxnSpPr>
        <p:spPr>
          <a:xfrm>
            <a:off x="1547813" y="4232275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2" name="TextovéPole 30">
            <a:extLst>
              <a:ext uri="{FF2B5EF4-FFF2-40B4-BE49-F238E27FC236}">
                <a16:creationId xmlns:a16="http://schemas.microsoft.com/office/drawing/2014/main" id="{4D7ECC96-0BB3-4F1D-8CF0-44B2B8C7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318135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A0</a:t>
            </a:r>
          </a:p>
        </p:txBody>
      </p:sp>
      <p:sp>
        <p:nvSpPr>
          <p:cNvPr id="9253" name="TextovéPole 31">
            <a:extLst>
              <a:ext uri="{FF2B5EF4-FFF2-40B4-BE49-F238E27FC236}">
                <a16:creationId xmlns:a16="http://schemas.microsoft.com/office/drawing/2014/main" id="{F9AF8C4F-20C0-4EF7-83BD-94AEED70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35433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A1</a:t>
            </a:r>
          </a:p>
        </p:txBody>
      </p:sp>
      <p:sp>
        <p:nvSpPr>
          <p:cNvPr id="9254" name="TextovéPole 32">
            <a:extLst>
              <a:ext uri="{FF2B5EF4-FFF2-40B4-BE49-F238E27FC236}">
                <a16:creationId xmlns:a16="http://schemas.microsoft.com/office/drawing/2014/main" id="{774119C1-D95C-473A-87FD-FB96041A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3921125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A2</a:t>
            </a:r>
          </a:p>
        </p:txBody>
      </p:sp>
      <p:sp>
        <p:nvSpPr>
          <p:cNvPr id="9255" name="TextovéPole 33">
            <a:extLst>
              <a:ext uri="{FF2B5EF4-FFF2-40B4-BE49-F238E27FC236}">
                <a16:creationId xmlns:a16="http://schemas.microsoft.com/office/drawing/2014/main" id="{B262277E-F8F8-4C6E-9ABA-992A9993A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165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56" name="TextovéPole 34">
            <a:extLst>
              <a:ext uri="{FF2B5EF4-FFF2-40B4-BE49-F238E27FC236}">
                <a16:creationId xmlns:a16="http://schemas.microsoft.com/office/drawing/2014/main" id="{106684A6-E82E-44D9-9C2A-0389BAAA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5163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57" name="TextovéPole 35">
            <a:extLst>
              <a:ext uri="{FF2B5EF4-FFF2-40B4-BE49-F238E27FC236}">
                <a16:creationId xmlns:a16="http://schemas.microsoft.com/office/drawing/2014/main" id="{A11BE4A2-226E-4F5F-9EC0-075AA19A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89413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58" name="TextovéPole 36">
            <a:extLst>
              <a:ext uri="{FF2B5EF4-FFF2-40B4-BE49-F238E27FC236}">
                <a16:creationId xmlns:a16="http://schemas.microsoft.com/office/drawing/2014/main" id="{84AF2E51-5BA6-4E1B-84DB-DEFAEF88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2305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59" name="TextovéPole 39">
            <a:extLst>
              <a:ext uri="{FF2B5EF4-FFF2-40B4-BE49-F238E27FC236}">
                <a16:creationId xmlns:a16="http://schemas.microsoft.com/office/drawing/2014/main" id="{5894DDB2-733E-4DD8-A624-9F3B6EC4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64795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60" name="TextovéPole 40">
            <a:extLst>
              <a:ext uri="{FF2B5EF4-FFF2-40B4-BE49-F238E27FC236}">
                <a16:creationId xmlns:a16="http://schemas.microsoft.com/office/drawing/2014/main" id="{D73E7B2E-EC3A-4B65-85B7-8D6365CCE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9416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61" name="TextovéPole 41">
            <a:extLst>
              <a:ext uri="{FF2B5EF4-FFF2-40B4-BE49-F238E27FC236}">
                <a16:creationId xmlns:a16="http://schemas.microsoft.com/office/drawing/2014/main" id="{5689390D-C2D0-441B-8E3A-E8F797B79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582988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62" name="TextovéPole 42">
            <a:extLst>
              <a:ext uri="{FF2B5EF4-FFF2-40B4-BE49-F238E27FC236}">
                <a16:creationId xmlns:a16="http://schemas.microsoft.com/office/drawing/2014/main" id="{CDE3127F-568E-416C-800B-5C7B6A49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8846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63" name="TextovéPole 43">
            <a:extLst>
              <a:ext uri="{FF2B5EF4-FFF2-40B4-BE49-F238E27FC236}">
                <a16:creationId xmlns:a16="http://schemas.microsoft.com/office/drawing/2014/main" id="{54DB03F7-71DA-4348-93B4-7371C720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4144963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64" name="TextovéPole 44">
            <a:extLst>
              <a:ext uri="{FF2B5EF4-FFF2-40B4-BE49-F238E27FC236}">
                <a16:creationId xmlns:a16="http://schemas.microsoft.com/office/drawing/2014/main" id="{9C199289-A383-45FF-A315-40873FAA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479925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9265" name="TextovéPole 45">
            <a:extLst>
              <a:ext uri="{FF2B5EF4-FFF2-40B4-BE49-F238E27FC236}">
                <a16:creationId xmlns:a16="http://schemas.microsoft.com/office/drawing/2014/main" id="{CD5C37ED-4A0C-422B-8D78-14B50533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8164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9266" name="TextovéPole 46">
            <a:extLst>
              <a:ext uri="{FF2B5EF4-FFF2-40B4-BE49-F238E27FC236}">
                <a16:creationId xmlns:a16="http://schemas.microsoft.com/office/drawing/2014/main" id="{0CA082FD-2586-4A0D-81D5-9972948E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2414588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Je vybrána adresa 0</a:t>
            </a:r>
          </a:p>
        </p:txBody>
      </p:sp>
      <p:sp>
        <p:nvSpPr>
          <p:cNvPr id="9267" name="TextovéPole 47">
            <a:extLst>
              <a:ext uri="{FF2B5EF4-FFF2-40B4-BE49-F238E27FC236}">
                <a16:creationId xmlns:a16="http://schemas.microsoft.com/office/drawing/2014/main" id="{0BA285E5-1C10-4492-B2AB-D22AC234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521325"/>
            <a:ext cx="32083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400"/>
              <a:t>Na všech výstupech dekodéru jsou nuly, kromě signálu, který vede do paměťové buňky s adresou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>
            <a:extLst>
              <a:ext uri="{FF2B5EF4-FFF2-40B4-BE49-F238E27FC236}">
                <a16:creationId xmlns:a16="http://schemas.microsoft.com/office/drawing/2014/main" id="{13178310-855C-4CC6-A27D-4286DD39C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Adresový dekodér</a:t>
            </a: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F3DBA854-3E01-4BF2-8070-C2B6BA5C5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1863" y="2420938"/>
          <a:ext cx="658812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7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6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5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4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3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2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0</a:t>
                      </a:r>
                    </a:p>
                  </a:txBody>
                  <a:tcPr marL="91495" marR="9149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63" name="TextovéPole 6">
            <a:extLst>
              <a:ext uri="{FF2B5EF4-FFF2-40B4-BE49-F238E27FC236}">
                <a16:creationId xmlns:a16="http://schemas.microsoft.com/office/drawing/2014/main" id="{FC2B7643-BA29-4582-ABC9-6C1147F9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1803400"/>
            <a:ext cx="259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Paměť s kapacitou 8B</a:t>
            </a:r>
          </a:p>
        </p:txBody>
      </p:sp>
      <p:sp>
        <p:nvSpPr>
          <p:cNvPr id="10264" name="TextovéPole 7">
            <a:extLst>
              <a:ext uri="{FF2B5EF4-FFF2-40B4-BE49-F238E27FC236}">
                <a16:creationId xmlns:a16="http://schemas.microsoft.com/office/drawing/2014/main" id="{F3EB90E5-CAD3-4855-AEF0-3507166E4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165475"/>
            <a:ext cx="2016125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cs-CZ" altLang="cs-CZ"/>
          </a:p>
          <a:p>
            <a:endParaRPr lang="cs-CZ" altLang="cs-CZ"/>
          </a:p>
          <a:p>
            <a:pPr algn="ctr"/>
            <a:r>
              <a:rPr lang="cs-CZ" altLang="cs-CZ"/>
              <a:t>DEKODÉR</a:t>
            </a:r>
          </a:p>
          <a:p>
            <a:pPr algn="ctr"/>
            <a:endParaRPr lang="cs-CZ" altLang="cs-CZ"/>
          </a:p>
          <a:p>
            <a:endParaRPr lang="cs-CZ" altLang="cs-CZ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99D4C3F3-F9E9-4BDA-9C6B-38814A445196}"/>
              </a:ext>
            </a:extLst>
          </p:cNvPr>
          <p:cNvCxnSpPr/>
          <p:nvPr/>
        </p:nvCxnSpPr>
        <p:spPr>
          <a:xfrm flipV="1">
            <a:off x="4427538" y="2636838"/>
            <a:ext cx="1584325" cy="79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0CB2354A-7626-4D68-8C58-00A2558A0748}"/>
              </a:ext>
            </a:extLst>
          </p:cNvPr>
          <p:cNvCxnSpPr>
            <a:cxnSpLocks/>
          </p:cNvCxnSpPr>
          <p:nvPr/>
        </p:nvCxnSpPr>
        <p:spPr>
          <a:xfrm flipV="1">
            <a:off x="4427538" y="2924175"/>
            <a:ext cx="1584325" cy="63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D5A58B2-6AD7-4F3E-9CC2-9389D0FDDF3B}"/>
              </a:ext>
            </a:extLst>
          </p:cNvPr>
          <p:cNvCxnSpPr>
            <a:cxnSpLocks/>
          </p:cNvCxnSpPr>
          <p:nvPr/>
        </p:nvCxnSpPr>
        <p:spPr>
          <a:xfrm flipV="1">
            <a:off x="4427538" y="3284538"/>
            <a:ext cx="1584325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DCA8766-3CE1-4514-8051-C0BF8CAA531C}"/>
              </a:ext>
            </a:extLst>
          </p:cNvPr>
          <p:cNvCxnSpPr>
            <a:cxnSpLocks/>
          </p:cNvCxnSpPr>
          <p:nvPr/>
        </p:nvCxnSpPr>
        <p:spPr>
          <a:xfrm flipV="1">
            <a:off x="4427538" y="3716338"/>
            <a:ext cx="1584325" cy="13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CA6AE4C5-D08F-4086-80A7-BE86D00E546C}"/>
              </a:ext>
            </a:extLst>
          </p:cNvPr>
          <p:cNvCxnSpPr>
            <a:cxnSpLocks/>
          </p:cNvCxnSpPr>
          <p:nvPr/>
        </p:nvCxnSpPr>
        <p:spPr>
          <a:xfrm>
            <a:off x="4427538" y="4076700"/>
            <a:ext cx="1584325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95E78C5B-6BD2-4FF3-8EE1-6E17A3A5F83A}"/>
              </a:ext>
            </a:extLst>
          </p:cNvPr>
          <p:cNvCxnSpPr>
            <a:cxnSpLocks/>
          </p:cNvCxnSpPr>
          <p:nvPr/>
        </p:nvCxnSpPr>
        <p:spPr>
          <a:xfrm>
            <a:off x="4427538" y="4244975"/>
            <a:ext cx="1584325" cy="13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45559B11-5E15-4C7D-B6BE-108DBCEA13DB}"/>
              </a:ext>
            </a:extLst>
          </p:cNvPr>
          <p:cNvCxnSpPr>
            <a:cxnSpLocks/>
          </p:cNvCxnSpPr>
          <p:nvPr/>
        </p:nvCxnSpPr>
        <p:spPr>
          <a:xfrm>
            <a:off x="4437063" y="4391025"/>
            <a:ext cx="1574800" cy="42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557ED5FF-F957-47F8-B50A-BE3FF3060197}"/>
              </a:ext>
            </a:extLst>
          </p:cNvPr>
          <p:cNvCxnSpPr>
            <a:cxnSpLocks/>
          </p:cNvCxnSpPr>
          <p:nvPr/>
        </p:nvCxnSpPr>
        <p:spPr>
          <a:xfrm>
            <a:off x="4437063" y="4535488"/>
            <a:ext cx="1574800" cy="64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19E57AD4-CB0A-4FEA-B8F2-689CD6460706}"/>
              </a:ext>
            </a:extLst>
          </p:cNvPr>
          <p:cNvCxnSpPr>
            <a:cxnSpLocks/>
          </p:cNvCxnSpPr>
          <p:nvPr/>
        </p:nvCxnSpPr>
        <p:spPr>
          <a:xfrm>
            <a:off x="1547813" y="3500438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4812EFCF-C9F2-4A99-8332-CC4C9AB9B237}"/>
              </a:ext>
            </a:extLst>
          </p:cNvPr>
          <p:cNvCxnSpPr>
            <a:cxnSpLocks/>
          </p:cNvCxnSpPr>
          <p:nvPr/>
        </p:nvCxnSpPr>
        <p:spPr>
          <a:xfrm>
            <a:off x="1547813" y="3848100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AD7ED47-AB74-4FB9-8B45-094B946FF0A0}"/>
              </a:ext>
            </a:extLst>
          </p:cNvPr>
          <p:cNvCxnSpPr>
            <a:cxnSpLocks/>
          </p:cNvCxnSpPr>
          <p:nvPr/>
        </p:nvCxnSpPr>
        <p:spPr>
          <a:xfrm>
            <a:off x="1547813" y="4232275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6" name="TextovéPole 30">
            <a:extLst>
              <a:ext uri="{FF2B5EF4-FFF2-40B4-BE49-F238E27FC236}">
                <a16:creationId xmlns:a16="http://schemas.microsoft.com/office/drawing/2014/main" id="{A38C74D0-2DB0-40C0-8EFF-E54B7BE7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318135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A0</a:t>
            </a:r>
          </a:p>
        </p:txBody>
      </p:sp>
      <p:sp>
        <p:nvSpPr>
          <p:cNvPr id="10277" name="TextovéPole 31">
            <a:extLst>
              <a:ext uri="{FF2B5EF4-FFF2-40B4-BE49-F238E27FC236}">
                <a16:creationId xmlns:a16="http://schemas.microsoft.com/office/drawing/2014/main" id="{C868395A-3EBA-4D2C-85CA-67C6027C5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35433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A1</a:t>
            </a:r>
          </a:p>
        </p:txBody>
      </p:sp>
      <p:sp>
        <p:nvSpPr>
          <p:cNvPr id="10278" name="TextovéPole 32">
            <a:extLst>
              <a:ext uri="{FF2B5EF4-FFF2-40B4-BE49-F238E27FC236}">
                <a16:creationId xmlns:a16="http://schemas.microsoft.com/office/drawing/2014/main" id="{73B12E5F-CE15-4B7E-AA3B-92F399FF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3921125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A2</a:t>
            </a:r>
          </a:p>
        </p:txBody>
      </p:sp>
      <p:sp>
        <p:nvSpPr>
          <p:cNvPr id="10279" name="TextovéPole 33">
            <a:extLst>
              <a:ext uri="{FF2B5EF4-FFF2-40B4-BE49-F238E27FC236}">
                <a16:creationId xmlns:a16="http://schemas.microsoft.com/office/drawing/2014/main" id="{0377C067-E653-4C6C-98C9-66A2752D1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165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10280" name="TextovéPole 34">
            <a:extLst>
              <a:ext uri="{FF2B5EF4-FFF2-40B4-BE49-F238E27FC236}">
                <a16:creationId xmlns:a16="http://schemas.microsoft.com/office/drawing/2014/main" id="{25F8CF10-F6B5-40E6-809A-F237904CC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5163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1" name="TextovéPole 35">
            <a:extLst>
              <a:ext uri="{FF2B5EF4-FFF2-40B4-BE49-F238E27FC236}">
                <a16:creationId xmlns:a16="http://schemas.microsoft.com/office/drawing/2014/main" id="{8F0A3418-BEA2-43DB-AA4D-170EF942E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89413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2" name="TextovéPole 36">
            <a:extLst>
              <a:ext uri="{FF2B5EF4-FFF2-40B4-BE49-F238E27FC236}">
                <a16:creationId xmlns:a16="http://schemas.microsoft.com/office/drawing/2014/main" id="{8855107E-C1F8-400E-B216-62B2CDD1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2305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3" name="TextovéPole 39">
            <a:extLst>
              <a:ext uri="{FF2B5EF4-FFF2-40B4-BE49-F238E27FC236}">
                <a16:creationId xmlns:a16="http://schemas.microsoft.com/office/drawing/2014/main" id="{6EFA686A-A5E8-47E1-B8B4-C9063D5F3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67652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4" name="TextovéPole 40">
            <a:extLst>
              <a:ext uri="{FF2B5EF4-FFF2-40B4-BE49-F238E27FC236}">
                <a16:creationId xmlns:a16="http://schemas.microsoft.com/office/drawing/2014/main" id="{C828A5C2-0898-46AA-8C0D-F2210E155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933700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5" name="TextovéPole 41">
            <a:extLst>
              <a:ext uri="{FF2B5EF4-FFF2-40B4-BE49-F238E27FC236}">
                <a16:creationId xmlns:a16="http://schemas.microsoft.com/office/drawing/2014/main" id="{C65A31B0-4CBB-4741-93D5-91203C7AD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582988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6" name="TextovéPole 42">
            <a:extLst>
              <a:ext uri="{FF2B5EF4-FFF2-40B4-BE49-F238E27FC236}">
                <a16:creationId xmlns:a16="http://schemas.microsoft.com/office/drawing/2014/main" id="{680FB2B2-2094-48F6-AE0B-2B7D39D5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8846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7" name="TextovéPole 43">
            <a:extLst>
              <a:ext uri="{FF2B5EF4-FFF2-40B4-BE49-F238E27FC236}">
                <a16:creationId xmlns:a16="http://schemas.microsoft.com/office/drawing/2014/main" id="{0B3B7762-1EB3-49F8-B4C6-CABA1257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4144963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88" name="TextovéPole 44">
            <a:extLst>
              <a:ext uri="{FF2B5EF4-FFF2-40B4-BE49-F238E27FC236}">
                <a16:creationId xmlns:a16="http://schemas.microsoft.com/office/drawing/2014/main" id="{10D8A945-B793-4E72-96CA-98B37355C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479925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1</a:t>
            </a:r>
          </a:p>
        </p:txBody>
      </p:sp>
      <p:sp>
        <p:nvSpPr>
          <p:cNvPr id="10289" name="TextovéPole 45">
            <a:extLst>
              <a:ext uri="{FF2B5EF4-FFF2-40B4-BE49-F238E27FC236}">
                <a16:creationId xmlns:a16="http://schemas.microsoft.com/office/drawing/2014/main" id="{831D00F7-521D-4AB0-88A8-0835F6C6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8164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0</a:t>
            </a:r>
          </a:p>
        </p:txBody>
      </p:sp>
      <p:sp>
        <p:nvSpPr>
          <p:cNvPr id="10290" name="TextovéPole 46">
            <a:extLst>
              <a:ext uri="{FF2B5EF4-FFF2-40B4-BE49-F238E27FC236}">
                <a16:creationId xmlns:a16="http://schemas.microsoft.com/office/drawing/2014/main" id="{A8E24D17-E422-4121-AB34-92D5846AC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2414588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Je vybrána adresa 1</a:t>
            </a:r>
          </a:p>
        </p:txBody>
      </p:sp>
      <p:sp>
        <p:nvSpPr>
          <p:cNvPr id="10291" name="TextovéPole 47">
            <a:extLst>
              <a:ext uri="{FF2B5EF4-FFF2-40B4-BE49-F238E27FC236}">
                <a16:creationId xmlns:a16="http://schemas.microsoft.com/office/drawing/2014/main" id="{E2DA3507-6625-43AF-B5E6-6B305C26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521325"/>
            <a:ext cx="32083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400"/>
              <a:t>Na všech výstupech dekodéru jsou nuly, kromě signálu, který vede do paměťové buňky s adresou 1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4355652-2E03-4849-BEFA-AB5F231B34AE}"/>
              </a:ext>
            </a:extLst>
          </p:cNvPr>
          <p:cNvSpPr txBox="1"/>
          <p:nvPr/>
        </p:nvSpPr>
        <p:spPr>
          <a:xfrm>
            <a:off x="938213" y="4489450"/>
            <a:ext cx="1398587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dirty="0"/>
              <a:t>Binární kód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F3A8B571-9B2B-45CA-A611-C159CC48EF31}"/>
              </a:ext>
            </a:extLst>
          </p:cNvPr>
          <p:cNvSpPr txBox="1"/>
          <p:nvPr/>
        </p:nvSpPr>
        <p:spPr>
          <a:xfrm>
            <a:off x="4283075" y="2316163"/>
            <a:ext cx="1400175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dirty="0"/>
              <a:t>Kód 1zN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STRPAM">
            <a:extLst>
              <a:ext uri="{FF2B5EF4-FFF2-40B4-BE49-F238E27FC236}">
                <a16:creationId xmlns:a16="http://schemas.microsoft.com/office/drawing/2014/main" id="{B40BF2C0-10FC-4EDC-A9EE-7700CC9B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847975"/>
            <a:ext cx="5476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7DAFFE81-7E44-4F34-A4C2-A9C601C8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Obecná struktura paměti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D17CE32-5119-47C8-A6CB-7830B61907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82000" cy="1447800"/>
          </a:xfrm>
        </p:spPr>
        <p:txBody>
          <a:bodyPr/>
          <a:lstStyle/>
          <a:p>
            <a:pPr eaLnBrk="1" hangingPunct="1"/>
            <a:r>
              <a:rPr lang="cs-CZ" altLang="cs-CZ" sz="1400"/>
              <a:t>Při přístupu do paměti (čtení nebo zápis) je vždy udána adresa paměťového místa, se kterým se bude pracovat</a:t>
            </a:r>
          </a:p>
          <a:p>
            <a:pPr eaLnBrk="1" hangingPunct="1"/>
            <a:r>
              <a:rPr lang="cs-CZ" altLang="cs-CZ" sz="1400"/>
              <a:t>Tato adresa je přivedena na vstup </a:t>
            </a:r>
            <a:r>
              <a:rPr lang="cs-CZ" altLang="cs-CZ" sz="1400" b="1"/>
              <a:t>dekodéru </a:t>
            </a:r>
          </a:p>
          <a:p>
            <a:pPr eaLnBrk="1" hangingPunct="1"/>
            <a:r>
              <a:rPr lang="cs-CZ" altLang="cs-CZ" sz="1400"/>
              <a:t>Dekodér pak podle zadané adresy vybere </a:t>
            </a:r>
            <a:r>
              <a:rPr lang="cs-CZ" altLang="cs-CZ" sz="1400" b="1"/>
              <a:t>jeden z adresových vodičů </a:t>
            </a:r>
            <a:r>
              <a:rPr lang="cs-CZ" altLang="cs-CZ" sz="1400"/>
              <a:t>a nastaví na něm hodnotu logická 1 – tím se aktivují paměťové buňky, do který tento adresový vodič vede </a:t>
            </a:r>
            <a:endParaRPr lang="cs-CZ" altLang="cs-CZ" sz="2600"/>
          </a:p>
        </p:txBody>
      </p:sp>
      <p:sp>
        <p:nvSpPr>
          <p:cNvPr id="11269" name="Line 6">
            <a:extLst>
              <a:ext uri="{FF2B5EF4-FFF2-40B4-BE49-F238E27FC236}">
                <a16:creationId xmlns:a16="http://schemas.microsoft.com/office/drawing/2014/main" id="{CFAF0B4A-D22D-4F91-9691-36D1E95B0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5734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5CA1A6D7-57C4-4306-8D22-84D2FA8C9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7893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1" name="Line 8">
            <a:extLst>
              <a:ext uri="{FF2B5EF4-FFF2-40B4-BE49-F238E27FC236}">
                <a16:creationId xmlns:a16="http://schemas.microsoft.com/office/drawing/2014/main" id="{9F1F29A8-25D0-4BD2-8A93-5915105D2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0052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DCECDF12-C010-49A3-8017-214D467F1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2211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D9FAFE60-1832-40A2-8B7D-5A0CAAEC2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4370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EE7E5D6C-8526-46A2-9171-F0A9FFD23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6529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D274178F-B44F-4A33-A9B5-72248A69F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8688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E02F36D8-B1E0-4D73-96C8-B027FA048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50847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8089C620-5D0B-481C-98CD-245A0EB9B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5734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0EEF1DB-EE4F-42CE-812D-5FEEEA9E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7893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8FF03EE5-2B20-4376-AACD-95B3F8C45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0052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80" name="Text Box 18">
            <a:extLst>
              <a:ext uri="{FF2B5EF4-FFF2-40B4-BE49-F238E27FC236}">
                <a16:creationId xmlns:a16="http://schemas.microsoft.com/office/drawing/2014/main" id="{F6B755E7-1BED-4C66-BB3B-42B78A10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2211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83A41644-E576-4AAA-9D02-F969676C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4370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82" name="Text Box 20">
            <a:extLst>
              <a:ext uri="{FF2B5EF4-FFF2-40B4-BE49-F238E27FC236}">
                <a16:creationId xmlns:a16="http://schemas.microsoft.com/office/drawing/2014/main" id="{50A61A1B-E97E-44DD-9ECA-9A428B83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6529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CFA03868-B975-42A2-A94F-A2CAB522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8688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84" name="Text Box 38">
            <a:extLst>
              <a:ext uri="{FF2B5EF4-FFF2-40B4-BE49-F238E27FC236}">
                <a16:creationId xmlns:a16="http://schemas.microsoft.com/office/drawing/2014/main" id="{4D79D722-A4BA-4595-9800-7EAE8C75F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57563"/>
            <a:ext cx="2873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1285" name="Text Box 39">
            <a:extLst>
              <a:ext uri="{FF2B5EF4-FFF2-40B4-BE49-F238E27FC236}">
                <a16:creationId xmlns:a16="http://schemas.microsoft.com/office/drawing/2014/main" id="{42259AAB-4252-45B0-9AC1-99BDB628D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/>
              <a:t>A0</a:t>
            </a:r>
          </a:p>
        </p:txBody>
      </p:sp>
      <p:sp>
        <p:nvSpPr>
          <p:cNvPr id="11286" name="Text Box 40">
            <a:extLst>
              <a:ext uri="{FF2B5EF4-FFF2-40B4-BE49-F238E27FC236}">
                <a16:creationId xmlns:a16="http://schemas.microsoft.com/office/drawing/2014/main" id="{1117AAA5-747F-49DA-9B76-887F4B86E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/>
              <a:t>A7</a:t>
            </a:r>
          </a:p>
        </p:txBody>
      </p:sp>
      <p:sp>
        <p:nvSpPr>
          <p:cNvPr id="11287" name="Text Box 41">
            <a:extLst>
              <a:ext uri="{FF2B5EF4-FFF2-40B4-BE49-F238E27FC236}">
                <a16:creationId xmlns:a16="http://schemas.microsoft.com/office/drawing/2014/main" id="{C0B70525-9D7E-47C6-B593-8174C39F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5734050"/>
            <a:ext cx="4333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D0</a:t>
            </a:r>
          </a:p>
        </p:txBody>
      </p:sp>
      <p:sp>
        <p:nvSpPr>
          <p:cNvPr id="11288" name="Text Box 42">
            <a:extLst>
              <a:ext uri="{FF2B5EF4-FFF2-40B4-BE49-F238E27FC236}">
                <a16:creationId xmlns:a16="http://schemas.microsoft.com/office/drawing/2014/main" id="{834D6F9C-C544-4944-9D2C-F0921DD77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734050"/>
            <a:ext cx="4333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D1</a:t>
            </a:r>
          </a:p>
        </p:txBody>
      </p:sp>
      <p:sp>
        <p:nvSpPr>
          <p:cNvPr id="11289" name="Text Box 43">
            <a:extLst>
              <a:ext uri="{FF2B5EF4-FFF2-40B4-BE49-F238E27FC236}">
                <a16:creationId xmlns:a16="http://schemas.microsoft.com/office/drawing/2014/main" id="{59DE5C07-3B5F-40C9-A0F1-78646DD50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734050"/>
            <a:ext cx="4333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D2</a:t>
            </a:r>
          </a:p>
        </p:txBody>
      </p:sp>
      <p:sp>
        <p:nvSpPr>
          <p:cNvPr id="11290" name="Text Box 44">
            <a:extLst>
              <a:ext uri="{FF2B5EF4-FFF2-40B4-BE49-F238E27FC236}">
                <a16:creationId xmlns:a16="http://schemas.microsoft.com/office/drawing/2014/main" id="{5909C594-8484-4D29-937F-8474BF68C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734050"/>
            <a:ext cx="433388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D3</a:t>
            </a:r>
          </a:p>
        </p:txBody>
      </p:sp>
      <p:sp>
        <p:nvSpPr>
          <p:cNvPr id="11291" name="Line 45">
            <a:extLst>
              <a:ext uri="{FF2B5EF4-FFF2-40B4-BE49-F238E27FC236}">
                <a16:creationId xmlns:a16="http://schemas.microsoft.com/office/drawing/2014/main" id="{AE503837-55F8-453C-9EF0-C1CFA739F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2" name="Line 46">
            <a:extLst>
              <a:ext uri="{FF2B5EF4-FFF2-40B4-BE49-F238E27FC236}">
                <a16:creationId xmlns:a16="http://schemas.microsoft.com/office/drawing/2014/main" id="{4644B1E3-2B04-4AC6-A55A-C118C3F89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3" name="Line 47">
            <a:extLst>
              <a:ext uri="{FF2B5EF4-FFF2-40B4-BE49-F238E27FC236}">
                <a16:creationId xmlns:a16="http://schemas.microsoft.com/office/drawing/2014/main" id="{DF336F5A-DAEE-4255-BAAB-228FBD55B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4" name="Line 48">
            <a:extLst>
              <a:ext uri="{FF2B5EF4-FFF2-40B4-BE49-F238E27FC236}">
                <a16:creationId xmlns:a16="http://schemas.microsoft.com/office/drawing/2014/main" id="{ACDE79D8-955D-48AE-9058-74DBD3A8F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5" name="Text Box 49">
            <a:extLst>
              <a:ext uri="{FF2B5EF4-FFF2-40B4-BE49-F238E27FC236}">
                <a16:creationId xmlns:a16="http://schemas.microsoft.com/office/drawing/2014/main" id="{4C92845B-A4F2-4A86-92E8-1C19D49A4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852738"/>
            <a:ext cx="302418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Zde leží informace o 1 bitu</a:t>
            </a:r>
          </a:p>
        </p:txBody>
      </p:sp>
      <p:sp>
        <p:nvSpPr>
          <p:cNvPr id="11296" name="Line 50">
            <a:extLst>
              <a:ext uri="{FF2B5EF4-FFF2-40B4-BE49-F238E27FC236}">
                <a16:creationId xmlns:a16="http://schemas.microsoft.com/office/drawing/2014/main" id="{F5357291-B3A9-4E63-AD33-EE0C42654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5000" y="3213100"/>
            <a:ext cx="16398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7" name="Text Box 52">
            <a:extLst>
              <a:ext uri="{FF2B5EF4-FFF2-40B4-BE49-F238E27FC236}">
                <a16:creationId xmlns:a16="http://schemas.microsoft.com/office/drawing/2014/main" id="{C8596115-A344-4488-831D-5FB82421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860800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1298" name="Text Box 53">
            <a:extLst>
              <a:ext uri="{FF2B5EF4-FFF2-40B4-BE49-F238E27FC236}">
                <a16:creationId xmlns:a16="http://schemas.microsoft.com/office/drawing/2014/main" id="{843E5513-6422-4B8F-9463-22C979EB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429000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1299" name="Text Box 54">
            <a:extLst>
              <a:ext uri="{FF2B5EF4-FFF2-40B4-BE49-F238E27FC236}">
                <a16:creationId xmlns:a16="http://schemas.microsoft.com/office/drawing/2014/main" id="{D9F6ABAC-4807-468C-A911-DFC13A93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797425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2F33E9D-FCAA-47AB-9ED8-75F3A5F89947}"/>
              </a:ext>
            </a:extLst>
          </p:cNvPr>
          <p:cNvSpPr txBox="1"/>
          <p:nvPr/>
        </p:nvSpPr>
        <p:spPr>
          <a:xfrm>
            <a:off x="684213" y="5661025"/>
            <a:ext cx="2505075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dirty="0"/>
              <a:t>Paměť s kapacitou 256 x 4 b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904E42D-42FB-4799-8348-4BB8090D6C62}"/>
              </a:ext>
            </a:extLst>
          </p:cNvPr>
          <p:cNvSpPr/>
          <p:nvPr/>
        </p:nvSpPr>
        <p:spPr>
          <a:xfrm>
            <a:off x="3598863" y="4075113"/>
            <a:ext cx="2378075" cy="517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53A0D228-4DB8-4B9C-B73A-165D3A34302C}"/>
              </a:ext>
            </a:extLst>
          </p:cNvPr>
          <p:cNvCxnSpPr/>
          <p:nvPr/>
        </p:nvCxnSpPr>
        <p:spPr>
          <a:xfrm>
            <a:off x="5976938" y="4333875"/>
            <a:ext cx="15509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3" name="TextovéPole 5">
            <a:extLst>
              <a:ext uri="{FF2B5EF4-FFF2-40B4-BE49-F238E27FC236}">
                <a16:creationId xmlns:a16="http://schemas.microsoft.com/office/drawing/2014/main" id="{EAAA28F6-C729-4607-BAB6-7536E0D76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332288"/>
            <a:ext cx="1982788" cy="8318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Tyto paměťové buňky jsou právě aktivované (zde jsou uložena 4-bitová data ležící na vybrané adrese 1</a:t>
            </a:r>
          </a:p>
        </p:txBody>
      </p:sp>
    </p:spTree>
  </p:cSld>
  <p:clrMapOvr>
    <a:masterClrMapping/>
  </p:clrMapOvr>
  <p:transition advTm="129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TRPAM">
            <a:extLst>
              <a:ext uri="{FF2B5EF4-FFF2-40B4-BE49-F238E27FC236}">
                <a16:creationId xmlns:a16="http://schemas.microsoft.com/office/drawing/2014/main" id="{7933FB8A-FA2C-4D02-A80A-6C79DF8E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476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>
            <a:extLst>
              <a:ext uri="{FF2B5EF4-FFF2-40B4-BE49-F238E27FC236}">
                <a16:creationId xmlns:a16="http://schemas.microsoft.com/office/drawing/2014/main" id="{75BC3044-D9C3-4B1F-B405-52368082C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Obecná struktura paměti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AB2F298-94C2-4575-B2F8-927791C4B8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82000" cy="1447800"/>
          </a:xfrm>
        </p:spPr>
        <p:txBody>
          <a:bodyPr/>
          <a:lstStyle/>
          <a:p>
            <a:pPr eaLnBrk="1" hangingPunct="1"/>
            <a:r>
              <a:rPr lang="cs-CZ" altLang="cs-CZ" sz="1400"/>
              <a:t>Podle toho, jak jsou zapojeny jednotlivé paměťové buňky na příslušném řádku, který byl vybrán dekodérem, projde resp. neprojde hodnota logické jedničky na datové vodiče </a:t>
            </a:r>
          </a:p>
          <a:p>
            <a:pPr eaLnBrk="1" hangingPunct="1"/>
            <a:r>
              <a:rPr lang="cs-CZ" altLang="cs-CZ" sz="1400"/>
              <a:t>Informace je dále na koncích datových vodičů zesílena zesilovačem </a:t>
            </a:r>
          </a:p>
          <a:p>
            <a:pPr eaLnBrk="1" hangingPunct="1"/>
            <a:r>
              <a:rPr lang="cs-CZ" altLang="cs-CZ" sz="1400"/>
              <a:t>V případě, že hodnota logická jedna projde přes paměťovou buňku, obdržíme na výstupu hodnotu bitu 1. V opačném případě je na výstupu hodnota bitu 0.</a:t>
            </a:r>
            <a:endParaRPr lang="cs-CZ" altLang="cs-CZ" sz="26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A590AA60-F4E9-47F2-9990-548A05864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5734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3C77D098-B6AE-4482-9359-EC9A39CD7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7893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23C82293-F78F-4246-9FA2-BA5C575CF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0052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D7A2F081-198D-41FF-8E1E-D843F289E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2211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97302583-D38B-48DA-B107-D9DB8DDCF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4370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6102F02D-15CB-4AC0-BB68-7A1EE5F74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6529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8608C31B-2C58-449A-913E-E07131790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8688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2EE83BF4-59F8-455C-9042-11F6DE4E4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50847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0C3A3060-989F-4746-A9BF-499D2E1A3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5734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AA48999F-D1E7-44A4-BC30-F97A9E90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7893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4997D744-E358-4346-972D-DFCE3952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0052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A7624BC9-DAF0-417D-9AF3-2AE29104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2211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34474251-9C7C-42D0-B40D-7E07486E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4370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16CA40A1-D22D-4581-90E6-9F791ECF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6529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49EF6246-5C0A-45DD-AC5F-A615D9B7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86886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59031E39-D1D8-4A8E-BA4D-6DCA7F23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57563"/>
            <a:ext cx="2873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A7FCC354-B13B-4858-A80B-4E185438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/>
              <a:t>A0</a:t>
            </a:r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FBAFCDEC-1D4B-47CB-ADD3-D7588D6D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600"/>
              <a:t>A7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6EEB5A25-8CB9-4610-BC8D-7EDF0CDD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734050"/>
            <a:ext cx="4333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D0</a:t>
            </a:r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3A06F54B-C5A3-4FDA-B829-8176FD2C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734050"/>
            <a:ext cx="4333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D1</a:t>
            </a: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3943DEF8-B4D8-42EB-83A8-48E0C861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734050"/>
            <a:ext cx="4333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D2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8BC0D51F-87D2-4590-89C7-E16B5FB17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734050"/>
            <a:ext cx="4333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D3</a:t>
            </a:r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F0157A40-A256-4E51-9D05-A5096248B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7729EE0F-4562-4481-BA43-F13AC921C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6A161227-B60B-424D-A1E2-9471FC69E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58DCD9B3-78D2-4D41-B824-7E807FBD4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02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9" name="Text Box 33">
            <a:extLst>
              <a:ext uri="{FF2B5EF4-FFF2-40B4-BE49-F238E27FC236}">
                <a16:creationId xmlns:a16="http://schemas.microsoft.com/office/drawing/2014/main" id="{7C6F138C-348F-4B1F-87CF-F971456A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860800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2320" name="Text Box 34">
            <a:extLst>
              <a:ext uri="{FF2B5EF4-FFF2-40B4-BE49-F238E27FC236}">
                <a16:creationId xmlns:a16="http://schemas.microsoft.com/office/drawing/2014/main" id="{56DD3BC3-11C6-4121-A43F-156D09059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429000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21" name="Text Box 35">
            <a:extLst>
              <a:ext uri="{FF2B5EF4-FFF2-40B4-BE49-F238E27FC236}">
                <a16:creationId xmlns:a16="http://schemas.microsoft.com/office/drawing/2014/main" id="{98394D12-FA81-4C8B-9F4D-864976F6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797425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22" name="Oval 36">
            <a:extLst>
              <a:ext uri="{FF2B5EF4-FFF2-40B4-BE49-F238E27FC236}">
                <a16:creationId xmlns:a16="http://schemas.microsoft.com/office/drawing/2014/main" id="{C096C370-2E1B-4383-A9CF-9D3CEE00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652963"/>
            <a:ext cx="215900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2323" name="Line 37">
            <a:extLst>
              <a:ext uri="{FF2B5EF4-FFF2-40B4-BE49-F238E27FC236}">
                <a16:creationId xmlns:a16="http://schemas.microsoft.com/office/drawing/2014/main" id="{90BA9BF2-9C1E-4329-A2FA-30DD85D31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4581525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24" name="Text Box 39">
            <a:extLst>
              <a:ext uri="{FF2B5EF4-FFF2-40B4-BE49-F238E27FC236}">
                <a16:creationId xmlns:a16="http://schemas.microsoft.com/office/drawing/2014/main" id="{19DE158B-F69E-4F27-918F-C3B956B83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2325" name="Text Box 40">
            <a:extLst>
              <a:ext uri="{FF2B5EF4-FFF2-40B4-BE49-F238E27FC236}">
                <a16:creationId xmlns:a16="http://schemas.microsoft.com/office/drawing/2014/main" id="{1303B98A-4ED3-46E0-8F14-0D1865B1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149725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26" name="Text Box 41">
            <a:extLst>
              <a:ext uri="{FF2B5EF4-FFF2-40B4-BE49-F238E27FC236}">
                <a16:creationId xmlns:a16="http://schemas.microsoft.com/office/drawing/2014/main" id="{20627D43-E665-4CE0-B4C7-B5B6F43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2327" name="Text Box 42">
            <a:extLst>
              <a:ext uri="{FF2B5EF4-FFF2-40B4-BE49-F238E27FC236}">
                <a16:creationId xmlns:a16="http://schemas.microsoft.com/office/drawing/2014/main" id="{E58A7508-8032-48B0-96A8-1251848F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149725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28" name="Line 43">
            <a:extLst>
              <a:ext uri="{FF2B5EF4-FFF2-40B4-BE49-F238E27FC236}">
                <a16:creationId xmlns:a16="http://schemas.microsoft.com/office/drawing/2014/main" id="{16848274-885D-48B0-876B-D56FE570E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4005263"/>
            <a:ext cx="22320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29" name="Line 44">
            <a:extLst>
              <a:ext uri="{FF2B5EF4-FFF2-40B4-BE49-F238E27FC236}">
                <a16:creationId xmlns:a16="http://schemas.microsoft.com/office/drawing/2014/main" id="{E4514C96-FF35-4F33-9E4E-CC66DE3BB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005263"/>
            <a:ext cx="0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0" name="Line 45">
            <a:extLst>
              <a:ext uri="{FF2B5EF4-FFF2-40B4-BE49-F238E27FC236}">
                <a16:creationId xmlns:a16="http://schemas.microsoft.com/office/drawing/2014/main" id="{679AD733-E42D-4F8F-B268-220C44101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2211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1" name="Line 46">
            <a:extLst>
              <a:ext uri="{FF2B5EF4-FFF2-40B4-BE49-F238E27FC236}">
                <a16:creationId xmlns:a16="http://schemas.microsoft.com/office/drawing/2014/main" id="{47E22C87-91C7-46C9-8698-740AAE993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221163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2" name="Line 47">
            <a:extLst>
              <a:ext uri="{FF2B5EF4-FFF2-40B4-BE49-F238E27FC236}">
                <a16:creationId xmlns:a16="http://schemas.microsoft.com/office/drawing/2014/main" id="{F3438C7A-01FA-4A84-990C-0EAA6D03A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005263"/>
            <a:ext cx="0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3" name="Line 48">
            <a:extLst>
              <a:ext uri="{FF2B5EF4-FFF2-40B4-BE49-F238E27FC236}">
                <a16:creationId xmlns:a16="http://schemas.microsoft.com/office/drawing/2014/main" id="{E6610284-7CF7-47B3-BBF4-A70B06CD0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2211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4" name="Line 49">
            <a:extLst>
              <a:ext uri="{FF2B5EF4-FFF2-40B4-BE49-F238E27FC236}">
                <a16:creationId xmlns:a16="http://schemas.microsoft.com/office/drawing/2014/main" id="{3CD246BE-246C-417A-81FB-59FE5BA7E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221163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5" name="Line 50">
            <a:extLst>
              <a:ext uri="{FF2B5EF4-FFF2-40B4-BE49-F238E27FC236}">
                <a16:creationId xmlns:a16="http://schemas.microsoft.com/office/drawing/2014/main" id="{94E8CA4F-CF40-4A3E-BBD3-F9EA4D008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005263"/>
            <a:ext cx="0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6" name="Line 51">
            <a:extLst>
              <a:ext uri="{FF2B5EF4-FFF2-40B4-BE49-F238E27FC236}">
                <a16:creationId xmlns:a16="http://schemas.microsoft.com/office/drawing/2014/main" id="{F817F6A9-4C93-4F49-9083-C4DAA2929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005263"/>
            <a:ext cx="0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37" name="Text Box 52">
            <a:extLst>
              <a:ext uri="{FF2B5EF4-FFF2-40B4-BE49-F238E27FC236}">
                <a16:creationId xmlns:a16="http://schemas.microsoft.com/office/drawing/2014/main" id="{EA6E4B4E-7274-4568-A74C-2C11C1AF4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61658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</a:t>
            </a:r>
          </a:p>
        </p:txBody>
      </p:sp>
      <p:sp>
        <p:nvSpPr>
          <p:cNvPr id="12338" name="Text Box 53">
            <a:extLst>
              <a:ext uri="{FF2B5EF4-FFF2-40B4-BE49-F238E27FC236}">
                <a16:creationId xmlns:a16="http://schemas.microsoft.com/office/drawing/2014/main" id="{BADE8301-3932-442A-A98D-0A6B9C49F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61658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1</a:t>
            </a:r>
          </a:p>
        </p:txBody>
      </p:sp>
      <p:sp>
        <p:nvSpPr>
          <p:cNvPr id="12339" name="Text Box 54">
            <a:extLst>
              <a:ext uri="{FF2B5EF4-FFF2-40B4-BE49-F238E27FC236}">
                <a16:creationId xmlns:a16="http://schemas.microsoft.com/office/drawing/2014/main" id="{C8D310D7-600A-4617-8BBC-72A773679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61658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0</a:t>
            </a:r>
          </a:p>
        </p:txBody>
      </p:sp>
      <p:sp>
        <p:nvSpPr>
          <p:cNvPr id="12340" name="Text Box 55">
            <a:extLst>
              <a:ext uri="{FF2B5EF4-FFF2-40B4-BE49-F238E27FC236}">
                <a16:creationId xmlns:a16="http://schemas.microsoft.com/office/drawing/2014/main" id="{DBED1D2D-AD16-4C82-A39C-690B1D00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61658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0</a:t>
            </a:r>
          </a:p>
        </p:txBody>
      </p:sp>
      <p:sp>
        <p:nvSpPr>
          <p:cNvPr id="12341" name="Text Box 56">
            <a:extLst>
              <a:ext uri="{FF2B5EF4-FFF2-40B4-BE49-F238E27FC236}">
                <a16:creationId xmlns:a16="http://schemas.microsoft.com/office/drawing/2014/main" id="{B508CE94-56E9-4929-84C8-375CB198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2736850" cy="12620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Ve skutečnosti leží na jednom řádku obvykle 8 bitů – 1 bajt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/>
              <a:t>Zde je pro jednoduchost zobrazena paměť,ve které jsou uloženy 4-bitová data</a:t>
            </a:r>
          </a:p>
        </p:txBody>
      </p:sp>
    </p:spTree>
  </p:cSld>
  <p:clrMapOvr>
    <a:masterClrMapping/>
  </p:clrMapOvr>
  <p:transition advTm="1296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.|0.9|0.9|0.9"/>
</p:tagLst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B19D0-726E-4EFB-85ED-F48C535DEFFA}"/>
</file>

<file path=customXml/itemProps2.xml><?xml version="1.0" encoding="utf-8"?>
<ds:datastoreItem xmlns:ds="http://schemas.openxmlformats.org/officeDocument/2006/customXml" ds:itemID="{B735BA8A-B32D-460D-B68C-AB79047AEBB9}"/>
</file>

<file path=customXml/itemProps3.xml><?xml version="1.0" encoding="utf-8"?>
<ds:datastoreItem xmlns:ds="http://schemas.openxmlformats.org/officeDocument/2006/customXml" ds:itemID="{9D08609C-2B0B-4FE6-A713-04EF400F98C7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1054</TotalTime>
  <Words>2045</Words>
  <Application>Microsoft Office PowerPoint</Application>
  <PresentationFormat>Předvádění na obrazovce (4:3)</PresentationFormat>
  <Paragraphs>328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5" baseType="lpstr">
      <vt:lpstr>Arial</vt:lpstr>
      <vt:lpstr>Wingdings</vt:lpstr>
      <vt:lpstr>Síť</vt:lpstr>
      <vt:lpstr>Paměti 2. část (Adresový dekodér, spojování chipů, SRAM, DRAM)</vt:lpstr>
      <vt:lpstr>Adresový dekodér</vt:lpstr>
      <vt:lpstr>Dekodér</vt:lpstr>
      <vt:lpstr>Adresový dekodér</vt:lpstr>
      <vt:lpstr>Adresový dekodér</vt:lpstr>
      <vt:lpstr>Adresový dekodér</vt:lpstr>
      <vt:lpstr>Adresový dekodér</vt:lpstr>
      <vt:lpstr>Obecná struktura paměti</vt:lpstr>
      <vt:lpstr>Obecná struktura paměti</vt:lpstr>
      <vt:lpstr>Paměťový prostor a obvody</vt:lpstr>
      <vt:lpstr>256B pamět vzniklá spojením dvou 128B pamětí</vt:lpstr>
      <vt:lpstr>Paměťový prostor a obvody</vt:lpstr>
      <vt:lpstr>Paměť 128x2b složená z obvodů 128x1b</vt:lpstr>
      <vt:lpstr>Paměti DRAM</vt:lpstr>
      <vt:lpstr>Paměti DRAM</vt:lpstr>
      <vt:lpstr>Refresh DRAM</vt:lpstr>
      <vt:lpstr>Paměti SRAM</vt:lpstr>
      <vt:lpstr>SRAM – Statická paměť</vt:lpstr>
      <vt:lpstr>SRAM – Statická paměť</vt:lpstr>
      <vt:lpstr>Paměti SRAM</vt:lpstr>
      <vt:lpstr>Statické paměti SRAM</vt:lpstr>
      <vt:lpstr>SRAM x DRAM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PAMĚTI</dc:title>
  <dc:creator>Radek Jelínek</dc:creator>
  <cp:lastModifiedBy>Radek</cp:lastModifiedBy>
  <cp:revision>118</cp:revision>
  <dcterms:created xsi:type="dcterms:W3CDTF">2004-03-01T19:58:31Z</dcterms:created>
  <dcterms:modified xsi:type="dcterms:W3CDTF">2021-03-02T08:20:54Z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