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70" r:id="rId2"/>
    <p:sldId id="256" r:id="rId3"/>
    <p:sldId id="260" r:id="rId4"/>
    <p:sldId id="277" r:id="rId5"/>
    <p:sldId id="257" r:id="rId6"/>
    <p:sldId id="258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76A30EAF-ECBD-4541-A49B-13EAD2E55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6CC8E185-8719-46F5-8DC3-BCD74DEC4121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3EB25F48-A432-417C-B1D5-6D9A67EF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71D13DCA-7D2D-4EE2-A6DF-FDF42E1BD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C20D001-9566-4391-86EA-5DD2097C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BE328A8B-35C5-4552-8BFE-978EE1E5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CE8CBD5-A906-4D2E-AF85-18A59DBF5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737A1BC-D879-4B62-BA16-062CEC17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20B01F1-F54A-4C9F-B94A-332EB4CC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B4AB2704-9DF2-4C7E-8535-B58345015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CD1CE458-98CB-4CDA-B8F7-2C1A10AA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DDBBD2F7-8994-46BC-838F-714C3D225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9843704D-8443-4692-921F-E923A399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AEC85D7-0474-4CBF-A056-A10597E5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66ED151E-C9FB-4358-BE2C-A4F5D7CF1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8C3DD782-2361-46E9-8AB3-20613A79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61B7AAE2-F7CC-4601-BD1D-0745CF8C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37A93C2F-0FE1-442F-B332-46F22BA7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9D246B8-CD8D-475C-B51C-6A9ECAA8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8E4A0236-9A0F-4243-A240-8D78ADCFA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294D11E5-B5F9-47D1-B3B3-E5330AC32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E86B9C9C-8EBA-49F9-B3A8-7BED3AD3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1A6F3C1F-4DA2-486A-ACD6-9B5D6DE0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2DCC6186-4658-4006-8795-A0C2FF7A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5AB4D4C0-040D-4466-BBDC-69998331B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73F9CB9-2967-4704-950B-18CD6F26D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8E81BD9A-49E2-4A99-A05A-36CFAD733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EC0833E-4240-43C3-B35C-1BCADF616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8748DAE-C367-4E8C-AA56-5D905D231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53D454F-F72D-4967-AF89-DDA71356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0E78CD4B-6730-4F9E-9FC0-A5D7B789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D8CDDA31-EB9F-4B81-8C9B-DC445D336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A7F6117A-2811-4998-9B54-F0BAA258F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EB0310E6-0458-47DF-A6DE-91CD80867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8667E208-84BE-41AF-BA8F-0791A04B5B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239C7A6-6D90-4847-B96B-EBDE68E58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6D8D870-B561-4FE8-884E-E722A211F3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03E83-B051-4D39-A518-F7C4FCF8F96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97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1FA529-AED8-45F5-9574-851CD8F15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896615-CA63-44A3-9DB7-083267C3D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679E18A-7FCD-4ABC-BD2D-623F1B07EF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24FF7-17E9-45B2-A180-5CF92D64A32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1333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C879E2-CF2B-499D-BC50-1183D9869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7D3816-34BB-41CB-8E3A-DCA165C93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065A064-2F90-4176-9DF9-D7C503BC7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ECCEA-6AA2-4430-BF0F-0CBA97D0D9E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9035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6F8561-4F2C-4677-836B-191CF16BD9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BAFCF1-98FF-49AB-AA73-CA2015E92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8BAEE60-7516-4C12-817D-460EC9375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91903-82AA-4C98-8EAD-AC04DF0B320D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8068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B704C6-1B56-4A02-8B2F-C49810DF5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00082B-9E90-401F-97EE-510929F36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8F4CBDD-8BB7-4EF5-8801-96424EB47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DD4CF-2AB6-4B3B-8FD9-F7DA36BE2E7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3963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A9AF1-7855-409E-9690-904C2008E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A1B5B7-3645-4ED9-8DC5-59EC632F0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86E152-5E07-407F-A882-73D5DA9C3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888EA-C90E-499F-AC69-32624B3A9BFA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8772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057A592-4BBE-4AF8-ADDE-7E30E5CEB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4455B26-037E-46E6-8BC0-DAC2C9C8E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18DDD2-8331-4070-A778-66F1AA83D6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D39E1-1F97-4833-8FBA-2E657D0931B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524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07E032-4C5A-4CB2-B7B8-F5B1A8084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4EEAFA-086A-4929-842B-4E0783BC73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51B2F54-A1E2-4823-958E-A46D00E11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156BD-B94A-4324-BDCD-024FC88EC5BC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5465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8B685D6-9C4D-400E-BF7F-60E1608F26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1102DDB-7EC5-436B-8289-D5F228FB5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6677EC6-C3BB-4D8E-8DBC-09C74EE86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F01C3-A91F-49CC-A365-D084A223475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0875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6793AA-7DFA-42C2-A0D4-7FAF161EC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B07115-B6C2-4151-AD23-5438A9159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E05F82-3024-4746-8CDF-E17047270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7B1D8-DB27-47C1-97DF-084FB525E40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7594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238039-B482-4035-9F41-D97EFAC9C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CF342A-F5BF-4817-90E4-E92C2F3B4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306382-BF0D-4D4D-A717-039B32D2B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D41B6-8CA7-4349-A656-1AEB9BB957D4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33824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BBE76EA5-4DF2-4711-BB04-419331227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062F32-F194-4E75-B40B-82EE6D83F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DBE83E-B3BC-4773-842F-44098A74A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56E30AE-2226-414F-ACBF-F557F2E53C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A361894-1A87-4750-979C-F65071612B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04D55A5-CEA8-430F-BCA8-42D1CAFED4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4D7B31-0346-494F-8A54-32C76D5611EF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CA6C050E-3739-4006-A400-9166FBDE59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CCFBE822-8930-4B7C-A9A4-CABBDD1D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C5F5EA57-1633-410C-9AA4-A66411FB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FA628B6-E123-4A2A-A389-84C8B2ACF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E723A2D8-0A31-4DDC-B2E8-BEC5CADE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84D17EB0-A6E9-4FEA-A89D-FA742C17C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9411BAA4-F29E-4FCA-B7B7-5E09CEC3D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7C76DD82-5282-4519-9B88-A3ABF843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8ED6AE82-FA11-4688-96BB-12981A30E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6AED1206-3CF5-41E2-89D7-4B9143746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641190C6-FB54-4558-A712-F60FF9CD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E97445D-1448-4183-887F-6807234B4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A538F419-8E6F-44FE-9F5E-022602EE7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3C7ACC58-4D03-4AA6-80CA-A4D43624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6738E9E-2DE7-4F06-A1BC-85EC97BD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CA715E70-008F-4978-8EE0-2F43FD75F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743A4733-1681-469D-A93D-E6CA62CB3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C2E0C8F5-3462-4940-A95D-8638CFF7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E6A695A8-A155-49FC-A3DF-7787F45C9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6AA0120-796C-4B14-AB5C-86B557384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6EF8DB-C6F1-4365-802C-F0348D2F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ABE7488-4D6A-494C-AD54-DE76A6E4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F67C402-FEC0-437A-8C6D-6A85B3599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14E5C94-F3A3-4240-B595-76E86544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424BCCD9-AD62-46EF-9ECD-BBDEBD89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5E7F7F65-B110-41DE-BD9E-1F54B770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F66A5C13-AC38-47AE-B6D8-10EC3BC39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205F2DCD-C102-40C1-8ABB-6430B350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A4E352DF-4BC2-4FE8-BDB9-466DC537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CCE035C-0D0D-4C51-AAF5-9BE9D87A3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DB9C30FC-52F6-468A-AEA7-A522C25B9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588A283A-EB46-4636-AF88-18CEC636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7F-353A-4052-8E2D-07B126B36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Další 32-bitové mikroprocesory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5E4000-CEBA-4585-9620-6F6992124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80486, interní </a:t>
            </a:r>
            <a:r>
              <a:rPr lang="cs-CZ" dirty="0" err="1"/>
              <a:t>cache</a:t>
            </a:r>
            <a:r>
              <a:rPr lang="cs-CZ" dirty="0"/>
              <a:t>, FPU</a:t>
            </a:r>
          </a:p>
        </p:txBody>
      </p:sp>
    </p:spTree>
    <p:extLst>
      <p:ext uri="{BB962C8B-B14F-4D97-AF65-F5344CB8AC3E}">
        <p14:creationId xmlns:p14="http://schemas.microsoft.com/office/powerpoint/2010/main" val="233507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D6E6634-0BDE-4F27-9D50-99D0568C4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/>
              <a:t>80486</a:t>
            </a:r>
            <a:endParaRPr lang="cs-CZ" altLang="cs-CZ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3075057-DC31-4FF0-8550-820E7204F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040560"/>
          </a:xfrm>
        </p:spPr>
        <p:txBody>
          <a:bodyPr/>
          <a:lstStyle/>
          <a:p>
            <a:pPr eaLnBrk="1" hangingPunct="1"/>
            <a:r>
              <a:rPr lang="cs-CZ" altLang="cs-CZ" sz="1800" dirty="0"/>
              <a:t>Uveden na trh v roce </a:t>
            </a:r>
            <a:r>
              <a:rPr lang="cs-CZ" altLang="cs-CZ" sz="1800" b="1" dirty="0"/>
              <a:t>1989</a:t>
            </a:r>
            <a:endParaRPr lang="en-US" altLang="cs-CZ" sz="1800" b="1" dirty="0"/>
          </a:p>
          <a:p>
            <a:pPr eaLnBrk="1" hangingPunct="1"/>
            <a:r>
              <a:rPr lang="cs-CZ" altLang="cs-CZ" sz="1800" dirty="0"/>
              <a:t>Jedná se v podstatě o vylepšený čip 80386 </a:t>
            </a:r>
            <a:endParaRPr lang="en-US" altLang="cs-CZ" sz="1800" dirty="0"/>
          </a:p>
          <a:p>
            <a:pPr eaLnBrk="1" hangingPunct="1"/>
            <a:r>
              <a:rPr lang="cs-CZ" altLang="cs-CZ" sz="1800" dirty="0"/>
              <a:t>Jedná se opět o plně </a:t>
            </a:r>
            <a:r>
              <a:rPr lang="cs-CZ" altLang="cs-CZ" sz="1800" b="1" dirty="0"/>
              <a:t>32bitový</a:t>
            </a:r>
            <a:r>
              <a:rPr lang="cs-CZ" altLang="cs-CZ" sz="1800" dirty="0"/>
              <a:t> procesor, který pracuje ve stejných třech režimech jako procesor 80386 </a:t>
            </a:r>
            <a:r>
              <a:rPr lang="en-US" altLang="cs-CZ" sz="1800" dirty="0"/>
              <a:t> (re</a:t>
            </a:r>
            <a:r>
              <a:rPr lang="cs-CZ" altLang="cs-CZ" sz="1800" dirty="0" err="1"/>
              <a:t>álný</a:t>
            </a:r>
            <a:r>
              <a:rPr lang="cs-CZ" altLang="cs-CZ" sz="1800" dirty="0"/>
              <a:t>, chráněný, virtuální86)</a:t>
            </a:r>
          </a:p>
          <a:p>
            <a:pPr eaLnBrk="1" hangingPunct="1"/>
            <a:r>
              <a:rPr lang="cs-CZ" altLang="cs-CZ" sz="1800" dirty="0"/>
              <a:t>Kromě vlastního mikroprocesorového jádra je na čipu integrován i </a:t>
            </a:r>
            <a:r>
              <a:rPr lang="cs-CZ" altLang="cs-CZ" sz="1800" b="1" dirty="0"/>
              <a:t>matematický koprocesor</a:t>
            </a:r>
            <a:r>
              <a:rPr lang="cs-CZ" altLang="cs-CZ" sz="1800" dirty="0"/>
              <a:t> a vyrovnávací </a:t>
            </a:r>
            <a:r>
              <a:rPr lang="cs-CZ" altLang="cs-CZ" sz="1800" b="1" dirty="0"/>
              <a:t>paměť </a:t>
            </a:r>
            <a:r>
              <a:rPr lang="cs-CZ" altLang="cs-CZ" sz="1800" b="1" dirty="0" err="1"/>
              <a:t>cache</a:t>
            </a:r>
            <a:endParaRPr lang="cs-CZ" altLang="cs-CZ" sz="1800" b="1" dirty="0"/>
          </a:p>
          <a:p>
            <a:pPr eaLnBrk="1" hangingPunct="1"/>
            <a:r>
              <a:rPr lang="cs-CZ" altLang="cs-CZ" sz="1800" dirty="0" err="1"/>
              <a:t>Mikrokód</a:t>
            </a:r>
            <a:r>
              <a:rPr lang="cs-CZ" altLang="cs-CZ" sz="1800" dirty="0"/>
              <a:t> jednotlivých instrukcí velmi významně zdokonalen</a:t>
            </a:r>
          </a:p>
          <a:p>
            <a:pPr eaLnBrk="1" hangingPunct="1"/>
            <a:r>
              <a:rPr lang="cs-CZ" altLang="cs-CZ" sz="1800" dirty="0"/>
              <a:t>80486 někdy provede za jednu sekundu dvojnásobek instrukcí ve srovnání s čipy 80386, 80386 a 80387 při stejné taktovací frekvenci </a:t>
            </a:r>
          </a:p>
          <a:p>
            <a:pPr eaLnBrk="1" hangingPunct="1"/>
            <a:r>
              <a:rPr lang="cs-CZ" altLang="cs-CZ" sz="1800" dirty="0"/>
              <a:t>Datová i adresová sběrnice má </a:t>
            </a:r>
            <a:r>
              <a:rPr lang="cs-CZ" altLang="cs-CZ" sz="1800" b="1" dirty="0"/>
              <a:t>šířku 32 bitů</a:t>
            </a:r>
          </a:p>
          <a:p>
            <a:pPr eaLnBrk="1" hangingPunct="1"/>
            <a:r>
              <a:rPr lang="cs-CZ" altLang="cs-CZ" sz="1800" dirty="0"/>
              <a:t>Způsob adresování, překladu adres, ochrany paměti, stránkování a použití TLB je stejné jako u předchůdce 80386</a:t>
            </a:r>
          </a:p>
          <a:p>
            <a:pPr eaLnBrk="1" hangingPunct="1"/>
            <a:r>
              <a:rPr lang="cs-CZ" altLang="cs-CZ" sz="1800" dirty="0"/>
              <a:t>Čip vyrobený technologií CHMOS obsahuje </a:t>
            </a:r>
            <a:r>
              <a:rPr lang="cs-CZ" altLang="cs-CZ" sz="1800" b="1" dirty="0"/>
              <a:t>1,2 milionů</a:t>
            </a:r>
            <a:r>
              <a:rPr lang="cs-CZ" altLang="cs-CZ" sz="1800" dirty="0"/>
              <a:t> tranzistorů</a:t>
            </a:r>
          </a:p>
          <a:p>
            <a:pPr eaLnBrk="1" hangingPunct="1"/>
            <a:r>
              <a:rPr lang="cs-CZ" altLang="cs-CZ" sz="1800" dirty="0"/>
              <a:t>Pouzdro PGA 168 </a:t>
            </a:r>
          </a:p>
          <a:p>
            <a:pPr eaLnBrk="1" hangingPunct="1"/>
            <a:r>
              <a:rPr lang="cs-CZ" altLang="cs-CZ" sz="1800" dirty="0"/>
              <a:t>Je to poslední </a:t>
            </a:r>
            <a:r>
              <a:rPr lang="cs-CZ" altLang="cs-CZ" sz="1800" b="1" dirty="0" err="1"/>
              <a:t>nesuperskalární</a:t>
            </a:r>
            <a:r>
              <a:rPr lang="cs-CZ" altLang="cs-CZ" sz="1800" dirty="0"/>
              <a:t> procesor firmy Intel (všechny další procesory již budou </a:t>
            </a:r>
            <a:r>
              <a:rPr lang="cs-CZ" altLang="cs-CZ" sz="1800" b="1" dirty="0" err="1"/>
              <a:t>superskalární</a:t>
            </a:r>
            <a:r>
              <a:rPr lang="cs-CZ" altLang="cs-CZ" sz="1800" dirty="0"/>
              <a:t> – tzn. budou umět provádět více instrukcí paralelně)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7404956-15D0-4980-B1F8-7924A2933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80486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4316EF22-5CA6-4FA4-84ED-A0176AB31BFD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773238"/>
            <a:ext cx="8964612" cy="4805362"/>
          </a:xfrm>
        </p:spPr>
      </p:pic>
      <p:sp>
        <p:nvSpPr>
          <p:cNvPr id="12292" name="Text Box 4">
            <a:extLst>
              <a:ext uri="{FF2B5EF4-FFF2-40B4-BE49-F238E27FC236}">
                <a16:creationId xmlns:a16="http://schemas.microsoft.com/office/drawing/2014/main" id="{E5AAE6DD-9EA8-4A80-B9BD-1CFE3C73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7777163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cs-CZ" altLang="cs-CZ" dirty="0"/>
              <a:t>Procesor 80486 obsahuje všechny jednotky jako procesor 80386, se stejnou funkcí. Kromě těchto jednotek obsahuje ještě navíc: </a:t>
            </a:r>
          </a:p>
          <a:p>
            <a:pPr eaLnBrk="1" hangingPunct="1"/>
            <a:r>
              <a:rPr lang="cs-CZ" altLang="cs-CZ" b="1" dirty="0"/>
              <a:t>FPU</a:t>
            </a:r>
            <a:r>
              <a:rPr lang="cs-CZ" altLang="cs-CZ" dirty="0"/>
              <a:t>: jednotka provádějící výpočty s reálnými čísly</a:t>
            </a:r>
          </a:p>
          <a:p>
            <a:pPr eaLnBrk="1" hangingPunct="1"/>
            <a:r>
              <a:rPr lang="cs-CZ" altLang="cs-CZ" b="1" dirty="0"/>
              <a:t>8 kB interní </a:t>
            </a:r>
            <a:r>
              <a:rPr lang="cs-CZ" altLang="cs-CZ" b="1" dirty="0" err="1"/>
              <a:t>cache</a:t>
            </a:r>
            <a:r>
              <a:rPr lang="cs-CZ" altLang="cs-CZ" b="1" dirty="0"/>
              <a:t> paměť</a:t>
            </a:r>
            <a:r>
              <a:rPr lang="cs-CZ" altLang="cs-CZ" dirty="0"/>
              <a:t>: slouží k vyrovnání rychlosti mezi procesorem a externí </a:t>
            </a:r>
            <a:r>
              <a:rPr lang="cs-CZ" altLang="cs-CZ" dirty="0" err="1"/>
              <a:t>cache</a:t>
            </a:r>
            <a:r>
              <a:rPr lang="cs-CZ" altLang="cs-CZ" dirty="0"/>
              <a:t> pamětí </a:t>
            </a:r>
          </a:p>
        </p:txBody>
      </p:sp>
      <p:cxnSp>
        <p:nvCxnSpPr>
          <p:cNvPr id="3" name="Přímá spojnice se šipkou 2">
            <a:extLst>
              <a:ext uri="{FF2B5EF4-FFF2-40B4-BE49-F238E27FC236}">
                <a16:creationId xmlns:a16="http://schemas.microsoft.com/office/drawing/2014/main" id="{7A238A9D-9963-4854-A3D0-583FBD5FECD6}"/>
              </a:ext>
            </a:extLst>
          </p:cNvPr>
          <p:cNvCxnSpPr/>
          <p:nvPr/>
        </p:nvCxnSpPr>
        <p:spPr>
          <a:xfrm>
            <a:off x="1043608" y="1052736"/>
            <a:ext cx="720080" cy="39604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0E9A6B1-5DEA-4EF1-B448-14C8FFA87BBD}"/>
              </a:ext>
            </a:extLst>
          </p:cNvPr>
          <p:cNvCxnSpPr>
            <a:cxnSpLocks/>
          </p:cNvCxnSpPr>
          <p:nvPr/>
        </p:nvCxnSpPr>
        <p:spPr>
          <a:xfrm>
            <a:off x="2987824" y="1340768"/>
            <a:ext cx="3024336" cy="21602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16E58F2-4FB5-42EA-AEE5-80DD73531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FPU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D301FE3-56DE-40EB-91D1-49CDA8811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230018"/>
          </a:xfrm>
        </p:spPr>
        <p:txBody>
          <a:bodyPr/>
          <a:lstStyle/>
          <a:p>
            <a:r>
              <a:rPr lang="cs-CZ" altLang="cs-CZ" sz="1600" b="1" dirty="0" err="1"/>
              <a:t>Floating</a:t>
            </a:r>
            <a:r>
              <a:rPr lang="cs-CZ" altLang="cs-CZ" sz="1600" b="1" dirty="0"/>
              <a:t> point unit </a:t>
            </a:r>
            <a:r>
              <a:rPr lang="cs-CZ" altLang="cs-CZ" sz="1600" dirty="0"/>
              <a:t>– jednotka pro výpočty s reálnými čísly (čísla se znaménkem, desetinnou čárkou a exponentem)</a:t>
            </a:r>
          </a:p>
          <a:p>
            <a:r>
              <a:rPr lang="cs-CZ" altLang="cs-CZ" sz="1600" b="1" dirty="0"/>
              <a:t>ALU</a:t>
            </a:r>
            <a:r>
              <a:rPr lang="cs-CZ" altLang="cs-CZ" sz="1600" dirty="0"/>
              <a:t> neumí s takto zakódovanými čísly provádět aritmetické operace</a:t>
            </a:r>
          </a:p>
          <a:p>
            <a:r>
              <a:rPr lang="cs-CZ" altLang="cs-CZ" sz="1600" b="1" dirty="0"/>
              <a:t>ALU</a:t>
            </a:r>
            <a:r>
              <a:rPr lang="cs-CZ" altLang="cs-CZ" sz="1600" dirty="0"/>
              <a:t> provádí pouze </a:t>
            </a:r>
            <a:r>
              <a:rPr lang="cs-CZ" altLang="cs-CZ" sz="1600" b="1" dirty="0"/>
              <a:t>celočíselné výpočty</a:t>
            </a:r>
          </a:p>
          <a:p>
            <a:r>
              <a:rPr lang="cs-CZ" altLang="cs-CZ" sz="1600" dirty="0"/>
              <a:t>Mikroprocesory 8086, 80286 a 80386 obsahovaly pouze ALU a pro urychlení výpočtů s reálnými čísly bylo nutné připojit </a:t>
            </a:r>
            <a:r>
              <a:rPr lang="cs-CZ" altLang="cs-CZ" sz="1600" b="1" dirty="0"/>
              <a:t>externí numerický koprocesor</a:t>
            </a:r>
            <a:r>
              <a:rPr lang="cs-CZ" altLang="cs-CZ" sz="1600" dirty="0"/>
              <a:t> (8087, 80287, 80387)</a:t>
            </a:r>
          </a:p>
          <a:p>
            <a:r>
              <a:rPr lang="cs-CZ" altLang="cs-CZ" sz="1600" dirty="0"/>
              <a:t>Mikroprocesor 80486 se ještě vyráběl ve dvou verzích</a:t>
            </a:r>
          </a:p>
          <a:p>
            <a:pPr lvl="1"/>
            <a:r>
              <a:rPr lang="cs-CZ" altLang="cs-CZ" sz="1600" b="1" dirty="0"/>
              <a:t>80486DX</a:t>
            </a:r>
            <a:r>
              <a:rPr lang="cs-CZ" altLang="cs-CZ" sz="1600" dirty="0"/>
              <a:t> plnohodnotná verze s integrovanou FPU</a:t>
            </a:r>
          </a:p>
          <a:p>
            <a:pPr lvl="1"/>
            <a:r>
              <a:rPr lang="cs-CZ" altLang="cs-CZ" sz="1600" b="1" dirty="0"/>
              <a:t>80486SX</a:t>
            </a:r>
            <a:r>
              <a:rPr lang="cs-CZ" altLang="cs-CZ" sz="1600" dirty="0"/>
              <a:t> čip bez funkční FPU</a:t>
            </a:r>
          </a:p>
          <a:p>
            <a:r>
              <a:rPr lang="cs-CZ" altLang="cs-CZ" sz="1600" dirty="0"/>
              <a:t>Procesor </a:t>
            </a:r>
            <a:r>
              <a:rPr lang="cs-CZ" altLang="cs-CZ" sz="1600" b="1" dirty="0"/>
              <a:t>Pentium</a:t>
            </a:r>
            <a:r>
              <a:rPr lang="cs-CZ" altLang="cs-CZ" sz="1600" dirty="0"/>
              <a:t> a všechny následující mikroprocesory obsahují </a:t>
            </a:r>
            <a:r>
              <a:rPr lang="cs-CZ" altLang="cs-CZ" sz="1600" b="1" dirty="0"/>
              <a:t>vždy jednotku FPU </a:t>
            </a:r>
            <a:r>
              <a:rPr lang="cs-CZ" altLang="cs-CZ" sz="1600" dirty="0"/>
              <a:t>(nebo i více jednotek FPU) a pojem „koprocesor“ se přestává používat</a:t>
            </a:r>
          </a:p>
          <a:p>
            <a:pPr lvl="1">
              <a:buFont typeface="Wingdings" panose="05000000000000000000" pitchFamily="2" charset="2"/>
              <a:buNone/>
            </a:pPr>
            <a:endParaRPr lang="cs-CZ" altLang="cs-CZ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049324D-3721-4308-8F4B-3C1C5BF72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486 SX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FAB1080-794C-4BB3-A124-78382D3B1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2285568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Procesor </a:t>
            </a:r>
            <a:r>
              <a:rPr lang="cs-CZ" altLang="cs-CZ" sz="1600" b="1" dirty="0"/>
              <a:t>80486SX</a:t>
            </a:r>
            <a:r>
              <a:rPr lang="cs-CZ" altLang="cs-CZ" sz="1600" dirty="0"/>
              <a:t> uvedený trh krátce po procesoru 80486DX je pozoruhodným marketingovým tahem firmy Intel </a:t>
            </a:r>
          </a:p>
          <a:p>
            <a:pPr eaLnBrk="1" hangingPunct="1"/>
            <a:r>
              <a:rPr lang="cs-CZ" altLang="cs-CZ" sz="1600" dirty="0"/>
              <a:t>Na tomto čipu Intel úmyslně vyřadil z činnosti </a:t>
            </a:r>
            <a:r>
              <a:rPr lang="cs-CZ" altLang="cs-CZ" sz="1600" b="1" dirty="0"/>
              <a:t>FPU </a:t>
            </a:r>
            <a:r>
              <a:rPr lang="cs-CZ" altLang="cs-CZ" sz="1600" dirty="0"/>
              <a:t>(ačkoliv na chipu je) a prodává ho o polovinu levněji</a:t>
            </a:r>
          </a:p>
          <a:p>
            <a:pPr eaLnBrk="1" hangingPunct="1"/>
            <a:r>
              <a:rPr lang="cs-CZ" altLang="cs-CZ" sz="1600" dirty="0"/>
              <a:t>Procesor </a:t>
            </a:r>
            <a:r>
              <a:rPr lang="cs-CZ" altLang="cs-CZ" sz="1600" b="1" dirty="0"/>
              <a:t>80486SX</a:t>
            </a:r>
            <a:r>
              <a:rPr lang="cs-CZ" altLang="cs-CZ" sz="1600" dirty="0"/>
              <a:t> je tedy opět plně 32-bitovým procesorem s 8kB interní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a vlastnostmi procesoru 80486DX, ale při náročných výpočtech s reálnými čísly je jeho výkon nižší </a:t>
            </a:r>
          </a:p>
          <a:p>
            <a:pPr eaLnBrk="1" hangingPunct="1"/>
            <a:r>
              <a:rPr lang="cs-CZ" altLang="cs-CZ" sz="1600" dirty="0"/>
              <a:t>K tomuto procesoru je prodáván numerický koprocesor označovaný </a:t>
            </a:r>
            <a:r>
              <a:rPr lang="cs-CZ" altLang="cs-CZ" sz="1600" b="1" dirty="0"/>
              <a:t>80487SX</a:t>
            </a:r>
            <a:r>
              <a:rPr lang="cs-CZ" altLang="cs-CZ" sz="1600" dirty="0"/>
              <a:t>, který je v podstatě plně funkční čip </a:t>
            </a:r>
            <a:r>
              <a:rPr lang="cs-CZ" altLang="cs-CZ" sz="1600" b="1" dirty="0"/>
              <a:t>80486</a:t>
            </a:r>
            <a:r>
              <a:rPr lang="cs-CZ" altLang="cs-CZ" sz="1600" dirty="0"/>
              <a:t> (CPU s koprocesorem a vším ostatním) – jeho cena je asi poloviční oproti 80486DX, přestože je to vlastně celý procesor a nejen koprocesor</a:t>
            </a:r>
          </a:p>
          <a:p>
            <a:pPr eaLnBrk="1" hangingPunct="1"/>
            <a:r>
              <a:rPr lang="cs-CZ" altLang="cs-CZ" sz="1600" dirty="0"/>
              <a:t>Poté, co je </a:t>
            </a:r>
            <a:r>
              <a:rPr lang="cs-CZ" altLang="cs-CZ" sz="1600" b="1" dirty="0"/>
              <a:t>80487SX</a:t>
            </a:r>
            <a:r>
              <a:rPr lang="cs-CZ" altLang="cs-CZ" sz="1600" dirty="0"/>
              <a:t> zasunut do patice na základní desce, prakticky umrtví čip </a:t>
            </a:r>
            <a:r>
              <a:rPr lang="cs-CZ" altLang="cs-CZ" sz="1600" b="1" dirty="0"/>
              <a:t>80486SX</a:t>
            </a:r>
            <a:r>
              <a:rPr lang="cs-CZ" altLang="cs-CZ" sz="1600" dirty="0"/>
              <a:t> a sám převezeme jeho činnost - nahradí celý procesor a nejen jeho nefunkční FPU (ano, nemá to logiku...)</a:t>
            </a:r>
          </a:p>
          <a:p>
            <a:pPr eaLnBrk="1" hangingPunct="1"/>
            <a:r>
              <a:rPr lang="cs-CZ" altLang="cs-CZ" sz="1600" dirty="0"/>
              <a:t>Vývody procesoru </a:t>
            </a:r>
            <a:r>
              <a:rPr lang="cs-CZ" altLang="cs-CZ" sz="1600" b="1" dirty="0"/>
              <a:t>80487SX</a:t>
            </a:r>
            <a:r>
              <a:rPr lang="cs-CZ" altLang="cs-CZ" sz="1600" dirty="0"/>
              <a:t> jsou schválně uspořádány jinak, než je tomu u procesoru </a:t>
            </a:r>
            <a:r>
              <a:rPr lang="cs-CZ" altLang="cs-CZ" sz="1600" b="1" dirty="0"/>
              <a:t>80486DX</a:t>
            </a:r>
            <a:r>
              <a:rPr lang="cs-CZ" altLang="cs-CZ" sz="1600" dirty="0"/>
              <a:t>, takže není možno tento koprocesor použít místo procesoru </a:t>
            </a:r>
            <a:r>
              <a:rPr lang="cs-CZ" altLang="cs-CZ" sz="1600" b="1" dirty="0"/>
              <a:t>80486DX </a:t>
            </a:r>
            <a:r>
              <a:rPr lang="cs-CZ" altLang="cs-CZ" sz="1600" dirty="0"/>
              <a:t>(přestože de facto jde o plnohodnotný procesor 80486)</a:t>
            </a:r>
            <a:endParaRPr lang="cs-CZ" altLang="cs-CZ" sz="1600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49CD67F-961A-4D31-87DB-A54E4DAB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0"/>
            <a:ext cx="298767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2725DF2-9095-4220-86DC-60571BF6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486 DX2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08BBDD7-B705-4060-9077-1D3A1C25B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600" dirty="0"/>
              <a:t>Zdokonalená varianta procesorů 80486DX (stejná vnitřní architektura s interní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 a FPU)</a:t>
            </a:r>
          </a:p>
          <a:p>
            <a:pPr eaLnBrk="1" hangingPunct="1"/>
            <a:r>
              <a:rPr lang="cs-CZ" altLang="cs-CZ" sz="1600" dirty="0"/>
              <a:t>V procesorech 486 se používala technika </a:t>
            </a:r>
            <a:r>
              <a:rPr lang="cs-CZ" altLang="cs-CZ" sz="1600" b="1" dirty="0"/>
              <a:t>zdvojování</a:t>
            </a:r>
            <a:r>
              <a:rPr lang="cs-CZ" altLang="cs-CZ" sz="1600" dirty="0"/>
              <a:t> frekvence označovaná </a:t>
            </a:r>
            <a:r>
              <a:rPr lang="cs-CZ" altLang="cs-CZ" sz="1600" b="1" dirty="0"/>
              <a:t>DX-2</a:t>
            </a:r>
            <a:r>
              <a:rPr lang="cs-CZ" altLang="cs-CZ" sz="1600" dirty="0"/>
              <a:t>  - angl. </a:t>
            </a:r>
            <a:r>
              <a:rPr lang="cs-CZ" altLang="cs-CZ" sz="1600" b="1" dirty="0" err="1"/>
              <a:t>Overdrive</a:t>
            </a:r>
            <a:endParaRPr lang="cs-CZ" altLang="cs-CZ" sz="1600" b="1" dirty="0"/>
          </a:p>
          <a:p>
            <a:pPr eaLnBrk="1" hangingPunct="1"/>
            <a:r>
              <a:rPr lang="cs-CZ" altLang="cs-CZ" sz="1600" dirty="0"/>
              <a:t>Jedná se o </a:t>
            </a:r>
            <a:r>
              <a:rPr lang="cs-CZ" altLang="cs-CZ" sz="1600" b="1" dirty="0"/>
              <a:t>vnitřní</a:t>
            </a:r>
            <a:r>
              <a:rPr lang="cs-CZ" altLang="cs-CZ" sz="1600" dirty="0"/>
              <a:t> </a:t>
            </a:r>
            <a:r>
              <a:rPr lang="cs-CZ" altLang="cs-CZ" sz="1600" b="1" dirty="0"/>
              <a:t>zdvojnásobení</a:t>
            </a:r>
            <a:r>
              <a:rPr lang="cs-CZ" altLang="cs-CZ" sz="1600" dirty="0"/>
              <a:t> hodinové frekvence</a:t>
            </a:r>
          </a:p>
          <a:p>
            <a:pPr eaLnBrk="1" hangingPunct="1"/>
            <a:r>
              <a:rPr lang="cs-CZ" altLang="cs-CZ" sz="1600" dirty="0"/>
              <a:t>Procesory, do kterých je z oscilátoru přiváděna frekvence 25 nebo 33 MHz pracují ve skutečnosti s </a:t>
            </a:r>
            <a:r>
              <a:rPr lang="cs-CZ" altLang="cs-CZ" sz="1600" b="1" dirty="0"/>
              <a:t>vnitřní</a:t>
            </a:r>
            <a:r>
              <a:rPr lang="cs-CZ" altLang="cs-CZ" sz="1600" dirty="0"/>
              <a:t> frekvencí 50 nebo 66 MHz</a:t>
            </a:r>
          </a:p>
          <a:p>
            <a:pPr eaLnBrk="1" hangingPunct="1"/>
            <a:r>
              <a:rPr lang="cs-CZ" altLang="cs-CZ" sz="1600" dirty="0"/>
              <a:t>Díky tomuto řešení je možné, aby všechny operace, které probíhají </a:t>
            </a:r>
            <a:r>
              <a:rPr lang="cs-CZ" altLang="cs-CZ" sz="1600" b="1" dirty="0"/>
              <a:t>uvnitř </a:t>
            </a:r>
            <a:r>
              <a:rPr lang="cs-CZ" altLang="cs-CZ" sz="1600" dirty="0"/>
              <a:t>procesoru (např. numerický výpočet nebo přesun dat z jedné části procesoru do druhé, práce s daty v </a:t>
            </a:r>
            <a:r>
              <a:rPr lang="cs-CZ" altLang="cs-CZ" sz="1600" dirty="0" err="1"/>
              <a:t>cache</a:t>
            </a:r>
            <a:r>
              <a:rPr lang="cs-CZ" altLang="cs-CZ" sz="1600" dirty="0"/>
              <a:t>), proběhly s </a:t>
            </a:r>
            <a:r>
              <a:rPr lang="cs-CZ" altLang="cs-CZ" sz="1600" b="1" dirty="0"/>
              <a:t>dvojnásobnou</a:t>
            </a:r>
            <a:r>
              <a:rPr lang="cs-CZ" altLang="cs-CZ" sz="1600" dirty="0"/>
              <a:t> rychlostí</a:t>
            </a:r>
          </a:p>
          <a:p>
            <a:pPr eaLnBrk="1" hangingPunct="1"/>
            <a:r>
              <a:rPr lang="cs-CZ" altLang="cs-CZ" sz="1600" b="1" dirty="0"/>
              <a:t>Externí</a:t>
            </a:r>
            <a:r>
              <a:rPr lang="cs-CZ" altLang="cs-CZ" sz="1600" dirty="0"/>
              <a:t> operace, např. přesuny dat mezi operační pamětí, probíhají </a:t>
            </a:r>
            <a:r>
              <a:rPr lang="cs-CZ" altLang="cs-CZ" sz="1600" b="1" dirty="0"/>
              <a:t>rychlostí stejnou</a:t>
            </a:r>
            <a:r>
              <a:rPr lang="cs-CZ" altLang="cs-CZ" sz="1600" dirty="0"/>
              <a:t> jako u procesoru 80486 </a:t>
            </a:r>
          </a:p>
          <a:p>
            <a:pPr eaLnBrk="1" hangingPunct="1"/>
            <a:r>
              <a:rPr lang="cs-CZ" altLang="cs-CZ" sz="1600" dirty="0"/>
              <a:t>je možné použít základní desku určenou pro dřívější procesory pracující s frekvencí 33 MHz a do ní umístit tento nový procesor </a:t>
            </a:r>
          </a:p>
          <a:p>
            <a:pPr eaLnBrk="1" hangingPunct="1"/>
            <a:r>
              <a:rPr lang="cs-CZ" altLang="cs-CZ" sz="1600" dirty="0"/>
              <a:t>Zdvojením vnitřní frekvence stoupne výkonnost počítače asi o 50</a:t>
            </a:r>
            <a:r>
              <a:rPr lang="en-US" altLang="cs-CZ" sz="1600" dirty="0"/>
              <a:t>%</a:t>
            </a:r>
            <a:endParaRPr lang="cs-CZ" altLang="cs-CZ" sz="1600" dirty="0"/>
          </a:p>
          <a:p>
            <a:pPr eaLnBrk="1" hangingPunct="1"/>
            <a:r>
              <a:rPr lang="cs-CZ" altLang="cs-CZ" sz="1600" dirty="0"/>
              <a:t>Vnější frekvence je nižší jednak právě z důvodu možnosti využití starších základních desek a také proto, že přenos 32-bitů paralelně při vysoké frekvenci na větší vzdálenost po složitých cestách základní desky by byl problematický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825FEE-0930-44B2-A451-498092A9E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486 DX2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EACC7702-9E61-4EF1-885C-534091813C5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57338"/>
            <a:ext cx="9144000" cy="4902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99D88FF-D74B-456C-BF11-4F5AD36A4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5637AC2-FABE-4592-A081-41D9E3B89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Jak se liší 80486DX a 80486DX2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Jak se liší 80486DX a 80486SX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Jak se liší 80487SX a 80486DX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Porovnejte počet tranzistorů v mikroprocesorech 8086, 80286, 80386 a 80486.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Porovnejte počet vývodů pouzdra mikroprocesorů 8086, 80286, 80386 a 80486.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Kolikabitové datové registry používá 8086, 80286, 80386, 80486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Jak velkou paměť může adresovat mikroprocesor 8086, 80286, 80386, 80486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K čemu slouží matematický koprocesor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V jakých režimech může pracovat mikroprocesor 80486 ?</a:t>
            </a:r>
          </a:p>
          <a:p>
            <a:pPr eaLnBrk="1" hangingPunct="1">
              <a:lnSpc>
                <a:spcPct val="90000"/>
              </a:lnSpc>
            </a:pPr>
            <a:r>
              <a:rPr lang="cs-CZ" altLang="cs-CZ" sz="1800" dirty="0"/>
              <a:t>Co obsahuje mikroprocesor 80486 navíc oproti svému předchůdci 80386 ?</a:t>
            </a:r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  <a:p>
            <a:pPr eaLnBrk="1" hangingPunct="1">
              <a:lnSpc>
                <a:spcPct val="9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A93158-2024-4301-ABDD-C93E5071B4A6}"/>
</file>

<file path=customXml/itemProps2.xml><?xml version="1.0" encoding="utf-8"?>
<ds:datastoreItem xmlns:ds="http://schemas.openxmlformats.org/officeDocument/2006/customXml" ds:itemID="{87E93ECD-9F0D-4089-B438-9DBAA35B9CE8}"/>
</file>

<file path=customXml/itemProps3.xml><?xml version="1.0" encoding="utf-8"?>
<ds:datastoreItem xmlns:ds="http://schemas.openxmlformats.org/officeDocument/2006/customXml" ds:itemID="{FD8286ED-85E9-412E-8DAE-AC1788AD14E0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315</TotalTime>
  <Words>770</Words>
  <Application>Microsoft Office PowerPoint</Application>
  <PresentationFormat>Předvádění na obrazovce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Wingdings</vt:lpstr>
      <vt:lpstr>Calibri</vt:lpstr>
      <vt:lpstr>Times New Roman</vt:lpstr>
      <vt:lpstr>Network</vt:lpstr>
      <vt:lpstr>Další 32-bitové mikroprocesory</vt:lpstr>
      <vt:lpstr>80486</vt:lpstr>
      <vt:lpstr>80486</vt:lpstr>
      <vt:lpstr>FPU</vt:lpstr>
      <vt:lpstr>486 SX</vt:lpstr>
      <vt:lpstr>486 DX2</vt:lpstr>
      <vt:lpstr>486 DX2</vt:lpstr>
      <vt:lpstr>Kontrolní otázky</vt:lpstr>
    </vt:vector>
  </TitlesOfParts>
  <Company>SPSE &amp; VOS Pardubice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 nadpisu</dc:title>
  <dc:creator>Administrator</dc:creator>
  <cp:lastModifiedBy>Radek</cp:lastModifiedBy>
  <cp:revision>39</cp:revision>
  <dcterms:created xsi:type="dcterms:W3CDTF">2006-10-16T11:18:41Z</dcterms:created>
  <dcterms:modified xsi:type="dcterms:W3CDTF">2020-04-29T08:42:20Z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