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sldIdLst>
    <p:sldId id="280" r:id="rId5"/>
    <p:sldId id="256" r:id="rId6"/>
    <p:sldId id="257" r:id="rId7"/>
    <p:sldId id="258" r:id="rId8"/>
    <p:sldId id="281" r:id="rId9"/>
    <p:sldId id="282" r:id="rId10"/>
    <p:sldId id="259" r:id="rId11"/>
    <p:sldId id="260" r:id="rId12"/>
    <p:sldId id="268" r:id="rId13"/>
    <p:sldId id="265" r:id="rId14"/>
    <p:sldId id="261" r:id="rId15"/>
    <p:sldId id="286" r:id="rId16"/>
    <p:sldId id="287" r:id="rId17"/>
    <p:sldId id="262" r:id="rId18"/>
    <p:sldId id="288" r:id="rId19"/>
    <p:sldId id="264" r:id="rId20"/>
    <p:sldId id="290" r:id="rId21"/>
    <p:sldId id="289" r:id="rId22"/>
    <p:sldId id="291" r:id="rId23"/>
    <p:sldId id="263" r:id="rId24"/>
    <p:sldId id="283" r:id="rId25"/>
    <p:sldId id="284" r:id="rId26"/>
    <p:sldId id="285" r:id="rId27"/>
    <p:sldId id="294" r:id="rId28"/>
    <p:sldId id="269" r:id="rId29"/>
    <p:sldId id="270" r:id="rId30"/>
    <p:sldId id="271" r:id="rId31"/>
    <p:sldId id="278" r:id="rId32"/>
    <p:sldId id="272" r:id="rId33"/>
    <p:sldId id="273" r:id="rId34"/>
    <p:sldId id="274" r:id="rId35"/>
    <p:sldId id="275" r:id="rId36"/>
    <p:sldId id="266" r:id="rId37"/>
    <p:sldId id="292" r:id="rId38"/>
    <p:sldId id="293" r:id="rId39"/>
    <p:sldId id="276" r:id="rId40"/>
    <p:sldId id="277" r:id="rId41"/>
    <p:sldId id="267" r:id="rId42"/>
    <p:sldId id="27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81CD8-2941-4BF3-BEC0-2B2EF2354F51}" v="2" dt="2023-05-12T19:06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80F81CD8-2941-4BF3-BEC0-2B2EF2354F51}"/>
    <pc:docChg chg="modSld">
      <pc:chgData name="Karel Čermák" userId="9a888007fbecaa3b" providerId="LiveId" clId="{80F81CD8-2941-4BF3-BEC0-2B2EF2354F51}" dt="2023-05-12T19:06:53.952" v="1" actId="1076"/>
      <pc:docMkLst>
        <pc:docMk/>
      </pc:docMkLst>
      <pc:sldChg chg="modSp">
        <pc:chgData name="Karel Čermák" userId="9a888007fbecaa3b" providerId="LiveId" clId="{80F81CD8-2941-4BF3-BEC0-2B2EF2354F51}" dt="2023-05-12T19:06:53.952" v="1" actId="1076"/>
        <pc:sldMkLst>
          <pc:docMk/>
          <pc:sldMk cId="0" sldId="272"/>
        </pc:sldMkLst>
        <pc:spChg chg="mod">
          <ac:chgData name="Karel Čermák" userId="9a888007fbecaa3b" providerId="LiveId" clId="{80F81CD8-2941-4BF3-BEC0-2B2EF2354F51}" dt="2023-05-12T19:06:51.871" v="0" actId="1076"/>
          <ac:spMkLst>
            <pc:docMk/>
            <pc:sldMk cId="0" sldId="272"/>
            <ac:spMk id="24582" creationId="{AEE3F94D-A283-4BE1-91BC-6A79C780BB2D}"/>
          </ac:spMkLst>
        </pc:spChg>
        <pc:spChg chg="mod">
          <ac:chgData name="Karel Čermák" userId="9a888007fbecaa3b" providerId="LiveId" clId="{80F81CD8-2941-4BF3-BEC0-2B2EF2354F51}" dt="2023-05-12T19:06:53.952" v="1" actId="1076"/>
          <ac:spMkLst>
            <pc:docMk/>
            <pc:sldMk cId="0" sldId="272"/>
            <ac:spMk id="24583" creationId="{698FCFFE-4E17-4210-A3FC-7ED1CA253F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CD1F8FB4-AB02-443D-B304-1DF63710A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4F15B10-D01C-4E6E-9963-A66F324361B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D2648A8-BD9B-4126-82A5-A6CDA9983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E3FCE14-E8B8-4E5E-BE45-3EFFCD6C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7242F21-AA64-4861-96E1-9C0EFAA42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413EE70-9119-4681-B089-4ACE8D39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B39E4AB-9B08-4E68-BAEA-EF47F052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988194E0-09A5-4FA3-923B-A375F2A0D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08080A2-EAF9-4799-8519-F81EA7DF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B99ECB1-3295-4EBB-B1EA-E2AD5D98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FED4A9C9-72DA-4ADA-995C-1C2CECB0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123ED516-E88D-4D69-BCA5-5037BA97C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664F1A1C-9EFC-40E0-B3A8-02306CFA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A7A98F4F-AECE-4C61-A0FA-0D7641B7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C7C73CFE-3E86-48DE-8CE3-3C2C50A1D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C812B4F-2CFF-44CC-B526-AA12B819C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D8EF3CB8-05AD-4361-BB0B-C3753344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929E84B9-C7FD-4046-8684-31C682DE0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1DAEC6C5-3EE9-4994-ADA3-A0FEA2A1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2102BD4-C1C6-48A1-BB9B-EB5C7608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B11D8C3-DE81-445D-B7D7-BFBDBC275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AB1518DA-6209-48F2-BBFA-C5451B6C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356FD817-CFD1-436C-BED7-797CA471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D3D04BA3-2C60-418D-9FA6-718DEBDB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C70DBA1-161D-4659-8FE1-C3714194D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2821AC55-8B2F-4023-9EEB-57FAD9561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D203823C-DB07-41B1-A547-CF1A5357A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14F24FE8-F096-4EAF-BF0E-39FB4245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EF04991-824E-45A5-8A84-507492F8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E52F9EC4-B724-4025-BC13-16894CA17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77D720A-F0AB-4776-9C9D-A27A32B7B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5AC03E73-0E28-4808-873C-D9E4F0D1E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5461706D-87E1-418F-BCD0-6658AAB69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AEE1A894-B3F7-4DF1-829E-2274C8327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84D0D66-8AA5-4421-94B2-980C3EDE6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5B7ABED-B24B-4A4C-B478-2F947BD55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C3AE9B8-BF86-47AC-B47C-06919CFA6A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14271-0BF6-4640-8BA0-CA62734CBCC9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40398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A6362F-3D8B-4C92-A9A5-6A0093A93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A717B4-4640-4B3D-8CBD-35BA54442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47FD310-C055-4C8C-A55F-DB0709509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3CC6C-7817-4BCB-96E2-02963C89968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77056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2508A9-F503-42C3-982A-D85F07E89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AD6F48-0893-43BB-B986-53D791DA7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B9E68C-81DE-4A56-A691-BB51BF36B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C9EE7-B063-4DD8-BBF1-27E67B940E8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5098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53FDF2-2AA1-4FD3-8FA7-F5E4323093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F345D8-D6ED-492A-A194-A80B18513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78917B-F34B-4433-9F48-46CEFAF23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7EA61-D82C-473C-AD9D-EF55C5EF3551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612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B291C9-A089-4367-835D-4E05C594A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1BADFC-EBF5-4B6C-89D6-9E74FB813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17152E-4DF7-4F14-858A-C23A3CF9B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1BD4F-870B-4AB6-8034-99CAF9602764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1609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E7F120-7938-41AD-953A-926C659BD8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AADA5-6E72-4D78-AABE-EC6AF0A6B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F86BC9-AB7F-4B28-A32F-76E735B2E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495C5-6B85-417C-9A9D-530BBEE582CA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2944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82E4EF0-B094-4FFB-BE5B-3EA5C5783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EA0E6E0-1319-4954-B547-D5394B098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330CC26-E00C-47C9-929B-CD60BFD949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859C0-A866-4D62-8E76-4D20072A1DD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1305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FCF13E-1D11-4FD8-A029-981D65551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D3AE80-8720-4C1D-B7DE-5D1C0AEBF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41CE545-B46B-471C-80F3-DEFEB30623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0D4-441C-47DD-A450-072C23597ED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129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BB9A181-23B2-40BD-B0D5-431F20B60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C9ACBD-8556-4BCB-9A72-2014148BC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9FCA629-8C5E-4689-89F1-508A671B6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640CD-2EE0-40C2-A725-D1F398E5B43E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46924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ED1CEA-92A6-4AE9-A842-3B1D477F6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F53BA0-BE1B-412C-90E5-6B0861CD66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2205771-4461-4CE1-9B34-8BA8BEB6EF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991FB-73D8-47FD-A2A5-694D01084E2A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18015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320D99-44A7-44A2-B350-3A6655B82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ED214F-7698-4D66-8AC6-495985CD4B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D24D441-918C-48E6-B8DF-B7ACA87C3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92D31-E9F0-431B-A10A-EB2F6953066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2181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AD1ACE99-0DA8-47C1-AADE-ED910FF9F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A99927-0FB8-4053-AC4F-59FB063D0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2272A7-67C5-4C27-9D19-0A3802DBB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C4BDB79-BB75-489D-AAF9-69B99773D9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588AE91-C974-47F1-9F08-230FB83C6F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0199EBBB-C1C4-490C-A52B-8CF28F844D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A6CD3FE-77F2-4959-AFE4-C1897A50AE02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24F0D2C-55CA-44B0-8FB6-5B81F2DF45F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9906F469-7A65-499B-982C-23AFE720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27BEE0DA-6E87-4CEA-B496-EFE51D314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DA115524-FC8D-43C0-BE15-5A9F8704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9F5A6ED2-7F98-44C9-B76A-4AD7EDA3E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EB94418-79E9-4E53-8D59-8F2ABBB33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9AC170A-A7A9-44D8-9EBE-340830C04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CB1B813A-E699-43B6-8EF8-DDB226EA8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E11A0F94-18CB-4C4C-9CD8-B97C9E0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9C21BE21-F40A-46EC-8304-4CAF85128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A65DEB87-F2CE-4616-BD36-26905CF1D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48839E58-83A9-4284-B679-51878458C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046A5684-6AAC-4AC7-9AB5-C9131FA3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5BD4AB82-320E-4527-B5FE-3244E209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5A757BA4-9C8C-4329-B80F-CAB22F09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E1D1E992-F206-4B69-8FA3-6399A15C0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38EFB2F-70E6-415D-AB12-E99D5933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EA33B01-A4C8-4749-A3C7-250F889A3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BFA6C6C1-31AD-465A-9F8F-B27241A4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F9ADC7DA-BC35-43D2-B2C7-C8F6D1750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F315E71B-4AAF-4C61-BB27-87349F024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4BE104C-C217-4CB9-8348-8B8A5DDE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8F4DFF6B-055C-471C-9B5E-27B5B48E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1EDE35F-C540-4D41-A8CF-92AFEDBF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706BAC3-CB9C-48FD-84EB-8CEFD98D6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AAA9A1F-E176-4C09-9C9C-957363FE6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D5F8EFE6-3F8E-4D0F-894B-2FF3F12E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AA3E2F00-2B87-4403-847B-5E3FBD47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A76E0493-F518-48C9-A0AC-DDE1CA7B8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3D863A2F-BC04-4A28-8847-30632F553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920F28F5-093E-4E00-A928-70BEF487A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C279F3D1-5B88-4665-A89E-58CF92AB9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0A98B2-6C8A-466A-8B2B-C6CF9B784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RISC x CISC</a:t>
            </a:r>
            <a:br>
              <a:rPr lang="cs-CZ" dirty="0"/>
            </a:br>
            <a:r>
              <a:rPr lang="cs-CZ" dirty="0" err="1"/>
              <a:t>pipelining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83EFC6-8F5B-415E-959E-9C28BDD3F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65883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CDA82C-2FA4-48E8-839F-F7D21D915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RISC a přístup do paměti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486D430-4E09-4987-826A-C147F4D50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900" b="1" dirty="0"/>
              <a:t>RISC</a:t>
            </a:r>
            <a:r>
              <a:rPr lang="cs-CZ" altLang="cs-CZ" sz="1900" dirty="0"/>
              <a:t> procesory jsou typické tím, že mají pouze dvě instrukce pro práci s pamětí - </a:t>
            </a:r>
            <a:r>
              <a:rPr lang="cs-CZ" altLang="cs-CZ" sz="1900" b="1" dirty="0"/>
              <a:t>čtení</a:t>
            </a:r>
            <a:r>
              <a:rPr lang="cs-CZ" altLang="cs-CZ" sz="1900" dirty="0"/>
              <a:t> a </a:t>
            </a:r>
            <a:r>
              <a:rPr lang="cs-CZ" altLang="cs-CZ" sz="1900" b="1" dirty="0"/>
              <a:t>zápis </a:t>
            </a:r>
            <a:r>
              <a:rPr lang="cs-CZ" altLang="cs-CZ" sz="1900" dirty="0"/>
              <a:t>(LOAD / STORE)</a:t>
            </a:r>
            <a:endParaRPr lang="cs-CZ" altLang="cs-CZ" sz="1900" b="1" dirty="0"/>
          </a:p>
          <a:p>
            <a:pPr eaLnBrk="1" hangingPunct="1"/>
            <a:r>
              <a:rPr lang="cs-CZ" altLang="cs-CZ" sz="1900" b="1" dirty="0"/>
              <a:t>CISC</a:t>
            </a:r>
            <a:r>
              <a:rPr lang="cs-CZ" altLang="cs-CZ" sz="1900" dirty="0"/>
              <a:t> procesory umožňují použití adresy jako operandu běžných instrukcí</a:t>
            </a:r>
          </a:p>
          <a:p>
            <a:pPr eaLnBrk="1" hangingPunct="1"/>
            <a:r>
              <a:rPr lang="cs-CZ" altLang="cs-CZ" sz="1900" dirty="0"/>
              <a:t>Příklad programu pro RISC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1900" dirty="0">
                <a:latin typeface="Courier New" panose="02070309020205020404" pitchFamily="49" charset="0"/>
              </a:rPr>
              <a:t>		</a:t>
            </a:r>
            <a:r>
              <a:rPr lang="cs-CZ" altLang="cs-CZ" sz="1900" dirty="0">
                <a:latin typeface="Courier New" panose="02070309020205020404" pitchFamily="49" charset="0"/>
              </a:rPr>
              <a:t>LOAD R2,500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1900" dirty="0">
                <a:latin typeface="Courier New" panose="02070309020205020404" pitchFamily="49" charset="0"/>
              </a:rPr>
              <a:t>		</a:t>
            </a:r>
            <a:r>
              <a:rPr lang="cs-CZ" altLang="cs-CZ" sz="1900" dirty="0">
                <a:latin typeface="Courier New" panose="02070309020205020404" pitchFamily="49" charset="0"/>
              </a:rPr>
              <a:t>LOAD R1,502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1900" dirty="0">
                <a:latin typeface="Courier New" panose="02070309020205020404" pitchFamily="49" charset="0"/>
              </a:rPr>
              <a:t>		</a:t>
            </a:r>
            <a:r>
              <a:rPr lang="cs-CZ" altLang="cs-CZ" sz="1900" dirty="0">
                <a:latin typeface="Courier New" panose="02070309020205020404" pitchFamily="49" charset="0"/>
              </a:rPr>
              <a:t>ADD R1,R2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1900" dirty="0">
                <a:latin typeface="Courier New" panose="02070309020205020404" pitchFamily="49" charset="0"/>
              </a:rPr>
              <a:t>		</a:t>
            </a:r>
            <a:r>
              <a:rPr lang="cs-CZ" altLang="cs-CZ" sz="1900" dirty="0">
                <a:latin typeface="Courier New" panose="02070309020205020404" pitchFamily="49" charset="0"/>
              </a:rPr>
              <a:t>S</a:t>
            </a:r>
            <a:r>
              <a:rPr lang="en-US" altLang="cs-CZ" sz="1900" dirty="0">
                <a:latin typeface="Courier New" panose="02070309020205020404" pitchFamily="49" charset="0"/>
              </a:rPr>
              <a:t>TORE</a:t>
            </a:r>
            <a:r>
              <a:rPr lang="cs-CZ" altLang="cs-CZ" sz="1900" dirty="0">
                <a:latin typeface="Courier New" panose="02070309020205020404" pitchFamily="49" charset="0"/>
              </a:rPr>
              <a:t> 600,R1</a:t>
            </a:r>
            <a:endParaRPr lang="en-US" altLang="cs-CZ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dirty="0">
              <a:latin typeface="Courier New" panose="02070309020205020404" pitchFamily="49" charset="0"/>
            </a:endParaRPr>
          </a:p>
          <a:p>
            <a:pPr eaLnBrk="1" hangingPunct="1"/>
            <a:r>
              <a:rPr lang="cs-CZ" altLang="cs-CZ" sz="1900" dirty="0"/>
              <a:t>Příklad programu pro CISC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1900" dirty="0">
                <a:latin typeface="Courier New" panose="02070309020205020404" pitchFamily="49" charset="0"/>
              </a:rPr>
              <a:t>		</a:t>
            </a:r>
            <a:r>
              <a:rPr lang="cs-CZ" altLang="cs-CZ" sz="1900" dirty="0">
                <a:latin typeface="Courier New" panose="02070309020205020404" pitchFamily="49" charset="0"/>
              </a:rPr>
              <a:t>ADD	A,500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1900" dirty="0">
                <a:latin typeface="Courier New" panose="02070309020205020404" pitchFamily="49" charset="0"/>
              </a:rPr>
              <a:t>		</a:t>
            </a:r>
            <a:r>
              <a:rPr lang="cs-CZ" altLang="cs-CZ" sz="1900" dirty="0">
                <a:latin typeface="Courier New" panose="02070309020205020404" pitchFamily="49" charset="0"/>
              </a:rPr>
              <a:t>INC	501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cs-CZ" sz="1900" dirty="0">
                <a:latin typeface="Courier New" panose="02070309020205020404" pitchFamily="49" charset="0"/>
              </a:rPr>
              <a:t>		</a:t>
            </a:r>
            <a:r>
              <a:rPr lang="cs-CZ" altLang="cs-CZ" sz="1900" dirty="0">
                <a:latin typeface="Courier New" panose="02070309020205020404" pitchFamily="49" charset="0"/>
              </a:rPr>
              <a:t>MOV	502,501</a:t>
            </a:r>
          </a:p>
          <a:p>
            <a:pPr eaLnBrk="1" hangingPunct="1"/>
            <a:endParaRPr lang="cs-CZ" altLang="cs-CZ" sz="1900" dirty="0">
              <a:latin typeface="Courier New" panose="02070309020205020404" pitchFamily="49" charset="0"/>
            </a:endParaRP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B50C1B42-C9A6-431D-A5DF-F2BC0BB08D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2420938"/>
            <a:ext cx="3673475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1D598C0-7C6B-4FB3-8403-819505FE0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Výhody a nevýhody RISC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BA5051-46CF-4524-BCA9-96A9FB7DD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900" b="1" dirty="0"/>
              <a:t>Malý počet instrukcí</a:t>
            </a:r>
            <a:r>
              <a:rPr lang="cs-CZ" altLang="cs-CZ" sz="1900" dirty="0"/>
              <a:t> vede ke vzniku </a:t>
            </a:r>
            <a:r>
              <a:rPr lang="cs-CZ" altLang="cs-CZ" sz="1900" b="1" dirty="0"/>
              <a:t>delších programů</a:t>
            </a:r>
            <a:r>
              <a:rPr lang="cs-CZ" altLang="cs-CZ" sz="1900" dirty="0"/>
              <a:t> - programy musí být zapsány pomocí většího počtu instrukcí, protože některé operace je třeba „rozepsat“</a:t>
            </a:r>
            <a:endParaRPr lang="en-US" altLang="cs-CZ" sz="1900" dirty="0"/>
          </a:p>
          <a:p>
            <a:pPr eaLnBrk="1" hangingPunct="1"/>
            <a:endParaRPr lang="cs-CZ" altLang="cs-CZ" sz="1900" dirty="0"/>
          </a:p>
          <a:p>
            <a:pPr eaLnBrk="1" hangingPunct="1"/>
            <a:r>
              <a:rPr lang="cs-CZ" altLang="cs-CZ" sz="1900" b="1" dirty="0"/>
              <a:t>Vysoký počet registrů</a:t>
            </a:r>
            <a:r>
              <a:rPr lang="cs-CZ" altLang="cs-CZ" sz="1900" dirty="0"/>
              <a:t> minimalizuje počet nutných přístupů do paměti, usnadňuje práci s daty a mezivýsledky</a:t>
            </a:r>
            <a:endParaRPr lang="en-US" altLang="cs-CZ" sz="1900" dirty="0"/>
          </a:p>
          <a:p>
            <a:pPr eaLnBrk="1" hangingPunct="1"/>
            <a:endParaRPr lang="cs-CZ" altLang="cs-CZ" sz="1900" dirty="0"/>
          </a:p>
          <a:p>
            <a:pPr eaLnBrk="1" hangingPunct="1"/>
            <a:r>
              <a:rPr lang="cs-CZ" altLang="cs-CZ" sz="1900" dirty="0"/>
              <a:t>RISC instrukce jsou obvykle </a:t>
            </a:r>
            <a:r>
              <a:rPr lang="cs-CZ" altLang="cs-CZ" sz="1900" b="1" dirty="0"/>
              <a:t>stejně časové náročné</a:t>
            </a:r>
            <a:r>
              <a:rPr lang="cs-CZ" altLang="cs-CZ" sz="1900" dirty="0"/>
              <a:t> a mají </a:t>
            </a:r>
            <a:r>
              <a:rPr lang="cs-CZ" altLang="cs-CZ" sz="1900" b="1" dirty="0"/>
              <a:t>stejně velký strojový kód</a:t>
            </a:r>
            <a:r>
              <a:rPr lang="cs-CZ" altLang="cs-CZ" sz="1900" dirty="0"/>
              <a:t>, takže jsou snadno umísťovány do fronty instrukcí přímo v procesoru a snadno lze realizovat </a:t>
            </a:r>
            <a:r>
              <a:rPr lang="cs-CZ" altLang="cs-CZ" sz="1900" b="1" dirty="0" err="1"/>
              <a:t>pipelining</a:t>
            </a:r>
            <a:r>
              <a:rPr lang="cs-CZ" altLang="cs-CZ" sz="1900" b="1" dirty="0"/>
              <a:t> </a:t>
            </a:r>
            <a:r>
              <a:rPr lang="cs-CZ" altLang="cs-CZ" sz="1900" dirty="0"/>
              <a:t>(viz o pár stránek dále)</a:t>
            </a:r>
          </a:p>
          <a:p>
            <a:pPr eaLnBrk="1" hangingPunct="1"/>
            <a:endParaRPr lang="cs-CZ" altLang="cs-CZ" sz="1900" dirty="0"/>
          </a:p>
          <a:p>
            <a:pPr eaLnBrk="1" hangingPunct="1"/>
            <a:r>
              <a:rPr lang="cs-CZ" altLang="cs-CZ" sz="1900" dirty="0"/>
              <a:t>Díky </a:t>
            </a:r>
            <a:r>
              <a:rPr lang="cs-CZ" altLang="cs-CZ" sz="1900" dirty="0" err="1"/>
              <a:t>pipelinigu</a:t>
            </a:r>
            <a:r>
              <a:rPr lang="cs-CZ" altLang="cs-CZ" sz="1900" dirty="0"/>
              <a:t> je pak mikroprocesor schopen dokončit v každém taktu jednu instrukci – při dokonalém </a:t>
            </a:r>
            <a:r>
              <a:rPr lang="cs-CZ" altLang="cs-CZ" sz="1900" dirty="0" err="1"/>
              <a:t>pipelingu</a:t>
            </a:r>
            <a:r>
              <a:rPr lang="cs-CZ" altLang="cs-CZ" sz="1900" dirty="0"/>
              <a:t> se potom počet instrukcí vykonaných za sekundu rovná taktovací frekvenci (např. mikroprocesor s f=100 MHz má výkon 100 MIPS)</a:t>
            </a:r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1FE5C-9256-4F51-982B-E40EAC2F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r>
              <a:rPr lang="cs-CZ" dirty="0"/>
              <a:t> – proudové zpracování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BEAC35-668B-462A-9C79-ADE325CD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u="sng" dirty="0"/>
              <a:t>Příklad:</a:t>
            </a:r>
          </a:p>
          <a:p>
            <a:r>
              <a:rPr lang="cs-CZ" sz="1400" dirty="0"/>
              <a:t>Je třeba vyprat, usušit, vyžehlit a uložit zpět do skříní 4 dávky prádla</a:t>
            </a:r>
          </a:p>
          <a:p>
            <a:r>
              <a:rPr lang="cs-CZ" sz="1400" dirty="0"/>
              <a:t>Praní trvá 30 minut</a:t>
            </a:r>
          </a:p>
          <a:p>
            <a:r>
              <a:rPr lang="cs-CZ" sz="1400" dirty="0"/>
              <a:t>Sušení trvá 30 minut</a:t>
            </a:r>
          </a:p>
          <a:p>
            <a:r>
              <a:rPr lang="cs-CZ" sz="1400" dirty="0"/>
              <a:t>Žehlení trvá 30 minut</a:t>
            </a:r>
          </a:p>
          <a:p>
            <a:r>
              <a:rPr lang="cs-CZ" sz="1400" dirty="0"/>
              <a:t>Úklid do skříní trvá 30 minut</a:t>
            </a:r>
          </a:p>
          <a:p>
            <a:r>
              <a:rPr lang="cs-CZ" sz="1400" dirty="0"/>
              <a:t>Zpracování jedné dávky prádla tedy trvá 4 x 30 minut, tj. 2 hodiny</a:t>
            </a:r>
          </a:p>
          <a:p>
            <a:r>
              <a:rPr lang="cs-CZ" sz="1400" dirty="0"/>
              <a:t>Zpracování všech dávek pak bude trvat </a:t>
            </a:r>
            <a:r>
              <a:rPr lang="cs-CZ" sz="1400" b="1" dirty="0"/>
              <a:t>8 hodin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51FB60-42C1-43E6-ABCF-940216E1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89040"/>
            <a:ext cx="7639290" cy="278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1FE5C-9256-4F51-982B-E40EAC2F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r>
              <a:rPr lang="cs-CZ" dirty="0"/>
              <a:t> – proudové zpracování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BEAC35-668B-462A-9C79-ADE325CD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r>
              <a:rPr lang="cs-CZ" sz="1400" u="sng" dirty="0"/>
              <a:t>Příklad:</a:t>
            </a:r>
          </a:p>
          <a:p>
            <a:r>
              <a:rPr lang="cs-CZ" sz="1400" dirty="0"/>
              <a:t>Jednotlivé úkony je možné provádět </a:t>
            </a:r>
            <a:r>
              <a:rPr lang="cs-CZ" sz="1400" b="1" dirty="0"/>
              <a:t>proudově</a:t>
            </a:r>
            <a:r>
              <a:rPr lang="cs-CZ" sz="1400" dirty="0"/>
              <a:t> (částečně paralelně) – zatímco se bude první dávka prádla sušit, může se další dávka prát. Až se bude první dávka žehlit, může se druhá dávka sušit a třetí dávka prát atd…</a:t>
            </a:r>
          </a:p>
          <a:p>
            <a:r>
              <a:rPr lang="cs-CZ" sz="1400" dirty="0"/>
              <a:t>Zpracování jedné dávky stále trvá 4 x30 minut, tj. 2 hodiny</a:t>
            </a:r>
          </a:p>
          <a:p>
            <a:r>
              <a:rPr lang="cs-CZ" sz="1400" dirty="0"/>
              <a:t>Ale jednotlivé fáze se mohou v čase překrývat – pračka, sušička a žehlička mohou pracovat současně a při tom další pracovník může hotové prádlo uklízet</a:t>
            </a:r>
          </a:p>
          <a:p>
            <a:r>
              <a:rPr lang="cs-CZ" sz="1400" dirty="0"/>
              <a:t>Po zpracování první dávky, pak bude každá další dávka hotová po půl hodině</a:t>
            </a:r>
          </a:p>
          <a:p>
            <a:r>
              <a:rPr lang="cs-CZ" sz="1400" dirty="0"/>
              <a:t>Zpracování všech dávek pak bude trvat </a:t>
            </a:r>
            <a:r>
              <a:rPr lang="cs-CZ" sz="1400" b="1" dirty="0"/>
              <a:t>3,5 hodiny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28CEBA6-23BF-416C-B60B-5002CE54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21393"/>
            <a:ext cx="7677472" cy="2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5182D77-282A-48F7-B979-2CDCDC78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Pipelining</a:t>
            </a:r>
            <a:endParaRPr lang="cs-CZ" altLang="cs-CZ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E2942DB-D918-449B-955B-90A52C6F0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600" b="1" dirty="0"/>
              <a:t>Proudové zpracování</a:t>
            </a:r>
            <a:r>
              <a:rPr lang="cs-CZ" altLang="cs-CZ" sz="1600" dirty="0"/>
              <a:t> - provedení každé instrukce je mikroprocesorem realizováno v několika krocích a lze ho tedy rozložit na několik standardních úkonů (fází)</a:t>
            </a:r>
          </a:p>
          <a:p>
            <a:pPr eaLnBrk="1" hangingPunct="1"/>
            <a:endParaRPr lang="cs-CZ" altLang="cs-CZ" sz="1600" dirty="0"/>
          </a:p>
          <a:p>
            <a:pPr eaLnBrk="1" hangingPunct="1"/>
            <a:r>
              <a:rPr lang="cs-CZ" altLang="cs-CZ" sz="1600" dirty="0"/>
              <a:t>Typické </a:t>
            </a:r>
            <a:r>
              <a:rPr lang="cs-CZ" altLang="cs-CZ" sz="1600" b="1" dirty="0"/>
              <a:t>fáze</a:t>
            </a:r>
            <a:r>
              <a:rPr lang="cs-CZ" altLang="cs-CZ" sz="1600" dirty="0"/>
              <a:t> provádění jedné instrukce jsou například  tyto:</a:t>
            </a:r>
          </a:p>
          <a:p>
            <a:pPr lvl="1" eaLnBrk="1" hangingPunct="1"/>
            <a:r>
              <a:rPr lang="cs-CZ" altLang="cs-CZ" sz="1600" dirty="0"/>
              <a:t>Výběr strojového kódu instrukce z paměti</a:t>
            </a:r>
          </a:p>
          <a:p>
            <a:pPr lvl="1" eaLnBrk="1" hangingPunct="1"/>
            <a:r>
              <a:rPr lang="cs-CZ" altLang="cs-CZ" sz="1600" dirty="0"/>
              <a:t>Dekódování strojového kódu</a:t>
            </a:r>
          </a:p>
          <a:p>
            <a:pPr lvl="1" eaLnBrk="1" hangingPunct="1"/>
            <a:r>
              <a:rPr lang="cs-CZ" altLang="cs-CZ" sz="1600" dirty="0"/>
              <a:t>Výběr operandů</a:t>
            </a:r>
          </a:p>
          <a:p>
            <a:pPr lvl="1" eaLnBrk="1" hangingPunct="1"/>
            <a:r>
              <a:rPr lang="cs-CZ" altLang="cs-CZ" sz="1600" dirty="0"/>
              <a:t>Provedení operace</a:t>
            </a:r>
          </a:p>
          <a:p>
            <a:pPr lvl="1" eaLnBrk="1" hangingPunct="1"/>
            <a:r>
              <a:rPr lang="cs-CZ" altLang="cs-CZ" sz="1600" dirty="0"/>
              <a:t>Zápis výsledku </a:t>
            </a:r>
          </a:p>
          <a:p>
            <a:pPr eaLnBrk="1" hangingPunct="1"/>
            <a:endParaRPr lang="cs-CZ" altLang="cs-CZ" sz="1600" dirty="0"/>
          </a:p>
          <a:p>
            <a:pPr eaLnBrk="1" hangingPunct="1"/>
            <a:r>
              <a:rPr lang="cs-CZ" altLang="cs-CZ" sz="1600" b="1" dirty="0"/>
              <a:t>Hlavní idea:</a:t>
            </a:r>
            <a:r>
              <a:rPr lang="cs-CZ" altLang="cs-CZ" sz="1600" dirty="0"/>
              <a:t> procesor lze rozdělit na </a:t>
            </a:r>
            <a:r>
              <a:rPr lang="cs-CZ" altLang="cs-CZ" sz="1600" b="1" dirty="0"/>
              <a:t>jednotlivé sekce</a:t>
            </a:r>
            <a:r>
              <a:rPr lang="cs-CZ" altLang="cs-CZ" sz="1600" dirty="0"/>
              <a:t> vykonávající </a:t>
            </a:r>
            <a:r>
              <a:rPr lang="cs-CZ" altLang="cs-CZ" sz="1600" b="1" dirty="0"/>
              <a:t>jednotlivé fáze</a:t>
            </a:r>
            <a:r>
              <a:rPr lang="cs-CZ" altLang="cs-CZ" sz="1600" dirty="0"/>
              <a:t> </a:t>
            </a:r>
          </a:p>
          <a:p>
            <a:pPr eaLnBrk="1" hangingPunct="1"/>
            <a:r>
              <a:rPr lang="cs-CZ" altLang="cs-CZ" sz="1600" dirty="0"/>
              <a:t>Každá sekce procesoru umí vykonávat jinou fázi</a:t>
            </a:r>
          </a:p>
          <a:p>
            <a:pPr eaLnBrk="1" hangingPunct="1"/>
            <a:r>
              <a:rPr lang="cs-CZ" altLang="cs-CZ" sz="1600" dirty="0"/>
              <a:t>Procesor pracuje podobně jako výrobní linka v továrně (nebo jako příklad s prádlem)</a:t>
            </a:r>
          </a:p>
          <a:p>
            <a:pPr eaLnBrk="1" hangingPunct="1"/>
            <a:r>
              <a:rPr lang="cs-CZ" altLang="cs-CZ" sz="1600" dirty="0"/>
              <a:t>Procesor pak dokáže v jeden okamžik </a:t>
            </a:r>
            <a:r>
              <a:rPr lang="cs-CZ" altLang="cs-CZ" sz="1600" b="1" dirty="0"/>
              <a:t>pracovat paralelně</a:t>
            </a:r>
            <a:r>
              <a:rPr lang="cs-CZ" altLang="cs-CZ" sz="1600" dirty="0"/>
              <a:t> na pěti (nebo více, pokud je rozdělen na více sekcí) rozpracovaných instrukcích (každá je v jiné fázi)</a:t>
            </a:r>
          </a:p>
          <a:p>
            <a:pPr eaLnBrk="1" hangingPunct="1"/>
            <a:r>
              <a:rPr lang="cs-CZ" altLang="cs-CZ" sz="1600" b="1" dirty="0"/>
              <a:t>Hlavní přínos:</a:t>
            </a:r>
            <a:r>
              <a:rPr lang="cs-CZ" altLang="cs-CZ" sz="1600" dirty="0"/>
              <a:t> </a:t>
            </a:r>
            <a:r>
              <a:rPr lang="cs-CZ" altLang="cs-CZ" sz="1600" b="1" dirty="0"/>
              <a:t>v každém taktu </a:t>
            </a:r>
            <a:r>
              <a:rPr lang="cs-CZ" altLang="cs-CZ" sz="1600" dirty="0"/>
              <a:t>je zahájeno zpracování nové instrukce, v každém taktu je </a:t>
            </a:r>
            <a:r>
              <a:rPr lang="cs-CZ" altLang="cs-CZ" sz="1600" b="1" dirty="0"/>
              <a:t>dokončena jedna instrukce </a:t>
            </a:r>
          </a:p>
          <a:p>
            <a:pPr lvl="1" eaLnBrk="1" hangingPunct="1"/>
            <a:endParaRPr lang="cs-CZ" altLang="cs-CZ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E2CC9-E7E5-40B3-941B-282DDEE1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B48F2ED-D39E-4A80-9ACA-46D490499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7638"/>
            <a:ext cx="5715000" cy="361950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1C3A986-C052-4EB9-AE12-B372E46D0A1A}"/>
              </a:ext>
            </a:extLst>
          </p:cNvPr>
          <p:cNvSpPr txBox="1"/>
          <p:nvPr/>
        </p:nvSpPr>
        <p:spPr>
          <a:xfrm>
            <a:off x="683568" y="504626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IF – </a:t>
            </a:r>
            <a:r>
              <a:rPr lang="cs-CZ" dirty="0" err="1"/>
              <a:t>Instruction</a:t>
            </a:r>
            <a:r>
              <a:rPr lang="cs-CZ" dirty="0"/>
              <a:t> </a:t>
            </a:r>
            <a:r>
              <a:rPr lang="cs-CZ" dirty="0" err="1"/>
              <a:t>feed</a:t>
            </a:r>
            <a:r>
              <a:rPr lang="cs-CZ" dirty="0"/>
              <a:t> – načtení strojového kódu instrukce z paměti</a:t>
            </a:r>
          </a:p>
          <a:p>
            <a:r>
              <a:rPr lang="cs-CZ" dirty="0"/>
              <a:t>ID – </a:t>
            </a:r>
            <a:r>
              <a:rPr lang="cs-CZ" dirty="0" err="1"/>
              <a:t>Instruction</a:t>
            </a:r>
            <a:r>
              <a:rPr lang="cs-CZ" dirty="0"/>
              <a:t> </a:t>
            </a:r>
            <a:r>
              <a:rPr lang="cs-CZ" dirty="0" err="1"/>
              <a:t>decode</a:t>
            </a:r>
            <a:r>
              <a:rPr lang="cs-CZ" dirty="0"/>
              <a:t> – dekódování strojového kódu</a:t>
            </a:r>
          </a:p>
          <a:p>
            <a:r>
              <a:rPr lang="cs-CZ" dirty="0"/>
              <a:t>OF – </a:t>
            </a:r>
            <a:r>
              <a:rPr lang="cs-CZ" dirty="0" err="1"/>
              <a:t>Operands</a:t>
            </a:r>
            <a:r>
              <a:rPr lang="cs-CZ" dirty="0"/>
              <a:t> </a:t>
            </a:r>
            <a:r>
              <a:rPr lang="cs-CZ" dirty="0" err="1"/>
              <a:t>feed</a:t>
            </a:r>
            <a:r>
              <a:rPr lang="cs-CZ" dirty="0"/>
              <a:t> - načtení operandů, se kterými instrukce provádí výpočet</a:t>
            </a:r>
          </a:p>
          <a:p>
            <a:r>
              <a:rPr lang="cs-CZ" dirty="0"/>
              <a:t>IE – </a:t>
            </a:r>
            <a:r>
              <a:rPr lang="cs-CZ" dirty="0" err="1"/>
              <a:t>Instruction</a:t>
            </a:r>
            <a:r>
              <a:rPr lang="cs-CZ" dirty="0"/>
              <a:t> </a:t>
            </a:r>
            <a:r>
              <a:rPr lang="cs-CZ" dirty="0" err="1"/>
              <a:t>Execution</a:t>
            </a:r>
            <a:r>
              <a:rPr lang="cs-CZ" dirty="0"/>
              <a:t> – vykonání výpočtu</a:t>
            </a:r>
          </a:p>
          <a:p>
            <a:r>
              <a:rPr lang="cs-CZ" dirty="0"/>
              <a:t>OS – </a:t>
            </a:r>
            <a:r>
              <a:rPr lang="cs-CZ" dirty="0" err="1"/>
              <a:t>Operands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– uložení výsledků výpočtu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74189002-5202-42FC-8B0C-5841DCCBF885}"/>
              </a:ext>
            </a:extLst>
          </p:cNvPr>
          <p:cNvCxnSpPr/>
          <p:nvPr/>
        </p:nvCxnSpPr>
        <p:spPr>
          <a:xfrm>
            <a:off x="2032856" y="1484784"/>
            <a:ext cx="4392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4538C222-4026-4403-8ED1-69E5F38C3A34}"/>
              </a:ext>
            </a:extLst>
          </p:cNvPr>
          <p:cNvSpPr txBox="1"/>
          <p:nvPr/>
        </p:nvSpPr>
        <p:spPr>
          <a:xfrm>
            <a:off x="5724128" y="1196752"/>
            <a:ext cx="7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čas</a:t>
            </a:r>
          </a:p>
        </p:txBody>
      </p:sp>
    </p:spTree>
    <p:extLst>
      <p:ext uri="{BB962C8B-B14F-4D97-AF65-F5344CB8AC3E}">
        <p14:creationId xmlns:p14="http://schemas.microsoft.com/office/powerpoint/2010/main" val="149083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AF1E71-7977-4922-B88B-AF7E5C272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Pipelining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B8226E90-7101-42A8-81E7-7BE3D5338A4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44675"/>
            <a:ext cx="9144000" cy="2613025"/>
          </a:xfrm>
          <a:noFill/>
        </p:spPr>
      </p:pic>
      <p:sp>
        <p:nvSpPr>
          <p:cNvPr id="14340" name="Text Box 5">
            <a:extLst>
              <a:ext uri="{FF2B5EF4-FFF2-40B4-BE49-F238E27FC236}">
                <a16:creationId xmlns:a16="http://schemas.microsoft.com/office/drawing/2014/main" id="{05B5C75B-6736-44CF-BAB7-17A7B8A6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81525"/>
            <a:ext cx="6767512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IF – </a:t>
            </a:r>
            <a:r>
              <a:rPr lang="cs-CZ" altLang="cs-CZ" dirty="0" err="1"/>
              <a:t>Instruction</a:t>
            </a:r>
            <a:r>
              <a:rPr lang="cs-CZ" altLang="cs-CZ" dirty="0"/>
              <a:t> </a:t>
            </a:r>
            <a:r>
              <a:rPr lang="cs-CZ" altLang="cs-CZ" dirty="0" err="1"/>
              <a:t>Feed</a:t>
            </a:r>
            <a:r>
              <a:rPr lang="cs-CZ" altLang="cs-CZ" dirty="0"/>
              <a:t> – Načtení str. kódu instrukce z paměti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ID – </a:t>
            </a:r>
            <a:r>
              <a:rPr lang="cs-CZ" altLang="cs-CZ" dirty="0" err="1"/>
              <a:t>Instruction</a:t>
            </a:r>
            <a:r>
              <a:rPr lang="cs-CZ" altLang="cs-CZ" dirty="0"/>
              <a:t> </a:t>
            </a:r>
            <a:r>
              <a:rPr lang="cs-CZ" altLang="cs-CZ" dirty="0" err="1"/>
              <a:t>Decode</a:t>
            </a:r>
            <a:r>
              <a:rPr lang="cs-CZ" altLang="cs-CZ" dirty="0"/>
              <a:t> – Dekódování instrukce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EX – </a:t>
            </a:r>
            <a:r>
              <a:rPr lang="cs-CZ" altLang="cs-CZ" dirty="0" err="1"/>
              <a:t>Execution</a:t>
            </a:r>
            <a:r>
              <a:rPr lang="cs-CZ" altLang="cs-CZ" dirty="0"/>
              <a:t> – Provedení instrukce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MEM – </a:t>
            </a:r>
            <a:r>
              <a:rPr lang="cs-CZ" altLang="cs-CZ" dirty="0" err="1"/>
              <a:t>Memory</a:t>
            </a:r>
            <a:r>
              <a:rPr lang="cs-CZ" altLang="cs-CZ" dirty="0"/>
              <a:t> – Takt rezervovaný pro přístup do paměti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WB – </a:t>
            </a:r>
            <a:r>
              <a:rPr lang="cs-CZ" altLang="cs-CZ" dirty="0" err="1"/>
              <a:t>Write</a:t>
            </a:r>
            <a:r>
              <a:rPr lang="cs-CZ" altLang="cs-CZ" dirty="0"/>
              <a:t> </a:t>
            </a:r>
            <a:r>
              <a:rPr lang="cs-CZ" altLang="cs-CZ" dirty="0" err="1"/>
              <a:t>back</a:t>
            </a:r>
            <a:r>
              <a:rPr lang="cs-CZ" altLang="cs-CZ" dirty="0"/>
              <a:t> – Zápis výsledku</a:t>
            </a:r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A6BE807D-4E28-492D-853A-5CA4E413BA74}"/>
              </a:ext>
            </a:extLst>
          </p:cNvPr>
          <p:cNvCxnSpPr/>
          <p:nvPr/>
        </p:nvCxnSpPr>
        <p:spPr>
          <a:xfrm>
            <a:off x="2123728" y="1844675"/>
            <a:ext cx="6552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E967CB35-5D36-4A9D-A506-C56FCC7879D4}"/>
              </a:ext>
            </a:extLst>
          </p:cNvPr>
          <p:cNvSpPr txBox="1"/>
          <p:nvPr/>
        </p:nvSpPr>
        <p:spPr>
          <a:xfrm>
            <a:off x="7953900" y="1536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čas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CB52281-6F26-4146-B187-B107A27C605B}"/>
              </a:ext>
            </a:extLst>
          </p:cNvPr>
          <p:cNvSpPr txBox="1"/>
          <p:nvPr/>
        </p:nvSpPr>
        <p:spPr>
          <a:xfrm>
            <a:off x="2160970" y="153618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takt1	takt2    takt3     takt4 ……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F7C09-2682-4D5B-99D6-842BA6C3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1F7F9B8-4A58-4D2D-B2A5-D5B814816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1"/>
            <a:ext cx="6264696" cy="5063963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F520E8D-58A6-45FD-AAC6-3AD395E56D6F}"/>
              </a:ext>
            </a:extLst>
          </p:cNvPr>
          <p:cNvSpPr txBox="1"/>
          <p:nvPr/>
        </p:nvSpPr>
        <p:spPr>
          <a:xfrm>
            <a:off x="3779912" y="6237312"/>
            <a:ext cx="864096" cy="3834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Čas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7A613CD-BC8D-4BD6-9516-3FED0FF7F15C}"/>
              </a:ext>
            </a:extLst>
          </p:cNvPr>
          <p:cNvSpPr txBox="1"/>
          <p:nvPr/>
        </p:nvSpPr>
        <p:spPr>
          <a:xfrm>
            <a:off x="4644008" y="2204864"/>
            <a:ext cx="1656184" cy="38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1. instrukce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91C466C-74EA-4BAF-8783-221A32993120}"/>
              </a:ext>
            </a:extLst>
          </p:cNvPr>
          <p:cNvSpPr txBox="1"/>
          <p:nvPr/>
        </p:nvSpPr>
        <p:spPr>
          <a:xfrm>
            <a:off x="5220072" y="3010713"/>
            <a:ext cx="1656184" cy="38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2. instrukce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852BC1D-7FF5-4724-9CEB-FB53D4C063FE}"/>
              </a:ext>
            </a:extLst>
          </p:cNvPr>
          <p:cNvSpPr txBox="1"/>
          <p:nvPr/>
        </p:nvSpPr>
        <p:spPr>
          <a:xfrm>
            <a:off x="5796136" y="3872771"/>
            <a:ext cx="1656184" cy="38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3. instrukce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F684938-0F11-49A3-B647-0CADB01A8F03}"/>
              </a:ext>
            </a:extLst>
          </p:cNvPr>
          <p:cNvSpPr txBox="1"/>
          <p:nvPr/>
        </p:nvSpPr>
        <p:spPr>
          <a:xfrm>
            <a:off x="6344816" y="4734829"/>
            <a:ext cx="1656184" cy="38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4. instrukce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4C5778C-0D32-45D0-BA46-524EE8ED98CD}"/>
              </a:ext>
            </a:extLst>
          </p:cNvPr>
          <p:cNvSpPr txBox="1"/>
          <p:nvPr/>
        </p:nvSpPr>
        <p:spPr>
          <a:xfrm>
            <a:off x="7020272" y="5623470"/>
            <a:ext cx="1656184" cy="38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5. instrukce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7E992AB-85AA-41D0-A027-8436CBB914CE}"/>
              </a:ext>
            </a:extLst>
          </p:cNvPr>
          <p:cNvSpPr txBox="1"/>
          <p:nvPr/>
        </p:nvSpPr>
        <p:spPr>
          <a:xfrm>
            <a:off x="3383868" y="76348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Jednotlivé „sekce“ procesoru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374CE72-8636-4890-9AC4-625D43D1A2E5}"/>
              </a:ext>
            </a:extLst>
          </p:cNvPr>
          <p:cNvCxnSpPr/>
          <p:nvPr/>
        </p:nvCxnSpPr>
        <p:spPr>
          <a:xfrm flipH="1">
            <a:off x="1403648" y="1078175"/>
            <a:ext cx="2376264" cy="90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D2C37B3C-C9E3-4B7A-8B6B-D3ACAF7D2479}"/>
              </a:ext>
            </a:extLst>
          </p:cNvPr>
          <p:cNvCxnSpPr/>
          <p:nvPr/>
        </p:nvCxnSpPr>
        <p:spPr>
          <a:xfrm flipH="1">
            <a:off x="2123728" y="1107030"/>
            <a:ext cx="1800200" cy="88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F235648D-AAF9-4321-B05E-F24C08D027A7}"/>
              </a:ext>
            </a:extLst>
          </p:cNvPr>
          <p:cNvCxnSpPr/>
          <p:nvPr/>
        </p:nvCxnSpPr>
        <p:spPr>
          <a:xfrm flipH="1">
            <a:off x="2627784" y="1132817"/>
            <a:ext cx="1404156" cy="85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4F4FB86-92BA-4DC6-B51E-B2D7CDE4C2C6}"/>
              </a:ext>
            </a:extLst>
          </p:cNvPr>
          <p:cNvCxnSpPr>
            <a:cxnSpLocks/>
          </p:cNvCxnSpPr>
          <p:nvPr/>
        </p:nvCxnSpPr>
        <p:spPr>
          <a:xfrm flipH="1">
            <a:off x="3329862" y="1132817"/>
            <a:ext cx="882099" cy="85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D20007CA-AFEB-41C1-9AC0-C10FF533E204}"/>
              </a:ext>
            </a:extLst>
          </p:cNvPr>
          <p:cNvCxnSpPr/>
          <p:nvPr/>
        </p:nvCxnSpPr>
        <p:spPr>
          <a:xfrm flipH="1">
            <a:off x="3973242" y="1132817"/>
            <a:ext cx="373732" cy="85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1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F52B19-1474-403F-A29A-F5AB28DD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66AB576-19B8-48F9-B52C-420814200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9237"/>
            <a:ext cx="6048375" cy="3819525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BD843EC-A9F4-40F4-85BB-BFB9ED924D86}"/>
              </a:ext>
            </a:extLst>
          </p:cNvPr>
          <p:cNvSpPr txBox="1"/>
          <p:nvPr/>
        </p:nvSpPr>
        <p:spPr>
          <a:xfrm>
            <a:off x="405880" y="5085184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IF – </a:t>
            </a:r>
            <a:r>
              <a:rPr lang="cs-CZ" dirty="0" err="1"/>
              <a:t>Instruction</a:t>
            </a:r>
            <a:r>
              <a:rPr lang="cs-CZ" dirty="0"/>
              <a:t> </a:t>
            </a:r>
            <a:r>
              <a:rPr lang="cs-CZ" dirty="0" err="1"/>
              <a:t>feed</a:t>
            </a:r>
            <a:r>
              <a:rPr lang="cs-CZ" dirty="0"/>
              <a:t> – načtení strojového kódu instrukce z paměti</a:t>
            </a:r>
          </a:p>
          <a:p>
            <a:r>
              <a:rPr lang="cs-CZ" dirty="0"/>
              <a:t>ID – </a:t>
            </a:r>
            <a:r>
              <a:rPr lang="cs-CZ" dirty="0" err="1"/>
              <a:t>Instruction</a:t>
            </a:r>
            <a:r>
              <a:rPr lang="cs-CZ" dirty="0"/>
              <a:t> </a:t>
            </a:r>
            <a:r>
              <a:rPr lang="cs-CZ" dirty="0" err="1"/>
              <a:t>decode</a:t>
            </a:r>
            <a:r>
              <a:rPr lang="cs-CZ" dirty="0"/>
              <a:t> – dekódování strojového kódu</a:t>
            </a:r>
          </a:p>
          <a:p>
            <a:r>
              <a:rPr lang="cs-CZ" dirty="0"/>
              <a:t>OF – </a:t>
            </a:r>
            <a:r>
              <a:rPr lang="cs-CZ" dirty="0" err="1"/>
              <a:t>Operands</a:t>
            </a:r>
            <a:r>
              <a:rPr lang="cs-CZ" dirty="0"/>
              <a:t> </a:t>
            </a:r>
            <a:r>
              <a:rPr lang="cs-CZ" dirty="0" err="1"/>
              <a:t>feed</a:t>
            </a:r>
            <a:r>
              <a:rPr lang="cs-CZ" dirty="0"/>
              <a:t> - načtení operandů, se kterými instrukce provádí výpočet</a:t>
            </a:r>
          </a:p>
          <a:p>
            <a:r>
              <a:rPr lang="cs-CZ" dirty="0"/>
              <a:t>EX – </a:t>
            </a:r>
            <a:r>
              <a:rPr lang="cs-CZ" dirty="0" err="1"/>
              <a:t>Execution</a:t>
            </a:r>
            <a:r>
              <a:rPr lang="cs-CZ" dirty="0"/>
              <a:t> – vykonání výpočtu</a:t>
            </a:r>
          </a:p>
          <a:p>
            <a:r>
              <a:rPr lang="cs-CZ" dirty="0"/>
              <a:t>SR –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– uložení výsledku výpočtu</a:t>
            </a:r>
          </a:p>
        </p:txBody>
      </p:sp>
    </p:spTree>
    <p:extLst>
      <p:ext uri="{BB962C8B-B14F-4D97-AF65-F5344CB8AC3E}">
        <p14:creationId xmlns:p14="http://schemas.microsoft.com/office/powerpoint/2010/main" val="209742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8B3001-F72C-4ACE-B202-86E3259F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CB83449-1054-4093-AD00-C4AAB6B1F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5882216" cy="4411662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01C438C-8812-45CB-AB68-8719DDFD377F}"/>
              </a:ext>
            </a:extLst>
          </p:cNvPr>
          <p:cNvSpPr txBox="1"/>
          <p:nvPr/>
        </p:nvSpPr>
        <p:spPr>
          <a:xfrm>
            <a:off x="457200" y="5091291"/>
            <a:ext cx="850728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FI – </a:t>
            </a:r>
            <a:r>
              <a:rPr lang="cs-CZ" dirty="0" err="1"/>
              <a:t>Fetch</a:t>
            </a:r>
            <a:r>
              <a:rPr lang="cs-CZ" dirty="0"/>
              <a:t> </a:t>
            </a:r>
            <a:r>
              <a:rPr lang="cs-CZ" dirty="0" err="1"/>
              <a:t>instruction</a:t>
            </a:r>
            <a:r>
              <a:rPr lang="cs-CZ" dirty="0"/>
              <a:t> – načtení strojového kódu instrukce z paměti</a:t>
            </a:r>
          </a:p>
          <a:p>
            <a:r>
              <a:rPr lang="cs-CZ" dirty="0"/>
              <a:t>DI – </a:t>
            </a:r>
            <a:r>
              <a:rPr lang="cs-CZ" dirty="0" err="1"/>
              <a:t>Decode</a:t>
            </a:r>
            <a:r>
              <a:rPr lang="cs-CZ" dirty="0"/>
              <a:t> </a:t>
            </a:r>
            <a:r>
              <a:rPr lang="cs-CZ" dirty="0" err="1"/>
              <a:t>instruction</a:t>
            </a:r>
            <a:r>
              <a:rPr lang="cs-CZ" dirty="0"/>
              <a:t> – dekódování strojového kódu</a:t>
            </a:r>
          </a:p>
          <a:p>
            <a:r>
              <a:rPr lang="cs-CZ" dirty="0"/>
              <a:t>CO – </a:t>
            </a:r>
            <a:r>
              <a:rPr lang="cs-CZ" dirty="0" err="1"/>
              <a:t>Calculate</a:t>
            </a:r>
            <a:r>
              <a:rPr lang="cs-CZ" dirty="0"/>
              <a:t> </a:t>
            </a:r>
            <a:r>
              <a:rPr lang="cs-CZ" dirty="0" err="1"/>
              <a:t>operands</a:t>
            </a:r>
            <a:r>
              <a:rPr lang="cs-CZ" dirty="0"/>
              <a:t> – výpočet potřebných operandů (např fyzické adresy)</a:t>
            </a:r>
          </a:p>
          <a:p>
            <a:r>
              <a:rPr lang="cs-CZ" dirty="0"/>
              <a:t>FO – </a:t>
            </a:r>
            <a:r>
              <a:rPr lang="cs-CZ" dirty="0" err="1"/>
              <a:t>Fetch</a:t>
            </a:r>
            <a:r>
              <a:rPr lang="cs-CZ" dirty="0"/>
              <a:t> </a:t>
            </a:r>
            <a:r>
              <a:rPr lang="cs-CZ" dirty="0" err="1"/>
              <a:t>operands</a:t>
            </a:r>
            <a:r>
              <a:rPr lang="cs-CZ" dirty="0"/>
              <a:t>  - načtení operandů</a:t>
            </a:r>
          </a:p>
          <a:p>
            <a:r>
              <a:rPr lang="cs-CZ" dirty="0"/>
              <a:t>EI – </a:t>
            </a:r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instruction</a:t>
            </a:r>
            <a:r>
              <a:rPr lang="cs-CZ" dirty="0"/>
              <a:t> – provedené výpočtu</a:t>
            </a:r>
          </a:p>
          <a:p>
            <a:r>
              <a:rPr lang="cs-CZ" dirty="0"/>
              <a:t>WO – </a:t>
            </a:r>
            <a:r>
              <a:rPr lang="cs-CZ" dirty="0" err="1"/>
              <a:t>Write</a:t>
            </a:r>
            <a:r>
              <a:rPr lang="cs-CZ" dirty="0"/>
              <a:t> output – zápis výsledků</a:t>
            </a:r>
          </a:p>
        </p:txBody>
      </p:sp>
    </p:spTree>
    <p:extLst>
      <p:ext uri="{BB962C8B-B14F-4D97-AF65-F5344CB8AC3E}">
        <p14:creationId xmlns:p14="http://schemas.microsoft.com/office/powerpoint/2010/main" val="19887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E8B292B-92C0-4751-9570-32D34D8CB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RISC x CISC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8A041B7-F884-4EB1-8964-5EDD07B2D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100" dirty="0"/>
              <a:t>Vývoj mikroprocesorů po roce 1980 postupně nezadržitelně vedl k jejich </a:t>
            </a:r>
            <a:r>
              <a:rPr lang="cs-CZ" altLang="cs-CZ" sz="2100" b="1" dirty="0"/>
              <a:t>nadměrné složitosti</a:t>
            </a:r>
            <a:endParaRPr lang="cs-CZ" altLang="cs-CZ" sz="2100" dirty="0"/>
          </a:p>
          <a:p>
            <a:pPr eaLnBrk="1" hangingPunct="1"/>
            <a:r>
              <a:rPr lang="cs-CZ" altLang="cs-CZ" sz="2100" dirty="0"/>
              <a:t>Okolo roku 1985 let vznikl nový směr vývoje mikroprocesorů, jehož snahou bylo zjednodušit strukturu procesorů a přitom zvýšit jejich výkon</a:t>
            </a:r>
          </a:p>
          <a:p>
            <a:pPr eaLnBrk="1" hangingPunct="1"/>
            <a:r>
              <a:rPr lang="cs-CZ" altLang="cs-CZ" sz="2100" dirty="0"/>
              <a:t>Vzniká nová kategorie </a:t>
            </a:r>
            <a:r>
              <a:rPr lang="cs-CZ" altLang="cs-CZ" sz="2100" b="1" dirty="0"/>
              <a:t>RISC</a:t>
            </a:r>
            <a:r>
              <a:rPr lang="cs-CZ" altLang="cs-CZ" sz="2100" dirty="0"/>
              <a:t> (</a:t>
            </a:r>
            <a:r>
              <a:rPr lang="cs-CZ" altLang="cs-CZ" sz="2100" b="1" dirty="0" err="1"/>
              <a:t>R</a:t>
            </a:r>
            <a:r>
              <a:rPr lang="cs-CZ" altLang="cs-CZ" sz="2100" dirty="0" err="1"/>
              <a:t>educed</a:t>
            </a:r>
            <a:r>
              <a:rPr lang="cs-CZ" altLang="cs-CZ" sz="2100" dirty="0"/>
              <a:t> </a:t>
            </a:r>
            <a:r>
              <a:rPr lang="cs-CZ" altLang="cs-CZ" sz="2100" b="1" dirty="0" err="1"/>
              <a:t>I</a:t>
            </a:r>
            <a:r>
              <a:rPr lang="cs-CZ" altLang="cs-CZ" sz="2100" dirty="0" err="1"/>
              <a:t>ntruction</a:t>
            </a:r>
            <a:r>
              <a:rPr lang="cs-CZ" altLang="cs-CZ" sz="2100" dirty="0"/>
              <a:t> </a:t>
            </a:r>
            <a:r>
              <a:rPr lang="cs-CZ" altLang="cs-CZ" sz="2100" b="1" dirty="0"/>
              <a:t>S</a:t>
            </a:r>
            <a:r>
              <a:rPr lang="cs-CZ" altLang="cs-CZ" sz="2100" dirty="0"/>
              <a:t>et </a:t>
            </a:r>
            <a:r>
              <a:rPr lang="cs-CZ" altLang="cs-CZ" sz="2100" b="1" dirty="0" err="1"/>
              <a:t>C</a:t>
            </a:r>
            <a:r>
              <a:rPr lang="cs-CZ" altLang="cs-CZ" sz="2100" dirty="0" err="1"/>
              <a:t>omputer</a:t>
            </a:r>
            <a:r>
              <a:rPr lang="cs-CZ" altLang="cs-CZ" sz="2100" dirty="0"/>
              <a:t>) - tj. počítače (nebo spíš procesory) s redukovaným souborem instrukcí</a:t>
            </a:r>
          </a:p>
          <a:p>
            <a:pPr eaLnBrk="1" hangingPunct="1"/>
            <a:r>
              <a:rPr lang="cs-CZ" altLang="cs-CZ" sz="2100" dirty="0"/>
              <a:t>Tento směr se stal populárním, ale měl i odpůrce, kteří dál prosazovali tradiční architekturu, kterou obhajovali pod označením </a:t>
            </a:r>
            <a:r>
              <a:rPr lang="cs-CZ" altLang="cs-CZ" sz="2100" b="1" dirty="0"/>
              <a:t>CISC</a:t>
            </a:r>
            <a:r>
              <a:rPr lang="cs-CZ" altLang="cs-CZ" sz="2100" dirty="0"/>
              <a:t> (</a:t>
            </a:r>
            <a:r>
              <a:rPr lang="cs-CZ" altLang="cs-CZ" sz="2100" b="1" dirty="0" err="1"/>
              <a:t>C</a:t>
            </a:r>
            <a:r>
              <a:rPr lang="cs-CZ" altLang="cs-CZ" sz="2100" dirty="0" err="1"/>
              <a:t>omplex</a:t>
            </a:r>
            <a:r>
              <a:rPr lang="cs-CZ" altLang="cs-CZ" sz="2100" dirty="0"/>
              <a:t> </a:t>
            </a:r>
            <a:r>
              <a:rPr lang="cs-CZ" altLang="cs-CZ" sz="2100" b="1" dirty="0" err="1"/>
              <a:t>I</a:t>
            </a:r>
            <a:r>
              <a:rPr lang="cs-CZ" altLang="cs-CZ" sz="2100" dirty="0" err="1"/>
              <a:t>ntruction</a:t>
            </a:r>
            <a:r>
              <a:rPr lang="cs-CZ" altLang="cs-CZ" sz="2100" dirty="0"/>
              <a:t> </a:t>
            </a:r>
            <a:r>
              <a:rPr lang="cs-CZ" altLang="cs-CZ" sz="2100" b="1" dirty="0"/>
              <a:t>S</a:t>
            </a:r>
            <a:r>
              <a:rPr lang="cs-CZ" altLang="cs-CZ" sz="2100" dirty="0"/>
              <a:t>et </a:t>
            </a:r>
            <a:r>
              <a:rPr lang="cs-CZ" altLang="cs-CZ" sz="2100" b="1" dirty="0" err="1"/>
              <a:t>C</a:t>
            </a:r>
            <a:r>
              <a:rPr lang="cs-CZ" altLang="cs-CZ" sz="2100" dirty="0" err="1"/>
              <a:t>omputer</a:t>
            </a:r>
            <a:r>
              <a:rPr lang="cs-CZ" altLang="cs-CZ" sz="2100" dirty="0"/>
              <a:t>) - tj. počítač se složitým souborem instrukcí</a:t>
            </a:r>
            <a:endParaRPr lang="cs-CZ" alt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6F63A7C-F4A1-4616-8F28-B3B45E3D2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Pipelining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42A2280-1544-488F-810A-E6853AEA9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V případě proudového zpracování instrukcí v pěti sekcích, trvá zpracování každé instrukce 5 taktů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V každém taktu je ovšem dokončena jedna instrukce a z paměti je čtena  jedna nová instrukce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Takže vlastně během provozu vychází, že je </a:t>
            </a:r>
            <a:r>
              <a:rPr lang="cs-CZ" altLang="cs-CZ" sz="1900" b="1" dirty="0"/>
              <a:t>jedna instrukce provedena během jednoho taktu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Ve skutečnosti se pracuje na pěti instrukcích naráz v pěti </a:t>
            </a:r>
            <a:r>
              <a:rPr lang="cs-CZ" altLang="cs-CZ" sz="1900" b="1" dirty="0"/>
              <a:t>paralelně</a:t>
            </a:r>
            <a:r>
              <a:rPr lang="cs-CZ" altLang="cs-CZ" sz="1900" dirty="0"/>
              <a:t> pracujících sekcích procesoru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Různé procesory používají různý počet kroků, na které se instrukce dělí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Například </a:t>
            </a:r>
            <a:r>
              <a:rPr lang="cs-CZ" altLang="cs-CZ" sz="1900" i="1" dirty="0"/>
              <a:t>Pentium 1</a:t>
            </a:r>
            <a:r>
              <a:rPr lang="cs-CZ" altLang="cs-CZ" sz="1900" dirty="0"/>
              <a:t> rozdělí provedení instrukce na 6 fází, procesor je rozdělen do 6 sekcí – šestistupňový </a:t>
            </a:r>
            <a:r>
              <a:rPr lang="cs-CZ" altLang="cs-CZ" sz="1900" dirty="0" err="1"/>
              <a:t>pipelining</a:t>
            </a: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900" i="1" dirty="0"/>
              <a:t>Pentium 4</a:t>
            </a:r>
            <a:r>
              <a:rPr lang="cs-CZ" altLang="cs-CZ" sz="1900" dirty="0"/>
              <a:t> používá 20-stupňový </a:t>
            </a:r>
            <a:r>
              <a:rPr lang="cs-CZ" altLang="cs-CZ" sz="1900" dirty="0" err="1"/>
              <a:t>pipelining</a:t>
            </a:r>
            <a:r>
              <a:rPr lang="cs-CZ" altLang="cs-CZ" sz="1900" dirty="0"/>
              <a:t> – provedení každé instrukce je rozděleno do dvaceti fází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BDF44-4143-4E55-9048-DE0BF299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r>
              <a:rPr lang="cs-CZ" dirty="0"/>
              <a:t> - příklad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sz="1400" b="1" dirty="0"/>
                  <a:t>RISC</a:t>
                </a:r>
                <a:r>
                  <a:rPr lang="cs-CZ" sz="1400" dirty="0"/>
                  <a:t> Mikroprocesor s </a:t>
                </a:r>
                <a:r>
                  <a:rPr lang="cs-CZ" sz="1400" b="1" dirty="0"/>
                  <a:t>pětistupňovým</a:t>
                </a:r>
                <a:r>
                  <a:rPr lang="cs-CZ" sz="1400" dirty="0"/>
                  <a:t> </a:t>
                </a:r>
                <a:r>
                  <a:rPr lang="cs-CZ" sz="1400" dirty="0" err="1"/>
                  <a:t>pipeliningem</a:t>
                </a:r>
                <a:r>
                  <a:rPr lang="cs-CZ" sz="1400" dirty="0"/>
                  <a:t> má taktovací frekvenci </a:t>
                </a:r>
                <a:r>
                  <a:rPr lang="cs-CZ" sz="1400" b="1" dirty="0"/>
                  <a:t>100 MHz</a:t>
                </a:r>
              </a:p>
              <a:p>
                <a:r>
                  <a:rPr lang="cs-CZ" sz="1400" dirty="0"/>
                  <a:t>Jak dlouho trvá vykonání jedné instrukce?</a:t>
                </a:r>
              </a:p>
              <a:p>
                <a:r>
                  <a:rPr lang="cs-CZ" sz="1400" dirty="0"/>
                  <a:t>Kolik instrukcí vykoná procesor za sekundu?</a:t>
                </a:r>
              </a:p>
              <a:p>
                <a:r>
                  <a:rPr lang="cs-CZ" sz="1400" dirty="0"/>
                  <a:t>V kolikátém taktu po </a:t>
                </a:r>
                <a:r>
                  <a:rPr lang="cs-CZ" sz="1400" dirty="0" err="1"/>
                  <a:t>spuštení</a:t>
                </a:r>
                <a:r>
                  <a:rPr lang="cs-CZ" sz="1400" dirty="0"/>
                  <a:t> dokončí procesor desátou instrukci?</a:t>
                </a:r>
              </a:p>
              <a:p>
                <a:endParaRPr lang="cs-CZ" sz="1400" dirty="0"/>
              </a:p>
              <a:p>
                <a:r>
                  <a:rPr lang="cs-CZ" sz="1400" dirty="0"/>
                  <a:t>Provedení jedné instrukce je rozděleno do 5 fází. Každá fáze je provedena během jednoho taktu. Vykonání instrukce tedy trvá 5 taktů.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𝑖𝑛𝑠𝑡𝑟𝑢𝑘𝑐𝑒</m:t>
                        </m:r>
                      </m:sub>
                    </m:sSub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𝑡𝑎𝑘𝑡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=5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=5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100 000 000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𝒏𝒔</m:t>
                    </m:r>
                  </m:oMath>
                </a14:m>
                <a:endParaRPr lang="cs-CZ" sz="1400" b="1" dirty="0"/>
              </a:p>
              <a:p>
                <a:r>
                  <a:rPr lang="cs-CZ" sz="1400" dirty="0"/>
                  <a:t>Díky </a:t>
                </a:r>
                <a:r>
                  <a:rPr lang="cs-CZ" sz="1400" dirty="0" err="1"/>
                  <a:t>pipeliningu</a:t>
                </a:r>
                <a:r>
                  <a:rPr lang="cs-CZ" sz="1400" dirty="0"/>
                  <a:t> je procesor schopen v každém taktu dokončit jednu rozpracovanou instrukci. Počet instrukcí vykonaných za sekundu (IPS – </a:t>
                </a:r>
                <a:r>
                  <a:rPr lang="cs-CZ" sz="1400" dirty="0" err="1"/>
                  <a:t>instructions</a:t>
                </a:r>
                <a:r>
                  <a:rPr lang="cs-CZ" sz="1400" dirty="0"/>
                  <a:t> per second) tedy bude </a:t>
                </a:r>
              </a:p>
              <a:p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𝐼𝑃𝑆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𝑰𝒏𝒔𝒕𝒓𝒖𝒌𝒄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í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𝒛𝒂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𝒔𝒆𝒌𝒖𝒏𝒅𝒖</m:t>
                    </m:r>
                  </m:oMath>
                </a14:m>
                <a:endParaRPr lang="cs-CZ" sz="1400" b="1" dirty="0"/>
              </a:p>
              <a:p>
                <a:endParaRPr lang="cs-CZ" sz="1400" dirty="0"/>
              </a:p>
              <a:p>
                <a:r>
                  <a:rPr lang="cs-CZ" sz="1400" dirty="0"/>
                  <a:t>Po spuštění procesoru trvá 5 taktů, než bude vykonána první instrukce. Provádění druhé instrukce bude dokončeno hned poté v 6. taktu. Třetí instrukce bude hotová v 7. taktu atd… Desátá instrukce bude tedy dokončena v </a:t>
                </a:r>
                <a:r>
                  <a:rPr lang="cs-CZ" sz="1400" b="1" dirty="0"/>
                  <a:t>14. taktu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6" r="-8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2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BDF44-4143-4E55-9048-DE0BF299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r>
              <a:rPr lang="cs-CZ" dirty="0"/>
              <a:t> - příklad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sz="1400" b="1" dirty="0"/>
                  <a:t>RISC</a:t>
                </a:r>
                <a:r>
                  <a:rPr lang="cs-CZ" sz="1400" dirty="0"/>
                  <a:t> Mikroprocesor s </a:t>
                </a:r>
                <a:r>
                  <a:rPr lang="cs-CZ" sz="1400" b="1" dirty="0"/>
                  <a:t>10-stupňovým</a:t>
                </a:r>
                <a:r>
                  <a:rPr lang="cs-CZ" sz="1400" dirty="0"/>
                  <a:t> </a:t>
                </a:r>
                <a:r>
                  <a:rPr lang="cs-CZ" sz="1400" dirty="0" err="1"/>
                  <a:t>pipeliningem</a:t>
                </a:r>
                <a:r>
                  <a:rPr lang="cs-CZ" sz="1400" dirty="0"/>
                  <a:t> má taktovací frekvenci </a:t>
                </a:r>
                <a:r>
                  <a:rPr lang="cs-CZ" sz="1400" b="1" dirty="0"/>
                  <a:t>100 MHz</a:t>
                </a:r>
              </a:p>
              <a:p>
                <a:r>
                  <a:rPr lang="cs-CZ" sz="1400" dirty="0"/>
                  <a:t>Jak dlouho trvá vykonání jedné instrukce?</a:t>
                </a:r>
              </a:p>
              <a:p>
                <a:r>
                  <a:rPr lang="cs-CZ" sz="1400" dirty="0"/>
                  <a:t>Kolik instrukcí vykoná procesor za sekundu?</a:t>
                </a:r>
              </a:p>
              <a:p>
                <a:r>
                  <a:rPr lang="cs-CZ" sz="1400" dirty="0"/>
                  <a:t>V kolikátém taktu po </a:t>
                </a:r>
                <a:r>
                  <a:rPr lang="cs-CZ" sz="1400" dirty="0" err="1"/>
                  <a:t>spuštení</a:t>
                </a:r>
                <a:r>
                  <a:rPr lang="cs-CZ" sz="1400" dirty="0"/>
                  <a:t> dokončí procesor desátou instrukci?</a:t>
                </a:r>
              </a:p>
              <a:p>
                <a:endParaRPr lang="cs-CZ" sz="1400" dirty="0"/>
              </a:p>
              <a:p>
                <a:r>
                  <a:rPr lang="cs-CZ" sz="1400" dirty="0"/>
                  <a:t>Provedení jedné instrukce je rozděleno do 10 fází. Každá fáze je provedena během jednoho taktu. Vykonání instrukce tedy trvá 10 taktů.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𝑖𝑛𝑠𝑡𝑟𝑢𝑘𝑐𝑒</m:t>
                        </m:r>
                      </m:sub>
                    </m:sSub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𝑡𝑎𝑘𝑡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100 000 000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𝒏𝒔</m:t>
                    </m:r>
                  </m:oMath>
                </a14:m>
                <a:endParaRPr lang="cs-CZ" sz="1400" b="1" dirty="0"/>
              </a:p>
              <a:p>
                <a:r>
                  <a:rPr lang="cs-CZ" sz="1400" dirty="0"/>
                  <a:t>Díky </a:t>
                </a:r>
                <a:r>
                  <a:rPr lang="cs-CZ" sz="1400" dirty="0" err="1"/>
                  <a:t>pipeliningu</a:t>
                </a:r>
                <a:r>
                  <a:rPr lang="cs-CZ" sz="1400" dirty="0"/>
                  <a:t> je procesor schopen v každém taktu dokončit jednu rozpracovanou instrukci. Počet instrukcí vykonaných za sekundu (IPS – </a:t>
                </a:r>
                <a:r>
                  <a:rPr lang="cs-CZ" sz="1400" dirty="0" err="1"/>
                  <a:t>instructions</a:t>
                </a:r>
                <a:r>
                  <a:rPr lang="cs-CZ" sz="1400" dirty="0"/>
                  <a:t> per second) tedy bude </a:t>
                </a:r>
              </a:p>
              <a:p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𝐼𝑃𝑆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𝑰𝒏𝒔𝒕𝒓𝒖𝒌𝒄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í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𝒛𝒂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𝒔𝒆𝒌𝒖𝒏𝒅𝒖</m:t>
                    </m:r>
                  </m:oMath>
                </a14:m>
                <a:endParaRPr lang="cs-CZ" sz="1400" b="1" dirty="0"/>
              </a:p>
              <a:p>
                <a:endParaRPr lang="cs-CZ" sz="1400" dirty="0"/>
              </a:p>
              <a:p>
                <a:r>
                  <a:rPr lang="cs-CZ" sz="1400" dirty="0"/>
                  <a:t>Po spuštění procesoru trvá 10 taktů, než bude vykonána první instrukce. Provádění druhé instrukce bude dokončeno hned poté v 11. taktu. Třetí instrukce bude hotová v 12. taktu atd… Desátá instrukce bude tedy dokončena v </a:t>
                </a:r>
                <a:r>
                  <a:rPr lang="cs-CZ" sz="1400" b="1" dirty="0"/>
                  <a:t>19. taktu</a:t>
                </a:r>
              </a:p>
              <a:p>
                <a:endParaRPr lang="cs-CZ" sz="1400" b="1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6" r="-8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18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BDF44-4143-4E55-9048-DE0BF299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r>
              <a:rPr lang="cs-CZ" dirty="0"/>
              <a:t> - příklad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2"/>
                <a:ext cx="8229600" cy="4662065"/>
              </a:xfrm>
            </p:spPr>
            <p:txBody>
              <a:bodyPr/>
              <a:lstStyle/>
              <a:p>
                <a:r>
                  <a:rPr lang="cs-CZ" sz="1400" b="1" dirty="0"/>
                  <a:t>CISC</a:t>
                </a:r>
                <a:r>
                  <a:rPr lang="cs-CZ" sz="1400" dirty="0"/>
                  <a:t> Mikroprocesor bez </a:t>
                </a:r>
                <a:r>
                  <a:rPr lang="cs-CZ" sz="1400" dirty="0" err="1"/>
                  <a:t>pipeliningu</a:t>
                </a:r>
                <a:r>
                  <a:rPr lang="cs-CZ" sz="1400" dirty="0"/>
                  <a:t> má taktovací frekvenci </a:t>
                </a:r>
                <a:r>
                  <a:rPr lang="cs-CZ" sz="1400" b="1" dirty="0"/>
                  <a:t>100 MHz</a:t>
                </a:r>
              </a:p>
              <a:p>
                <a:r>
                  <a:rPr lang="cs-CZ" sz="1400" dirty="0"/>
                  <a:t>Vykonání instrukce trvá v průměru </a:t>
                </a:r>
                <a:r>
                  <a:rPr lang="cs-CZ" sz="1400" b="1" dirty="0"/>
                  <a:t>10 taktů</a:t>
                </a:r>
              </a:p>
              <a:p>
                <a:r>
                  <a:rPr lang="cs-CZ" sz="1400" dirty="0"/>
                  <a:t>Jak dlouho trvá v průměru vykonání jedné instrukce?</a:t>
                </a:r>
              </a:p>
              <a:p>
                <a:r>
                  <a:rPr lang="cs-CZ" sz="1400" dirty="0"/>
                  <a:t>Kolik instrukcí vykoná průměrně procesor za sekundu?</a:t>
                </a:r>
              </a:p>
              <a:p>
                <a:r>
                  <a:rPr lang="cs-CZ" sz="1400" dirty="0"/>
                  <a:t>V kolikátém taktu po </a:t>
                </a:r>
                <a:r>
                  <a:rPr lang="cs-CZ" sz="1400" dirty="0" err="1"/>
                  <a:t>spuštení</a:t>
                </a:r>
                <a:r>
                  <a:rPr lang="cs-CZ" sz="1400" dirty="0"/>
                  <a:t> dokončí procesor desátou instrukci?</a:t>
                </a:r>
              </a:p>
              <a:p>
                <a:endParaRPr lang="cs-CZ" sz="1400" dirty="0"/>
              </a:p>
              <a:p>
                <a:r>
                  <a:rPr lang="cs-CZ" sz="1400" dirty="0"/>
                  <a:t>Instrukce jsou časově různě náročné. Provedení jedné instrukce vyžaduje v průměru 10 taktů. Vykonání instrukce tedy průměrně trvá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𝑖𝑛𝑠𝑡𝑟𝑢𝑘𝑐𝑒</m:t>
                        </m:r>
                      </m:sub>
                    </m:sSub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𝑡𝑎𝑘𝑡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=10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100 000 000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𝒏𝒔</m:t>
                    </m:r>
                  </m:oMath>
                </a14:m>
                <a:endParaRPr lang="cs-CZ" sz="1400" b="1" dirty="0"/>
              </a:p>
              <a:p>
                <a:r>
                  <a:rPr lang="cs-CZ" sz="1400" dirty="0"/>
                  <a:t>Procesor nemá </a:t>
                </a:r>
                <a:r>
                  <a:rPr lang="cs-CZ" sz="1400" dirty="0" err="1"/>
                  <a:t>pipelining</a:t>
                </a:r>
                <a:r>
                  <a:rPr lang="cs-CZ" sz="1400" dirty="0"/>
                  <a:t>. Instrukce se provádějí postupně. Provedení instrukce vyžaduje v průměru 10 taktů. Oscilátor během jedné sekundy generuje 100 000 000 taktů. </a:t>
                </a:r>
              </a:p>
              <a:p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𝐼𝑃𝑆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100 000 000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𝑰𝒏𝒔𝒕𝒓𝒖𝒌𝒄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í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𝒛𝒂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𝒔𝒆𝒌𝒖𝒏𝒅𝒖</m:t>
                    </m:r>
                  </m:oMath>
                </a14:m>
                <a:endParaRPr lang="cs-CZ" sz="1400" b="1" dirty="0"/>
              </a:p>
              <a:p>
                <a:endParaRPr lang="cs-CZ" sz="1400" dirty="0"/>
              </a:p>
              <a:p>
                <a:r>
                  <a:rPr lang="cs-CZ" sz="1400" dirty="0"/>
                  <a:t>Po spuštění procesoru trvá 10 taktů, než bude vykonána první instrukce. Provádění druhé instrukce bude dokončeno za dalších 10 taktů, tedy ve 20. taktu. Třetí instrukce bude hotová v 30. taktu atd… Desátá instrukce bude tedy dokončena v </a:t>
                </a:r>
                <a:r>
                  <a:rPr lang="cs-CZ" sz="1400" b="1" dirty="0"/>
                  <a:t>100. taktu</a:t>
                </a:r>
              </a:p>
              <a:p>
                <a:endParaRPr lang="cs-CZ" sz="1400" b="1" dirty="0"/>
              </a:p>
              <a:p>
                <a:r>
                  <a:rPr lang="cs-CZ" sz="1400" b="1" dirty="0"/>
                  <a:t>Situace se ale může každou sekundu měnit, podle toho jak složité instrukce mikroprocesor právě vykonává – provedení každé instrukce na CISC procesoru trvá jinak dlouho</a:t>
                </a:r>
              </a:p>
              <a:p>
                <a:endParaRPr lang="cs-CZ" sz="1400" b="1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2"/>
                <a:ext cx="8229600" cy="4662065"/>
              </a:xfrm>
              <a:blipFill>
                <a:blip r:embed="rId2"/>
                <a:stretch>
                  <a:fillRect t="-261" r="-444" b="-169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6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BDF44-4143-4E55-9048-DE0BF299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r>
              <a:rPr lang="cs-CZ" dirty="0"/>
              <a:t> - příklad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sz="1400" b="1" dirty="0"/>
                  <a:t>RISC</a:t>
                </a:r>
                <a:r>
                  <a:rPr lang="cs-CZ" sz="1400" dirty="0"/>
                  <a:t> Mikroprocesor s </a:t>
                </a:r>
                <a:r>
                  <a:rPr lang="cs-CZ" sz="1400" b="1" dirty="0"/>
                  <a:t>5-stupňovým</a:t>
                </a:r>
                <a:r>
                  <a:rPr lang="cs-CZ" sz="1400" dirty="0"/>
                  <a:t> </a:t>
                </a:r>
                <a:r>
                  <a:rPr lang="cs-CZ" sz="1400" dirty="0" err="1"/>
                  <a:t>pipeliningem</a:t>
                </a:r>
                <a:r>
                  <a:rPr lang="cs-CZ" sz="1400" dirty="0"/>
                  <a:t> má taktovací frekvenci </a:t>
                </a:r>
                <a:r>
                  <a:rPr lang="cs-CZ" sz="1400" b="1" dirty="0"/>
                  <a:t>10 MHz</a:t>
                </a:r>
              </a:p>
              <a:p>
                <a:r>
                  <a:rPr lang="cs-CZ" sz="1400" dirty="0"/>
                  <a:t>Za jak dlouho po spuštění programu, který obsahuje 20 instrukcí, bude program dokončen? </a:t>
                </a:r>
              </a:p>
              <a:p>
                <a:endParaRPr lang="cs-CZ" sz="1400" dirty="0"/>
              </a:p>
              <a:p>
                <a:endParaRPr lang="cs-CZ" sz="1400" dirty="0"/>
              </a:p>
              <a:p>
                <a:r>
                  <a:rPr lang="cs-CZ" sz="1400" dirty="0"/>
                  <a:t>Provedení instrukce je rozděleno do pěti fází, vykonání instrukce vyžaduje pět taktů.</a:t>
                </a:r>
              </a:p>
              <a:p>
                <a:r>
                  <a:rPr lang="cs-CZ" sz="1400" dirty="0"/>
                  <a:t>První instrukci mikroprocesor dokončí v pátém taktu. </a:t>
                </a:r>
              </a:p>
              <a:p>
                <a:r>
                  <a:rPr lang="cs-CZ" sz="1400" dirty="0"/>
                  <a:t>Následně druhou instrukci dokončí v 6. taktu, třetí instrukci v 7. taktu, čtvrtou instrukci v 8. taktu…</a:t>
                </a:r>
              </a:p>
              <a:p>
                <a:r>
                  <a:rPr lang="cs-CZ" sz="1400" dirty="0"/>
                  <a:t>20. instrukci tedy procesor dokončí v 24. taktu</a:t>
                </a:r>
              </a:p>
              <a:p>
                <a:r>
                  <a:rPr lang="cs-CZ" sz="1400" dirty="0"/>
                  <a:t>Provedení programu vyžaduje 24 taktů</a:t>
                </a:r>
              </a:p>
              <a:p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𝑝𝑟𝑜𝑔𝑟𝑎𝑚</m:t>
                        </m:r>
                      </m:sub>
                    </m:sSub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=24 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𝑡𝑎𝑘𝑡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=24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=24</m:t>
                    </m:r>
                    <m:f>
                      <m:f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10 000 000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𝟐𝟒𝟎𝟎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𝒏𝒔</m:t>
                    </m:r>
                  </m:oMath>
                </a14:m>
                <a:endParaRPr lang="cs-CZ" sz="1400" b="1" dirty="0"/>
              </a:p>
              <a:p>
                <a:endParaRPr lang="cs-CZ" sz="1400" b="1" dirty="0"/>
              </a:p>
              <a:p>
                <a:r>
                  <a:rPr lang="cs-CZ" sz="1400" b="1" dirty="0"/>
                  <a:t>Program bude hotový za 2400 nanosekund.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820EBBBE-40E6-454D-8BD8-7EA5F87E1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92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734A4AC-2E4A-444B-ADC1-FD3A1C9C8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Problémy proudového zpracování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A475FEF-1102-40A7-9FEA-9ACB50E06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Ideální využití procesoru mohou narušit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Instrukce, které vyžadují pro své provedení více taktů (obvyklé u CISC)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Instrukce, které pracují s výsledkem předchozí operace (datové závislosti)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Podmíněné skoky (větvení programu)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Pomalá paměť, čekání na data z paměti</a:t>
            </a:r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Tyto problémy se odborně nazývají </a:t>
            </a:r>
            <a:r>
              <a:rPr lang="cs-CZ" altLang="cs-CZ" sz="1600" b="1" dirty="0"/>
              <a:t>hazardy</a:t>
            </a:r>
            <a:r>
              <a:rPr lang="cs-CZ" altLang="cs-CZ" sz="1600" dirty="0"/>
              <a:t> (nemá to nic společného s hazardy v logických obvodech)</a:t>
            </a:r>
          </a:p>
          <a:p>
            <a:pPr eaLnBrk="1" hangingPunct="1">
              <a:lnSpc>
                <a:spcPct val="90000"/>
              </a:lnSpc>
            </a:pPr>
            <a:endParaRPr lang="cs-CZ" altLang="cs-CZ" sz="16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Strukturní hazardy</a:t>
            </a:r>
            <a:r>
              <a:rPr lang="cs-CZ" altLang="cs-CZ" sz="1600" dirty="0"/>
              <a:t> – daný zdroj není k dispozici, kolize při přístupu ke sdíleným prostředkům (paměť, registr, funkční jednotka)</a:t>
            </a:r>
          </a:p>
          <a:p>
            <a:pPr eaLnBrk="1" hangingPunct="1">
              <a:lnSpc>
                <a:spcPct val="90000"/>
              </a:lnSpc>
            </a:pPr>
            <a:endParaRPr lang="cs-CZ" altLang="cs-CZ" sz="16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Datové hazardy</a:t>
            </a:r>
            <a:r>
              <a:rPr lang="cs-CZ" altLang="cs-CZ" sz="1600" dirty="0"/>
              <a:t> – datové závislosti mezi po sobě jdoucími instrukcemi</a:t>
            </a:r>
          </a:p>
          <a:p>
            <a:pPr eaLnBrk="1" hangingPunct="1">
              <a:lnSpc>
                <a:spcPct val="90000"/>
              </a:lnSpc>
            </a:pPr>
            <a:endParaRPr lang="cs-CZ" altLang="cs-CZ" sz="16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Řídící hazardy</a:t>
            </a:r>
            <a:r>
              <a:rPr lang="cs-CZ" altLang="cs-CZ" sz="1600" dirty="0"/>
              <a:t> – Skoky měnící stav programového čítače</a:t>
            </a:r>
          </a:p>
          <a:p>
            <a:pPr eaLnBrk="1" hangingPunct="1">
              <a:lnSpc>
                <a:spcPct val="90000"/>
              </a:lnSpc>
            </a:pPr>
            <a:endParaRPr lang="cs-CZ" altLang="cs-CZ" sz="16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Základní a neefektivní řešení: vložení jalového čekacího taktu v </a:t>
            </a:r>
            <a:r>
              <a:rPr lang="cs-CZ" altLang="cs-CZ" sz="1600" dirty="0" err="1"/>
              <a:t>pipeliningu</a:t>
            </a:r>
            <a:endParaRPr lang="cs-CZ" altLang="cs-CZ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9524E6F-7F94-42A6-9404-1C35E1420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Datové hazardy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7083CF-F602-4DED-985B-29B11C33B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800"/>
              <a:t>Problém nastává, pokud se instrukce snaží přečíst data, která jsou výsledkem předchozí instrukce, ale ještě nebyla zapsána do cílového registru ve fázi WriteBack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1DC0A6D-6B29-40BF-AD31-E3288DB33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592388"/>
            <a:ext cx="6337300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>
            <a:extLst>
              <a:ext uri="{FF2B5EF4-FFF2-40B4-BE49-F238E27FC236}">
                <a16:creationId xmlns:a16="http://schemas.microsoft.com/office/drawing/2014/main" id="{CF69697D-CA92-4E08-9966-A96E5F363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05263"/>
            <a:ext cx="72723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Při dekódování strojového kódu instrukce bylo zjištěno, že pracuje s registrem, jehož hodnotu mění předchozí instrukce, proto byly vloženy čekací cykly (stall)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112FEC85-8441-4C09-9BD8-3A2353D55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35756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70AC1529-9A75-48AA-BBCA-CACB20BF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5445125"/>
            <a:ext cx="24828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Forwarding umožňuje použití vypočítaného výsledku následující operací ještě před tím, než byl výsledek zapsán do cílového registru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7E32C04-E83F-4C8B-A2B7-434A6C3CF036}"/>
              </a:ext>
            </a:extLst>
          </p:cNvPr>
          <p:cNvSpPr txBox="1"/>
          <p:nvPr/>
        </p:nvSpPr>
        <p:spPr>
          <a:xfrm>
            <a:off x="217488" y="3090070"/>
            <a:ext cx="1354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R1=R2+R3</a:t>
            </a:r>
          </a:p>
          <a:p>
            <a:endParaRPr lang="cs-CZ" dirty="0"/>
          </a:p>
          <a:p>
            <a:r>
              <a:rPr lang="cs-CZ" dirty="0"/>
              <a:t>R4=R1-R3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275A805-BF5E-40DE-B657-9C5AEB8DA10E}"/>
              </a:ext>
            </a:extLst>
          </p:cNvPr>
          <p:cNvSpPr txBox="1"/>
          <p:nvPr/>
        </p:nvSpPr>
        <p:spPr>
          <a:xfrm>
            <a:off x="429306" y="5552466"/>
            <a:ext cx="1354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R1=R2+R3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R4=R1-R3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2D780BB-AE55-42F8-B51E-2E2E5ED00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Forwarding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88CD89E4-3731-4B2D-9482-865AB01F453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0975" y="1341438"/>
            <a:ext cx="8496300" cy="5316537"/>
          </a:xfrm>
          <a:noFill/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26A49461-7AE3-4141-8BF8-F476D5176CC2}"/>
              </a:ext>
            </a:extLst>
          </p:cNvPr>
          <p:cNvSpPr txBox="1"/>
          <p:nvPr/>
        </p:nvSpPr>
        <p:spPr>
          <a:xfrm>
            <a:off x="6731695" y="242088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Forwardingová</a:t>
            </a:r>
            <a:r>
              <a:rPr lang="cs-CZ" dirty="0"/>
              <a:t> „cesta“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F3F6CA70-079C-4781-9C9B-D54C5EB6FF4F}"/>
              </a:ext>
            </a:extLst>
          </p:cNvPr>
          <p:cNvCxnSpPr>
            <a:stCxn id="2" idx="1"/>
          </p:cNvCxnSpPr>
          <p:nvPr/>
        </p:nvCxnSpPr>
        <p:spPr>
          <a:xfrm flipH="1">
            <a:off x="5436096" y="2744054"/>
            <a:ext cx="1295599" cy="5409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>
            <a:extLst>
              <a:ext uri="{FF2B5EF4-FFF2-40B4-BE49-F238E27FC236}">
                <a16:creationId xmlns:a16="http://schemas.microsoft.com/office/drawing/2014/main" id="{19290E8C-8133-47AA-BAA3-A459A4AA3A92}"/>
              </a:ext>
            </a:extLst>
          </p:cNvPr>
          <p:cNvSpPr txBox="1"/>
          <p:nvPr/>
        </p:nvSpPr>
        <p:spPr>
          <a:xfrm>
            <a:off x="3635896" y="116556"/>
            <a:ext cx="371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Forwarding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/>
              <a:t>Test shody cílového registru a zdrojových registrů příští operace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C3ED1D6B-50F7-4DA7-B18C-1D396E90F89D}"/>
              </a:ext>
            </a:extLst>
          </p:cNvPr>
          <p:cNvCxnSpPr/>
          <p:nvPr/>
        </p:nvCxnSpPr>
        <p:spPr>
          <a:xfrm flipH="1">
            <a:off x="4283968" y="980728"/>
            <a:ext cx="504056" cy="1140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0188873-82EC-4FE2-BEC0-5C46E7BE7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Datové závislosti</a:t>
            </a:r>
            <a:br>
              <a:rPr lang="cs-CZ" altLang="cs-CZ"/>
            </a:br>
            <a:r>
              <a:rPr lang="cs-CZ" altLang="cs-CZ"/>
              <a:t>Forwarding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C389D1E-6642-4411-AE89-9CEDC9893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2100" dirty="0"/>
              <a:t>ADD	 R1,R5,R6   	(R1</a:t>
            </a:r>
            <a:r>
              <a:rPr lang="en-US" altLang="cs-CZ" sz="2100" dirty="0"/>
              <a:t> </a:t>
            </a:r>
            <a:r>
              <a:rPr lang="en-US" altLang="cs-CZ" sz="2100" dirty="0">
                <a:sym typeface="Wingdings" panose="05000000000000000000" pitchFamily="2" charset="2"/>
              </a:rPr>
              <a:t> </a:t>
            </a:r>
            <a:r>
              <a:rPr lang="en-US" altLang="cs-CZ" sz="2100" dirty="0"/>
              <a:t>R5+R6)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en-US" altLang="cs-CZ" sz="2100" dirty="0"/>
              <a:t>INC	R1</a:t>
            </a:r>
            <a:r>
              <a:rPr lang="cs-CZ" altLang="cs-CZ" sz="2100" dirty="0"/>
              <a:t>		(R1 </a:t>
            </a:r>
            <a:r>
              <a:rPr lang="en-US" altLang="cs-CZ" sz="2100" dirty="0">
                <a:sym typeface="Wingdings" panose="05000000000000000000" pitchFamily="2" charset="2"/>
              </a:rPr>
              <a:t></a:t>
            </a:r>
            <a:r>
              <a:rPr lang="cs-CZ" altLang="cs-CZ" sz="2100" dirty="0">
                <a:sym typeface="Wingdings" panose="05000000000000000000" pitchFamily="2" charset="2"/>
              </a:rPr>
              <a:t> R1+1)</a:t>
            </a:r>
            <a:endParaRPr lang="en-US" altLang="cs-CZ" sz="2100" dirty="0"/>
          </a:p>
          <a:p>
            <a:pPr eaLnBrk="1" hangingPunct="1">
              <a:lnSpc>
                <a:spcPct val="90000"/>
              </a:lnSpc>
            </a:pPr>
            <a:endParaRPr lang="en-US" altLang="cs-CZ" sz="2100" dirty="0"/>
          </a:p>
          <a:p>
            <a:pPr eaLnBrk="1" hangingPunct="1">
              <a:lnSpc>
                <a:spcPct val="90000"/>
              </a:lnSpc>
            </a:pPr>
            <a:r>
              <a:rPr lang="en-US" altLang="cs-CZ" sz="2100" dirty="0" err="1"/>
              <a:t>Inkrem</a:t>
            </a:r>
            <a:r>
              <a:rPr lang="cs-CZ" altLang="cs-CZ" sz="2100" dirty="0"/>
              <a:t>e</a:t>
            </a:r>
            <a:r>
              <a:rPr lang="en-US" altLang="cs-CZ" sz="2100" dirty="0" err="1"/>
              <a:t>ntace</a:t>
            </a:r>
            <a:r>
              <a:rPr lang="en-US" altLang="cs-CZ" sz="2100" dirty="0"/>
              <a:t> </a:t>
            </a:r>
            <a:r>
              <a:rPr lang="en-US" altLang="cs-CZ" sz="2100" dirty="0" err="1"/>
              <a:t>registru</a:t>
            </a:r>
            <a:r>
              <a:rPr lang="en-US" altLang="cs-CZ" sz="2100" dirty="0"/>
              <a:t> R1 by bez </a:t>
            </a:r>
            <a:r>
              <a:rPr lang="en-US" altLang="cs-CZ" sz="2100" dirty="0" err="1"/>
              <a:t>forwardingu</a:t>
            </a:r>
            <a:r>
              <a:rPr lang="en-US" altLang="cs-CZ" sz="2100" dirty="0"/>
              <a:t> </a:t>
            </a:r>
            <a:r>
              <a:rPr lang="en-US" altLang="cs-CZ" sz="2100" dirty="0" err="1"/>
              <a:t>mohla</a:t>
            </a:r>
            <a:r>
              <a:rPr lang="en-US" altLang="cs-CZ" sz="2100" dirty="0"/>
              <a:t> prob</a:t>
            </a:r>
            <a:r>
              <a:rPr lang="cs-CZ" altLang="cs-CZ" sz="2100" dirty="0" err="1"/>
              <a:t>ěhnout</a:t>
            </a:r>
            <a:r>
              <a:rPr lang="cs-CZ" altLang="cs-CZ" sz="2100" dirty="0"/>
              <a:t> až po zápisu výsledku operace ADD do registru R1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Díky </a:t>
            </a:r>
            <a:r>
              <a:rPr lang="cs-CZ" altLang="cs-CZ" sz="2100" dirty="0" err="1"/>
              <a:t>forwardingu</a:t>
            </a:r>
            <a:r>
              <a:rPr lang="cs-CZ" altLang="cs-CZ" sz="2100" dirty="0"/>
              <a:t> probíhá inkrementace ihned v návaznosti na ADD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Výsledek operace ADD </a:t>
            </a:r>
            <a:r>
              <a:rPr lang="cs-CZ" altLang="cs-CZ" sz="2100" b="1" dirty="0"/>
              <a:t>zůstává v ALU </a:t>
            </a:r>
            <a:r>
              <a:rPr lang="cs-CZ" altLang="cs-CZ" sz="2100" dirty="0"/>
              <a:t>a je ihned inkrementován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Výsledek operace ADD se ani nezapíše do registru R1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Do registru R1 bude zapsán až výsledek inkrementace, která na ADD navazuje</a:t>
            </a:r>
          </a:p>
          <a:p>
            <a:pPr eaLnBrk="1" hangingPunct="1">
              <a:lnSpc>
                <a:spcPct val="90000"/>
              </a:lnSpc>
            </a:pPr>
            <a:endParaRPr lang="en-US" altLang="cs-CZ" sz="21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cs-CZ" sz="21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7FB505-6E62-47A6-A75D-AE07F0378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Load</a:t>
            </a:r>
            <a:r>
              <a:rPr lang="cs-CZ" altLang="cs-CZ" dirty="0"/>
              <a:t>-use </a:t>
            </a:r>
            <a:r>
              <a:rPr lang="cs-CZ" altLang="cs-CZ" dirty="0" err="1"/>
              <a:t>delay</a:t>
            </a:r>
            <a:endParaRPr lang="cs-CZ" altLang="cs-CZ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0CCE664-65B1-46C8-B8FA-8B06F52C7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Při čtení operandu z paměti dochází k problému – operand nelze použít hned v bezprostředně následující instrukci (tady </a:t>
            </a:r>
            <a:r>
              <a:rPr lang="cs-CZ" altLang="cs-CZ" sz="1800" dirty="0" err="1"/>
              <a:t>forwarding</a:t>
            </a:r>
            <a:r>
              <a:rPr lang="cs-CZ" altLang="cs-CZ" sz="1800" dirty="0"/>
              <a:t> nefunguje)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5A2D049A-9511-4709-9D76-4B9F74F9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4991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5">
            <a:extLst>
              <a:ext uri="{FF2B5EF4-FFF2-40B4-BE49-F238E27FC236}">
                <a16:creationId xmlns:a16="http://schemas.microsoft.com/office/drawing/2014/main" id="{D37DFBE1-446C-4907-A035-9B4EF8CB7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60800"/>
            <a:ext cx="20161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LW R2, 25</a:t>
            </a:r>
          </a:p>
          <a:p>
            <a:pPr eaLnBrk="1" hangingPunct="1">
              <a:spcBef>
                <a:spcPct val="50000"/>
              </a:spcBef>
            </a:pPr>
            <a:endParaRPr lang="cs-CZ" altLang="cs-CZ" dirty="0"/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ADD R1,R2,R3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AEE3F94D-A283-4BE1-91BC-6A79C780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04" y="2502108"/>
            <a:ext cx="6696075" cy="10541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Jde o příklad RISC-</a:t>
            </a:r>
            <a:r>
              <a:rPr lang="cs-CZ" altLang="cs-CZ" dirty="0" err="1"/>
              <a:t>ových</a:t>
            </a:r>
            <a:r>
              <a:rPr lang="cs-CZ" altLang="cs-CZ" dirty="0"/>
              <a:t> instrukcí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dirty="0"/>
              <a:t>LW R2,25 – </a:t>
            </a:r>
            <a:r>
              <a:rPr lang="cs-CZ" altLang="cs-CZ" dirty="0" err="1"/>
              <a:t>Load</a:t>
            </a:r>
            <a:r>
              <a:rPr lang="cs-CZ" altLang="cs-CZ" dirty="0"/>
              <a:t> Word – přečte z paměti z adresy 25 dva bajty a uloží je do registru R2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698FCFFE-4E17-4210-A3FC-7ED1CA25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600010"/>
            <a:ext cx="6121400" cy="10618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ADD R1,R2,R3 – </a:t>
            </a:r>
            <a:r>
              <a:rPr lang="en-US" altLang="cs-CZ" dirty="0"/>
              <a:t>R</a:t>
            </a:r>
            <a:r>
              <a:rPr lang="cs-CZ" altLang="cs-CZ" dirty="0"/>
              <a:t>1</a:t>
            </a:r>
            <a:r>
              <a:rPr lang="en-US" altLang="cs-CZ" dirty="0"/>
              <a:t>=R</a:t>
            </a:r>
            <a:r>
              <a:rPr lang="cs-CZ" altLang="cs-CZ" dirty="0"/>
              <a:t>2</a:t>
            </a:r>
            <a:r>
              <a:rPr lang="en-US" altLang="cs-CZ" dirty="0"/>
              <a:t>+R</a:t>
            </a:r>
            <a:r>
              <a:rPr lang="cs-CZ" altLang="cs-CZ" dirty="0"/>
              <a:t>3</a:t>
            </a:r>
            <a:endParaRPr lang="en-US" altLang="cs-CZ" dirty="0"/>
          </a:p>
          <a:p>
            <a:pPr eaLnBrk="1" hangingPunct="1">
              <a:spcBef>
                <a:spcPct val="50000"/>
              </a:spcBef>
            </a:pPr>
            <a:r>
              <a:rPr lang="en-US" altLang="cs-CZ" dirty="0" err="1"/>
              <a:t>ve</a:t>
            </a:r>
            <a:r>
              <a:rPr lang="en-US" altLang="cs-CZ" dirty="0"/>
              <a:t> f</a:t>
            </a:r>
            <a:r>
              <a:rPr lang="cs-CZ" altLang="cs-CZ" dirty="0" err="1"/>
              <a:t>ázi</a:t>
            </a:r>
            <a:r>
              <a:rPr lang="cs-CZ" altLang="cs-CZ" dirty="0"/>
              <a:t> </a:t>
            </a:r>
            <a:r>
              <a:rPr lang="cs-CZ" altLang="cs-CZ" dirty="0" err="1"/>
              <a:t>execute</a:t>
            </a:r>
            <a:r>
              <a:rPr lang="cs-CZ" altLang="cs-CZ" dirty="0"/>
              <a:t> ještě není k dispozici obsah registru R2, protože neproběhla fáze MEM instrukce LW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83CE2B4-5ECF-4049-8661-D6386F2CA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CISC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0BC9654-E573-4A0E-B42E-AE7A7823E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Původní směr vývoje procesorů a počítačů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Návrháři se neustále od počátku vzniku procesorů (1970) snažili zlepšovat jejich vlastnosti a zvyšovat výpočetní výkon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Zlepšení často spočívalo v zavedení </a:t>
            </a:r>
            <a:r>
              <a:rPr lang="cs-CZ" altLang="cs-CZ" sz="1700" b="1" dirty="0"/>
              <a:t>nových složitějších instrukcí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Idea: Jestliže programátor bude mít k dispozici v instrukční sadě procesoru </a:t>
            </a:r>
            <a:r>
              <a:rPr lang="cs-CZ" altLang="cs-CZ" sz="1700" b="1" dirty="0"/>
              <a:t>složité výkonné instrukce</a:t>
            </a:r>
            <a:r>
              <a:rPr lang="cs-CZ" altLang="cs-CZ" sz="1700" dirty="0"/>
              <a:t>, pak programy zapsané takovými dokonalými instrukcemi budou jednoduché, krátké a obsadí malý objem paměti – Program bude krátký a napsaný rychle pomocí výkonných instrukcí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Tyto úvahy se ale v praxi </a:t>
            </a:r>
            <a:r>
              <a:rPr lang="cs-CZ" altLang="cs-CZ" sz="1700" b="1" dirty="0"/>
              <a:t>nepotvrdily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Instrukční sada procesorů se dále rozšiřovala také  z toho důvodu, že každý nový procesor přidává nějaké nové instrukce a kvůli </a:t>
            </a:r>
            <a:r>
              <a:rPr lang="cs-CZ" altLang="cs-CZ" sz="1700" b="1" dirty="0"/>
              <a:t>zpětné kompatibilitě</a:t>
            </a:r>
            <a:r>
              <a:rPr lang="cs-CZ" altLang="cs-CZ" sz="1700" dirty="0"/>
              <a:t> zachovává i ty staré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Instrukční sada procesorů typu </a:t>
            </a:r>
            <a:r>
              <a:rPr lang="cs-CZ" altLang="cs-CZ" sz="1700" b="1" dirty="0"/>
              <a:t>CISC</a:t>
            </a:r>
            <a:r>
              <a:rPr lang="cs-CZ" altLang="cs-CZ" sz="1700" dirty="0"/>
              <a:t> obvykle obsahuje více než 200 instrukcí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Instrukce </a:t>
            </a:r>
            <a:r>
              <a:rPr lang="cs-CZ" altLang="cs-CZ" sz="1700" b="1" dirty="0"/>
              <a:t>CISC</a:t>
            </a:r>
            <a:r>
              <a:rPr lang="cs-CZ" altLang="cs-CZ" sz="1700" dirty="0"/>
              <a:t> procesoru jsou v něm obvykle prováděny pomocí </a:t>
            </a:r>
            <a:r>
              <a:rPr lang="cs-CZ" altLang="cs-CZ" sz="1700" b="1" dirty="0"/>
              <a:t>mikroprogramu</a:t>
            </a:r>
            <a:r>
              <a:rPr lang="cs-CZ" altLang="cs-CZ" sz="1700" dirty="0"/>
              <a:t> (často dost složitého)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700" dirty="0"/>
              <a:t>Doba provádění jednotlivých instrukcí</a:t>
            </a:r>
            <a:r>
              <a:rPr lang="cs-CZ" altLang="cs-CZ" sz="1700" b="1" dirty="0"/>
              <a:t> CISC</a:t>
            </a:r>
            <a:r>
              <a:rPr lang="cs-CZ" altLang="cs-CZ" sz="1700" dirty="0"/>
              <a:t> procesoru se vzájemně značně </a:t>
            </a:r>
            <a:r>
              <a:rPr lang="cs-CZ" altLang="cs-CZ" sz="1700" b="1" dirty="0"/>
              <a:t>liší</a:t>
            </a:r>
            <a:r>
              <a:rPr lang="cs-CZ" altLang="cs-CZ" sz="1700" dirty="0"/>
              <a:t> podle jejich složitosti (každá instrukce je provedena během jiného počtu taktů)</a:t>
            </a:r>
            <a:endParaRPr lang="cs-CZ" altLang="cs-CZ" dirty="0"/>
          </a:p>
          <a:p>
            <a:pPr eaLnBrk="1" hangingPunct="1">
              <a:lnSpc>
                <a:spcPct val="90000"/>
              </a:lnSpc>
            </a:pPr>
            <a:endParaRPr lang="cs-CZ" alt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E3794FF-5812-4ED1-B6FC-1EBFD083D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Load-use delay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E59C7E1-C724-47DF-8DBA-EFB4052BB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400" dirty="0"/>
              <a:t>Problém tedy spočívá v tom, že po instrukci LOAD (načtení dat z paměti do registru) nelze ihned v následující instrukci s načtenými daty pracovat, protože vlastně ještě načtená nejsou</a:t>
            </a:r>
          </a:p>
          <a:p>
            <a:pPr eaLnBrk="1" hangingPunct="1"/>
            <a:endParaRPr lang="cs-CZ" altLang="cs-CZ" sz="2400" dirty="0"/>
          </a:p>
          <a:p>
            <a:pPr eaLnBrk="1" hangingPunct="1"/>
            <a:r>
              <a:rPr lang="cs-CZ" altLang="cs-CZ" sz="2400" dirty="0"/>
              <a:t>Eliminace </a:t>
            </a:r>
            <a:r>
              <a:rPr lang="cs-CZ" altLang="cs-CZ" sz="2400" dirty="0" err="1"/>
              <a:t>load</a:t>
            </a:r>
            <a:r>
              <a:rPr lang="cs-CZ" altLang="cs-CZ" sz="2400" dirty="0"/>
              <a:t>-use </a:t>
            </a:r>
            <a:r>
              <a:rPr lang="cs-CZ" altLang="cs-CZ" sz="2400" dirty="0" err="1"/>
              <a:t>delay</a:t>
            </a:r>
            <a:r>
              <a:rPr lang="cs-CZ" altLang="cs-CZ" sz="2400" dirty="0"/>
              <a:t> je možná vložením nezávislé instrukce mezi instrukci čtení z paměti a instrukci, která použije přečtený bajt jako operand</a:t>
            </a:r>
          </a:p>
          <a:p>
            <a:pPr eaLnBrk="1" hangingPunct="1"/>
            <a:endParaRPr lang="cs-CZ" altLang="cs-CZ" sz="2400" dirty="0"/>
          </a:p>
          <a:p>
            <a:pPr eaLnBrk="1" hangingPunct="1"/>
            <a:r>
              <a:rPr lang="cs-CZ" altLang="cs-CZ" sz="2400" dirty="0"/>
              <a:t>To je typickým úkolem dobře pracujícího překladače s optimalizací kódu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FB40E88-0832-4CFF-9B0A-57675C31F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Eliminace load-use delay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B1717CA4-17A6-41E6-BE80-4C4D97C1AE2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341438"/>
            <a:ext cx="7561263" cy="545465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5555EDA-5799-4544-AB89-66A7FCB45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Strukturní hazardy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8C7B23F-7121-421E-ADC9-C1E1CEBA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/>
              <a:t>Tento typ problému vzniká hlavně tehdy, když instrukce mají různou dobu zpracování (vyžadují různý počet taktů – typické pro CISC)</a:t>
            </a:r>
          </a:p>
          <a:p>
            <a:pPr eaLnBrk="1" hangingPunct="1"/>
            <a:r>
              <a:rPr lang="cs-CZ" altLang="cs-CZ" sz="2000"/>
              <a:t>V jednom taktu může skončit více než jedna instrukce</a:t>
            </a:r>
          </a:p>
          <a:p>
            <a:pPr eaLnBrk="1" hangingPunct="1"/>
            <a:r>
              <a:rPr lang="cs-CZ" altLang="cs-CZ" sz="2000"/>
              <a:t>V jednom taktu může více instrukcí požadovat provedení fáze ve stejné jednotce</a:t>
            </a:r>
          </a:p>
          <a:p>
            <a:pPr eaLnBrk="1" hangingPunct="1"/>
            <a:r>
              <a:rPr lang="cs-CZ" altLang="cs-CZ" sz="2000"/>
              <a:t>Dochází ke kolizi</a:t>
            </a:r>
            <a:r>
              <a:rPr lang="cs-CZ" altLang="cs-CZ"/>
              <a:t> 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FD9D4225-89EC-4EEF-BA15-8CC69AE7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05263"/>
            <a:ext cx="8748712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58DE962-47DB-458B-B991-0A5C27A6F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Fronta instrukcí a skok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0AE626A-FAA1-48F9-8932-F541EE03D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Moderní procesory s </a:t>
            </a:r>
            <a:r>
              <a:rPr lang="cs-CZ" altLang="cs-CZ" sz="1600" b="1" dirty="0"/>
              <a:t>proudovým zpracováním</a:t>
            </a:r>
            <a:r>
              <a:rPr lang="cs-CZ" altLang="cs-CZ" sz="1600" dirty="0"/>
              <a:t> pracují s </a:t>
            </a:r>
            <a:r>
              <a:rPr lang="cs-CZ" altLang="cs-CZ" sz="1600" b="1" dirty="0"/>
              <a:t>frontou instrukcí</a:t>
            </a:r>
            <a:r>
              <a:rPr lang="cs-CZ" altLang="cs-CZ" sz="1600" dirty="0"/>
              <a:t>, do níž jsou bajty </a:t>
            </a:r>
            <a:r>
              <a:rPr lang="cs-CZ" altLang="cs-CZ" sz="1600" b="1" dirty="0"/>
              <a:t>strojového kódu</a:t>
            </a:r>
            <a:r>
              <a:rPr lang="cs-CZ" altLang="cs-CZ" sz="1600" dirty="0"/>
              <a:t> vkládány v předstihu</a:t>
            </a:r>
          </a:p>
          <a:p>
            <a:pPr eaLnBrk="1" hangingPunct="1"/>
            <a:r>
              <a:rPr lang="cs-CZ" altLang="cs-CZ" sz="1600" dirty="0"/>
              <a:t>Při provedení </a:t>
            </a:r>
            <a:r>
              <a:rPr lang="cs-CZ" altLang="cs-CZ" sz="1600" b="1" dirty="0"/>
              <a:t>skoku</a:t>
            </a:r>
            <a:r>
              <a:rPr lang="cs-CZ" altLang="cs-CZ" sz="1600" dirty="0"/>
              <a:t> je obsah fronty instrukcí k ničemu, protože běh programu se přesouvá na jiné místo a načtené instrukce se přeskočí</a:t>
            </a:r>
          </a:p>
          <a:p>
            <a:pPr eaLnBrk="1" hangingPunct="1"/>
            <a:r>
              <a:rPr lang="cs-CZ" altLang="cs-CZ" sz="1600" dirty="0"/>
              <a:t>Skok ve strojovém kódu lze dopředu dekódovat a přizpůsobit podle něj načítání strojového kódu dalších instrukcí (tak aby se načetl strojový kód z místa, kam se skočí a ne strojový kód instrukcí, které se přeskočí)</a:t>
            </a:r>
          </a:p>
          <a:p>
            <a:pPr eaLnBrk="1" hangingPunct="1"/>
            <a:endParaRPr lang="cs-CZ" altLang="cs-CZ" sz="1600" dirty="0"/>
          </a:p>
          <a:p>
            <a:pPr eaLnBrk="1" hangingPunct="1"/>
            <a:endParaRPr lang="cs-CZ" altLang="cs-CZ" sz="1600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00DABF8-A366-464F-A523-B9099EFE5902}"/>
              </a:ext>
            </a:extLst>
          </p:cNvPr>
          <p:cNvSpPr txBox="1"/>
          <p:nvPr/>
        </p:nvSpPr>
        <p:spPr>
          <a:xfrm>
            <a:off x="1187624" y="4149080"/>
            <a:ext cx="5832648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u="sng" dirty="0"/>
              <a:t>ADRESA	Strojový kód	POVEL</a:t>
            </a:r>
          </a:p>
          <a:p>
            <a:r>
              <a:rPr lang="cs-CZ" sz="1400" dirty="0"/>
              <a:t>00001234  	17 2B		INC R2</a:t>
            </a:r>
          </a:p>
          <a:p>
            <a:r>
              <a:rPr lang="cs-CZ" sz="1400" dirty="0"/>
              <a:t>00001236	53 12 40		JMP 1240h</a:t>
            </a:r>
          </a:p>
          <a:p>
            <a:r>
              <a:rPr lang="cs-CZ" sz="1400" dirty="0"/>
              <a:t>00001239	78 5A 		ADD R2,R3</a:t>
            </a:r>
          </a:p>
          <a:p>
            <a:r>
              <a:rPr lang="cs-CZ" sz="1400" dirty="0"/>
              <a:t>0000123B	17 2B		INC R2</a:t>
            </a:r>
          </a:p>
          <a:p>
            <a:r>
              <a:rPr lang="cs-CZ" sz="1400" dirty="0"/>
              <a:t>0000123D	52 00 2A		MOV [2Ah],R2</a:t>
            </a:r>
          </a:p>
          <a:p>
            <a:r>
              <a:rPr lang="cs-CZ" sz="1400" dirty="0"/>
              <a:t>00001240	17 2A		INC R1</a:t>
            </a:r>
          </a:p>
        </p:txBody>
      </p:sp>
      <p:sp>
        <p:nvSpPr>
          <p:cNvPr id="3" name="Oblouk 2">
            <a:extLst>
              <a:ext uri="{FF2B5EF4-FFF2-40B4-BE49-F238E27FC236}">
                <a16:creationId xmlns:a16="http://schemas.microsoft.com/office/drawing/2014/main" id="{AEE6A9A4-617F-4EAD-B0E9-B2F9DB359E27}"/>
              </a:ext>
            </a:extLst>
          </p:cNvPr>
          <p:cNvSpPr/>
          <p:nvPr/>
        </p:nvSpPr>
        <p:spPr>
          <a:xfrm>
            <a:off x="4652395" y="4695803"/>
            <a:ext cx="783701" cy="914400"/>
          </a:xfrm>
          <a:prstGeom prst="arc">
            <a:avLst>
              <a:gd name="adj1" fmla="val 16200000"/>
              <a:gd name="adj2" fmla="val 44685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0D56A42-9958-4B37-BF19-C670D972FC32}"/>
              </a:ext>
            </a:extLst>
          </p:cNvPr>
          <p:cNvSpPr txBox="1"/>
          <p:nvPr/>
        </p:nvSpPr>
        <p:spPr>
          <a:xfrm>
            <a:off x="5716243" y="4149080"/>
            <a:ext cx="296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Tyto tři instrukce se přeskočí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22E59E-496D-4A75-8349-6AE09767E189}"/>
              </a:ext>
            </a:extLst>
          </p:cNvPr>
          <p:cNvSpPr txBox="1"/>
          <p:nvPr/>
        </p:nvSpPr>
        <p:spPr>
          <a:xfrm>
            <a:off x="5583200" y="5481537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Během provádění instrukcí </a:t>
            </a:r>
          </a:p>
          <a:p>
            <a:r>
              <a:rPr lang="cs-CZ" sz="1400" dirty="0"/>
              <a:t>INC R2, JMP 1240h</a:t>
            </a:r>
          </a:p>
          <a:p>
            <a:r>
              <a:rPr lang="cs-CZ" sz="1400" dirty="0"/>
              <a:t>je již třeba načítat strojový kód instrukce INC R1 (bajty 17 2A)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578FC0E4-83D2-44DF-BB8B-C4FDD57C516B}"/>
              </a:ext>
            </a:extLst>
          </p:cNvPr>
          <p:cNvSpPr/>
          <p:nvPr/>
        </p:nvSpPr>
        <p:spPr>
          <a:xfrm>
            <a:off x="3923928" y="4816888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B79DD10-E511-4069-B8F4-FC520ECD6A32}"/>
              </a:ext>
            </a:extLst>
          </p:cNvPr>
          <p:cNvCxnSpPr>
            <a:cxnSpLocks/>
          </p:cNvCxnSpPr>
          <p:nvPr/>
        </p:nvCxnSpPr>
        <p:spPr>
          <a:xfrm flipV="1">
            <a:off x="5077286" y="4456858"/>
            <a:ext cx="1078890" cy="36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58CC84E5-C9E1-4A29-ADD7-5306FCDFE3AB}"/>
              </a:ext>
            </a:extLst>
          </p:cNvPr>
          <p:cNvCxnSpPr>
            <a:cxnSpLocks/>
          </p:cNvCxnSpPr>
          <p:nvPr/>
        </p:nvCxnSpPr>
        <p:spPr>
          <a:xfrm flipH="1" flipV="1">
            <a:off x="2699793" y="5661248"/>
            <a:ext cx="2959898" cy="59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8A852-5426-4660-B964-7A069DD6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Podmíněný skok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68FB94-9DE3-448F-AF14-13EE01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400" dirty="0"/>
              <a:t>Bohužel cca 15</a:t>
            </a:r>
            <a:r>
              <a:rPr lang="en-US" altLang="cs-CZ" sz="1400" dirty="0"/>
              <a:t>% v</a:t>
            </a:r>
            <a:r>
              <a:rPr lang="cs-CZ" altLang="cs-CZ" sz="1400" dirty="0"/>
              <a:t>šech instrukcí jsou </a:t>
            </a:r>
            <a:r>
              <a:rPr lang="cs-CZ" altLang="cs-CZ" sz="1400" b="1" dirty="0"/>
              <a:t>podmíněné skoky</a:t>
            </a:r>
            <a:r>
              <a:rPr lang="cs-CZ" altLang="cs-CZ" sz="1400" dirty="0"/>
              <a:t>, které mění pořadí vykonávání instrukcí </a:t>
            </a:r>
            <a:r>
              <a:rPr lang="cs-CZ" altLang="cs-CZ" sz="1400" b="1" dirty="0"/>
              <a:t>nepředvídatelným</a:t>
            </a:r>
            <a:r>
              <a:rPr lang="cs-CZ" altLang="cs-CZ" sz="1400" dirty="0"/>
              <a:t> způsobem</a:t>
            </a:r>
          </a:p>
          <a:p>
            <a:pPr eaLnBrk="1" hangingPunct="1"/>
            <a:r>
              <a:rPr lang="cs-CZ" altLang="cs-CZ" sz="1400" b="1" dirty="0"/>
              <a:t>Podmíněný skok </a:t>
            </a:r>
            <a:r>
              <a:rPr lang="cs-CZ" altLang="cs-CZ" sz="1400" dirty="0"/>
              <a:t>ve strojovém kódu vzniká například kompilací instrukcí </a:t>
            </a:r>
            <a:r>
              <a:rPr lang="cs-CZ" altLang="cs-CZ" sz="1400" dirty="0" err="1"/>
              <a:t>if</a:t>
            </a:r>
            <a:r>
              <a:rPr lang="cs-CZ" altLang="cs-CZ" sz="1400" dirty="0"/>
              <a:t>, </a:t>
            </a:r>
            <a:r>
              <a:rPr lang="cs-CZ" altLang="cs-CZ" sz="1400" dirty="0" err="1"/>
              <a:t>while</a:t>
            </a:r>
            <a:r>
              <a:rPr lang="cs-CZ" altLang="cs-CZ" sz="1400" dirty="0"/>
              <a:t>, switch-case….</a:t>
            </a:r>
          </a:p>
          <a:p>
            <a:pPr eaLnBrk="1" hangingPunct="1"/>
            <a:r>
              <a:rPr lang="cs-CZ" altLang="cs-CZ" sz="1400" b="1" dirty="0"/>
              <a:t>Podmíněný skok</a:t>
            </a:r>
            <a:r>
              <a:rPr lang="cs-CZ" altLang="cs-CZ" sz="1400" dirty="0"/>
              <a:t> = Je-li splněna testovaná podmínka skočí na jiné místo programu</a:t>
            </a:r>
            <a:r>
              <a:rPr lang="en-US" altLang="cs-CZ" sz="1400" dirty="0"/>
              <a:t>;</a:t>
            </a:r>
            <a:r>
              <a:rPr lang="cs-CZ" altLang="cs-CZ" sz="1400" dirty="0"/>
              <a:t> není-li podmínka splněna</a:t>
            </a:r>
            <a:r>
              <a:rPr lang="en-US" altLang="cs-CZ" sz="1400" dirty="0"/>
              <a:t> </a:t>
            </a:r>
            <a:r>
              <a:rPr lang="en-US" altLang="cs-CZ" sz="1400" dirty="0" err="1"/>
              <a:t>pokra</a:t>
            </a:r>
            <a:r>
              <a:rPr lang="cs-CZ" altLang="cs-CZ" sz="1400" dirty="0" err="1"/>
              <a:t>čuje</a:t>
            </a:r>
            <a:r>
              <a:rPr lang="cs-CZ" altLang="cs-CZ" sz="1400" dirty="0"/>
              <a:t> se další instrukcí</a:t>
            </a:r>
          </a:p>
          <a:p>
            <a:pPr eaLnBrk="1" hangingPunct="1"/>
            <a:r>
              <a:rPr lang="cs-CZ" altLang="cs-CZ" sz="1400" dirty="0"/>
              <a:t>Protože výsledek podmínky </a:t>
            </a:r>
            <a:r>
              <a:rPr lang="cs-CZ" altLang="cs-CZ" sz="1400" b="1" dirty="0"/>
              <a:t>není dopředu znám</a:t>
            </a:r>
            <a:r>
              <a:rPr lang="cs-CZ" altLang="cs-CZ" sz="1400" dirty="0"/>
              <a:t>, nelze dopředu odhadnout, kterým směrem se bude program po podmíněném skoku ubírat</a:t>
            </a:r>
          </a:p>
          <a:p>
            <a:pPr eaLnBrk="1" hangingPunct="1"/>
            <a:r>
              <a:rPr lang="cs-CZ" altLang="cs-CZ" sz="1400" dirty="0"/>
              <a:t>Pokud nevíme, jak se bude po podmínce program dále chovat (kudy bude pokračovat), není možné dopředu plnit instrukční frontu a nelze rozpracovávat instrukce – </a:t>
            </a:r>
            <a:r>
              <a:rPr lang="cs-CZ" altLang="cs-CZ" sz="1400" dirty="0" err="1"/>
              <a:t>pipelining</a:t>
            </a:r>
            <a:r>
              <a:rPr lang="cs-CZ" altLang="cs-CZ" sz="1400" dirty="0"/>
              <a:t> se zadrhne</a:t>
            </a:r>
          </a:p>
          <a:p>
            <a:pPr eaLnBrk="1" hangingPunct="1"/>
            <a:r>
              <a:rPr lang="cs-CZ" altLang="cs-CZ" sz="1400" dirty="0"/>
              <a:t>Mikroprocesor tedy neví, jaké další instrukce se po podmíněném skoku budou provádět, dokud nevypočítá výsledek podmínky – ale během tohoto počítání výsledku podmínky je již třeba rozpracovávat nějaké další instrukce</a:t>
            </a:r>
          </a:p>
          <a:p>
            <a:pPr eaLnBrk="1" hangingPunct="1"/>
            <a:r>
              <a:rPr lang="cs-CZ" altLang="cs-CZ" sz="1400" dirty="0"/>
              <a:t>Mikroprocesor se pokusí odhadnout, kterým směrem bude pokračovat program, který se dle výsledku podmínky větví a rozpracovává instrukce, kterými bude program pravděpodobně pokračovat, ale může se zmýlit – pak se stav všech rozpracovaných instrukcí musí zahodit</a:t>
            </a:r>
          </a:p>
          <a:p>
            <a:pPr eaLnBrk="1" hangingPunct="1"/>
            <a:r>
              <a:rPr lang="cs-CZ" altLang="cs-CZ" sz="1400" dirty="0"/>
              <a:t>Existují metody, které zvyšují pravděpodobnost, že instrukce vložené do fronty nebudou kvůli podmíněnému skoku zahozeny</a:t>
            </a:r>
          </a:p>
          <a:p>
            <a:pPr eaLnBrk="1" hangingPunct="1"/>
            <a:r>
              <a:rPr lang="cs-CZ" altLang="cs-CZ" sz="1400" dirty="0"/>
              <a:t>O fungování BTB si povíme později v souvislosti s procesorem PENTIUM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736009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F3FAC4-61C9-4CC8-8D5C-C53C9E40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Podmíněný skok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733F283-8494-4DE6-A6B4-4E6CA9F52D9F}"/>
              </a:ext>
            </a:extLst>
          </p:cNvPr>
          <p:cNvSpPr txBox="1"/>
          <p:nvPr/>
        </p:nvSpPr>
        <p:spPr>
          <a:xfrm>
            <a:off x="2051720" y="1844824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R2 ← 2 * R7</a:t>
            </a:r>
          </a:p>
          <a:p>
            <a:r>
              <a:rPr lang="cs-CZ" sz="2000" dirty="0"/>
              <a:t>A ← R1+R2</a:t>
            </a:r>
          </a:p>
          <a:p>
            <a:r>
              <a:rPr lang="cs-CZ" sz="2000" b="1" dirty="0"/>
              <a:t>Je-li A&gt;19 skoč</a:t>
            </a:r>
          </a:p>
          <a:p>
            <a:endParaRPr lang="cs-CZ" sz="2000" dirty="0"/>
          </a:p>
          <a:p>
            <a:r>
              <a:rPr lang="cs-CZ" sz="2000" dirty="0"/>
              <a:t>R6 ← A</a:t>
            </a:r>
          </a:p>
          <a:p>
            <a:r>
              <a:rPr lang="cs-CZ" sz="2000" dirty="0"/>
              <a:t>R7 ← R1+R3</a:t>
            </a:r>
          </a:p>
          <a:p>
            <a:r>
              <a:rPr lang="cs-CZ" sz="2000" dirty="0"/>
              <a:t>R2 ← A+4</a:t>
            </a:r>
          </a:p>
        </p:txBody>
      </p:sp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E8E97E96-FAF8-4FF4-8E9A-228CDC332C7A}"/>
              </a:ext>
            </a:extLst>
          </p:cNvPr>
          <p:cNvSpPr/>
          <p:nvPr/>
        </p:nvSpPr>
        <p:spPr>
          <a:xfrm>
            <a:off x="3606733" y="2708920"/>
            <a:ext cx="995849" cy="1188869"/>
          </a:xfrm>
          <a:custGeom>
            <a:avLst/>
            <a:gdLst>
              <a:gd name="connsiteX0" fmla="*/ 310719 w 911015"/>
              <a:gd name="connsiteY0" fmla="*/ 0 h 878889"/>
              <a:gd name="connsiteX1" fmla="*/ 905523 w 911015"/>
              <a:gd name="connsiteY1" fmla="*/ 417250 h 878889"/>
              <a:gd name="connsiteX2" fmla="*/ 0 w 911015"/>
              <a:gd name="connsiteY2" fmla="*/ 878889 h 8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015" h="878889">
                <a:moveTo>
                  <a:pt x="310719" y="0"/>
                </a:moveTo>
                <a:cubicBezTo>
                  <a:pt x="634014" y="135384"/>
                  <a:pt x="957309" y="270769"/>
                  <a:pt x="905523" y="417250"/>
                </a:cubicBezTo>
                <a:cubicBezTo>
                  <a:pt x="853737" y="563731"/>
                  <a:pt x="207146" y="787153"/>
                  <a:pt x="0" y="878889"/>
                </a:cubicBezTo>
              </a:path>
            </a:pathLst>
          </a:cu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5E52DAA6-DE0C-4B3A-A7CE-DDBCBA184287}"/>
              </a:ext>
            </a:extLst>
          </p:cNvPr>
          <p:cNvCxnSpPr>
            <a:cxnSpLocks/>
          </p:cNvCxnSpPr>
          <p:nvPr/>
        </p:nvCxnSpPr>
        <p:spPr>
          <a:xfrm>
            <a:off x="2267744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29621386-55C8-4A45-868F-9DB19B9CF937}"/>
              </a:ext>
            </a:extLst>
          </p:cNvPr>
          <p:cNvSpPr txBox="1"/>
          <p:nvPr/>
        </p:nvSpPr>
        <p:spPr>
          <a:xfrm>
            <a:off x="4591731" y="1700808"/>
            <a:ext cx="43673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Dokud mikroprocesor nevyřeší, jestli je hodnota registru A vyšší než 19, není jasné, jak bude program dále pokračovat</a:t>
            </a:r>
          </a:p>
          <a:p>
            <a:endParaRPr lang="cs-CZ" sz="1600" dirty="0"/>
          </a:p>
          <a:p>
            <a:r>
              <a:rPr lang="cs-CZ" sz="1600" dirty="0"/>
              <a:t>Pokud je A&gt;19, bude následovat operace </a:t>
            </a:r>
          </a:p>
          <a:p>
            <a:r>
              <a:rPr lang="cs-CZ" sz="1600" dirty="0"/>
              <a:t>R2 ← A+4</a:t>
            </a:r>
          </a:p>
          <a:p>
            <a:endParaRPr lang="cs-CZ" sz="1600" dirty="0"/>
          </a:p>
          <a:p>
            <a:r>
              <a:rPr lang="cs-CZ" sz="1600" dirty="0"/>
              <a:t>V opačném případě se nikam neskáče a provádí se R6 ← A</a:t>
            </a:r>
          </a:p>
          <a:p>
            <a:endParaRPr lang="cs-CZ" sz="1600" dirty="0"/>
          </a:p>
          <a:p>
            <a:r>
              <a:rPr lang="cs-CZ" sz="1600" dirty="0"/>
              <a:t>Během řešení, zda je A&gt;19, musí ale mikroprocesor s </a:t>
            </a:r>
            <a:r>
              <a:rPr lang="cs-CZ" sz="1600" dirty="0" err="1"/>
              <a:t>pipeliningem</a:t>
            </a:r>
            <a:r>
              <a:rPr lang="cs-CZ" sz="1600" dirty="0"/>
              <a:t> již jednu z těchto dvou operací rozpracovat!</a:t>
            </a:r>
          </a:p>
          <a:p>
            <a:endParaRPr lang="cs-CZ" sz="1600" dirty="0"/>
          </a:p>
          <a:p>
            <a:r>
              <a:rPr lang="cs-CZ" sz="1600" dirty="0"/>
              <a:t>Než bude známo, zda platí A&gt;19, musí být dokonce rozpracováno několik dalších instrukcí (podle toho, kolikastupňový se používá </a:t>
            </a:r>
            <a:r>
              <a:rPr lang="cs-CZ" sz="1600" dirty="0" err="1"/>
              <a:t>pipelining</a:t>
            </a:r>
            <a:r>
              <a:rPr lang="cs-CZ" sz="1600" dirty="0"/>
              <a:t>)</a:t>
            </a:r>
          </a:p>
          <a:p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4913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0713579-ED49-4281-A611-32B8EA10D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RISC x CISC a pipelining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94D8A14-7112-4228-B4B0-21CB62523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400" dirty="0"/>
              <a:t>Na </a:t>
            </a:r>
            <a:r>
              <a:rPr lang="cs-CZ" altLang="cs-CZ" sz="2400" b="1" dirty="0"/>
              <a:t>CISC</a:t>
            </a:r>
            <a:r>
              <a:rPr lang="cs-CZ" altLang="cs-CZ" sz="2400" dirty="0"/>
              <a:t> procesorech je </a:t>
            </a:r>
            <a:r>
              <a:rPr lang="cs-CZ" altLang="cs-CZ" sz="2400" dirty="0" err="1"/>
              <a:t>pipelining</a:t>
            </a:r>
            <a:r>
              <a:rPr lang="cs-CZ" altLang="cs-CZ" sz="2400" dirty="0"/>
              <a:t> teoreticky možný, ale prakticky je jeho realizace nesmírně složitá</a:t>
            </a:r>
          </a:p>
          <a:p>
            <a:pPr eaLnBrk="1" hangingPunct="1"/>
            <a:r>
              <a:rPr lang="cs-CZ" altLang="cs-CZ" sz="2400" dirty="0"/>
              <a:t>Instrukce každého </a:t>
            </a:r>
            <a:r>
              <a:rPr lang="cs-CZ" altLang="cs-CZ" sz="2400" b="1" dirty="0"/>
              <a:t>CISC</a:t>
            </a:r>
            <a:r>
              <a:rPr lang="cs-CZ" altLang="cs-CZ" sz="2400" dirty="0"/>
              <a:t> procesoru trvají různě dlouho</a:t>
            </a:r>
          </a:p>
          <a:p>
            <a:pPr eaLnBrk="1" hangingPunct="1"/>
            <a:r>
              <a:rPr lang="cs-CZ" altLang="cs-CZ" sz="2400" dirty="0"/>
              <a:t>U procesorů </a:t>
            </a:r>
            <a:r>
              <a:rPr lang="cs-CZ" altLang="cs-CZ" sz="2400" b="1" dirty="0"/>
              <a:t>CISC</a:t>
            </a:r>
            <a:r>
              <a:rPr lang="cs-CZ" altLang="cs-CZ" sz="2400" dirty="0"/>
              <a:t> mohou být zdrojovými operandy adresy a data tedy musí být nejprve přečteny z paměti (v rámci provádění instrukce)</a:t>
            </a:r>
          </a:p>
          <a:p>
            <a:pPr eaLnBrk="1" hangingPunct="1"/>
            <a:r>
              <a:rPr lang="cs-CZ" altLang="cs-CZ" sz="2400" dirty="0"/>
              <a:t>Některé instrukce pak mohou požadovat více přístupů do paměti než jiné</a:t>
            </a:r>
          </a:p>
          <a:p>
            <a:pPr eaLnBrk="1" hangingPunct="1"/>
            <a:r>
              <a:rPr lang="cs-CZ" altLang="cs-CZ" sz="2400" dirty="0"/>
              <a:t>Pro proudové zpracování </a:t>
            </a:r>
            <a:r>
              <a:rPr lang="cs-CZ" altLang="cs-CZ" sz="2400" dirty="0" err="1"/>
              <a:t>instr</a:t>
            </a:r>
            <a:r>
              <a:rPr lang="en-US" altLang="cs-CZ" sz="2400" dirty="0"/>
              <a:t>u</a:t>
            </a:r>
            <a:r>
              <a:rPr lang="cs-CZ" altLang="cs-CZ" sz="2400" dirty="0" err="1"/>
              <a:t>kcí</a:t>
            </a:r>
            <a:r>
              <a:rPr lang="cs-CZ" altLang="cs-CZ" sz="2400" dirty="0"/>
              <a:t> (</a:t>
            </a:r>
            <a:r>
              <a:rPr lang="cs-CZ" altLang="cs-CZ" sz="2400" dirty="0" err="1"/>
              <a:t>pipelining</a:t>
            </a:r>
            <a:r>
              <a:rPr lang="cs-CZ" altLang="cs-CZ" sz="2400" dirty="0"/>
              <a:t>) je jasně výhodnější </a:t>
            </a:r>
            <a:r>
              <a:rPr lang="cs-CZ" altLang="cs-CZ" sz="2400" b="1" dirty="0"/>
              <a:t>RISC</a:t>
            </a:r>
            <a:r>
              <a:rPr lang="cs-CZ" altLang="cs-CZ" sz="2400" dirty="0"/>
              <a:t> architektura</a:t>
            </a:r>
            <a:endParaRPr lang="cs-CZ" altLang="cs-CZ" sz="2400" b="1" dirty="0"/>
          </a:p>
          <a:p>
            <a:pPr eaLnBrk="1" hangingPunct="1"/>
            <a:r>
              <a:rPr lang="cs-CZ" altLang="cs-CZ" sz="2400" b="1" dirty="0" err="1"/>
              <a:t>Superskalární</a:t>
            </a:r>
            <a:r>
              <a:rPr lang="cs-CZ" altLang="cs-CZ" sz="2400" dirty="0"/>
              <a:t> implementace </a:t>
            </a:r>
            <a:r>
              <a:rPr lang="cs-CZ" altLang="cs-CZ" sz="2400" b="1" dirty="0"/>
              <a:t>CISC</a:t>
            </a:r>
            <a:r>
              <a:rPr lang="cs-CZ" altLang="cs-CZ" sz="2400" dirty="0"/>
              <a:t> je velmi komplikovaná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3E27100-EC22-4A4B-A59A-8020A1492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Dal</a:t>
            </a:r>
            <a:r>
              <a:rPr lang="cs-CZ" altLang="cs-CZ"/>
              <a:t>ší vývoj mikroprocesorů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75E5E9-5BE0-40AF-B24A-963581AE2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100" dirty="0"/>
              <a:t>Do konce osmdesátých let spočívalo </a:t>
            </a:r>
            <a:r>
              <a:rPr lang="cs-CZ" altLang="cs-CZ" sz="2100" b="1" dirty="0"/>
              <a:t>zdokonalování</a:t>
            </a:r>
            <a:r>
              <a:rPr lang="cs-CZ" altLang="cs-CZ" sz="2100" dirty="0"/>
              <a:t> mikroprocesorů a zvyšování jejich výkonu především v neustálém </a:t>
            </a:r>
            <a:r>
              <a:rPr lang="cs-CZ" altLang="cs-CZ" sz="2100" b="1" dirty="0"/>
              <a:t>zvyšování taktovací frekvence</a:t>
            </a:r>
            <a:r>
              <a:rPr lang="cs-CZ" altLang="cs-CZ" sz="2100" dirty="0"/>
              <a:t> a v </a:t>
            </a:r>
            <a:r>
              <a:rPr lang="cs-CZ" altLang="cs-CZ" sz="2100" b="1" dirty="0"/>
              <a:t>rozšiřování instrukční sady</a:t>
            </a:r>
          </a:p>
          <a:p>
            <a:pPr eaLnBrk="1" hangingPunct="1"/>
            <a:endParaRPr lang="cs-CZ" altLang="cs-CZ" sz="2100" b="1" dirty="0"/>
          </a:p>
          <a:p>
            <a:pPr eaLnBrk="1" hangingPunct="1"/>
            <a:r>
              <a:rPr lang="cs-CZ" altLang="cs-CZ" sz="2100" dirty="0"/>
              <a:t>U pozdějších moderních procesorů dochází ke zvýšení výkonu především hledáním </a:t>
            </a:r>
            <a:r>
              <a:rPr lang="cs-CZ" altLang="cs-CZ" sz="2100" b="1" dirty="0"/>
              <a:t>nových metod</a:t>
            </a:r>
            <a:r>
              <a:rPr lang="cs-CZ" altLang="cs-CZ" sz="2100" dirty="0"/>
              <a:t> práce procesoru a </a:t>
            </a:r>
            <a:r>
              <a:rPr lang="cs-CZ" altLang="cs-CZ" sz="2100" b="1" dirty="0"/>
              <a:t>nových architektur a koncepcí</a:t>
            </a:r>
          </a:p>
          <a:p>
            <a:pPr eaLnBrk="1" hangingPunct="1"/>
            <a:endParaRPr lang="cs-CZ" altLang="cs-CZ" sz="2100" b="1" dirty="0"/>
          </a:p>
          <a:p>
            <a:pPr eaLnBrk="1" hangingPunct="1"/>
            <a:r>
              <a:rPr lang="cs-CZ" altLang="cs-CZ" sz="2100" dirty="0"/>
              <a:t>Výkon procesoru je zvyšován nejen rozšiřováním datové sběrnice, zvyšováním frekvence a zdokonalováním instrukční sady, ale nově také vždy </a:t>
            </a:r>
            <a:r>
              <a:rPr lang="cs-CZ" altLang="cs-CZ" sz="2100" b="1" dirty="0"/>
              <a:t>vynalezením</a:t>
            </a:r>
            <a:r>
              <a:rPr lang="cs-CZ" altLang="cs-CZ" sz="2100" dirty="0"/>
              <a:t> nějaké </a:t>
            </a:r>
            <a:r>
              <a:rPr lang="cs-CZ" altLang="cs-CZ" sz="2100" b="1" dirty="0"/>
              <a:t>nové koncepce</a:t>
            </a:r>
          </a:p>
          <a:p>
            <a:pPr eaLnBrk="1" hangingPunct="1"/>
            <a:endParaRPr lang="cs-CZ" altLang="cs-CZ" sz="2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C198134-331A-4185-A260-753B49AE0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400" dirty="0"/>
              <a:t>Některé rysy moderních procesorů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A409F54-0306-42CB-9A94-E20F26450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1484784"/>
            <a:ext cx="8229600" cy="4968875"/>
          </a:xfrm>
        </p:spPr>
        <p:txBody>
          <a:bodyPr/>
          <a:lstStyle/>
          <a:p>
            <a:pPr lvl="1" eaLnBrk="1" hangingPunct="1"/>
            <a:r>
              <a:rPr lang="cs-CZ" altLang="cs-CZ" sz="1600" b="1" dirty="0" err="1"/>
              <a:t>Pipelining</a:t>
            </a:r>
            <a:r>
              <a:rPr lang="cs-CZ" altLang="cs-CZ" sz="1600" b="1" dirty="0"/>
              <a:t> </a:t>
            </a:r>
            <a:r>
              <a:rPr lang="cs-CZ" altLang="cs-CZ" sz="1600" dirty="0"/>
              <a:t>(zřetězené zpracování instrukcí) - instrukce se zpracovávají v několika funkčních blocích. Jakmile se jeden funkční blok uvolní, načte se do něj další instrukce. V jednom okamžiku může být rozpracováno více instrukcí – funguje na RISC procesorech</a:t>
            </a:r>
          </a:p>
          <a:p>
            <a:pPr lvl="1" eaLnBrk="1" hangingPunct="1"/>
            <a:r>
              <a:rPr lang="cs-CZ" altLang="cs-CZ" sz="1600" b="1" dirty="0" err="1"/>
              <a:t>Superskalární</a:t>
            </a:r>
            <a:r>
              <a:rPr lang="cs-CZ" altLang="cs-CZ" sz="1600" b="1" dirty="0"/>
              <a:t> architektura</a:t>
            </a:r>
            <a:r>
              <a:rPr lang="cs-CZ" altLang="cs-CZ" sz="1600" dirty="0"/>
              <a:t> - procesor má více proudově pracujících prováděcích jednotek (více </a:t>
            </a:r>
            <a:r>
              <a:rPr lang="cs-CZ" altLang="cs-CZ" sz="1600" dirty="0" err="1"/>
              <a:t>pipeliningů</a:t>
            </a:r>
            <a:r>
              <a:rPr lang="cs-CZ" altLang="cs-CZ" sz="1600" dirty="0"/>
              <a:t> vedle sebe), proto může dokončit v jednom taktu více instrukcí najednou</a:t>
            </a:r>
          </a:p>
          <a:p>
            <a:pPr lvl="1" eaLnBrk="1" hangingPunct="1"/>
            <a:r>
              <a:rPr lang="cs-CZ" altLang="cs-CZ" sz="1600" b="1" dirty="0" err="1"/>
              <a:t>Out-of-Order</a:t>
            </a:r>
            <a:r>
              <a:rPr lang="cs-CZ" altLang="cs-CZ" sz="1600" dirty="0"/>
              <a:t> (provádění instrukcí mimo pořadí) - instrukce mohou být prováděny i v jiném pořadí, než ve kterém byly umístěny do instrukční fronty a v jakém je zapsal programátor</a:t>
            </a:r>
            <a:endParaRPr lang="cs-CZ" altLang="cs-CZ" sz="1600" i="1" dirty="0"/>
          </a:p>
          <a:p>
            <a:pPr lvl="1" eaLnBrk="1" hangingPunct="1"/>
            <a:r>
              <a:rPr lang="cs-CZ" altLang="cs-CZ" sz="1600" b="1" dirty="0" err="1"/>
              <a:t>Speculative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execution</a:t>
            </a:r>
            <a:r>
              <a:rPr lang="cs-CZ" altLang="cs-CZ" sz="1600" dirty="0"/>
              <a:t> (spekulativní provádění instrukcí) - procesor si spekulativně provádí některé instrukce předem (a zpětně může některé výsledky odvolat)</a:t>
            </a:r>
            <a:endParaRPr lang="cs-CZ" altLang="cs-CZ" sz="1600" i="1" dirty="0"/>
          </a:p>
          <a:p>
            <a:pPr lvl="1" eaLnBrk="1" hangingPunct="1"/>
            <a:r>
              <a:rPr lang="cs-CZ" altLang="cs-CZ" sz="1600" b="1" dirty="0" err="1"/>
              <a:t>Register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renaming</a:t>
            </a:r>
            <a:r>
              <a:rPr lang="cs-CZ" altLang="cs-CZ" sz="1600" dirty="0"/>
              <a:t> (přejmenování registrů) - procesor má více fyzických než logických registrů a může stejným jménem označit více fyzických registrů (vhodné pro spekulativní provádění)</a:t>
            </a:r>
          </a:p>
          <a:p>
            <a:pPr lvl="1" eaLnBrk="1" hangingPunct="1"/>
            <a:r>
              <a:rPr lang="cs-CZ" altLang="cs-CZ" sz="1600" b="1" dirty="0"/>
              <a:t>Řízení spotřeby a výkonu </a:t>
            </a:r>
            <a:r>
              <a:rPr lang="cs-CZ" altLang="cs-CZ" sz="1600" dirty="0"/>
              <a:t>– různé výkonnostní režimy běhu procesoru</a:t>
            </a:r>
            <a:endParaRPr lang="cs-CZ" altLang="cs-CZ" sz="1600" b="1" dirty="0"/>
          </a:p>
          <a:p>
            <a:pPr lvl="1" eaLnBrk="1" hangingPunct="1"/>
            <a:r>
              <a:rPr lang="cs-CZ" altLang="cs-CZ" sz="1600" b="1" dirty="0"/>
              <a:t>SIMD </a:t>
            </a:r>
            <a:r>
              <a:rPr lang="cs-CZ" altLang="cs-CZ" sz="1600" dirty="0"/>
              <a:t>– jedna instrukce provádí stejnou operaci s více daty naráz</a:t>
            </a:r>
            <a:endParaRPr lang="cs-CZ" altLang="cs-CZ" sz="1600" b="1" dirty="0"/>
          </a:p>
          <a:p>
            <a:pPr lvl="1" eaLnBrk="1" hangingPunct="1"/>
            <a:r>
              <a:rPr lang="cs-CZ" altLang="cs-CZ" sz="1600" b="1" dirty="0" err="1"/>
              <a:t>Hyperthreading</a:t>
            </a:r>
            <a:r>
              <a:rPr lang="cs-CZ" altLang="cs-CZ" sz="1600" b="1" dirty="0"/>
              <a:t> </a:t>
            </a:r>
            <a:r>
              <a:rPr lang="cs-CZ" altLang="cs-CZ" sz="1600" dirty="0"/>
              <a:t>– paralelní provádění více vláken </a:t>
            </a:r>
            <a:endParaRPr lang="cs-CZ" altLang="cs-CZ" sz="1600" b="1" dirty="0"/>
          </a:p>
          <a:p>
            <a:pPr lvl="1" eaLnBrk="1" hangingPunct="1"/>
            <a:r>
              <a:rPr lang="cs-CZ" altLang="cs-CZ" sz="1600" b="1" dirty="0" err="1"/>
              <a:t>Multicore</a:t>
            </a:r>
            <a:r>
              <a:rPr lang="cs-CZ" altLang="cs-CZ" sz="1600" b="1" dirty="0"/>
              <a:t> - Více jader </a:t>
            </a:r>
            <a:r>
              <a:rPr lang="cs-CZ" altLang="cs-CZ" sz="1600" dirty="0"/>
              <a:t>– uvnitř procesoru integrováno více nezávislých CPU</a:t>
            </a:r>
            <a:endParaRPr lang="cs-CZ" altLang="cs-CZ" sz="16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CE1621A-F1D0-4365-A176-9437C5754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E9A69E3-54B5-4B86-A2B8-B4E28FB3E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Uveďte výhody koncepce RISC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Uveďte nevýhody koncepce RISC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Porovnejte koncepci RISC a CISC z hlediska možnosti práce s daty uloženými v paměti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Proč lze na RISC procesoru snadno realizovat </a:t>
            </a:r>
            <a:r>
              <a:rPr lang="cs-CZ" altLang="cs-CZ" sz="1400" dirty="0" err="1"/>
              <a:t>pipelining</a:t>
            </a:r>
            <a:r>
              <a:rPr lang="cs-CZ" altLang="cs-CZ" sz="1400" dirty="0"/>
              <a:t>, zatímco na CISC procesoru je to prakticky nemožné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Proč nelze porovnávat výkon dvou různých mikroprocesorů poměrem jejich taktovacích frekvencí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Proč nelze porovnávat výkon dvou různých mikroprocesorů počtem instrukcí vykonaných za sekundu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Vysvětlete, co je to </a:t>
            </a:r>
            <a:r>
              <a:rPr lang="cs-CZ" altLang="cs-CZ" sz="1400" dirty="0" err="1"/>
              <a:t>pipeling</a:t>
            </a:r>
            <a:endParaRPr lang="cs-CZ" altLang="cs-CZ" sz="1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Popište typické fáze proudového zpracování instrukcí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Proč je podmíněný skok hlavním nepřítelem plynulého </a:t>
            </a:r>
            <a:r>
              <a:rPr lang="cs-CZ" altLang="cs-CZ" sz="1400" dirty="0" err="1"/>
              <a:t>pipeliningu</a:t>
            </a:r>
            <a:r>
              <a:rPr lang="cs-CZ" altLang="cs-CZ" sz="14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Popište, jak funguje </a:t>
            </a:r>
            <a:r>
              <a:rPr lang="cs-CZ" altLang="cs-CZ" sz="1400" dirty="0" err="1"/>
              <a:t>forwarding</a:t>
            </a:r>
            <a:r>
              <a:rPr lang="cs-CZ" altLang="cs-CZ" sz="1400" dirty="0"/>
              <a:t> a jaký typ hazardu vyřeší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Co je to </a:t>
            </a:r>
            <a:r>
              <a:rPr lang="cs-CZ" altLang="cs-CZ" sz="1400" dirty="0" err="1"/>
              <a:t>load</a:t>
            </a:r>
            <a:r>
              <a:rPr lang="cs-CZ" altLang="cs-CZ" sz="1400" dirty="0"/>
              <a:t>-use-</a:t>
            </a:r>
            <a:r>
              <a:rPr lang="cs-CZ" altLang="cs-CZ" sz="1400" dirty="0" err="1"/>
              <a:t>delay</a:t>
            </a:r>
            <a:r>
              <a:rPr lang="cs-CZ" altLang="cs-CZ" sz="1400" dirty="0"/>
              <a:t> a jak se dá vyřešit?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Program pro RISC procesor ve strojovém kódu bude obsahovat více nebo méně instrukcí než stejný program napsaný pro CISC procesor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Mikroprocesory používané v moderních chytrých mobilních telefonech jsou typu RISC nebo CISC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Moderní </a:t>
            </a:r>
            <a:r>
              <a:rPr lang="cs-CZ" altLang="cs-CZ" sz="1400" dirty="0" err="1"/>
              <a:t>vícejádrové</a:t>
            </a:r>
            <a:r>
              <a:rPr lang="cs-CZ" altLang="cs-CZ" sz="1400" dirty="0"/>
              <a:t> mikroprocesory používané v současných počítačích PC jsou typu RISC nebo CISC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Mikroprocesor 80486 je RISC nebo CISC ?</a:t>
            </a:r>
          </a:p>
          <a:p>
            <a:pPr eaLnBrk="1" hangingPunct="1">
              <a:lnSpc>
                <a:spcPct val="80000"/>
              </a:lnSpc>
            </a:pPr>
            <a:endParaRPr lang="cs-CZ" altLang="cs-CZ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396B17-30EF-4506-A5C7-2C15A04C9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RISC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08253EA-E8F3-4D3D-9E9C-6E4026CE5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229600" cy="4411663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Praktické výzkumy ukázaly, že množina skutečně používaných instrukcí se omezuje na malou část instrukční sady</a:t>
            </a:r>
          </a:p>
          <a:p>
            <a:pPr eaLnBrk="1" hangingPunct="1"/>
            <a:r>
              <a:rPr lang="cs-CZ" altLang="cs-CZ" sz="1600" dirty="0"/>
              <a:t>Zjistilo se například, že 85</a:t>
            </a:r>
            <a:r>
              <a:rPr lang="en-US" altLang="cs-CZ" sz="1600" dirty="0"/>
              <a:t>% </a:t>
            </a:r>
            <a:r>
              <a:rPr lang="en-US" altLang="cs-CZ" sz="1600" dirty="0" err="1"/>
              <a:t>programu</a:t>
            </a:r>
            <a:r>
              <a:rPr lang="en-US" altLang="cs-CZ" sz="1600" dirty="0"/>
              <a:t> je </a:t>
            </a:r>
            <a:r>
              <a:rPr lang="cs-CZ" altLang="cs-CZ" sz="1600" dirty="0"/>
              <a:t>obvykle </a:t>
            </a:r>
            <a:r>
              <a:rPr lang="en-US" altLang="cs-CZ" sz="1600" dirty="0" err="1"/>
              <a:t>tvo</a:t>
            </a:r>
            <a:r>
              <a:rPr lang="cs-CZ" altLang="cs-CZ" sz="1600" dirty="0" err="1"/>
              <a:t>řeno</a:t>
            </a:r>
            <a:r>
              <a:rPr lang="cs-CZ" altLang="cs-CZ" sz="1600" dirty="0"/>
              <a:t> pouze kombinací 7 </a:t>
            </a:r>
            <a:r>
              <a:rPr lang="cs-CZ" altLang="cs-CZ" sz="1600" dirty="0" err="1"/>
              <a:t>nejčastějši</a:t>
            </a:r>
            <a:r>
              <a:rPr lang="cs-CZ" altLang="cs-CZ" sz="1600" dirty="0"/>
              <a:t> používaných instrukcí</a:t>
            </a:r>
          </a:p>
          <a:p>
            <a:pPr eaLnBrk="1" hangingPunct="1"/>
            <a:r>
              <a:rPr lang="cs-CZ" altLang="cs-CZ" sz="1600" dirty="0"/>
              <a:t>četnost výskytu ostatních instrukcí je minimální (procento a méně)</a:t>
            </a:r>
          </a:p>
          <a:p>
            <a:pPr eaLnBrk="1" hangingPunct="1"/>
            <a:r>
              <a:rPr lang="cs-CZ" altLang="cs-CZ" sz="1600" dirty="0"/>
              <a:t>To vzbuzuje pochybnosti, zda takové instrukce má vůbec význam zařazovat do instrukční sady – instrukce, které se málo používají vlastně jen komplikují strukturu procesoru a prodražují ho</a:t>
            </a:r>
          </a:p>
          <a:p>
            <a:pPr eaLnBrk="1" hangingPunct="1"/>
            <a:r>
              <a:rPr lang="cs-CZ" altLang="cs-CZ" sz="1600" dirty="0"/>
              <a:t>IBM v roce 1979 realizovala minipočítač </a:t>
            </a:r>
            <a:r>
              <a:rPr lang="cs-CZ" altLang="cs-CZ" sz="1600" b="1" dirty="0"/>
              <a:t>IBM801</a:t>
            </a:r>
            <a:r>
              <a:rPr lang="cs-CZ" altLang="cs-CZ" sz="1600" dirty="0"/>
              <a:t> s redukovaným souborem instrukcí</a:t>
            </a:r>
          </a:p>
          <a:p>
            <a:pPr eaLnBrk="1" hangingPunct="1"/>
            <a:r>
              <a:rPr lang="cs-CZ" altLang="cs-CZ" sz="1600" dirty="0"/>
              <a:t>Počítač byl pouhým experimentem a byl zdrojem cenných zkušeností </a:t>
            </a:r>
          </a:p>
          <a:p>
            <a:pPr eaLnBrk="1" hangingPunct="1"/>
            <a:r>
              <a:rPr lang="cs-CZ" altLang="cs-CZ" sz="1600" dirty="0"/>
              <a:t>Na univerzitě </a:t>
            </a:r>
            <a:r>
              <a:rPr lang="cs-CZ" altLang="cs-CZ" sz="1600" dirty="0" err="1"/>
              <a:t>Berkeley</a:t>
            </a:r>
            <a:r>
              <a:rPr lang="cs-CZ" altLang="cs-CZ" sz="1600" dirty="0"/>
              <a:t> byl v roce 1982 navržen procesor </a:t>
            </a:r>
            <a:r>
              <a:rPr lang="cs-CZ" altLang="cs-CZ" sz="1600" b="1" dirty="0"/>
              <a:t>RISC I</a:t>
            </a:r>
          </a:p>
          <a:p>
            <a:pPr eaLnBrk="1" hangingPunct="1"/>
            <a:r>
              <a:rPr lang="cs-CZ" altLang="cs-CZ" sz="1600" dirty="0"/>
              <a:t>O rok později na univerzitě Stanford mikroprocesor </a:t>
            </a:r>
            <a:r>
              <a:rPr lang="cs-CZ" altLang="cs-CZ" sz="1600" b="1" dirty="0" err="1"/>
              <a:t>Mips</a:t>
            </a:r>
            <a:r>
              <a:rPr lang="cs-CZ" altLang="cs-CZ" sz="1600" b="1" dirty="0"/>
              <a:t> </a:t>
            </a:r>
            <a:r>
              <a:rPr lang="cs-CZ" altLang="cs-CZ" sz="1600" dirty="0"/>
              <a:t>(MIPS = </a:t>
            </a:r>
            <a:r>
              <a:rPr lang="cs-CZ" altLang="cs-CZ" sz="1600" dirty="0" err="1"/>
              <a:t>million</a:t>
            </a:r>
            <a:r>
              <a:rPr lang="cs-CZ" altLang="cs-CZ" sz="1600" dirty="0"/>
              <a:t> </a:t>
            </a:r>
            <a:r>
              <a:rPr lang="cs-CZ" altLang="cs-CZ" sz="1600" dirty="0" err="1"/>
              <a:t>instructions</a:t>
            </a:r>
            <a:r>
              <a:rPr lang="cs-CZ" altLang="cs-CZ" sz="1600" dirty="0"/>
              <a:t> per second)</a:t>
            </a:r>
          </a:p>
          <a:p>
            <a:pPr eaLnBrk="1" hangingPunct="1"/>
            <a:r>
              <a:rPr lang="cs-CZ" altLang="cs-CZ" sz="1600" dirty="0"/>
              <a:t>Filozofie RISC se ukázala jako životaschopná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6387BC-8412-467A-AF91-1419130B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RISC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06134C-F836-493E-95B1-FFC273FF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u="sng" dirty="0"/>
              <a:t>Hlavní idea RISC filozofie:</a:t>
            </a:r>
          </a:p>
          <a:p>
            <a:r>
              <a:rPr lang="cs-CZ" sz="1800" dirty="0"/>
              <a:t>Mikroprocesor umí vykonávat pouze </a:t>
            </a:r>
            <a:r>
              <a:rPr lang="cs-CZ" sz="1800" b="1" dirty="0"/>
              <a:t>velmi malý počet nezbytně nutných instrukcí</a:t>
            </a:r>
          </a:p>
          <a:p>
            <a:r>
              <a:rPr lang="cs-CZ" sz="1800" dirty="0"/>
              <a:t>Takový mikroprocesor je </a:t>
            </a:r>
            <a:r>
              <a:rPr lang="cs-CZ" sz="1800" b="1" dirty="0"/>
              <a:t>jednoduché navrhnout</a:t>
            </a:r>
          </a:p>
          <a:p>
            <a:r>
              <a:rPr lang="cs-CZ" sz="1800" dirty="0"/>
              <a:t>Mikroprocesor bude </a:t>
            </a:r>
            <a:r>
              <a:rPr lang="cs-CZ" sz="1800" b="1" dirty="0"/>
              <a:t>levný</a:t>
            </a:r>
            <a:r>
              <a:rPr lang="cs-CZ" sz="1800" dirty="0"/>
              <a:t>, protože jeho návrh je snadný (v ceně mikroprocesoru se musí zaplatit náklady na jeho vývoj a návrh)</a:t>
            </a:r>
          </a:p>
          <a:p>
            <a:r>
              <a:rPr lang="cs-CZ" sz="1800" dirty="0"/>
              <a:t>Mikroprocesor bude obsahovat </a:t>
            </a:r>
            <a:r>
              <a:rPr lang="cs-CZ" sz="1800" b="1" dirty="0"/>
              <a:t>malý počet tranzistorů</a:t>
            </a:r>
          </a:p>
          <a:p>
            <a:r>
              <a:rPr lang="cs-CZ" sz="1800" b="1" dirty="0"/>
              <a:t>Výroba</a:t>
            </a:r>
            <a:r>
              <a:rPr lang="cs-CZ" sz="1800" dirty="0"/>
              <a:t> mikroprocesoru bude tedy snadná</a:t>
            </a:r>
          </a:p>
          <a:p>
            <a:r>
              <a:rPr lang="cs-CZ" sz="1800" dirty="0"/>
              <a:t>Mikroprocesor, který obsahuje malý počet tranzistorů spotřebuje </a:t>
            </a:r>
            <a:r>
              <a:rPr lang="cs-CZ" sz="1800" b="1" dirty="0"/>
              <a:t>menší množství energie</a:t>
            </a:r>
          </a:p>
          <a:p>
            <a:r>
              <a:rPr lang="cs-CZ" sz="1800" dirty="0"/>
              <a:t>Mikroprocesor, který spotřebuje menší množství energie, se </a:t>
            </a:r>
            <a:r>
              <a:rPr lang="cs-CZ" sz="1800" b="1" dirty="0"/>
              <a:t>méně zahřívá </a:t>
            </a:r>
            <a:r>
              <a:rPr lang="cs-CZ" sz="1800" dirty="0"/>
              <a:t>a půjde </a:t>
            </a:r>
            <a:r>
              <a:rPr lang="cs-CZ" sz="1800" b="1" dirty="0"/>
              <a:t>snadno chladit </a:t>
            </a:r>
            <a:r>
              <a:rPr lang="cs-CZ" sz="1800" dirty="0"/>
              <a:t>– bude například stačit pasivní chladič</a:t>
            </a:r>
          </a:p>
          <a:p>
            <a:r>
              <a:rPr lang="cs-CZ" sz="1800" dirty="0"/>
              <a:t>Mikroprocesor bude fungovat lépe i na </a:t>
            </a:r>
            <a:r>
              <a:rPr lang="cs-CZ" sz="1800" b="1" dirty="0"/>
              <a:t>vysokých taktovacích frekvencích</a:t>
            </a:r>
            <a:r>
              <a:rPr lang="cs-CZ" sz="1800" dirty="0"/>
              <a:t> – malý počet tranzistorů a logických obvodů má menší celkové zpoždění a procesor se také méně zahřívá, takže může pracovat rychleji</a:t>
            </a:r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8934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D2B1A-348C-4571-936D-39D843E7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RISC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E9C5D4-3A30-4833-B8DA-0998AFEE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b="1" u="sng" dirty="0"/>
              <a:t>Příklad „CISC robota“</a:t>
            </a:r>
          </a:p>
          <a:p>
            <a:r>
              <a:rPr lang="cs-CZ" sz="1400" dirty="0"/>
              <a:t>Robot se umí pohybovat v prostoru</a:t>
            </a:r>
          </a:p>
          <a:p>
            <a:r>
              <a:rPr lang="cs-CZ" sz="1400" dirty="0"/>
              <a:t>V jeho instrukční sadě je mnoho složitých povelů - KROKVPŘED, KROKVZAD, KROKDOPRAVA, KROKDOLEVA, OTOČITDOPRAVA, OTOČITDOLEVA, OTOČITVZAD</a:t>
            </a:r>
          </a:p>
          <a:p>
            <a:r>
              <a:rPr lang="cs-CZ" sz="1400" dirty="0"/>
              <a:t>Napsat program, který bude pohybovat robotem bude docela snadné, program bude krátký, protože k dispozici je řada instrukcí</a:t>
            </a:r>
          </a:p>
          <a:p>
            <a:r>
              <a:rPr lang="cs-CZ" sz="1400" dirty="0"/>
              <a:t>Robot bude složitý, drahý, jeho řídící jednotka obsahuje mnoho tranzistorů, které spotřebují mnoho energie </a:t>
            </a:r>
          </a:p>
          <a:p>
            <a:endParaRPr lang="cs-CZ" sz="1400" dirty="0"/>
          </a:p>
          <a:p>
            <a:r>
              <a:rPr lang="cs-CZ" sz="1400" b="1" u="sng" dirty="0"/>
              <a:t>Příklad „RISC robota“</a:t>
            </a:r>
          </a:p>
          <a:p>
            <a:r>
              <a:rPr lang="cs-CZ" sz="1400" dirty="0"/>
              <a:t>Robot se umí pohybovat v prostoru</a:t>
            </a:r>
          </a:p>
          <a:p>
            <a:r>
              <a:rPr lang="cs-CZ" sz="1400" dirty="0"/>
              <a:t>V jeho instrukční sadě jsou pouze dvě instrukce – KROKVPŘED, OTOČITDOPRAVA</a:t>
            </a:r>
          </a:p>
          <a:p>
            <a:r>
              <a:rPr lang="cs-CZ" sz="1400" dirty="0"/>
              <a:t>Jak otočit robota čelem vzad? – OTOČITDOPRAVA, OTOČITDOPRAVA</a:t>
            </a:r>
          </a:p>
          <a:p>
            <a:r>
              <a:rPr lang="cs-CZ" sz="1400" dirty="0"/>
              <a:t>Jak otočit robota doleva? – OTOČITDOPRAVA, OTOČITDOPRAVA, OTOČITDOPRAVA</a:t>
            </a:r>
          </a:p>
          <a:p>
            <a:r>
              <a:rPr lang="cs-CZ" sz="1400" dirty="0"/>
              <a:t>Jak udělat krok doprava? – OTOČITDOPRAVA, KROKVPŘED</a:t>
            </a:r>
          </a:p>
          <a:p>
            <a:r>
              <a:rPr lang="cs-CZ" sz="1400" dirty="0"/>
              <a:t>Napsat program pro takového robota vyžaduje více kroků, program bude delší</a:t>
            </a:r>
          </a:p>
          <a:p>
            <a:r>
              <a:rPr lang="cs-CZ" sz="1400" dirty="0"/>
              <a:t>Robot bude levnější a jednodušší, jeho řídící jednotka bude mít nižší spotřebu energie a bude se méně zahřívat. S robotem lze nakonec pohybovat úplně stejně jako se složitým CISC robotem a při tom ho lze pořídit za nižší cenu a i jeho provoz je levnější</a:t>
            </a:r>
          </a:p>
        </p:txBody>
      </p:sp>
    </p:spTree>
    <p:extLst>
      <p:ext uri="{BB962C8B-B14F-4D97-AF65-F5344CB8AC3E}">
        <p14:creationId xmlns:p14="http://schemas.microsoft.com/office/powerpoint/2010/main" val="128846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2CD4F6-3282-4BBE-929F-267546D69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Vlastnosti RISC procesoru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D8E70F-8671-4651-AAB5-EBA4DE0B4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Celkový </a:t>
            </a:r>
            <a:r>
              <a:rPr lang="cs-CZ" altLang="cs-CZ" sz="1800" b="1" dirty="0"/>
              <a:t>počet instrukcí je malý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Provedení všech instrukcí </a:t>
            </a:r>
            <a:r>
              <a:rPr lang="cs-CZ" altLang="cs-CZ" sz="1800" b="1" dirty="0"/>
              <a:t>trvá stejně dlouho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Počet instrukcí vykonaných za sekundu je stále stejný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Instrukce také mají </a:t>
            </a:r>
            <a:r>
              <a:rPr lang="cs-CZ" altLang="cs-CZ" sz="1800" b="1" dirty="0"/>
              <a:t>pevnou délku </a:t>
            </a:r>
            <a:r>
              <a:rPr lang="cs-CZ" altLang="cs-CZ" sz="1800" dirty="0"/>
              <a:t>v bajtech </a:t>
            </a:r>
            <a:r>
              <a:rPr lang="cs-CZ" altLang="cs-CZ" sz="1800" b="1" dirty="0"/>
              <a:t>strojového kódu </a:t>
            </a:r>
            <a:r>
              <a:rPr lang="cs-CZ" altLang="cs-CZ" sz="1800" dirty="0"/>
              <a:t>– kompaktní strojový kód (všechny instrukce jsou např. dvoubajtové) – 1 KB strojového kódu obsahuje vždy stejný počet zakódovaných instrukcí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Instrukce se provádějí v obvodově navrženém řadiči (nepoužívá se mikroprogram)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b="1" dirty="0"/>
              <a:t>Adresace paměti je jednoduchá</a:t>
            </a:r>
            <a:r>
              <a:rPr lang="cs-CZ" altLang="cs-CZ" sz="1800" dirty="0"/>
              <a:t>, počet způsobů adresace paměti je malý (obvykle pouze přímá a jednoduchá nepřímá adresace)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Pro přístup do paměti jsou k dispozici pouze dvě instrukce - zápis do paměti a čtení z paměti (</a:t>
            </a:r>
            <a:r>
              <a:rPr lang="cs-CZ" altLang="cs-CZ" sz="1800" b="1" dirty="0"/>
              <a:t>LOAD / STORE</a:t>
            </a:r>
            <a:r>
              <a:rPr lang="cs-CZ" altLang="cs-CZ" sz="1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Operandy běžných instrukcí mohou být </a:t>
            </a:r>
            <a:r>
              <a:rPr lang="cs-CZ" altLang="cs-CZ" sz="1800" b="1" dirty="0"/>
              <a:t>pouze registry</a:t>
            </a:r>
            <a:r>
              <a:rPr lang="cs-CZ" altLang="cs-CZ" sz="1800" dirty="0"/>
              <a:t>, instrukce neumějí pracovat přímo s daty v pamětí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Procesor má </a:t>
            </a:r>
            <a:r>
              <a:rPr lang="cs-CZ" altLang="cs-CZ" sz="1800" b="1" dirty="0"/>
              <a:t>vysoký počet registrů </a:t>
            </a:r>
            <a:r>
              <a:rPr lang="cs-CZ" altLang="cs-CZ" sz="1800" dirty="0"/>
              <a:t>nebo více skupin registrů (např. 32-64 registrů)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Procesor </a:t>
            </a:r>
            <a:r>
              <a:rPr lang="cs-CZ" altLang="cs-CZ" sz="1800" b="1" dirty="0"/>
              <a:t>nemá střadač </a:t>
            </a:r>
            <a:r>
              <a:rPr lang="cs-CZ" altLang="cs-CZ" sz="1800" dirty="0"/>
              <a:t>– všechny registry jsou </a:t>
            </a:r>
            <a:r>
              <a:rPr lang="cs-CZ" altLang="cs-CZ" sz="1800" b="1" dirty="0"/>
              <a:t>univerzální</a:t>
            </a:r>
          </a:p>
          <a:p>
            <a:pPr eaLnBrk="1" hangingPunct="1">
              <a:lnSpc>
                <a:spcPct val="80000"/>
              </a:lnSpc>
            </a:pPr>
            <a:endParaRPr lang="cs-CZ" altLang="cs-CZ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25A70CC-3EB3-4238-AFB7-336819414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Srovnání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D9EF69-B66B-4229-862E-10A0B8C1C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Koncem osmdesátých let byly typickým představitelem nejvýkonnějších procesorů čipy Motorola 68020 (CISC) a ARM (RISC)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Zajímavé je jejich srovnání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900" b="1" dirty="0"/>
              <a:t>Motorola - MC 68020</a:t>
            </a:r>
            <a:r>
              <a:rPr lang="cs-CZ" altLang="cs-CZ" sz="1900" dirty="0"/>
              <a:t> - 192000 tranzistorů, doba návrhu 20 měsíců, výkon 2,5 MIPS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b="1" dirty="0" err="1"/>
              <a:t>Acorn</a:t>
            </a:r>
            <a:r>
              <a:rPr lang="cs-CZ" altLang="cs-CZ" sz="1900" b="1" dirty="0"/>
              <a:t> - ARM</a:t>
            </a:r>
            <a:r>
              <a:rPr lang="cs-CZ" altLang="cs-CZ" sz="1900" dirty="0"/>
              <a:t> - 25000 tranzistorů, doba návrhu 5 měsíců, výkon 3 MIPS</a:t>
            </a:r>
          </a:p>
          <a:p>
            <a:pPr eaLnBrk="1" hangingPunct="1">
              <a:lnSpc>
                <a:spcPct val="80000"/>
              </a:lnSpc>
            </a:pPr>
            <a:endParaRPr lang="en-US" altLang="cs-CZ" sz="19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ARM je jednodušší, podstatně levnější a jeví se na první pohled i výkonnější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Ve skutečnosti je ale pochopitelně v praxi výkonnější Motorola, protože umožňuje složitější adresaci a má bohatší instrukční sadu (některé instrukce bychom na </a:t>
            </a:r>
            <a:r>
              <a:rPr lang="cs-CZ" altLang="cs-CZ" sz="1900" dirty="0" err="1"/>
              <a:t>ARMu</a:t>
            </a:r>
            <a:r>
              <a:rPr lang="cs-CZ" altLang="cs-CZ" sz="1900" dirty="0"/>
              <a:t> museli rozložit na více jednoduchých)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Z mikroprocesorů ARM se postupným vývojem staly nejpoužívanější mikroprocesory v mobilních telefonech a tabletech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FA46D57-9CFD-4D19-980A-E033712C4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981075"/>
            <a:ext cx="5761037" cy="1190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2,5 MIPS je pouze </a:t>
            </a:r>
            <a:r>
              <a:rPr lang="cs-CZ" altLang="cs-CZ" b="1" dirty="0"/>
              <a:t>průměrná hodnota</a:t>
            </a:r>
            <a:r>
              <a:rPr lang="cs-CZ" altLang="cs-CZ" dirty="0"/>
              <a:t>. Počet provedených instrukcí je závislý na konkrétním programu. Složitější instrukce potřebují více taktů, jednoduché méně.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DFD70DC5-8E24-4F1C-85B2-29D7CDD7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076700"/>
            <a:ext cx="6048375" cy="64135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dirty="0"/>
              <a:t>3 MIPS je absolutní pevná hodnota, protože všechny instrukce jsou stejně složité a trvají stejně dlouho. </a:t>
            </a: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825D90CE-751E-405E-B321-9634DF782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3644900"/>
            <a:ext cx="144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1002758B-B7CC-4DC3-9B7A-1F3777ED3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2133600"/>
            <a:ext cx="2160587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28DDB61-156B-4728-9FC8-2797B50C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Nejznámější historické procesory RISC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42E05E-AE84-468B-8FF4-C5163EBDB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b="1" dirty="0" err="1"/>
              <a:t>Alpha</a:t>
            </a:r>
            <a:r>
              <a:rPr lang="cs-CZ" altLang="cs-CZ" sz="2000" b="1" dirty="0"/>
              <a:t> </a:t>
            </a:r>
            <a:r>
              <a:rPr lang="cs-CZ" altLang="cs-CZ" sz="2000" dirty="0"/>
              <a:t>- mikroprocesory </a:t>
            </a:r>
            <a:r>
              <a:rPr lang="cs-CZ" altLang="cs-CZ" sz="2000" dirty="0" err="1"/>
              <a:t>Alpha</a:t>
            </a:r>
            <a:r>
              <a:rPr lang="cs-CZ" altLang="cs-CZ" sz="2000" dirty="0"/>
              <a:t> vyráběla firma DEC (Digital). Jedná se o první 64-bitové procesory, které byly na trhu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2000" b="1" dirty="0"/>
              <a:t>SPARC</a:t>
            </a:r>
            <a:r>
              <a:rPr lang="cs-CZ" altLang="cs-CZ" sz="2000" dirty="0"/>
              <a:t>  - procesory RISC, které se nejčastěji používali v pracovních stanicích firmy SUN </a:t>
            </a:r>
            <a:r>
              <a:rPr lang="cs-CZ" altLang="cs-CZ" sz="2000" dirty="0" err="1"/>
              <a:t>Microsystem</a:t>
            </a:r>
            <a:r>
              <a:rPr lang="cs-CZ" altLang="cs-CZ" sz="20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b="1" dirty="0"/>
          </a:p>
          <a:p>
            <a:pPr eaLnBrk="1" hangingPunct="1">
              <a:lnSpc>
                <a:spcPct val="90000"/>
              </a:lnSpc>
            </a:pPr>
            <a:r>
              <a:rPr lang="cs-CZ" altLang="cs-CZ" sz="2000" b="1" dirty="0"/>
              <a:t>MIPS</a:t>
            </a:r>
            <a:r>
              <a:rPr lang="cs-CZ" altLang="cs-CZ" sz="2000" dirty="0"/>
              <a:t> - Procesory MIPS se používali v pracovních stanicích Silicon </a:t>
            </a:r>
            <a:r>
              <a:rPr lang="cs-CZ" altLang="cs-CZ" sz="2000" dirty="0" err="1"/>
              <a:t>Graphics</a:t>
            </a:r>
            <a:r>
              <a:rPr lang="cs-CZ" altLang="cs-CZ" sz="2000" dirty="0"/>
              <a:t>, na kterých se zpracovává většina animovaných sekvencí pro filmový průmysl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000" b="1" dirty="0" err="1"/>
              <a:t>PowerPC</a:t>
            </a:r>
            <a:r>
              <a:rPr lang="cs-CZ" altLang="cs-CZ" sz="2000" b="1" dirty="0"/>
              <a:t> – </a:t>
            </a:r>
            <a:r>
              <a:rPr lang="cs-CZ" altLang="cs-CZ" sz="2000" dirty="0"/>
              <a:t>Výsledek spolupráce </a:t>
            </a:r>
            <a:r>
              <a:rPr lang="cs-CZ" altLang="cs-CZ" sz="2000" dirty="0" err="1"/>
              <a:t>IBM+Apple+Motorola</a:t>
            </a:r>
            <a:r>
              <a:rPr lang="cs-CZ" altLang="cs-CZ" sz="2000" dirty="0"/>
              <a:t>. Záměrem bylo vytvořit nástupce původních PC, další etapu vývoje osobních počítačů – nenavazovat na 80486, ale vydat se novou RISC cestou. Používali se ale nakonec pouze v počítačích firmy Apple.</a:t>
            </a:r>
            <a:endParaRPr lang="cs-CZ" altLang="cs-CZ" sz="2000" b="1" dirty="0"/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F32870-2611-496A-AF48-8096C7EB3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F9CB41-6B19-4FBD-80F5-DA13E3D848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8D42E2-9ECF-4572-9608-F7B6D7DC10D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4762924</TotalTime>
  <Words>4096</Words>
  <Application>Microsoft Office PowerPoint</Application>
  <PresentationFormat>Předvádění na obrazovce (4:3)</PresentationFormat>
  <Paragraphs>375</Paragraphs>
  <Slides>39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Courier New</vt:lpstr>
      <vt:lpstr>Wingdings</vt:lpstr>
      <vt:lpstr>Network</vt:lpstr>
      <vt:lpstr>RISC x CISC pipelining</vt:lpstr>
      <vt:lpstr>RISC x CISC</vt:lpstr>
      <vt:lpstr>CISC</vt:lpstr>
      <vt:lpstr>RISC</vt:lpstr>
      <vt:lpstr>RISC</vt:lpstr>
      <vt:lpstr>RISC</vt:lpstr>
      <vt:lpstr>Vlastnosti RISC procesoru</vt:lpstr>
      <vt:lpstr>Srovnání</vt:lpstr>
      <vt:lpstr>Nejznámější historické procesory RISC</vt:lpstr>
      <vt:lpstr>RISC a přístup do paměti</vt:lpstr>
      <vt:lpstr>Výhody a nevýhody RISC</vt:lpstr>
      <vt:lpstr>Pipelining – proudové zpracování</vt:lpstr>
      <vt:lpstr>Pipelining – proudové zpracování</vt:lpstr>
      <vt:lpstr>Pipelining</vt:lpstr>
      <vt:lpstr>Pipelining</vt:lpstr>
      <vt:lpstr>Pipelining</vt:lpstr>
      <vt:lpstr>Pipelining</vt:lpstr>
      <vt:lpstr>Pipelining</vt:lpstr>
      <vt:lpstr>Pipelining</vt:lpstr>
      <vt:lpstr>Pipelining</vt:lpstr>
      <vt:lpstr>Pipelining - příklad</vt:lpstr>
      <vt:lpstr>Pipelining - příklad</vt:lpstr>
      <vt:lpstr>Pipelining - příklad</vt:lpstr>
      <vt:lpstr>Pipelining - příklad</vt:lpstr>
      <vt:lpstr>Problémy proudového zpracování</vt:lpstr>
      <vt:lpstr>Datové hazardy</vt:lpstr>
      <vt:lpstr>Forwarding</vt:lpstr>
      <vt:lpstr>Datové závislosti Forwarding</vt:lpstr>
      <vt:lpstr>Load-use delay</vt:lpstr>
      <vt:lpstr>Load-use delay</vt:lpstr>
      <vt:lpstr>Eliminace load-use delay</vt:lpstr>
      <vt:lpstr>Strukturní hazardy</vt:lpstr>
      <vt:lpstr>Fronta instrukcí a skok</vt:lpstr>
      <vt:lpstr>Podmíněný skok</vt:lpstr>
      <vt:lpstr>Podmíněný skok</vt:lpstr>
      <vt:lpstr>RISC x CISC a pipelining</vt:lpstr>
      <vt:lpstr>Další vývoj mikroprocesorů</vt:lpstr>
      <vt:lpstr>Některé rysy moderních procesorů</vt:lpstr>
      <vt:lpstr>Kontrolní otázky</vt:lpstr>
    </vt:vector>
  </TitlesOfParts>
  <Company>SPSE &amp; VOS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x CISC</dc:title>
  <dc:creator>Administrator</dc:creator>
  <cp:lastModifiedBy>Čermák Karel</cp:lastModifiedBy>
  <cp:revision>62</cp:revision>
  <dcterms:created xsi:type="dcterms:W3CDTF">2006-10-11T12:06:11Z</dcterms:created>
  <dcterms:modified xsi:type="dcterms:W3CDTF">2023-05-12T19:07:01Z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