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2"/>
  </p:notesMasterIdLst>
  <p:sldIdLst>
    <p:sldId id="290" r:id="rId2"/>
    <p:sldId id="291" r:id="rId3"/>
    <p:sldId id="259" r:id="rId4"/>
    <p:sldId id="279" r:id="rId5"/>
    <p:sldId id="262" r:id="rId6"/>
    <p:sldId id="280" r:id="rId7"/>
    <p:sldId id="282" r:id="rId8"/>
    <p:sldId id="287" r:id="rId9"/>
    <p:sldId id="281" r:id="rId10"/>
    <p:sldId id="263" r:id="rId11"/>
    <p:sldId id="264" r:id="rId12"/>
    <p:sldId id="265" r:id="rId13"/>
    <p:sldId id="277" r:id="rId14"/>
    <p:sldId id="266" r:id="rId15"/>
    <p:sldId id="261" r:id="rId16"/>
    <p:sldId id="283" r:id="rId17"/>
    <p:sldId id="284" r:id="rId18"/>
    <p:sldId id="285" r:id="rId19"/>
    <p:sldId id="267" r:id="rId20"/>
    <p:sldId id="270" r:id="rId21"/>
    <p:sldId id="278" r:id="rId22"/>
    <p:sldId id="286" r:id="rId23"/>
    <p:sldId id="271" r:id="rId24"/>
    <p:sldId id="288" r:id="rId25"/>
    <p:sldId id="272" r:id="rId26"/>
    <p:sldId id="289" r:id="rId27"/>
    <p:sldId id="274" r:id="rId28"/>
    <p:sldId id="275" r:id="rId29"/>
    <p:sldId id="273" r:id="rId30"/>
    <p:sldId id="27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51986-612D-4F5F-B581-BD3C886A2F1E}" type="datetimeFigureOut">
              <a:rPr lang="cs-CZ" smtClean="0"/>
              <a:t>14.05.2020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7BD43-E8E8-4D2A-A388-7F77158CF3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28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BD43-E8E8-4D2A-A388-7F77158CF36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796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BD43-E8E8-4D2A-A388-7F77158CF367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66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BD43-E8E8-4D2A-A388-7F77158CF367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618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BD43-E8E8-4D2A-A388-7F77158CF367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02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30000998-A131-4A3E-B4FC-F3BE48B09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75D0B3-4145-4FFD-81A4-28AC530F57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C8FD1D1A-CF3F-4E47-8DA6-E6E8553E7E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68C2F31-6365-4AAF-B530-56FA8F97BF9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8D17F978-E7BA-44AA-9BDF-CA0A77EE95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7093E4A1-C5DF-4291-8829-74A1B5FB1A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0B098EF-3DBC-43C1-B0D0-C67F215E6FBF}" type="slidenum">
              <a:rPr lang="cs-CZ" altLang="en-US"/>
              <a:pPr/>
              <a:t>‹#›</a:t>
            </a:fld>
            <a:endParaRPr lang="cs-CZ" altLang="en-US"/>
          </a:p>
        </p:txBody>
      </p:sp>
      <p:grpSp>
        <p:nvGrpSpPr>
          <p:cNvPr id="10248" name="Group 8">
            <a:extLst>
              <a:ext uri="{FF2B5EF4-FFF2-40B4-BE49-F238E27FC236}">
                <a16:creationId xmlns:a16="http://schemas.microsoft.com/office/drawing/2014/main" id="{F615396B-EAAA-43A5-81AA-88FBA744528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0249" name="Oval 9">
              <a:extLst>
                <a:ext uri="{FF2B5EF4-FFF2-40B4-BE49-F238E27FC236}">
                  <a16:creationId xmlns:a16="http://schemas.microsoft.com/office/drawing/2014/main" id="{6F1B9F12-92E4-4C08-B9D1-1CE4B2AAF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50" name="Oval 10">
              <a:extLst>
                <a:ext uri="{FF2B5EF4-FFF2-40B4-BE49-F238E27FC236}">
                  <a16:creationId xmlns:a16="http://schemas.microsoft.com/office/drawing/2014/main" id="{C3F1EDDD-7ED2-4570-A65B-26A608C3C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51" name="Oval 11">
              <a:extLst>
                <a:ext uri="{FF2B5EF4-FFF2-40B4-BE49-F238E27FC236}">
                  <a16:creationId xmlns:a16="http://schemas.microsoft.com/office/drawing/2014/main" id="{3E4A2FCB-6250-4A51-80E9-15125F422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52" name="Oval 12">
              <a:extLst>
                <a:ext uri="{FF2B5EF4-FFF2-40B4-BE49-F238E27FC236}">
                  <a16:creationId xmlns:a16="http://schemas.microsoft.com/office/drawing/2014/main" id="{AB87D77A-6CFB-4AB7-B7A5-0D29A28EE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53" name="Oval 13">
              <a:extLst>
                <a:ext uri="{FF2B5EF4-FFF2-40B4-BE49-F238E27FC236}">
                  <a16:creationId xmlns:a16="http://schemas.microsoft.com/office/drawing/2014/main" id="{30D7C344-94AD-42A9-9440-85A214D0C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54" name="Oval 14">
              <a:extLst>
                <a:ext uri="{FF2B5EF4-FFF2-40B4-BE49-F238E27FC236}">
                  <a16:creationId xmlns:a16="http://schemas.microsoft.com/office/drawing/2014/main" id="{423FFB60-615F-4D05-BFC9-3096BC705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55" name="Oval 15">
              <a:extLst>
                <a:ext uri="{FF2B5EF4-FFF2-40B4-BE49-F238E27FC236}">
                  <a16:creationId xmlns:a16="http://schemas.microsoft.com/office/drawing/2014/main" id="{764994AD-5487-46DE-9105-EB5B1BFCA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56" name="Oval 16">
              <a:extLst>
                <a:ext uri="{FF2B5EF4-FFF2-40B4-BE49-F238E27FC236}">
                  <a16:creationId xmlns:a16="http://schemas.microsoft.com/office/drawing/2014/main" id="{C36A905B-D044-422E-82FE-FB2CFA7F8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57" name="Oval 17">
              <a:extLst>
                <a:ext uri="{FF2B5EF4-FFF2-40B4-BE49-F238E27FC236}">
                  <a16:creationId xmlns:a16="http://schemas.microsoft.com/office/drawing/2014/main" id="{BEF10265-6878-41DF-9909-8F06A4DD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58" name="Oval 18">
              <a:extLst>
                <a:ext uri="{FF2B5EF4-FFF2-40B4-BE49-F238E27FC236}">
                  <a16:creationId xmlns:a16="http://schemas.microsoft.com/office/drawing/2014/main" id="{B2B73473-3ACB-49CF-82E4-28BFFD1DA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59" name="Oval 19">
              <a:extLst>
                <a:ext uri="{FF2B5EF4-FFF2-40B4-BE49-F238E27FC236}">
                  <a16:creationId xmlns:a16="http://schemas.microsoft.com/office/drawing/2014/main" id="{97271ACF-F845-435B-893E-59B7DEBE6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60" name="Oval 20">
              <a:extLst>
                <a:ext uri="{FF2B5EF4-FFF2-40B4-BE49-F238E27FC236}">
                  <a16:creationId xmlns:a16="http://schemas.microsoft.com/office/drawing/2014/main" id="{359B137D-2F17-462C-8C7E-E67848E2F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61" name="Oval 21">
              <a:extLst>
                <a:ext uri="{FF2B5EF4-FFF2-40B4-BE49-F238E27FC236}">
                  <a16:creationId xmlns:a16="http://schemas.microsoft.com/office/drawing/2014/main" id="{858F3197-F2ED-4709-B4F8-9A089D6F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62" name="Oval 22">
              <a:extLst>
                <a:ext uri="{FF2B5EF4-FFF2-40B4-BE49-F238E27FC236}">
                  <a16:creationId xmlns:a16="http://schemas.microsoft.com/office/drawing/2014/main" id="{55A9B401-6664-4E6C-8ECA-893F51A49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63" name="Oval 23">
              <a:extLst>
                <a:ext uri="{FF2B5EF4-FFF2-40B4-BE49-F238E27FC236}">
                  <a16:creationId xmlns:a16="http://schemas.microsoft.com/office/drawing/2014/main" id="{21DF3F36-B77E-461D-995B-0E320D7A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64" name="Oval 24">
              <a:extLst>
                <a:ext uri="{FF2B5EF4-FFF2-40B4-BE49-F238E27FC236}">
                  <a16:creationId xmlns:a16="http://schemas.microsoft.com/office/drawing/2014/main" id="{A993FA8D-1EF4-491F-93E7-4A2768BFE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65" name="Oval 25">
              <a:extLst>
                <a:ext uri="{FF2B5EF4-FFF2-40B4-BE49-F238E27FC236}">
                  <a16:creationId xmlns:a16="http://schemas.microsoft.com/office/drawing/2014/main" id="{ADA2FB0C-2D9A-4C3A-A327-9ED7B9D2F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66" name="Oval 26">
              <a:extLst>
                <a:ext uri="{FF2B5EF4-FFF2-40B4-BE49-F238E27FC236}">
                  <a16:creationId xmlns:a16="http://schemas.microsoft.com/office/drawing/2014/main" id="{0FDFB726-1218-469D-8291-E3EAA267F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67" name="Oval 27">
              <a:extLst>
                <a:ext uri="{FF2B5EF4-FFF2-40B4-BE49-F238E27FC236}">
                  <a16:creationId xmlns:a16="http://schemas.microsoft.com/office/drawing/2014/main" id="{D8621ED2-C9AB-4AD1-9DAE-91138B5B4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68" name="Oval 28">
              <a:extLst>
                <a:ext uri="{FF2B5EF4-FFF2-40B4-BE49-F238E27FC236}">
                  <a16:creationId xmlns:a16="http://schemas.microsoft.com/office/drawing/2014/main" id="{81BC507D-8832-41D5-B893-B2193AA68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69" name="Oval 29">
              <a:extLst>
                <a:ext uri="{FF2B5EF4-FFF2-40B4-BE49-F238E27FC236}">
                  <a16:creationId xmlns:a16="http://schemas.microsoft.com/office/drawing/2014/main" id="{84DF3CBD-B22D-48BA-A812-D052BC649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70" name="Oval 30">
              <a:extLst>
                <a:ext uri="{FF2B5EF4-FFF2-40B4-BE49-F238E27FC236}">
                  <a16:creationId xmlns:a16="http://schemas.microsoft.com/office/drawing/2014/main" id="{C79C7001-7282-4BF4-B17B-22A50BCC4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71" name="Oval 31">
              <a:extLst>
                <a:ext uri="{FF2B5EF4-FFF2-40B4-BE49-F238E27FC236}">
                  <a16:creationId xmlns:a16="http://schemas.microsoft.com/office/drawing/2014/main" id="{D20EFE33-C7C7-467A-AD42-33486B860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72" name="Oval 32">
              <a:extLst>
                <a:ext uri="{FF2B5EF4-FFF2-40B4-BE49-F238E27FC236}">
                  <a16:creationId xmlns:a16="http://schemas.microsoft.com/office/drawing/2014/main" id="{0C37EC10-CD27-46A9-852A-8EE6F6A3D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73" name="Oval 33">
              <a:extLst>
                <a:ext uri="{FF2B5EF4-FFF2-40B4-BE49-F238E27FC236}">
                  <a16:creationId xmlns:a16="http://schemas.microsoft.com/office/drawing/2014/main" id="{F1F11C29-4664-4B3B-A528-D519DD0F2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74" name="Oval 34">
              <a:extLst>
                <a:ext uri="{FF2B5EF4-FFF2-40B4-BE49-F238E27FC236}">
                  <a16:creationId xmlns:a16="http://schemas.microsoft.com/office/drawing/2014/main" id="{9E0F74FC-F81B-44B1-B69B-9B5EB7EEF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75" name="Oval 35">
              <a:extLst>
                <a:ext uri="{FF2B5EF4-FFF2-40B4-BE49-F238E27FC236}">
                  <a16:creationId xmlns:a16="http://schemas.microsoft.com/office/drawing/2014/main" id="{C46D7957-ECFD-4DCB-8636-845A7EF49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76" name="Oval 36">
              <a:extLst>
                <a:ext uri="{FF2B5EF4-FFF2-40B4-BE49-F238E27FC236}">
                  <a16:creationId xmlns:a16="http://schemas.microsoft.com/office/drawing/2014/main" id="{1BAA9F1C-E714-486F-8C50-FB35BDCF4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77" name="Oval 37">
              <a:extLst>
                <a:ext uri="{FF2B5EF4-FFF2-40B4-BE49-F238E27FC236}">
                  <a16:creationId xmlns:a16="http://schemas.microsoft.com/office/drawing/2014/main" id="{B34B5E00-1DB0-41E7-8F41-D333788DA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78" name="Oval 38">
              <a:extLst>
                <a:ext uri="{FF2B5EF4-FFF2-40B4-BE49-F238E27FC236}">
                  <a16:creationId xmlns:a16="http://schemas.microsoft.com/office/drawing/2014/main" id="{3B804F89-D7ED-40E9-9EC6-D039D868D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0279" name="Oval 39">
              <a:extLst>
                <a:ext uri="{FF2B5EF4-FFF2-40B4-BE49-F238E27FC236}">
                  <a16:creationId xmlns:a16="http://schemas.microsoft.com/office/drawing/2014/main" id="{31C81839-45D6-48BD-93D1-659CB9479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10280" name="Line 40">
            <a:extLst>
              <a:ext uri="{FF2B5EF4-FFF2-40B4-BE49-F238E27FC236}">
                <a16:creationId xmlns:a16="http://schemas.microsoft.com/office/drawing/2014/main" id="{1F9A3F71-7653-4C55-A0E1-61EBA2EC2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7C991D-59B8-4AE1-B36A-982282BA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D48895D-384A-4F84-A238-569997EFB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C16087-2297-4535-9AA1-A08F0B1F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979592-05FD-4536-B136-4FC245D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57DB26-CF47-4D5E-9685-C96EBF4C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D1B45-E352-4627-A0F9-1785872B4D17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9704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7853AC-57D9-43FA-B6E7-325DDFEDF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104EE87-F461-4FE9-AFDA-44F83ECE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1BA2ED-B16E-41F0-99E8-3AA3056B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DBCB7B0-9672-4834-ACA8-0018E7C4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232BAF-9351-42FF-8464-4AE74DCB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45E3A-CB99-4352-A1C5-AD0D696D8A87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9419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F04848-CD3E-4254-AFD5-1F00162B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8BD691-E057-4AFE-8A3E-E5770F4B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C7CC2F-54E7-4DBC-9F6B-53B5C29E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799D2A-5C72-46BA-97F1-ED531DEC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69A180-D722-4721-8002-7B39AAAC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8BE35-6A2D-433D-9DFE-8770A3A816B1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28237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B8CE68-27B1-497D-90CD-94F1D91B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51961EB-7C3F-4A7F-A879-95379306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8337490-DFA3-4F9E-AF1D-B3879A4C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6FFA4B-00F7-4A95-AC59-39247F63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F0C26E-5D05-48F1-8732-55C45D34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ED8FE-E9C8-42DC-A5CA-51C843DABE29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61667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CD152D-AC05-42A7-9061-14772C3C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F18463-0548-46CF-A053-692AE5205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2380DA-249E-4739-830A-EE9ED50C7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F63954C-960A-4BAC-9460-FE17122E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C9E6BE9-2BF0-4CB5-B698-C5CC7B0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CD79933-2B9E-444D-84BE-45082B2D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5B46C-29B8-43F6-9508-C13CAC10DD90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73060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6377EB-AE90-44DE-A9E7-036567AE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A922E1-7F9C-4507-8890-73A9FF83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34514FE-9583-4FB0-A616-8BFBB2009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3BFD92C-1713-46EA-BF80-9654ABB58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ED327BF-86E4-450A-A5F2-B3CDB4EFE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7D03703-37E4-4559-80F8-B897F855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C11AAC7-200A-45D8-832A-60009AE3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937E5DA-69E8-46D6-88AE-D420A25C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4E60C-4833-4240-9A36-EACDEBDDE98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5458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CCB386-45B2-441A-890D-2D38852B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A8862E2-37D3-46B5-9C65-6517FD61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00694F9-95D4-4A23-A765-1C15C34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92E2614-5815-4D07-89EB-051E8B9E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6B999-6593-4E01-8013-4BC2AB285726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34263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BF81D56-18CB-4244-879B-FEE89DBA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DF46665-7C2A-4DC2-8FA4-7D77328A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9E6F79A-53F4-41F2-BB98-437C9CAE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0F264-8E70-4AD9-A4FA-EE276DD7E77E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8470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BBE400-33A5-466F-ABDC-F4149C7A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A377F8-F8EF-497D-86EF-2BAABAA6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152A7DF-7CAF-451F-B152-A9D9F1914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D414110-72FB-4CB0-B73D-09264E5C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1788CCF-F2A1-4695-8550-064AF32F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17FF539-3F00-49C4-8C3B-E7AFDDF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6CA68-3982-49CC-A505-3FE739C78CD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0108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E47A94-14C1-485F-B411-336FD635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E90B59C-6486-491E-9E79-64C80B3BB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B3EA363-0684-4912-B9AA-93F483BD9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9A6B650-E9E6-4ACD-8E09-E441447E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50571C5-304B-4AD5-8005-E7787870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1DC5205-3CC2-4E92-A62E-F3FBDA35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A8270-7CFD-4E28-B495-92C03FA44DE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7243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7253F6A1-6360-47BF-8723-1C9F3C3D3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D7D23CA-2C1C-4B08-840F-42374F6C9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A927121-005C-4083-867D-5229DE790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4A00A51-A465-419F-A2D4-D752E9D8E3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cs-CZ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96933DA-E0F5-4DC8-A932-E51EDF73DF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cs-CZ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0031F05-97F1-449E-A2AD-09BD220207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39FBDC5-978C-4582-8A55-B49839D209FD}" type="slidenum">
              <a:rPr lang="cs-CZ" altLang="en-US"/>
              <a:pPr/>
              <a:t>‹#›</a:t>
            </a:fld>
            <a:endParaRPr lang="cs-CZ" altLang="en-US"/>
          </a:p>
        </p:txBody>
      </p:sp>
      <p:grpSp>
        <p:nvGrpSpPr>
          <p:cNvPr id="9224" name="Group 8">
            <a:extLst>
              <a:ext uri="{FF2B5EF4-FFF2-40B4-BE49-F238E27FC236}">
                <a16:creationId xmlns:a16="http://schemas.microsoft.com/office/drawing/2014/main" id="{4578B6C7-E201-4357-9FFD-1AF54B7C2827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225" name="Oval 9">
              <a:extLst>
                <a:ext uri="{FF2B5EF4-FFF2-40B4-BE49-F238E27FC236}">
                  <a16:creationId xmlns:a16="http://schemas.microsoft.com/office/drawing/2014/main" id="{513BC123-06D0-4D06-B21D-CFE633EB2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26" name="Oval 10">
              <a:extLst>
                <a:ext uri="{FF2B5EF4-FFF2-40B4-BE49-F238E27FC236}">
                  <a16:creationId xmlns:a16="http://schemas.microsoft.com/office/drawing/2014/main" id="{7E55A808-B15A-437C-A4C9-2A4E9389D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27" name="Oval 11">
              <a:extLst>
                <a:ext uri="{FF2B5EF4-FFF2-40B4-BE49-F238E27FC236}">
                  <a16:creationId xmlns:a16="http://schemas.microsoft.com/office/drawing/2014/main" id="{3201A016-8710-493E-9077-9AC59B6BE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28" name="Oval 12">
              <a:extLst>
                <a:ext uri="{FF2B5EF4-FFF2-40B4-BE49-F238E27FC236}">
                  <a16:creationId xmlns:a16="http://schemas.microsoft.com/office/drawing/2014/main" id="{68488732-4E78-430F-9CCD-C7F9E6B9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29" name="Oval 13">
              <a:extLst>
                <a:ext uri="{FF2B5EF4-FFF2-40B4-BE49-F238E27FC236}">
                  <a16:creationId xmlns:a16="http://schemas.microsoft.com/office/drawing/2014/main" id="{65CAA0A5-813F-4B2F-88FE-DBE117BA8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30" name="Oval 14">
              <a:extLst>
                <a:ext uri="{FF2B5EF4-FFF2-40B4-BE49-F238E27FC236}">
                  <a16:creationId xmlns:a16="http://schemas.microsoft.com/office/drawing/2014/main" id="{68745775-A4B8-4C77-B286-CD683FF68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31" name="Oval 15">
              <a:extLst>
                <a:ext uri="{FF2B5EF4-FFF2-40B4-BE49-F238E27FC236}">
                  <a16:creationId xmlns:a16="http://schemas.microsoft.com/office/drawing/2014/main" id="{02A323B8-96BB-4D61-96EF-7BC376904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32" name="Oval 16">
              <a:extLst>
                <a:ext uri="{FF2B5EF4-FFF2-40B4-BE49-F238E27FC236}">
                  <a16:creationId xmlns:a16="http://schemas.microsoft.com/office/drawing/2014/main" id="{DD50CAEE-4846-4792-A2C8-AFF973A49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33" name="Oval 17">
              <a:extLst>
                <a:ext uri="{FF2B5EF4-FFF2-40B4-BE49-F238E27FC236}">
                  <a16:creationId xmlns:a16="http://schemas.microsoft.com/office/drawing/2014/main" id="{D07879C6-FB6F-44E6-B6B5-B80E71B85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34" name="Oval 18">
              <a:extLst>
                <a:ext uri="{FF2B5EF4-FFF2-40B4-BE49-F238E27FC236}">
                  <a16:creationId xmlns:a16="http://schemas.microsoft.com/office/drawing/2014/main" id="{5C3ABFB0-4923-4561-8F7E-8A34744E0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35" name="Oval 19">
              <a:extLst>
                <a:ext uri="{FF2B5EF4-FFF2-40B4-BE49-F238E27FC236}">
                  <a16:creationId xmlns:a16="http://schemas.microsoft.com/office/drawing/2014/main" id="{0C2CBFC3-6D29-465F-B716-56BFE64D5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36" name="Oval 20">
              <a:extLst>
                <a:ext uri="{FF2B5EF4-FFF2-40B4-BE49-F238E27FC236}">
                  <a16:creationId xmlns:a16="http://schemas.microsoft.com/office/drawing/2014/main" id="{607E73B0-5B47-49CC-BA00-E1A41079B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37" name="Oval 21">
              <a:extLst>
                <a:ext uri="{FF2B5EF4-FFF2-40B4-BE49-F238E27FC236}">
                  <a16:creationId xmlns:a16="http://schemas.microsoft.com/office/drawing/2014/main" id="{97B0F44E-43B9-42C3-B35C-C51BA5B82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38" name="Oval 22">
              <a:extLst>
                <a:ext uri="{FF2B5EF4-FFF2-40B4-BE49-F238E27FC236}">
                  <a16:creationId xmlns:a16="http://schemas.microsoft.com/office/drawing/2014/main" id="{FA024459-220B-4047-BCEA-BB11942BC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39" name="Oval 23">
              <a:extLst>
                <a:ext uri="{FF2B5EF4-FFF2-40B4-BE49-F238E27FC236}">
                  <a16:creationId xmlns:a16="http://schemas.microsoft.com/office/drawing/2014/main" id="{065E83B3-8A0B-4212-9449-0B121761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40" name="Oval 24">
              <a:extLst>
                <a:ext uri="{FF2B5EF4-FFF2-40B4-BE49-F238E27FC236}">
                  <a16:creationId xmlns:a16="http://schemas.microsoft.com/office/drawing/2014/main" id="{6FA8F493-8269-43C5-8D1F-999541758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41" name="Oval 25">
              <a:extLst>
                <a:ext uri="{FF2B5EF4-FFF2-40B4-BE49-F238E27FC236}">
                  <a16:creationId xmlns:a16="http://schemas.microsoft.com/office/drawing/2014/main" id="{22C807DF-172D-4940-A57D-4836F8E81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42" name="Oval 26">
              <a:extLst>
                <a:ext uri="{FF2B5EF4-FFF2-40B4-BE49-F238E27FC236}">
                  <a16:creationId xmlns:a16="http://schemas.microsoft.com/office/drawing/2014/main" id="{92382FC2-0E89-4CFB-9B20-07C040A7F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43" name="Oval 27">
              <a:extLst>
                <a:ext uri="{FF2B5EF4-FFF2-40B4-BE49-F238E27FC236}">
                  <a16:creationId xmlns:a16="http://schemas.microsoft.com/office/drawing/2014/main" id="{7B51DBAB-15D5-4527-BDD8-19BE99E54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44" name="Oval 28">
              <a:extLst>
                <a:ext uri="{FF2B5EF4-FFF2-40B4-BE49-F238E27FC236}">
                  <a16:creationId xmlns:a16="http://schemas.microsoft.com/office/drawing/2014/main" id="{046AB051-97B2-4A50-8491-EB010655A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45" name="Oval 29">
              <a:extLst>
                <a:ext uri="{FF2B5EF4-FFF2-40B4-BE49-F238E27FC236}">
                  <a16:creationId xmlns:a16="http://schemas.microsoft.com/office/drawing/2014/main" id="{1CC2DED1-A2FC-48CA-82EB-2B4B9F911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46" name="Oval 30">
              <a:extLst>
                <a:ext uri="{FF2B5EF4-FFF2-40B4-BE49-F238E27FC236}">
                  <a16:creationId xmlns:a16="http://schemas.microsoft.com/office/drawing/2014/main" id="{01ADA0CA-EF2B-4F79-AFB3-B1CCEEBEE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47" name="Oval 31">
              <a:extLst>
                <a:ext uri="{FF2B5EF4-FFF2-40B4-BE49-F238E27FC236}">
                  <a16:creationId xmlns:a16="http://schemas.microsoft.com/office/drawing/2014/main" id="{5259419D-44A4-43AD-BA51-8639A51C5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48" name="Oval 32">
              <a:extLst>
                <a:ext uri="{FF2B5EF4-FFF2-40B4-BE49-F238E27FC236}">
                  <a16:creationId xmlns:a16="http://schemas.microsoft.com/office/drawing/2014/main" id="{B6F98DF6-B6CA-4C86-A8CF-D76E6C71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49" name="Oval 33">
              <a:extLst>
                <a:ext uri="{FF2B5EF4-FFF2-40B4-BE49-F238E27FC236}">
                  <a16:creationId xmlns:a16="http://schemas.microsoft.com/office/drawing/2014/main" id="{1F526644-8916-4621-A995-ACF83AC69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50" name="Oval 34">
              <a:extLst>
                <a:ext uri="{FF2B5EF4-FFF2-40B4-BE49-F238E27FC236}">
                  <a16:creationId xmlns:a16="http://schemas.microsoft.com/office/drawing/2014/main" id="{4F140C3B-AE65-49D9-A282-31519DF62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51" name="Oval 35">
              <a:extLst>
                <a:ext uri="{FF2B5EF4-FFF2-40B4-BE49-F238E27FC236}">
                  <a16:creationId xmlns:a16="http://schemas.microsoft.com/office/drawing/2014/main" id="{6A8DDDB4-1625-4E36-B0B6-EF548C2AD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52" name="Oval 36">
              <a:extLst>
                <a:ext uri="{FF2B5EF4-FFF2-40B4-BE49-F238E27FC236}">
                  <a16:creationId xmlns:a16="http://schemas.microsoft.com/office/drawing/2014/main" id="{AA2E23C1-C375-48CE-961F-503914CDD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53" name="Oval 37">
              <a:extLst>
                <a:ext uri="{FF2B5EF4-FFF2-40B4-BE49-F238E27FC236}">
                  <a16:creationId xmlns:a16="http://schemas.microsoft.com/office/drawing/2014/main" id="{C9407E60-4393-42CC-B336-F5C87ADC9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54" name="Oval 38">
              <a:extLst>
                <a:ext uri="{FF2B5EF4-FFF2-40B4-BE49-F238E27FC236}">
                  <a16:creationId xmlns:a16="http://schemas.microsoft.com/office/drawing/2014/main" id="{5F0A5EBE-2F15-47A0-9A2C-3FB700B6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9255" name="Oval 39">
              <a:extLst>
                <a:ext uri="{FF2B5EF4-FFF2-40B4-BE49-F238E27FC236}">
                  <a16:creationId xmlns:a16="http://schemas.microsoft.com/office/drawing/2014/main" id="{032C08A7-E549-413F-9784-8AE61344D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9FD3E2-BAF1-4C8B-AD42-1927BB9F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První </a:t>
            </a:r>
            <a:r>
              <a:rPr lang="cs-CZ" dirty="0" err="1"/>
              <a:t>superskalární</a:t>
            </a:r>
            <a:r>
              <a:rPr lang="cs-CZ" dirty="0"/>
              <a:t> mikroprocesory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344C401-B454-4C1D-80CF-E694E34D6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914" y="3049588"/>
            <a:ext cx="6781800" cy="2362200"/>
          </a:xfrm>
        </p:spPr>
        <p:txBody>
          <a:bodyPr/>
          <a:lstStyle/>
          <a:p>
            <a:r>
              <a:rPr lang="cs-CZ" sz="2800" dirty="0"/>
              <a:t>Pentium, Pentium PRO, Pentium MMX</a:t>
            </a:r>
          </a:p>
        </p:txBody>
      </p:sp>
    </p:spTree>
    <p:extLst>
      <p:ext uri="{BB962C8B-B14F-4D97-AF65-F5344CB8AC3E}">
        <p14:creationId xmlns:p14="http://schemas.microsoft.com/office/powerpoint/2010/main" val="345239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4EDDE0D-78C8-4E5D-895D-CEAF0D0A0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Zřetězené provádění instrukcí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AA95869-FDFB-4F9C-B0AC-669E081FA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1900" dirty="0"/>
              <a:t>Největším nepřítelem plynulého </a:t>
            </a:r>
            <a:r>
              <a:rPr lang="cs-CZ" altLang="cs-CZ" sz="1900" dirty="0" err="1"/>
              <a:t>pipeliningu</a:t>
            </a:r>
            <a:r>
              <a:rPr lang="cs-CZ" altLang="cs-CZ" sz="1900" dirty="0"/>
              <a:t> je </a:t>
            </a:r>
            <a:r>
              <a:rPr lang="cs-CZ" altLang="cs-CZ" sz="1900" b="1" dirty="0"/>
              <a:t>podmíněný skok</a:t>
            </a:r>
          </a:p>
          <a:p>
            <a:r>
              <a:rPr lang="cs-CZ" altLang="cs-CZ" sz="1900" dirty="0"/>
              <a:t>Dopředu se neví, jak bude program po podmíněném skoku dále pokračovat</a:t>
            </a:r>
          </a:p>
          <a:p>
            <a:r>
              <a:rPr lang="cs-CZ" altLang="cs-CZ" sz="1900" dirty="0"/>
              <a:t>Aby bylo možné rozpracovávat nějaké další instrukce dopředu, má procesor Intel Pentium zabudováno tzv. </a:t>
            </a:r>
            <a:r>
              <a:rPr lang="cs-CZ" altLang="cs-CZ" sz="1900" b="1" dirty="0"/>
              <a:t>dynamické předvídání skoků</a:t>
            </a:r>
            <a:r>
              <a:rPr lang="cs-CZ" altLang="cs-CZ" sz="1900" dirty="0"/>
              <a:t> </a:t>
            </a:r>
          </a:p>
          <a:p>
            <a:r>
              <a:rPr lang="cs-CZ" altLang="cs-CZ" sz="1900" dirty="0"/>
              <a:t>podle dosavadního chování programu se snaží </a:t>
            </a:r>
            <a:r>
              <a:rPr lang="cs-CZ" altLang="cs-CZ" sz="1900" b="1" dirty="0"/>
              <a:t>odhadnout</a:t>
            </a:r>
            <a:r>
              <a:rPr lang="cs-CZ" altLang="cs-CZ" sz="1900" dirty="0"/>
              <a:t>, zda při dalším průchodu instrukce podmíněného skoku způsobí skok nebo ne </a:t>
            </a:r>
          </a:p>
          <a:p>
            <a:r>
              <a:rPr lang="cs-CZ" altLang="cs-CZ" sz="1900" dirty="0"/>
              <a:t>K této činnosti Pentium používá paměť označovanou jako </a:t>
            </a:r>
            <a:r>
              <a:rPr lang="cs-CZ" altLang="cs-CZ" sz="1900" b="1" dirty="0"/>
              <a:t>BTB</a:t>
            </a:r>
            <a:r>
              <a:rPr lang="cs-CZ" altLang="cs-CZ" sz="1900" dirty="0"/>
              <a:t> (</a:t>
            </a:r>
            <a:r>
              <a:rPr lang="cs-CZ" altLang="cs-CZ" sz="1900" b="1" dirty="0" err="1"/>
              <a:t>B</a:t>
            </a:r>
            <a:r>
              <a:rPr lang="cs-CZ" altLang="cs-CZ" sz="1900" dirty="0" err="1"/>
              <a:t>ranch</a:t>
            </a:r>
            <a:r>
              <a:rPr lang="cs-CZ" altLang="cs-CZ" sz="1900" dirty="0"/>
              <a:t> </a:t>
            </a:r>
            <a:r>
              <a:rPr lang="cs-CZ" altLang="cs-CZ" sz="1900" b="1" dirty="0"/>
              <a:t>T</a:t>
            </a:r>
            <a:r>
              <a:rPr lang="cs-CZ" altLang="cs-CZ" sz="1900" dirty="0"/>
              <a:t>arget </a:t>
            </a:r>
            <a:r>
              <a:rPr lang="cs-CZ" altLang="cs-CZ" sz="1900" b="1" dirty="0"/>
              <a:t>B</a:t>
            </a:r>
            <a:r>
              <a:rPr lang="cs-CZ" altLang="cs-CZ" sz="1900" dirty="0"/>
              <a:t>uffer), v níž jsou uchovány informace o posledních prováděných instrukcích podmíněného skoku, spolu s dvoubitovou informací o historii provedení skoku</a:t>
            </a:r>
          </a:p>
          <a:p>
            <a:r>
              <a:rPr lang="cs-CZ" altLang="cs-CZ" sz="1900" dirty="0"/>
              <a:t>Podle hodnot těchto bitů je také dána předpověď, zda instrukce skok způsobí či ne</a:t>
            </a:r>
          </a:p>
          <a:p>
            <a:r>
              <a:rPr lang="cs-CZ" altLang="cs-CZ" sz="1900" dirty="0"/>
              <a:t>... a podle toho se postupuje při rozpracování dalších instrukcí za podmíněným skokem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9D51590-6684-41D5-B2C7-AEFD5B70A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BTB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677FF14-332B-4B74-BDF8-7278B4728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2000" dirty="0"/>
              <a:t>Instrukce </a:t>
            </a:r>
            <a:r>
              <a:rPr lang="cs-CZ" altLang="cs-CZ" sz="2000" b="1" dirty="0"/>
              <a:t>podmíněného skoku</a:t>
            </a:r>
            <a:r>
              <a:rPr lang="cs-CZ" altLang="cs-CZ" sz="2000" dirty="0"/>
              <a:t>, která způsobila skok, je uložena do </a:t>
            </a:r>
            <a:r>
              <a:rPr lang="cs-CZ" altLang="cs-CZ" sz="2000" b="1" dirty="0"/>
              <a:t>BTB</a:t>
            </a:r>
            <a:r>
              <a:rPr lang="cs-CZ" altLang="cs-CZ" sz="2000" dirty="0"/>
              <a:t> spolu se dvěma bity, jejichž hodnoty jsou rovny 1</a:t>
            </a:r>
          </a:p>
          <a:p>
            <a:r>
              <a:rPr lang="cs-CZ" altLang="cs-CZ" sz="2000" dirty="0"/>
              <a:t>Tyto hodnoty při příštím průchodu přes tuto instrukci signalizují předpověď, že skok se asi bude konat (podmínka bude splněna)</a:t>
            </a:r>
          </a:p>
          <a:p>
            <a:r>
              <a:rPr lang="cs-CZ" altLang="cs-CZ" sz="2000" dirty="0"/>
              <a:t>Pokud podmíněný skok skutečně byl znovu proveden, hodnoty bitů zůstanou nezměněny (11)</a:t>
            </a:r>
          </a:p>
          <a:p>
            <a:r>
              <a:rPr lang="cs-CZ" altLang="cs-CZ" sz="2000" dirty="0"/>
              <a:t>Pokud byla předpověď mylná a skok nebyl proveden, jsou bity nastaveny na hodnotu 10, která opět signalizuje, že skok asi bude</a:t>
            </a:r>
          </a:p>
          <a:p>
            <a:r>
              <a:rPr lang="cs-CZ" altLang="cs-CZ" sz="2000" dirty="0"/>
              <a:t>Podle toho, zda v dalším průběhu programu skok skutečně následuje nebo ne, jsou pak příslušným způsobem bity dále modifikovány  a jejich hodnota signalizuje předpověď skoku </a:t>
            </a:r>
          </a:p>
          <a:p>
            <a:r>
              <a:rPr lang="cs-CZ" altLang="cs-CZ" sz="2000" dirty="0"/>
              <a:t>Programy je vhodné optimalizovat tak, aby podmínka všech podmíněných skoků byla formulována tak, aby byla častěji splněna než nesplněna (výchozí předpoklad je totiž vždy ten, že podmíněný skok skočí)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C2F8C88-0735-4CA7-96F6-9423DC0DF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BTB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90C44732-219A-4C8C-87A8-7227ACF3A15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84313"/>
            <a:ext cx="9144000" cy="4902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1818DB8-C3A2-4654-A5CF-508E10433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FPU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ACDD4BD-AB3C-4C0A-B400-3FD5E64FB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1300" b="1" dirty="0" err="1"/>
              <a:t>Floating</a:t>
            </a:r>
            <a:r>
              <a:rPr lang="cs-CZ" altLang="cs-CZ" sz="1300" b="1" dirty="0"/>
              <a:t> point unit </a:t>
            </a:r>
            <a:r>
              <a:rPr lang="cs-CZ" altLang="cs-CZ" sz="1300" dirty="0"/>
              <a:t>– jednotka pro výpočty s reálnými čísly (čísla se znaménkem, desetinou čárkou a exponentem)</a:t>
            </a:r>
          </a:p>
          <a:p>
            <a:r>
              <a:rPr lang="cs-CZ" altLang="cs-CZ" sz="1300" dirty="0"/>
              <a:t>ALU neumí s takto zakódovanými čísly provádět aritmetické operace</a:t>
            </a:r>
          </a:p>
          <a:p>
            <a:r>
              <a:rPr lang="cs-CZ" altLang="cs-CZ" sz="1300" dirty="0"/>
              <a:t>Mikroprocesory 8086, 80286 a 80386 obsahovaly pouze ALU a pro urychlení výpočtů s reálnými čísly bylo nutné připojit externí koprocesor (8087, 80287, 80387)</a:t>
            </a:r>
          </a:p>
          <a:p>
            <a:r>
              <a:rPr lang="cs-CZ" altLang="cs-CZ" sz="1300" dirty="0"/>
              <a:t>Mikroprocesor 80486 se vyráběl ve dvou verzích</a:t>
            </a:r>
          </a:p>
          <a:p>
            <a:pPr lvl="1"/>
            <a:r>
              <a:rPr lang="cs-CZ" altLang="cs-CZ" sz="1100" dirty="0"/>
              <a:t>80486DX plnohodnotná verze s integrovanou FPU</a:t>
            </a:r>
          </a:p>
          <a:p>
            <a:pPr lvl="1"/>
            <a:r>
              <a:rPr lang="cs-CZ" altLang="cs-CZ" sz="1100" dirty="0"/>
              <a:t>80486SX čip bez funkční FPU</a:t>
            </a:r>
          </a:p>
          <a:p>
            <a:r>
              <a:rPr lang="cs-CZ" altLang="cs-CZ" sz="1300" dirty="0"/>
              <a:t>Procesor Pentium a všechny následující mikroprocesory obsahují jednotku FPU (nebo i více jednotek FPU) a pojem „koprocesor“ se přestává používat</a:t>
            </a:r>
          </a:p>
          <a:p>
            <a:endParaRPr lang="cs-CZ" altLang="cs-CZ" sz="1300" dirty="0"/>
          </a:p>
          <a:p>
            <a:r>
              <a:rPr lang="cs-CZ" altLang="cs-CZ" sz="1300" dirty="0"/>
              <a:t>Moderní mikroprocesory se začínají značně vzdalovat od původní koncepce, kdy platilo mikroprocesor=</a:t>
            </a:r>
            <a:r>
              <a:rPr lang="cs-CZ" altLang="cs-CZ" sz="1300" dirty="0" err="1"/>
              <a:t>řadič+ALU</a:t>
            </a:r>
            <a:r>
              <a:rPr lang="cs-CZ" altLang="cs-CZ" sz="1300" dirty="0"/>
              <a:t> </a:t>
            </a:r>
          </a:p>
          <a:p>
            <a:r>
              <a:rPr lang="cs-CZ" altLang="cs-CZ" sz="1300" dirty="0"/>
              <a:t>Mikroprocesory dnes obsahují několik ALU, které navíc pracují proudově v několika fázích a vedle nich pracují nezávisle jednotky FPU. </a:t>
            </a:r>
          </a:p>
          <a:p>
            <a:r>
              <a:rPr lang="cs-CZ" altLang="cs-CZ" sz="1300" dirty="0"/>
              <a:t>Další jednotky mikroprocesoru zrychlují přístup do paměti (TLB) nebo odhadují budoucí větvení programu (BTB), starají se o transformaci adres a chráněný režim (SU, PU, AU…)</a:t>
            </a:r>
          </a:p>
          <a:p>
            <a:r>
              <a:rPr lang="cs-CZ" altLang="cs-CZ" sz="1300" dirty="0"/>
              <a:t>Další velmi složitou částí moderního mikroprocesoru je blok provádějící překlad „vnějších“ CISC instrukcí na uvnitř používané mikrooperace pro RISC jádra (každá ALU nebo FPU je vlastně malý </a:t>
            </a:r>
            <a:r>
              <a:rPr lang="cs-CZ" altLang="cs-CZ" sz="1300" dirty="0" err="1"/>
              <a:t>RISCový</a:t>
            </a:r>
            <a:r>
              <a:rPr lang="cs-CZ" altLang="cs-CZ" sz="1300" dirty="0"/>
              <a:t> procesor uvnitř procesoru, který navenek předstírá, že je CISC)</a:t>
            </a:r>
          </a:p>
          <a:p>
            <a:r>
              <a:rPr lang="cs-CZ" altLang="cs-CZ" sz="1300" dirty="0"/>
              <a:t>Znázornit koncepci a fungování moderního mikroprocesoru blokovým schématem je téměř nemožné</a:t>
            </a:r>
          </a:p>
          <a:p>
            <a:pPr lvl="1">
              <a:buFont typeface="Wingdings" panose="05000000000000000000" pitchFamily="2" charset="2"/>
              <a:buNone/>
            </a:pPr>
            <a:endParaRPr lang="cs-CZ" altLang="cs-CZ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BBC003-C00A-43A0-A3B7-83822EA97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Pentium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C81F4067-287C-4258-95C1-DE642C362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875"/>
            <a:ext cx="7488238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ED56DDA-46E1-4E48-96F4-E9D702A96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Problém zahřívání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5CD78C5-B1BB-4194-93CB-E83FAF525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1800" dirty="0"/>
              <a:t>S příchodem </a:t>
            </a:r>
            <a:r>
              <a:rPr lang="cs-CZ" altLang="cs-CZ" sz="1800" b="1" dirty="0"/>
              <a:t>Pentia</a:t>
            </a:r>
            <a:r>
              <a:rPr lang="cs-CZ" altLang="cs-CZ" sz="1800" dirty="0"/>
              <a:t> se poprvé objevují problémy se značným </a:t>
            </a:r>
            <a:r>
              <a:rPr lang="cs-CZ" altLang="cs-CZ" sz="1800" b="1" dirty="0"/>
              <a:t>zahříváním procesoru</a:t>
            </a:r>
            <a:endParaRPr lang="en-US" altLang="cs-CZ" sz="1800" b="1" dirty="0"/>
          </a:p>
          <a:p>
            <a:r>
              <a:rPr lang="en-US" altLang="cs-CZ" sz="1800" dirty="0" err="1"/>
              <a:t>Procesor</a:t>
            </a:r>
            <a:r>
              <a:rPr lang="en-US" altLang="cs-CZ" sz="1800" dirty="0"/>
              <a:t> 486 </a:t>
            </a:r>
            <a:r>
              <a:rPr lang="en-US" altLang="cs-CZ" sz="1800" dirty="0" err="1"/>
              <a:t>byl</a:t>
            </a:r>
            <a:r>
              <a:rPr lang="en-US" altLang="cs-CZ" sz="1800" dirty="0"/>
              <a:t> </a:t>
            </a:r>
            <a:r>
              <a:rPr lang="en-US" altLang="cs-CZ" sz="1800" dirty="0" err="1"/>
              <a:t>posledn</a:t>
            </a:r>
            <a:r>
              <a:rPr lang="cs-CZ" altLang="cs-CZ" sz="1800" dirty="0" err="1"/>
              <a:t>ím</a:t>
            </a:r>
            <a:r>
              <a:rPr lang="cs-CZ" altLang="cs-CZ" sz="1800" dirty="0"/>
              <a:t>, který se dal provozovat bez chlazení, ačkoliv rychlejší verze procesoru již vyžadovala alespoň pasivní chlazení </a:t>
            </a:r>
          </a:p>
          <a:p>
            <a:r>
              <a:rPr lang="cs-CZ" altLang="cs-CZ" sz="1800" dirty="0"/>
              <a:t>Procesor Pentium je nutné vždy ochlazovat </a:t>
            </a:r>
            <a:r>
              <a:rPr lang="cs-CZ" altLang="cs-CZ" sz="1800" b="1" dirty="0"/>
              <a:t>chladičem</a:t>
            </a:r>
            <a:r>
              <a:rPr lang="cs-CZ" altLang="cs-CZ" sz="1800" dirty="0"/>
              <a:t> umístěným přímo na procesor</a:t>
            </a:r>
          </a:p>
          <a:p>
            <a:r>
              <a:rPr lang="cs-CZ" altLang="cs-CZ" sz="1800" dirty="0"/>
              <a:t>U pozdějších verzí Pentia sníženo napájecí napětí z </a:t>
            </a:r>
            <a:r>
              <a:rPr lang="cs-CZ" altLang="cs-CZ" sz="1800" b="1" dirty="0"/>
              <a:t>5 V</a:t>
            </a:r>
            <a:r>
              <a:rPr lang="cs-CZ" altLang="cs-CZ" sz="1800" dirty="0"/>
              <a:t> na </a:t>
            </a:r>
            <a:r>
              <a:rPr lang="cs-CZ" altLang="cs-CZ" sz="1800" b="1" dirty="0"/>
              <a:t>3.3 V</a:t>
            </a:r>
            <a:r>
              <a:rPr lang="cs-CZ" altLang="cs-CZ" sz="1800" dirty="0"/>
              <a:t> </a:t>
            </a:r>
          </a:p>
          <a:p>
            <a:r>
              <a:rPr lang="cs-CZ" altLang="cs-CZ" sz="1800" dirty="0"/>
              <a:t>Tepelný výkon klesá kvadraticky (P=U</a:t>
            </a:r>
            <a:r>
              <a:rPr lang="cs-CZ" altLang="cs-CZ" sz="1800" baseline="30000" dirty="0"/>
              <a:t>2</a:t>
            </a:r>
            <a:r>
              <a:rPr lang="en-US" altLang="cs-CZ" sz="1800" dirty="0"/>
              <a:t>/R), ta</a:t>
            </a:r>
            <a:r>
              <a:rPr lang="cs-CZ" altLang="cs-CZ" sz="1800" dirty="0" err="1"/>
              <a:t>kže</a:t>
            </a:r>
            <a:r>
              <a:rPr lang="cs-CZ" altLang="cs-CZ" sz="1800" dirty="0"/>
              <a:t> tímto snížením napětí se příkon sníží hned 2,5 krát</a:t>
            </a:r>
          </a:p>
          <a:p>
            <a:r>
              <a:rPr lang="cs-CZ" altLang="cs-CZ" sz="1800" dirty="0"/>
              <a:t>U všech dalších mikroprocesorů uvidíme další postupné snižování napájecího napětí</a:t>
            </a:r>
          </a:p>
          <a:p>
            <a:endParaRPr lang="cs-CZ" altLang="cs-CZ" sz="1800" dirty="0"/>
          </a:p>
          <a:p>
            <a:r>
              <a:rPr lang="cs-CZ" altLang="cs-CZ" sz="1800" dirty="0"/>
              <a:t>První generace: Pentium 60 MHz, 66 MHz, napětí </a:t>
            </a:r>
            <a:r>
              <a:rPr lang="cs-CZ" altLang="cs-CZ" sz="1800" b="1" dirty="0"/>
              <a:t>5 V</a:t>
            </a:r>
            <a:r>
              <a:rPr lang="cs-CZ" altLang="cs-CZ" sz="1800" dirty="0"/>
              <a:t> - výkon </a:t>
            </a:r>
            <a:r>
              <a:rPr lang="cs-CZ" altLang="cs-CZ" sz="1800" b="1" dirty="0"/>
              <a:t>13 W</a:t>
            </a:r>
            <a:r>
              <a:rPr lang="cs-CZ" altLang="cs-CZ" sz="1800" dirty="0"/>
              <a:t> </a:t>
            </a:r>
          </a:p>
          <a:p>
            <a:r>
              <a:rPr lang="cs-CZ" altLang="cs-CZ" sz="1800" dirty="0"/>
              <a:t>Druhá generace: Pentium 75, 90, 100, 120, 133, 150, 166, 200 MHz, napětí </a:t>
            </a:r>
            <a:r>
              <a:rPr lang="cs-CZ" altLang="cs-CZ" sz="1800" b="1" dirty="0"/>
              <a:t>3.3 V</a:t>
            </a:r>
            <a:r>
              <a:rPr lang="cs-CZ" altLang="cs-CZ" sz="1800" dirty="0"/>
              <a:t> - výkon </a:t>
            </a:r>
            <a:r>
              <a:rPr lang="cs-CZ" altLang="cs-CZ" sz="1800" b="1" dirty="0"/>
              <a:t>5 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34970-5FE2-4A47-9070-7965D1E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Závislost příkonu na napětí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408AEF6C-BB4E-475A-B787-8216DD0EC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cs-CZ" b="0" dirty="0"/>
              </a:p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cs-CZ" b="0" dirty="0"/>
              </a:p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cs-CZ" b="0" dirty="0"/>
              </a:p>
              <a:p>
                <a:endParaRPr lang="cs-CZ" sz="2000" dirty="0"/>
              </a:p>
              <a:p>
                <a:r>
                  <a:rPr lang="cs-CZ" sz="2000" dirty="0"/>
                  <a:t>Závislost výkonu na napětí </a:t>
                </a:r>
                <a:r>
                  <a:rPr lang="cs-CZ" sz="2000" b="1" dirty="0"/>
                  <a:t>je kvadratická</a:t>
                </a:r>
              </a:p>
              <a:p>
                <a:r>
                  <a:rPr lang="cs-CZ" sz="2000" dirty="0"/>
                  <a:t>Jestliže se napětí zvýší na dvojnásobek, výkon se zvýší 4x</a:t>
                </a:r>
              </a:p>
              <a:p>
                <a:r>
                  <a:rPr lang="cs-CZ" sz="2000" b="0" dirty="0"/>
                  <a:t>Jestliže napětí klesne na p</a:t>
                </a:r>
                <a:r>
                  <a:rPr lang="cs-CZ" sz="2000" dirty="0"/>
                  <a:t>olovinu, výkon se sníží 4x – tím se také čtyřikrát sníží zahřívání procesoru</a:t>
                </a:r>
                <a:endParaRPr lang="cs-CZ" sz="2000" b="0" dirty="0"/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408AEF6C-BB4E-475A-B787-8216DD0EC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64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34970-5FE2-4A47-9070-7965D1E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Závislost příkonu na napětí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408AEF6C-BB4E-475A-B787-8216DD0EC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sz="1600" u="sng" dirty="0"/>
                  <a:t>Příklad</a:t>
                </a:r>
              </a:p>
              <a:p>
                <a:r>
                  <a:rPr lang="cs-CZ" sz="1600" dirty="0"/>
                  <a:t>Mikroprocesor má příkon </a:t>
                </a:r>
                <a:r>
                  <a:rPr lang="cs-CZ" sz="1600" b="1" dirty="0"/>
                  <a:t>10W</a:t>
                </a:r>
                <a:r>
                  <a:rPr lang="cs-CZ" sz="1600" dirty="0"/>
                  <a:t> a napájecí napětí </a:t>
                </a:r>
                <a:r>
                  <a:rPr lang="cs-CZ" sz="1600" b="1" dirty="0"/>
                  <a:t>3,3 V</a:t>
                </a:r>
              </a:p>
              <a:p>
                <a:r>
                  <a:rPr lang="cs-CZ" sz="1600" dirty="0"/>
                  <a:t>Zlepšením výrobní technologie procesoru se podařilo snížit napájecí napětí na </a:t>
                </a:r>
                <a:r>
                  <a:rPr lang="cs-CZ" sz="1600" b="1" dirty="0"/>
                  <a:t>2,3 V</a:t>
                </a:r>
              </a:p>
              <a:p>
                <a:r>
                  <a:rPr lang="cs-CZ" sz="1600" dirty="0"/>
                  <a:t>Jaký má modernizovaná verze procesoru příkon?</a:t>
                </a:r>
              </a:p>
              <a:p>
                <a:endParaRPr lang="cs-CZ" sz="1600" dirty="0"/>
              </a:p>
              <a:p>
                <a:r>
                  <a:rPr lang="cs-CZ" sz="1600" dirty="0"/>
                  <a:t>Napětí se snížilo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num>
                      <m:den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den>
                    </m:f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=1,434 </m:t>
                    </m:r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𝑘𝑟</m:t>
                    </m:r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cs-CZ" sz="1600" dirty="0"/>
              </a:p>
              <a:p>
                <a:r>
                  <a:rPr lang="cs-CZ" sz="1600" dirty="0"/>
                  <a:t>Příkon mikroprocesoru je na napětí závislý kvadraticky</a:t>
                </a:r>
              </a:p>
              <a:p>
                <a:r>
                  <a:rPr lang="cs-CZ" sz="1600" dirty="0"/>
                  <a:t>Jestliže se napětí snížilo 1,434 krát, příkon se sníží (1,434)</a:t>
                </a:r>
                <a:r>
                  <a:rPr lang="cs-CZ" sz="1600" baseline="30000" dirty="0"/>
                  <a:t>2</a:t>
                </a:r>
                <a:r>
                  <a:rPr lang="cs-CZ" sz="1600" dirty="0"/>
                  <a:t> = </a:t>
                </a:r>
                <a:r>
                  <a:rPr lang="cs-CZ" sz="1600" b="1" dirty="0"/>
                  <a:t>2,05 krát</a:t>
                </a:r>
              </a:p>
              <a:p>
                <a:endParaRPr lang="cs-CZ" sz="1600" dirty="0"/>
              </a:p>
              <a:p>
                <a:r>
                  <a:rPr lang="cs-CZ" sz="1600" dirty="0"/>
                  <a:t>Moderní verze procesoru se sníženým napětím bude mít poloviční příkon</a:t>
                </a:r>
              </a:p>
              <a:p>
                <a:endParaRPr lang="cs-CZ" sz="1600" dirty="0"/>
              </a:p>
              <a:p>
                <a:endParaRPr lang="cs-CZ" sz="1600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408AEF6C-BB4E-475A-B787-8216DD0EC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1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03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34970-5FE2-4A47-9070-7965D1E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Závislost příkonu na napětí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408AEF6C-BB4E-475A-B787-8216DD0EC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sz="1600" u="sng" dirty="0"/>
                  <a:t>Příklad</a:t>
                </a:r>
              </a:p>
              <a:p>
                <a:r>
                  <a:rPr lang="cs-CZ" sz="1600" dirty="0"/>
                  <a:t>Moderní mikroprocesor má napájecí napětí </a:t>
                </a:r>
                <a:r>
                  <a:rPr lang="cs-CZ" sz="1600" b="1" dirty="0"/>
                  <a:t>1,15 V</a:t>
                </a:r>
                <a:r>
                  <a:rPr lang="cs-CZ" sz="1600" dirty="0"/>
                  <a:t> a příkon </a:t>
                </a:r>
                <a:r>
                  <a:rPr lang="cs-CZ" sz="1600" b="1" dirty="0"/>
                  <a:t>30 W</a:t>
                </a:r>
              </a:p>
              <a:p>
                <a:r>
                  <a:rPr lang="cs-CZ" sz="1600" dirty="0"/>
                  <a:t>Jaký by byl příkon tohoto mikroprocesoru, kdybychom stále používali napájecí napětí 5V jako kdysi….  ?</a:t>
                </a:r>
              </a:p>
              <a:p>
                <a:endParaRPr lang="cs-CZ" sz="1600" dirty="0"/>
              </a:p>
              <a:p>
                <a:r>
                  <a:rPr lang="cs-CZ" sz="1600" dirty="0"/>
                  <a:t>Pokud by se stále používalo napájecí napětí 5V, bylo by napájecí napětí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1,15</m:t>
                        </m:r>
                      </m:den>
                    </m:f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=4,348 </m:t>
                    </m:r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𝑘𝑟</m:t>
                    </m:r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cs-CZ" sz="1600" dirty="0"/>
                  <a:t> větší</a:t>
                </a:r>
              </a:p>
              <a:p>
                <a:r>
                  <a:rPr lang="cs-CZ" sz="1600" dirty="0"/>
                  <a:t>Příkon závisí na napětí kvadraticky</a:t>
                </a:r>
              </a:p>
              <a:p>
                <a:r>
                  <a:rPr lang="cs-CZ" sz="1600" dirty="0"/>
                  <a:t>Kdyby bylo napětí 4,348 krát vyšší, byl by příkon (4,348)</a:t>
                </a:r>
                <a:r>
                  <a:rPr lang="cs-CZ" sz="1600" baseline="30000" dirty="0"/>
                  <a:t>2</a:t>
                </a:r>
                <a:r>
                  <a:rPr lang="cs-CZ" sz="1600" dirty="0"/>
                  <a:t> = 18,9 krát vyšší</a:t>
                </a:r>
              </a:p>
              <a:p>
                <a:r>
                  <a:rPr lang="cs-CZ" sz="1600" dirty="0"/>
                  <a:t>Mikroprocesor by tedy měl příkon 18,9 x 30 W = </a:t>
                </a:r>
                <a:r>
                  <a:rPr lang="cs-CZ" sz="1600" b="1" dirty="0"/>
                  <a:t>567 W</a:t>
                </a:r>
                <a:r>
                  <a:rPr lang="cs-CZ" sz="1600" dirty="0"/>
                  <a:t> </a:t>
                </a:r>
              </a:p>
              <a:p>
                <a:r>
                  <a:rPr lang="cs-CZ" sz="1600" dirty="0"/>
                  <a:t>Takový mikroprocesor by se nedal uchladit vzduchem</a:t>
                </a:r>
              </a:p>
              <a:p>
                <a:endParaRPr lang="cs-CZ" sz="1600" dirty="0"/>
              </a:p>
              <a:p>
                <a:pPr marL="0" indent="0">
                  <a:buNone/>
                </a:pPr>
                <a:endParaRPr lang="cs-CZ" sz="1600" dirty="0"/>
              </a:p>
              <a:p>
                <a:endParaRPr lang="cs-CZ" sz="1600" dirty="0"/>
              </a:p>
              <a:p>
                <a:endParaRPr lang="cs-CZ" sz="1600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408AEF6C-BB4E-475A-B787-8216DD0EC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14" r="-22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042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2058B28-86DC-4592-A243-AF0003CC3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80486DX4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02D92E9-2A33-4BC9-8123-AAB6408B8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2000" dirty="0"/>
              <a:t>Přichází na trh po procesoru </a:t>
            </a:r>
            <a:r>
              <a:rPr lang="cs-CZ" altLang="cs-CZ" sz="2000" b="1" dirty="0"/>
              <a:t>Pentium</a:t>
            </a:r>
            <a:r>
              <a:rPr lang="cs-CZ" altLang="cs-CZ" sz="2000" dirty="0"/>
              <a:t> jako levnější procesor, avšak výkonnější než </a:t>
            </a:r>
            <a:r>
              <a:rPr lang="cs-CZ" altLang="cs-CZ" sz="2000" b="1" dirty="0"/>
              <a:t>80486DX2</a:t>
            </a:r>
            <a:r>
              <a:rPr lang="cs-CZ" altLang="cs-CZ" sz="2000" dirty="0"/>
              <a:t> </a:t>
            </a:r>
          </a:p>
          <a:p>
            <a:r>
              <a:rPr lang="cs-CZ" altLang="cs-CZ" sz="2000" b="1" dirty="0"/>
              <a:t>Trojnásobná</a:t>
            </a:r>
            <a:r>
              <a:rPr lang="cs-CZ" altLang="cs-CZ" sz="2000" dirty="0"/>
              <a:t> vnitřní frekvence (</a:t>
            </a:r>
            <a:r>
              <a:rPr lang="cs-CZ" altLang="cs-CZ" sz="2000" dirty="0" err="1"/>
              <a:t>overdrive</a:t>
            </a:r>
            <a:r>
              <a:rPr lang="cs-CZ" altLang="cs-CZ" sz="2000" dirty="0"/>
              <a:t>)</a:t>
            </a:r>
          </a:p>
          <a:p>
            <a:r>
              <a:rPr lang="cs-CZ" altLang="cs-CZ" sz="2000" b="1" dirty="0"/>
              <a:t>16 kB</a:t>
            </a:r>
            <a:r>
              <a:rPr lang="cs-CZ" altLang="cs-CZ" sz="2000" dirty="0"/>
              <a:t> interní </a:t>
            </a:r>
            <a:r>
              <a:rPr lang="cs-CZ" altLang="cs-CZ" sz="2000" dirty="0" err="1"/>
              <a:t>cache</a:t>
            </a:r>
            <a:r>
              <a:rPr lang="cs-CZ" altLang="cs-CZ" sz="2000" dirty="0"/>
              <a:t> paměť (dvojnásobná oproti původní 486)</a:t>
            </a:r>
          </a:p>
          <a:p>
            <a:r>
              <a:rPr lang="cs-CZ" altLang="cs-CZ" sz="2000" dirty="0"/>
              <a:t>Procesor </a:t>
            </a:r>
            <a:r>
              <a:rPr lang="cs-CZ" altLang="cs-CZ" sz="2000" b="1" dirty="0"/>
              <a:t>80486DX4 100 MHz</a:t>
            </a:r>
            <a:r>
              <a:rPr lang="cs-CZ" altLang="cs-CZ" sz="2000" dirty="0"/>
              <a:t> pracuje vnitřně s frekvencí 100 MHz, ale externě s frekvencí 33 MHz </a:t>
            </a:r>
          </a:p>
          <a:p>
            <a:r>
              <a:rPr lang="cs-CZ" altLang="cs-CZ" sz="2000" dirty="0"/>
              <a:t>Procesor </a:t>
            </a:r>
            <a:r>
              <a:rPr lang="cs-CZ" altLang="cs-CZ" sz="2000" b="1" dirty="0"/>
              <a:t>80486DX4 75 MHz</a:t>
            </a:r>
            <a:r>
              <a:rPr lang="cs-CZ" altLang="cs-CZ" sz="2000" dirty="0"/>
              <a:t> pracuje vnitřně s frekvencí 75 MHz, ale externě s frekvencí  25 MHz</a:t>
            </a:r>
          </a:p>
          <a:p>
            <a:r>
              <a:rPr lang="cs-CZ" altLang="cs-CZ" sz="2000" dirty="0"/>
              <a:t>Snížené napájecí napětí na </a:t>
            </a:r>
            <a:r>
              <a:rPr lang="cs-CZ" altLang="cs-CZ" sz="2000" b="1" dirty="0"/>
              <a:t>3,3 V</a:t>
            </a:r>
            <a:r>
              <a:rPr lang="cs-CZ" altLang="cs-CZ" sz="2000" dirty="0"/>
              <a:t> </a:t>
            </a:r>
          </a:p>
          <a:p>
            <a:r>
              <a:rPr lang="cs-CZ" altLang="cs-CZ" sz="2000" dirty="0"/>
              <a:t>Tento procesor není </a:t>
            </a:r>
            <a:r>
              <a:rPr lang="cs-CZ" altLang="cs-CZ" sz="2000" dirty="0" err="1"/>
              <a:t>superskalární</a:t>
            </a:r>
            <a:r>
              <a:rPr lang="cs-CZ" altLang="cs-CZ" sz="2000" dirty="0"/>
              <a:t> (jde pouze o vylepšenou 486)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1FEA27-82E6-476F-9F9E-11634777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Superskalární</a:t>
            </a:r>
            <a:r>
              <a:rPr lang="cs-CZ" dirty="0"/>
              <a:t> mikroprocesor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5DBF0D3-5973-41B2-92E2-9893E9C0D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2207"/>
            <a:ext cx="6995120" cy="4086316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B734B14-172F-4F8E-8DC3-9A43C7D0D81A}"/>
              </a:ext>
            </a:extLst>
          </p:cNvPr>
          <p:cNvSpPr txBox="1"/>
          <p:nvPr/>
        </p:nvSpPr>
        <p:spPr>
          <a:xfrm>
            <a:off x="570384" y="5457916"/>
            <a:ext cx="69951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cs-CZ" altLang="cs-CZ" sz="1600" dirty="0"/>
              <a:t>IF – </a:t>
            </a:r>
            <a:r>
              <a:rPr lang="cs-CZ" altLang="cs-CZ" sz="1600" dirty="0" err="1"/>
              <a:t>Instruction</a:t>
            </a:r>
            <a:r>
              <a:rPr lang="cs-CZ" altLang="cs-CZ" sz="1600" dirty="0"/>
              <a:t> </a:t>
            </a:r>
            <a:r>
              <a:rPr lang="cs-CZ" altLang="cs-CZ" sz="1600" dirty="0" err="1"/>
              <a:t>Feed</a:t>
            </a:r>
            <a:r>
              <a:rPr lang="cs-CZ" altLang="cs-CZ" sz="1600" dirty="0"/>
              <a:t> – Načtení str. kódu instrukce z paměti</a:t>
            </a:r>
          </a:p>
          <a:p>
            <a:pPr eaLnBrk="1" hangingPunct="1">
              <a:spcBef>
                <a:spcPts val="0"/>
              </a:spcBef>
            </a:pPr>
            <a:r>
              <a:rPr lang="cs-CZ" altLang="cs-CZ" sz="1600" dirty="0"/>
              <a:t>ID – </a:t>
            </a:r>
            <a:r>
              <a:rPr lang="cs-CZ" altLang="cs-CZ" sz="1600" dirty="0" err="1"/>
              <a:t>Instruction</a:t>
            </a:r>
            <a:r>
              <a:rPr lang="cs-CZ" altLang="cs-CZ" sz="1600" dirty="0"/>
              <a:t> </a:t>
            </a:r>
            <a:r>
              <a:rPr lang="cs-CZ" altLang="cs-CZ" sz="1600" dirty="0" err="1"/>
              <a:t>Decode</a:t>
            </a:r>
            <a:r>
              <a:rPr lang="cs-CZ" altLang="cs-CZ" sz="1600" dirty="0"/>
              <a:t> – Dekódování instrukce</a:t>
            </a:r>
          </a:p>
          <a:p>
            <a:pPr eaLnBrk="1" hangingPunct="1">
              <a:spcBef>
                <a:spcPts val="0"/>
              </a:spcBef>
            </a:pPr>
            <a:r>
              <a:rPr lang="cs-CZ" altLang="cs-CZ" sz="1600" dirty="0"/>
              <a:t>EX – </a:t>
            </a:r>
            <a:r>
              <a:rPr lang="cs-CZ" altLang="cs-CZ" sz="1600" dirty="0" err="1"/>
              <a:t>Execution</a:t>
            </a:r>
            <a:r>
              <a:rPr lang="cs-CZ" altLang="cs-CZ" sz="1600" dirty="0"/>
              <a:t> – Provedení instrukce</a:t>
            </a:r>
          </a:p>
          <a:p>
            <a:pPr eaLnBrk="1" hangingPunct="1">
              <a:spcBef>
                <a:spcPts val="0"/>
              </a:spcBef>
            </a:pPr>
            <a:r>
              <a:rPr lang="cs-CZ" altLang="cs-CZ" sz="1600" dirty="0"/>
              <a:t>MEM – </a:t>
            </a:r>
            <a:r>
              <a:rPr lang="cs-CZ" altLang="cs-CZ" sz="1600" dirty="0" err="1"/>
              <a:t>Memory</a:t>
            </a:r>
            <a:r>
              <a:rPr lang="cs-CZ" altLang="cs-CZ" sz="1600" dirty="0"/>
              <a:t> – Takt rezervovaný pro přístup do paměti</a:t>
            </a:r>
          </a:p>
          <a:p>
            <a:pPr eaLnBrk="1" hangingPunct="1">
              <a:spcBef>
                <a:spcPts val="0"/>
              </a:spcBef>
            </a:pPr>
            <a:r>
              <a:rPr lang="cs-CZ" altLang="cs-CZ" sz="1600" dirty="0"/>
              <a:t>WB – </a:t>
            </a:r>
            <a:r>
              <a:rPr lang="cs-CZ" altLang="cs-CZ" sz="1600" dirty="0" err="1"/>
              <a:t>Write</a:t>
            </a:r>
            <a:r>
              <a:rPr lang="cs-CZ" altLang="cs-CZ" sz="1600" dirty="0"/>
              <a:t> </a:t>
            </a:r>
            <a:r>
              <a:rPr lang="cs-CZ" altLang="cs-CZ" sz="1600" dirty="0" err="1"/>
              <a:t>back</a:t>
            </a:r>
            <a:r>
              <a:rPr lang="cs-CZ" altLang="cs-CZ" sz="1600" dirty="0"/>
              <a:t> – Zápis výsledku</a:t>
            </a:r>
          </a:p>
          <a:p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5CF96BF-18F3-4744-8B55-63DD4AA76375}"/>
              </a:ext>
            </a:extLst>
          </p:cNvPr>
          <p:cNvSpPr txBox="1"/>
          <p:nvPr/>
        </p:nvSpPr>
        <p:spPr>
          <a:xfrm>
            <a:off x="5436096" y="162880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Vykonávají se dvě instrukce naráz „vedle sebe“</a:t>
            </a:r>
          </a:p>
        </p:txBody>
      </p:sp>
    </p:spTree>
    <p:extLst>
      <p:ext uri="{BB962C8B-B14F-4D97-AF65-F5344CB8AC3E}">
        <p14:creationId xmlns:p14="http://schemas.microsoft.com/office/powerpoint/2010/main" val="1608072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453DE42-E962-46A4-A830-9B082D11C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Pentium PRO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0FF5BF5-C74F-427B-81C0-17275E898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1400" dirty="0"/>
              <a:t>Uvedeno na trh v roce </a:t>
            </a:r>
            <a:r>
              <a:rPr lang="cs-CZ" altLang="cs-CZ" sz="1400" b="1" dirty="0"/>
              <a:t>1995</a:t>
            </a:r>
          </a:p>
          <a:p>
            <a:pPr>
              <a:lnSpc>
                <a:spcPct val="80000"/>
              </a:lnSpc>
            </a:pPr>
            <a:r>
              <a:rPr lang="cs-CZ" altLang="cs-CZ" sz="1400" dirty="0"/>
              <a:t>pouzdro </a:t>
            </a:r>
            <a:r>
              <a:rPr lang="cs-CZ" altLang="cs-CZ" sz="1400" b="1" dirty="0"/>
              <a:t>387</a:t>
            </a:r>
            <a:r>
              <a:rPr lang="cs-CZ" altLang="cs-CZ" sz="1400" dirty="0"/>
              <a:t> vývodů</a:t>
            </a:r>
          </a:p>
          <a:p>
            <a:pPr>
              <a:lnSpc>
                <a:spcPct val="80000"/>
              </a:lnSpc>
            </a:pPr>
            <a:r>
              <a:rPr lang="cs-CZ" altLang="cs-CZ" sz="1400" b="1" dirty="0"/>
              <a:t>5,5 milionů</a:t>
            </a:r>
            <a:r>
              <a:rPr lang="cs-CZ" altLang="cs-CZ" sz="1400" dirty="0"/>
              <a:t> </a:t>
            </a:r>
            <a:r>
              <a:rPr lang="cs-CZ" altLang="cs-CZ" sz="1400" dirty="0" err="1"/>
              <a:t>tranzisotrů</a:t>
            </a:r>
            <a:endParaRPr lang="cs-CZ" altLang="cs-CZ" sz="1400" dirty="0"/>
          </a:p>
          <a:p>
            <a:pPr>
              <a:lnSpc>
                <a:spcPct val="80000"/>
              </a:lnSpc>
            </a:pPr>
            <a:r>
              <a:rPr lang="cs-CZ" altLang="cs-CZ" sz="1400" dirty="0"/>
              <a:t>napájecí napětí </a:t>
            </a:r>
            <a:r>
              <a:rPr lang="cs-CZ" altLang="cs-CZ" sz="1400" b="1" dirty="0"/>
              <a:t>2,9 V</a:t>
            </a:r>
            <a:r>
              <a:rPr lang="cs-CZ" altLang="cs-CZ" sz="1400" dirty="0"/>
              <a:t> </a:t>
            </a:r>
          </a:p>
          <a:p>
            <a:pPr>
              <a:lnSpc>
                <a:spcPct val="80000"/>
              </a:lnSpc>
            </a:pPr>
            <a:r>
              <a:rPr lang="cs-CZ" altLang="cs-CZ" sz="1400" dirty="0"/>
              <a:t>spotřeba </a:t>
            </a:r>
            <a:r>
              <a:rPr lang="cs-CZ" altLang="cs-CZ" sz="1400" b="1" dirty="0"/>
              <a:t>20 W</a:t>
            </a:r>
            <a:r>
              <a:rPr lang="cs-CZ" altLang="cs-CZ" sz="1400" dirty="0"/>
              <a:t> </a:t>
            </a:r>
          </a:p>
          <a:p>
            <a:pPr>
              <a:lnSpc>
                <a:spcPct val="80000"/>
              </a:lnSpc>
            </a:pPr>
            <a:endParaRPr lang="cs-CZ" altLang="cs-CZ" sz="1400" b="1" dirty="0"/>
          </a:p>
          <a:p>
            <a:pPr>
              <a:lnSpc>
                <a:spcPct val="80000"/>
              </a:lnSpc>
            </a:pPr>
            <a:endParaRPr lang="cs-CZ" altLang="cs-CZ" sz="1400" b="1" dirty="0"/>
          </a:p>
          <a:p>
            <a:pPr>
              <a:lnSpc>
                <a:spcPct val="80000"/>
              </a:lnSpc>
            </a:pPr>
            <a:endParaRPr lang="cs-CZ" altLang="cs-CZ" sz="1400" b="1" dirty="0"/>
          </a:p>
          <a:p>
            <a:pPr>
              <a:lnSpc>
                <a:spcPct val="80000"/>
              </a:lnSpc>
            </a:pPr>
            <a:r>
              <a:rPr lang="cs-CZ" altLang="cs-CZ" sz="1400" b="1" dirty="0"/>
              <a:t>16 kB</a:t>
            </a:r>
            <a:r>
              <a:rPr lang="cs-CZ" altLang="cs-CZ" sz="1400" dirty="0"/>
              <a:t> interní L1 </a:t>
            </a:r>
            <a:r>
              <a:rPr lang="cs-CZ" altLang="cs-CZ" sz="1400" b="1" dirty="0" err="1"/>
              <a:t>Cache</a:t>
            </a:r>
            <a:r>
              <a:rPr lang="cs-CZ" altLang="cs-CZ" sz="1400" dirty="0"/>
              <a:t> </a:t>
            </a:r>
          </a:p>
          <a:p>
            <a:pPr>
              <a:lnSpc>
                <a:spcPct val="80000"/>
              </a:lnSpc>
            </a:pPr>
            <a:r>
              <a:rPr lang="cs-CZ" altLang="cs-CZ" sz="1400" dirty="0"/>
              <a:t>Novinkou je </a:t>
            </a:r>
            <a:r>
              <a:rPr lang="cs-CZ" altLang="cs-CZ" sz="1400" b="1" dirty="0"/>
              <a:t>integrace L2 </a:t>
            </a:r>
            <a:r>
              <a:rPr lang="cs-CZ" altLang="cs-CZ" sz="1400" b="1" dirty="0" err="1"/>
              <a:t>cache</a:t>
            </a:r>
            <a:r>
              <a:rPr lang="cs-CZ" altLang="cs-CZ" sz="1400" dirty="0"/>
              <a:t> paměti o kapacitě </a:t>
            </a:r>
            <a:r>
              <a:rPr lang="cs-CZ" altLang="cs-CZ" sz="1400" b="1" dirty="0"/>
              <a:t>256 kB (512 kB, 1 MB)</a:t>
            </a:r>
            <a:r>
              <a:rPr lang="cs-CZ" altLang="cs-CZ" sz="1400" dirty="0"/>
              <a:t> přímo do pouzdra procesoru </a:t>
            </a:r>
          </a:p>
          <a:p>
            <a:pPr>
              <a:lnSpc>
                <a:spcPct val="80000"/>
              </a:lnSpc>
            </a:pPr>
            <a:r>
              <a:rPr lang="cs-CZ" altLang="cs-CZ" sz="1400" dirty="0"/>
              <a:t>L2 </a:t>
            </a:r>
            <a:r>
              <a:rPr lang="cs-CZ" altLang="cs-CZ" sz="1400" dirty="0" err="1"/>
              <a:t>cache</a:t>
            </a:r>
            <a:r>
              <a:rPr lang="cs-CZ" altLang="cs-CZ" sz="1400" dirty="0"/>
              <a:t> je větší než L1, ale je o něco pomalejší</a:t>
            </a:r>
          </a:p>
          <a:p>
            <a:pPr>
              <a:lnSpc>
                <a:spcPct val="80000"/>
              </a:lnSpc>
            </a:pPr>
            <a:r>
              <a:rPr lang="cs-CZ" altLang="cs-CZ" sz="1400" dirty="0"/>
              <a:t>L2 </a:t>
            </a:r>
            <a:r>
              <a:rPr lang="cs-CZ" altLang="cs-CZ" sz="1400" dirty="0" err="1"/>
              <a:t>cache</a:t>
            </a:r>
            <a:r>
              <a:rPr lang="cs-CZ" altLang="cs-CZ" sz="1400" dirty="0"/>
              <a:t> se používali již dříve, ale pouze jako samostatný externí chip mezi mikroprocesorem a pamětí</a:t>
            </a:r>
          </a:p>
          <a:p>
            <a:pPr>
              <a:lnSpc>
                <a:spcPct val="80000"/>
              </a:lnSpc>
            </a:pPr>
            <a:r>
              <a:rPr lang="cs-CZ" altLang="cs-CZ" sz="1400" dirty="0"/>
              <a:t>L2 </a:t>
            </a:r>
            <a:r>
              <a:rPr lang="cs-CZ" altLang="cs-CZ" sz="1400" dirty="0" err="1"/>
              <a:t>cache</a:t>
            </a:r>
            <a:r>
              <a:rPr lang="cs-CZ" altLang="cs-CZ" sz="1400" dirty="0"/>
              <a:t> je zde tvořena čipem umístěným v jednom pouzdru s čipem procesoru</a:t>
            </a:r>
          </a:p>
          <a:p>
            <a:pPr>
              <a:lnSpc>
                <a:spcPct val="80000"/>
              </a:lnSpc>
            </a:pPr>
            <a:r>
              <a:rPr lang="cs-CZ" altLang="cs-CZ" sz="1400" dirty="0"/>
              <a:t>Integrací této </a:t>
            </a:r>
            <a:r>
              <a:rPr lang="cs-CZ" altLang="cs-CZ" sz="1400" dirty="0" err="1"/>
              <a:t>cache</a:t>
            </a:r>
            <a:r>
              <a:rPr lang="cs-CZ" altLang="cs-CZ" sz="1400" dirty="0"/>
              <a:t> přibylo v procesoru </a:t>
            </a:r>
            <a:r>
              <a:rPr lang="cs-CZ" altLang="cs-CZ" sz="1400" b="1" dirty="0"/>
              <a:t>dalších 15,5 milionů tranzistorů</a:t>
            </a:r>
          </a:p>
          <a:p>
            <a:pPr>
              <a:lnSpc>
                <a:spcPct val="80000"/>
              </a:lnSpc>
            </a:pPr>
            <a:r>
              <a:rPr lang="cs-CZ" altLang="cs-CZ" sz="1400" dirty="0"/>
              <a:t>Varianty Pentium PRO</a:t>
            </a:r>
          </a:p>
          <a:p>
            <a:pPr marL="742950" lvl="1" indent="-285750">
              <a:lnSpc>
                <a:spcPct val="80000"/>
              </a:lnSpc>
            </a:pPr>
            <a:r>
              <a:rPr lang="cs-CZ" altLang="cs-CZ" sz="1400" dirty="0"/>
              <a:t>166 MHz (66 MHz sběrnice, 512 kB L2 </a:t>
            </a:r>
            <a:r>
              <a:rPr lang="cs-CZ" altLang="cs-CZ" sz="1400" dirty="0" err="1"/>
              <a:t>Cache</a:t>
            </a:r>
            <a:r>
              <a:rPr lang="cs-CZ" altLang="cs-CZ" sz="1400" dirty="0"/>
              <a:t>)</a:t>
            </a:r>
          </a:p>
          <a:p>
            <a:pPr marL="742950" lvl="1" indent="-285750">
              <a:lnSpc>
                <a:spcPct val="80000"/>
              </a:lnSpc>
            </a:pPr>
            <a:r>
              <a:rPr lang="cs-CZ" altLang="cs-CZ" sz="1400" dirty="0"/>
              <a:t>180 MHz (60 MHz sběrnice, 256 kB L2 </a:t>
            </a:r>
            <a:r>
              <a:rPr lang="cs-CZ" altLang="cs-CZ" sz="1400" dirty="0" err="1"/>
              <a:t>Cache</a:t>
            </a:r>
            <a:r>
              <a:rPr lang="cs-CZ" altLang="cs-CZ" sz="1400" dirty="0"/>
              <a:t>)</a:t>
            </a:r>
          </a:p>
          <a:p>
            <a:pPr marL="742950" lvl="1" indent="-285750">
              <a:lnSpc>
                <a:spcPct val="80000"/>
              </a:lnSpc>
            </a:pPr>
            <a:r>
              <a:rPr lang="cs-CZ" altLang="cs-CZ" sz="1400" dirty="0"/>
              <a:t>200 MHz (66 MHz sběrnice, 256 kB L2 </a:t>
            </a:r>
            <a:r>
              <a:rPr lang="cs-CZ" altLang="cs-CZ" sz="1400" dirty="0" err="1"/>
              <a:t>Cache</a:t>
            </a:r>
            <a:r>
              <a:rPr lang="cs-CZ" altLang="cs-CZ" sz="1400" dirty="0"/>
              <a:t>)</a:t>
            </a:r>
          </a:p>
          <a:p>
            <a:pPr marL="742950" lvl="1" indent="-285750">
              <a:lnSpc>
                <a:spcPct val="80000"/>
              </a:lnSpc>
            </a:pPr>
            <a:r>
              <a:rPr lang="cs-CZ" altLang="cs-CZ" sz="1400" dirty="0"/>
              <a:t>200 MHz (66 MHz sběrnice, 512 kB L2 </a:t>
            </a:r>
            <a:r>
              <a:rPr lang="cs-CZ" altLang="cs-CZ" sz="1400" dirty="0" err="1"/>
              <a:t>Cache</a:t>
            </a:r>
            <a:r>
              <a:rPr lang="cs-CZ" altLang="cs-CZ" sz="1400" dirty="0"/>
              <a:t>)</a:t>
            </a:r>
          </a:p>
          <a:p>
            <a:pPr marL="742950" lvl="1" indent="-285750">
              <a:lnSpc>
                <a:spcPct val="80000"/>
              </a:lnSpc>
            </a:pPr>
            <a:r>
              <a:rPr lang="cs-CZ" altLang="cs-CZ" sz="1400" dirty="0"/>
              <a:t>200 MHz (66 MHz sběrnice, 1 MB L2 </a:t>
            </a:r>
            <a:r>
              <a:rPr lang="cs-CZ" altLang="cs-CZ" sz="1400" dirty="0" err="1"/>
              <a:t>Cache</a:t>
            </a:r>
            <a:r>
              <a:rPr lang="cs-CZ" altLang="cs-CZ" sz="1400" dirty="0"/>
              <a:t>)</a:t>
            </a:r>
          </a:p>
          <a:p>
            <a:pPr>
              <a:lnSpc>
                <a:spcPct val="80000"/>
              </a:lnSpc>
            </a:pPr>
            <a:endParaRPr lang="cs-CZ" altLang="cs-CZ" sz="1400" dirty="0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FEFCA406-FA09-4AC8-9B5D-042BC030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88913"/>
            <a:ext cx="31686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476DFE6-2828-4129-AFB5-13AC737F1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/>
              <a:t>Pentium PRO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F3BC17F-8B1C-4705-84B6-5EA9A7E02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2800"/>
              <a:t>Varianty </a:t>
            </a:r>
          </a:p>
          <a:p>
            <a:pPr lvl="1"/>
            <a:r>
              <a:rPr lang="cs-CZ" altLang="cs-CZ" sz="2000"/>
              <a:t>166 MHz (66 MHz sběrnice, 512 kB L2 Cache)</a:t>
            </a:r>
          </a:p>
          <a:p>
            <a:pPr lvl="1"/>
            <a:r>
              <a:rPr lang="cs-CZ" altLang="cs-CZ" sz="2000"/>
              <a:t>180 MHz (60 MHz sběrnice, 256 kB L2 Cache)</a:t>
            </a:r>
          </a:p>
          <a:p>
            <a:pPr lvl="1"/>
            <a:r>
              <a:rPr lang="cs-CZ" altLang="cs-CZ" sz="2000"/>
              <a:t>200 MHz (66 MHz sběrnice, 256 kB L2 Cache)</a:t>
            </a:r>
          </a:p>
          <a:p>
            <a:pPr lvl="1"/>
            <a:r>
              <a:rPr lang="cs-CZ" altLang="cs-CZ" sz="2000"/>
              <a:t>200 MHz (66 MHz sběrnice, 512 kB L2 Cache)</a:t>
            </a:r>
          </a:p>
          <a:p>
            <a:pPr lvl="1"/>
            <a:r>
              <a:rPr lang="cs-CZ" altLang="cs-CZ" sz="2000"/>
              <a:t>200 MHz (66 MHz sběrnice, 1 MB L2 Cache)</a:t>
            </a:r>
          </a:p>
          <a:p>
            <a:endParaRPr lang="cs-CZ" altLang="cs-CZ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01A3860D-9680-41DC-9F16-96BA56185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08500"/>
            <a:ext cx="8064500" cy="14652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/>
              <a:t>U mikroprocesorů Pentium se poprvé objevuje velký rozdíl ve vnitřní frekvenci procesoru a vnější frekvenci použité pro komunikaci s okolím. Frekvencí 200 MHz je možné přenášet 64b data uvnitř mikroprocesoru, ale pro přenos dat mezi mikroprocesorem a jeho vnějším vzdáleným okolím je již tato frekvence příliš vysoká.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6C0A5FBA-1EA2-463D-B52A-32FE59EBC3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47813" y="4005263"/>
            <a:ext cx="547211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504DFB87-2783-455A-8468-31B5CC12C1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3933825"/>
            <a:ext cx="4318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6492BE-E4F4-4986-8AC5-70A4E3A5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411662"/>
          </a:xfrm>
        </p:spPr>
        <p:txBody>
          <a:bodyPr/>
          <a:lstStyle/>
          <a:p>
            <a:r>
              <a:rPr lang="cs-CZ" sz="1600" dirty="0"/>
              <a:t>Pentium PRO je jedním z nejvydařenějších procesorů firmy Intel a z jeho architektury vychází řada dalších procesorů</a:t>
            </a:r>
          </a:p>
          <a:p>
            <a:endParaRPr lang="cs-CZ" sz="1600" dirty="0"/>
          </a:p>
          <a:p>
            <a:r>
              <a:rPr lang="cs-CZ" sz="1600" dirty="0"/>
              <a:t>Generace procesorů Intel x86</a:t>
            </a:r>
          </a:p>
          <a:p>
            <a:pPr>
              <a:buFont typeface="+mj-lt"/>
              <a:buAutoNum type="arabicPeriod"/>
            </a:pPr>
            <a:r>
              <a:rPr lang="cs-CZ" sz="1600" dirty="0"/>
              <a:t>8086</a:t>
            </a:r>
          </a:p>
          <a:p>
            <a:pPr>
              <a:buFont typeface="+mj-lt"/>
              <a:buAutoNum type="arabicPeriod"/>
            </a:pPr>
            <a:r>
              <a:rPr lang="cs-CZ" sz="1600" dirty="0"/>
              <a:t>80286</a:t>
            </a:r>
          </a:p>
          <a:p>
            <a:pPr>
              <a:buFont typeface="+mj-lt"/>
              <a:buAutoNum type="arabicPeriod"/>
            </a:pPr>
            <a:r>
              <a:rPr lang="cs-CZ" sz="1600" dirty="0"/>
              <a:t>80386</a:t>
            </a:r>
          </a:p>
          <a:p>
            <a:pPr>
              <a:buFont typeface="+mj-lt"/>
              <a:buAutoNum type="arabicPeriod"/>
            </a:pPr>
            <a:r>
              <a:rPr lang="cs-CZ" sz="1600" dirty="0"/>
              <a:t>80486</a:t>
            </a:r>
          </a:p>
          <a:p>
            <a:pPr>
              <a:buFont typeface="+mj-lt"/>
              <a:buAutoNum type="arabicPeriod"/>
            </a:pPr>
            <a:r>
              <a:rPr lang="cs-CZ" sz="1600" dirty="0"/>
              <a:t>Pentium</a:t>
            </a:r>
          </a:p>
          <a:p>
            <a:pPr>
              <a:buFont typeface="+mj-lt"/>
              <a:buAutoNum type="arabicPeriod"/>
            </a:pPr>
            <a:r>
              <a:rPr lang="cs-CZ" sz="1600" dirty="0"/>
              <a:t>Pentium Pro</a:t>
            </a:r>
          </a:p>
          <a:p>
            <a:pPr lvl="1"/>
            <a:r>
              <a:rPr lang="cs-CZ" sz="1200" dirty="0"/>
              <a:t>Pentium MMX</a:t>
            </a:r>
          </a:p>
          <a:p>
            <a:pPr lvl="1"/>
            <a:r>
              <a:rPr lang="cs-CZ" sz="1200" dirty="0"/>
              <a:t>Pentium II</a:t>
            </a:r>
          </a:p>
          <a:p>
            <a:pPr lvl="1"/>
            <a:r>
              <a:rPr lang="cs-CZ" sz="1200" dirty="0"/>
              <a:t>Pentium III</a:t>
            </a:r>
          </a:p>
          <a:p>
            <a:pPr>
              <a:buFont typeface="+mj-lt"/>
              <a:buAutoNum type="arabicPeriod"/>
            </a:pPr>
            <a:r>
              <a:rPr lang="cs-CZ" sz="1600" dirty="0"/>
              <a:t>Pentium IV</a:t>
            </a:r>
          </a:p>
          <a:p>
            <a:pPr>
              <a:buFont typeface="+mj-lt"/>
              <a:buAutoNum type="arabicPeriod"/>
            </a:pPr>
            <a:r>
              <a:rPr lang="cs-CZ" sz="1600" dirty="0"/>
              <a:t>Intel </a:t>
            </a:r>
            <a:r>
              <a:rPr lang="cs-CZ" sz="1600" dirty="0" err="1"/>
              <a:t>Core</a:t>
            </a:r>
            <a:endParaRPr lang="cs-CZ" sz="1600" dirty="0"/>
          </a:p>
          <a:p>
            <a:pPr lvl="1"/>
            <a:r>
              <a:rPr lang="cs-CZ" sz="1200" dirty="0" err="1"/>
              <a:t>Penryn</a:t>
            </a:r>
            <a:endParaRPr lang="cs-CZ" sz="1200" dirty="0"/>
          </a:p>
          <a:p>
            <a:pPr lvl="1"/>
            <a:r>
              <a:rPr lang="cs-CZ" sz="1200" dirty="0" err="1"/>
              <a:t>Nehalem</a:t>
            </a:r>
            <a:endParaRPr lang="cs-CZ" sz="1200" dirty="0"/>
          </a:p>
          <a:p>
            <a:pPr lvl="1"/>
            <a:r>
              <a:rPr lang="cs-CZ" sz="1200" dirty="0" err="1"/>
              <a:t>Westmere</a:t>
            </a:r>
            <a:endParaRPr lang="cs-CZ" sz="1200" dirty="0"/>
          </a:p>
          <a:p>
            <a:pPr lvl="1"/>
            <a:r>
              <a:rPr lang="cs-CZ" sz="1200" dirty="0"/>
              <a:t>Sandy </a:t>
            </a:r>
            <a:r>
              <a:rPr lang="cs-CZ" sz="1200" dirty="0" err="1"/>
              <a:t>Bridge</a:t>
            </a:r>
            <a:endParaRPr lang="cs-CZ" sz="1200" dirty="0"/>
          </a:p>
          <a:p>
            <a:pPr marL="344487" lvl="1" indent="0">
              <a:buNone/>
            </a:pPr>
            <a:r>
              <a:rPr lang="cs-CZ" sz="1200" dirty="0"/>
              <a:t>……</a:t>
            </a:r>
          </a:p>
          <a:p>
            <a:pPr marL="344487" lvl="1" indent="0">
              <a:buNone/>
            </a:pPr>
            <a:endParaRPr lang="cs-CZ" sz="1200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12C1021-EF2A-499F-8BCF-34E1C59F425D}"/>
              </a:ext>
            </a:extLst>
          </p:cNvPr>
          <p:cNvSpPr txBox="1"/>
          <p:nvPr/>
        </p:nvSpPr>
        <p:spPr>
          <a:xfrm>
            <a:off x="2922722" y="4754761"/>
            <a:ext cx="374441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Architektura Intel </a:t>
            </a:r>
            <a:r>
              <a:rPr lang="cs-CZ" dirty="0" err="1"/>
              <a:t>Core</a:t>
            </a:r>
            <a:r>
              <a:rPr lang="cs-CZ" dirty="0"/>
              <a:t> nevychází z architektury procesoru Pentium IV, ale opět se vrací k Pentium PRO</a:t>
            </a:r>
          </a:p>
        </p:txBody>
      </p:sp>
      <p:sp>
        <p:nvSpPr>
          <p:cNvPr id="6" name="Volný tvar: obrazec 5">
            <a:extLst>
              <a:ext uri="{FF2B5EF4-FFF2-40B4-BE49-F238E27FC236}">
                <a16:creationId xmlns:a16="http://schemas.microsoft.com/office/drawing/2014/main" id="{80337BAA-1116-4E25-B883-3467037E489A}"/>
              </a:ext>
            </a:extLst>
          </p:cNvPr>
          <p:cNvSpPr/>
          <p:nvPr/>
        </p:nvSpPr>
        <p:spPr>
          <a:xfrm>
            <a:off x="1864311" y="4296792"/>
            <a:ext cx="871563" cy="1313895"/>
          </a:xfrm>
          <a:custGeom>
            <a:avLst/>
            <a:gdLst>
              <a:gd name="connsiteX0" fmla="*/ 0 w 871563"/>
              <a:gd name="connsiteY0" fmla="*/ 1313895 h 1313895"/>
              <a:gd name="connsiteX1" fmla="*/ 870011 w 871563"/>
              <a:gd name="connsiteY1" fmla="*/ 585926 h 1313895"/>
              <a:gd name="connsiteX2" fmla="*/ 213064 w 871563"/>
              <a:gd name="connsiteY2" fmla="*/ 0 h 131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563" h="1313895">
                <a:moveTo>
                  <a:pt x="0" y="1313895"/>
                </a:moveTo>
                <a:cubicBezTo>
                  <a:pt x="417250" y="1059401"/>
                  <a:pt x="834500" y="804908"/>
                  <a:pt x="870011" y="585926"/>
                </a:cubicBezTo>
                <a:cubicBezTo>
                  <a:pt x="905522" y="366944"/>
                  <a:pt x="321076" y="105052"/>
                  <a:pt x="213064" y="0"/>
                </a:cubicBezTo>
              </a:path>
            </a:pathLst>
          </a:custGeom>
          <a:noFill/>
          <a:ln>
            <a:solidFill>
              <a:schemeClr val="tx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E8DE949-DBF9-475D-981A-CD17A5132B92}"/>
              </a:ext>
            </a:extLst>
          </p:cNvPr>
          <p:cNvSpPr txBox="1"/>
          <p:nvPr/>
        </p:nvSpPr>
        <p:spPr>
          <a:xfrm>
            <a:off x="2953299" y="3429000"/>
            <a:ext cx="439248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Tyto procesory jsou v podstatě pouze zdokonalené Pentium PRO a nejsou považovány za novou samostatnou generaci</a:t>
            </a:r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C2E8295E-89A0-4AA2-87F7-E153F875858B}"/>
              </a:ext>
            </a:extLst>
          </p:cNvPr>
          <p:cNvCxnSpPr/>
          <p:nvPr/>
        </p:nvCxnSpPr>
        <p:spPr>
          <a:xfrm flipH="1">
            <a:off x="1979712" y="3717032"/>
            <a:ext cx="108012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8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C825370-C549-44CC-8361-DECC802C0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Superskalární provádění instrukcí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2CE70A1-1E9B-41C6-A497-29539B189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cs-CZ" altLang="cs-CZ" sz="1700" dirty="0"/>
              <a:t>Procesor obsahuje </a:t>
            </a:r>
            <a:r>
              <a:rPr lang="cs-CZ" altLang="cs-CZ" sz="1700" b="1" dirty="0"/>
              <a:t>3 ALU</a:t>
            </a:r>
            <a:r>
              <a:rPr lang="cs-CZ" altLang="cs-CZ" sz="1700" dirty="0"/>
              <a:t>, na kterých běží </a:t>
            </a:r>
            <a:r>
              <a:rPr lang="cs-CZ" altLang="cs-CZ" sz="1700" b="1" dirty="0"/>
              <a:t>14-stupňový </a:t>
            </a:r>
            <a:r>
              <a:rPr lang="cs-CZ" altLang="cs-CZ" sz="1700" b="1" dirty="0" err="1"/>
              <a:t>pipelining</a:t>
            </a:r>
            <a:r>
              <a:rPr lang="cs-CZ" altLang="cs-CZ" sz="1700" b="1" dirty="0"/>
              <a:t> </a:t>
            </a:r>
            <a:r>
              <a:rPr lang="cs-CZ" altLang="cs-CZ" sz="1700" dirty="0"/>
              <a:t>a jednu (také 14-stupňovou) jednotku pro výpočty v pohyblivé řádové čárce (FPU)</a:t>
            </a:r>
          </a:p>
          <a:p>
            <a:pPr>
              <a:lnSpc>
                <a:spcPct val="90000"/>
              </a:lnSpc>
            </a:pPr>
            <a:r>
              <a:rPr lang="cs-CZ" altLang="cs-CZ" sz="1700" dirty="0"/>
              <a:t>Během jediného taktu  mohou být v ALU dokončeny </a:t>
            </a:r>
            <a:r>
              <a:rPr lang="cs-CZ" altLang="cs-CZ" sz="1700" b="1" dirty="0"/>
              <a:t>až 3 instrukce</a:t>
            </a:r>
            <a:r>
              <a:rPr lang="cs-CZ" altLang="cs-CZ" sz="1700" dirty="0"/>
              <a:t> současně </a:t>
            </a:r>
          </a:p>
          <a:p>
            <a:pPr>
              <a:lnSpc>
                <a:spcPct val="90000"/>
              </a:lnSpc>
            </a:pPr>
            <a:r>
              <a:rPr lang="cs-CZ" altLang="cs-CZ" sz="1700" dirty="0"/>
              <a:t>Jsou-li ALU plně vytíženy, může být v jednom okamžiku </a:t>
            </a:r>
            <a:r>
              <a:rPr lang="cs-CZ" altLang="cs-CZ" sz="1700" b="1" dirty="0"/>
              <a:t>rozpracováno až 42</a:t>
            </a:r>
            <a:r>
              <a:rPr lang="cs-CZ" altLang="cs-CZ" sz="1700" dirty="0"/>
              <a:t> (3*14) instrukcí</a:t>
            </a:r>
          </a:p>
          <a:p>
            <a:pPr>
              <a:lnSpc>
                <a:spcPct val="90000"/>
              </a:lnSpc>
            </a:pPr>
            <a:r>
              <a:rPr lang="cs-CZ" altLang="cs-CZ" sz="1700" dirty="0"/>
              <a:t>Paralelně s tím mohou být prováděny jednotkou </a:t>
            </a:r>
            <a:r>
              <a:rPr lang="cs-CZ" altLang="cs-CZ" sz="1700" b="1" dirty="0"/>
              <a:t>FPU</a:t>
            </a:r>
            <a:r>
              <a:rPr lang="cs-CZ" altLang="cs-CZ" sz="1700" dirty="0"/>
              <a:t> operace s reálnými čísly</a:t>
            </a:r>
          </a:p>
          <a:p>
            <a:pPr>
              <a:lnSpc>
                <a:spcPct val="90000"/>
              </a:lnSpc>
            </a:pPr>
            <a:r>
              <a:rPr lang="cs-CZ" altLang="cs-CZ" sz="1700" dirty="0"/>
              <a:t>Takže v jednom taktu můžou být někdy dokončeny </a:t>
            </a:r>
            <a:r>
              <a:rPr lang="cs-CZ" altLang="cs-CZ" sz="1700" b="1" dirty="0"/>
              <a:t>3+1 instrukce</a:t>
            </a:r>
            <a:r>
              <a:rPr lang="cs-CZ" altLang="cs-CZ" sz="1700" dirty="0"/>
              <a:t> (takový ideální případ se ale stává málokdy)</a:t>
            </a:r>
          </a:p>
          <a:p>
            <a:pPr>
              <a:lnSpc>
                <a:spcPct val="90000"/>
              </a:lnSpc>
            </a:pPr>
            <a:r>
              <a:rPr lang="cs-CZ" altLang="cs-CZ" sz="1700" dirty="0"/>
              <a:t>Jednotlivé jednotky nezpracovávají  přímo instrukce instrukčního souboru 80x86, ale pracují se svým </a:t>
            </a:r>
            <a:r>
              <a:rPr lang="cs-CZ" altLang="cs-CZ" sz="1700" b="1" dirty="0"/>
              <a:t>vlastním souborem jednoduchých instrukcí</a:t>
            </a:r>
            <a:r>
              <a:rPr lang="cs-CZ" altLang="cs-CZ" sz="1700" dirty="0"/>
              <a:t> označovaných jako </a:t>
            </a:r>
            <a:r>
              <a:rPr lang="cs-CZ" altLang="cs-CZ" sz="1700" b="1" dirty="0"/>
              <a:t>mikrooperace</a:t>
            </a:r>
            <a:r>
              <a:rPr lang="cs-CZ" altLang="cs-CZ" sz="1700" dirty="0"/>
              <a:t> (</a:t>
            </a:r>
            <a:r>
              <a:rPr lang="cs-CZ" altLang="cs-CZ" sz="1700" b="1" dirty="0" err="1"/>
              <a:t>micro-ops</a:t>
            </a:r>
            <a:r>
              <a:rPr lang="cs-CZ" altLang="cs-CZ" sz="1700" dirty="0"/>
              <a:t>)</a:t>
            </a:r>
          </a:p>
          <a:p>
            <a:pPr>
              <a:lnSpc>
                <a:spcPct val="90000"/>
              </a:lnSpc>
            </a:pPr>
            <a:r>
              <a:rPr lang="cs-CZ" altLang="cs-CZ" sz="1700" dirty="0"/>
              <a:t>Jednotlivé instrukce souboru instrukcí 80x86 jsou tak </a:t>
            </a:r>
            <a:r>
              <a:rPr lang="cs-CZ" altLang="cs-CZ" sz="1700" b="1" dirty="0"/>
              <a:t>překládány</a:t>
            </a:r>
            <a:r>
              <a:rPr lang="cs-CZ" altLang="cs-CZ" sz="1700" dirty="0"/>
              <a:t> do jedné nebo několika </a:t>
            </a:r>
            <a:r>
              <a:rPr lang="cs-CZ" altLang="cs-CZ" sz="1700" b="1" dirty="0"/>
              <a:t>jednoduchých mikrooperací</a:t>
            </a:r>
            <a:r>
              <a:rPr lang="cs-CZ" altLang="cs-CZ" sz="1700" dirty="0"/>
              <a:t>, které jsou předávány ke zpracování jednotlivým prováděcím jednotkám (CISC -</a:t>
            </a:r>
            <a:r>
              <a:rPr lang="en-US" altLang="cs-CZ" sz="1700" dirty="0"/>
              <a:t>&gt; RISC)</a:t>
            </a:r>
            <a:endParaRPr lang="cs-CZ" altLang="cs-CZ" sz="1700" dirty="0"/>
          </a:p>
          <a:p>
            <a:pPr>
              <a:lnSpc>
                <a:spcPct val="90000"/>
              </a:lnSpc>
            </a:pPr>
            <a:r>
              <a:rPr lang="cs-CZ" altLang="cs-CZ" sz="1700" dirty="0"/>
              <a:t>Mikroprocesor se tedy </a:t>
            </a:r>
            <a:r>
              <a:rPr lang="cs-CZ" altLang="cs-CZ" sz="1700" b="1" dirty="0"/>
              <a:t>navenek tváří jako CISC </a:t>
            </a:r>
            <a:r>
              <a:rPr lang="cs-CZ" altLang="cs-CZ" sz="1700" dirty="0"/>
              <a:t>a </a:t>
            </a:r>
            <a:r>
              <a:rPr lang="cs-CZ" altLang="cs-CZ" sz="1700" u="sng" dirty="0"/>
              <a:t>předstírá</a:t>
            </a:r>
            <a:r>
              <a:rPr lang="cs-CZ" altLang="cs-CZ" sz="1700" dirty="0"/>
              <a:t> bohatou instrukční sadu (aby byla zachována </a:t>
            </a:r>
            <a:r>
              <a:rPr lang="cs-CZ" altLang="cs-CZ" sz="1700" b="1" dirty="0"/>
              <a:t>kompatibilita</a:t>
            </a:r>
            <a:r>
              <a:rPr lang="cs-CZ" altLang="cs-CZ" sz="1700" dirty="0"/>
              <a:t> s předchozími procesory), ale ve skutečnosti je </a:t>
            </a:r>
            <a:r>
              <a:rPr lang="cs-CZ" altLang="cs-CZ" sz="1700" b="1" dirty="0"/>
              <a:t>uvnitř RISC </a:t>
            </a:r>
            <a:r>
              <a:rPr lang="cs-CZ" altLang="cs-CZ" sz="1700" dirty="0"/>
              <a:t>(aby fungoval plynulý </a:t>
            </a:r>
            <a:r>
              <a:rPr lang="cs-CZ" altLang="cs-CZ" sz="1700" b="1" dirty="0" err="1"/>
              <a:t>pipelining</a:t>
            </a:r>
            <a:r>
              <a:rPr lang="cs-CZ" altLang="cs-CZ" sz="1700" dirty="0"/>
              <a:t>)</a:t>
            </a:r>
          </a:p>
          <a:p>
            <a:pPr>
              <a:lnSpc>
                <a:spcPct val="90000"/>
              </a:lnSpc>
            </a:pPr>
            <a:endParaRPr lang="cs-CZ" altLang="cs-CZ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E36C83-6E8D-4AF6-A7C0-934219DB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Register</a:t>
            </a:r>
            <a:r>
              <a:rPr lang="cs-CZ" dirty="0"/>
              <a:t> </a:t>
            </a:r>
            <a:r>
              <a:rPr lang="cs-CZ" dirty="0" err="1"/>
              <a:t>renaming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658403-55A7-4791-A0FC-05C082A2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734073"/>
          </a:xfrm>
        </p:spPr>
        <p:txBody>
          <a:bodyPr/>
          <a:lstStyle/>
          <a:p>
            <a:r>
              <a:rPr lang="cs-CZ" altLang="cs-CZ" sz="2000" dirty="0"/>
              <a:t>Při provádění </a:t>
            </a:r>
            <a:r>
              <a:rPr lang="cs-CZ" altLang="cs-CZ" sz="2000" b="1" dirty="0"/>
              <a:t>mikrooperací</a:t>
            </a:r>
            <a:r>
              <a:rPr lang="cs-CZ" altLang="cs-CZ" sz="2000" dirty="0"/>
              <a:t> se využívá techniky zvané </a:t>
            </a:r>
            <a:r>
              <a:rPr lang="cs-CZ" altLang="cs-CZ" sz="2000" b="1" dirty="0"/>
              <a:t>přejmenování registrů</a:t>
            </a:r>
            <a:r>
              <a:rPr lang="cs-CZ" altLang="cs-CZ" sz="2000" dirty="0"/>
              <a:t> (</a:t>
            </a:r>
            <a:r>
              <a:rPr lang="cs-CZ" altLang="cs-CZ" sz="2000" dirty="0" err="1"/>
              <a:t>register</a:t>
            </a:r>
            <a:r>
              <a:rPr lang="cs-CZ" altLang="cs-CZ" sz="2000" dirty="0"/>
              <a:t> </a:t>
            </a:r>
            <a:r>
              <a:rPr lang="cs-CZ" altLang="cs-CZ" sz="2000" dirty="0" err="1"/>
              <a:t>renaming</a:t>
            </a:r>
            <a:r>
              <a:rPr lang="cs-CZ" altLang="cs-CZ" sz="2000" dirty="0"/>
              <a:t>). </a:t>
            </a:r>
          </a:p>
          <a:p>
            <a:r>
              <a:rPr lang="cs-CZ" altLang="cs-CZ" sz="2000" dirty="0"/>
              <a:t>Procesor Pentium Pro obsahuje </a:t>
            </a:r>
            <a:r>
              <a:rPr lang="cs-CZ" altLang="cs-CZ" sz="2000" b="1" dirty="0"/>
              <a:t>40 skutečných a navenek skrytých</a:t>
            </a:r>
            <a:r>
              <a:rPr lang="cs-CZ" altLang="cs-CZ" sz="2000" dirty="0"/>
              <a:t> 32-bitových registrů, které mohou být  předstírat libovolný z datových registrů (být jakoby přejmenovány)</a:t>
            </a:r>
          </a:p>
          <a:p>
            <a:r>
              <a:rPr lang="cs-CZ" altLang="cs-CZ" sz="2000" dirty="0"/>
              <a:t>Registry AX, BX, CX atd. nám tedy mikroprocesor pouze předstírá navenek a ve skutečnosti jeho vnitřní </a:t>
            </a:r>
            <a:r>
              <a:rPr lang="cs-CZ" altLang="cs-CZ" sz="2000" dirty="0" err="1"/>
              <a:t>RISCové</a:t>
            </a:r>
            <a:r>
              <a:rPr lang="cs-CZ" altLang="cs-CZ" sz="2000" dirty="0"/>
              <a:t> jednotky pracují se 40 skutečnými registry, které jsou ovšem pro programátora neviditelné</a:t>
            </a:r>
          </a:p>
          <a:p>
            <a:r>
              <a:rPr lang="cs-CZ" altLang="cs-CZ" sz="2000" dirty="0"/>
              <a:t>Uživatel procesoru má dojem, že pracuje s registrem AX, EAX, BX…. Ve skutečnosti se data uvnitř procesoru ukládají do jiných registrů, se kterými pracuje </a:t>
            </a:r>
            <a:r>
              <a:rPr lang="cs-CZ" altLang="cs-CZ" sz="2000" dirty="0" err="1"/>
              <a:t>RISCový</a:t>
            </a:r>
            <a:r>
              <a:rPr lang="cs-CZ" altLang="cs-CZ" sz="2000" dirty="0"/>
              <a:t> mikroprogram</a:t>
            </a:r>
          </a:p>
          <a:p>
            <a:r>
              <a:rPr lang="cs-CZ" altLang="cs-CZ" sz="2000" dirty="0"/>
              <a:t>Vše je tedy navenek jedna velká iluze – kvůli kompatibilitě s předchozími procesory řady x86</a:t>
            </a:r>
          </a:p>
          <a:p>
            <a:pPr marL="0" indent="0">
              <a:buNone/>
            </a:pPr>
            <a:endParaRPr lang="cs-CZ" altLang="cs-CZ" sz="20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2604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2EB0DCA-5C67-4898-9A50-93EF6DBA4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cs-CZ"/>
              <a:t>Spekulativn</a:t>
            </a:r>
            <a:r>
              <a:rPr lang="cs-CZ" altLang="cs-CZ"/>
              <a:t>í provádění instrukcí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0480B1D-EFD5-49EB-91E3-7C0EB7AA9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1700" b="1" dirty="0"/>
              <a:t>Spekulativní provádění</a:t>
            </a:r>
            <a:r>
              <a:rPr lang="cs-CZ" altLang="cs-CZ" sz="1700" dirty="0"/>
              <a:t> instrukcí mimo pořadí - např. v případě, kdy požadovaná data nejsou v </a:t>
            </a:r>
            <a:r>
              <a:rPr lang="cs-CZ" altLang="cs-CZ" sz="1700" dirty="0" err="1"/>
              <a:t>cache</a:t>
            </a:r>
            <a:r>
              <a:rPr lang="cs-CZ" altLang="cs-CZ" sz="1700" dirty="0"/>
              <a:t> paměti, nečeká se až budou načtena z pomalejší operační paměti, ale začne provádět další </a:t>
            </a:r>
            <a:r>
              <a:rPr lang="en-US" altLang="cs-CZ" sz="1700" dirty="0" err="1"/>
              <a:t>nez</a:t>
            </a:r>
            <a:r>
              <a:rPr lang="cs-CZ" altLang="cs-CZ" sz="1700" dirty="0" err="1"/>
              <a:t>ávislé</a:t>
            </a:r>
            <a:r>
              <a:rPr lang="cs-CZ" altLang="cs-CZ" sz="1700" dirty="0"/>
              <a:t> instrukce do té doby, než budou data z paměti k dispozici</a:t>
            </a:r>
          </a:p>
          <a:p>
            <a:r>
              <a:rPr lang="cs-CZ" altLang="cs-CZ" sz="1700" b="1" dirty="0" err="1"/>
              <a:t>Out-of-order</a:t>
            </a:r>
            <a:r>
              <a:rPr lang="cs-CZ" altLang="cs-CZ" sz="1700" b="1" dirty="0"/>
              <a:t> </a:t>
            </a:r>
            <a:r>
              <a:rPr lang="cs-CZ" altLang="cs-CZ" sz="1700" dirty="0"/>
              <a:t>– instrukce jsou prováděny v pořadí tak, aby se pokud možno vykonalo co nejvíce nezávislých instrukcí naráz</a:t>
            </a:r>
          </a:p>
          <a:p>
            <a:r>
              <a:rPr lang="cs-CZ" altLang="cs-CZ" sz="1700" dirty="0"/>
              <a:t>Pentium PRO se aktivně snaží vyhledávat trojice nezávislých mikroinstrukcí, které by se daly vykonat paralelně</a:t>
            </a:r>
          </a:p>
          <a:p>
            <a:r>
              <a:rPr lang="cs-CZ" altLang="cs-CZ" sz="1700" dirty="0"/>
              <a:t>Takto může Pentium Pro </a:t>
            </a:r>
            <a:r>
              <a:rPr lang="cs-CZ" altLang="cs-CZ" sz="1700" b="1" dirty="0"/>
              <a:t>odložit</a:t>
            </a:r>
            <a:r>
              <a:rPr lang="cs-CZ" altLang="cs-CZ" sz="1700" dirty="0"/>
              <a:t> provádění až čtyř instrukcí a místo nich provádět libovolné další instrukce, které právě lze provést</a:t>
            </a:r>
          </a:p>
          <a:p>
            <a:r>
              <a:rPr lang="cs-CZ" altLang="cs-CZ" sz="1700" dirty="0"/>
              <a:t>Podobně procesor postupuje i v případě </a:t>
            </a:r>
            <a:r>
              <a:rPr lang="cs-CZ" altLang="cs-CZ" sz="1700" b="1" dirty="0"/>
              <a:t>závislosti </a:t>
            </a:r>
            <a:r>
              <a:rPr lang="cs-CZ" altLang="cs-CZ" sz="1700" dirty="0"/>
              <a:t>instrukcí (instrukce potřebuje výsledek předchozí instrukce), kdy provádí instrukce mimo pořadí, dokud nedojde k výpočtu požadovaného operandu</a:t>
            </a:r>
          </a:p>
          <a:p>
            <a:r>
              <a:rPr lang="cs-CZ" altLang="cs-CZ" sz="1700" dirty="0"/>
              <a:t>V případě </a:t>
            </a:r>
            <a:r>
              <a:rPr lang="cs-CZ" altLang="cs-CZ" sz="1700" b="1" dirty="0"/>
              <a:t>větvení</a:t>
            </a:r>
            <a:r>
              <a:rPr lang="cs-CZ" altLang="cs-CZ" sz="1700" dirty="0"/>
              <a:t> lze spekulativně provádět nezávislé instrukce obou větví (jako by podmínka, dle které se program rozvětví byla splněna i nesplněna) a po zjištění výsledku podmínky skoku zrušit výpočty neplatné větve</a:t>
            </a:r>
          </a:p>
          <a:p>
            <a:endParaRPr lang="cs-CZ" altLang="cs-CZ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45F932-307A-431F-996F-74C16D7B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Out-of-order</a:t>
            </a:r>
            <a:r>
              <a:rPr lang="cs-CZ" dirty="0"/>
              <a:t> CISC-RISC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5F6767C5-E946-45F8-B99C-96783593A71D}"/>
              </a:ext>
            </a:extLst>
          </p:cNvPr>
          <p:cNvSpPr txBox="1"/>
          <p:nvPr/>
        </p:nvSpPr>
        <p:spPr>
          <a:xfrm>
            <a:off x="457200" y="1844824"/>
            <a:ext cx="3610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u="sng" dirty="0"/>
              <a:t>Původní program (CISC)</a:t>
            </a:r>
          </a:p>
          <a:p>
            <a:r>
              <a:rPr lang="cs-CZ" dirty="0"/>
              <a:t>Instrukce 1</a:t>
            </a:r>
          </a:p>
          <a:p>
            <a:r>
              <a:rPr lang="cs-CZ" dirty="0"/>
              <a:t>Instrukce 2</a:t>
            </a:r>
          </a:p>
          <a:p>
            <a:r>
              <a:rPr lang="cs-CZ" dirty="0"/>
              <a:t>Instrukce 3</a:t>
            </a:r>
          </a:p>
          <a:p>
            <a:r>
              <a:rPr lang="cs-CZ" dirty="0"/>
              <a:t>Instrukce 4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B964724-8D2A-4A6B-83D9-FD7B956082B0}"/>
              </a:ext>
            </a:extLst>
          </p:cNvPr>
          <p:cNvSpPr txBox="1"/>
          <p:nvPr/>
        </p:nvSpPr>
        <p:spPr>
          <a:xfrm>
            <a:off x="4834632" y="1844824"/>
            <a:ext cx="3898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u="sng" dirty="0"/>
              <a:t>Mikroprogram (RISC)</a:t>
            </a:r>
          </a:p>
          <a:p>
            <a:r>
              <a:rPr lang="cs-CZ" dirty="0"/>
              <a:t>Mikro-operace 1a</a:t>
            </a:r>
          </a:p>
          <a:p>
            <a:r>
              <a:rPr lang="cs-CZ" dirty="0"/>
              <a:t>Mikro-operace 1b</a:t>
            </a:r>
          </a:p>
          <a:p>
            <a:r>
              <a:rPr lang="cs-CZ" dirty="0"/>
              <a:t>Mikro-operace 2a</a:t>
            </a:r>
          </a:p>
          <a:p>
            <a:r>
              <a:rPr lang="cs-CZ" dirty="0"/>
              <a:t>Mikro-operace 2b</a:t>
            </a:r>
          </a:p>
          <a:p>
            <a:r>
              <a:rPr lang="cs-CZ" dirty="0"/>
              <a:t>Mikro-operace 2c</a:t>
            </a:r>
          </a:p>
          <a:p>
            <a:r>
              <a:rPr lang="cs-CZ" dirty="0"/>
              <a:t>Mikro-operace 3a</a:t>
            </a:r>
          </a:p>
          <a:p>
            <a:r>
              <a:rPr lang="cs-CZ" dirty="0"/>
              <a:t>Mikro-operace 3b</a:t>
            </a:r>
          </a:p>
          <a:p>
            <a:r>
              <a:rPr lang="cs-CZ" dirty="0"/>
              <a:t>Mikro-operace 4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6477AFD-2CC6-4C37-B681-B264CA438E0C}"/>
              </a:ext>
            </a:extLst>
          </p:cNvPr>
          <p:cNvSpPr txBox="1"/>
          <p:nvPr/>
        </p:nvSpPr>
        <p:spPr>
          <a:xfrm>
            <a:off x="457200" y="4869160"/>
            <a:ext cx="8507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u="sng" dirty="0" err="1"/>
              <a:t>Out-of-order</a:t>
            </a:r>
            <a:r>
              <a:rPr lang="cs-CZ" u="sng" dirty="0"/>
              <a:t> </a:t>
            </a:r>
            <a:r>
              <a:rPr lang="cs-CZ" u="sng" dirty="0" err="1"/>
              <a:t>superskalární</a:t>
            </a:r>
            <a:r>
              <a:rPr lang="cs-CZ" u="sng" dirty="0"/>
              <a:t> vykonání RISC mikroprogramu</a:t>
            </a:r>
          </a:p>
          <a:p>
            <a:r>
              <a:rPr lang="cs-CZ" dirty="0"/>
              <a:t>Mikro-operace 1a		Mikro-operace 1b		Mikro-operace 4</a:t>
            </a:r>
          </a:p>
          <a:p>
            <a:r>
              <a:rPr lang="cs-CZ" dirty="0"/>
              <a:t>Mikro-operace 2a		Mikro-operace 3a		Mikro-operace 3b</a:t>
            </a:r>
          </a:p>
          <a:p>
            <a:r>
              <a:rPr lang="cs-CZ" dirty="0"/>
              <a:t>Mikro-operace 2b		Mikro-operace 2c</a:t>
            </a:r>
          </a:p>
          <a:p>
            <a:endParaRPr lang="cs-CZ" dirty="0"/>
          </a:p>
        </p:txBody>
      </p:sp>
      <p:sp>
        <p:nvSpPr>
          <p:cNvPr id="7" name="Šipka: doprava 6">
            <a:extLst>
              <a:ext uri="{FF2B5EF4-FFF2-40B4-BE49-F238E27FC236}">
                <a16:creationId xmlns:a16="http://schemas.microsoft.com/office/drawing/2014/main" id="{74132BE0-18CA-43E8-9EF1-24454FC2D61F}"/>
              </a:ext>
            </a:extLst>
          </p:cNvPr>
          <p:cNvSpPr/>
          <p:nvPr/>
        </p:nvSpPr>
        <p:spPr>
          <a:xfrm>
            <a:off x="3045034" y="2492896"/>
            <a:ext cx="151216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ipka: dolů 7">
            <a:extLst>
              <a:ext uri="{FF2B5EF4-FFF2-40B4-BE49-F238E27FC236}">
                <a16:creationId xmlns:a16="http://schemas.microsoft.com/office/drawing/2014/main" id="{57685EE0-89E0-4ABE-8C5D-DB530F67764F}"/>
              </a:ext>
            </a:extLst>
          </p:cNvPr>
          <p:cNvSpPr/>
          <p:nvPr/>
        </p:nvSpPr>
        <p:spPr>
          <a:xfrm>
            <a:off x="5652120" y="4430147"/>
            <a:ext cx="432048" cy="511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BFA2031-5BA7-4027-A300-45A93B97DBC1}"/>
              </a:ext>
            </a:extLst>
          </p:cNvPr>
          <p:cNvSpPr txBox="1"/>
          <p:nvPr/>
        </p:nvSpPr>
        <p:spPr>
          <a:xfrm>
            <a:off x="539552" y="6165304"/>
            <a:ext cx="784887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600" dirty="0"/>
              <a:t>Mikroprocesor se snaží v každém taktu najít a začít zpracovávat tři nezávislé mikrooperace mimo pořadí, v jakém byly vygenerovány při převodu na mikroprogram</a:t>
            </a:r>
          </a:p>
        </p:txBody>
      </p:sp>
    </p:spTree>
    <p:extLst>
      <p:ext uri="{BB962C8B-B14F-4D97-AF65-F5344CB8AC3E}">
        <p14:creationId xmlns:p14="http://schemas.microsoft.com/office/powerpoint/2010/main" val="340961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>
            <a:extLst>
              <a:ext uri="{FF2B5EF4-FFF2-40B4-BE49-F238E27FC236}">
                <a16:creationId xmlns:a16="http://schemas.microsoft.com/office/drawing/2014/main" id="{88F8C211-2636-44AB-B9B5-60B2F12E82B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52513"/>
            <a:ext cx="9144000" cy="5262562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A50FD3C-A264-4A6F-81A9-2B3FA0CE1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Pentium PRO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B996EF9-F827-4D3E-A8CF-40EBCCE43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2400" dirty="0"/>
              <a:t>Pentium PRO je dosti odlišné od původního Pentia</a:t>
            </a:r>
          </a:p>
          <a:p>
            <a:endParaRPr lang="cs-CZ" altLang="cs-CZ" sz="2400" dirty="0"/>
          </a:p>
          <a:p>
            <a:r>
              <a:rPr lang="cs-CZ" altLang="cs-CZ" sz="2400" dirty="0"/>
              <a:t>V podstatě lze říct, že mezi Pentiem PRO a původním Pentiem je stejný rozdíl jako mezi Pentiem a 80486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12398B7-F527-4126-935C-CE25AF798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Pentium MMX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575D2C7-51C4-44BF-BC38-B140742FC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1700" dirty="0"/>
              <a:t>V roce </a:t>
            </a:r>
            <a:r>
              <a:rPr lang="cs-CZ" altLang="cs-CZ" sz="1700" b="1" dirty="0"/>
              <a:t>1997</a:t>
            </a:r>
            <a:r>
              <a:rPr lang="cs-CZ" altLang="cs-CZ" sz="1700" dirty="0"/>
              <a:t> uvádí firma Intel na trh další zdokonalenou verzi procesoru Intel </a:t>
            </a:r>
            <a:r>
              <a:rPr lang="cs-CZ" altLang="cs-CZ" sz="1700" b="1" dirty="0"/>
              <a:t>Pentium MMX</a:t>
            </a:r>
          </a:p>
          <a:p>
            <a:r>
              <a:rPr lang="cs-CZ" altLang="cs-CZ" sz="1700" dirty="0"/>
              <a:t>Pentium PRO je doplněno o skupinu instrukcí </a:t>
            </a:r>
            <a:r>
              <a:rPr lang="cs-CZ" altLang="cs-CZ" sz="1700" b="1" dirty="0"/>
              <a:t>MMX </a:t>
            </a:r>
            <a:r>
              <a:rPr lang="cs-CZ" altLang="cs-CZ" sz="1700" dirty="0"/>
              <a:t>– viz další prezentace</a:t>
            </a:r>
          </a:p>
          <a:p>
            <a:r>
              <a:rPr lang="cs-CZ" altLang="cs-CZ" sz="1700" dirty="0"/>
              <a:t>MMX = </a:t>
            </a:r>
            <a:r>
              <a:rPr lang="cs-CZ" altLang="cs-CZ" sz="1700" b="1" dirty="0" err="1"/>
              <a:t>M</a:t>
            </a:r>
            <a:r>
              <a:rPr lang="cs-CZ" altLang="cs-CZ" sz="1700" dirty="0" err="1"/>
              <a:t>ulti</a:t>
            </a:r>
            <a:r>
              <a:rPr lang="cs-CZ" altLang="cs-CZ" sz="1700" b="1" dirty="0" err="1"/>
              <a:t>M</a:t>
            </a:r>
            <a:r>
              <a:rPr lang="cs-CZ" altLang="cs-CZ" sz="1700" dirty="0" err="1"/>
              <a:t>edia</a:t>
            </a:r>
            <a:r>
              <a:rPr lang="cs-CZ" altLang="cs-CZ" sz="1700" dirty="0"/>
              <a:t> </a:t>
            </a:r>
            <a:r>
              <a:rPr lang="cs-CZ" altLang="cs-CZ" sz="1700" dirty="0" err="1"/>
              <a:t>e</a:t>
            </a:r>
            <a:r>
              <a:rPr lang="cs-CZ" altLang="cs-CZ" sz="1700" b="1" dirty="0" err="1"/>
              <a:t>X</a:t>
            </a:r>
            <a:r>
              <a:rPr lang="cs-CZ" altLang="cs-CZ" sz="1700" dirty="0" err="1"/>
              <a:t>tension</a:t>
            </a:r>
            <a:endParaRPr lang="cs-CZ" altLang="cs-CZ" sz="1700" dirty="0"/>
          </a:p>
          <a:p>
            <a:r>
              <a:rPr lang="cs-CZ" altLang="cs-CZ" sz="1700" dirty="0"/>
              <a:t>Tyto instrukce jsou určeny především pro podporu multimediálních aplikací, mohou však být použity pro libovolné jiné aplikace</a:t>
            </a:r>
          </a:p>
          <a:p>
            <a:r>
              <a:rPr lang="cs-CZ" altLang="cs-CZ" sz="1700" dirty="0"/>
              <a:t>Instrukce MMX využívají osmi </a:t>
            </a:r>
            <a:r>
              <a:rPr lang="cs-CZ" altLang="cs-CZ" sz="1700" b="1" dirty="0"/>
              <a:t>64bitových</a:t>
            </a:r>
            <a:r>
              <a:rPr lang="cs-CZ" altLang="cs-CZ" sz="1700" dirty="0"/>
              <a:t> </a:t>
            </a:r>
            <a:r>
              <a:rPr lang="cs-CZ" altLang="cs-CZ" sz="1700" b="1" dirty="0"/>
              <a:t>MMX registrů (MM0, MM1.. MM7)</a:t>
            </a:r>
          </a:p>
          <a:p>
            <a:r>
              <a:rPr lang="cs-CZ" altLang="cs-CZ" sz="1700" dirty="0"/>
              <a:t>Technologie MMX využívá techniky</a:t>
            </a:r>
            <a:r>
              <a:rPr lang="cs-CZ" altLang="cs-CZ" sz="1700" b="1" dirty="0"/>
              <a:t> SIMD</a:t>
            </a:r>
            <a:r>
              <a:rPr lang="cs-CZ" altLang="cs-CZ" sz="1700" dirty="0"/>
              <a:t> (Single </a:t>
            </a:r>
            <a:r>
              <a:rPr lang="cs-CZ" altLang="cs-CZ" sz="1700" dirty="0" err="1"/>
              <a:t>Instruction</a:t>
            </a:r>
            <a:r>
              <a:rPr lang="cs-CZ" altLang="cs-CZ" sz="1700" dirty="0"/>
              <a:t> </a:t>
            </a:r>
            <a:r>
              <a:rPr lang="cs-CZ" altLang="cs-CZ" sz="1700" dirty="0" err="1"/>
              <a:t>Multiple</a:t>
            </a:r>
            <a:r>
              <a:rPr lang="cs-CZ" altLang="cs-CZ" sz="1700" dirty="0"/>
              <a:t> Data), která dovoluje  jednou instrukcí manipulovat s více daty naráz (například jedinou instrukcí dát povel ke dvěma nezávislým součtům, které proběhnou paralelně)</a:t>
            </a:r>
          </a:p>
          <a:p>
            <a:r>
              <a:rPr lang="cs-CZ" altLang="cs-CZ" sz="1700" dirty="0"/>
              <a:t> Možnosti MMX technologie využívají především aplikace</a:t>
            </a:r>
          </a:p>
          <a:p>
            <a:pPr marL="742950" lvl="1" indent="-285750"/>
            <a:r>
              <a:rPr lang="cs-CZ" altLang="cs-CZ" sz="1700" dirty="0"/>
              <a:t>2D / 3D grafika</a:t>
            </a:r>
          </a:p>
          <a:p>
            <a:pPr marL="742950" lvl="1" indent="-285750"/>
            <a:r>
              <a:rPr lang="cs-CZ" altLang="cs-CZ" sz="1700" dirty="0"/>
              <a:t>zpracování zvuku</a:t>
            </a:r>
          </a:p>
          <a:p>
            <a:pPr marL="742950" lvl="1" indent="-285750"/>
            <a:r>
              <a:rPr lang="cs-CZ" altLang="cs-CZ" sz="1700" dirty="0"/>
              <a:t>zpracování videa</a:t>
            </a:r>
          </a:p>
          <a:p>
            <a:pPr marL="742950" lvl="1" indent="-285750"/>
            <a:r>
              <a:rPr lang="cs-CZ" altLang="cs-CZ" sz="1700" dirty="0"/>
              <a:t>komprese dat</a:t>
            </a:r>
            <a:endParaRPr lang="cs-CZ" alt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690D237-770F-48D0-B44D-EA58346F6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Pentium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6ECEDA4-3378-4BE9-ADBB-EF6F7BD71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88" y="0"/>
            <a:ext cx="2808312" cy="2572457"/>
          </a:xfrm>
          <a:prstGeom prst="rect">
            <a:avLst/>
          </a:prstGeom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2C2698A4-CA82-484D-A276-C22F2D2A1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342" y="1417638"/>
            <a:ext cx="6773922" cy="5179714"/>
          </a:xfrm>
        </p:spPr>
        <p:txBody>
          <a:bodyPr/>
          <a:lstStyle/>
          <a:p>
            <a:r>
              <a:rPr lang="cs-CZ" altLang="cs-CZ" sz="1600" dirty="0"/>
              <a:t>Uveden na trh v roce </a:t>
            </a:r>
            <a:r>
              <a:rPr lang="cs-CZ" altLang="cs-CZ" sz="1600" b="1" dirty="0"/>
              <a:t>1992</a:t>
            </a:r>
          </a:p>
          <a:p>
            <a:r>
              <a:rPr lang="cs-CZ" altLang="cs-CZ" sz="1600" dirty="0"/>
              <a:t>V prvních zprávách označován jako 80586 nebo jako </a:t>
            </a:r>
            <a:r>
              <a:rPr lang="cs-CZ" altLang="cs-CZ" sz="1600" b="1" dirty="0"/>
              <a:t>P5</a:t>
            </a:r>
            <a:r>
              <a:rPr lang="cs-CZ" altLang="cs-CZ" sz="1600" dirty="0"/>
              <a:t>, ale nakonec se ujalo označení </a:t>
            </a:r>
            <a:r>
              <a:rPr lang="cs-CZ" altLang="cs-CZ" sz="1600" b="1" dirty="0"/>
              <a:t>Pentium</a:t>
            </a:r>
          </a:p>
          <a:p>
            <a:r>
              <a:rPr lang="cs-CZ" altLang="cs-CZ" sz="1600" dirty="0"/>
              <a:t>Procesor je navržen kombinací technik </a:t>
            </a:r>
            <a:r>
              <a:rPr lang="cs-CZ" altLang="cs-CZ" sz="1600" b="1" dirty="0"/>
              <a:t>RISC</a:t>
            </a:r>
            <a:r>
              <a:rPr lang="cs-CZ" altLang="cs-CZ" sz="1600" dirty="0"/>
              <a:t> a </a:t>
            </a:r>
            <a:r>
              <a:rPr lang="cs-CZ" altLang="cs-CZ" sz="1600" b="1" dirty="0"/>
              <a:t>CISC</a:t>
            </a:r>
            <a:endParaRPr lang="cs-CZ" altLang="cs-CZ" sz="1600" dirty="0"/>
          </a:p>
          <a:p>
            <a:r>
              <a:rPr lang="cs-CZ" altLang="cs-CZ" sz="1600" dirty="0"/>
              <a:t>Pentium je prvním </a:t>
            </a:r>
            <a:r>
              <a:rPr lang="cs-CZ" altLang="cs-CZ" sz="1600" b="1" dirty="0" err="1"/>
              <a:t>superskalárním</a:t>
            </a:r>
            <a:r>
              <a:rPr lang="cs-CZ" altLang="cs-CZ" sz="1600" dirty="0"/>
              <a:t> procesorem firmy Intel </a:t>
            </a:r>
          </a:p>
          <a:p>
            <a:r>
              <a:rPr lang="cs-CZ" altLang="cs-CZ" sz="1600" dirty="0"/>
              <a:t>Je dodáván v pouzdře PGA s </a:t>
            </a:r>
            <a:r>
              <a:rPr lang="cs-CZ" altLang="cs-CZ" sz="1600" b="1" dirty="0"/>
              <a:t>273</a:t>
            </a:r>
            <a:r>
              <a:rPr lang="cs-CZ" altLang="cs-CZ" sz="1600" dirty="0"/>
              <a:t> vývody </a:t>
            </a:r>
          </a:p>
          <a:p>
            <a:r>
              <a:rPr lang="cs-CZ" altLang="cs-CZ" sz="1600" dirty="0"/>
              <a:t>na čipu o rozměrech 12,8 x 12,8 mm integruje asi </a:t>
            </a:r>
            <a:r>
              <a:rPr lang="cs-CZ" altLang="cs-CZ" sz="1600" b="1" dirty="0"/>
              <a:t>3,1 milionu</a:t>
            </a:r>
            <a:r>
              <a:rPr lang="cs-CZ" altLang="cs-CZ" sz="1600" dirty="0"/>
              <a:t> tranzistorů </a:t>
            </a:r>
          </a:p>
          <a:p>
            <a:r>
              <a:rPr lang="cs-CZ" altLang="cs-CZ" sz="1600" dirty="0"/>
              <a:t>Šířka adresové sběrnice </a:t>
            </a:r>
            <a:r>
              <a:rPr lang="cs-CZ" altLang="cs-CZ" sz="1600" b="1" dirty="0"/>
              <a:t>32 bitů </a:t>
            </a:r>
            <a:r>
              <a:rPr lang="cs-CZ" altLang="cs-CZ" sz="1600" dirty="0"/>
              <a:t>(adresuje 4 GB paměti)</a:t>
            </a:r>
            <a:endParaRPr lang="cs-CZ" altLang="cs-CZ" sz="1600" b="1" dirty="0"/>
          </a:p>
          <a:p>
            <a:r>
              <a:rPr lang="cs-CZ" altLang="cs-CZ" sz="1600" dirty="0"/>
              <a:t>Šířka datové sběrnice </a:t>
            </a:r>
            <a:r>
              <a:rPr lang="cs-CZ" altLang="cs-CZ" sz="1600" b="1" dirty="0"/>
              <a:t>64 bitů</a:t>
            </a:r>
            <a:r>
              <a:rPr lang="cs-CZ" altLang="cs-CZ" sz="1600" dirty="0"/>
              <a:t> (</a:t>
            </a:r>
            <a:r>
              <a:rPr lang="cs-CZ" altLang="cs-CZ" sz="1600" b="1" dirty="0"/>
              <a:t>dvojnásobná</a:t>
            </a:r>
            <a:r>
              <a:rPr lang="cs-CZ" altLang="cs-CZ" sz="1600" dirty="0"/>
              <a:t> oproti předchůdci 486)</a:t>
            </a:r>
          </a:p>
          <a:p>
            <a:r>
              <a:rPr lang="cs-CZ" altLang="cs-CZ" sz="1600" dirty="0"/>
              <a:t>Registry a ALU jsou </a:t>
            </a:r>
            <a:r>
              <a:rPr lang="cs-CZ" altLang="cs-CZ" sz="1600" b="1" dirty="0"/>
              <a:t>32-bitové</a:t>
            </a:r>
          </a:p>
          <a:p>
            <a:r>
              <a:rPr lang="cs-CZ" altLang="cs-CZ" sz="1600" dirty="0"/>
              <a:t>FPU pracuje s </a:t>
            </a:r>
            <a:r>
              <a:rPr lang="cs-CZ" altLang="cs-CZ" sz="1600" b="1" dirty="0"/>
              <a:t>64b</a:t>
            </a:r>
            <a:r>
              <a:rPr lang="cs-CZ" altLang="cs-CZ" sz="1600" dirty="0"/>
              <a:t> nebo </a:t>
            </a:r>
            <a:r>
              <a:rPr lang="cs-CZ" altLang="cs-CZ" sz="1600" b="1" dirty="0"/>
              <a:t>80b</a:t>
            </a:r>
            <a:r>
              <a:rPr lang="cs-CZ" altLang="cs-CZ" sz="1600" dirty="0"/>
              <a:t> daty (reálnými čísly)</a:t>
            </a:r>
          </a:p>
          <a:p>
            <a:r>
              <a:rPr lang="cs-CZ" altLang="cs-CZ" sz="1600" dirty="0"/>
              <a:t>Procesor považujeme stále ještě za </a:t>
            </a:r>
            <a:r>
              <a:rPr lang="cs-CZ" altLang="cs-CZ" sz="1600" b="1" dirty="0"/>
              <a:t>32-bitový</a:t>
            </a:r>
          </a:p>
          <a:p>
            <a:r>
              <a:rPr lang="cs-CZ" altLang="cs-CZ" sz="1600" dirty="0"/>
              <a:t>Na chipu jsou integrované dvě </a:t>
            </a:r>
            <a:r>
              <a:rPr lang="cs-CZ" altLang="cs-CZ" sz="1600" b="1" dirty="0"/>
              <a:t>oddělené </a:t>
            </a:r>
            <a:r>
              <a:rPr lang="cs-CZ" altLang="cs-CZ" sz="1600" b="1" dirty="0" err="1"/>
              <a:t>cache</a:t>
            </a:r>
            <a:r>
              <a:rPr lang="cs-CZ" altLang="cs-CZ" sz="1600" b="1" dirty="0"/>
              <a:t> pro program a data</a:t>
            </a:r>
            <a:r>
              <a:rPr lang="cs-CZ" altLang="cs-CZ" sz="1600" dirty="0"/>
              <a:t>, z nichž každá má kapacitu </a:t>
            </a:r>
            <a:r>
              <a:rPr lang="cs-CZ" altLang="cs-CZ" sz="1600" b="1" dirty="0"/>
              <a:t>8 kB</a:t>
            </a:r>
          </a:p>
          <a:p>
            <a:r>
              <a:rPr lang="cs-CZ" altLang="cs-CZ" sz="1600" dirty="0"/>
              <a:t>V </a:t>
            </a:r>
            <a:r>
              <a:rPr lang="cs-CZ" altLang="cs-CZ" sz="1600" b="1" dirty="0"/>
              <a:t>datové </a:t>
            </a:r>
            <a:r>
              <a:rPr lang="cs-CZ" altLang="cs-CZ" sz="1600" b="1" dirty="0" err="1"/>
              <a:t>cache</a:t>
            </a:r>
            <a:r>
              <a:rPr lang="cs-CZ" altLang="cs-CZ" sz="1600" b="1" dirty="0"/>
              <a:t> </a:t>
            </a:r>
            <a:r>
              <a:rPr lang="cs-CZ" altLang="cs-CZ" sz="1600" dirty="0"/>
              <a:t>je uloženo 8 kB nejčastěji používaných dat</a:t>
            </a:r>
          </a:p>
          <a:p>
            <a:r>
              <a:rPr lang="cs-CZ" altLang="cs-CZ" sz="1600" dirty="0"/>
              <a:t>V </a:t>
            </a:r>
            <a:r>
              <a:rPr lang="cs-CZ" altLang="cs-CZ" sz="1600" b="1" dirty="0"/>
              <a:t>instrukční </a:t>
            </a:r>
            <a:r>
              <a:rPr lang="cs-CZ" altLang="cs-CZ" sz="1600" b="1" dirty="0" err="1"/>
              <a:t>cache</a:t>
            </a:r>
            <a:r>
              <a:rPr lang="cs-CZ" altLang="cs-CZ" sz="1600" b="1" dirty="0"/>
              <a:t> </a:t>
            </a:r>
            <a:r>
              <a:rPr lang="cs-CZ" altLang="cs-CZ" sz="1600" dirty="0"/>
              <a:t>jsou uloženy naposledy provedené části programu (program má tendenci se vracet, urychlí se provádění cyklů) Tato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je </a:t>
            </a:r>
            <a:r>
              <a:rPr lang="cs-CZ" altLang="cs-CZ" sz="1600" dirty="0" err="1"/>
              <a:t>read-only</a:t>
            </a:r>
            <a:r>
              <a:rPr lang="cs-CZ" altLang="cs-CZ" sz="1600" dirty="0"/>
              <a:t> bez funkce </a:t>
            </a:r>
            <a:r>
              <a:rPr lang="cs-CZ" altLang="cs-CZ" sz="1600" dirty="0" err="1"/>
              <a:t>write-back</a:t>
            </a:r>
            <a:endParaRPr lang="cs-CZ" altLang="cs-CZ" sz="1600" dirty="0"/>
          </a:p>
          <a:p>
            <a:endParaRPr lang="cs-CZ" altLang="cs-CZ" sz="16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1DE7CD6-1851-40DF-8163-23637E47E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Kontrolní otázky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009F6FB-DE12-4E38-A151-2D558F041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1800" dirty="0"/>
              <a:t>Co je to </a:t>
            </a:r>
            <a:r>
              <a:rPr lang="cs-CZ" altLang="cs-CZ" sz="1800" dirty="0" err="1"/>
              <a:t>superskalární</a:t>
            </a:r>
            <a:r>
              <a:rPr lang="cs-CZ" altLang="cs-CZ" sz="1800" dirty="0"/>
              <a:t> procesor ?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Jak funguje BTB ?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Popište </a:t>
            </a:r>
            <a:r>
              <a:rPr lang="cs-CZ" altLang="cs-CZ" sz="1800" dirty="0" err="1"/>
              <a:t>cache</a:t>
            </a:r>
            <a:r>
              <a:rPr lang="cs-CZ" altLang="cs-CZ" sz="1800" dirty="0"/>
              <a:t> mikroprocesoru Pentium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Jakým způsobem docházelo ke zvyšování výkonu mikroprocesorů 8086-80486 a jakými novými způsoby dochází ke zvyšování výkonu modernějších procesorů Pentium – Pentium IV ?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První mikroprocesory Pentium se nechvalně proslavily jednou závažnou chybou. Pokuste se vyhledat, o jaký problém se jednalo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V jakém rozmezí se pohybovaly taktovací frekvence mikroprocesorů Pentium 1?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Proč bylo výhodné snížit napájecí napětí mikroprocesoru Pentium ?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Co jsou to </a:t>
            </a:r>
            <a:r>
              <a:rPr lang="cs-CZ" altLang="cs-CZ" sz="1800" dirty="0" err="1"/>
              <a:t>micro-ops</a:t>
            </a:r>
            <a:r>
              <a:rPr lang="cs-CZ" altLang="cs-CZ" sz="1800" dirty="0"/>
              <a:t> ?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Jak funguje CISC-&gt;RISC architektura mikroprocesoru Pentium Pro ?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Kolik instrukcí v jednom taktu může dokončit Pentium ?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Kolik instrukcí v jednom taktu může dokončit Pentium Pro ?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Co je to FPU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Jaký je rozdíl mezi L1 a L2 </a:t>
            </a:r>
            <a:r>
              <a:rPr lang="cs-CZ" altLang="cs-CZ" sz="1800" dirty="0" err="1"/>
              <a:t>cache</a:t>
            </a:r>
            <a:r>
              <a:rPr lang="cs-CZ" altLang="cs-CZ" sz="1800" dirty="0"/>
              <a:t>?</a:t>
            </a:r>
            <a:endParaRPr lang="cs-CZ" altLang="cs-CZ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73451D4-3863-4F6F-84C6-1C243FBED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 err="1"/>
              <a:t>Superskalární</a:t>
            </a:r>
            <a:r>
              <a:rPr lang="cs-CZ" altLang="cs-CZ" dirty="0"/>
              <a:t> procesor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8186A4E-F53E-46E1-BD22-5DEB8ADDA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1800" b="1" dirty="0" err="1"/>
              <a:t>Superskalární</a:t>
            </a:r>
            <a:r>
              <a:rPr lang="cs-CZ" altLang="cs-CZ" sz="1800" dirty="0"/>
              <a:t> procesor - procesor, který má </a:t>
            </a:r>
            <a:r>
              <a:rPr lang="cs-CZ" altLang="cs-CZ" sz="1800" b="1" dirty="0"/>
              <a:t>více než jednu frontu</a:t>
            </a:r>
            <a:r>
              <a:rPr lang="cs-CZ" altLang="cs-CZ" sz="1800" dirty="0"/>
              <a:t> pro zřetězené zpracování instrukcí a více ALU, ve kterých se jednotlivé stejné fáze různých instrukcí současně provádějí</a:t>
            </a:r>
          </a:p>
          <a:p>
            <a:r>
              <a:rPr lang="cs-CZ" altLang="cs-CZ" sz="1800" dirty="0"/>
              <a:t>Konkrétně Pentium má dvě fronty označované jako </a:t>
            </a:r>
            <a:r>
              <a:rPr lang="cs-CZ" altLang="cs-CZ" sz="1800" b="1" dirty="0"/>
              <a:t>U, V</a:t>
            </a:r>
          </a:p>
          <a:p>
            <a:r>
              <a:rPr lang="cs-CZ" altLang="cs-CZ" sz="1800" dirty="0"/>
              <a:t>Během jednoho taktu může </a:t>
            </a:r>
            <a:r>
              <a:rPr lang="cs-CZ" altLang="cs-CZ" sz="1800" b="1" dirty="0"/>
              <a:t>dokončit až dvě instrukce</a:t>
            </a:r>
            <a:r>
              <a:rPr lang="cs-CZ" altLang="cs-CZ" sz="1800" dirty="0"/>
              <a:t> zároveň</a:t>
            </a:r>
          </a:p>
          <a:p>
            <a:r>
              <a:rPr lang="cs-CZ" altLang="cs-CZ" sz="1800" dirty="0"/>
              <a:t>Ve frontách U a V je realizován </a:t>
            </a:r>
            <a:r>
              <a:rPr lang="cs-CZ" altLang="cs-CZ" sz="1800" b="1" dirty="0"/>
              <a:t>6-stupňový </a:t>
            </a:r>
            <a:r>
              <a:rPr lang="cs-CZ" altLang="cs-CZ" sz="1800" b="1" dirty="0" err="1"/>
              <a:t>pipeling</a:t>
            </a:r>
            <a:endParaRPr lang="cs-CZ" altLang="cs-CZ" sz="1800" b="1" dirty="0"/>
          </a:p>
          <a:p>
            <a:r>
              <a:rPr lang="cs-CZ" altLang="cs-CZ" sz="1800" b="1" dirty="0"/>
              <a:t>V procesoru jedou dva 6-stupňové </a:t>
            </a:r>
            <a:r>
              <a:rPr lang="cs-CZ" altLang="cs-CZ" sz="1800" b="1" dirty="0" err="1"/>
              <a:t>pipeliningy</a:t>
            </a:r>
            <a:r>
              <a:rPr lang="cs-CZ" altLang="cs-CZ" sz="1800" b="1" dirty="0"/>
              <a:t> vedle sebe</a:t>
            </a:r>
          </a:p>
          <a:p>
            <a:r>
              <a:rPr lang="cs-CZ" altLang="cs-CZ" sz="1800" dirty="0"/>
              <a:t>Po spuštění programu tedy mohou být v 6. taktu dokončeny zároveň první a druhá instrukce, v 7. taktu třetí a čtvrtá instrukce současně, v 8. taktu pátá a šestá instrukce…..</a:t>
            </a:r>
          </a:p>
          <a:p>
            <a:r>
              <a:rPr lang="cs-CZ" altLang="cs-CZ" sz="1800" dirty="0"/>
              <a:t>Díky tomu Pentium dosahuje při stejné frekvenci vyššího výkonu než procesory 80486 </a:t>
            </a:r>
          </a:p>
          <a:p>
            <a:pPr>
              <a:lnSpc>
                <a:spcPct val="80000"/>
              </a:lnSpc>
            </a:pPr>
            <a:endParaRPr lang="cs-CZ" altLang="cs-CZ" sz="1800" dirty="0"/>
          </a:p>
          <a:p>
            <a:pPr>
              <a:lnSpc>
                <a:spcPct val="80000"/>
              </a:lnSpc>
            </a:pPr>
            <a:endParaRPr lang="cs-CZ" altLang="cs-CZ" sz="1800" dirty="0"/>
          </a:p>
        </p:txBody>
      </p:sp>
    </p:spTree>
    <p:extLst>
      <p:ext uri="{BB962C8B-B14F-4D97-AF65-F5344CB8AC3E}">
        <p14:creationId xmlns:p14="http://schemas.microsoft.com/office/powerpoint/2010/main" val="317238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73451D4-3863-4F6F-84C6-1C243FBED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 err="1"/>
              <a:t>Superskalární</a:t>
            </a:r>
            <a:r>
              <a:rPr lang="cs-CZ" altLang="cs-CZ" dirty="0"/>
              <a:t> procesor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8186A4E-F53E-46E1-BD22-5DEB8ADDA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229600" cy="5016499"/>
          </a:xfrm>
        </p:spPr>
        <p:txBody>
          <a:bodyPr/>
          <a:lstStyle/>
          <a:p>
            <a:endParaRPr lang="cs-CZ" altLang="cs-CZ" sz="1800" dirty="0"/>
          </a:p>
          <a:p>
            <a:r>
              <a:rPr lang="cs-CZ" altLang="cs-CZ" sz="1800" dirty="0"/>
              <a:t>Pentium kombinuje filosofii RISC i CISC </a:t>
            </a:r>
          </a:p>
          <a:p>
            <a:r>
              <a:rPr lang="cs-CZ" altLang="cs-CZ" sz="1800" dirty="0"/>
              <a:t>Složité CISC instrukce jsou rozloženy na </a:t>
            </a:r>
            <a:r>
              <a:rPr lang="cs-CZ" altLang="cs-CZ" sz="1800" b="1" dirty="0"/>
              <a:t>mikroprogram</a:t>
            </a:r>
            <a:r>
              <a:rPr lang="cs-CZ" altLang="cs-CZ" sz="1800" dirty="0"/>
              <a:t> popsaný </a:t>
            </a:r>
            <a:r>
              <a:rPr lang="cs-CZ" altLang="cs-CZ" sz="1800" dirty="0" err="1"/>
              <a:t>mikrokódem</a:t>
            </a:r>
            <a:r>
              <a:rPr lang="cs-CZ" altLang="cs-CZ" sz="1800" dirty="0"/>
              <a:t>  </a:t>
            </a:r>
          </a:p>
          <a:p>
            <a:r>
              <a:rPr lang="cs-CZ" altLang="cs-CZ" sz="1800" dirty="0"/>
              <a:t>Každý </a:t>
            </a:r>
            <a:r>
              <a:rPr lang="cs-CZ" altLang="cs-CZ" sz="1800" dirty="0" err="1"/>
              <a:t>mikropovel</a:t>
            </a:r>
            <a:r>
              <a:rPr lang="cs-CZ" altLang="cs-CZ" sz="1800" dirty="0"/>
              <a:t> tohoto mikroprogramu pak lze vykonat v </a:t>
            </a:r>
            <a:r>
              <a:rPr lang="cs-CZ" altLang="cs-CZ" sz="1800" b="1" dirty="0"/>
              <a:t>6 krocích </a:t>
            </a:r>
          </a:p>
          <a:p>
            <a:r>
              <a:rPr lang="cs-CZ" altLang="cs-CZ" sz="1800" dirty="0"/>
              <a:t>Jednoduché instrukce se vykonávají bez překladu na mikroprogram – přímo hardwarovými prostředky</a:t>
            </a:r>
          </a:p>
          <a:p>
            <a:endParaRPr lang="cs-CZ" altLang="cs-CZ" sz="1800" dirty="0"/>
          </a:p>
          <a:p>
            <a:r>
              <a:rPr lang="cs-CZ" altLang="cs-CZ" sz="1800" dirty="0"/>
              <a:t>Při </a:t>
            </a:r>
            <a:r>
              <a:rPr lang="cs-CZ" altLang="cs-CZ" sz="1800" dirty="0" err="1"/>
              <a:t>superskalárním</a:t>
            </a:r>
            <a:r>
              <a:rPr lang="cs-CZ" altLang="cs-CZ" sz="1800" dirty="0"/>
              <a:t> zpracování však není možné zpracovávat vždy dvě instrukce naráz</a:t>
            </a:r>
          </a:p>
          <a:p>
            <a:r>
              <a:rPr lang="cs-CZ" altLang="cs-CZ" sz="1800" dirty="0"/>
              <a:t>Aby se tak mohlo dít, musí být splněny jisté předpoklady: </a:t>
            </a:r>
          </a:p>
          <a:p>
            <a:pPr lvl="1"/>
            <a:r>
              <a:rPr lang="cs-CZ" altLang="cs-CZ" sz="1800" dirty="0"/>
              <a:t>následující instrukce nesmí být </a:t>
            </a:r>
            <a:r>
              <a:rPr lang="cs-CZ" altLang="cs-CZ" sz="1800" b="1" dirty="0"/>
              <a:t>závislá</a:t>
            </a:r>
            <a:r>
              <a:rPr lang="cs-CZ" altLang="cs-CZ" sz="1800" dirty="0"/>
              <a:t> na instrukci předcházející (následující instrukce nesmí potřebovat výsledek instrukce předcházející) </a:t>
            </a:r>
          </a:p>
          <a:p>
            <a:pPr lvl="1"/>
            <a:r>
              <a:rPr lang="cs-CZ" altLang="cs-CZ" sz="1800" dirty="0"/>
              <a:t>obě instrukce musí být </a:t>
            </a:r>
            <a:r>
              <a:rPr lang="cs-CZ" altLang="cs-CZ" sz="1800" b="1" dirty="0"/>
              <a:t>„jednoduché“,</a:t>
            </a:r>
            <a:r>
              <a:rPr lang="cs-CZ" altLang="cs-CZ" sz="1800" dirty="0"/>
              <a:t> tj. nejsou prováděny </a:t>
            </a:r>
            <a:r>
              <a:rPr lang="cs-CZ" altLang="cs-CZ" sz="1800" i="1" dirty="0"/>
              <a:t>mikroprogramově</a:t>
            </a:r>
            <a:r>
              <a:rPr lang="cs-CZ" altLang="cs-CZ" sz="1800" dirty="0"/>
              <a:t>, ale </a:t>
            </a:r>
            <a:r>
              <a:rPr lang="cs-CZ" altLang="cs-CZ" sz="1800" i="1" dirty="0"/>
              <a:t>hardwarově</a:t>
            </a:r>
            <a:r>
              <a:rPr lang="cs-CZ" altLang="cs-CZ" sz="1800" dirty="0"/>
              <a:t> (nerozkládají se na jednodušší) </a:t>
            </a:r>
          </a:p>
          <a:p>
            <a:endParaRPr lang="cs-CZ" altLang="cs-CZ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9BBFCE-57C0-4E6E-8E90-D13B55D0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Superskalární</a:t>
            </a:r>
            <a:r>
              <a:rPr lang="cs-CZ" dirty="0"/>
              <a:t> procesor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A258C6-6F3E-45ED-B4BE-587CC3B8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07288" cy="4411662"/>
          </a:xfrm>
        </p:spPr>
        <p:txBody>
          <a:bodyPr/>
          <a:lstStyle/>
          <a:p>
            <a:r>
              <a:rPr lang="cs-CZ" sz="1400" dirty="0"/>
              <a:t>Program:</a:t>
            </a:r>
          </a:p>
          <a:p>
            <a:pPr marL="0" indent="0">
              <a:buNone/>
            </a:pPr>
            <a:r>
              <a:rPr lang="cs-CZ" sz="1400" dirty="0"/>
              <a:t>A=5</a:t>
            </a:r>
          </a:p>
          <a:p>
            <a:pPr marL="0" indent="0">
              <a:buNone/>
            </a:pPr>
            <a:r>
              <a:rPr lang="cs-CZ" sz="1400" dirty="0"/>
              <a:t>B=17</a:t>
            </a:r>
          </a:p>
          <a:p>
            <a:pPr marL="0" indent="0">
              <a:buNone/>
            </a:pPr>
            <a:r>
              <a:rPr lang="cs-CZ" sz="1400" dirty="0"/>
              <a:t>C=A+B</a:t>
            </a:r>
          </a:p>
          <a:p>
            <a:pPr marL="0" indent="0">
              <a:buNone/>
            </a:pPr>
            <a:r>
              <a:rPr lang="cs-CZ" sz="1400" dirty="0"/>
              <a:t>D=A-B</a:t>
            </a:r>
          </a:p>
          <a:p>
            <a:pPr marL="0" indent="0">
              <a:buNone/>
            </a:pPr>
            <a:r>
              <a:rPr lang="cs-CZ" sz="1400" dirty="0"/>
              <a:t>E=C/2</a:t>
            </a:r>
          </a:p>
          <a:p>
            <a:pPr marL="0" indent="0">
              <a:buNone/>
            </a:pPr>
            <a:r>
              <a:rPr lang="cs-CZ" sz="1400" dirty="0"/>
              <a:t>F=E+4</a:t>
            </a:r>
          </a:p>
          <a:p>
            <a:pPr marL="0" indent="0">
              <a:buNone/>
            </a:pPr>
            <a:r>
              <a:rPr lang="cs-CZ" sz="1400" dirty="0"/>
              <a:t>G=A*B</a:t>
            </a:r>
          </a:p>
          <a:p>
            <a:endParaRPr lang="cs-CZ" sz="1400" dirty="0"/>
          </a:p>
          <a:p>
            <a:pPr marL="0" indent="0">
              <a:buNone/>
            </a:pPr>
            <a:r>
              <a:rPr lang="cs-CZ" sz="1400" b="1" u="sng" dirty="0" err="1"/>
              <a:t>Superskalární</a:t>
            </a:r>
            <a:r>
              <a:rPr lang="cs-CZ" sz="1400" b="1" u="sng" dirty="0"/>
              <a:t> zpracování</a:t>
            </a:r>
          </a:p>
          <a:p>
            <a:pPr marL="0" indent="0">
              <a:buNone/>
            </a:pPr>
            <a:r>
              <a:rPr lang="cs-CZ" sz="1400" dirty="0"/>
              <a:t>A=5	B=17		Tyto dvě instrukce mohou být provedeny současně</a:t>
            </a:r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r>
              <a:rPr lang="cs-CZ" sz="1400" dirty="0"/>
              <a:t>C=A+B	D=A-B		Tyto dvě instrukce mohou být provedeny současně</a:t>
            </a:r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r>
              <a:rPr lang="cs-CZ" sz="1400" dirty="0"/>
              <a:t>E=C/2			Tato instrukce se dokončí samostatně, protože následující instrukce </a:t>
            </a:r>
          </a:p>
          <a:p>
            <a:pPr marL="0" indent="0">
              <a:buNone/>
            </a:pPr>
            <a:r>
              <a:rPr lang="cs-CZ" sz="1400" dirty="0"/>
              <a:t>			je datově závislá na jejím výsledku (pracuje s hodnotou E)</a:t>
            </a:r>
            <a:endParaRPr lang="cs-CZ" sz="1000" dirty="0"/>
          </a:p>
          <a:p>
            <a:pPr marL="0" indent="0">
              <a:buNone/>
            </a:pPr>
            <a:r>
              <a:rPr lang="cs-CZ" sz="1400" dirty="0"/>
              <a:t>F=E+4	G=A*B		Tyto dvě instrukce mohou být provedeny současně</a:t>
            </a:r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6B70E8AA-3481-4462-B4FA-BE6C8769C915}"/>
              </a:ext>
            </a:extLst>
          </p:cNvPr>
          <p:cNvCxnSpPr/>
          <p:nvPr/>
        </p:nvCxnSpPr>
        <p:spPr>
          <a:xfrm>
            <a:off x="2339752" y="4365104"/>
            <a:ext cx="0" cy="176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2ED1B8D8-5AF5-4BCE-9CDB-E3534D05EE07}"/>
              </a:ext>
            </a:extLst>
          </p:cNvPr>
          <p:cNvCxnSpPr/>
          <p:nvPr/>
        </p:nvCxnSpPr>
        <p:spPr>
          <a:xfrm>
            <a:off x="611560" y="3212976"/>
            <a:ext cx="216024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679A46A-64FF-4065-B9A1-D411A4DF8153}"/>
              </a:ext>
            </a:extLst>
          </p:cNvPr>
          <p:cNvSpPr txBox="1"/>
          <p:nvPr/>
        </p:nvSpPr>
        <p:spPr>
          <a:xfrm>
            <a:off x="1475656" y="2961818"/>
            <a:ext cx="446449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Datová závislost znemožňuje současné provádění těchto dvou instrukcí</a:t>
            </a:r>
          </a:p>
        </p:txBody>
      </p:sp>
      <p:sp>
        <p:nvSpPr>
          <p:cNvPr id="11" name="Pravá složená závorka 10">
            <a:extLst>
              <a:ext uri="{FF2B5EF4-FFF2-40B4-BE49-F238E27FC236}">
                <a16:creationId xmlns:a16="http://schemas.microsoft.com/office/drawing/2014/main" id="{044A5173-76EA-4AC1-99A5-1EC7C7B614A8}"/>
              </a:ext>
            </a:extLst>
          </p:cNvPr>
          <p:cNvSpPr/>
          <p:nvPr/>
        </p:nvSpPr>
        <p:spPr>
          <a:xfrm>
            <a:off x="1187624" y="3140968"/>
            <a:ext cx="144016" cy="28803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136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DA421F-3F3E-43A4-8448-7B9626B9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Superskalární</a:t>
            </a:r>
            <a:r>
              <a:rPr lang="cs-CZ" dirty="0"/>
              <a:t> procesor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ACF920F5-2BDF-4BB7-AC72-CF498A210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cs-CZ" sz="1600" u="sng" dirty="0"/>
                  <a:t>Program</a:t>
                </a:r>
              </a:p>
              <a:p>
                <a:pPr marL="0" indent="0">
                  <a:buNone/>
                </a:pPr>
                <a:r>
                  <a:rPr lang="cs-CZ" sz="1600" dirty="0"/>
                  <a:t>A=17</a:t>
                </a:r>
              </a:p>
              <a:p>
                <a:pPr marL="0" indent="0">
                  <a:buNone/>
                </a:pPr>
                <a:r>
                  <a:rPr lang="cs-CZ" sz="1600" dirty="0"/>
                  <a:t>B= 2 *A</a:t>
                </a:r>
              </a:p>
              <a:p>
                <a:pPr marL="0" indent="0">
                  <a:buNone/>
                </a:pPr>
                <a:r>
                  <a:rPr lang="cs-CZ" sz="1600" dirty="0"/>
                  <a:t>C=B + 7</a:t>
                </a:r>
              </a:p>
              <a:p>
                <a:pPr marL="0" indent="0">
                  <a:buNone/>
                </a:pPr>
                <a:r>
                  <a:rPr lang="cs-CZ" sz="1600" dirty="0"/>
                  <a:t>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cs-CZ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rad>
                  </m:oMath>
                </a14:m>
                <a:endParaRPr lang="cs-CZ" sz="1600" dirty="0"/>
              </a:p>
              <a:p>
                <a:pPr marL="0" indent="0">
                  <a:buNone/>
                </a:pPr>
                <a:r>
                  <a:rPr lang="cs-CZ" sz="1600" dirty="0"/>
                  <a:t>E=D+9</a:t>
                </a:r>
              </a:p>
              <a:p>
                <a:pPr marL="0" indent="0">
                  <a:buNone/>
                </a:pPr>
                <a:r>
                  <a:rPr lang="cs-CZ" sz="1600" dirty="0"/>
                  <a:t>F=E+A </a:t>
                </a:r>
              </a:p>
              <a:p>
                <a:endParaRPr lang="cs-CZ" sz="1600" dirty="0"/>
              </a:p>
              <a:p>
                <a:r>
                  <a:rPr lang="cs-CZ" sz="1600" dirty="0"/>
                  <a:t>Každá následující instrukce tohoto programu je datově závislá na výsledku předchozí</a:t>
                </a:r>
              </a:p>
              <a:p>
                <a:r>
                  <a:rPr lang="cs-CZ" sz="1600" dirty="0"/>
                  <a:t>Tento program na </a:t>
                </a:r>
                <a:r>
                  <a:rPr lang="cs-CZ" sz="1600" dirty="0" err="1"/>
                  <a:t>superskalárním</a:t>
                </a:r>
                <a:r>
                  <a:rPr lang="cs-CZ" sz="1600" dirty="0"/>
                  <a:t> procesoru bude bohužel vykonán pouze stejně rychle jako na </a:t>
                </a:r>
                <a:r>
                  <a:rPr lang="cs-CZ" sz="1600" dirty="0" err="1"/>
                  <a:t>nesuperskalárním</a:t>
                </a:r>
                <a:endParaRPr lang="cs-CZ" sz="1600" dirty="0"/>
              </a:p>
              <a:p>
                <a:r>
                  <a:rPr lang="cs-CZ" sz="1600" dirty="0"/>
                  <a:t>V programu nejsou žádné dvě instrukce, které by procesor mohl dokončit současně</a:t>
                </a:r>
              </a:p>
              <a:p>
                <a:endParaRPr lang="cs-CZ" sz="1600" dirty="0"/>
              </a:p>
              <a:p>
                <a:endParaRPr lang="cs-CZ" sz="1600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ACF920F5-2BDF-4BB7-AC72-CF498A210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41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09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485995-EBDD-417F-833A-88BB4776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závislosti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0B4FCF-0A5E-451F-9E97-104C8B35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u="sng" dirty="0"/>
              <a:t>Program</a:t>
            </a:r>
          </a:p>
          <a:p>
            <a:pPr marL="0" indent="0">
              <a:buNone/>
            </a:pPr>
            <a:r>
              <a:rPr lang="cs-CZ" sz="1800" dirty="0"/>
              <a:t>A=17</a:t>
            </a:r>
          </a:p>
          <a:p>
            <a:pPr marL="0" indent="0">
              <a:buNone/>
            </a:pPr>
            <a:r>
              <a:rPr lang="cs-CZ" sz="1800" dirty="0"/>
              <a:t>B=9</a:t>
            </a:r>
          </a:p>
          <a:p>
            <a:pPr marL="0" indent="0">
              <a:buNone/>
            </a:pPr>
            <a:r>
              <a:rPr lang="cs-CZ" sz="1800" dirty="0"/>
              <a:t>C=A+3</a:t>
            </a:r>
          </a:p>
          <a:p>
            <a:pPr marL="0" indent="0">
              <a:buNone/>
            </a:pPr>
            <a:r>
              <a:rPr lang="cs-CZ" sz="1800" dirty="0"/>
              <a:t>D=B*2</a:t>
            </a:r>
          </a:p>
          <a:p>
            <a:pPr marL="0" indent="0">
              <a:buNone/>
            </a:pPr>
            <a:r>
              <a:rPr lang="cs-CZ" sz="1800" dirty="0"/>
              <a:t>E=C/2</a:t>
            </a:r>
          </a:p>
          <a:p>
            <a:pPr marL="0" indent="0">
              <a:buNone/>
            </a:pPr>
            <a:r>
              <a:rPr lang="cs-CZ" sz="1800" dirty="0"/>
              <a:t>C=A+B</a:t>
            </a:r>
          </a:p>
          <a:p>
            <a:endParaRPr lang="cs-CZ" sz="1800" dirty="0"/>
          </a:p>
          <a:p>
            <a:r>
              <a:rPr lang="cs-CZ" sz="1800" dirty="0"/>
              <a:t>V tomto programu nejsou po sobě jdoucí instrukce datově závislé</a:t>
            </a:r>
          </a:p>
          <a:p>
            <a:r>
              <a:rPr lang="cs-CZ" sz="1800" dirty="0"/>
              <a:t>Všechny instrukce tohoto programu mohou být prováděny po dvou naráz „vedle sebe“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4207534-EA6F-4C50-82A3-D099EF176588}"/>
              </a:ext>
            </a:extLst>
          </p:cNvPr>
          <p:cNvSpPr txBox="1"/>
          <p:nvPr/>
        </p:nvSpPr>
        <p:spPr>
          <a:xfrm>
            <a:off x="1763688" y="3229991"/>
            <a:ext cx="525658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Pozor! Tyto dvě instrukce </a:t>
            </a:r>
            <a:r>
              <a:rPr lang="cs-CZ" b="1" dirty="0"/>
              <a:t>nejsou datově závislé</a:t>
            </a:r>
            <a:r>
              <a:rPr lang="cs-CZ" dirty="0"/>
              <a:t>. Následující instrukce nepracuje s výsledkem předcházející</a:t>
            </a:r>
          </a:p>
        </p:txBody>
      </p:sp>
      <p:sp>
        <p:nvSpPr>
          <p:cNvPr id="5" name="Pravá složená závorka 4">
            <a:extLst>
              <a:ext uri="{FF2B5EF4-FFF2-40B4-BE49-F238E27FC236}">
                <a16:creationId xmlns:a16="http://schemas.microsoft.com/office/drawing/2014/main" id="{D609C16E-D880-480E-BAB1-C4257B2F8D2E}"/>
              </a:ext>
            </a:extLst>
          </p:cNvPr>
          <p:cNvSpPr/>
          <p:nvPr/>
        </p:nvSpPr>
        <p:spPr>
          <a:xfrm>
            <a:off x="1403648" y="3429000"/>
            <a:ext cx="144016" cy="576064"/>
          </a:xfrm>
          <a:prstGeom prst="rightBrac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11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D9BF10-AD0A-4BFA-8A70-668DBB1C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Superskalární</a:t>
            </a:r>
            <a:r>
              <a:rPr lang="cs-CZ" dirty="0"/>
              <a:t> procesor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26291E-40C5-4AB5-B111-CD84197A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dirty="0"/>
              <a:t>Díky plynulému </a:t>
            </a:r>
            <a:r>
              <a:rPr lang="cs-CZ" sz="1800" dirty="0" err="1"/>
              <a:t>pipeliningu</a:t>
            </a:r>
            <a:r>
              <a:rPr lang="cs-CZ" sz="1800" dirty="0"/>
              <a:t> lze v každém taktu dokončit jednu rozpracovanou instrukci</a:t>
            </a:r>
          </a:p>
          <a:p>
            <a:r>
              <a:rPr lang="cs-CZ" sz="1800" dirty="0" err="1"/>
              <a:t>Superskalární</a:t>
            </a:r>
            <a:r>
              <a:rPr lang="cs-CZ" sz="1800" dirty="0"/>
              <a:t> procesor umožňuje dokončení více instrukcí naráz ve stejném taktu, ale to neznamená, že se to opravdu v každém taktu povede</a:t>
            </a:r>
          </a:p>
          <a:p>
            <a:r>
              <a:rPr lang="cs-CZ" sz="1800" dirty="0"/>
              <a:t>Na </a:t>
            </a:r>
            <a:r>
              <a:rPr lang="cs-CZ" sz="1800" dirty="0" err="1"/>
              <a:t>superskalárním</a:t>
            </a:r>
            <a:r>
              <a:rPr lang="cs-CZ" sz="1800" dirty="0"/>
              <a:t> procesoru lze v některých taktech dokončit dokonce dvě instrukce naráz </a:t>
            </a:r>
          </a:p>
          <a:p>
            <a:r>
              <a:rPr lang="cs-CZ" sz="1800" dirty="0"/>
              <a:t>Díky tomu </a:t>
            </a:r>
            <a:r>
              <a:rPr lang="cs-CZ" sz="1800" dirty="0" err="1"/>
              <a:t>superskalární</a:t>
            </a:r>
            <a:r>
              <a:rPr lang="cs-CZ" sz="1800" dirty="0"/>
              <a:t> procesor může za sekundu dokončit více instrukcí, než jaká je jeho taktovací frekvence</a:t>
            </a:r>
          </a:p>
          <a:p>
            <a:endParaRPr lang="cs-CZ" sz="1800" dirty="0"/>
          </a:p>
          <a:p>
            <a:r>
              <a:rPr lang="cs-CZ" sz="1800" u="sng" dirty="0"/>
              <a:t>Příklad</a:t>
            </a:r>
          </a:p>
          <a:p>
            <a:r>
              <a:rPr lang="cs-CZ" sz="1800" dirty="0"/>
              <a:t>Mikroprocesor Pentium měl taktovací frekvencí 60 MHz</a:t>
            </a:r>
          </a:p>
          <a:p>
            <a:r>
              <a:rPr lang="cs-CZ" sz="1800" dirty="0"/>
              <a:t>Díky </a:t>
            </a:r>
            <a:r>
              <a:rPr lang="cs-CZ" sz="1800" dirty="0" err="1"/>
              <a:t>pipeliningu</a:t>
            </a:r>
            <a:r>
              <a:rPr lang="cs-CZ" sz="1800" dirty="0"/>
              <a:t> a </a:t>
            </a:r>
            <a:r>
              <a:rPr lang="cs-CZ" sz="1800" dirty="0" err="1"/>
              <a:t>superskalární</a:t>
            </a:r>
            <a:r>
              <a:rPr lang="cs-CZ" sz="1800" dirty="0"/>
              <a:t> architektuře může za sekundu dokončit 60 milionů až 120 milionů instrukcí (záleží na konkrétním programu a datových závislostech v něm a také na případných problémech plynulosti </a:t>
            </a:r>
            <a:r>
              <a:rPr lang="cs-CZ" sz="1800" dirty="0" err="1"/>
              <a:t>pipeliningu</a:t>
            </a:r>
            <a:r>
              <a:rPr lang="cs-CZ" sz="1800" dirty="0"/>
              <a:t> kvůli podmíněným skokům)</a:t>
            </a:r>
          </a:p>
        </p:txBody>
      </p:sp>
    </p:spTree>
    <p:extLst>
      <p:ext uri="{BB962C8B-B14F-4D97-AF65-F5344CB8AC3E}">
        <p14:creationId xmlns:p14="http://schemas.microsoft.com/office/powerpoint/2010/main" val="745680537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2" ma:contentTypeDescription="Vytvoří nový dokument" ma:contentTypeScope="" ma:versionID="eafae4565c518caa62d4da08735c7f48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4aa9e07a25eb4b13cbdf99461fe2be0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8615C7-8097-4AC3-B3C8-B274C42AD164}"/>
</file>

<file path=customXml/itemProps2.xml><?xml version="1.0" encoding="utf-8"?>
<ds:datastoreItem xmlns:ds="http://schemas.openxmlformats.org/officeDocument/2006/customXml" ds:itemID="{5D9B60DC-7A4D-4EA5-8140-D070798EBBFF}"/>
</file>

<file path=customXml/itemProps3.xml><?xml version="1.0" encoding="utf-8"?>
<ds:datastoreItem xmlns:ds="http://schemas.openxmlformats.org/officeDocument/2006/customXml" ds:itemID="{4561C921-7C00-4CA7-AE6B-2BC8D7FD6870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749</TotalTime>
  <Words>2925</Words>
  <Application>Microsoft Office PowerPoint</Application>
  <PresentationFormat>Předvádění na obrazovce (4:3)</PresentationFormat>
  <Paragraphs>301</Paragraphs>
  <Slides>30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Network</vt:lpstr>
      <vt:lpstr>První superskalární mikroprocesory</vt:lpstr>
      <vt:lpstr>Superskalární mikroprocesor</vt:lpstr>
      <vt:lpstr>Pentium</vt:lpstr>
      <vt:lpstr>Superskalární procesor</vt:lpstr>
      <vt:lpstr>Superskalární procesor</vt:lpstr>
      <vt:lpstr>Superskalární procesor</vt:lpstr>
      <vt:lpstr>Superskalární procesor</vt:lpstr>
      <vt:lpstr>Datové závislosti</vt:lpstr>
      <vt:lpstr>Superskalární procesor</vt:lpstr>
      <vt:lpstr>Zřetězené provádění instrukcí</vt:lpstr>
      <vt:lpstr>BTB</vt:lpstr>
      <vt:lpstr>BTB</vt:lpstr>
      <vt:lpstr>FPU</vt:lpstr>
      <vt:lpstr>Pentium</vt:lpstr>
      <vt:lpstr>Problém zahřívání</vt:lpstr>
      <vt:lpstr>Závislost příkonu na napětí</vt:lpstr>
      <vt:lpstr>Závislost příkonu na napětí</vt:lpstr>
      <vt:lpstr>Závislost příkonu na napětí</vt:lpstr>
      <vt:lpstr>80486DX4</vt:lpstr>
      <vt:lpstr>Pentium PRO</vt:lpstr>
      <vt:lpstr>Pentium PRO</vt:lpstr>
      <vt:lpstr>Prezentace aplikace PowerPoint</vt:lpstr>
      <vt:lpstr>Superskalární provádění instrukcí</vt:lpstr>
      <vt:lpstr>Register renaming</vt:lpstr>
      <vt:lpstr>Spekulativní provádění instrukcí</vt:lpstr>
      <vt:lpstr>Out-of-order CISC-RISC</vt:lpstr>
      <vt:lpstr>Prezentace aplikace PowerPoint</vt:lpstr>
      <vt:lpstr>Pentium PRO</vt:lpstr>
      <vt:lpstr>Pentium MMX</vt:lpstr>
      <vt:lpstr>Kontrolní otázky</vt:lpstr>
    </vt:vector>
  </TitlesOfParts>
  <Company>SPSE &amp; VOS Pardubice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 nadpisu</dc:title>
  <dc:creator>Administrator</dc:creator>
  <cp:lastModifiedBy>Radek</cp:lastModifiedBy>
  <cp:revision>73</cp:revision>
  <dcterms:created xsi:type="dcterms:W3CDTF">2006-10-16T11:18:41Z</dcterms:created>
  <dcterms:modified xsi:type="dcterms:W3CDTF">2020-05-14T10:11:52Z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