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48"/>
  </p:notesMasterIdLst>
  <p:sldIdLst>
    <p:sldId id="305" r:id="rId5"/>
    <p:sldId id="316" r:id="rId6"/>
    <p:sldId id="315" r:id="rId7"/>
    <p:sldId id="318" r:id="rId8"/>
    <p:sldId id="319" r:id="rId9"/>
    <p:sldId id="317" r:id="rId10"/>
    <p:sldId id="306" r:id="rId11"/>
    <p:sldId id="308" r:id="rId12"/>
    <p:sldId id="309" r:id="rId13"/>
    <p:sldId id="310" r:id="rId14"/>
    <p:sldId id="320" r:id="rId15"/>
    <p:sldId id="322" r:id="rId16"/>
    <p:sldId id="311" r:id="rId17"/>
    <p:sldId id="312" r:id="rId18"/>
    <p:sldId id="325" r:id="rId19"/>
    <p:sldId id="328" r:id="rId20"/>
    <p:sldId id="329" r:id="rId21"/>
    <p:sldId id="330" r:id="rId22"/>
    <p:sldId id="331" r:id="rId23"/>
    <p:sldId id="333" r:id="rId24"/>
    <p:sldId id="334" r:id="rId25"/>
    <p:sldId id="335" r:id="rId26"/>
    <p:sldId id="332" r:id="rId27"/>
    <p:sldId id="336" r:id="rId28"/>
    <p:sldId id="339" r:id="rId29"/>
    <p:sldId id="340" r:id="rId30"/>
    <p:sldId id="341" r:id="rId31"/>
    <p:sldId id="342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37" r:id="rId40"/>
    <p:sldId id="351" r:id="rId41"/>
    <p:sldId id="352" r:id="rId42"/>
    <p:sldId id="353" r:id="rId43"/>
    <p:sldId id="354" r:id="rId44"/>
    <p:sldId id="355" r:id="rId45"/>
    <p:sldId id="326" r:id="rId46"/>
    <p:sldId id="338" r:id="rId47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660"/>
  </p:normalViewPr>
  <p:slideViewPr>
    <p:cSldViewPr>
      <p:cViewPr varScale="1">
        <p:scale>
          <a:sx n="165" d="100"/>
          <a:sy n="165" d="100"/>
        </p:scale>
        <p:origin x="201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Čermák" userId="9a888007fbecaa3b" providerId="LiveId" clId="{0118FB0E-1548-4202-A842-90C2C1DDA575}"/>
    <pc:docChg chg="undo custSel modSld">
      <pc:chgData name="Karel Čermák" userId="9a888007fbecaa3b" providerId="LiveId" clId="{0118FB0E-1548-4202-A842-90C2C1DDA575}" dt="2022-10-13T18:42:52.886" v="654" actId="20577"/>
      <pc:docMkLst>
        <pc:docMk/>
      </pc:docMkLst>
      <pc:sldChg chg="modSp mod">
        <pc:chgData name="Karel Čermák" userId="9a888007fbecaa3b" providerId="LiveId" clId="{0118FB0E-1548-4202-A842-90C2C1DDA575}" dt="2022-10-13T18:42:52.886" v="654" actId="20577"/>
        <pc:sldMkLst>
          <pc:docMk/>
          <pc:sldMk cId="0" sldId="326"/>
        </pc:sldMkLst>
        <pc:spChg chg="mod">
          <ac:chgData name="Karel Čermák" userId="9a888007fbecaa3b" providerId="LiveId" clId="{0118FB0E-1548-4202-A842-90C2C1DDA575}" dt="2022-10-13T18:42:52.886" v="654" actId="20577"/>
          <ac:spMkLst>
            <pc:docMk/>
            <pc:sldMk cId="0" sldId="326"/>
            <ac:spMk id="54275" creationId="{72E2F9A6-F6C0-4C6F-8A01-FEA7FFC6EBC1}"/>
          </ac:spMkLst>
        </pc:spChg>
      </pc:sldChg>
      <pc:sldChg chg="modSp mod">
        <pc:chgData name="Karel Čermák" userId="9a888007fbecaa3b" providerId="LiveId" clId="{0118FB0E-1548-4202-A842-90C2C1DDA575}" dt="2022-10-12T16:23:59.903" v="653" actId="20577"/>
        <pc:sldMkLst>
          <pc:docMk/>
          <pc:sldMk cId="0" sldId="338"/>
        </pc:sldMkLst>
        <pc:spChg chg="mod">
          <ac:chgData name="Karel Čermák" userId="9a888007fbecaa3b" providerId="LiveId" clId="{0118FB0E-1548-4202-A842-90C2C1DDA575}" dt="2022-10-12T16:23:59.903" v="653" actId="20577"/>
          <ac:spMkLst>
            <pc:docMk/>
            <pc:sldMk cId="0" sldId="338"/>
            <ac:spMk id="55299" creationId="{7CEEA329-68D4-4998-84B2-660C3F7127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6EDC2DC-F9B8-4ADB-9496-5F5B72D29A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73F1411-C224-495E-BC52-750F3A5F27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EEDD98F-296D-4096-B70B-A96A5EC4FFC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91AB697-C4B4-4EE2-A4BE-F4BD2D7FDC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995957F-500F-4758-B325-9B8A0445AB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F0E4EED-F6B6-45DE-9C6D-94E3775C01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CC943F9-F629-43D6-AF66-09F5E4B1618C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4FFACC0A-23BB-47E0-94CA-A0213C111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46BF37-E8F8-486C-BB67-68136976C6A3}" type="slidenum">
              <a:rPr lang="cs-CZ" altLang="cs-CZ" smtClean="0"/>
              <a:pPr>
                <a:spcBef>
                  <a:spcPct val="0"/>
                </a:spcBef>
              </a:pPr>
              <a:t>1</a:t>
            </a:fld>
            <a:endParaRPr lang="cs-CZ" altLang="cs-CZ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AFC7CF1-221F-4F1B-80DF-604C41A73C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1A2C73E-0EC0-49AD-A1A6-89ADD8FC3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cs-CZ" altLang="cs-CZ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74DC199F-1DF6-43B4-9466-E18D270CC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727EE9-4543-48EA-ACBD-BB47D7059A32}" type="slidenum">
              <a:rPr lang="cs-CZ" altLang="cs-CZ" smtClean="0"/>
              <a:pPr>
                <a:spcBef>
                  <a:spcPct val="0"/>
                </a:spcBef>
              </a:pPr>
              <a:t>7</a:t>
            </a:fld>
            <a:endParaRPr lang="cs-CZ" altLang="cs-CZ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397A8B7-BCD6-408B-9276-337EB580C1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084FF03-BCE3-4110-8FED-FDC281FF8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cs-CZ" altLang="cs-CZ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E382FE56-6446-4618-9A25-2739430A7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9F12F4-99F8-4C6E-BBDA-3DA2A3C2D104}" type="slidenum">
              <a:rPr lang="cs-CZ" altLang="cs-CZ" smtClean="0"/>
              <a:pPr>
                <a:spcBef>
                  <a:spcPct val="0"/>
                </a:spcBef>
              </a:pPr>
              <a:t>8</a:t>
            </a:fld>
            <a:endParaRPr lang="cs-CZ" altLang="cs-CZ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9A06892-3AAF-481A-A7E9-CEAE4BF16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3B19706-98DC-4BBE-96F8-A462FEF3C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cs-CZ" altLang="cs-CZ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50B3441-8852-4582-B140-2A0E83D97B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15094E-E487-4A58-A95C-19CEA51EAE33}" type="slidenum">
              <a:rPr lang="cs-CZ" altLang="cs-CZ" smtClean="0"/>
              <a:pPr>
                <a:spcBef>
                  <a:spcPct val="0"/>
                </a:spcBef>
              </a:pPr>
              <a:t>9</a:t>
            </a:fld>
            <a:endParaRPr lang="cs-CZ" altLang="cs-CZ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E16D17C-BE67-4703-8225-37C7FB15E4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3EC8CE1-4105-4AAF-B945-FE814FD47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cs-CZ" altLang="cs-CZ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504EECD-D0CE-4D1E-8880-43CE08D44B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B063E5-3719-4C6B-BFBD-1ABDAF7C1BDE}" type="slidenum">
              <a:rPr lang="cs-CZ" altLang="cs-CZ" smtClean="0"/>
              <a:pPr>
                <a:spcBef>
                  <a:spcPct val="0"/>
                </a:spcBef>
              </a:pPr>
              <a:t>10</a:t>
            </a:fld>
            <a:endParaRPr lang="cs-CZ" altLang="cs-CZ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9CC85AF-3755-4903-9F55-6825594392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5D60531-8891-43E1-B327-A12168FE9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cs-CZ" altLang="cs-CZ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F07DEC4E-F421-4C64-92FA-788F8B4A4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0AAE5F-9E55-4668-8800-50552E772038}" type="slidenum">
              <a:rPr lang="cs-CZ" altLang="cs-CZ" smtClean="0"/>
              <a:pPr>
                <a:spcBef>
                  <a:spcPct val="0"/>
                </a:spcBef>
              </a:pPr>
              <a:t>13</a:t>
            </a:fld>
            <a:endParaRPr lang="cs-CZ" altLang="cs-CZ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1E3B5E7-23D5-484A-940C-301461B68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09167C8-50C5-4CAC-94D3-EBDCFA0FD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cs-CZ" altLang="cs-CZ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92511102-42CC-45D1-A937-FF4C170163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60975E-1833-4967-8694-64E74ACB7510}" type="slidenum">
              <a:rPr lang="cs-CZ" altLang="cs-CZ" smtClean="0"/>
              <a:pPr>
                <a:spcBef>
                  <a:spcPct val="0"/>
                </a:spcBef>
              </a:pPr>
              <a:t>14</a:t>
            </a:fld>
            <a:endParaRPr lang="cs-CZ" altLang="cs-CZ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7DCB225-D4ED-407F-9997-CD2FC77F72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1E521A7-DD24-4734-9382-9E378F01C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cs-CZ" altLang="cs-CZ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57E22E7-DD9C-4B83-AE2A-E7A449D7C6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0AB259E-2B5E-4FF4-9BFA-5F220A104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60511E56-FCD9-4D3F-88A1-8696645D0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F5DF1CD6-AA54-4079-BFC3-8D02FBC2811C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D5632EF3-6E58-4885-853F-57281D252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70DDE43F-EC76-431A-9995-237E36D28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7777C871-09E5-4668-A96E-E39B7542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0863926D-1F65-4A65-B4B5-22642CBF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02EAA42B-E4BF-4025-8D13-0D1FE8778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72E25A2F-E73A-48E9-9F86-63BA35528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74E2FDE8-407C-4416-9263-B50FBBF3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81D539F2-D99B-42A4-8C76-4FB674FF3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36E7BF96-B7A4-4FEA-9A12-0F5150191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C8E17269-EA31-4EF2-A9DA-41C969AA2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EE089A3B-3289-420B-9C4E-4020B5459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86C8E4AF-1AF0-45F8-979C-7E0A59207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60E9FE1E-AE68-4A53-881D-1068516E6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6DA53177-2053-4EBA-95E0-6064F8627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FF0B1B5D-53D8-49A9-B531-D43E3F244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B99C05D8-B395-495D-8F8C-8FB2068C9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3A104AD0-2F33-4C4D-BEF2-702066612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C31A04E7-A8A1-4DDB-9AA1-1F3F75A84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005CA4AE-FA37-4B44-9FF7-5F328CB82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6495CC11-35F5-4309-830A-3993D0B0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2C55447D-CBF2-4856-93C9-3D3984908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889D5375-A7A7-47EA-88D7-D13D695C2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6357AF20-CF0D-4246-8945-DBC83AA3F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7EA9A650-9AD5-4A81-BE69-AC1DE5D48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CA1EF3C9-69FD-4F92-B9BF-A7FAD6AA2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2289F704-6A60-4060-9075-251C1FC4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0FD0FC21-CEA6-4356-8B51-485F44184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A028D4E8-6AA3-4798-9AD0-65882FC8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A37C037E-6B18-4F80-B605-0CA2F0238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ABAD5BB6-EAF1-466B-BEE8-78553F34C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1D0E77FA-C265-44BD-97ED-D820926F0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73FDF033-122A-4DE9-B1C5-83D4C8733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34FDB5F6-F7B1-449B-9439-D9CC928EAD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4854C8B8-4ABF-4FB1-AAEE-26FB4F2B15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0E7589C9-4368-4C65-B8F1-3D2CDDECA2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BFA74-FBF8-49F9-A379-0F8FB8D1C085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9170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D1A31E-0F80-4D55-9400-DB6EF7A5B7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1E5FB3-4782-4F4B-A2FF-42985A1CDC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C48ACC4-CEC8-4602-B02E-74F70E19B6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2B863-F848-4622-86DB-D40C5A252168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98069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FE1CA8-F370-42B0-B9FF-7F8F643F2C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F803ED-D179-4F07-A14D-765A0E0EA2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9E34ABD-C564-4DF7-87E2-FCD3046EC4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B6FB2-3B3D-4DEC-A6EA-33E28F2D87E5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015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Nadpis, 1 velký a 2 malé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641AA-DF91-4BF4-9DE5-92C733CA7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FDA3F-0818-4B6C-8394-313089693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E5BFB1-CB6B-488F-B73A-91FC7E2976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9C191-0126-4FA2-ABE1-7BCCF788C724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203609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BEC481-9C01-4624-BA1D-52FD5AFBFC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4949F8-0C08-4F88-8256-F6208B1DA4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C73F293-AEF9-4F7D-B5C1-FE686445C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B518E-4252-4246-BB66-F68C04393F29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88615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0763D7-0BE5-4477-8180-1B7E130B57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0F2156-1B0A-4B37-853A-BCB129646B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9C02E55-8A43-4276-887A-955741726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844EA-93B1-4889-8627-7B6DBBB84BB0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10316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94A1B3-54BA-4770-B507-471BB39F19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612DCA9-4480-404E-82F1-FABD2C9D8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0E52439-BAD5-4674-BE08-1193157297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046F7-17E7-46C2-9645-29679E902923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71416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5BB0F6-F9D1-46C7-92B9-D9A247E1BC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6CD39F-08F3-4C9C-8188-6D7C0E43A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5480B8C-D4DB-42A6-9491-DA168EA0FD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DEE36-8C7A-435F-A141-82F5B273B3F6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96502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2C2175-9C92-466A-A543-781EFE0FF5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3CA4FFF-2E83-4103-873D-24F8DB7A38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3D9B9C3-D989-4FE0-AC5F-DAF15AF09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908BB-3F18-400C-A27E-3AF1CD9FD70D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40745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A45DB83-CA08-46C8-822A-39AE84C5F7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2B51568-981F-4A0E-A170-C946E27B10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29035C8-DD75-4444-B72D-0BAC517D17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E51F3-17A4-4034-B051-B7D3E36A5337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22739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D625953-C819-4FC8-A447-C169BB89CA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E7D9549-BAFF-44F3-A653-59F4D42F81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AFA3C3A-459C-4210-B2D3-2F7E010443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036D5-67B4-46F5-88C9-C98C7B9B2716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96415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F86D15-9C3A-4200-A8DC-9C3A9E7E0C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CDCE86-E86F-4544-8880-2216CFDE8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7BEC899-09CC-4D73-9300-D3895FEC1D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38E4A-072A-4F30-91EA-56E3217FC058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70913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1C1495-61B2-4244-AECD-EF934415FB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587EDF-D75B-4333-846B-E7E146344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0319E76-AE81-4209-884E-224709C78E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40602-2D9E-4B23-B934-C17ED50FD00E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46271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7AD4DFFF-50B5-4A79-A756-140798C70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A6AA4B8-FDD1-40FD-B886-A7870A93C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57391FB-E760-461C-8BBD-D8A3B8E9A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0592818D-398B-4E31-9020-261E20FE22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0CD94C10-306C-4C6F-868B-670745EFF0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6DD770DD-CDCF-4D78-93FC-86F9627482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70EE7783-3A71-4F81-9C86-B7BB7460F27C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C4C2FEA2-20D5-4D73-9775-C235C4EF1219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3EB54D51-AC14-497E-8EC2-C3C4DCD2F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5F6CE59C-3FC0-47F9-AEF9-3EADA2587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369AB395-3320-4DB9-B6B8-1BB248A63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005BF0ED-91C9-41A3-8B44-FB27DC550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6FA2813F-6BEC-405F-9839-1E5F828CD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643DCE02-4F98-4900-A523-38A5428C9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E93E80F4-A39F-425C-9C04-381EA3ED6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89308A21-BA83-488C-A13A-1DA330514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5A0A257E-900D-4D33-9421-3B1AB0DBC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3F7945E1-7701-4A12-AB44-C1351E2E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6DF92AB9-5DA5-4FE9-8C06-B35877E8A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61E724D5-6EAF-4064-AF96-F2377ADFF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6C6F1390-84C8-4147-B0D8-0A9B38C50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B6AAD699-9A2B-44F1-B1E1-642FDA774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6787B8CB-429B-407B-80FE-D0EC9A44A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904B7CFD-897B-41A1-A389-1F284058A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23E7E43C-EAA2-47F8-854F-D794B48FA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A6AE13D7-B7D2-4259-97BD-A0085C490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3A36CE14-F810-4D04-9AD7-1C2BDE337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177031F0-EB2A-47E3-A623-19737A923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B8D7E8FF-589E-4183-B5B6-C8BC41943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D27076FF-302E-4661-872D-160342B77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E217936-F1F3-4857-A9CC-88CEE0AD3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54125C4F-CA14-42DD-A973-EBEEB3293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B827CD80-7CB5-44AA-A262-44491FA8B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9108E343-FCB9-4B28-A1B9-E4F2EE3A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8A25CE6A-9275-44BF-A507-0A9D19D46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D31A679A-A377-44C9-8810-4CC9AF274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DF4B5680-A004-4870-B909-A6F8CAB0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1C8F38F5-13B8-456F-A292-0AB5A7877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CDA466AE-CD55-48AD-901C-6982BCF2B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DBB57F9-DB37-4A06-AEB7-87C1C18B0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69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cs-CZ" altLang="cs-CZ"/>
              <a:t>AMD – stručná historie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EC442AB-5B6A-492C-9082-2AD6B5B1F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31188" cy="4413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700" b="1"/>
              <a:t>AMD = A</a:t>
            </a:r>
            <a:r>
              <a:rPr lang="cs-CZ" altLang="cs-CZ" sz="1700"/>
              <a:t>dvanced </a:t>
            </a:r>
            <a:r>
              <a:rPr lang="cs-CZ" altLang="cs-CZ" sz="1700" b="1"/>
              <a:t>M</a:t>
            </a:r>
            <a:r>
              <a:rPr lang="cs-CZ" altLang="cs-CZ" sz="1700"/>
              <a:t>icro </a:t>
            </a:r>
            <a:r>
              <a:rPr lang="cs-CZ" altLang="cs-CZ" sz="1700" b="1"/>
              <a:t>D</a:t>
            </a:r>
            <a:r>
              <a:rPr lang="cs-CZ" altLang="cs-CZ" sz="1700"/>
              <a:t>evices 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700"/>
              <a:t>firma vznikla v roce </a:t>
            </a:r>
            <a:r>
              <a:rPr lang="cs-CZ" altLang="cs-CZ" sz="1700" b="1"/>
              <a:t>1969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700"/>
              <a:t>V historii hrála dlouho roli druhého největšího výrobce mikroprocesorů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cs-CZ" altLang="cs-CZ" sz="1700"/>
          </a:p>
          <a:p>
            <a:pPr marL="341313" indent="-341313" defTabSz="449263"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700"/>
              <a:t>V roce 1975 stavebnice mikroprocesoru </a:t>
            </a:r>
            <a:r>
              <a:rPr lang="cs-CZ" altLang="cs-CZ" sz="1700" b="1"/>
              <a:t>Am2900</a:t>
            </a:r>
            <a:r>
              <a:rPr lang="cs-CZ" altLang="cs-CZ" sz="1700"/>
              <a:t> (technologie BitSlicing - konstrukce procesoru z modulů schopných pracovat s menší bitovou šířkou, než je výsledný počet bitů procesoru ) 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cs-CZ" altLang="cs-CZ" sz="1700"/>
          </a:p>
          <a:p>
            <a:pPr marL="341313" indent="-341313" defTabSz="449263"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700"/>
              <a:t>V roce 1982 se firma stává </a:t>
            </a:r>
            <a:r>
              <a:rPr lang="cs-CZ" altLang="cs-CZ" sz="1700" b="1"/>
              <a:t>záložním dodavatelem</a:t>
            </a:r>
            <a:r>
              <a:rPr lang="cs-CZ" altLang="cs-CZ" sz="1700"/>
              <a:t> procesorů 286 pro </a:t>
            </a:r>
            <a:r>
              <a:rPr lang="cs-CZ" altLang="cs-CZ" sz="1700" b="1"/>
              <a:t>IBM</a:t>
            </a:r>
            <a:r>
              <a:rPr lang="cs-CZ" altLang="cs-CZ" sz="1700"/>
              <a:t> 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700" b="1"/>
              <a:t>Inte</a:t>
            </a:r>
            <a:r>
              <a:rPr lang="cs-CZ" altLang="cs-CZ" sz="1700"/>
              <a:t>l musel předat </a:t>
            </a:r>
            <a:r>
              <a:rPr lang="cs-CZ" altLang="cs-CZ" sz="1700" b="1"/>
              <a:t>AMD</a:t>
            </a:r>
            <a:r>
              <a:rPr lang="cs-CZ" altLang="cs-CZ" sz="1700"/>
              <a:t> licenci na výrobu čipů podle jejích návrhů, aby vyhověl požadavkům svého odběratele </a:t>
            </a:r>
            <a:r>
              <a:rPr lang="cs-CZ" altLang="cs-CZ" sz="1700" b="1"/>
              <a:t>IBM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700"/>
              <a:t>AMD Procesory vyrábí pod označením </a:t>
            </a:r>
            <a:r>
              <a:rPr lang="cs-CZ" altLang="cs-CZ" sz="1700" b="1"/>
              <a:t>Am286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700"/>
              <a:t>Intelu se nelíbí, že pak AMD používá pro označení i svých dalších procesorů stejné číselné označení (386, 486…)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700"/>
              <a:t>Následuje dlouhý soudní spor, který Intel prohrává a firmě </a:t>
            </a:r>
            <a:r>
              <a:rPr lang="cs-CZ" altLang="cs-CZ" sz="1700" b="1"/>
              <a:t>AMD</a:t>
            </a:r>
            <a:r>
              <a:rPr lang="cs-CZ" altLang="cs-CZ" sz="1700"/>
              <a:t> jsou udělena všechna práva k výrobě a prodeji řady mikroprocesorů </a:t>
            </a:r>
            <a:r>
              <a:rPr lang="cs-CZ" altLang="cs-CZ" sz="1700" b="1"/>
              <a:t>Am386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CB1117E-0B84-482C-88E3-0D9DF9243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69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cs-CZ" dirty="0"/>
              <a:t>AMD Athlon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18620F3-AC4F-4975-AA54-3EAD7759C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31188" cy="4413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600" dirty="0"/>
              <a:t>Koncem roku </a:t>
            </a:r>
            <a:r>
              <a:rPr lang="cs-CZ" altLang="cs-CZ" sz="1600" b="1" dirty="0"/>
              <a:t>1999</a:t>
            </a:r>
            <a:r>
              <a:rPr lang="cs-CZ" altLang="cs-CZ" sz="1600" dirty="0"/>
              <a:t> uveden procesor AMD </a:t>
            </a:r>
            <a:r>
              <a:rPr lang="cs-CZ" altLang="cs-CZ" sz="1600" b="1" dirty="0"/>
              <a:t>7. generace</a:t>
            </a:r>
            <a:r>
              <a:rPr lang="cs-CZ" altLang="cs-CZ" sz="1600" dirty="0"/>
              <a:t> se zcela novým jádrem </a:t>
            </a:r>
            <a:r>
              <a:rPr lang="cs-CZ" altLang="cs-CZ" sz="1600" b="1" dirty="0"/>
              <a:t>K7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600" dirty="0"/>
              <a:t>Místo kódového označení </a:t>
            </a:r>
            <a:r>
              <a:rPr lang="cs-CZ" altLang="cs-CZ" sz="1600" b="1" dirty="0"/>
              <a:t>K7</a:t>
            </a:r>
            <a:r>
              <a:rPr lang="cs-CZ" altLang="cs-CZ" sz="1600" dirty="0"/>
              <a:t> se ujala značka </a:t>
            </a:r>
            <a:r>
              <a:rPr lang="cs-CZ" altLang="cs-CZ" sz="1600" b="1" dirty="0" err="1"/>
              <a:t>Athlon</a:t>
            </a:r>
            <a:endParaRPr lang="cs-CZ" altLang="cs-CZ" sz="1600" b="1" dirty="0"/>
          </a:p>
          <a:p>
            <a:pPr marL="341313" indent="-34131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600" dirty="0"/>
              <a:t>Na vývoji spolupracovala AMD s tvůrci </a:t>
            </a:r>
            <a:r>
              <a:rPr lang="cs-CZ" altLang="cs-CZ" sz="1600" b="1" dirty="0"/>
              <a:t>RICS procesoru </a:t>
            </a:r>
            <a:r>
              <a:rPr lang="cs-CZ" altLang="cs-CZ" sz="1600" b="1" dirty="0" err="1"/>
              <a:t>Alpha</a:t>
            </a:r>
            <a:r>
              <a:rPr lang="cs-CZ" altLang="cs-CZ" sz="1600" dirty="0"/>
              <a:t> 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600" b="1" dirty="0" err="1"/>
              <a:t>Athlon</a:t>
            </a:r>
            <a:r>
              <a:rPr lang="cs-CZ" altLang="cs-CZ" sz="1600" dirty="0"/>
              <a:t> je </a:t>
            </a:r>
            <a:r>
              <a:rPr lang="cs-CZ" altLang="cs-CZ" sz="1600" b="1" dirty="0"/>
              <a:t>RISC</a:t>
            </a:r>
            <a:r>
              <a:rPr lang="cs-CZ" altLang="cs-CZ" sz="1600" dirty="0"/>
              <a:t>-procesor dekódující instrukce x86 do vlastní instrukční sady 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600" dirty="0"/>
              <a:t>Procesor obsahuje </a:t>
            </a:r>
            <a:r>
              <a:rPr lang="cs-CZ" altLang="cs-CZ" sz="1600" b="1" dirty="0"/>
              <a:t>tři výkonné FPU</a:t>
            </a:r>
            <a:r>
              <a:rPr lang="cs-CZ" altLang="cs-CZ" sz="1600" dirty="0"/>
              <a:t> jednotky (u minulých procesorů AMD byl problém se slabým výkonem při výpočtech s reálnými čísly)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600" dirty="0" err="1"/>
              <a:t>Athlon</a:t>
            </a:r>
            <a:r>
              <a:rPr lang="cs-CZ" altLang="cs-CZ" sz="1600" dirty="0"/>
              <a:t> je výkonnější než Pentium III na stejné frekvenci 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600" dirty="0"/>
              <a:t>SIMD instrukční sada </a:t>
            </a:r>
            <a:r>
              <a:rPr lang="cs-CZ" altLang="cs-CZ" sz="1600" b="1" dirty="0"/>
              <a:t>3Dnow</a:t>
            </a:r>
            <a:r>
              <a:rPr lang="en-US" altLang="cs-CZ" sz="1600" b="1" dirty="0"/>
              <a:t>!</a:t>
            </a:r>
            <a:r>
              <a:rPr lang="en-US" altLang="cs-CZ" sz="1600" dirty="0"/>
              <a:t> </a:t>
            </a:r>
            <a:r>
              <a:rPr lang="cs-CZ" altLang="cs-CZ" sz="1600" dirty="0"/>
              <a:t>b</a:t>
            </a:r>
            <a:r>
              <a:rPr lang="en-US" altLang="cs-CZ" sz="1600" dirty="0" err="1"/>
              <a:t>yla</a:t>
            </a:r>
            <a:r>
              <a:rPr lang="en-US" altLang="cs-CZ" sz="1600" dirty="0"/>
              <a:t> </a:t>
            </a:r>
            <a:r>
              <a:rPr lang="en-US" altLang="cs-CZ" sz="1600" dirty="0" err="1"/>
              <a:t>roz</a:t>
            </a:r>
            <a:r>
              <a:rPr lang="cs-CZ" altLang="cs-CZ" sz="1600" dirty="0"/>
              <a:t>šířena a nově přibyly i </a:t>
            </a:r>
            <a:r>
              <a:rPr lang="cs-CZ" altLang="cs-CZ" sz="1600" b="1" dirty="0"/>
              <a:t>SSE</a:t>
            </a:r>
            <a:r>
              <a:rPr lang="cs-CZ" altLang="cs-CZ" sz="1600" dirty="0"/>
              <a:t> instrukce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600" dirty="0"/>
              <a:t>AMD </a:t>
            </a:r>
            <a:r>
              <a:rPr lang="cs-CZ" altLang="cs-CZ" sz="1600" dirty="0" err="1"/>
              <a:t>Athlon</a:t>
            </a:r>
            <a:r>
              <a:rPr lang="cs-CZ" altLang="cs-CZ" sz="1600" dirty="0"/>
              <a:t> se postupně vyrábí </a:t>
            </a:r>
            <a:r>
              <a:rPr lang="cs-CZ" altLang="cs-CZ" sz="1600" b="1" dirty="0"/>
              <a:t>0,25µ, 0,18µ a 0,13µ</a:t>
            </a:r>
            <a:r>
              <a:rPr lang="cs-CZ" altLang="cs-CZ" sz="1600" dirty="0"/>
              <a:t> technologií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cs-CZ" altLang="cs-CZ" sz="1600" b="1" dirty="0"/>
          </a:p>
          <a:p>
            <a:pPr marL="341313" indent="-34131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600" b="1" dirty="0"/>
              <a:t>10-stupňový </a:t>
            </a:r>
            <a:r>
              <a:rPr lang="cs-CZ" altLang="cs-CZ" sz="1600" dirty="0" err="1"/>
              <a:t>pipelin</a:t>
            </a:r>
            <a:r>
              <a:rPr lang="en-US" altLang="cs-CZ" sz="1600" dirty="0"/>
              <a:t>ing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600" dirty="0"/>
              <a:t> </a:t>
            </a:r>
            <a:r>
              <a:rPr lang="cs-CZ" altLang="cs-CZ" sz="1600" b="1" dirty="0"/>
              <a:t>3 AL</a:t>
            </a:r>
            <a:r>
              <a:rPr lang="en-US" altLang="cs-CZ" sz="1600" b="1" dirty="0"/>
              <a:t>U</a:t>
            </a:r>
            <a:r>
              <a:rPr lang="cs-CZ" altLang="cs-CZ" sz="1600" dirty="0"/>
              <a:t>,</a:t>
            </a:r>
            <a:r>
              <a:rPr lang="en-US" altLang="cs-CZ" sz="1600" dirty="0"/>
              <a:t> </a:t>
            </a:r>
            <a:r>
              <a:rPr lang="en-US" altLang="cs-CZ" sz="1600" b="1" dirty="0"/>
              <a:t>3 FPU</a:t>
            </a:r>
            <a:r>
              <a:rPr lang="en-US" altLang="cs-CZ" sz="1600" dirty="0"/>
              <a:t> a </a:t>
            </a:r>
            <a:r>
              <a:rPr lang="cs-CZ" altLang="cs-CZ" sz="1600" dirty="0"/>
              <a:t> </a:t>
            </a:r>
            <a:r>
              <a:rPr lang="cs-CZ" altLang="cs-CZ" sz="1600" b="1" dirty="0"/>
              <a:t>3 AG</a:t>
            </a:r>
            <a:r>
              <a:rPr lang="cs-CZ" altLang="cs-CZ" sz="1600" dirty="0"/>
              <a:t> (</a:t>
            </a:r>
            <a:r>
              <a:rPr lang="cs-CZ" altLang="cs-CZ" sz="1600" dirty="0" err="1"/>
              <a:t>adress</a:t>
            </a:r>
            <a:r>
              <a:rPr lang="cs-CZ" altLang="cs-CZ" sz="1600" dirty="0"/>
              <a:t> </a:t>
            </a:r>
            <a:r>
              <a:rPr lang="cs-CZ" altLang="cs-CZ" sz="1600" dirty="0" err="1"/>
              <a:t>generation</a:t>
            </a:r>
            <a:r>
              <a:rPr lang="cs-CZ" altLang="cs-CZ" sz="1600" dirty="0"/>
              <a:t>) jednotky 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600" b="1" dirty="0"/>
              <a:t>100 MHz</a:t>
            </a:r>
            <a:r>
              <a:rPr lang="cs-CZ" altLang="cs-CZ" sz="1600" dirty="0"/>
              <a:t> sběrnic</a:t>
            </a:r>
            <a:r>
              <a:rPr lang="en-US" altLang="cs-CZ" sz="1600" dirty="0"/>
              <a:t>e</a:t>
            </a:r>
            <a:r>
              <a:rPr lang="cs-CZ" altLang="cs-CZ" sz="1600" dirty="0"/>
              <a:t> (s reálným výkonem odpovídajícím </a:t>
            </a:r>
            <a:r>
              <a:rPr lang="cs-CZ" altLang="cs-CZ" sz="1600" b="1" dirty="0"/>
              <a:t>200MHz</a:t>
            </a:r>
            <a:r>
              <a:rPr lang="cs-CZ" altLang="cs-CZ" sz="1600" dirty="0"/>
              <a:t> díky </a:t>
            </a:r>
            <a:r>
              <a:rPr lang="cs-CZ" altLang="cs-CZ" sz="1600" b="1" dirty="0"/>
              <a:t>DDR</a:t>
            </a:r>
            <a:r>
              <a:rPr lang="cs-CZ" altLang="cs-CZ" sz="1600" dirty="0"/>
              <a:t>)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600" dirty="0"/>
              <a:t>napájení </a:t>
            </a:r>
            <a:r>
              <a:rPr lang="cs-CZ" altLang="cs-CZ" sz="1600" b="1" dirty="0"/>
              <a:t>1,65 V</a:t>
            </a:r>
            <a:r>
              <a:rPr lang="cs-CZ" altLang="cs-CZ" sz="1600" dirty="0"/>
              <a:t> 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600" b="1" dirty="0"/>
              <a:t>64+64 KB L1</a:t>
            </a:r>
            <a:r>
              <a:rPr lang="cs-CZ" altLang="cs-CZ" sz="1600" dirty="0"/>
              <a:t>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600" b="1" dirty="0"/>
              <a:t>512 KB L2</a:t>
            </a:r>
            <a:r>
              <a:rPr lang="cs-CZ" altLang="cs-CZ" sz="1600" dirty="0"/>
              <a:t>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, která běží na 1/2, 1/3 nebo 2/5 frekvence procesoru</a:t>
            </a:r>
            <a:r>
              <a:rPr lang="cs-CZ" altLang="cs-CZ" sz="1800" dirty="0"/>
              <a:t> </a:t>
            </a:r>
          </a:p>
          <a:p>
            <a:pPr marL="341313" indent="-34131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cs-CZ" altLang="cs-CZ" sz="1800" dirty="0"/>
          </a:p>
          <a:p>
            <a:pPr marL="341313" indent="-34131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cs-CZ" altLang="cs-CZ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EFE10CC-C3B4-453C-9C14-CE66AF830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Socket A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5587227-034C-400A-A63C-6315A372D7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000"/>
              <a:t>Procesory Athlon (a poté i mnohé další) se na základní desce zasouvají do patice Socket A</a:t>
            </a:r>
          </a:p>
          <a:p>
            <a:pPr eaLnBrk="1" hangingPunct="1"/>
            <a:r>
              <a:rPr lang="cs-CZ" altLang="cs-CZ" sz="2000"/>
              <a:t>456 kontaktů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696F4D0D-2915-4A5F-9EA9-A5906427E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420938"/>
            <a:ext cx="5322887" cy="399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9CA8BB5-88F0-464E-B6AA-D28566468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Athlon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B383879-62CD-48DE-9745-1C2D22D23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400" dirty="0"/>
              <a:t>Od frekvence 700 MHz se vyráběly jádra s označením </a:t>
            </a:r>
            <a:r>
              <a:rPr lang="cs-CZ" altLang="cs-CZ" sz="2400" b="1" dirty="0"/>
              <a:t>K75</a:t>
            </a:r>
            <a:r>
              <a:rPr lang="cs-CZ" altLang="cs-CZ" sz="2400" dirty="0"/>
              <a:t>, které již byly vyráběny technologií 180 </a:t>
            </a:r>
            <a:r>
              <a:rPr lang="cs-CZ" altLang="cs-CZ" sz="2400" dirty="0" err="1"/>
              <a:t>nm</a:t>
            </a:r>
            <a:endParaRPr lang="cs-CZ" altLang="cs-CZ" sz="2400" dirty="0"/>
          </a:p>
          <a:p>
            <a:pPr eaLnBrk="1" hangingPunct="1"/>
            <a:r>
              <a:rPr lang="cs-CZ" altLang="cs-CZ" sz="2400" dirty="0"/>
              <a:t>Jde o </a:t>
            </a:r>
            <a:r>
              <a:rPr lang="cs-CZ" altLang="cs-CZ" sz="2400" b="1" dirty="0"/>
              <a:t>7½. </a:t>
            </a:r>
            <a:r>
              <a:rPr lang="cs-CZ" altLang="cs-CZ" sz="2400" dirty="0"/>
              <a:t>generaci procesorů AMD</a:t>
            </a:r>
          </a:p>
          <a:p>
            <a:pPr eaLnBrk="1" hangingPunct="1"/>
            <a:r>
              <a:rPr lang="cs-CZ" altLang="cs-CZ" sz="2400" b="1" dirty="0"/>
              <a:t>K75</a:t>
            </a:r>
            <a:r>
              <a:rPr lang="cs-CZ" altLang="cs-CZ" sz="2400" dirty="0"/>
              <a:t> dosáhl jako první procesor na světě frekvence </a:t>
            </a:r>
            <a:r>
              <a:rPr lang="cs-CZ" altLang="cs-CZ" sz="2400" b="1" dirty="0"/>
              <a:t>1 GHz</a:t>
            </a:r>
            <a:r>
              <a:rPr lang="cs-CZ" altLang="cs-CZ" sz="2400" dirty="0"/>
              <a:t>, ale docházelo přitom ke značnému zahřívání</a:t>
            </a:r>
          </a:p>
          <a:p>
            <a:pPr eaLnBrk="1" hangingPunct="1"/>
            <a:r>
              <a:rPr lang="cs-CZ" altLang="cs-CZ" sz="2400" dirty="0"/>
              <a:t>Intel překonal 1 GHz s procesorem Pentium III jen o pár týdnů později</a:t>
            </a:r>
          </a:p>
          <a:p>
            <a:pPr eaLnBrk="1" hangingPunct="1"/>
            <a:r>
              <a:rPr lang="cs-CZ" altLang="cs-CZ" sz="2400" dirty="0"/>
              <a:t>Procesory </a:t>
            </a:r>
            <a:r>
              <a:rPr lang="cs-CZ" altLang="cs-CZ" sz="2400" dirty="0" err="1"/>
              <a:t>Athlon</a:t>
            </a:r>
            <a:r>
              <a:rPr lang="cs-CZ" altLang="cs-CZ" sz="2400" dirty="0"/>
              <a:t> měly </a:t>
            </a:r>
            <a:r>
              <a:rPr lang="cs-CZ" altLang="cs-CZ" sz="2400" b="1" dirty="0"/>
              <a:t>vyšší elektrický příkon</a:t>
            </a:r>
            <a:r>
              <a:rPr lang="cs-CZ" altLang="cs-CZ" sz="2400" dirty="0"/>
              <a:t> než jejich konkurence od</a:t>
            </a:r>
            <a:r>
              <a:rPr lang="cs-CZ" altLang="cs-CZ" sz="2400" b="1" dirty="0"/>
              <a:t> Intelu</a:t>
            </a:r>
          </a:p>
          <a:p>
            <a:pPr eaLnBrk="1" hangingPunct="1"/>
            <a:endParaRPr lang="cs-CZ" altLang="cs-CZ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6A6146B-846C-4042-990B-CD70FED37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69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cs-CZ"/>
              <a:t>AMD Thunderbird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CF7A8DE-FCEC-48C1-9D24-BE728E9D0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31188" cy="4413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cs-CZ" sz="2000" dirty="0"/>
              <a:t>dal</a:t>
            </a:r>
            <a:r>
              <a:rPr lang="cs-CZ" altLang="cs-CZ" sz="2000" dirty="0" err="1"/>
              <a:t>ší</a:t>
            </a:r>
            <a:r>
              <a:rPr lang="cs-CZ" altLang="cs-CZ" sz="2000" dirty="0"/>
              <a:t> verze </a:t>
            </a:r>
            <a:r>
              <a:rPr lang="cs-CZ" altLang="cs-CZ" sz="2000" b="1" dirty="0" err="1"/>
              <a:t>Athlonu</a:t>
            </a:r>
            <a:r>
              <a:rPr lang="cs-CZ" altLang="cs-CZ" sz="2000" dirty="0"/>
              <a:t>  (z roku 2000)</a:t>
            </a:r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2000" b="1" dirty="0" err="1"/>
              <a:t>Thunderbird</a:t>
            </a:r>
            <a:r>
              <a:rPr lang="cs-CZ" altLang="cs-CZ" sz="2000" dirty="0"/>
              <a:t> obsahuje </a:t>
            </a:r>
            <a:r>
              <a:rPr lang="cs-CZ" altLang="cs-CZ" sz="2000" b="1" dirty="0"/>
              <a:t>256 KB L2 </a:t>
            </a:r>
            <a:r>
              <a:rPr lang="cs-CZ" altLang="cs-CZ" sz="2000" b="1" dirty="0" err="1"/>
              <a:t>cache</a:t>
            </a:r>
            <a:r>
              <a:rPr lang="cs-CZ" altLang="cs-CZ" sz="2000" dirty="0"/>
              <a:t>, která běží na plné frekvenci procesoru a je umístěna přímo čipu procesoru </a:t>
            </a:r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2000" dirty="0"/>
              <a:t>37 milionů tranzistorů </a:t>
            </a:r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2000" dirty="0"/>
              <a:t>Zůstává </a:t>
            </a:r>
            <a:r>
              <a:rPr lang="cs-CZ" altLang="cs-CZ" sz="2000" b="1" dirty="0"/>
              <a:t>180nm</a:t>
            </a:r>
            <a:r>
              <a:rPr lang="cs-CZ" altLang="cs-CZ" sz="2000" dirty="0"/>
              <a:t> technologie výroby jako u K75</a:t>
            </a:r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2000" dirty="0"/>
              <a:t>napětí 1,75 V </a:t>
            </a:r>
          </a:p>
          <a:p>
            <a:pPr marL="341313" indent="-341313" defTabSz="449263" eaLnBrk="1" hangingPunct="1"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2000" dirty="0"/>
              <a:t>frekvence od 700 MHz do 2 GHz</a:t>
            </a:r>
            <a:r>
              <a:rPr lang="cs-CZ" altLang="cs-CZ" dirty="0"/>
              <a:t> 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E6CFA1FF-8CA1-48AA-8DB6-2EBAA77D6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284538"/>
            <a:ext cx="4032250" cy="34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46C1351-BF23-43AC-88CE-0D34733FE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69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cs-CZ" altLang="cs-CZ"/>
              <a:t>AMD Duron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0CC8401-DBCC-4BB5-A7B2-339F2A707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31188" cy="4413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2000" dirty="0"/>
              <a:t>Firma AMD vymyslela novou strategii - vyrobit levnější procesor než je </a:t>
            </a:r>
            <a:r>
              <a:rPr lang="cs-CZ" altLang="cs-CZ" sz="2000" b="1" dirty="0" err="1"/>
              <a:t>Thunderbird</a:t>
            </a:r>
            <a:r>
              <a:rPr lang="cs-CZ" altLang="cs-CZ" sz="2000" dirty="0"/>
              <a:t> se jménem </a:t>
            </a:r>
            <a:r>
              <a:rPr lang="cs-CZ" altLang="cs-CZ" sz="2000" b="1" dirty="0" err="1"/>
              <a:t>Duron</a:t>
            </a:r>
            <a:r>
              <a:rPr lang="cs-CZ" altLang="cs-CZ" sz="2000" dirty="0"/>
              <a:t>, který obsahuje stejnou architekturu jako procesor </a:t>
            </a:r>
            <a:r>
              <a:rPr lang="cs-CZ" altLang="cs-CZ" sz="2000" b="1" dirty="0"/>
              <a:t>AMD </a:t>
            </a:r>
            <a:r>
              <a:rPr lang="cs-CZ" altLang="cs-CZ" sz="2000" b="1" dirty="0" err="1"/>
              <a:t>Thunderbird</a:t>
            </a:r>
            <a:r>
              <a:rPr lang="cs-CZ" altLang="cs-CZ" sz="2000" dirty="0"/>
              <a:t>, ale má menší velikost </a:t>
            </a:r>
            <a:r>
              <a:rPr lang="cs-CZ" altLang="cs-CZ" sz="2000" b="1" dirty="0"/>
              <a:t>L2 </a:t>
            </a:r>
            <a:r>
              <a:rPr lang="cs-CZ" altLang="cs-CZ" sz="2000" b="1" dirty="0" err="1"/>
              <a:t>cache</a:t>
            </a:r>
            <a:endParaRPr lang="cs-CZ" altLang="cs-CZ" sz="2000" b="1" dirty="0"/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2000" dirty="0"/>
              <a:t>Postupně různé verze jádra (Morgan, </a:t>
            </a:r>
            <a:r>
              <a:rPr lang="cs-CZ" altLang="cs-CZ" sz="2000" dirty="0" err="1"/>
              <a:t>Spitfire</a:t>
            </a:r>
            <a:r>
              <a:rPr lang="cs-CZ" altLang="cs-CZ" sz="2000" dirty="0"/>
              <a:t>...)</a:t>
            </a:r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2000" b="1" dirty="0"/>
              <a:t>25 mil.</a:t>
            </a:r>
            <a:r>
              <a:rPr lang="cs-CZ" altLang="cs-CZ" sz="2000" dirty="0"/>
              <a:t> tranzistorů </a:t>
            </a:r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2000" dirty="0"/>
              <a:t>180 </a:t>
            </a:r>
            <a:r>
              <a:rPr lang="cs-CZ" altLang="cs-CZ" sz="2000" dirty="0" err="1"/>
              <a:t>nm</a:t>
            </a:r>
            <a:r>
              <a:rPr lang="cs-CZ" altLang="cs-CZ" sz="2000" dirty="0"/>
              <a:t> technologie výroby </a:t>
            </a:r>
          </a:p>
          <a:p>
            <a:pPr marL="341313" indent="-341313" defTabSz="449263" eaLnBrk="1" hangingPunct="1"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2000" dirty="0"/>
              <a:t>64+64 KB L1 </a:t>
            </a:r>
            <a:r>
              <a:rPr lang="cs-CZ" altLang="cs-CZ" sz="2000" dirty="0" err="1"/>
              <a:t>cache</a:t>
            </a:r>
            <a:r>
              <a:rPr lang="cs-CZ" altLang="cs-CZ" sz="2000" dirty="0"/>
              <a:t> a 64 KB L2 </a:t>
            </a:r>
            <a:r>
              <a:rPr lang="cs-CZ" altLang="cs-CZ" sz="2000" dirty="0" err="1"/>
              <a:t>cache</a:t>
            </a:r>
            <a:r>
              <a:rPr lang="cs-CZ" altLang="cs-CZ" dirty="0"/>
              <a:t>  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7380A102-749F-4CA6-A1E2-87F0700AB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860800"/>
            <a:ext cx="3384550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A5A5B15-ED61-4ED6-A742-375874B26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AMD Duron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01D9815-5C59-40FB-9E31-B67ABBED5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000" dirty="0"/>
              <a:t>Původní </a:t>
            </a:r>
            <a:r>
              <a:rPr lang="cs-CZ" altLang="cs-CZ" sz="2000" b="1" dirty="0" err="1"/>
              <a:t>Duron</a:t>
            </a:r>
            <a:r>
              <a:rPr lang="cs-CZ" altLang="cs-CZ" sz="2000" dirty="0"/>
              <a:t> s jádrem </a:t>
            </a:r>
            <a:r>
              <a:rPr lang="cs-CZ" altLang="cs-CZ" sz="2000" b="1" dirty="0" err="1"/>
              <a:t>Spitfire</a:t>
            </a:r>
            <a:r>
              <a:rPr lang="cs-CZ" altLang="cs-CZ" sz="2000" dirty="0"/>
              <a:t> se vyráběl v letech 2000- 2001 s taktovací frekvencí </a:t>
            </a:r>
            <a:r>
              <a:rPr lang="cs-CZ" altLang="cs-CZ" sz="2000" b="1" dirty="0"/>
              <a:t>600-950 MHz</a:t>
            </a:r>
          </a:p>
          <a:p>
            <a:pPr eaLnBrk="1" hangingPunct="1"/>
            <a:r>
              <a:rPr lang="cs-CZ" altLang="cs-CZ" sz="2000" dirty="0" err="1"/>
              <a:t>Duron</a:t>
            </a:r>
            <a:r>
              <a:rPr lang="cs-CZ" altLang="cs-CZ" sz="2000" dirty="0"/>
              <a:t> druhé generace (jádro </a:t>
            </a:r>
            <a:r>
              <a:rPr lang="cs-CZ" altLang="cs-CZ" sz="2000" b="1" dirty="0"/>
              <a:t>Morgan</a:t>
            </a:r>
            <a:r>
              <a:rPr lang="cs-CZ" altLang="cs-CZ" sz="2000" dirty="0"/>
              <a:t>) byl taktován na frekvencích </a:t>
            </a:r>
            <a:r>
              <a:rPr lang="cs-CZ" altLang="cs-CZ" sz="2000" b="1" dirty="0"/>
              <a:t>900-1300 MHz</a:t>
            </a:r>
            <a:r>
              <a:rPr lang="cs-CZ" altLang="cs-CZ" sz="2000" dirty="0"/>
              <a:t> a byl založen na 180nm jádru </a:t>
            </a:r>
            <a:r>
              <a:rPr lang="cs-CZ" altLang="cs-CZ" sz="2000" b="1" dirty="0" err="1"/>
              <a:t>Athlona</a:t>
            </a:r>
            <a:r>
              <a:rPr lang="cs-CZ" altLang="cs-CZ" sz="2000" b="1" dirty="0"/>
              <a:t> XP-</a:t>
            </a:r>
            <a:r>
              <a:rPr lang="cs-CZ" altLang="cs-CZ" sz="2000" b="1" dirty="0" err="1"/>
              <a:t>Palomino</a:t>
            </a:r>
            <a:r>
              <a:rPr lang="cs-CZ" altLang="cs-CZ" sz="2000" dirty="0"/>
              <a:t> </a:t>
            </a:r>
          </a:p>
          <a:p>
            <a:pPr eaLnBrk="1" hangingPunct="1"/>
            <a:r>
              <a:rPr lang="cs-CZ" altLang="cs-CZ" sz="2000" dirty="0"/>
              <a:t>Poslední generace </a:t>
            </a:r>
            <a:r>
              <a:rPr lang="cs-CZ" altLang="cs-CZ" sz="2000" dirty="0" err="1"/>
              <a:t>Duronu</a:t>
            </a:r>
            <a:r>
              <a:rPr lang="cs-CZ" altLang="cs-CZ" sz="2000" dirty="0"/>
              <a:t> (frekvence </a:t>
            </a:r>
            <a:r>
              <a:rPr lang="cs-CZ" altLang="cs-CZ" sz="2000" b="1" dirty="0"/>
              <a:t>1400-1800 MHz</a:t>
            </a:r>
            <a:r>
              <a:rPr lang="cs-CZ" altLang="cs-CZ" sz="2000" dirty="0"/>
              <a:t>) se jmenovala </a:t>
            </a:r>
            <a:r>
              <a:rPr lang="cs-CZ" altLang="cs-CZ" sz="2000" b="1" dirty="0" err="1"/>
              <a:t>Applebred</a:t>
            </a:r>
            <a:r>
              <a:rPr lang="cs-CZ" altLang="cs-CZ" sz="2000" dirty="0"/>
              <a:t> a byla založena na jádru </a:t>
            </a:r>
            <a:r>
              <a:rPr lang="cs-CZ" altLang="cs-CZ" sz="2000" dirty="0" err="1"/>
              <a:t>Athlona</a:t>
            </a:r>
            <a:r>
              <a:rPr lang="cs-CZ" altLang="cs-CZ" sz="2000" dirty="0"/>
              <a:t> XP </a:t>
            </a:r>
            <a:r>
              <a:rPr lang="cs-CZ" altLang="cs-CZ" sz="2000" b="1" dirty="0" err="1"/>
              <a:t>Thoroughbred</a:t>
            </a:r>
            <a:endParaRPr lang="cs-CZ" altLang="cs-CZ" sz="2000" b="1" dirty="0"/>
          </a:p>
          <a:p>
            <a:pPr eaLnBrk="1" hangingPunct="1"/>
            <a:r>
              <a:rPr lang="cs-CZ" altLang="cs-CZ" sz="2000" dirty="0"/>
              <a:t>Výroba </a:t>
            </a:r>
            <a:r>
              <a:rPr lang="cs-CZ" altLang="cs-CZ" sz="2000" dirty="0" err="1"/>
              <a:t>Duronu</a:t>
            </a:r>
            <a:r>
              <a:rPr lang="cs-CZ" altLang="cs-CZ" sz="2000" dirty="0"/>
              <a:t> byla ukončena roku 2004 a byl nahrazen procesorem </a:t>
            </a:r>
            <a:r>
              <a:rPr lang="cs-CZ" altLang="cs-CZ" sz="2000" b="1" dirty="0" err="1"/>
              <a:t>Sempron</a:t>
            </a:r>
            <a:endParaRPr lang="cs-CZ" altLang="cs-CZ" sz="2000" b="1" dirty="0"/>
          </a:p>
          <a:p>
            <a:pPr eaLnBrk="1" hangingPunct="1">
              <a:lnSpc>
                <a:spcPct val="90000"/>
              </a:lnSpc>
            </a:pPr>
            <a:endParaRPr lang="cs-CZ" altLang="cs-CZ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8723FA6-77AC-4043-B8A8-D2F649FD0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69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cs-CZ" altLang="cs-CZ" dirty="0"/>
              <a:t>AMD </a:t>
            </a:r>
            <a:r>
              <a:rPr lang="cs-CZ" altLang="cs-CZ" dirty="0" err="1"/>
              <a:t>Athlon</a:t>
            </a:r>
            <a:r>
              <a:rPr lang="cs-CZ" altLang="cs-CZ" dirty="0"/>
              <a:t> XP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9939512-2DA1-4A72-8BDB-129538C88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31188" cy="4413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>
              <a:lnSpc>
                <a:spcPct val="9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dirty="0"/>
              <a:t>Jádro</a:t>
            </a:r>
            <a:r>
              <a:rPr lang="cs-CZ" altLang="cs-CZ" sz="1800" b="1" dirty="0"/>
              <a:t> </a:t>
            </a:r>
            <a:r>
              <a:rPr lang="cs-CZ" altLang="cs-CZ" sz="1800" b="1" dirty="0" err="1"/>
              <a:t>Palomino</a:t>
            </a:r>
            <a:r>
              <a:rPr lang="cs-CZ" altLang="cs-CZ" sz="1800" dirty="0"/>
              <a:t> </a:t>
            </a:r>
          </a:p>
          <a:p>
            <a:pPr marL="341313" indent="-341313" defTabSz="449263">
              <a:lnSpc>
                <a:spcPct val="9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dirty="0"/>
              <a:t>Procesory jsou mnohem výkonnější než Pentium4 na stejné frekvenci</a:t>
            </a:r>
          </a:p>
          <a:p>
            <a:pPr marL="341313" indent="-341313" defTabSz="449263">
              <a:lnSpc>
                <a:spcPct val="9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dirty="0"/>
              <a:t>AMD přestává označovat své procesory číslem odpovídajícím taktovací frekvenci, ale zavádí tzv. </a:t>
            </a:r>
            <a:r>
              <a:rPr lang="cs-CZ" altLang="cs-CZ" sz="1800" b="1" dirty="0"/>
              <a:t>PR</a:t>
            </a:r>
            <a:r>
              <a:rPr lang="cs-CZ" altLang="cs-CZ" sz="1800" dirty="0"/>
              <a:t> (Performance Rating)</a:t>
            </a:r>
          </a:p>
          <a:p>
            <a:pPr marL="341313" indent="-341313" defTabSz="449263">
              <a:lnSpc>
                <a:spcPct val="9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b="1" dirty="0"/>
              <a:t>Performance rating</a:t>
            </a:r>
            <a:r>
              <a:rPr lang="cs-CZ" altLang="cs-CZ" sz="1800" dirty="0"/>
              <a:t> udává frekvenci Pentia4, které by mělo srovnatelný výpočetní výkon</a:t>
            </a:r>
          </a:p>
          <a:p>
            <a:pPr marL="341313" indent="-341313" defTabSz="449263">
              <a:lnSpc>
                <a:spcPct val="9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dirty="0"/>
              <a:t>Platí, že taktovací frekvence </a:t>
            </a:r>
            <a:r>
              <a:rPr lang="cs-CZ" altLang="cs-CZ" sz="1800" dirty="0" err="1"/>
              <a:t>Athlonu</a:t>
            </a:r>
            <a:r>
              <a:rPr lang="cs-CZ" altLang="cs-CZ" sz="1800" dirty="0"/>
              <a:t> XP </a:t>
            </a:r>
            <a:r>
              <a:rPr lang="en-US" altLang="cs-CZ" sz="1800" dirty="0"/>
              <a:t>&lt; Performance rating</a:t>
            </a:r>
          </a:p>
          <a:p>
            <a:pPr marL="341313" indent="-341313" defTabSz="449263">
              <a:lnSpc>
                <a:spcPct val="9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cs-CZ" sz="1800" dirty="0"/>
              <a:t>… a </a:t>
            </a:r>
            <a:r>
              <a:rPr lang="en-US" altLang="cs-CZ" sz="1800" dirty="0" err="1"/>
              <a:t>lep</a:t>
            </a:r>
            <a:r>
              <a:rPr lang="cs-CZ" altLang="cs-CZ" sz="1800" dirty="0" err="1"/>
              <a:t>ši</a:t>
            </a:r>
            <a:r>
              <a:rPr lang="cs-CZ" altLang="cs-CZ" sz="1800" dirty="0"/>
              <a:t> je uvádět vyšší čísla (to se zákazníkům líbí</a:t>
            </a:r>
          </a:p>
          <a:p>
            <a:pPr marL="341313" indent="-341313" defTabSz="449263">
              <a:lnSpc>
                <a:spcPct val="9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dirty="0" err="1"/>
              <a:t>Athlon</a:t>
            </a:r>
            <a:r>
              <a:rPr lang="cs-CZ" altLang="cs-CZ" sz="1800" dirty="0"/>
              <a:t> XP 2100+ neběží na frekvenci 2100 MHz, ale výkon shodný s procesorem Pentium4 na frekvenci 2100 MHz</a:t>
            </a:r>
          </a:p>
          <a:p>
            <a:pPr marL="341313" indent="-341313" defTabSz="449263">
              <a:lnSpc>
                <a:spcPct val="9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dirty="0"/>
              <a:t>instrukce </a:t>
            </a:r>
            <a:r>
              <a:rPr lang="cs-CZ" altLang="cs-CZ" sz="1800" b="1" dirty="0"/>
              <a:t>SSE2</a:t>
            </a:r>
            <a:r>
              <a:rPr lang="cs-CZ" altLang="cs-CZ" sz="1800" dirty="0"/>
              <a:t> </a:t>
            </a:r>
          </a:p>
          <a:p>
            <a:pPr marL="341313" indent="-341313" defTabSz="449263">
              <a:lnSpc>
                <a:spcPct val="9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dirty="0"/>
              <a:t>nová verze instrukcí </a:t>
            </a:r>
            <a:r>
              <a:rPr lang="cs-CZ" altLang="cs-CZ" sz="1800" b="1" dirty="0"/>
              <a:t>3Dnow! Professional</a:t>
            </a:r>
            <a:r>
              <a:rPr lang="cs-CZ" altLang="cs-CZ" sz="1800" dirty="0"/>
              <a:t> </a:t>
            </a:r>
          </a:p>
          <a:p>
            <a:pPr marL="341313" indent="-341313" defTabSz="449263">
              <a:lnSpc>
                <a:spcPct val="9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b="1" dirty="0"/>
              <a:t>37,5 milionů</a:t>
            </a:r>
            <a:r>
              <a:rPr lang="cs-CZ" altLang="cs-CZ" sz="1800" dirty="0"/>
              <a:t> tranzistorů</a:t>
            </a:r>
          </a:p>
          <a:p>
            <a:pPr marL="341313" indent="-341313" defTabSz="449263">
              <a:lnSpc>
                <a:spcPct val="9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dirty="0"/>
              <a:t>technologie </a:t>
            </a:r>
            <a:r>
              <a:rPr lang="cs-CZ" altLang="cs-CZ" sz="1800" b="1" dirty="0" err="1"/>
              <a:t>PowerNow</a:t>
            </a:r>
            <a:r>
              <a:rPr lang="cs-CZ" altLang="cs-CZ" sz="1800" b="1" dirty="0"/>
              <a:t>!</a:t>
            </a:r>
            <a:r>
              <a:rPr lang="cs-CZ" altLang="cs-CZ" sz="1800" dirty="0"/>
              <a:t>  pro šetření energie</a:t>
            </a:r>
          </a:p>
          <a:p>
            <a:pPr marL="341313" indent="-341313" defTabSz="449263">
              <a:lnSpc>
                <a:spcPct val="90000"/>
              </a:lnSpc>
              <a:buClrTx/>
              <a:buSzTx/>
              <a:buFontTx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cs-CZ" altLang="cs-CZ" sz="1800" dirty="0"/>
          </a:p>
          <a:p>
            <a:pPr marL="341313" indent="-341313" defTabSz="449263">
              <a:lnSpc>
                <a:spcPct val="90000"/>
              </a:lnSpc>
              <a:buClrTx/>
              <a:buSzTx/>
              <a:buFontTx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cs-CZ" altLang="cs-CZ" sz="3400" dirty="0"/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EEA02B06-1ED0-441B-9142-BB1774157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508500"/>
            <a:ext cx="2592387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ED0EBC7-15D4-4940-A167-B2FFBEE1D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AMD Athlon XP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AF64106-86FD-4D0A-ABDC-92D304D7D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2600" dirty="0"/>
              <a:t>XP = </a:t>
            </a:r>
            <a:r>
              <a:rPr lang="cs-CZ" altLang="cs-CZ" sz="2600" dirty="0" err="1"/>
              <a:t>extended</a:t>
            </a:r>
            <a:r>
              <a:rPr lang="cs-CZ" altLang="cs-CZ" sz="2600" dirty="0"/>
              <a:t> performance</a:t>
            </a:r>
          </a:p>
          <a:p>
            <a:r>
              <a:rPr lang="cs-CZ" altLang="cs-CZ" sz="2600" dirty="0"/>
              <a:t>Od verze </a:t>
            </a:r>
            <a:r>
              <a:rPr lang="cs-CZ" altLang="cs-CZ" sz="2600" dirty="0" err="1"/>
              <a:t>Athlon</a:t>
            </a:r>
            <a:r>
              <a:rPr lang="cs-CZ" altLang="cs-CZ" sz="2600" dirty="0"/>
              <a:t> XP 2200+ bylo použito nové jádro </a:t>
            </a:r>
            <a:r>
              <a:rPr lang="cs-CZ" altLang="cs-CZ" sz="2600" b="1" dirty="0" err="1"/>
              <a:t>Thoroughbred</a:t>
            </a:r>
            <a:r>
              <a:rPr lang="cs-CZ" altLang="cs-CZ" sz="2600" dirty="0"/>
              <a:t> se 130 </a:t>
            </a:r>
            <a:r>
              <a:rPr lang="cs-CZ" altLang="cs-CZ" sz="2600" dirty="0" err="1"/>
              <a:t>nm</a:t>
            </a:r>
            <a:r>
              <a:rPr lang="cs-CZ" altLang="cs-CZ" sz="2600" dirty="0"/>
              <a:t> technologií </a:t>
            </a:r>
          </a:p>
          <a:p>
            <a:r>
              <a:rPr lang="cs-CZ" altLang="cs-CZ" sz="2600" dirty="0"/>
              <a:t>Následovalo jádro </a:t>
            </a:r>
            <a:r>
              <a:rPr lang="cs-CZ" altLang="cs-CZ" sz="2600" b="1" dirty="0" err="1"/>
              <a:t>Thorton</a:t>
            </a:r>
            <a:r>
              <a:rPr lang="cs-CZ" altLang="cs-CZ" sz="2600" dirty="0"/>
              <a:t> ve  verzi 2600+ a 2700+ </a:t>
            </a:r>
          </a:p>
          <a:p>
            <a:endParaRPr lang="cs-CZ" altLang="cs-CZ" sz="2600" dirty="0"/>
          </a:p>
          <a:p>
            <a:r>
              <a:rPr lang="cs-CZ" altLang="cs-CZ" sz="2600" dirty="0"/>
              <a:t>Poslední </a:t>
            </a:r>
            <a:r>
              <a:rPr lang="cs-CZ" altLang="cs-CZ" sz="2600" dirty="0" err="1"/>
              <a:t>Athlon</a:t>
            </a:r>
            <a:r>
              <a:rPr lang="cs-CZ" altLang="cs-CZ" sz="2600" dirty="0"/>
              <a:t> XP byl vyráběn s jádrem </a:t>
            </a:r>
            <a:r>
              <a:rPr lang="cs-CZ" altLang="cs-CZ" sz="2600" b="1" dirty="0" err="1"/>
              <a:t>Barton</a:t>
            </a:r>
            <a:r>
              <a:rPr lang="cs-CZ" altLang="cs-CZ" sz="2600" dirty="0"/>
              <a:t> </a:t>
            </a:r>
          </a:p>
          <a:p>
            <a:r>
              <a:rPr lang="cs-CZ" altLang="cs-CZ" sz="2600" dirty="0"/>
              <a:t>512 kB L2 </a:t>
            </a:r>
            <a:r>
              <a:rPr lang="cs-CZ" altLang="cs-CZ" sz="2600" dirty="0" err="1"/>
              <a:t>Cache</a:t>
            </a:r>
            <a:endParaRPr lang="cs-CZ" altLang="cs-CZ" sz="2600" dirty="0"/>
          </a:p>
          <a:p>
            <a:r>
              <a:rPr lang="cs-CZ" altLang="cs-CZ" sz="2600" dirty="0"/>
              <a:t>FSB 400 MHz</a:t>
            </a:r>
          </a:p>
          <a:p>
            <a:r>
              <a:rPr lang="cs-CZ" altLang="cs-CZ" sz="2600" dirty="0"/>
              <a:t>PR od </a:t>
            </a:r>
            <a:r>
              <a:rPr lang="cs-CZ" altLang="cs-CZ" sz="2600" b="1" dirty="0"/>
              <a:t>2500+</a:t>
            </a:r>
            <a:r>
              <a:rPr lang="cs-CZ" altLang="cs-CZ" sz="2600" dirty="0"/>
              <a:t> do </a:t>
            </a:r>
            <a:r>
              <a:rPr lang="cs-CZ" altLang="cs-CZ" sz="2600" b="1" dirty="0"/>
              <a:t>3200+</a:t>
            </a:r>
            <a:r>
              <a:rPr lang="cs-CZ" altLang="cs-CZ" sz="2600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D264938-E4F1-43A7-A380-D6C394CB2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AMD64    (x86-64)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689634E-B542-4133-9796-53C548C4A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cs-CZ" altLang="cs-CZ" sz="1600" dirty="0" err="1"/>
              <a:t>Souhrné</a:t>
            </a:r>
            <a:r>
              <a:rPr lang="cs-CZ" altLang="cs-CZ" sz="1600" dirty="0"/>
              <a:t> </a:t>
            </a:r>
            <a:r>
              <a:rPr lang="cs-CZ" altLang="cs-CZ" sz="1600" dirty="0" err="1"/>
              <a:t>ozačení</a:t>
            </a:r>
            <a:r>
              <a:rPr lang="cs-CZ" altLang="cs-CZ" sz="1600" dirty="0"/>
              <a:t> </a:t>
            </a:r>
            <a:r>
              <a:rPr lang="cs-CZ" altLang="cs-CZ" sz="1600" b="1" dirty="0"/>
              <a:t>64-bitových</a:t>
            </a:r>
            <a:r>
              <a:rPr lang="cs-CZ" altLang="cs-CZ" sz="1600" dirty="0"/>
              <a:t> procesorů další generace</a:t>
            </a:r>
          </a:p>
          <a:p>
            <a:pPr>
              <a:lnSpc>
                <a:spcPct val="80000"/>
              </a:lnSpc>
            </a:pPr>
            <a:r>
              <a:rPr lang="cs-CZ" altLang="cs-CZ" sz="1600" dirty="0"/>
              <a:t>Procesory jsou stejně jako předchozí modely realizovány interně jako </a:t>
            </a:r>
            <a:r>
              <a:rPr lang="cs-CZ" altLang="cs-CZ" sz="1600" b="1" dirty="0"/>
              <a:t>RISC</a:t>
            </a:r>
            <a:r>
              <a:rPr lang="cs-CZ" altLang="cs-CZ" sz="1600" dirty="0"/>
              <a:t> architektura </a:t>
            </a:r>
            <a:r>
              <a:rPr lang="cs-CZ" altLang="cs-CZ" sz="1600" b="1" dirty="0"/>
              <a:t>emulující</a:t>
            </a:r>
            <a:r>
              <a:rPr lang="cs-CZ" altLang="cs-CZ" sz="1600" dirty="0"/>
              <a:t> pomocí </a:t>
            </a:r>
            <a:r>
              <a:rPr lang="cs-CZ" altLang="cs-CZ" sz="1600" dirty="0" err="1"/>
              <a:t>mikrokódu</a:t>
            </a:r>
            <a:r>
              <a:rPr lang="cs-CZ" altLang="cs-CZ" sz="1600" dirty="0"/>
              <a:t> architekturu CISC</a:t>
            </a:r>
          </a:p>
          <a:p>
            <a:pPr>
              <a:lnSpc>
                <a:spcPct val="80000"/>
              </a:lnSpc>
            </a:pPr>
            <a:r>
              <a:rPr lang="cs-CZ" altLang="cs-CZ" sz="1600" dirty="0"/>
              <a:t>Umožňuje </a:t>
            </a:r>
            <a:r>
              <a:rPr lang="cs-CZ" altLang="cs-CZ" sz="1600" b="1" dirty="0"/>
              <a:t>reálný</a:t>
            </a:r>
            <a:r>
              <a:rPr lang="cs-CZ" altLang="cs-CZ" sz="1600" dirty="0"/>
              <a:t>,</a:t>
            </a:r>
            <a:r>
              <a:rPr lang="cs-CZ" altLang="cs-CZ" sz="1600" b="1" dirty="0"/>
              <a:t> </a:t>
            </a:r>
            <a:r>
              <a:rPr lang="cs-CZ" altLang="cs-CZ" sz="1600" dirty="0"/>
              <a:t> </a:t>
            </a:r>
            <a:r>
              <a:rPr lang="cs-CZ" altLang="cs-CZ" sz="1600" b="1" dirty="0"/>
              <a:t>chráněný</a:t>
            </a:r>
            <a:r>
              <a:rPr lang="cs-CZ" altLang="cs-CZ" sz="1600" dirty="0"/>
              <a:t> a </a:t>
            </a:r>
            <a:r>
              <a:rPr lang="cs-CZ" altLang="cs-CZ" sz="1600" b="1" dirty="0"/>
              <a:t>V86</a:t>
            </a:r>
            <a:r>
              <a:rPr lang="cs-CZ" altLang="cs-CZ" sz="1600" dirty="0"/>
              <a:t> mód - '</a:t>
            </a:r>
            <a:r>
              <a:rPr lang="cs-CZ" altLang="cs-CZ" sz="1600" dirty="0" err="1"/>
              <a:t>Legacy</a:t>
            </a:r>
            <a:r>
              <a:rPr lang="cs-CZ" altLang="cs-CZ" sz="1600" dirty="0"/>
              <a:t>' (zděděné) módy</a:t>
            </a:r>
          </a:p>
          <a:p>
            <a:pPr>
              <a:lnSpc>
                <a:spcPct val="80000"/>
              </a:lnSpc>
            </a:pPr>
            <a:r>
              <a:rPr lang="cs-CZ" altLang="cs-CZ" sz="1600" dirty="0"/>
              <a:t>Přibyly dva </a:t>
            </a:r>
            <a:r>
              <a:rPr lang="cs-CZ" altLang="cs-CZ" sz="1600" b="1" dirty="0"/>
              <a:t>Long módy</a:t>
            </a:r>
            <a:r>
              <a:rPr lang="cs-CZ" altLang="cs-CZ" sz="1600" dirty="0"/>
              <a:t>: '64bitový' a 'kompatibilní' </a:t>
            </a:r>
          </a:p>
          <a:p>
            <a:pPr>
              <a:lnSpc>
                <a:spcPct val="80000"/>
              </a:lnSpc>
            </a:pPr>
            <a:endParaRPr lang="cs-CZ" altLang="cs-CZ" sz="1600" dirty="0"/>
          </a:p>
          <a:p>
            <a:pPr>
              <a:lnSpc>
                <a:spcPct val="80000"/>
              </a:lnSpc>
            </a:pPr>
            <a:r>
              <a:rPr lang="cs-CZ" altLang="cs-CZ" sz="1600" dirty="0"/>
              <a:t>Procesor je možné provozovat s </a:t>
            </a:r>
            <a:r>
              <a:rPr lang="cs-CZ" altLang="cs-CZ" sz="1600" b="1" dirty="0"/>
              <a:t>32bitovým</a:t>
            </a:r>
            <a:r>
              <a:rPr lang="cs-CZ" altLang="cs-CZ" sz="1600" dirty="0"/>
              <a:t> jádrem operačního systému (kterým může být i systém určený pro i386) v </a:t>
            </a:r>
            <a:r>
              <a:rPr lang="cs-CZ" altLang="cs-CZ" sz="1600" dirty="0" err="1"/>
              <a:t>Legacy</a:t>
            </a:r>
            <a:r>
              <a:rPr lang="cs-CZ" altLang="cs-CZ" sz="1600" dirty="0"/>
              <a:t> módech</a:t>
            </a:r>
          </a:p>
          <a:p>
            <a:pPr>
              <a:lnSpc>
                <a:spcPct val="80000"/>
              </a:lnSpc>
            </a:pPr>
            <a:r>
              <a:rPr lang="cs-CZ" altLang="cs-CZ" sz="1600" dirty="0"/>
              <a:t>Větší výkon bude dosažen s</a:t>
            </a:r>
            <a:r>
              <a:rPr lang="cs-CZ" altLang="cs-CZ" sz="1600" b="1" dirty="0"/>
              <a:t> 64bitovým</a:t>
            </a:r>
            <a:r>
              <a:rPr lang="cs-CZ" altLang="cs-CZ" sz="1600" dirty="0"/>
              <a:t> jádrem operačního systému v Long módech - jádro potom běží v 64bitovém módu a aplikace v 64bitovém nebo v kompatibilním </a:t>
            </a:r>
          </a:p>
          <a:p>
            <a:pPr>
              <a:lnSpc>
                <a:spcPct val="80000"/>
              </a:lnSpc>
            </a:pPr>
            <a:r>
              <a:rPr lang="cs-CZ" altLang="cs-CZ" sz="1600" dirty="0"/>
              <a:t>V 64-bitovém long mode lze použít nové </a:t>
            </a:r>
            <a:r>
              <a:rPr lang="cs-CZ" altLang="cs-CZ" sz="1600" dirty="0" err="1"/>
              <a:t>instrkce</a:t>
            </a:r>
            <a:r>
              <a:rPr lang="cs-CZ" altLang="cs-CZ" sz="1600" dirty="0"/>
              <a:t>, plnou 64-bitovou šířku registrů a nový výkonnější 64-bitový chráněný režim</a:t>
            </a:r>
          </a:p>
          <a:p>
            <a:pPr>
              <a:lnSpc>
                <a:spcPct val="80000"/>
              </a:lnSpc>
            </a:pPr>
            <a:r>
              <a:rPr lang="cs-CZ" altLang="cs-CZ" sz="1600" dirty="0"/>
              <a:t>Mikroprocesor po přepnutí do long-modu přejde do </a:t>
            </a:r>
            <a:r>
              <a:rPr lang="cs-CZ" altLang="cs-CZ" sz="1600" b="1" dirty="0"/>
              <a:t>64-bitové</a:t>
            </a:r>
            <a:r>
              <a:rPr lang="cs-CZ" altLang="cs-CZ" sz="1600" dirty="0"/>
              <a:t> verze </a:t>
            </a:r>
            <a:r>
              <a:rPr lang="cs-CZ" altLang="cs-CZ" sz="1600" b="1" dirty="0"/>
              <a:t>chráněného režimu</a:t>
            </a:r>
          </a:p>
          <a:p>
            <a:pPr>
              <a:lnSpc>
                <a:spcPct val="80000"/>
              </a:lnSpc>
            </a:pPr>
            <a:r>
              <a:rPr lang="cs-CZ" altLang="cs-CZ" sz="1600" dirty="0"/>
              <a:t>Přepnout mikroprocesor do long mode může pouze </a:t>
            </a:r>
            <a:r>
              <a:rPr lang="cs-CZ" altLang="cs-CZ" sz="1600" b="1" dirty="0"/>
              <a:t>64-bitový operační systém</a:t>
            </a:r>
            <a:r>
              <a:rPr lang="cs-CZ" altLang="cs-CZ" sz="1600" dirty="0"/>
              <a:t>, který podporuje tento nový 64-bitový chráněný režim</a:t>
            </a:r>
          </a:p>
          <a:p>
            <a:pPr>
              <a:lnSpc>
                <a:spcPct val="80000"/>
              </a:lnSpc>
            </a:pPr>
            <a:r>
              <a:rPr lang="cs-CZ" altLang="cs-CZ" sz="1600" dirty="0"/>
              <a:t>Program napsaný pro </a:t>
            </a:r>
            <a:r>
              <a:rPr lang="cs-CZ" altLang="cs-CZ" sz="1600" b="1" dirty="0"/>
              <a:t>long mode</a:t>
            </a:r>
            <a:r>
              <a:rPr lang="cs-CZ" altLang="cs-CZ" sz="1600" dirty="0"/>
              <a:t> se nazývá také jako </a:t>
            </a:r>
            <a:r>
              <a:rPr lang="cs-CZ" altLang="cs-CZ" sz="1600" b="1" dirty="0"/>
              <a:t>64-bitová aplikace</a:t>
            </a:r>
            <a:r>
              <a:rPr lang="cs-CZ" altLang="cs-CZ" sz="1600" dirty="0"/>
              <a:t> – takový program nepůjde spustit v klasickém chráněném režimu IA-32 </a:t>
            </a:r>
          </a:p>
          <a:p>
            <a:pPr>
              <a:lnSpc>
                <a:spcPct val="80000"/>
              </a:lnSpc>
            </a:pPr>
            <a:endParaRPr lang="cs-CZ" altLang="cs-CZ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A2197F4-F513-4424-AE32-EB9E42579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Athlon 64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DB83C22-9300-4748-96C1-303755C7B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2000" dirty="0"/>
              <a:t>Podzim </a:t>
            </a:r>
            <a:r>
              <a:rPr lang="cs-CZ" altLang="cs-CZ" sz="2000" b="1" dirty="0"/>
              <a:t>2003</a:t>
            </a:r>
          </a:p>
          <a:p>
            <a:r>
              <a:rPr lang="cs-CZ" altLang="cs-CZ" sz="2000" dirty="0"/>
              <a:t>první AMD procesor s jádrem </a:t>
            </a:r>
            <a:r>
              <a:rPr lang="cs-CZ" altLang="cs-CZ" sz="2000" b="1" dirty="0"/>
              <a:t>osmé generace</a:t>
            </a:r>
            <a:r>
              <a:rPr lang="cs-CZ" altLang="cs-CZ" sz="2000" dirty="0"/>
              <a:t> (řada </a:t>
            </a:r>
            <a:r>
              <a:rPr lang="cs-CZ" altLang="cs-CZ" sz="2000" b="1" dirty="0"/>
              <a:t>K8</a:t>
            </a:r>
            <a:r>
              <a:rPr lang="cs-CZ" altLang="cs-CZ" sz="2000" dirty="0"/>
              <a:t>)</a:t>
            </a:r>
          </a:p>
          <a:p>
            <a:r>
              <a:rPr lang="cs-CZ" altLang="cs-CZ" sz="2000" dirty="0"/>
              <a:t>První procesor architektury </a:t>
            </a:r>
            <a:r>
              <a:rPr lang="cs-CZ" altLang="cs-CZ" sz="2000" b="1" dirty="0"/>
              <a:t>AMD64</a:t>
            </a:r>
            <a:r>
              <a:rPr lang="cs-CZ" altLang="cs-CZ" sz="2000" dirty="0"/>
              <a:t> s novým </a:t>
            </a:r>
            <a:r>
              <a:rPr lang="cs-CZ" altLang="cs-CZ" sz="2000" b="1" dirty="0"/>
              <a:t>64-bitovým</a:t>
            </a:r>
            <a:r>
              <a:rPr lang="cs-CZ" altLang="cs-CZ" sz="2000" dirty="0"/>
              <a:t> chráněným režimem </a:t>
            </a:r>
            <a:r>
              <a:rPr lang="cs-CZ" altLang="cs-CZ" sz="2000" b="1" dirty="0"/>
              <a:t>long-mode</a:t>
            </a:r>
          </a:p>
          <a:p>
            <a:r>
              <a:rPr lang="cs-CZ" altLang="cs-CZ" sz="2000" dirty="0"/>
              <a:t>První jádro se nazývá </a:t>
            </a:r>
            <a:r>
              <a:rPr lang="cs-CZ" altLang="cs-CZ" sz="2000" b="1" dirty="0" err="1"/>
              <a:t>Sledgehammer</a:t>
            </a:r>
            <a:endParaRPr lang="cs-CZ" altLang="cs-CZ" sz="2000" b="1" dirty="0"/>
          </a:p>
          <a:p>
            <a:r>
              <a:rPr lang="cs-CZ" altLang="cs-CZ" sz="2000" dirty="0"/>
              <a:t>Integrovaný </a:t>
            </a:r>
            <a:r>
              <a:rPr lang="cs-CZ" altLang="cs-CZ" sz="2000" b="1" dirty="0"/>
              <a:t>řadič paměti </a:t>
            </a:r>
            <a:r>
              <a:rPr lang="cs-CZ" altLang="cs-CZ" sz="2000" dirty="0"/>
              <a:t>v mikroprocesoru</a:t>
            </a:r>
            <a:r>
              <a:rPr lang="cs-CZ" altLang="cs-CZ" sz="2000" b="1" dirty="0"/>
              <a:t> (</a:t>
            </a:r>
            <a:r>
              <a:rPr lang="cs-CZ" altLang="cs-CZ" sz="2000" dirty="0" err="1"/>
              <a:t>memory</a:t>
            </a:r>
            <a:r>
              <a:rPr lang="cs-CZ" altLang="cs-CZ" sz="2000" dirty="0"/>
              <a:t> </a:t>
            </a:r>
            <a:r>
              <a:rPr lang="cs-CZ" altLang="cs-CZ" sz="2000" dirty="0" err="1"/>
              <a:t>controller</a:t>
            </a:r>
            <a:r>
              <a:rPr lang="cs-CZ" altLang="cs-CZ" sz="2000" dirty="0"/>
              <a:t>) – Na procesorech od Intelu se objevil až později na architektuře </a:t>
            </a:r>
            <a:r>
              <a:rPr lang="cs-CZ" altLang="cs-CZ" sz="2000" dirty="0" err="1"/>
              <a:t>Nehalem</a:t>
            </a:r>
            <a:r>
              <a:rPr lang="cs-CZ" altLang="cs-CZ" sz="2000" dirty="0"/>
              <a:t> (2007)</a:t>
            </a:r>
            <a:endParaRPr lang="cs-CZ" altLang="cs-CZ" sz="2000" b="1" dirty="0"/>
          </a:p>
          <a:p>
            <a:r>
              <a:rPr lang="cs-CZ" altLang="cs-CZ" sz="2000" dirty="0"/>
              <a:t>L1 </a:t>
            </a:r>
            <a:r>
              <a:rPr lang="cs-CZ" altLang="cs-CZ" sz="2000" dirty="0" err="1"/>
              <a:t>Cache</a:t>
            </a:r>
            <a:r>
              <a:rPr lang="cs-CZ" altLang="cs-CZ" sz="2000" dirty="0"/>
              <a:t> </a:t>
            </a:r>
            <a:r>
              <a:rPr lang="cs-CZ" altLang="cs-CZ" sz="2000" b="1" dirty="0"/>
              <a:t>64kB + 64 kB</a:t>
            </a:r>
            <a:r>
              <a:rPr lang="cs-CZ" altLang="cs-CZ" sz="2000" dirty="0"/>
              <a:t> (Data + Instrukce) </a:t>
            </a:r>
          </a:p>
          <a:p>
            <a:r>
              <a:rPr lang="cs-CZ" altLang="cs-CZ" sz="2000" dirty="0"/>
              <a:t>L2 </a:t>
            </a:r>
            <a:r>
              <a:rPr lang="cs-CZ" altLang="cs-CZ" sz="2000" dirty="0" err="1"/>
              <a:t>Cache</a:t>
            </a:r>
            <a:r>
              <a:rPr lang="cs-CZ" altLang="cs-CZ" sz="2000" dirty="0"/>
              <a:t> </a:t>
            </a:r>
            <a:r>
              <a:rPr lang="cs-CZ" altLang="cs-CZ" sz="2000" b="1" dirty="0"/>
              <a:t>1 MB</a:t>
            </a:r>
            <a:r>
              <a:rPr lang="cs-CZ" altLang="cs-CZ" sz="2000" dirty="0"/>
              <a:t> </a:t>
            </a:r>
          </a:p>
          <a:p>
            <a:r>
              <a:rPr lang="cs-CZ" altLang="cs-CZ" sz="2000" dirty="0"/>
              <a:t>Napájecí napětí jádra je </a:t>
            </a:r>
            <a:r>
              <a:rPr lang="cs-CZ" altLang="cs-CZ" sz="2000" b="1" dirty="0"/>
              <a:t>1.50 V</a:t>
            </a:r>
            <a:r>
              <a:rPr lang="cs-CZ" altLang="cs-CZ" sz="2000" dirty="0"/>
              <a:t> nebo </a:t>
            </a:r>
            <a:r>
              <a:rPr lang="cs-CZ" altLang="cs-CZ" sz="2000" b="1" dirty="0"/>
              <a:t>1.55 V</a:t>
            </a:r>
            <a:r>
              <a:rPr lang="cs-CZ" altLang="cs-CZ" sz="2000" dirty="0"/>
              <a:t> </a:t>
            </a:r>
          </a:p>
          <a:p>
            <a:r>
              <a:rPr lang="cs-CZ" altLang="cs-CZ" sz="2000" dirty="0"/>
              <a:t>Taktovací frekvence </a:t>
            </a:r>
            <a:r>
              <a:rPr lang="cs-CZ" altLang="cs-CZ" sz="2000" b="1" dirty="0"/>
              <a:t>2,2 GHz</a:t>
            </a:r>
            <a:r>
              <a:rPr lang="cs-CZ" altLang="cs-CZ" sz="2000" dirty="0"/>
              <a:t>  nebo </a:t>
            </a:r>
            <a:r>
              <a:rPr lang="cs-CZ" altLang="cs-CZ" sz="2000" b="1" dirty="0"/>
              <a:t>2,4 GHz</a:t>
            </a:r>
            <a:r>
              <a:rPr lang="cs-CZ" altLang="cs-CZ" sz="2000" dirty="0"/>
              <a:t> </a:t>
            </a:r>
          </a:p>
          <a:p>
            <a:r>
              <a:rPr lang="cs-CZ" altLang="cs-CZ" sz="2000" dirty="0"/>
              <a:t>El. příkon </a:t>
            </a:r>
            <a:r>
              <a:rPr lang="cs-CZ" altLang="cs-CZ" sz="2000" b="1" dirty="0"/>
              <a:t>89 Wattů</a:t>
            </a:r>
            <a:r>
              <a:rPr lang="cs-CZ" altLang="cs-CZ" sz="2000" dirty="0"/>
              <a:t> </a:t>
            </a:r>
          </a:p>
          <a:p>
            <a:r>
              <a:rPr lang="cs-CZ" altLang="cs-CZ" sz="2000" dirty="0"/>
              <a:t>Technologie 130 </a:t>
            </a:r>
            <a:r>
              <a:rPr lang="cs-CZ" altLang="cs-CZ" sz="2000" dirty="0" err="1"/>
              <a:t>nm</a:t>
            </a:r>
            <a:endParaRPr lang="cs-CZ" altLang="cs-CZ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CFB8537-7518-4884-9F91-3292B0D1C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AMD – stručná historie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D671C0A-5E89-4C54-AD56-B0ABF204BA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225" y="1773238"/>
            <a:ext cx="5197475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800"/>
              <a:t>březen 1991 - AMD uvádí mikroprocesory řady </a:t>
            </a:r>
            <a:r>
              <a:rPr lang="cs-CZ" altLang="cs-CZ" sz="1800" b="1"/>
              <a:t>Am386</a:t>
            </a:r>
            <a:r>
              <a:rPr lang="cs-CZ" altLang="cs-CZ" sz="1800"/>
              <a:t> a narušuje monopol Intelu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800"/>
              <a:t>Mikroprocesor firma AMD navrhla sama tak, aby byl 100% kompatibilní s procesorem 80386, ale při tom nejde o jeho kopii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endParaRPr lang="cs-CZ" altLang="cs-CZ" sz="18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800"/>
              <a:t>Nejvýkonnější model </a:t>
            </a:r>
            <a:r>
              <a:rPr lang="cs-CZ" altLang="cs-CZ" sz="1800" b="1"/>
              <a:t>AMD 386DX-40</a:t>
            </a:r>
            <a:r>
              <a:rPr lang="cs-CZ" altLang="cs-CZ" sz="1800"/>
              <a:t> byl populární u malých výrobců PC i u lidí, kteří se snažili získat za rozumnou cenu slušný výkon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800"/>
              <a:t>AMD 386DX-40 dosahoval téměř výkonu 80486 za mnohem menší náklady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800"/>
              <a:t>u AMD běželo vnější rozhraní na frekvenci </a:t>
            </a:r>
            <a:r>
              <a:rPr lang="cs-CZ" altLang="cs-CZ" sz="1800" b="1"/>
              <a:t>40MHz</a:t>
            </a:r>
            <a:r>
              <a:rPr lang="cs-CZ" altLang="cs-CZ" sz="1800"/>
              <a:t>, zatímco i u nejrychlejší varianty 80486DX4 měl procesor navenek rychlost pouze </a:t>
            </a:r>
            <a:r>
              <a:rPr lang="cs-CZ" altLang="cs-CZ" sz="1800" b="1"/>
              <a:t>33 MHz</a:t>
            </a:r>
            <a:r>
              <a:rPr lang="cs-CZ" altLang="cs-CZ" sz="1800"/>
              <a:t>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endParaRPr lang="cs-CZ" altLang="cs-CZ" sz="18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800"/>
              <a:t>říjen 1991 - firma dodává svůj milióntý mikroprocesor </a:t>
            </a:r>
            <a:r>
              <a:rPr lang="cs-CZ" altLang="cs-CZ" sz="1800" b="1"/>
              <a:t>Am386</a:t>
            </a:r>
          </a:p>
          <a:p>
            <a:pPr eaLnBrk="1" hangingPunct="1">
              <a:lnSpc>
                <a:spcPct val="80000"/>
              </a:lnSpc>
            </a:pPr>
            <a:endParaRPr lang="cs-CZ" altLang="cs-CZ" sz="180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03B10A2-2E62-4DA8-8A9F-A415C5DD78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3800" y="2276475"/>
            <a:ext cx="4117975" cy="3333750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2D41CA3-AE73-4E8B-8729-1536A78F2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Athlon 64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2ACDD0E-6D71-4C1C-93D4-165869850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1800" dirty="0"/>
              <a:t>Postupně vyvinuta nová jádra </a:t>
            </a:r>
            <a:r>
              <a:rPr lang="cs-CZ" altLang="cs-CZ" sz="1800" b="1" dirty="0" err="1"/>
              <a:t>Clawhammer</a:t>
            </a:r>
            <a:r>
              <a:rPr lang="cs-CZ" altLang="cs-CZ" sz="1800" dirty="0"/>
              <a:t>, </a:t>
            </a:r>
            <a:r>
              <a:rPr lang="cs-CZ" altLang="cs-CZ" sz="1800" b="1" dirty="0"/>
              <a:t>San Diego</a:t>
            </a:r>
            <a:r>
              <a:rPr lang="cs-CZ" altLang="cs-CZ" sz="1800" dirty="0"/>
              <a:t>, </a:t>
            </a:r>
            <a:r>
              <a:rPr lang="cs-CZ" altLang="cs-CZ" sz="1800" b="1" dirty="0"/>
              <a:t>Newcastle</a:t>
            </a:r>
            <a:r>
              <a:rPr lang="cs-CZ" altLang="cs-CZ" sz="1800" dirty="0"/>
              <a:t>, </a:t>
            </a:r>
            <a:r>
              <a:rPr lang="cs-CZ" altLang="cs-CZ" sz="1800" b="1" dirty="0" err="1"/>
              <a:t>Venice</a:t>
            </a:r>
            <a:r>
              <a:rPr lang="cs-CZ" altLang="cs-CZ" sz="1800" dirty="0"/>
              <a:t> a </a:t>
            </a:r>
            <a:r>
              <a:rPr lang="cs-CZ" altLang="cs-CZ" sz="1800" b="1" dirty="0"/>
              <a:t>Orleans</a:t>
            </a:r>
            <a:r>
              <a:rPr lang="cs-CZ" altLang="cs-CZ" sz="1800" dirty="0"/>
              <a:t> (Leden 2004 - květen 2006)</a:t>
            </a:r>
          </a:p>
          <a:p>
            <a:r>
              <a:rPr lang="cs-CZ" altLang="cs-CZ" sz="1800" dirty="0"/>
              <a:t>Max. frekvence </a:t>
            </a:r>
            <a:r>
              <a:rPr lang="cs-CZ" altLang="cs-CZ" sz="1800" b="1" dirty="0"/>
              <a:t>2800 MHz</a:t>
            </a:r>
            <a:r>
              <a:rPr lang="cs-CZ" altLang="cs-CZ" sz="1800" dirty="0"/>
              <a:t> u jádra San Diego</a:t>
            </a:r>
          </a:p>
          <a:p>
            <a:r>
              <a:rPr lang="cs-CZ" altLang="cs-CZ" sz="1800" dirty="0"/>
              <a:t>Starší jádra vyráběná technologií 130 </a:t>
            </a:r>
            <a:r>
              <a:rPr lang="cs-CZ" altLang="cs-CZ" sz="1800" dirty="0" err="1"/>
              <a:t>nm</a:t>
            </a:r>
            <a:r>
              <a:rPr lang="cs-CZ" altLang="cs-CZ" sz="1800" dirty="0"/>
              <a:t> měla elektrický příkon 89W</a:t>
            </a:r>
          </a:p>
          <a:p>
            <a:r>
              <a:rPr lang="cs-CZ" altLang="cs-CZ" sz="1800" dirty="0"/>
              <a:t>Novější jádra s technologií 90 </a:t>
            </a:r>
            <a:r>
              <a:rPr lang="cs-CZ" altLang="cs-CZ" sz="1800" dirty="0" err="1"/>
              <a:t>nm</a:t>
            </a:r>
            <a:r>
              <a:rPr lang="cs-CZ" altLang="cs-CZ" sz="1800" dirty="0"/>
              <a:t> mají snížený příkon 69W</a:t>
            </a:r>
          </a:p>
          <a:p>
            <a:endParaRPr lang="cs-CZ" altLang="cs-CZ" sz="1800" dirty="0"/>
          </a:p>
          <a:p>
            <a:r>
              <a:rPr lang="cs-CZ" altLang="cs-CZ" sz="1800" dirty="0" err="1"/>
              <a:t>Athlony</a:t>
            </a:r>
            <a:r>
              <a:rPr lang="cs-CZ" altLang="cs-CZ" sz="1800" dirty="0"/>
              <a:t> s těmito jádry se vždy vyrábějí ve dvou verzích</a:t>
            </a:r>
          </a:p>
          <a:p>
            <a:pPr lvl="1"/>
            <a:r>
              <a:rPr lang="cs-CZ" altLang="cs-CZ" sz="1800" dirty="0" err="1"/>
              <a:t>Athlon</a:t>
            </a:r>
            <a:r>
              <a:rPr lang="cs-CZ" altLang="cs-CZ" sz="1800" dirty="0"/>
              <a:t> 64 FX – Dražší a rychlejší varianta</a:t>
            </a:r>
          </a:p>
          <a:p>
            <a:pPr lvl="1"/>
            <a:r>
              <a:rPr lang="cs-CZ" altLang="cs-CZ" sz="1800" dirty="0" err="1"/>
              <a:t>Athlon</a:t>
            </a:r>
            <a:r>
              <a:rPr lang="cs-CZ" altLang="cs-CZ" sz="1800" dirty="0"/>
              <a:t> 64 – Levnější varianta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4E3C364-A836-43CA-BA01-1C6B29908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Athlon 64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4A19F22-8E0B-488D-94D4-224368A7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dirty="0"/>
              <a:t>Výroba </a:t>
            </a:r>
            <a:r>
              <a:rPr lang="cs-CZ" altLang="cs-CZ" b="1" dirty="0" err="1"/>
              <a:t>Athlonu</a:t>
            </a:r>
            <a:r>
              <a:rPr lang="cs-CZ" altLang="cs-CZ" dirty="0"/>
              <a:t> dále pokračuje procesory s jádrem </a:t>
            </a:r>
            <a:r>
              <a:rPr lang="cs-CZ" altLang="cs-CZ" b="1" dirty="0"/>
              <a:t>Toledo</a:t>
            </a:r>
            <a:r>
              <a:rPr lang="cs-CZ" altLang="cs-CZ" dirty="0"/>
              <a:t> a </a:t>
            </a:r>
            <a:r>
              <a:rPr lang="cs-CZ" altLang="cs-CZ" b="1" dirty="0"/>
              <a:t>Windsor</a:t>
            </a:r>
            <a:r>
              <a:rPr lang="cs-CZ" altLang="cs-CZ" dirty="0"/>
              <a:t> (leden 2006)</a:t>
            </a:r>
          </a:p>
          <a:p>
            <a:endParaRPr lang="cs-CZ" altLang="cs-CZ" dirty="0"/>
          </a:p>
          <a:p>
            <a:r>
              <a:rPr lang="cs-CZ" altLang="cs-CZ" dirty="0"/>
              <a:t>Tyto procesory již  obsahují jádra dvě – první </a:t>
            </a:r>
            <a:r>
              <a:rPr lang="cs-CZ" altLang="cs-CZ" b="1" dirty="0"/>
              <a:t>dvoujádrové</a:t>
            </a:r>
            <a:r>
              <a:rPr lang="cs-CZ" altLang="cs-CZ" dirty="0"/>
              <a:t> procesory firmy AMD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592DAFB-8035-453E-B934-613D1C465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Athlon 64 X2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F62B33A-61E0-44E0-8F86-77B1F0B1A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cs-CZ" altLang="cs-CZ" sz="2100" b="1" dirty="0"/>
              <a:t>V roce 2006 </a:t>
            </a:r>
            <a:r>
              <a:rPr lang="cs-CZ" altLang="cs-CZ" sz="2100" dirty="0"/>
              <a:t>první </a:t>
            </a:r>
            <a:r>
              <a:rPr lang="cs-CZ" altLang="cs-CZ" sz="2100" dirty="0" err="1"/>
              <a:t>vícejádrový</a:t>
            </a:r>
            <a:r>
              <a:rPr lang="cs-CZ" altLang="cs-CZ" sz="2100" dirty="0"/>
              <a:t> procesor </a:t>
            </a:r>
            <a:r>
              <a:rPr lang="cs-CZ" altLang="cs-CZ" sz="2100" b="1" dirty="0" err="1"/>
              <a:t>Athlon</a:t>
            </a:r>
            <a:r>
              <a:rPr lang="cs-CZ" altLang="cs-CZ" sz="2100" b="1" dirty="0"/>
              <a:t> 64 X2</a:t>
            </a:r>
            <a:r>
              <a:rPr lang="cs-CZ" altLang="cs-CZ" sz="2100" dirty="0"/>
              <a:t> </a:t>
            </a:r>
            <a:endParaRPr lang="cs-CZ" altLang="cs-CZ" sz="2100" b="1" dirty="0"/>
          </a:p>
          <a:p>
            <a:pPr>
              <a:lnSpc>
                <a:spcPct val="90000"/>
              </a:lnSpc>
            </a:pPr>
            <a:r>
              <a:rPr lang="cs-CZ" altLang="cs-CZ" sz="2100" dirty="0"/>
              <a:t>dvě spojená procesorová jádra </a:t>
            </a:r>
            <a:r>
              <a:rPr lang="cs-CZ" altLang="cs-CZ" sz="2100" b="1" dirty="0" err="1"/>
              <a:t>Athlonu</a:t>
            </a:r>
            <a:r>
              <a:rPr lang="cs-CZ" altLang="cs-CZ" sz="2100" b="1" dirty="0"/>
              <a:t> 64</a:t>
            </a:r>
            <a:r>
              <a:rPr lang="cs-CZ" altLang="cs-CZ" sz="2100" dirty="0"/>
              <a:t> vyrobená technologií 65nm nebo 90nm v jednom pouzdře </a:t>
            </a:r>
          </a:p>
          <a:p>
            <a:pPr>
              <a:lnSpc>
                <a:spcPct val="90000"/>
              </a:lnSpc>
            </a:pPr>
            <a:r>
              <a:rPr lang="cs-CZ" altLang="cs-CZ" sz="2100" dirty="0"/>
              <a:t>obsahují 2x512 nebo 2x1024 kB </a:t>
            </a:r>
            <a:r>
              <a:rPr lang="cs-CZ" altLang="cs-CZ" sz="2100" b="1" dirty="0"/>
              <a:t>L2-Cache</a:t>
            </a:r>
          </a:p>
          <a:p>
            <a:pPr>
              <a:lnSpc>
                <a:spcPct val="90000"/>
              </a:lnSpc>
            </a:pPr>
            <a:r>
              <a:rPr lang="cs-CZ" altLang="cs-CZ" sz="2100" dirty="0"/>
              <a:t>Obsahují 2x (64 kB + 64 kB) L1 </a:t>
            </a:r>
            <a:r>
              <a:rPr lang="cs-CZ" altLang="cs-CZ" sz="2100" dirty="0" err="1"/>
              <a:t>Cache</a:t>
            </a:r>
            <a:endParaRPr lang="cs-CZ" altLang="cs-CZ" sz="2100" dirty="0"/>
          </a:p>
          <a:p>
            <a:pPr>
              <a:lnSpc>
                <a:spcPct val="90000"/>
              </a:lnSpc>
            </a:pPr>
            <a:r>
              <a:rPr lang="cs-CZ" altLang="cs-CZ" sz="2100" dirty="0"/>
              <a:t>Zavedeny </a:t>
            </a:r>
            <a:r>
              <a:rPr lang="cs-CZ" altLang="cs-CZ" sz="2100" b="1" dirty="0"/>
              <a:t>SSE3</a:t>
            </a:r>
            <a:r>
              <a:rPr lang="cs-CZ" altLang="cs-CZ" sz="2100" dirty="0"/>
              <a:t> instrukce</a:t>
            </a:r>
          </a:p>
          <a:p>
            <a:pPr>
              <a:lnSpc>
                <a:spcPct val="90000"/>
              </a:lnSpc>
            </a:pPr>
            <a:r>
              <a:rPr lang="cs-CZ" altLang="cs-CZ" sz="2100" dirty="0"/>
              <a:t>Každé jádro umí </a:t>
            </a:r>
            <a:r>
              <a:rPr lang="cs-CZ" altLang="cs-CZ" sz="2100" b="1" dirty="0" err="1"/>
              <a:t>multithreading</a:t>
            </a:r>
            <a:endParaRPr lang="cs-CZ" altLang="cs-CZ" sz="2100" b="1" dirty="0"/>
          </a:p>
          <a:p>
            <a:pPr>
              <a:lnSpc>
                <a:spcPct val="90000"/>
              </a:lnSpc>
            </a:pPr>
            <a:r>
              <a:rPr lang="cs-CZ" altLang="cs-CZ" sz="2100" dirty="0"/>
              <a:t>Počet tranzistorů se oproti </a:t>
            </a:r>
            <a:r>
              <a:rPr lang="cs-CZ" altLang="cs-CZ" sz="2100" dirty="0" err="1"/>
              <a:t>jednojádrovému</a:t>
            </a:r>
            <a:r>
              <a:rPr lang="cs-CZ" altLang="cs-CZ" sz="2100" dirty="0"/>
              <a:t> </a:t>
            </a:r>
            <a:r>
              <a:rPr lang="cs-CZ" altLang="cs-CZ" sz="2100" dirty="0" err="1"/>
              <a:t>Athlonu</a:t>
            </a:r>
            <a:r>
              <a:rPr lang="cs-CZ" altLang="cs-CZ" sz="2100" dirty="0"/>
              <a:t> jednoduše </a:t>
            </a:r>
            <a:r>
              <a:rPr lang="cs-CZ" altLang="cs-CZ" sz="2100" dirty="0" err="1"/>
              <a:t>zdvojnásbil</a:t>
            </a:r>
            <a:r>
              <a:rPr lang="cs-CZ" altLang="cs-CZ" sz="2100" dirty="0"/>
              <a:t> na 230 milionů (varianta s 1MB L2 </a:t>
            </a:r>
            <a:r>
              <a:rPr lang="cs-CZ" altLang="cs-CZ" sz="2100" dirty="0" err="1"/>
              <a:t>cache</a:t>
            </a:r>
            <a:r>
              <a:rPr lang="cs-CZ" altLang="cs-CZ" sz="2100" dirty="0"/>
              <a:t>)</a:t>
            </a:r>
          </a:p>
          <a:p>
            <a:pPr>
              <a:lnSpc>
                <a:spcPct val="90000"/>
              </a:lnSpc>
            </a:pPr>
            <a:r>
              <a:rPr lang="cs-CZ" altLang="cs-CZ" sz="2100" dirty="0"/>
              <a:t>Taktovací frekvence 1,9 – 3,2 GHz</a:t>
            </a:r>
          </a:p>
          <a:p>
            <a:pPr>
              <a:lnSpc>
                <a:spcPct val="90000"/>
              </a:lnSpc>
            </a:pPr>
            <a:r>
              <a:rPr lang="cs-CZ" altLang="cs-CZ" sz="2100" dirty="0"/>
              <a:t>varianty označené jako EE - </a:t>
            </a:r>
            <a:r>
              <a:rPr lang="cs-CZ" altLang="cs-CZ" sz="2100" dirty="0" err="1"/>
              <a:t>Energy</a:t>
            </a:r>
            <a:r>
              <a:rPr lang="cs-CZ" altLang="cs-CZ" sz="2100" dirty="0"/>
              <a:t> </a:t>
            </a:r>
            <a:r>
              <a:rPr lang="cs-CZ" altLang="cs-CZ" sz="2100" dirty="0" err="1"/>
              <a:t>Effecient</a:t>
            </a:r>
            <a:r>
              <a:rPr lang="cs-CZ" altLang="cs-CZ" sz="2100" dirty="0"/>
              <a:t>, jsou upravené pro nižší spotřebu - do 65 W TDP </a:t>
            </a:r>
          </a:p>
          <a:p>
            <a:pPr>
              <a:lnSpc>
                <a:spcPct val="90000"/>
              </a:lnSpc>
            </a:pPr>
            <a:endParaRPr lang="cs-CZ" altLang="cs-CZ" sz="2100" dirty="0"/>
          </a:p>
          <a:p>
            <a:pPr>
              <a:lnSpc>
                <a:spcPct val="90000"/>
              </a:lnSpc>
            </a:pPr>
            <a:endParaRPr lang="cs-CZ" altLang="cs-CZ" sz="2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5E45F33-3DFF-4E9A-BC25-AFA817D60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AMD Turion 64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59FBB74-0D49-4C08-925A-F26603F11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cs-CZ" altLang="cs-CZ" sz="1100"/>
              <a:t>Mikroprocesory architektury AMD64 s nízkým příkonem pro </a:t>
            </a:r>
            <a:r>
              <a:rPr lang="cs-CZ" altLang="cs-CZ" sz="1100" b="1"/>
              <a:t>mobilní zařízení</a:t>
            </a:r>
          </a:p>
          <a:p>
            <a:pPr>
              <a:lnSpc>
                <a:spcPct val="80000"/>
              </a:lnSpc>
            </a:pPr>
            <a:r>
              <a:rPr lang="cs-CZ" altLang="cs-CZ" sz="1100"/>
              <a:t>Existují desítky variant těchto mikroprocesorů</a:t>
            </a:r>
          </a:p>
          <a:p>
            <a:pPr>
              <a:lnSpc>
                <a:spcPct val="80000"/>
              </a:lnSpc>
            </a:pPr>
            <a:r>
              <a:rPr lang="cs-CZ" altLang="cs-CZ" sz="1100"/>
              <a:t>Pojmenování modelů se skládá ze dvou písmen, pomlčky a dvou číslic  </a:t>
            </a:r>
          </a:p>
          <a:p>
            <a:pPr>
              <a:lnSpc>
                <a:spcPct val="80000"/>
              </a:lnSpc>
            </a:pPr>
            <a:r>
              <a:rPr lang="cs-CZ" altLang="cs-CZ" sz="1100"/>
              <a:t>Dvě písmena označují třídu procesoru</a:t>
            </a:r>
          </a:p>
          <a:p>
            <a:pPr>
              <a:lnSpc>
                <a:spcPct val="80000"/>
              </a:lnSpc>
            </a:pPr>
            <a:r>
              <a:rPr lang="cs-CZ" altLang="cs-CZ" sz="1100"/>
              <a:t>písmeno M je pro jednojádrové procesory a T pro dvoujádrové </a:t>
            </a:r>
          </a:p>
          <a:p>
            <a:pPr>
              <a:lnSpc>
                <a:spcPct val="80000"/>
              </a:lnSpc>
            </a:pPr>
            <a:r>
              <a:rPr lang="cs-CZ" altLang="cs-CZ" sz="1100"/>
              <a:t>Druhé písmeno vyjadřuje spotřebu energie – A spotřebuje hodně energie, Z je nejúspornější</a:t>
            </a:r>
          </a:p>
          <a:p>
            <a:pPr>
              <a:lnSpc>
                <a:spcPct val="80000"/>
              </a:lnSpc>
            </a:pPr>
            <a:endParaRPr lang="cs-CZ" altLang="cs-CZ" sz="1100"/>
          </a:p>
          <a:p>
            <a:pPr>
              <a:lnSpc>
                <a:spcPct val="80000"/>
              </a:lnSpc>
            </a:pPr>
            <a:r>
              <a:rPr lang="cs-CZ" altLang="cs-CZ" sz="1100"/>
              <a:t>MX = velmi úsporný jednojádrový procesor</a:t>
            </a:r>
          </a:p>
          <a:p>
            <a:pPr>
              <a:lnSpc>
                <a:spcPct val="80000"/>
              </a:lnSpc>
            </a:pPr>
            <a:r>
              <a:rPr lang="cs-CZ" altLang="cs-CZ" sz="1100"/>
              <a:t>TL = středně úsporný dvoujádrový procesor</a:t>
            </a:r>
          </a:p>
          <a:p>
            <a:pPr>
              <a:lnSpc>
                <a:spcPct val="80000"/>
              </a:lnSpc>
            </a:pPr>
            <a:endParaRPr lang="cs-CZ" altLang="cs-CZ" sz="1100"/>
          </a:p>
          <a:p>
            <a:pPr>
              <a:lnSpc>
                <a:spcPct val="80000"/>
              </a:lnSpc>
            </a:pPr>
            <a:r>
              <a:rPr lang="cs-CZ" altLang="cs-CZ" sz="1100"/>
              <a:t>další dvě číslice znamenají PR hodnocení - MU32 bude pomalejší než TM38</a:t>
            </a:r>
          </a:p>
          <a:p>
            <a:pPr>
              <a:lnSpc>
                <a:spcPct val="80000"/>
              </a:lnSpc>
            </a:pPr>
            <a:endParaRPr lang="cs-CZ" altLang="cs-CZ" sz="1100"/>
          </a:p>
          <a:p>
            <a:pPr>
              <a:lnSpc>
                <a:spcPct val="80000"/>
              </a:lnSpc>
            </a:pPr>
            <a:r>
              <a:rPr lang="cs-CZ" altLang="cs-CZ" sz="1100"/>
              <a:t>Jádra </a:t>
            </a:r>
            <a:r>
              <a:rPr lang="cs-CZ" altLang="cs-CZ" sz="1100" b="1"/>
              <a:t>Taylor, Trinidad</a:t>
            </a:r>
          </a:p>
          <a:p>
            <a:pPr lvl="1">
              <a:lnSpc>
                <a:spcPct val="80000"/>
              </a:lnSpc>
            </a:pPr>
            <a:r>
              <a:rPr lang="cs-CZ" altLang="cs-CZ" sz="1000"/>
              <a:t>Dvoujádrové procesory</a:t>
            </a:r>
          </a:p>
          <a:p>
            <a:pPr lvl="1">
              <a:lnSpc>
                <a:spcPct val="80000"/>
              </a:lnSpc>
            </a:pPr>
            <a:r>
              <a:rPr lang="cs-CZ" altLang="cs-CZ" sz="1000"/>
              <a:t>TDP 30 – 35 Wattů</a:t>
            </a:r>
          </a:p>
          <a:p>
            <a:pPr lvl="1">
              <a:lnSpc>
                <a:spcPct val="80000"/>
              </a:lnSpc>
            </a:pPr>
            <a:r>
              <a:rPr lang="cs-CZ" altLang="cs-CZ" sz="1000"/>
              <a:t>Frekvence 1,6 až 2,2 GHz</a:t>
            </a:r>
          </a:p>
          <a:p>
            <a:pPr lvl="1">
              <a:lnSpc>
                <a:spcPct val="80000"/>
              </a:lnSpc>
            </a:pPr>
            <a:endParaRPr lang="cs-CZ" altLang="cs-CZ" sz="1000"/>
          </a:p>
          <a:p>
            <a:pPr>
              <a:lnSpc>
                <a:spcPct val="80000"/>
              </a:lnSpc>
            </a:pPr>
            <a:r>
              <a:rPr lang="cs-CZ" altLang="cs-CZ" sz="1100"/>
              <a:t>Jádro </a:t>
            </a:r>
            <a:r>
              <a:rPr lang="cs-CZ" altLang="cs-CZ" sz="1100" b="1"/>
              <a:t>Richmond</a:t>
            </a:r>
          </a:p>
          <a:p>
            <a:pPr lvl="1">
              <a:lnSpc>
                <a:spcPct val="80000"/>
              </a:lnSpc>
            </a:pPr>
            <a:r>
              <a:rPr lang="cs-CZ" altLang="cs-CZ" sz="1000"/>
              <a:t>Jednojádrové procesory</a:t>
            </a:r>
          </a:p>
          <a:p>
            <a:pPr lvl="1">
              <a:lnSpc>
                <a:spcPct val="80000"/>
              </a:lnSpc>
            </a:pPr>
            <a:r>
              <a:rPr lang="cs-CZ" altLang="cs-CZ" sz="1000"/>
              <a:t>Frekvence 2 nebo 2,2 GHz</a:t>
            </a:r>
          </a:p>
          <a:p>
            <a:pPr lvl="1">
              <a:lnSpc>
                <a:spcPct val="80000"/>
              </a:lnSpc>
            </a:pPr>
            <a:r>
              <a:rPr lang="cs-CZ" altLang="cs-CZ" sz="1000"/>
              <a:t>TDP 31 Wattů</a:t>
            </a:r>
          </a:p>
          <a:p>
            <a:pPr>
              <a:lnSpc>
                <a:spcPct val="80000"/>
              </a:lnSpc>
            </a:pPr>
            <a:endParaRPr lang="cs-CZ" altLang="cs-CZ" sz="1100"/>
          </a:p>
          <a:p>
            <a:pPr>
              <a:lnSpc>
                <a:spcPct val="80000"/>
              </a:lnSpc>
            </a:pPr>
            <a:r>
              <a:rPr lang="cs-CZ" altLang="cs-CZ" sz="1100"/>
              <a:t>Jádro </a:t>
            </a:r>
            <a:r>
              <a:rPr lang="cs-CZ" altLang="cs-CZ" sz="1100" b="1"/>
              <a:t>Lancaster</a:t>
            </a:r>
          </a:p>
          <a:p>
            <a:pPr lvl="1">
              <a:lnSpc>
                <a:spcPct val="80000"/>
              </a:lnSpc>
            </a:pPr>
            <a:r>
              <a:rPr lang="cs-CZ" altLang="cs-CZ" sz="1000"/>
              <a:t>Jednojádrové procesory</a:t>
            </a:r>
          </a:p>
          <a:p>
            <a:pPr lvl="1">
              <a:lnSpc>
                <a:spcPct val="80000"/>
              </a:lnSpc>
            </a:pPr>
            <a:r>
              <a:rPr lang="cs-CZ" altLang="cs-CZ" sz="1000"/>
              <a:t>Frekvence 1,6 až 2,4 GHz</a:t>
            </a:r>
          </a:p>
          <a:p>
            <a:pPr lvl="1">
              <a:lnSpc>
                <a:spcPct val="80000"/>
              </a:lnSpc>
            </a:pPr>
            <a:r>
              <a:rPr lang="cs-CZ" altLang="cs-CZ" sz="1000"/>
              <a:t>TDP 25 Wattů</a:t>
            </a:r>
          </a:p>
          <a:p>
            <a:pPr>
              <a:lnSpc>
                <a:spcPct val="80000"/>
              </a:lnSpc>
            </a:pPr>
            <a:endParaRPr lang="cs-CZ" altLang="cs-CZ"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5DEA821-B7CC-4B6F-B04E-577086834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 err="1"/>
              <a:t>Athlon</a:t>
            </a:r>
            <a:r>
              <a:rPr lang="cs-CZ" altLang="cs-CZ" dirty="0"/>
              <a:t> X2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93F40ED-B284-4AF4-BFAC-28FDD8D33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cs-CZ" altLang="cs-CZ" sz="2100" dirty="0"/>
              <a:t>V červnu 2007 AMD odstranilo z názvu číslovku 64</a:t>
            </a:r>
          </a:p>
          <a:p>
            <a:pPr>
              <a:lnSpc>
                <a:spcPct val="80000"/>
              </a:lnSpc>
            </a:pPr>
            <a:r>
              <a:rPr lang="cs-CZ" altLang="cs-CZ" sz="2100" dirty="0"/>
              <a:t>Napájecí napětí se snížilo na 1,15 – 1,2 Voltu</a:t>
            </a:r>
          </a:p>
          <a:p>
            <a:pPr>
              <a:lnSpc>
                <a:spcPct val="80000"/>
              </a:lnSpc>
            </a:pPr>
            <a:endParaRPr lang="cs-CZ" altLang="cs-CZ" sz="2100" dirty="0"/>
          </a:p>
          <a:p>
            <a:pPr>
              <a:lnSpc>
                <a:spcPct val="80000"/>
              </a:lnSpc>
            </a:pPr>
            <a:r>
              <a:rPr lang="cs-CZ" altLang="cs-CZ" sz="2100" dirty="0"/>
              <a:t>Výkonné jádro </a:t>
            </a:r>
            <a:r>
              <a:rPr lang="cs-CZ" altLang="cs-CZ" sz="2100" b="1" dirty="0" err="1"/>
              <a:t>Kuma</a:t>
            </a:r>
            <a:endParaRPr lang="cs-CZ" altLang="cs-CZ" sz="2100" b="1" dirty="0"/>
          </a:p>
          <a:p>
            <a:pPr lvl="1">
              <a:lnSpc>
                <a:spcPct val="80000"/>
              </a:lnSpc>
            </a:pPr>
            <a:r>
              <a:rPr lang="cs-CZ" altLang="cs-CZ" sz="2000" dirty="0"/>
              <a:t>95 Wattů</a:t>
            </a:r>
          </a:p>
          <a:p>
            <a:pPr lvl="1">
              <a:lnSpc>
                <a:spcPct val="80000"/>
              </a:lnSpc>
            </a:pPr>
            <a:r>
              <a:rPr lang="cs-CZ" altLang="cs-CZ" sz="2000" dirty="0"/>
              <a:t>Obsahuje navíc L3 </a:t>
            </a:r>
            <a:r>
              <a:rPr lang="cs-CZ" altLang="cs-CZ" sz="2000" dirty="0" err="1"/>
              <a:t>Cache</a:t>
            </a:r>
            <a:r>
              <a:rPr lang="cs-CZ" altLang="cs-CZ" sz="2000" dirty="0"/>
              <a:t> 2 MB  sdílenou oběma jádry</a:t>
            </a:r>
          </a:p>
          <a:p>
            <a:pPr lvl="1">
              <a:lnSpc>
                <a:spcPct val="80000"/>
              </a:lnSpc>
            </a:pPr>
            <a:r>
              <a:rPr lang="cs-CZ" altLang="cs-CZ" sz="2000" dirty="0"/>
              <a:t>2,3 až 2,8 GHz</a:t>
            </a:r>
          </a:p>
          <a:p>
            <a:pPr lvl="1">
              <a:lnSpc>
                <a:spcPct val="80000"/>
              </a:lnSpc>
            </a:pPr>
            <a:endParaRPr lang="cs-CZ" altLang="cs-CZ" sz="2000" dirty="0"/>
          </a:p>
          <a:p>
            <a:pPr lvl="1">
              <a:lnSpc>
                <a:spcPct val="80000"/>
              </a:lnSpc>
            </a:pPr>
            <a:endParaRPr lang="cs-CZ" altLang="cs-CZ" sz="2000" dirty="0"/>
          </a:p>
          <a:p>
            <a:pPr>
              <a:lnSpc>
                <a:spcPct val="80000"/>
              </a:lnSpc>
            </a:pPr>
            <a:r>
              <a:rPr lang="cs-CZ" altLang="cs-CZ" sz="2100" dirty="0"/>
              <a:t>Úsporné jádro </a:t>
            </a:r>
            <a:r>
              <a:rPr lang="cs-CZ" altLang="cs-CZ" sz="2100" b="1" dirty="0"/>
              <a:t>Brisbane </a:t>
            </a:r>
          </a:p>
          <a:p>
            <a:pPr lvl="1">
              <a:lnSpc>
                <a:spcPct val="80000"/>
              </a:lnSpc>
            </a:pPr>
            <a:r>
              <a:rPr lang="cs-CZ" altLang="cs-CZ" sz="2000" dirty="0"/>
              <a:t>45 Wattů</a:t>
            </a:r>
          </a:p>
          <a:p>
            <a:pPr lvl="1">
              <a:lnSpc>
                <a:spcPct val="80000"/>
              </a:lnSpc>
            </a:pPr>
            <a:r>
              <a:rPr lang="cs-CZ" altLang="cs-CZ" sz="2000" dirty="0"/>
              <a:t>Frekvence 1,9 až 2,6 GHz</a:t>
            </a:r>
          </a:p>
          <a:p>
            <a:pPr lvl="1">
              <a:lnSpc>
                <a:spcPct val="80000"/>
              </a:lnSpc>
            </a:pPr>
            <a:r>
              <a:rPr lang="cs-CZ" altLang="cs-CZ" sz="2000" dirty="0"/>
              <a:t>Technologie 65 </a:t>
            </a:r>
            <a:r>
              <a:rPr lang="cs-CZ" altLang="cs-CZ" sz="2000" dirty="0" err="1"/>
              <a:t>nm</a:t>
            </a:r>
            <a:endParaRPr lang="cs-CZ" altLang="cs-CZ" sz="2000" dirty="0"/>
          </a:p>
          <a:p>
            <a:pPr lvl="1">
              <a:lnSpc>
                <a:spcPct val="80000"/>
              </a:lnSpc>
            </a:pPr>
            <a:r>
              <a:rPr lang="cs-CZ" altLang="cs-CZ" sz="2000" dirty="0"/>
              <a:t>Neobsahuje L3 </a:t>
            </a:r>
            <a:r>
              <a:rPr lang="cs-CZ" altLang="cs-CZ" sz="2000" dirty="0" err="1"/>
              <a:t>cache</a:t>
            </a:r>
            <a:endParaRPr lang="cs-CZ" altLang="cs-CZ" sz="2000" dirty="0"/>
          </a:p>
          <a:p>
            <a:pPr>
              <a:lnSpc>
                <a:spcPct val="80000"/>
              </a:lnSpc>
            </a:pPr>
            <a:endParaRPr lang="cs-CZ" altLang="cs-CZ" sz="21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adpis 1">
            <a:extLst>
              <a:ext uri="{FF2B5EF4-FFF2-40B4-BE49-F238E27FC236}">
                <a16:creationId xmlns:a16="http://schemas.microsoft.com/office/drawing/2014/main" id="{60B24EC4-64C7-41D6-93AA-5E42B3DEC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AMD K10</a:t>
            </a:r>
          </a:p>
        </p:txBody>
      </p:sp>
      <p:sp>
        <p:nvSpPr>
          <p:cNvPr id="36867" name="Zástupný symbol pro obsah 2">
            <a:extLst>
              <a:ext uri="{FF2B5EF4-FFF2-40B4-BE49-F238E27FC236}">
                <a16:creationId xmlns:a16="http://schemas.microsoft.com/office/drawing/2014/main" id="{BC9CE550-0546-47D7-BC8B-CEBFD462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z="1600" dirty="0"/>
              <a:t>Rozsáhlá řada mikroprocesorů produkovaná v letech 2007-2013</a:t>
            </a:r>
          </a:p>
          <a:p>
            <a:pPr>
              <a:defRPr/>
            </a:pPr>
            <a:endParaRPr lang="cs-CZ" altLang="cs-CZ" sz="1600" dirty="0"/>
          </a:p>
          <a:p>
            <a:pPr>
              <a:defRPr/>
            </a:pPr>
            <a:r>
              <a:rPr lang="cs-CZ" altLang="cs-CZ" sz="1600" dirty="0"/>
              <a:t>Mikroprocesory </a:t>
            </a:r>
            <a:r>
              <a:rPr lang="cs-CZ" altLang="cs-CZ" sz="1600" b="1" dirty="0" err="1"/>
              <a:t>Phenom</a:t>
            </a:r>
            <a:r>
              <a:rPr lang="cs-CZ" altLang="cs-CZ" sz="1600" b="1" dirty="0"/>
              <a:t> a </a:t>
            </a:r>
            <a:r>
              <a:rPr lang="cs-CZ" altLang="cs-CZ" sz="1600" b="1" dirty="0" err="1"/>
              <a:t>Phenom</a:t>
            </a:r>
            <a:r>
              <a:rPr lang="cs-CZ" altLang="cs-CZ" sz="1600" b="1" dirty="0"/>
              <a:t> II </a:t>
            </a:r>
            <a:r>
              <a:rPr lang="cs-CZ" altLang="cs-CZ" sz="1600" dirty="0"/>
              <a:t>se vyrábějí technologií 65 </a:t>
            </a:r>
            <a:r>
              <a:rPr lang="cs-CZ" altLang="cs-CZ" sz="1600" dirty="0" err="1"/>
              <a:t>nm</a:t>
            </a:r>
            <a:r>
              <a:rPr lang="cs-CZ" altLang="cs-CZ" sz="1600" dirty="0"/>
              <a:t> a 45 </a:t>
            </a:r>
            <a:r>
              <a:rPr lang="cs-CZ" altLang="cs-CZ" sz="1600" dirty="0" err="1"/>
              <a:t>nm</a:t>
            </a:r>
            <a:r>
              <a:rPr lang="cs-CZ" altLang="cs-CZ" sz="1600" dirty="0"/>
              <a:t> jako </a:t>
            </a:r>
            <a:r>
              <a:rPr lang="cs-CZ" altLang="cs-CZ" sz="1600" dirty="0" err="1"/>
              <a:t>dvoujádra</a:t>
            </a:r>
            <a:r>
              <a:rPr lang="cs-CZ" altLang="cs-CZ" sz="1600" dirty="0"/>
              <a:t>, </a:t>
            </a:r>
            <a:r>
              <a:rPr lang="cs-CZ" altLang="cs-CZ" sz="1600" dirty="0" err="1"/>
              <a:t>tříjádra</a:t>
            </a:r>
            <a:r>
              <a:rPr lang="cs-CZ" altLang="cs-CZ" sz="1600" dirty="0"/>
              <a:t> (</a:t>
            </a:r>
            <a:r>
              <a:rPr lang="cs-CZ" altLang="cs-CZ" sz="1600" dirty="0" err="1"/>
              <a:t>Tri-core</a:t>
            </a:r>
            <a:r>
              <a:rPr lang="cs-CZ" altLang="cs-CZ" sz="1600" dirty="0"/>
              <a:t>), </a:t>
            </a:r>
            <a:r>
              <a:rPr lang="cs-CZ" altLang="cs-CZ" sz="1600" dirty="0" err="1"/>
              <a:t>čtyřjádra</a:t>
            </a:r>
            <a:r>
              <a:rPr lang="cs-CZ" altLang="cs-CZ" sz="1600" dirty="0"/>
              <a:t> (</a:t>
            </a:r>
            <a:r>
              <a:rPr lang="cs-CZ" altLang="cs-CZ" sz="1600" dirty="0" err="1"/>
              <a:t>Quad-core</a:t>
            </a:r>
            <a:r>
              <a:rPr lang="cs-CZ" altLang="cs-CZ" sz="1600" dirty="0"/>
              <a:t>) a </a:t>
            </a:r>
            <a:r>
              <a:rPr lang="cs-CZ" altLang="cs-CZ" sz="1600" dirty="0" err="1"/>
              <a:t>šestijádra</a:t>
            </a:r>
            <a:r>
              <a:rPr lang="cs-CZ" altLang="cs-CZ" sz="1600" dirty="0"/>
              <a:t> (</a:t>
            </a:r>
            <a:r>
              <a:rPr lang="cs-CZ" altLang="cs-CZ" sz="1600" dirty="0" err="1"/>
              <a:t>Hexa-core</a:t>
            </a:r>
            <a:r>
              <a:rPr lang="cs-CZ" altLang="cs-CZ" sz="1600" dirty="0"/>
              <a:t>)</a:t>
            </a:r>
          </a:p>
          <a:p>
            <a:pPr>
              <a:defRPr/>
            </a:pPr>
            <a:r>
              <a:rPr lang="cs-CZ" altLang="cs-CZ" sz="1600" dirty="0"/>
              <a:t>Všechny tyto procesory mají L2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512 kB na každém jádře a sdílenou L3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s kapacitou 2 MB nebo 6 MB</a:t>
            </a:r>
          </a:p>
          <a:p>
            <a:pPr>
              <a:defRPr/>
            </a:pPr>
            <a:endParaRPr lang="cs-CZ" altLang="cs-CZ" sz="1600" dirty="0"/>
          </a:p>
          <a:p>
            <a:pPr>
              <a:defRPr/>
            </a:pPr>
            <a:r>
              <a:rPr lang="cs-CZ" altLang="cs-CZ" sz="1600" dirty="0"/>
              <a:t>Mikroprocesory </a:t>
            </a:r>
            <a:r>
              <a:rPr lang="cs-CZ" altLang="cs-CZ" sz="1600" b="1" dirty="0" err="1"/>
              <a:t>Opteron</a:t>
            </a:r>
            <a:r>
              <a:rPr lang="cs-CZ" altLang="cs-CZ" sz="1600" b="1" dirty="0"/>
              <a:t> </a:t>
            </a:r>
            <a:r>
              <a:rPr lang="cs-CZ" altLang="cs-CZ" sz="1600" dirty="0"/>
              <a:t>se vyrábějí technologií 45 </a:t>
            </a:r>
            <a:r>
              <a:rPr lang="cs-CZ" altLang="cs-CZ" sz="1600" dirty="0" err="1"/>
              <a:t>nm</a:t>
            </a:r>
            <a:r>
              <a:rPr lang="cs-CZ" altLang="cs-CZ" sz="1600" dirty="0"/>
              <a:t> a mají 4, 6, 8 nebo 12 jader</a:t>
            </a:r>
          </a:p>
          <a:p>
            <a:pPr>
              <a:defRPr/>
            </a:pPr>
            <a:r>
              <a:rPr lang="cs-CZ" altLang="cs-CZ" sz="1600" dirty="0"/>
              <a:t>Všechny tyto procesory mají L2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512 kB na každém jádře a sdílenou L3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s kapacitou 6 MB</a:t>
            </a:r>
          </a:p>
          <a:p>
            <a:pPr>
              <a:defRPr/>
            </a:pPr>
            <a:endParaRPr lang="cs-CZ" altLang="cs-CZ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cs-CZ" altLang="cs-CZ" sz="1600" dirty="0"/>
          </a:p>
          <a:p>
            <a:pPr>
              <a:defRPr/>
            </a:pPr>
            <a:endParaRPr lang="cs-CZ" altLang="cs-CZ" sz="1600" dirty="0"/>
          </a:p>
          <a:p>
            <a:pPr>
              <a:defRPr/>
            </a:pPr>
            <a:endParaRPr lang="cs-CZ" altLang="cs-CZ" sz="1600" dirty="0"/>
          </a:p>
          <a:p>
            <a:pPr>
              <a:defRPr/>
            </a:pPr>
            <a:endParaRPr lang="cs-CZ" altLang="cs-CZ" sz="1600" dirty="0"/>
          </a:p>
          <a:p>
            <a:pPr>
              <a:defRPr/>
            </a:pPr>
            <a:endParaRPr lang="cs-CZ" altLang="cs-CZ" sz="16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adpis 1">
            <a:extLst>
              <a:ext uri="{FF2B5EF4-FFF2-40B4-BE49-F238E27FC236}">
                <a16:creationId xmlns:a16="http://schemas.microsoft.com/office/drawing/2014/main" id="{C2F9C91B-E44B-4DA9-8BE2-9352AF855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/>
              <a:t>AMD </a:t>
            </a:r>
            <a:r>
              <a:rPr lang="cs-CZ" altLang="cs-CZ" dirty="0" err="1"/>
              <a:t>Bulldozer</a:t>
            </a:r>
            <a:endParaRPr lang="cs-CZ" altLang="cs-CZ" dirty="0"/>
          </a:p>
        </p:txBody>
      </p:sp>
      <p:sp>
        <p:nvSpPr>
          <p:cNvPr id="37891" name="Zástupný symbol pro obsah 2">
            <a:extLst>
              <a:ext uri="{FF2B5EF4-FFF2-40B4-BE49-F238E27FC236}">
                <a16:creationId xmlns:a16="http://schemas.microsoft.com/office/drawing/2014/main" id="{634A844F-A127-427E-9539-FFEE651FBA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1800" dirty="0"/>
              <a:t>Nástupce architektury K10</a:t>
            </a:r>
          </a:p>
          <a:p>
            <a:r>
              <a:rPr lang="cs-CZ" altLang="cs-CZ" sz="1800" dirty="0"/>
              <a:t>Výrobní technologie 32 </a:t>
            </a:r>
            <a:r>
              <a:rPr lang="cs-CZ" altLang="cs-CZ" sz="1800" dirty="0" err="1"/>
              <a:t>nm</a:t>
            </a:r>
            <a:endParaRPr lang="cs-CZ" altLang="cs-CZ" sz="1800" dirty="0"/>
          </a:p>
          <a:p>
            <a:r>
              <a:rPr lang="cs-CZ" altLang="cs-CZ" sz="1800" dirty="0"/>
              <a:t>V době uvedení (2011-2013) má konkurovat procesorům </a:t>
            </a:r>
            <a:r>
              <a:rPr lang="cs-CZ" altLang="cs-CZ" sz="1800" dirty="0" err="1"/>
              <a:t>SandyBridge</a:t>
            </a:r>
            <a:r>
              <a:rPr lang="cs-CZ" altLang="cs-CZ" sz="1800" dirty="0"/>
              <a:t> a </a:t>
            </a:r>
            <a:r>
              <a:rPr lang="cs-CZ" altLang="cs-CZ" sz="1800" dirty="0" err="1"/>
              <a:t>IvyBridge</a:t>
            </a:r>
            <a:endParaRPr lang="cs-CZ" altLang="cs-CZ" sz="1800" dirty="0"/>
          </a:p>
          <a:p>
            <a:r>
              <a:rPr lang="cs-CZ" altLang="cs-CZ" sz="1800" dirty="0"/>
              <a:t>CMT - </a:t>
            </a:r>
            <a:r>
              <a:rPr lang="cs-CZ" altLang="cs-CZ" sz="1800" dirty="0" err="1"/>
              <a:t>Clustered</a:t>
            </a:r>
            <a:r>
              <a:rPr lang="cs-CZ" altLang="cs-CZ" sz="1800" dirty="0"/>
              <a:t> </a:t>
            </a:r>
            <a:r>
              <a:rPr lang="cs-CZ" altLang="cs-CZ" sz="1800" dirty="0" err="1"/>
              <a:t>Multithreading</a:t>
            </a:r>
            <a:r>
              <a:rPr lang="cs-CZ" altLang="cs-CZ" sz="1800" dirty="0"/>
              <a:t> – Některé části procesoru jsou sdíleny dvěma vlákny, zatímco jiné části jsou přidělené jedinému vláknu.</a:t>
            </a:r>
          </a:p>
          <a:p>
            <a:r>
              <a:rPr lang="cs-CZ" altLang="cs-CZ" sz="1800" dirty="0"/>
              <a:t>Procesor je tvořen z </a:t>
            </a:r>
            <a:r>
              <a:rPr lang="cs-CZ" altLang="cs-CZ" sz="1800" b="1" dirty="0"/>
              <a:t>CMT modulů </a:t>
            </a:r>
          </a:p>
          <a:p>
            <a:r>
              <a:rPr lang="cs-CZ" altLang="cs-CZ" sz="1800" dirty="0"/>
              <a:t>Každý </a:t>
            </a:r>
            <a:r>
              <a:rPr lang="cs-CZ" altLang="cs-CZ" sz="1800" b="1" dirty="0"/>
              <a:t>CMT modul </a:t>
            </a:r>
            <a:r>
              <a:rPr lang="cs-CZ" altLang="cs-CZ" sz="1800" dirty="0"/>
              <a:t>částečně odpovídá </a:t>
            </a:r>
            <a:r>
              <a:rPr lang="cs-CZ" altLang="cs-CZ" sz="1800" b="1" dirty="0"/>
              <a:t>dvoujádrovému procesoru</a:t>
            </a:r>
          </a:p>
          <a:p>
            <a:r>
              <a:rPr lang="cs-CZ" altLang="cs-CZ" sz="1800" dirty="0"/>
              <a:t>V </a:t>
            </a:r>
            <a:r>
              <a:rPr lang="cs-CZ" altLang="cs-CZ" sz="1800" b="1" dirty="0"/>
              <a:t>CMT modulu </a:t>
            </a:r>
            <a:r>
              <a:rPr lang="cs-CZ" altLang="cs-CZ" sz="1800" dirty="0"/>
              <a:t>jsou 2 jádra pro celočíselné výpočty, ale pouze jedno jádro pro FP výpočty. Táto jádra sdílí </a:t>
            </a:r>
            <a:r>
              <a:rPr lang="cs-CZ" altLang="cs-CZ" sz="1800" b="1" dirty="0"/>
              <a:t>společnou L2 </a:t>
            </a:r>
            <a:r>
              <a:rPr lang="cs-CZ" altLang="cs-CZ" sz="1800" b="1" dirty="0" err="1"/>
              <a:t>cache</a:t>
            </a:r>
            <a:r>
              <a:rPr lang="cs-CZ" altLang="cs-CZ" sz="1800" b="1" dirty="0"/>
              <a:t> </a:t>
            </a:r>
            <a:r>
              <a:rPr lang="cs-CZ" altLang="cs-CZ" sz="1800" dirty="0"/>
              <a:t>a </a:t>
            </a:r>
            <a:r>
              <a:rPr lang="cs-CZ" altLang="cs-CZ" sz="1800" b="1" dirty="0"/>
              <a:t>instrukční L1 </a:t>
            </a:r>
            <a:r>
              <a:rPr lang="cs-CZ" altLang="cs-CZ" sz="1800" b="1" dirty="0" err="1"/>
              <a:t>cache</a:t>
            </a:r>
            <a:r>
              <a:rPr lang="cs-CZ" altLang="cs-CZ" sz="1800" dirty="0"/>
              <a:t> a instrukce jsou pro ně dekódovány a překládány na mikrooperace společným dekodérem.</a:t>
            </a:r>
          </a:p>
          <a:p>
            <a:r>
              <a:rPr lang="cs-CZ" altLang="cs-CZ" sz="1800" dirty="0"/>
              <a:t>Každé jádro v CMT modulu má svou vlastní velmi malou </a:t>
            </a:r>
            <a:r>
              <a:rPr lang="cs-CZ" altLang="cs-CZ" sz="1800" b="1" dirty="0"/>
              <a:t>datovou L1 </a:t>
            </a:r>
            <a:r>
              <a:rPr lang="cs-CZ" altLang="cs-CZ" sz="1800" b="1" dirty="0" err="1"/>
              <a:t>cache</a:t>
            </a:r>
            <a:endParaRPr lang="cs-CZ" altLang="cs-CZ" sz="1800" b="1" dirty="0"/>
          </a:p>
          <a:p>
            <a:endParaRPr lang="cs-CZ" altLang="cs-CZ" sz="1800" dirty="0"/>
          </a:p>
          <a:p>
            <a:r>
              <a:rPr lang="cs-CZ" altLang="cs-CZ" sz="1800" dirty="0"/>
              <a:t>V CMT modulu je tedy 1x L2 </a:t>
            </a:r>
            <a:r>
              <a:rPr lang="cs-CZ" altLang="cs-CZ" sz="1800" dirty="0" err="1"/>
              <a:t>Cache</a:t>
            </a:r>
            <a:r>
              <a:rPr lang="cs-CZ" altLang="cs-CZ" sz="1800" dirty="0"/>
              <a:t>, 1x instrukční L1 </a:t>
            </a:r>
            <a:r>
              <a:rPr lang="cs-CZ" altLang="cs-CZ" sz="1800" dirty="0" err="1"/>
              <a:t>Cache</a:t>
            </a:r>
            <a:r>
              <a:rPr lang="cs-CZ" altLang="cs-CZ" sz="1800" dirty="0"/>
              <a:t>, 2x datová L1 </a:t>
            </a:r>
            <a:r>
              <a:rPr lang="cs-CZ" altLang="cs-CZ" sz="1800" dirty="0" err="1"/>
              <a:t>cache</a:t>
            </a:r>
            <a:r>
              <a:rPr lang="cs-CZ" altLang="cs-CZ" sz="1800" dirty="0"/>
              <a:t>, 2x </a:t>
            </a:r>
            <a:r>
              <a:rPr lang="cs-CZ" altLang="cs-CZ" sz="1800" dirty="0" err="1"/>
              <a:t>Integer</a:t>
            </a:r>
            <a:r>
              <a:rPr lang="cs-CZ" altLang="cs-CZ" sz="1800" dirty="0"/>
              <a:t> jádro (dokáže 4 IPC), 1x FP jádro</a:t>
            </a:r>
          </a:p>
          <a:p>
            <a:endParaRPr lang="cs-CZ" altLang="cs-CZ" dirty="0"/>
          </a:p>
          <a:p>
            <a:endParaRPr lang="cs-CZ" altLang="cs-CZ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adpis 1">
            <a:extLst>
              <a:ext uri="{FF2B5EF4-FFF2-40B4-BE49-F238E27FC236}">
                <a16:creationId xmlns:a16="http://schemas.microsoft.com/office/drawing/2014/main" id="{C157067A-4376-4A88-BB42-64C39AA62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cs-CZ" altLang="cs-CZ"/>
          </a:p>
        </p:txBody>
      </p:sp>
      <p:pic>
        <p:nvPicPr>
          <p:cNvPr id="38915" name="Zástupný symbol pro obsah 3">
            <a:extLst>
              <a:ext uri="{FF2B5EF4-FFF2-40B4-BE49-F238E27FC236}">
                <a16:creationId xmlns:a16="http://schemas.microsoft.com/office/drawing/2014/main" id="{A7DB30AA-FA33-49BF-BA9F-B536B734E8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363" y="122238"/>
            <a:ext cx="6535737" cy="6691312"/>
          </a:xfrm>
        </p:spPr>
      </p:pic>
      <p:sp>
        <p:nvSpPr>
          <p:cNvPr id="38916" name="TextovéPole 4">
            <a:extLst>
              <a:ext uri="{FF2B5EF4-FFF2-40B4-BE49-F238E27FC236}">
                <a16:creationId xmlns:a16="http://schemas.microsoft.com/office/drawing/2014/main" id="{03263133-3888-4888-B0D7-2E239335E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2852738"/>
            <a:ext cx="1727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3600"/>
              <a:t>CMT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adpis 1">
            <a:extLst>
              <a:ext uri="{FF2B5EF4-FFF2-40B4-BE49-F238E27FC236}">
                <a16:creationId xmlns:a16="http://schemas.microsoft.com/office/drawing/2014/main" id="{810EEF88-8C2F-4F3C-8723-25B5931B4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AMD Bulldozer</a:t>
            </a:r>
          </a:p>
        </p:txBody>
      </p:sp>
      <p:sp>
        <p:nvSpPr>
          <p:cNvPr id="39939" name="Zástupný symbol pro obsah 2">
            <a:extLst>
              <a:ext uri="{FF2B5EF4-FFF2-40B4-BE49-F238E27FC236}">
                <a16:creationId xmlns:a16="http://schemas.microsoft.com/office/drawing/2014/main" id="{E759B996-A2DF-40E5-BA83-34EF27C0B0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2000" b="1"/>
              <a:t>Čtyřjádrové</a:t>
            </a:r>
            <a:r>
              <a:rPr lang="cs-CZ" altLang="cs-CZ" sz="2000"/>
              <a:t> procesry pak obsahují </a:t>
            </a:r>
            <a:r>
              <a:rPr lang="cs-CZ" altLang="cs-CZ" sz="2000" b="1"/>
              <a:t>dva</a:t>
            </a:r>
            <a:r>
              <a:rPr lang="cs-CZ" altLang="cs-CZ" sz="2000"/>
              <a:t> takové </a:t>
            </a:r>
            <a:r>
              <a:rPr lang="cs-CZ" altLang="cs-CZ" sz="2000" b="1"/>
              <a:t>CMT</a:t>
            </a:r>
            <a:r>
              <a:rPr lang="cs-CZ" altLang="cs-CZ" sz="2000"/>
              <a:t> moduly </a:t>
            </a:r>
          </a:p>
          <a:p>
            <a:r>
              <a:rPr lang="cs-CZ" altLang="cs-CZ" sz="2000" b="1"/>
              <a:t>Osmijádrové</a:t>
            </a:r>
            <a:r>
              <a:rPr lang="cs-CZ" altLang="cs-CZ" sz="2000"/>
              <a:t> procesory obsahují </a:t>
            </a:r>
            <a:r>
              <a:rPr lang="cs-CZ" altLang="cs-CZ" sz="2000" b="1"/>
              <a:t>4 CMT </a:t>
            </a:r>
            <a:r>
              <a:rPr lang="cs-CZ" altLang="cs-CZ" sz="2000"/>
              <a:t>moduly</a:t>
            </a:r>
          </a:p>
          <a:p>
            <a:r>
              <a:rPr lang="cs-CZ" altLang="cs-CZ" sz="2000"/>
              <a:t>Všechny moduly pak sdílejí společnou L3 cache (4 až 8 MB)</a:t>
            </a:r>
          </a:p>
          <a:p>
            <a:endParaRPr lang="cs-CZ" altLang="cs-CZ" sz="2000"/>
          </a:p>
          <a:p>
            <a:r>
              <a:rPr lang="cs-CZ" altLang="cs-CZ" sz="2000"/>
              <a:t>Taktovací frekvence 2,8 až 4,2 GHz, max. turbo dovoluje až 4,5 GHz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adpis 1">
            <a:extLst>
              <a:ext uri="{FF2B5EF4-FFF2-40B4-BE49-F238E27FC236}">
                <a16:creationId xmlns:a16="http://schemas.microsoft.com/office/drawing/2014/main" id="{DB75E2B8-7BF7-4766-B733-181A1EF50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AMD Fusion</a:t>
            </a:r>
          </a:p>
        </p:txBody>
      </p:sp>
      <p:sp>
        <p:nvSpPr>
          <p:cNvPr id="40963" name="Zástupný obsah 2">
            <a:extLst>
              <a:ext uri="{FF2B5EF4-FFF2-40B4-BE49-F238E27FC236}">
                <a16:creationId xmlns:a16="http://schemas.microsoft.com/office/drawing/2014/main" id="{CC1CAA8A-4749-40CB-B9EB-95E6B75D8F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1800"/>
              <a:t>Rok 2011</a:t>
            </a:r>
          </a:p>
          <a:p>
            <a:r>
              <a:rPr lang="cs-CZ" altLang="cs-CZ" sz="1800" b="1"/>
              <a:t>APU</a:t>
            </a:r>
            <a:r>
              <a:rPr lang="cs-CZ" altLang="cs-CZ" sz="1800"/>
              <a:t> - Accelerated Processing Unit – splynutí mikroprocesoru a grafického akcelerátoru</a:t>
            </a:r>
          </a:p>
          <a:p>
            <a:r>
              <a:rPr lang="cs-CZ" altLang="cs-CZ" sz="1800"/>
              <a:t>Integrací grafického jádra do procesoru se zvýšila mimo jiné rychlost přístupu grafického jádra do paměti na 27 Gb/s</a:t>
            </a:r>
          </a:p>
          <a:p>
            <a:r>
              <a:rPr lang="cs-CZ" altLang="cs-CZ" sz="1800"/>
              <a:t>Ve stejné době vidíme také integraci GPU v procesorech Intel Core SandyBridge</a:t>
            </a:r>
          </a:p>
          <a:p>
            <a:r>
              <a:rPr lang="cs-CZ" altLang="cs-CZ" sz="1800"/>
              <a:t>Řada variant mikroprocesorů AMD se ale i nadále vyrábí bez integrované grafiky</a:t>
            </a:r>
          </a:p>
          <a:p>
            <a:endParaRPr lang="cs-CZ" altLang="cs-CZ" sz="1800"/>
          </a:p>
          <a:p>
            <a:r>
              <a:rPr lang="cs-CZ" altLang="cs-CZ" sz="1800"/>
              <a:t>K integraci grafické výpočetní jednotky do mikroprocesoru dochází přibližně 4 roky poté, co firma AMD koupila firmu ATI – jednoho z nejvýznamnějších výrobců grafických karet a chipsetů. Po tomto obchodu byla „Fusion“ očekávána daleko dříve</a:t>
            </a:r>
          </a:p>
          <a:p>
            <a:r>
              <a:rPr lang="cs-CZ" altLang="cs-CZ" sz="1800"/>
              <a:t>Podobně jako u Intelu, součástí mikroprocesoru se stává i řadič PCI-E sběrnice a celý severní můstek</a:t>
            </a:r>
          </a:p>
          <a:p>
            <a:endParaRPr lang="cs-CZ" alt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6737B4C-DE04-4D86-8954-DDBC4F7DB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AMD – stručná historie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141A727-E0DE-4295-BB0E-8E2A97FA6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7038" y="1844675"/>
            <a:ext cx="8229600" cy="44116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defRPr/>
            </a:pPr>
            <a:r>
              <a:rPr lang="cs-CZ" altLang="cs-CZ" sz="2100" dirty="0"/>
              <a:t>únor 1993 - představeny první mikroprocesory řady </a:t>
            </a:r>
            <a:r>
              <a:rPr lang="cs-CZ" altLang="cs-CZ" sz="2100" b="1" dirty="0"/>
              <a:t>Am486</a:t>
            </a:r>
            <a:r>
              <a:rPr lang="cs-CZ" altLang="cs-CZ" sz="2100" dirty="0"/>
              <a:t> (1 milion tranzistorů)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defRPr/>
            </a:pPr>
            <a:r>
              <a:rPr lang="cs-CZ" altLang="cs-CZ" sz="2100" dirty="0"/>
              <a:t>První verze </a:t>
            </a:r>
            <a:r>
              <a:rPr lang="cs-CZ" altLang="cs-CZ" sz="2100" b="1" dirty="0"/>
              <a:t>Am486</a:t>
            </a:r>
            <a:r>
              <a:rPr lang="cs-CZ" altLang="cs-CZ" sz="2100" dirty="0"/>
              <a:t> byly považovány jen za náhražky</a:t>
            </a:r>
            <a:r>
              <a:rPr lang="cs-CZ" altLang="cs-CZ" sz="2100" b="1" dirty="0"/>
              <a:t> i80486</a:t>
            </a:r>
            <a:r>
              <a:rPr lang="cs-CZ" altLang="cs-CZ" sz="2100" dirty="0"/>
              <a:t> od Intelu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defRPr/>
            </a:pPr>
            <a:r>
              <a:rPr lang="cs-CZ" altLang="cs-CZ" sz="2100" dirty="0"/>
              <a:t>V procesoru je integrovaná 8 kB </a:t>
            </a:r>
            <a:r>
              <a:rPr lang="cs-CZ" altLang="cs-CZ" sz="2100" dirty="0" err="1"/>
              <a:t>Cache</a:t>
            </a:r>
            <a:endParaRPr lang="cs-CZ" altLang="cs-CZ" sz="2100" dirty="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defRPr/>
            </a:pPr>
            <a:r>
              <a:rPr lang="cs-CZ" altLang="cs-CZ" sz="2100" dirty="0"/>
              <a:t>Později bylo sníženo napájecí napětí z </a:t>
            </a:r>
            <a:r>
              <a:rPr lang="cs-CZ" altLang="cs-CZ" sz="2100" b="1" dirty="0"/>
              <a:t>5V</a:t>
            </a:r>
            <a:r>
              <a:rPr lang="cs-CZ" altLang="cs-CZ" sz="2100" dirty="0"/>
              <a:t> na </a:t>
            </a:r>
            <a:r>
              <a:rPr lang="cs-CZ" altLang="cs-CZ" sz="2100" b="1" dirty="0"/>
              <a:t>3,3V</a:t>
            </a:r>
            <a:r>
              <a:rPr lang="cs-CZ" altLang="cs-CZ" sz="2100" dirty="0"/>
              <a:t> a podařilo se zdvojnásobit taktovací frekvenci na </a:t>
            </a:r>
            <a:r>
              <a:rPr lang="cs-CZ" altLang="cs-CZ" sz="2100" b="1" dirty="0"/>
              <a:t>66 MHz</a:t>
            </a:r>
            <a:r>
              <a:rPr lang="cs-CZ" altLang="cs-CZ" sz="2100" dirty="0"/>
              <a:t>, ale ztratila se podpora pro starší základní desky, které nabízely pouze </a:t>
            </a:r>
            <a:r>
              <a:rPr lang="cs-CZ" altLang="cs-CZ" sz="2100" b="1" dirty="0"/>
              <a:t>5 V</a:t>
            </a:r>
            <a:r>
              <a:rPr lang="cs-CZ" altLang="cs-CZ" sz="2100" dirty="0"/>
              <a:t> </a:t>
            </a:r>
          </a:p>
          <a:p>
            <a:pPr marL="0" indent="0"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endParaRPr lang="cs-CZ" altLang="cs-CZ" sz="2100" b="1" i="1" dirty="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defRPr/>
            </a:pPr>
            <a:r>
              <a:rPr lang="cs-CZ" altLang="cs-CZ" sz="2100" dirty="0"/>
              <a:t>Později rychlejší verze Am486 (až 120 MHz) byly schopné výkonem konkurovat prvním procesorům Pentium na 60-66 MHz, přičemž stály třikrát méně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defRPr/>
            </a:pPr>
            <a:endParaRPr lang="cs-CZ" altLang="cs-CZ" sz="21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adpis 1">
            <a:extLst>
              <a:ext uri="{FF2B5EF4-FFF2-40B4-BE49-F238E27FC236}">
                <a16:creationId xmlns:a16="http://schemas.microsoft.com/office/drawing/2014/main" id="{6F203572-33BE-441E-BACF-EB49B2A07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AMD v letech 2010-2020</a:t>
            </a:r>
          </a:p>
        </p:txBody>
      </p:sp>
      <p:sp>
        <p:nvSpPr>
          <p:cNvPr id="41987" name="Zástupný obsah 2">
            <a:extLst>
              <a:ext uri="{FF2B5EF4-FFF2-40B4-BE49-F238E27FC236}">
                <a16:creationId xmlns:a16="http://schemas.microsoft.com/office/drawing/2014/main" id="{F7F2D661-2D86-41C5-8BC3-9CBF2BAAE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2400"/>
              <a:t>S procesory založenými na architektuře Fusion, Bulldozer a jejich následných klonech (Piledriver, Excavator, Vishera….) se firmě AMD na trhu příliš nedaří</a:t>
            </a:r>
          </a:p>
          <a:p>
            <a:r>
              <a:rPr lang="cs-CZ" altLang="cs-CZ" sz="2400"/>
              <a:t>Prodej procesů AMD se propadá a jejich oblíbenost klesá</a:t>
            </a:r>
          </a:p>
          <a:p>
            <a:r>
              <a:rPr lang="cs-CZ" altLang="cs-CZ" sz="2400"/>
              <a:t>Obrat k lepšímu nastává až s příchodem nové architektury Zen a s procesory Ryzen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adpis 1">
            <a:extLst>
              <a:ext uri="{FF2B5EF4-FFF2-40B4-BE49-F238E27FC236}">
                <a16:creationId xmlns:a16="http://schemas.microsoft.com/office/drawing/2014/main" id="{F866C8FB-0759-46D9-B6D0-27BAD6655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/>
              <a:t>AMD v letech 2010-2020</a:t>
            </a:r>
          </a:p>
        </p:txBody>
      </p:sp>
      <p:pic>
        <p:nvPicPr>
          <p:cNvPr id="43011" name="Zástupný obsah 4">
            <a:extLst>
              <a:ext uri="{FF2B5EF4-FFF2-40B4-BE49-F238E27FC236}">
                <a16:creationId xmlns:a16="http://schemas.microsoft.com/office/drawing/2014/main" id="{FCAA0828-3452-4EDB-B376-5EE8056267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916113"/>
            <a:ext cx="8229600" cy="3992562"/>
          </a:xfrm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id="{B2E42AF1-C55E-4721-9C14-71B37A4EA654}"/>
              </a:ext>
            </a:extLst>
          </p:cNvPr>
          <p:cNvSpPr/>
          <p:nvPr/>
        </p:nvSpPr>
        <p:spPr>
          <a:xfrm>
            <a:off x="1042988" y="2997200"/>
            <a:ext cx="936625" cy="151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CB0D1D3-8B4B-454C-9524-CE7D5EF16D90}"/>
              </a:ext>
            </a:extLst>
          </p:cNvPr>
          <p:cNvSpPr txBox="1"/>
          <p:nvPr/>
        </p:nvSpPr>
        <p:spPr>
          <a:xfrm>
            <a:off x="490538" y="1916113"/>
            <a:ext cx="2641600" cy="7381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cs-CZ" sz="1400" dirty="0"/>
              <a:t>Období architektury </a:t>
            </a:r>
            <a:r>
              <a:rPr lang="cs-CZ" sz="1400" dirty="0" err="1"/>
              <a:t>Netburst</a:t>
            </a:r>
            <a:r>
              <a:rPr lang="cs-CZ" sz="1400" dirty="0"/>
              <a:t> a posledních </a:t>
            </a:r>
            <a:r>
              <a:rPr lang="cs-CZ" sz="1400" dirty="0" err="1"/>
              <a:t>jednojádrových</a:t>
            </a:r>
            <a:r>
              <a:rPr lang="cs-CZ" sz="1400" dirty="0"/>
              <a:t> mikroprocesorů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980EF0F9-07A5-4C78-BED7-69AA51A48E8C}"/>
              </a:ext>
            </a:extLst>
          </p:cNvPr>
          <p:cNvCxnSpPr/>
          <p:nvPr/>
        </p:nvCxnSpPr>
        <p:spPr>
          <a:xfrm>
            <a:off x="1403350" y="2655888"/>
            <a:ext cx="107950" cy="485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BB6018AE-BB56-48FC-A4C5-9D49BB24200B}"/>
              </a:ext>
            </a:extLst>
          </p:cNvPr>
          <p:cNvSpPr txBox="1"/>
          <p:nvPr/>
        </p:nvSpPr>
        <p:spPr>
          <a:xfrm>
            <a:off x="2411413" y="3389313"/>
            <a:ext cx="2447925" cy="52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cs-CZ" sz="1400" dirty="0"/>
              <a:t>Počátek éry </a:t>
            </a:r>
            <a:r>
              <a:rPr lang="cs-CZ" sz="1400" dirty="0" err="1"/>
              <a:t>vícejádrových</a:t>
            </a:r>
            <a:r>
              <a:rPr lang="cs-CZ" sz="1400" dirty="0"/>
              <a:t> procesorů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5541808B-1F77-4BEB-A888-E925FBCE8A2F}"/>
              </a:ext>
            </a:extLst>
          </p:cNvPr>
          <p:cNvSpPr txBox="1"/>
          <p:nvPr/>
        </p:nvSpPr>
        <p:spPr>
          <a:xfrm>
            <a:off x="7269163" y="3586163"/>
            <a:ext cx="827087" cy="307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cs-CZ" sz="1400" dirty="0" err="1"/>
              <a:t>Ryzen</a:t>
            </a:r>
            <a:endParaRPr lang="cs-CZ" sz="1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adpis 1">
            <a:extLst>
              <a:ext uri="{FF2B5EF4-FFF2-40B4-BE49-F238E27FC236}">
                <a16:creationId xmlns:a16="http://schemas.microsoft.com/office/drawing/2014/main" id="{4588E500-02D2-469F-B271-DA8D24CF4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AMD Zen</a:t>
            </a:r>
          </a:p>
        </p:txBody>
      </p:sp>
      <p:sp>
        <p:nvSpPr>
          <p:cNvPr id="44035" name="Zástupný obsah 2">
            <a:extLst>
              <a:ext uri="{FF2B5EF4-FFF2-40B4-BE49-F238E27FC236}">
                <a16:creationId xmlns:a16="http://schemas.microsoft.com/office/drawing/2014/main" id="{9A19DE70-C3FF-42F7-8EB4-C0B3029716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cs-CZ" sz="1600" dirty="0"/>
              <a:t>Zen</a:t>
            </a:r>
            <a:r>
              <a:rPr lang="cs-CZ" altLang="cs-CZ" sz="1600" dirty="0"/>
              <a:t> je nová architektura mikroprocesorů řady</a:t>
            </a:r>
            <a:r>
              <a:rPr lang="en-US" altLang="cs-CZ" sz="1600" dirty="0"/>
              <a:t> x86-64</a:t>
            </a:r>
            <a:endParaRPr lang="cs-CZ" altLang="cs-CZ" sz="1600" dirty="0"/>
          </a:p>
          <a:p>
            <a:r>
              <a:rPr lang="cs-CZ" altLang="cs-CZ" sz="1600" dirty="0"/>
              <a:t>Od roku </a:t>
            </a:r>
            <a:r>
              <a:rPr lang="cs-CZ" altLang="cs-CZ" sz="1600" b="1" dirty="0"/>
              <a:t>2017</a:t>
            </a:r>
            <a:r>
              <a:rPr lang="cs-CZ" altLang="cs-CZ" sz="1600" dirty="0"/>
              <a:t> AMD tyto procesory vyrábí pod označením </a:t>
            </a:r>
            <a:r>
              <a:rPr lang="cs-CZ" altLang="cs-CZ" sz="1600" b="1" dirty="0" err="1"/>
              <a:t>Ryzen</a:t>
            </a:r>
            <a:endParaRPr lang="cs-CZ" altLang="cs-CZ" sz="1600" b="1" dirty="0"/>
          </a:p>
          <a:p>
            <a:r>
              <a:rPr lang="cs-CZ" altLang="cs-CZ" sz="1600" dirty="0"/>
              <a:t>Procesory se vyrábí technologií </a:t>
            </a:r>
            <a:r>
              <a:rPr lang="cs-CZ" altLang="cs-CZ" sz="1600" b="1" dirty="0"/>
              <a:t>14 </a:t>
            </a:r>
            <a:r>
              <a:rPr lang="cs-CZ" altLang="cs-CZ" sz="1600" b="1" dirty="0" err="1"/>
              <a:t>nm</a:t>
            </a:r>
            <a:r>
              <a:rPr lang="cs-CZ" altLang="cs-CZ" sz="1600" b="1" dirty="0"/>
              <a:t> </a:t>
            </a:r>
            <a:r>
              <a:rPr lang="cs-CZ" altLang="cs-CZ" sz="1600" dirty="0"/>
              <a:t>(stejnou jako </a:t>
            </a:r>
            <a:r>
              <a:rPr lang="cs-CZ" altLang="cs-CZ" sz="1600" dirty="0" err="1"/>
              <a:t>Broadwell</a:t>
            </a:r>
            <a:r>
              <a:rPr lang="cs-CZ" altLang="cs-CZ" sz="1600" dirty="0"/>
              <a:t>, </a:t>
            </a:r>
            <a:r>
              <a:rPr lang="cs-CZ" altLang="cs-CZ" sz="1600" dirty="0" err="1"/>
              <a:t>Skylake</a:t>
            </a:r>
            <a:r>
              <a:rPr lang="cs-CZ" altLang="cs-CZ" sz="1600" dirty="0"/>
              <a:t>, Kaby-</a:t>
            </a:r>
            <a:r>
              <a:rPr lang="cs-CZ" altLang="cs-CZ" sz="1600" dirty="0" err="1"/>
              <a:t>Lake</a:t>
            </a:r>
            <a:r>
              <a:rPr lang="cs-CZ" altLang="cs-CZ" sz="1600" dirty="0"/>
              <a:t>…)</a:t>
            </a:r>
          </a:p>
          <a:p>
            <a:r>
              <a:rPr lang="cs-CZ" altLang="cs-CZ" sz="1600" dirty="0"/>
              <a:t>Podpora nových pamětí DDR4</a:t>
            </a:r>
          </a:p>
          <a:p>
            <a:r>
              <a:rPr lang="cs-CZ" altLang="cs-CZ" sz="1600" dirty="0"/>
              <a:t>V roce 2018 přichází </a:t>
            </a:r>
            <a:r>
              <a:rPr lang="cs-CZ" altLang="cs-CZ" sz="1600" b="1" dirty="0" err="1"/>
              <a:t>Ryzen</a:t>
            </a:r>
            <a:r>
              <a:rPr lang="cs-CZ" altLang="cs-CZ" sz="1600" b="1" dirty="0"/>
              <a:t> II </a:t>
            </a:r>
            <a:r>
              <a:rPr lang="cs-CZ" altLang="cs-CZ" sz="1600" dirty="0"/>
              <a:t>s technologií </a:t>
            </a:r>
            <a:r>
              <a:rPr lang="cs-CZ" altLang="cs-CZ" sz="1600" b="1" dirty="0"/>
              <a:t>12 </a:t>
            </a:r>
            <a:r>
              <a:rPr lang="cs-CZ" altLang="cs-CZ" sz="1600" b="1" dirty="0" err="1"/>
              <a:t>nm</a:t>
            </a:r>
            <a:r>
              <a:rPr lang="cs-CZ" altLang="cs-CZ" sz="1600" b="1" dirty="0"/>
              <a:t> </a:t>
            </a:r>
            <a:r>
              <a:rPr lang="cs-CZ" altLang="cs-CZ" sz="1600" dirty="0"/>
              <a:t>(architektura Zen+)</a:t>
            </a:r>
          </a:p>
          <a:p>
            <a:r>
              <a:rPr lang="cs-CZ" altLang="cs-CZ" sz="1600" dirty="0"/>
              <a:t>Zmenšily se tranzistory, ale jejich počet a plocha chipu zůstávají stejné – mezi menšími tranzistory jsou ponechány mezery, aby šel chip lépe chladit</a:t>
            </a:r>
          </a:p>
          <a:p>
            <a:r>
              <a:rPr lang="cs-CZ" altLang="cs-CZ" sz="1600" dirty="0"/>
              <a:t>Snížila se </a:t>
            </a:r>
            <a:r>
              <a:rPr lang="cs-CZ" altLang="cs-CZ" sz="1600" b="1" dirty="0" err="1"/>
              <a:t>power</a:t>
            </a:r>
            <a:r>
              <a:rPr lang="cs-CZ" altLang="cs-CZ" sz="1600" b="1" dirty="0"/>
              <a:t> </a:t>
            </a:r>
            <a:r>
              <a:rPr lang="cs-CZ" altLang="cs-CZ" sz="1600" b="1" dirty="0" err="1"/>
              <a:t>densinty</a:t>
            </a:r>
            <a:r>
              <a:rPr lang="cs-CZ" altLang="cs-CZ" sz="1600" b="1" dirty="0"/>
              <a:t> – </a:t>
            </a:r>
            <a:r>
              <a:rPr lang="cs-CZ" altLang="cs-CZ" sz="1600" dirty="0"/>
              <a:t>množství produkovaného tepla na 1 mm</a:t>
            </a:r>
            <a:r>
              <a:rPr lang="cs-CZ" altLang="cs-CZ" sz="1600" baseline="30000" dirty="0"/>
              <a:t>2</a:t>
            </a:r>
          </a:p>
          <a:p>
            <a:r>
              <a:rPr lang="cs-CZ" altLang="cs-CZ" sz="1600" dirty="0"/>
              <a:t>V mikroprocesorech je třeba řešit problém „</a:t>
            </a:r>
            <a:r>
              <a:rPr lang="cs-CZ" altLang="cs-CZ" sz="1600" b="1" dirty="0"/>
              <a:t>hot spotů</a:t>
            </a:r>
            <a:r>
              <a:rPr lang="cs-CZ" altLang="cs-CZ" sz="1600" dirty="0"/>
              <a:t>“ – dekodér instrukcí, registry, </a:t>
            </a:r>
            <a:r>
              <a:rPr lang="cs-CZ" altLang="cs-CZ" sz="1600" dirty="0" err="1"/>
              <a:t>reorder</a:t>
            </a:r>
            <a:r>
              <a:rPr lang="cs-CZ" altLang="cs-CZ" sz="1600" dirty="0"/>
              <a:t> buffer jsou na rozdíl od jiných částí procesorů neustále zatíženy a v jejich místě vzniká příliš mnoho tepla</a:t>
            </a:r>
          </a:p>
          <a:p>
            <a:r>
              <a:rPr lang="cs-CZ" altLang="cs-CZ" sz="1600" dirty="0"/>
              <a:t>Moderní verze </a:t>
            </a:r>
            <a:r>
              <a:rPr lang="cs-CZ" altLang="cs-CZ" sz="1600" dirty="0" err="1"/>
              <a:t>TurboBoostu</a:t>
            </a:r>
            <a:r>
              <a:rPr lang="cs-CZ" altLang="cs-CZ" sz="1600" dirty="0"/>
              <a:t> toto uměli řešit například přehazováním úlohy z jádra na jádra, aby se ve vypnutém jádro „hot spoty“ ochladily</a:t>
            </a:r>
          </a:p>
          <a:p>
            <a:endParaRPr lang="cs-CZ" altLang="cs-CZ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adpis 1">
            <a:extLst>
              <a:ext uri="{FF2B5EF4-FFF2-40B4-BE49-F238E27FC236}">
                <a16:creationId xmlns:a16="http://schemas.microsoft.com/office/drawing/2014/main" id="{5BCC71AA-2861-4598-8F5C-40A82CE8C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AMD Zen 2</a:t>
            </a:r>
          </a:p>
        </p:txBody>
      </p:sp>
      <p:sp>
        <p:nvSpPr>
          <p:cNvPr id="45059" name="Zástupný obsah 2">
            <a:extLst>
              <a:ext uri="{FF2B5EF4-FFF2-40B4-BE49-F238E27FC236}">
                <a16:creationId xmlns:a16="http://schemas.microsoft.com/office/drawing/2014/main" id="{C1DC2B5A-B93C-454B-8A13-E5D1F9C77A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1600" b="1" dirty="0"/>
              <a:t>MCM - </a:t>
            </a:r>
            <a:r>
              <a:rPr lang="cs-CZ" altLang="cs-CZ" sz="1600" b="1" dirty="0" err="1"/>
              <a:t>multi</a:t>
            </a:r>
            <a:r>
              <a:rPr lang="cs-CZ" altLang="cs-CZ" sz="1600" b="1" dirty="0"/>
              <a:t>-chip module </a:t>
            </a:r>
            <a:r>
              <a:rPr lang="cs-CZ" altLang="cs-CZ" sz="1600" dirty="0"/>
              <a:t>design</a:t>
            </a:r>
          </a:p>
          <a:p>
            <a:r>
              <a:rPr lang="cs-CZ" altLang="cs-CZ" sz="1600" dirty="0"/>
              <a:t>Mikroprocesor je rozdělen na „</a:t>
            </a:r>
            <a:r>
              <a:rPr lang="cs-CZ" altLang="cs-CZ" sz="1600" dirty="0" err="1"/>
              <a:t>chiplety</a:t>
            </a:r>
            <a:r>
              <a:rPr lang="cs-CZ" altLang="cs-CZ" sz="1600" dirty="0"/>
              <a:t>“ a není již vyroben jako jeden monolitický chip</a:t>
            </a:r>
          </a:p>
          <a:p>
            <a:r>
              <a:rPr lang="cs-CZ" altLang="cs-CZ" sz="1600" dirty="0"/>
              <a:t>Radikálně se tím snížily výrobní náklady </a:t>
            </a:r>
            <a:r>
              <a:rPr lang="cs-CZ" altLang="cs-CZ" sz="1600" dirty="0" err="1"/>
              <a:t>multicore</a:t>
            </a:r>
            <a:r>
              <a:rPr lang="cs-CZ" altLang="cs-CZ" sz="1600" dirty="0"/>
              <a:t> </a:t>
            </a:r>
            <a:r>
              <a:rPr lang="cs-CZ" altLang="cs-CZ" sz="1600" dirty="0" err="1"/>
              <a:t>procesoů</a:t>
            </a:r>
            <a:endParaRPr lang="cs-CZ" altLang="cs-CZ" sz="1600" dirty="0"/>
          </a:p>
          <a:p>
            <a:r>
              <a:rPr lang="cs-CZ" altLang="cs-CZ" sz="1600" dirty="0"/>
              <a:t>Vyrobit monolitický 32-jádrový mikroprocesor znamenalo vyrobit chip, který obsahoval dohromady 32 jader, přičemž v žádném z nich nesměla být výrobní vada</a:t>
            </a:r>
          </a:p>
          <a:p>
            <a:r>
              <a:rPr lang="cs-CZ" altLang="cs-CZ" sz="1600" dirty="0"/>
              <a:t>Výrobní vada v kterémkoliv z jader znehodnotila celý chip – musel se vyřadit jako zmetek</a:t>
            </a:r>
          </a:p>
          <a:p>
            <a:r>
              <a:rPr lang="cs-CZ" altLang="cs-CZ" sz="1600" dirty="0"/>
              <a:t>Pravděpodobnost výrobní vady je v mikroprocesoru s miliardami tranzistorů velmi vysoká</a:t>
            </a:r>
          </a:p>
          <a:p>
            <a:r>
              <a:rPr lang="cs-CZ" altLang="cs-CZ" sz="1600" dirty="0"/>
              <a:t>Produkce velkého množství zmetků prodražuje výrobu</a:t>
            </a:r>
          </a:p>
          <a:p>
            <a:r>
              <a:rPr lang="cs-CZ" altLang="cs-CZ" sz="1600" dirty="0"/>
              <a:t>Pokud se jednotlivá jádra nebo dvojice jader vyrobí jako samostatné „</a:t>
            </a:r>
            <a:r>
              <a:rPr lang="cs-CZ" altLang="cs-CZ" sz="1600" dirty="0" err="1"/>
              <a:t>chiplety</a:t>
            </a:r>
            <a:r>
              <a:rPr lang="cs-CZ" altLang="cs-CZ" sz="1600" dirty="0"/>
              <a:t>“, zůstane nám mnohem více použitelných chipů, ze kterých se „slepí“ </a:t>
            </a:r>
            <a:r>
              <a:rPr lang="cs-CZ" altLang="cs-CZ" sz="1600" dirty="0" err="1"/>
              <a:t>vícejádrový</a:t>
            </a:r>
            <a:r>
              <a:rPr lang="cs-CZ" altLang="cs-CZ" sz="1600" dirty="0"/>
              <a:t> mikroprocesor</a:t>
            </a:r>
          </a:p>
          <a:p>
            <a:r>
              <a:rPr lang="cs-CZ" altLang="cs-CZ" sz="1600" dirty="0" err="1"/>
              <a:t>Chiplety</a:t>
            </a:r>
            <a:r>
              <a:rPr lang="cs-CZ" altLang="cs-CZ" sz="1600" dirty="0"/>
              <a:t> jsou vyrobeny technologií </a:t>
            </a:r>
            <a:r>
              <a:rPr lang="cs-CZ" altLang="cs-CZ" sz="1600" b="1" dirty="0"/>
              <a:t>7 </a:t>
            </a:r>
            <a:r>
              <a:rPr lang="cs-CZ" altLang="cs-CZ" sz="1600" b="1" dirty="0" err="1"/>
              <a:t>nm</a:t>
            </a:r>
            <a:r>
              <a:rPr lang="cs-CZ" altLang="cs-CZ" sz="1600" b="1" dirty="0"/>
              <a:t>  </a:t>
            </a:r>
            <a:r>
              <a:rPr lang="cs-CZ" altLang="cs-CZ" sz="1600" dirty="0"/>
              <a:t>a mají rozměry cca 80 mm</a:t>
            </a:r>
            <a:r>
              <a:rPr lang="cs-CZ" altLang="cs-CZ" sz="1600" baseline="30000" dirty="0"/>
              <a:t>2</a:t>
            </a:r>
          </a:p>
          <a:p>
            <a:r>
              <a:rPr lang="cs-CZ" altLang="cs-CZ" sz="1600" dirty="0"/>
              <a:t>Nejsložitější </a:t>
            </a:r>
            <a:r>
              <a:rPr lang="cs-CZ" altLang="cs-CZ" sz="1600" dirty="0" err="1"/>
              <a:t>chiplety</a:t>
            </a:r>
            <a:r>
              <a:rPr lang="cs-CZ" altLang="cs-CZ" sz="1600" dirty="0"/>
              <a:t> (s 8 jádry) obsahují až 4 miliardy tranzistorů</a:t>
            </a:r>
          </a:p>
          <a:p>
            <a:r>
              <a:rPr lang="cs-CZ" altLang="cs-CZ" sz="1600" dirty="0"/>
              <a:t>Všechny procesory mají 32+32 KB L1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a 512 KB L2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v každém jádře</a:t>
            </a:r>
          </a:p>
          <a:p>
            <a:r>
              <a:rPr lang="cs-CZ" altLang="cs-CZ" sz="1600" dirty="0"/>
              <a:t>Kapacita sdílené L3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16 MB až 256 MB</a:t>
            </a:r>
          </a:p>
          <a:p>
            <a:endParaRPr lang="cs-CZ" altLang="cs-CZ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adpis 1">
            <a:extLst>
              <a:ext uri="{FF2B5EF4-FFF2-40B4-BE49-F238E27FC236}">
                <a16:creationId xmlns:a16="http://schemas.microsoft.com/office/drawing/2014/main" id="{7F906152-CDD4-4858-88FE-AF288DC45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AMD Zen2</a:t>
            </a:r>
          </a:p>
        </p:txBody>
      </p:sp>
      <p:sp>
        <p:nvSpPr>
          <p:cNvPr id="46083" name="Zástupný obsah 2">
            <a:extLst>
              <a:ext uri="{FF2B5EF4-FFF2-40B4-BE49-F238E27FC236}">
                <a16:creationId xmlns:a16="http://schemas.microsoft.com/office/drawing/2014/main" id="{ECE6D5A3-A6F9-499B-96AD-C316EDDB1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1600" dirty="0"/>
              <a:t>Pro tuto architekturu je typický velký podíl </a:t>
            </a:r>
            <a:r>
              <a:rPr lang="cs-CZ" altLang="cs-CZ" sz="1600" b="1" dirty="0" err="1"/>
              <a:t>dark</a:t>
            </a:r>
            <a:r>
              <a:rPr lang="cs-CZ" altLang="cs-CZ" sz="1600" b="1" dirty="0"/>
              <a:t> </a:t>
            </a:r>
            <a:r>
              <a:rPr lang="cs-CZ" altLang="cs-CZ" sz="1600" b="1" dirty="0" err="1"/>
              <a:t>silicone</a:t>
            </a:r>
            <a:endParaRPr lang="cs-CZ" altLang="cs-CZ" sz="1600" b="1" dirty="0"/>
          </a:p>
          <a:p>
            <a:r>
              <a:rPr lang="cs-CZ" altLang="cs-CZ" sz="1600" dirty="0"/>
              <a:t>Aby se zabránilo příliš vysokému ztrátovému výkonu, musí určitá část chipu zůstat neaktivní - neaktivní část se nazývá </a:t>
            </a:r>
            <a:r>
              <a:rPr lang="cs-CZ" altLang="cs-CZ" sz="1600" b="1" dirty="0" err="1"/>
              <a:t>dark</a:t>
            </a:r>
            <a:r>
              <a:rPr lang="cs-CZ" altLang="cs-CZ" sz="1600" b="1" dirty="0"/>
              <a:t> </a:t>
            </a:r>
            <a:r>
              <a:rPr lang="cs-CZ" altLang="cs-CZ" sz="1600" b="1" dirty="0" err="1"/>
              <a:t>silicone</a:t>
            </a:r>
            <a:endParaRPr lang="cs-CZ" altLang="cs-CZ" sz="1600" b="1" dirty="0"/>
          </a:p>
          <a:p>
            <a:r>
              <a:rPr lang="cs-CZ" altLang="cs-CZ" sz="1600" dirty="0"/>
              <a:t>Práce mikroprocesorového jádra musí být rozdělena v čase a prostoru tak, aby nikdy „netopili“ všechny tranzistory naráz</a:t>
            </a:r>
          </a:p>
          <a:p>
            <a:r>
              <a:rPr lang="cs-CZ" altLang="cs-CZ" sz="1600" dirty="0"/>
              <a:t>Představit to lze například tak, že v několikapatrovém velkém domě, který má 100 oken, smí být naráz rozsvíceno pouze 20 oken. Pokud by se svítilo ve všech oknech, dojde k přetížení (např. shoří přívodní elektrický kabel.) Když se musí v některé místnosti rozsvítit, musí se v jiné zhasnout</a:t>
            </a:r>
          </a:p>
          <a:p>
            <a:r>
              <a:rPr lang="cs-CZ" altLang="cs-CZ" sz="1600" dirty="0" err="1"/>
              <a:t>Dark</a:t>
            </a:r>
            <a:r>
              <a:rPr lang="cs-CZ" altLang="cs-CZ" sz="1600" dirty="0"/>
              <a:t> </a:t>
            </a:r>
            <a:r>
              <a:rPr lang="cs-CZ" altLang="cs-CZ" sz="1600" dirty="0" err="1"/>
              <a:t>silicone</a:t>
            </a:r>
            <a:r>
              <a:rPr lang="cs-CZ" altLang="cs-CZ" sz="1600" dirty="0"/>
              <a:t> = zhasnutá okna. Pouze některé části křemíkového </a:t>
            </a:r>
            <a:r>
              <a:rPr lang="cs-CZ" altLang="cs-CZ" sz="1600" dirty="0" err="1"/>
              <a:t>chipletu</a:t>
            </a:r>
            <a:r>
              <a:rPr lang="cs-CZ" altLang="cs-CZ" sz="1600" dirty="0"/>
              <a:t> „svítí“, většina je zhasnutá. „Svítící“ části nemohou svítit trvale, jinak by vznikly hot-spoty – příliš žhavá lokální místa. Aktivita se tedy musí v procesoru neustále „stěhovat“ </a:t>
            </a:r>
          </a:p>
          <a:p>
            <a:r>
              <a:rPr lang="cs-CZ" altLang="cs-CZ" sz="1600" dirty="0"/>
              <a:t>Všechny tyto problémy vyplývají z toho, že při rozměrech tranzistoru 7 </a:t>
            </a:r>
            <a:r>
              <a:rPr lang="cs-CZ" altLang="cs-CZ" sz="1600" dirty="0" err="1"/>
              <a:t>nm</a:t>
            </a:r>
            <a:r>
              <a:rPr lang="cs-CZ" altLang="cs-CZ" sz="1600" dirty="0"/>
              <a:t> je tepelná energetická hustota (</a:t>
            </a:r>
            <a:r>
              <a:rPr lang="cs-CZ" altLang="cs-CZ" sz="1600" dirty="0" err="1"/>
              <a:t>power</a:t>
            </a:r>
            <a:r>
              <a:rPr lang="cs-CZ" altLang="cs-CZ" sz="1600" dirty="0"/>
              <a:t> </a:t>
            </a:r>
            <a:r>
              <a:rPr lang="cs-CZ" altLang="cs-CZ" sz="1600" dirty="0" err="1"/>
              <a:t>density</a:t>
            </a:r>
            <a:r>
              <a:rPr lang="cs-CZ" altLang="cs-CZ" sz="1600" dirty="0"/>
              <a:t>) příliš vysoká – 1,62 W/mm² po rozložení na celou plochu, v hotspotech ale až 5 W/mm²</a:t>
            </a:r>
          </a:p>
          <a:p>
            <a:endParaRPr lang="cs-CZ" altLang="cs-CZ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adpis 1">
            <a:extLst>
              <a:ext uri="{FF2B5EF4-FFF2-40B4-BE49-F238E27FC236}">
                <a16:creationId xmlns:a16="http://schemas.microsoft.com/office/drawing/2014/main" id="{5C3C1317-C7E2-4D2C-9ABE-4525758D6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AMD Zen2</a:t>
            </a:r>
          </a:p>
        </p:txBody>
      </p:sp>
      <p:pic>
        <p:nvPicPr>
          <p:cNvPr id="47107" name="Zástupný obsah 4">
            <a:extLst>
              <a:ext uri="{FF2B5EF4-FFF2-40B4-BE49-F238E27FC236}">
                <a16:creationId xmlns:a16="http://schemas.microsoft.com/office/drawing/2014/main" id="{8E60C9E7-FC5B-48B0-BF79-66D9F2E8C6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4525" y="1916113"/>
            <a:ext cx="2857500" cy="2857500"/>
          </a:xfrm>
        </p:spPr>
      </p:pic>
      <p:sp>
        <p:nvSpPr>
          <p:cNvPr id="47108" name="TextovéPole 5">
            <a:extLst>
              <a:ext uri="{FF2B5EF4-FFF2-40B4-BE49-F238E27FC236}">
                <a16:creationId xmlns:a16="http://schemas.microsoft.com/office/drawing/2014/main" id="{3BCD2956-E45C-4669-81D3-2DD90593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73238"/>
            <a:ext cx="5194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cs-CZ" altLang="cs-CZ" dirty="0"/>
              <a:t>Každý mikroprocesor obsahuje také IO  chip, který funguje jako řadič paměti, řadič PCI-E a rozhraní pro komunikaci se základní deskou (v podstatě integrovaný severní můstek)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altLang="cs-CZ" dirty="0"/>
              <a:t>Tento obvod je vyroben starším výrobním procesem 12 </a:t>
            </a:r>
            <a:r>
              <a:rPr lang="cs-CZ" altLang="cs-CZ" dirty="0" err="1"/>
              <a:t>nm</a:t>
            </a:r>
            <a:endParaRPr lang="cs-CZ" altLang="cs-CZ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E8BEEBA-C13E-4790-84C2-49155036C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AMD - shrnutí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3F8F8F4-0AAF-4803-AF2C-C41C19C77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cs-CZ" altLang="cs-CZ" sz="2100"/>
              <a:t>Firma AMD dělala dlouhá léta jen </a:t>
            </a:r>
            <a:r>
              <a:rPr lang="cs-CZ" altLang="cs-CZ" sz="2100" b="1"/>
              <a:t>klony </a:t>
            </a:r>
            <a:r>
              <a:rPr lang="cs-CZ" altLang="cs-CZ" sz="2100"/>
              <a:t>procesorů Intel </a:t>
            </a:r>
          </a:p>
          <a:p>
            <a:pPr>
              <a:lnSpc>
                <a:spcPct val="90000"/>
              </a:lnSpc>
            </a:pPr>
            <a:r>
              <a:rPr lang="cs-CZ" altLang="cs-CZ" sz="2100"/>
              <a:t>Většinou spadala do druhé kasty výrobců procesorů, ale z této pozice se jí povedlo dostat mezi špičku </a:t>
            </a:r>
          </a:p>
          <a:p>
            <a:pPr>
              <a:lnSpc>
                <a:spcPct val="90000"/>
              </a:lnSpc>
            </a:pPr>
            <a:r>
              <a:rPr lang="cs-CZ" altLang="cs-CZ" sz="2100"/>
              <a:t>Svými výkonnými a přitom levnými procesory si získala obrovskou základnu příznivců </a:t>
            </a:r>
          </a:p>
          <a:p>
            <a:pPr>
              <a:lnSpc>
                <a:spcPct val="90000"/>
              </a:lnSpc>
            </a:pPr>
            <a:r>
              <a:rPr lang="cs-CZ" altLang="cs-CZ" sz="2100"/>
              <a:t>V letech 2000 – 2006 jsou procesory firmy AMD obvykle výkonnější než přímá konkurence od Intelu</a:t>
            </a:r>
          </a:p>
          <a:p>
            <a:pPr>
              <a:lnSpc>
                <a:spcPct val="90000"/>
              </a:lnSpc>
            </a:pPr>
            <a:r>
              <a:rPr lang="cs-CZ" altLang="cs-CZ" sz="2100"/>
              <a:t>S příchodem vícejádrových procesorů nástavá pokles prodeje procesorů AMD</a:t>
            </a:r>
          </a:p>
          <a:p>
            <a:pPr>
              <a:lnSpc>
                <a:spcPct val="90000"/>
              </a:lnSpc>
            </a:pPr>
            <a:r>
              <a:rPr lang="cs-CZ" altLang="cs-CZ" sz="2100"/>
              <a:t>S nástupem </a:t>
            </a:r>
            <a:r>
              <a:rPr lang="cs-CZ" altLang="cs-CZ" sz="2100" b="1"/>
              <a:t>vícejádrových procesorů</a:t>
            </a:r>
            <a:r>
              <a:rPr lang="cs-CZ" altLang="cs-CZ" sz="2100"/>
              <a:t> je velmi obtížné srovnávat výkonnost procesorů  Intelu a AMD, protože výpočetní výkon je silně závislý na typu aplikace</a:t>
            </a:r>
          </a:p>
          <a:p>
            <a:pPr>
              <a:lnSpc>
                <a:spcPct val="90000"/>
              </a:lnSpc>
            </a:pPr>
            <a:r>
              <a:rPr lang="cs-CZ" altLang="cs-CZ" sz="2100"/>
              <a:t>AMD zvyšuje podíl na trhu opět až s příchodem architektury Zen</a:t>
            </a:r>
          </a:p>
          <a:p>
            <a:pPr>
              <a:lnSpc>
                <a:spcPct val="90000"/>
              </a:lnSpc>
            </a:pPr>
            <a:endParaRPr lang="cs-CZ" altLang="cs-CZ" sz="2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adpis 1">
            <a:extLst>
              <a:ext uri="{FF2B5EF4-FFF2-40B4-BE49-F238E27FC236}">
                <a16:creationId xmlns:a16="http://schemas.microsoft.com/office/drawing/2014/main" id="{6B62FDCF-5E86-48D8-8E45-2EE0193DD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Další vývoj ???</a:t>
            </a:r>
          </a:p>
        </p:txBody>
      </p:sp>
      <p:sp>
        <p:nvSpPr>
          <p:cNvPr id="49155" name="Zástupný obsah 2">
            <a:extLst>
              <a:ext uri="{FF2B5EF4-FFF2-40B4-BE49-F238E27FC236}">
                <a16:creationId xmlns:a16="http://schemas.microsoft.com/office/drawing/2014/main" id="{9ADFE193-89D5-461A-858E-D16A11D553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2400" dirty="0"/>
              <a:t>Další snižování rozměru tranzistorů je velmi problematické</a:t>
            </a:r>
          </a:p>
          <a:p>
            <a:r>
              <a:rPr lang="cs-CZ" altLang="cs-CZ" sz="2400" dirty="0"/>
              <a:t>Na velmi malý </a:t>
            </a:r>
            <a:r>
              <a:rPr lang="cs-CZ" altLang="cs-CZ" sz="2400" dirty="0" err="1"/>
              <a:t>chip</a:t>
            </a:r>
            <a:r>
              <a:rPr lang="cs-CZ" altLang="cs-CZ" sz="2400" dirty="0"/>
              <a:t> se již vejde tolik tranzistorů, že z důvodu produkce tepla není možné, aby pracovaly všechny naráz (problém </a:t>
            </a:r>
            <a:r>
              <a:rPr lang="cs-CZ" altLang="cs-CZ" sz="2400" i="1" dirty="0" err="1"/>
              <a:t>dark</a:t>
            </a:r>
            <a:r>
              <a:rPr lang="cs-CZ" altLang="cs-CZ" sz="2400" i="1" dirty="0"/>
              <a:t> </a:t>
            </a:r>
            <a:r>
              <a:rPr lang="cs-CZ" altLang="cs-CZ" sz="2400" i="1" dirty="0" err="1"/>
              <a:t>silicone</a:t>
            </a:r>
            <a:r>
              <a:rPr lang="cs-CZ" altLang="cs-CZ" sz="2400" dirty="0"/>
              <a:t>)</a:t>
            </a:r>
          </a:p>
          <a:p>
            <a:r>
              <a:rPr lang="cs-CZ" altLang="cs-CZ" sz="2400" dirty="0"/>
              <a:t>Menší tranzistory již nejsou úsporné, ale naopak skrz prosakuje proud „</a:t>
            </a:r>
            <a:r>
              <a:rPr lang="cs-CZ" altLang="cs-CZ" sz="2400" i="1" dirty="0" err="1"/>
              <a:t>leakage</a:t>
            </a:r>
            <a:r>
              <a:rPr lang="cs-CZ" altLang="cs-CZ" sz="2400" i="1" dirty="0"/>
              <a:t> </a:t>
            </a:r>
            <a:r>
              <a:rPr lang="cs-CZ" altLang="cs-CZ" sz="2400" i="1" dirty="0" err="1"/>
              <a:t>current</a:t>
            </a:r>
            <a:r>
              <a:rPr lang="cs-CZ" altLang="cs-CZ" sz="2400" dirty="0"/>
              <a:t>“</a:t>
            </a:r>
          </a:p>
          <a:p>
            <a:r>
              <a:rPr lang="cs-CZ" altLang="cs-CZ" sz="2400" dirty="0"/>
              <a:t>Stále platí, že menší tranzistory jsou rychlejší, ale miliardy tranzistorů v mikroprocesorovém jádře nemohou pracovat na frekvenci vyšší než cca 4GHz, protože by po cestách v mikroprocesoru nestíhal putovat signál</a:t>
            </a:r>
          </a:p>
          <a:p>
            <a:r>
              <a:rPr lang="cs-CZ" altLang="cs-CZ" sz="2400" dirty="0"/>
              <a:t>Takže vysokou rychlost současných miniaturních tranzistorů vůbec nemůžeme využít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Nadpis 1">
            <a:extLst>
              <a:ext uri="{FF2B5EF4-FFF2-40B4-BE49-F238E27FC236}">
                <a16:creationId xmlns:a16="http://schemas.microsoft.com/office/drawing/2014/main" id="{EA55E8EE-6A49-4C50-9AA5-0C0C4AA86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Dennardovo škálování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1B4386-1133-4149-A873-6EA4F829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cs-CZ" sz="1800" dirty="0"/>
              <a:t>Robert </a:t>
            </a:r>
            <a:r>
              <a:rPr lang="cs-CZ" sz="1800" dirty="0" err="1"/>
              <a:t>Dennard</a:t>
            </a:r>
            <a:r>
              <a:rPr lang="cs-CZ" sz="1800" dirty="0"/>
              <a:t> v roce 1974 předpověděl, že zmenšováním tranzistorů zůstává jejich hustota výkonu konstantní, takže spotřeba energie zůstává úměrná ploše</a:t>
            </a:r>
          </a:p>
          <a:p>
            <a:pPr>
              <a:defRPr/>
            </a:pPr>
            <a:r>
              <a:rPr lang="cs-CZ" sz="1800" dirty="0"/>
              <a:t>Menší tranzistor spotřebuje méně energie</a:t>
            </a:r>
          </a:p>
          <a:p>
            <a:pPr>
              <a:defRPr/>
            </a:pPr>
            <a:r>
              <a:rPr lang="cs-CZ" sz="1800" dirty="0"/>
              <a:t>Na stejnou plochu chipu se vejde více malých tranzistorů, ale jejich produkce tepla je o tolik nižší, že chip se zahřívá stále stejně nebo i méně</a:t>
            </a:r>
          </a:p>
          <a:p>
            <a:pPr>
              <a:defRPr/>
            </a:pPr>
            <a:r>
              <a:rPr lang="cs-CZ" sz="1800" dirty="0"/>
              <a:t>Dle </a:t>
            </a:r>
            <a:r>
              <a:rPr lang="cs-CZ" sz="1800" dirty="0" err="1"/>
              <a:t>Dennarda</a:t>
            </a:r>
            <a:r>
              <a:rPr lang="cs-CZ" sz="1800" dirty="0"/>
              <a:t> platí přibližně toto:</a:t>
            </a:r>
          </a:p>
          <a:p>
            <a:pPr marL="540000">
              <a:defRPr/>
            </a:pPr>
            <a:r>
              <a:rPr lang="cs-CZ" sz="1400" dirty="0"/>
              <a:t>Rozměry tranzistorů jsou v každé generaci zmenšeny o 30% </a:t>
            </a:r>
          </a:p>
          <a:p>
            <a:pPr marL="540000">
              <a:defRPr/>
            </a:pPr>
            <a:r>
              <a:rPr lang="cs-CZ" sz="1400" dirty="0"/>
              <a:t>Plocha tranzistoru se tím pádem zmenší o 50% </a:t>
            </a:r>
          </a:p>
          <a:p>
            <a:pPr marL="540000">
              <a:defRPr/>
            </a:pPr>
            <a:r>
              <a:rPr lang="cs-CZ" sz="1400" dirty="0"/>
              <a:t>Zmenšení tranzistoru snižuje zpoždění o 30% (0,7x), a tak zvyšuje provozní frekvenci přibližně o 40% (1,4x)</a:t>
            </a:r>
          </a:p>
          <a:p>
            <a:pPr marL="540000">
              <a:defRPr/>
            </a:pPr>
            <a:r>
              <a:rPr lang="cs-CZ" sz="1400" dirty="0"/>
              <a:t>Ke spínání tranzistoru stačí napětí o 30% nižší, což kvadraticky  sníží spotřebu energie o 65%</a:t>
            </a:r>
          </a:p>
          <a:p>
            <a:pPr marL="540000">
              <a:defRPr/>
            </a:pPr>
            <a:r>
              <a:rPr lang="cs-CZ" sz="1400" dirty="0"/>
              <a:t>Tedy tranzistorů lze na stejnou plochu 2x víc, přičemž jejich spotřeba je o 65% nižší, takže je zde rezerva, která umožní i to zvýšení taktovací frekvence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adpis 1">
            <a:extLst>
              <a:ext uri="{FF2B5EF4-FFF2-40B4-BE49-F238E27FC236}">
                <a16:creationId xmlns:a16="http://schemas.microsoft.com/office/drawing/2014/main" id="{2BB9A23A-200D-431E-9E12-A4AC81FC3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Dennardovo škálování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6646FC-F4C5-4276-8F79-BA2AC696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cs-CZ" sz="2400" dirty="0"/>
              <a:t>Ve chvíli, kdyby </a:t>
            </a:r>
            <a:r>
              <a:rPr lang="cs-CZ" sz="2400" dirty="0" err="1"/>
              <a:t>Dennardovo</a:t>
            </a:r>
            <a:r>
              <a:rPr lang="cs-CZ" sz="2400" dirty="0"/>
              <a:t> škálování přestalo platit, nemá dále význam snažit se zmenšovat rozměry tranzistorů</a:t>
            </a:r>
          </a:p>
          <a:p>
            <a:pPr>
              <a:defRPr/>
            </a:pPr>
            <a:r>
              <a:rPr lang="cs-CZ" sz="2400" dirty="0" err="1"/>
              <a:t>Dennardovo</a:t>
            </a:r>
            <a:r>
              <a:rPr lang="cs-CZ" sz="2400" dirty="0"/>
              <a:t> škálování již několik let neplatí!</a:t>
            </a:r>
          </a:p>
          <a:p>
            <a:pPr>
              <a:defRPr/>
            </a:pPr>
            <a:r>
              <a:rPr lang="cs-CZ" sz="2400" dirty="0"/>
              <a:t>Zmenšující se tranzistory mají naopak větší spotřebu kvůli prosakujícímu proudu. </a:t>
            </a:r>
          </a:p>
          <a:p>
            <a:pPr>
              <a:defRPr/>
            </a:pPr>
            <a:r>
              <a:rPr lang="cs-CZ" sz="2400" dirty="0"/>
              <a:t>Na stejnou plochu se vejde více tranzistorů, ale nelze je uchladit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cs-CZ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A76C406-ADD3-425D-BB08-8B7934BCD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Am486DX2-66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2F2E4B03-B088-4F7A-A95C-EC14997A1554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844675"/>
            <a:ext cx="4968875" cy="3925888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adpis 1">
            <a:extLst>
              <a:ext uri="{FF2B5EF4-FFF2-40B4-BE49-F238E27FC236}">
                <a16:creationId xmlns:a16="http://schemas.microsoft.com/office/drawing/2014/main" id="{ACC5F212-4C3E-4C58-8820-144956B35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Koomey's law</a:t>
            </a:r>
            <a:br>
              <a:rPr lang="cs-CZ" altLang="cs-CZ"/>
            </a:br>
            <a:r>
              <a:rPr lang="cs-CZ" altLang="cs-CZ" b="0"/>
              <a:t>(Koomeyho zákon)</a:t>
            </a:r>
          </a:p>
        </p:txBody>
      </p:sp>
      <p:sp>
        <p:nvSpPr>
          <p:cNvPr id="52227" name="Zástupný obsah 2">
            <a:extLst>
              <a:ext uri="{FF2B5EF4-FFF2-40B4-BE49-F238E27FC236}">
                <a16:creationId xmlns:a16="http://schemas.microsoft.com/office/drawing/2014/main" id="{4D7FA3AD-5E78-4DC7-B085-07FDE81090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78387"/>
          </a:xfrm>
        </p:spPr>
        <p:txBody>
          <a:bodyPr/>
          <a:lstStyle/>
          <a:p>
            <a:r>
              <a:rPr lang="cs-CZ" altLang="cs-CZ" sz="1800" b="1"/>
              <a:t>Výpočetní výkon </a:t>
            </a:r>
            <a:r>
              <a:rPr lang="cs-CZ" altLang="cs-CZ" sz="1800"/>
              <a:t>dosažený za 1 kWh spotřebované energie se zdvojnásobuje každých </a:t>
            </a:r>
            <a:r>
              <a:rPr lang="cs-CZ" altLang="cs-CZ" sz="1800" b="1"/>
              <a:t>1,57 roku</a:t>
            </a:r>
          </a:p>
          <a:p>
            <a:r>
              <a:rPr lang="cs-CZ" altLang="cs-CZ" sz="1800"/>
              <a:t>Týká se </a:t>
            </a:r>
            <a:r>
              <a:rPr lang="cs-CZ" altLang="cs-CZ" sz="1800" b="1"/>
              <a:t>hardwaru všeobecně </a:t>
            </a:r>
            <a:r>
              <a:rPr lang="cs-CZ" altLang="cs-CZ" sz="1800"/>
              <a:t>(nemluví se zde pouze o procesorech a už vůbec ne pouze o procesorech pro počítače PC)</a:t>
            </a:r>
          </a:p>
          <a:p>
            <a:r>
              <a:rPr lang="cs-CZ" altLang="cs-CZ" sz="1800"/>
              <a:t>Zákon platí pro vývoj výpočetní techniky </a:t>
            </a:r>
            <a:r>
              <a:rPr lang="cs-CZ" altLang="cs-CZ" sz="1800" b="1"/>
              <a:t>od roku 1950</a:t>
            </a:r>
          </a:p>
          <a:p>
            <a:r>
              <a:rPr lang="cs-CZ" altLang="cs-CZ" sz="1800"/>
              <a:t>Po roce </a:t>
            </a:r>
            <a:r>
              <a:rPr lang="cs-CZ" altLang="cs-CZ" sz="1800" b="1"/>
              <a:t>2000</a:t>
            </a:r>
            <a:r>
              <a:rPr lang="cs-CZ" altLang="cs-CZ" sz="1800"/>
              <a:t> došlo ke zpomalení na interval zdvojnásobení po </a:t>
            </a:r>
            <a:r>
              <a:rPr lang="cs-CZ" altLang="cs-CZ" sz="1800" b="1"/>
              <a:t>2,6 letech</a:t>
            </a:r>
          </a:p>
          <a:p>
            <a:r>
              <a:rPr lang="cs-CZ" altLang="cs-CZ" sz="1800"/>
              <a:t>V letech </a:t>
            </a:r>
            <a:r>
              <a:rPr lang="cs-CZ" altLang="cs-CZ" sz="1800" b="1"/>
              <a:t>2014-2020</a:t>
            </a:r>
            <a:r>
              <a:rPr lang="cs-CZ" altLang="cs-CZ" sz="1800"/>
              <a:t> došlo opět ke zrychlení na interval zdvojnásobení po </a:t>
            </a:r>
            <a:r>
              <a:rPr lang="cs-CZ" altLang="cs-CZ" sz="1800" b="1"/>
              <a:t>1,2 letech</a:t>
            </a:r>
            <a:r>
              <a:rPr lang="cs-CZ" altLang="cs-CZ" sz="1800"/>
              <a:t>, přičemž nejlepšího pokroku dosáhla při porovnání zvýšení výpočetního výkonu a změny příkonu právě firma </a:t>
            </a:r>
            <a:r>
              <a:rPr lang="cs-CZ" altLang="cs-CZ" sz="1800" b="1"/>
              <a:t>AMD</a:t>
            </a:r>
          </a:p>
          <a:p>
            <a:r>
              <a:rPr lang="cs-CZ" altLang="cs-CZ" sz="1800"/>
              <a:t>Kommeyho zákon tedy dále platí, ale kvůli fyzikálním zákonům nemůže platit navždy. </a:t>
            </a:r>
          </a:p>
          <a:p>
            <a:r>
              <a:rPr lang="cs-CZ" altLang="cs-CZ" sz="1800"/>
              <a:t>Ze zákonu termodynamiky, lze odvodit, že energetická efektivita se stále ještě dá zvýšit přibližně </a:t>
            </a:r>
            <a:r>
              <a:rPr lang="cs-CZ" altLang="cs-CZ" sz="1800" b="1"/>
              <a:t>100 000 x</a:t>
            </a:r>
          </a:p>
          <a:p>
            <a:r>
              <a:rPr lang="cs-CZ" altLang="cs-CZ" sz="1800"/>
              <a:t>Pokud by výpočetní výkon na 1kWh rostl stále na dvojnásobek každých 1,57 roku, tak této dokonalé efektivity, které už nepůjde nikdy nijak zlepšit, dosáhneme v roce </a:t>
            </a:r>
            <a:r>
              <a:rPr lang="cs-CZ" altLang="cs-CZ" sz="1800" b="1"/>
              <a:t>2048</a:t>
            </a:r>
          </a:p>
          <a:p>
            <a:endParaRPr lang="cs-CZ" altLang="cs-CZ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Zástupný obsah 4">
            <a:extLst>
              <a:ext uri="{FF2B5EF4-FFF2-40B4-BE49-F238E27FC236}">
                <a16:creationId xmlns:a16="http://schemas.microsoft.com/office/drawing/2014/main" id="{EE18A809-17B6-4351-90D3-DC2BFAB1D7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479425"/>
            <a:ext cx="5256213" cy="6389688"/>
          </a:xfrm>
        </p:spPr>
      </p:pic>
      <p:sp>
        <p:nvSpPr>
          <p:cNvPr id="53251" name="Nadpis 1">
            <a:extLst>
              <a:ext uri="{FF2B5EF4-FFF2-40B4-BE49-F238E27FC236}">
                <a16:creationId xmlns:a16="http://schemas.microsoft.com/office/drawing/2014/main" id="{84C94CB3-E6B2-4040-8139-444761163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4375"/>
          </a:xfrm>
        </p:spPr>
        <p:txBody>
          <a:bodyPr/>
          <a:lstStyle/>
          <a:p>
            <a:r>
              <a:rPr lang="cs-CZ" altLang="cs-CZ"/>
              <a:t>Koomeyho zákon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DB84A2E-5577-4256-AD20-B79E1026E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Kontrolní otázky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2E2F9A6-F6C0-4C6F-8A01-FEA7FFC6E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Je mikroprocesor Am286 zcela shodný s mikroprocesorem Intel 80286 nebo je pouze kompatibilní ? </a:t>
            </a:r>
            <a:r>
              <a:rPr lang="cs-CZ" altLang="cs-CZ" sz="1800" b="1" dirty="0"/>
              <a:t>ano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Je mikroprocesor Am386 zcela shodný s mikroprocesorem Intel 80386 nebo je pouze kompatibilní ? </a:t>
            </a:r>
            <a:r>
              <a:rPr lang="cs-CZ" altLang="cs-CZ" sz="1800" b="1" dirty="0"/>
              <a:t>kompatibilní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Kterým mikroprocesorem se firmě AMD poprvé podařilo překonat taktovací frekvenci 1 GHz? </a:t>
            </a:r>
            <a:r>
              <a:rPr lang="cs-CZ" altLang="cs-CZ" sz="1800" b="1" dirty="0"/>
              <a:t>K75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Kterému mikroprocesoru od firmu Intel konkuroval procesor Am586 ? </a:t>
            </a:r>
            <a:r>
              <a:rPr lang="cs-CZ" altLang="cs-CZ" sz="1800" b="1" dirty="0"/>
              <a:t>80486 DX4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Jak se nazývá první </a:t>
            </a:r>
            <a:r>
              <a:rPr lang="cs-CZ" altLang="cs-CZ" sz="1800" dirty="0" err="1"/>
              <a:t>superskalární</a:t>
            </a:r>
            <a:r>
              <a:rPr lang="cs-CZ" altLang="cs-CZ" sz="1800" dirty="0"/>
              <a:t> mikroprocesor firmy AMD ?</a:t>
            </a:r>
            <a:r>
              <a:rPr lang="cs-CZ" altLang="cs-CZ" sz="1800" b="1" dirty="0"/>
              <a:t> K5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Který mikroprocesor firmy AMD byl konkurencí mikroprocesoru Pentium PRO ? </a:t>
            </a:r>
            <a:r>
              <a:rPr lang="cs-CZ" altLang="cs-CZ" sz="1800" b="1" dirty="0"/>
              <a:t>AMD K6</a:t>
            </a:r>
            <a:endParaRPr lang="cs-CZ" altLang="cs-CZ" sz="18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Jak se nazývá sedmá generace mikroprocesorů AMD ? </a:t>
            </a:r>
            <a:r>
              <a:rPr lang="cs-CZ" altLang="cs-CZ" sz="1800" b="1" dirty="0"/>
              <a:t>K7 - AMD </a:t>
            </a:r>
            <a:r>
              <a:rPr lang="cs-CZ" altLang="cs-CZ" sz="1800" b="1" dirty="0" err="1"/>
              <a:t>Athlon</a:t>
            </a:r>
            <a:endParaRPr lang="cs-CZ" altLang="cs-CZ" sz="1800" b="1" dirty="0"/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Kterému mikroprocesoru firmy Intel konkuruje sedmá generace procesorů AMD ? </a:t>
            </a:r>
            <a:r>
              <a:rPr lang="cs-CZ" altLang="cs-CZ" sz="1800" b="1" dirty="0"/>
              <a:t>Pentium 2, Pentium 3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Co je to </a:t>
            </a:r>
            <a:r>
              <a:rPr lang="cs-CZ" altLang="cs-CZ" sz="1800" dirty="0" err="1"/>
              <a:t>chiplet</a:t>
            </a:r>
            <a:r>
              <a:rPr lang="cs-CZ" altLang="cs-CZ" sz="1800" dirty="0"/>
              <a:t>? – </a:t>
            </a:r>
            <a:r>
              <a:rPr lang="cs-CZ" altLang="cs-CZ" sz="1800" b="1" dirty="0"/>
              <a:t>část procesoru – jednotlivé jádro či </a:t>
            </a:r>
            <a:r>
              <a:rPr lang="cs-CZ" altLang="cs-CZ" sz="1800" b="1" dirty="0" err="1"/>
              <a:t>dvoujádro</a:t>
            </a:r>
            <a:endParaRPr lang="cs-CZ" altLang="cs-CZ" sz="1800" b="1" dirty="0"/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Co je to </a:t>
            </a:r>
            <a:r>
              <a:rPr lang="cs-CZ" altLang="cs-CZ" sz="1800" dirty="0" err="1"/>
              <a:t>dark-silicone</a:t>
            </a:r>
            <a:r>
              <a:rPr lang="cs-CZ" altLang="cs-CZ" sz="1800" dirty="0"/>
              <a:t>? – </a:t>
            </a:r>
            <a:r>
              <a:rPr lang="cs-CZ" altLang="cs-CZ" sz="1800" b="1" dirty="0"/>
              <a:t>neaktivní část čipu (vypnutá)</a:t>
            </a:r>
          </a:p>
          <a:p>
            <a:pPr eaLnBrk="1" hangingPunct="1">
              <a:lnSpc>
                <a:spcPct val="80000"/>
              </a:lnSpc>
            </a:pPr>
            <a:endParaRPr lang="cs-CZ" altLang="cs-CZ" sz="1900" dirty="0"/>
          </a:p>
          <a:p>
            <a:pPr eaLnBrk="1" hangingPunct="1">
              <a:lnSpc>
                <a:spcPct val="80000"/>
              </a:lnSpc>
            </a:pPr>
            <a:endParaRPr lang="cs-CZ" altLang="cs-CZ" sz="1900" dirty="0"/>
          </a:p>
          <a:p>
            <a:pPr eaLnBrk="1" hangingPunct="1">
              <a:lnSpc>
                <a:spcPct val="80000"/>
              </a:lnSpc>
            </a:pPr>
            <a:endParaRPr lang="cs-CZ" altLang="cs-CZ" sz="1900" dirty="0"/>
          </a:p>
          <a:p>
            <a:pPr eaLnBrk="1" hangingPunct="1">
              <a:lnSpc>
                <a:spcPct val="80000"/>
              </a:lnSpc>
            </a:pPr>
            <a:endParaRPr lang="cs-CZ" altLang="cs-CZ" sz="19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1CEA332-BD58-4142-99EC-0F508BD6A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Kontrolní otázky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CEEA329-68D4-4998-84B2-660C3F712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cs-CZ" altLang="cs-CZ" sz="1800" dirty="0"/>
              <a:t>Jak se nazývaly první </a:t>
            </a:r>
            <a:r>
              <a:rPr lang="cs-CZ" altLang="cs-CZ" sz="1800" dirty="0" err="1"/>
              <a:t>vícejádrové</a:t>
            </a:r>
            <a:r>
              <a:rPr lang="cs-CZ" altLang="cs-CZ" sz="1800" dirty="0"/>
              <a:t> mikroprocesory firmy AMD ? – </a:t>
            </a:r>
            <a:r>
              <a:rPr lang="cs-CZ" altLang="cs-CZ" sz="1800" b="1" dirty="0" err="1"/>
              <a:t>Athlon</a:t>
            </a:r>
            <a:r>
              <a:rPr lang="cs-CZ" altLang="cs-CZ" sz="1800" b="1" dirty="0"/>
              <a:t> 64 X2</a:t>
            </a:r>
          </a:p>
          <a:p>
            <a:pPr>
              <a:lnSpc>
                <a:spcPct val="90000"/>
              </a:lnSpc>
            </a:pPr>
            <a:r>
              <a:rPr lang="cs-CZ" altLang="cs-CZ" sz="1800" dirty="0"/>
              <a:t>Co je to performance rating ? – </a:t>
            </a:r>
            <a:r>
              <a:rPr lang="cs-CZ" altLang="cs-CZ" sz="1800" b="1" dirty="0"/>
              <a:t>vyjádření frekvence na úrovni konkurence</a:t>
            </a:r>
          </a:p>
          <a:p>
            <a:pPr>
              <a:lnSpc>
                <a:spcPct val="90000"/>
              </a:lnSpc>
            </a:pPr>
            <a:r>
              <a:rPr lang="cs-CZ" altLang="cs-CZ" sz="1800" dirty="0"/>
              <a:t>K čemu slouží SSE instrukce ? – </a:t>
            </a:r>
            <a:r>
              <a:rPr lang="cs-CZ" altLang="cs-CZ" sz="1800" b="1" dirty="0"/>
              <a:t>operace s více registry najednou apod.</a:t>
            </a:r>
          </a:p>
          <a:p>
            <a:pPr>
              <a:lnSpc>
                <a:spcPct val="90000"/>
              </a:lnSpc>
            </a:pPr>
            <a:r>
              <a:rPr lang="cs-CZ" altLang="cs-CZ" sz="1800" dirty="0"/>
              <a:t>Co je to long mode ? </a:t>
            </a:r>
            <a:r>
              <a:rPr lang="cs-CZ" altLang="cs-CZ" sz="1800" b="1" dirty="0"/>
              <a:t>Nový</a:t>
            </a:r>
            <a:r>
              <a:rPr lang="cs-CZ" altLang="cs-CZ" sz="1800" dirty="0"/>
              <a:t> </a:t>
            </a:r>
            <a:r>
              <a:rPr lang="cs-CZ" altLang="cs-CZ" sz="1800" b="1" dirty="0"/>
              <a:t>64 bitový režim</a:t>
            </a:r>
          </a:p>
          <a:p>
            <a:pPr>
              <a:lnSpc>
                <a:spcPct val="90000"/>
              </a:lnSpc>
            </a:pPr>
            <a:r>
              <a:rPr lang="cs-CZ" altLang="cs-CZ" sz="1800" dirty="0"/>
              <a:t>Které procesory firmy AMD jako první používají L3 </a:t>
            </a:r>
            <a:r>
              <a:rPr lang="cs-CZ" altLang="cs-CZ" sz="1800" dirty="0" err="1"/>
              <a:t>cache</a:t>
            </a:r>
            <a:r>
              <a:rPr lang="cs-CZ" altLang="cs-CZ" sz="1800" dirty="0"/>
              <a:t> ? </a:t>
            </a:r>
            <a:r>
              <a:rPr lang="cs-CZ" altLang="cs-CZ" sz="1800" b="1" dirty="0" err="1"/>
              <a:t>Athlon</a:t>
            </a:r>
            <a:r>
              <a:rPr lang="cs-CZ" altLang="cs-CZ" sz="1800" b="1" dirty="0"/>
              <a:t> X2</a:t>
            </a:r>
          </a:p>
          <a:p>
            <a:pPr>
              <a:lnSpc>
                <a:spcPct val="90000"/>
              </a:lnSpc>
            </a:pPr>
            <a:r>
              <a:rPr lang="cs-CZ" altLang="cs-CZ" sz="1800" dirty="0"/>
              <a:t>3DNow! je původní technologie firmy Intel nebo AMD ? </a:t>
            </a:r>
            <a:r>
              <a:rPr lang="cs-CZ" altLang="cs-CZ" sz="1800" b="1" dirty="0"/>
              <a:t>AMD</a:t>
            </a:r>
          </a:p>
          <a:p>
            <a:pPr>
              <a:lnSpc>
                <a:spcPct val="90000"/>
              </a:lnSpc>
            </a:pPr>
            <a:r>
              <a:rPr lang="cs-CZ" altLang="cs-CZ" sz="1800" dirty="0"/>
              <a:t>SSE je původní technologie firmy Intel nebo AMD ? </a:t>
            </a:r>
            <a:r>
              <a:rPr lang="cs-CZ" altLang="cs-CZ" sz="1800" b="1" dirty="0"/>
              <a:t>Intel</a:t>
            </a:r>
          </a:p>
          <a:p>
            <a:pPr>
              <a:lnSpc>
                <a:spcPct val="90000"/>
              </a:lnSpc>
            </a:pPr>
            <a:r>
              <a:rPr lang="cs-CZ" altLang="cs-CZ" sz="1800" dirty="0"/>
              <a:t>Jaké rozměry mají tranzistory v současných mikroprocesorech </a:t>
            </a:r>
            <a:r>
              <a:rPr lang="cs-CZ" altLang="cs-CZ" sz="1800" dirty="0" err="1"/>
              <a:t>Ryzen</a:t>
            </a:r>
            <a:r>
              <a:rPr lang="cs-CZ" altLang="cs-CZ" sz="1800" dirty="0"/>
              <a:t>? </a:t>
            </a:r>
            <a:r>
              <a:rPr lang="cs-CZ" altLang="cs-CZ" sz="1800" b="1" dirty="0"/>
              <a:t>5 </a:t>
            </a:r>
            <a:r>
              <a:rPr lang="cs-CZ" altLang="cs-CZ" sz="1800" b="1" dirty="0" err="1"/>
              <a:t>nm</a:t>
            </a:r>
            <a:endParaRPr lang="cs-CZ" altLang="cs-CZ" sz="1800" b="1" dirty="0"/>
          </a:p>
          <a:p>
            <a:pPr>
              <a:lnSpc>
                <a:spcPct val="90000"/>
              </a:lnSpc>
            </a:pPr>
            <a:r>
              <a:rPr lang="cs-CZ" altLang="cs-CZ" sz="1800" dirty="0"/>
              <a:t>Co tvrdí zákon </a:t>
            </a:r>
            <a:r>
              <a:rPr lang="cs-CZ" altLang="cs-CZ" sz="1800" dirty="0" err="1"/>
              <a:t>Dennardova</a:t>
            </a:r>
            <a:r>
              <a:rPr lang="cs-CZ" altLang="cs-CZ" sz="1800" dirty="0"/>
              <a:t> škálování? Platí stále? </a:t>
            </a:r>
            <a:r>
              <a:rPr lang="cs-CZ" altLang="cs-CZ" sz="1800" b="1" dirty="0"/>
              <a:t>Ne, že jeden mm čtvereční procesoru odebírá stále stejně energie</a:t>
            </a:r>
          </a:p>
          <a:p>
            <a:pPr>
              <a:lnSpc>
                <a:spcPct val="90000"/>
              </a:lnSpc>
            </a:pPr>
            <a:r>
              <a:rPr lang="cs-CZ" altLang="cs-CZ" sz="1800" dirty="0"/>
              <a:t>Co tvrdí </a:t>
            </a:r>
            <a:r>
              <a:rPr lang="cs-CZ" altLang="cs-CZ" sz="1800" dirty="0" err="1"/>
              <a:t>Koomeyho</a:t>
            </a:r>
            <a:r>
              <a:rPr lang="cs-CZ" altLang="cs-CZ" sz="1800" dirty="0"/>
              <a:t> zákon? Platí stále? </a:t>
            </a:r>
            <a:r>
              <a:rPr lang="cs-CZ" altLang="cs-CZ" sz="1800" b="1" dirty="0"/>
              <a:t>Cca </a:t>
            </a:r>
            <a:r>
              <a:rPr lang="cs-CZ" altLang="cs-CZ" sz="1800" b="1"/>
              <a:t>každé 1,6 roku </a:t>
            </a:r>
            <a:r>
              <a:rPr lang="cs-CZ" altLang="cs-CZ" sz="1800" b="1" dirty="0"/>
              <a:t>se za 1KWh zdvojnásobí výpočetní výkon. Ano, ale nebude donekonečna.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1800" dirty="0"/>
          </a:p>
          <a:p>
            <a:pPr>
              <a:lnSpc>
                <a:spcPct val="90000"/>
              </a:lnSpc>
            </a:pPr>
            <a:endParaRPr lang="cs-CZ" altLang="cs-CZ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1800" dirty="0"/>
          </a:p>
          <a:p>
            <a:pPr>
              <a:lnSpc>
                <a:spcPct val="90000"/>
              </a:lnSpc>
            </a:pPr>
            <a:endParaRPr lang="cs-CZ" altLang="cs-CZ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56D570-CE14-4BC7-A109-268E48902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Am586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C5AAE63-254A-494D-BD6E-BF1FCC2F0AC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5466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800"/>
              <a:t>V roce 1995 přichází procesor </a:t>
            </a:r>
            <a:r>
              <a:rPr lang="cs-CZ" altLang="cs-CZ" sz="1800" b="1"/>
              <a:t>Am586</a:t>
            </a:r>
            <a:r>
              <a:rPr lang="cs-CZ" altLang="cs-CZ" sz="1800"/>
              <a:t>, který však není protipólem </a:t>
            </a:r>
            <a:r>
              <a:rPr lang="cs-CZ" altLang="cs-CZ" sz="1800" b="1"/>
              <a:t>Pentia</a:t>
            </a:r>
            <a:r>
              <a:rPr lang="cs-CZ" altLang="cs-CZ" sz="1800"/>
              <a:t>, jak by se mohlo z číselného označení zdát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Jde pouze o dále vylepšený procesor </a:t>
            </a:r>
            <a:r>
              <a:rPr lang="cs-CZ" altLang="cs-CZ" sz="1800" b="1"/>
              <a:t>AMD Am486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jeho vnitřní rychlost byla </a:t>
            </a:r>
            <a:r>
              <a:rPr lang="cs-CZ" altLang="cs-CZ" sz="1800" b="1"/>
              <a:t>čtyřnásobná</a:t>
            </a:r>
            <a:r>
              <a:rPr lang="cs-CZ" altLang="cs-CZ" sz="1800"/>
              <a:t> (u Intelu pouze trojnásobná u verzí DX4)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Měl shodné vývody s procesorem </a:t>
            </a:r>
            <a:r>
              <a:rPr lang="cs-CZ" altLang="cs-CZ" sz="1800" b="1"/>
              <a:t>80486DX4</a:t>
            </a:r>
            <a:r>
              <a:rPr lang="cs-CZ" altLang="cs-CZ" sz="1800"/>
              <a:t> (na deskách s podporou napětí 5V vyžadoval regulátor napětí)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b="1"/>
              <a:t>Am586</a:t>
            </a:r>
            <a:r>
              <a:rPr lang="cs-CZ" altLang="cs-CZ" sz="1800"/>
              <a:t> o rychlosti </a:t>
            </a:r>
            <a:r>
              <a:rPr lang="cs-CZ" altLang="cs-CZ" sz="1800" b="1"/>
              <a:t>133 MHz</a:t>
            </a:r>
            <a:r>
              <a:rPr lang="cs-CZ" altLang="cs-CZ" sz="1800"/>
              <a:t> (4x33) měl výkon na úrovni </a:t>
            </a:r>
            <a:r>
              <a:rPr lang="cs-CZ" altLang="cs-CZ" sz="1800" b="1"/>
              <a:t>Pentia 75 Mhz</a:t>
            </a:r>
            <a:r>
              <a:rPr lang="cs-CZ" altLang="cs-CZ" sz="2000"/>
              <a:t> 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5C1DAA64-C9FE-4DDA-9646-97FB38D69C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163" y="1916113"/>
            <a:ext cx="3467100" cy="3471862"/>
          </a:xfrm>
          <a:noFill/>
        </p:spPr>
      </p:pic>
      <p:sp>
        <p:nvSpPr>
          <p:cNvPr id="9221" name="TextovéPole 1">
            <a:extLst>
              <a:ext uri="{FF2B5EF4-FFF2-40B4-BE49-F238E27FC236}">
                <a16:creationId xmlns:a16="http://schemas.microsoft.com/office/drawing/2014/main" id="{A288591F-25D8-4AAB-B9CB-BA6AEC15A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73063"/>
            <a:ext cx="3024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/>
              <a:t>Na chipu se poprvé objevuje něco jako Performance rating</a:t>
            </a:r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EDB27C40-01E0-48CA-BB3B-0496B6582C32}"/>
              </a:ext>
            </a:extLst>
          </p:cNvPr>
          <p:cNvCxnSpPr/>
          <p:nvPr/>
        </p:nvCxnSpPr>
        <p:spPr>
          <a:xfrm>
            <a:off x="6948488" y="1204913"/>
            <a:ext cx="647700" cy="107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1590423-871D-413F-A288-BBD44F0B3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AMD - K5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A19E346-62E4-458D-A9CE-C4E0CA075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1993 - ohlášen plán projektu pro </a:t>
            </a:r>
            <a:r>
              <a:rPr lang="cs-CZ" altLang="cs-CZ" sz="1700" b="1" dirty="0"/>
              <a:t>AMD-K5</a:t>
            </a:r>
            <a:endParaRPr lang="cs-CZ" altLang="cs-CZ" sz="1700" dirty="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K5 je první procesor firmy AMD zcela vyvinutý ve vlastních laboratořích (bez inspirace Intelem)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cs-CZ" sz="1600" dirty="0"/>
              <a:t>“Pentium” od AMD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600" dirty="0"/>
              <a:t>Cena byla v době uvedení na trh mnohem nižší než u Pentií od Intelu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K5 byl postaven na interním </a:t>
            </a:r>
            <a:r>
              <a:rPr lang="cs-CZ" altLang="cs-CZ" sz="1700" b="1" dirty="0" err="1"/>
              <a:t>RISCovém</a:t>
            </a:r>
            <a:r>
              <a:rPr lang="cs-CZ" altLang="cs-CZ" sz="1700" dirty="0"/>
              <a:t> paralelním jádře AMD Am29000 s x86 dekodérem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Procesor je tedy bližší spíše </a:t>
            </a:r>
            <a:r>
              <a:rPr lang="cs-CZ" altLang="cs-CZ" sz="1700" b="1" dirty="0"/>
              <a:t>Pentiu Pro</a:t>
            </a:r>
            <a:r>
              <a:rPr lang="cs-CZ" altLang="cs-CZ" sz="1700" dirty="0"/>
              <a:t> než klasickému </a:t>
            </a:r>
            <a:r>
              <a:rPr lang="cs-CZ" altLang="cs-CZ" sz="1700" b="1" dirty="0"/>
              <a:t>Pentiu</a:t>
            </a:r>
            <a:r>
              <a:rPr lang="cs-CZ" altLang="cs-CZ" sz="1700" dirty="0"/>
              <a:t> </a:t>
            </a:r>
            <a:endParaRPr lang="cs-CZ" altLang="cs-CZ" sz="1600" dirty="0"/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Obsahuje </a:t>
            </a:r>
            <a:r>
              <a:rPr lang="cs-CZ" altLang="cs-CZ" sz="1700" b="1" dirty="0"/>
              <a:t>pět</a:t>
            </a:r>
            <a:r>
              <a:rPr lang="cs-CZ" altLang="cs-CZ" sz="1700" dirty="0"/>
              <a:t> celočíselných jednotek </a:t>
            </a:r>
            <a:r>
              <a:rPr lang="cs-CZ" altLang="cs-CZ" sz="1700" b="1" dirty="0"/>
              <a:t>ALU</a:t>
            </a:r>
            <a:r>
              <a:rPr lang="cs-CZ" altLang="cs-CZ" sz="1700" dirty="0"/>
              <a:t> a jednu jednotku pro práci s čísly s pohyblivou desetinnou čárkou FPU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600" dirty="0"/>
              <a:t>Výkon jednotky FPU byl slabší než u Pentia </a:t>
            </a:r>
          </a:p>
          <a:p>
            <a:pPr eaLnBrk="1" hangingPunct="1">
              <a:lnSpc>
                <a:spcPct val="80000"/>
              </a:lnSpc>
              <a:buClr>
                <a:srgbClr val="330066"/>
              </a:buClr>
              <a:buFont typeface="Wingdings" panose="05000000000000000000" pitchFamily="2" charset="2"/>
              <a:buChar char=""/>
            </a:pPr>
            <a:endParaRPr lang="cs-CZ" altLang="cs-CZ" sz="1500" b="1" dirty="0"/>
          </a:p>
          <a:p>
            <a:pPr eaLnBrk="1" hangingPunct="1">
              <a:lnSpc>
                <a:spcPct val="80000"/>
              </a:lnSpc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500" b="1" dirty="0"/>
              <a:t>4,3 mil</a:t>
            </a:r>
            <a:r>
              <a:rPr lang="cs-CZ" altLang="cs-CZ" sz="1600" dirty="0"/>
              <a:t>. tranzistorů</a:t>
            </a:r>
            <a:endParaRPr lang="cs-CZ" altLang="cs-CZ" sz="1700" dirty="0"/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16 kB instrukční </a:t>
            </a:r>
            <a:r>
              <a:rPr lang="cs-CZ" altLang="cs-CZ" sz="1700" dirty="0" err="1"/>
              <a:t>cache</a:t>
            </a:r>
            <a:r>
              <a:rPr lang="cs-CZ" altLang="cs-CZ" sz="1700" dirty="0"/>
              <a:t> + 8 kB datová </a:t>
            </a:r>
            <a:r>
              <a:rPr lang="cs-CZ" altLang="cs-CZ" sz="1700" dirty="0" err="1"/>
              <a:t>cache</a:t>
            </a:r>
            <a:r>
              <a:rPr lang="cs-CZ" altLang="cs-CZ" sz="1700" dirty="0"/>
              <a:t>, oproti Pentiu dvojnásobná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endParaRPr lang="cs-CZ" altLang="cs-CZ" sz="1600" dirty="0"/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600" dirty="0"/>
              <a:t>Frekvence: K5 PR75, K5 PR 90, K5 PR 100, K5 PR 120, K5 PR 133, K5 PR 166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endParaRPr lang="cs-CZ" altLang="cs-CZ" sz="1700" dirty="0"/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305DCA5-C4FE-456B-9106-5467D62D4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7543800" cy="1295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1" hangingPunct="1"/>
            <a:r>
              <a:rPr lang="cs-CZ" altLang="cs-CZ"/>
              <a:t>AMD - historie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B5411A1-FD26-49EE-AE7A-1534A7923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31188" cy="4413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jaro 1997 - uveden procesor </a:t>
            </a:r>
            <a:r>
              <a:rPr lang="cs-CZ" altLang="cs-CZ" sz="1700" b="1" dirty="0"/>
              <a:t>AMD-K6</a:t>
            </a:r>
            <a:r>
              <a:rPr lang="cs-CZ" altLang="cs-CZ" sz="1700" dirty="0"/>
              <a:t>;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květen 1998 - uveden procesor </a:t>
            </a:r>
            <a:r>
              <a:rPr lang="cs-CZ" altLang="cs-CZ" sz="1700" b="1" dirty="0"/>
              <a:t>AMD-K6-2</a:t>
            </a:r>
            <a:r>
              <a:rPr lang="cs-CZ" altLang="cs-CZ" sz="1700" dirty="0"/>
              <a:t>;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1998 - uveden procesor </a:t>
            </a:r>
            <a:r>
              <a:rPr lang="cs-CZ" altLang="cs-CZ" sz="1700" b="1" dirty="0"/>
              <a:t>AMD-K6-III</a:t>
            </a:r>
            <a:r>
              <a:rPr lang="cs-CZ" altLang="cs-CZ" sz="1700" dirty="0"/>
              <a:t>;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srpen 1999 - představen procesor </a:t>
            </a:r>
            <a:r>
              <a:rPr lang="cs-CZ" altLang="cs-CZ" sz="1700" b="1" dirty="0"/>
              <a:t>AMD </a:t>
            </a:r>
            <a:r>
              <a:rPr lang="cs-CZ" altLang="cs-CZ" sz="1700" b="1" dirty="0" err="1"/>
              <a:t>Athlon</a:t>
            </a:r>
            <a:r>
              <a:rPr lang="cs-CZ" altLang="cs-CZ" sz="1700" dirty="0"/>
              <a:t>, první procesor sedmé generace; 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2000 - obrat za první čtvrtletí roku překračuje poprvé v historii společnosti 1 miliardu dolarů;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červen 2000 - uveden procesor řady </a:t>
            </a:r>
            <a:r>
              <a:rPr lang="cs-CZ" altLang="cs-CZ" sz="1700" b="1" dirty="0"/>
              <a:t>AMD </a:t>
            </a:r>
            <a:r>
              <a:rPr lang="cs-CZ" altLang="cs-CZ" sz="1700" b="1" dirty="0" err="1"/>
              <a:t>Duron</a:t>
            </a:r>
            <a:r>
              <a:rPr lang="cs-CZ" altLang="cs-CZ" sz="1700" dirty="0"/>
              <a:t>;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srpen 2000 - uveden procesor </a:t>
            </a:r>
            <a:r>
              <a:rPr lang="cs-CZ" altLang="cs-CZ" sz="1700" b="1" dirty="0"/>
              <a:t>AMD </a:t>
            </a:r>
            <a:r>
              <a:rPr lang="cs-CZ" altLang="cs-CZ" sz="1700" b="1" dirty="0" err="1"/>
              <a:t>Thunderbird</a:t>
            </a:r>
            <a:r>
              <a:rPr lang="cs-CZ" altLang="cs-CZ" sz="1700" dirty="0"/>
              <a:t>;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září 2001 - nový </a:t>
            </a:r>
            <a:r>
              <a:rPr lang="cs-CZ" altLang="cs-CZ" sz="1700" dirty="0" err="1"/>
              <a:t>Duron</a:t>
            </a:r>
            <a:r>
              <a:rPr lang="cs-CZ" altLang="cs-CZ" sz="1700" dirty="0"/>
              <a:t> s jádrem </a:t>
            </a:r>
            <a:r>
              <a:rPr lang="cs-CZ" altLang="cs-CZ" sz="1700" b="1" dirty="0"/>
              <a:t>Morgan;</a:t>
            </a:r>
            <a:r>
              <a:rPr lang="cs-CZ" altLang="cs-CZ" sz="1700" dirty="0"/>
              <a:t>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listopad 2001 - uveden </a:t>
            </a:r>
            <a:r>
              <a:rPr lang="cs-CZ" altLang="cs-CZ" sz="1700" dirty="0" err="1"/>
              <a:t>inovovavý</a:t>
            </a:r>
            <a:r>
              <a:rPr lang="cs-CZ" altLang="cs-CZ" sz="1700" dirty="0"/>
              <a:t> </a:t>
            </a:r>
            <a:r>
              <a:rPr lang="cs-CZ" altLang="cs-CZ" sz="1700" b="1" dirty="0" err="1"/>
              <a:t>Athlon</a:t>
            </a:r>
            <a:r>
              <a:rPr lang="cs-CZ" altLang="cs-CZ" sz="1700" b="1" dirty="0"/>
              <a:t> XP</a:t>
            </a:r>
            <a:r>
              <a:rPr lang="cs-CZ" altLang="cs-CZ" sz="1700" dirty="0"/>
              <a:t> s jádrem </a:t>
            </a:r>
            <a:r>
              <a:rPr lang="cs-CZ" altLang="cs-CZ" sz="1700" b="1" dirty="0" err="1"/>
              <a:t>Thoroughbred</a:t>
            </a:r>
            <a:r>
              <a:rPr lang="cs-CZ" altLang="cs-CZ" sz="1700" dirty="0"/>
              <a:t>;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duben 2002 - AMD ruší řadu </a:t>
            </a:r>
            <a:r>
              <a:rPr lang="cs-CZ" altLang="cs-CZ" sz="1700" dirty="0" err="1"/>
              <a:t>Duron</a:t>
            </a:r>
            <a:r>
              <a:rPr lang="cs-CZ" altLang="cs-CZ" sz="1700" dirty="0"/>
              <a:t>, řada </a:t>
            </a:r>
            <a:r>
              <a:rPr lang="cs-CZ" altLang="cs-CZ" sz="1700" b="1" dirty="0" err="1"/>
              <a:t>Appalosa</a:t>
            </a:r>
            <a:r>
              <a:rPr lang="cs-CZ" altLang="cs-CZ" sz="1700" dirty="0"/>
              <a:t> nebude nikdy uvedena;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červen 2002 - uvedení procesoru </a:t>
            </a:r>
            <a:r>
              <a:rPr lang="cs-CZ" altLang="cs-CZ" sz="1700" b="1" dirty="0"/>
              <a:t>AMD </a:t>
            </a:r>
            <a:r>
              <a:rPr lang="cs-CZ" altLang="cs-CZ" sz="1700" b="1" dirty="0" err="1"/>
              <a:t>Athlon</a:t>
            </a:r>
            <a:r>
              <a:rPr lang="cs-CZ" altLang="cs-CZ" sz="1700" b="1" dirty="0"/>
              <a:t> </a:t>
            </a:r>
            <a:r>
              <a:rPr lang="cs-CZ" altLang="cs-CZ" sz="1700" b="1" dirty="0" err="1"/>
              <a:t>Thoroughbred</a:t>
            </a:r>
            <a:r>
              <a:rPr lang="cs-CZ" altLang="cs-CZ" sz="1700" dirty="0"/>
              <a:t>;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konec roku 2002 - uvedení procesoru </a:t>
            </a:r>
            <a:r>
              <a:rPr lang="cs-CZ" altLang="cs-CZ" sz="1700" b="1" dirty="0" err="1"/>
              <a:t>ClawHammer</a:t>
            </a:r>
            <a:r>
              <a:rPr lang="cs-CZ" altLang="cs-CZ" sz="1700" dirty="0"/>
              <a:t>;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cs-CZ" altLang="cs-CZ" sz="1700" dirty="0"/>
              <a:t>jaro 2003 - uvedení procesoru </a:t>
            </a:r>
            <a:r>
              <a:rPr lang="cs-CZ" altLang="cs-CZ" sz="1700" b="1" dirty="0"/>
              <a:t>AMD </a:t>
            </a:r>
            <a:r>
              <a:rPr lang="cs-CZ" altLang="cs-CZ" sz="1700" b="1" dirty="0" err="1"/>
              <a:t>Opteron</a:t>
            </a:r>
            <a:r>
              <a:rPr lang="cs-CZ" altLang="cs-CZ" sz="1700" dirty="0"/>
              <a:t> známého pod kódovým označením </a:t>
            </a:r>
            <a:r>
              <a:rPr lang="cs-CZ" altLang="cs-CZ" sz="1700" b="1" dirty="0" err="1"/>
              <a:t>SledgeHammer</a:t>
            </a:r>
            <a:r>
              <a:rPr lang="cs-CZ" altLang="cs-CZ" sz="17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0048D92-DD0E-4A64-95B7-BC0F9D073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69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cs-CZ"/>
              <a:t>AMD K6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D260B0D-D2E5-470E-A798-6201CED1C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31188" cy="4413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700" dirty="0"/>
              <a:t>jaro </a:t>
            </a:r>
            <a:r>
              <a:rPr lang="cs-CZ" altLang="cs-CZ" sz="1700" b="1" dirty="0"/>
              <a:t>1997</a:t>
            </a:r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700" b="1" dirty="0"/>
              <a:t>RISC jádro</a:t>
            </a:r>
            <a:r>
              <a:rPr lang="cs-CZ" altLang="cs-CZ" sz="1700" dirty="0"/>
              <a:t> vyvinula firma </a:t>
            </a:r>
            <a:r>
              <a:rPr lang="cs-CZ" altLang="cs-CZ" sz="1700" b="1" dirty="0" err="1"/>
              <a:t>NexGen</a:t>
            </a:r>
            <a:r>
              <a:rPr lang="cs-CZ" altLang="cs-CZ" sz="1700" dirty="0"/>
              <a:t>, kterou AMD koupila (tato firma byla před tím dalším záložním výrobcem procesorů pro firmu IBM, podobně jako AMD)</a:t>
            </a:r>
            <a:endParaRPr lang="cs-CZ" altLang="cs-CZ" sz="2000" dirty="0"/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2000" dirty="0"/>
              <a:t>vyroben </a:t>
            </a:r>
            <a:r>
              <a:rPr lang="cs-CZ" altLang="cs-CZ" sz="2000" b="1" dirty="0"/>
              <a:t>0,25µ</a:t>
            </a:r>
            <a:r>
              <a:rPr lang="cs-CZ" altLang="cs-CZ" sz="2000" dirty="0"/>
              <a:t> technologií </a:t>
            </a:r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2000" b="1" dirty="0"/>
              <a:t>8,8 mil.</a:t>
            </a:r>
            <a:r>
              <a:rPr lang="cs-CZ" altLang="cs-CZ" sz="2000" dirty="0"/>
              <a:t> tranzistorů </a:t>
            </a:r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2000" b="1" dirty="0"/>
              <a:t>64 kB L1 </a:t>
            </a:r>
            <a:r>
              <a:rPr lang="cs-CZ" altLang="cs-CZ" sz="2000" b="1" dirty="0" err="1"/>
              <a:t>cache</a:t>
            </a:r>
            <a:r>
              <a:rPr lang="cs-CZ" altLang="cs-CZ" sz="2000" dirty="0"/>
              <a:t> (32 KB instrukční, 32 KB datová) </a:t>
            </a:r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2000" dirty="0"/>
              <a:t>Vnější sběrnice </a:t>
            </a:r>
            <a:r>
              <a:rPr lang="cs-CZ" altLang="cs-CZ" sz="2000" b="1" dirty="0"/>
              <a:t>66MHz</a:t>
            </a:r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cs-CZ" sz="2000" b="1" dirty="0"/>
              <a:t>MMX</a:t>
            </a:r>
            <a:r>
              <a:rPr lang="en-US" altLang="cs-CZ" sz="2000" dirty="0"/>
              <a:t> </a:t>
            </a:r>
            <a:r>
              <a:rPr lang="en-US" altLang="cs-CZ" sz="2000" dirty="0" err="1"/>
              <a:t>instrukce</a:t>
            </a:r>
            <a:endParaRPr lang="en-US" altLang="cs-CZ" sz="2000" dirty="0"/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2000" dirty="0"/>
              <a:t>166 a 200 MHz verze potřebují 2,9 V</a:t>
            </a:r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2000" dirty="0"/>
              <a:t>233-300 MHz verze pak 2,2 V</a:t>
            </a:r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2000" dirty="0"/>
              <a:t>Výkon o něco vyšší než </a:t>
            </a:r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2000" dirty="0" err="1"/>
              <a:t>PentiumPro</a:t>
            </a:r>
            <a:r>
              <a:rPr lang="cs-CZ" altLang="cs-CZ" sz="2000" dirty="0"/>
              <a:t> na stejné frekvenci</a:t>
            </a:r>
          </a:p>
          <a:p>
            <a:pPr marL="341313" indent="-341313" defTabSz="449263" eaLnBrk="1" hangingPunct="1">
              <a:spcBef>
                <a:spcPts val="500"/>
              </a:spcBef>
              <a:buClrTx/>
              <a:buSzTx/>
              <a:buFontTx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cs-CZ" sz="2000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64355076-E197-4C8E-9BCF-68E62A8E9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05200"/>
            <a:ext cx="3240088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1493592-AC94-4035-9EB9-70EA59BFE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69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cs-CZ"/>
              <a:t>AMD-K6-II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DDFA46D-FAE6-4A93-ACCD-D52AD954C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31188" cy="4413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dirty="0"/>
              <a:t>Vyráběn v letech </a:t>
            </a:r>
            <a:r>
              <a:rPr lang="cs-CZ" altLang="cs-CZ" sz="1800" b="1" dirty="0"/>
              <a:t>1998-2000</a:t>
            </a:r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dirty="0"/>
              <a:t>Ve své době konkuroval procesoru </a:t>
            </a:r>
            <a:r>
              <a:rPr lang="cs-CZ" altLang="cs-CZ" sz="1800" b="1" dirty="0"/>
              <a:t>Pentium II</a:t>
            </a:r>
            <a:endParaRPr lang="cs-CZ" altLang="cs-CZ" sz="1800" dirty="0"/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b="1" dirty="0"/>
              <a:t>K6-2</a:t>
            </a:r>
            <a:r>
              <a:rPr lang="cs-CZ" altLang="cs-CZ" sz="1800" dirty="0"/>
              <a:t> má oproti Pentiu navíc instrukce </a:t>
            </a:r>
            <a:r>
              <a:rPr lang="cs-CZ" altLang="cs-CZ" sz="1800" b="1" dirty="0"/>
              <a:t>3DNow</a:t>
            </a:r>
            <a:r>
              <a:rPr lang="cs-CZ" altLang="cs-CZ" sz="1800" dirty="0"/>
              <a:t>! (Pentium má pouze MMX)</a:t>
            </a:r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dirty="0"/>
              <a:t>Hlavní rozdíl mezi </a:t>
            </a:r>
            <a:r>
              <a:rPr lang="cs-CZ" altLang="cs-CZ" sz="1800" b="1" dirty="0"/>
              <a:t>MMX</a:t>
            </a:r>
            <a:r>
              <a:rPr lang="cs-CZ" altLang="cs-CZ" sz="1800" dirty="0"/>
              <a:t> a </a:t>
            </a:r>
            <a:r>
              <a:rPr lang="cs-CZ" altLang="cs-CZ" sz="1800" b="1" dirty="0"/>
              <a:t>3DNow!</a:t>
            </a:r>
            <a:r>
              <a:rPr lang="cs-CZ" altLang="cs-CZ" sz="1800" dirty="0"/>
              <a:t> je ten, že 3DNow! Umí SIMD v </a:t>
            </a:r>
            <a:r>
              <a:rPr lang="cs-CZ" altLang="cs-CZ" sz="1800" b="1" dirty="0"/>
              <a:t>plovoucí desetinné čárce</a:t>
            </a:r>
            <a:r>
              <a:rPr lang="cs-CZ" altLang="cs-CZ" sz="1800" dirty="0"/>
              <a:t> (s reálnými čísly)</a:t>
            </a:r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b="1" dirty="0"/>
              <a:t>AMD K6-2</a:t>
            </a:r>
            <a:r>
              <a:rPr lang="cs-CZ" altLang="cs-CZ" sz="1800" dirty="0"/>
              <a:t> vyžaduje </a:t>
            </a:r>
            <a:r>
              <a:rPr lang="cs-CZ" altLang="cs-CZ" sz="1800" b="1" dirty="0"/>
              <a:t>2,2 V</a:t>
            </a:r>
            <a:r>
              <a:rPr lang="cs-CZ" altLang="cs-CZ" sz="1800" dirty="0"/>
              <a:t> napětí a </a:t>
            </a:r>
            <a:r>
              <a:rPr lang="cs-CZ" altLang="cs-CZ" sz="1800" b="1" dirty="0"/>
              <a:t>100 MHz</a:t>
            </a:r>
            <a:r>
              <a:rPr lang="cs-CZ" altLang="cs-CZ" sz="1800" dirty="0"/>
              <a:t> (starší verze 66 MHz) frekvenci sběrnice </a:t>
            </a:r>
          </a:p>
          <a:p>
            <a:pPr marL="341313" indent="-341313" defTabSz="449263" eaLnBrk="1" hangingPunct="1">
              <a:spcBef>
                <a:spcPts val="500"/>
              </a:spcBef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b="1" dirty="0"/>
              <a:t>64 KB</a:t>
            </a:r>
            <a:r>
              <a:rPr lang="cs-CZ" altLang="cs-CZ" sz="1800" dirty="0"/>
              <a:t> L1 </a:t>
            </a:r>
            <a:r>
              <a:rPr lang="cs-CZ" altLang="cs-CZ" sz="1800" dirty="0" err="1"/>
              <a:t>cache</a:t>
            </a:r>
            <a:r>
              <a:rPr lang="cs-CZ" altLang="cs-CZ" sz="1800" dirty="0"/>
              <a:t>, </a:t>
            </a:r>
            <a:r>
              <a:rPr lang="cs-CZ" altLang="cs-CZ" sz="1800" b="1" dirty="0"/>
              <a:t>bez L2 </a:t>
            </a:r>
            <a:r>
              <a:rPr lang="cs-CZ" altLang="cs-CZ" sz="1800" b="1" dirty="0" err="1"/>
              <a:t>cache</a:t>
            </a:r>
            <a:r>
              <a:rPr lang="cs-CZ" altLang="cs-CZ" sz="1800" dirty="0"/>
              <a:t> na chipu (může být na základní desce) </a:t>
            </a:r>
          </a:p>
          <a:p>
            <a:pPr marL="341313" indent="-341313" defTabSz="449263" eaLnBrk="1" hangingPunct="1"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b="1" dirty="0"/>
              <a:t>9,3 mil.</a:t>
            </a:r>
            <a:r>
              <a:rPr lang="cs-CZ" altLang="cs-CZ" sz="1800" dirty="0"/>
              <a:t> Tranzistorů</a:t>
            </a:r>
          </a:p>
          <a:p>
            <a:pPr marL="341313" indent="-341313" defTabSz="449263" eaLnBrk="1" hangingPunct="1"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dirty="0"/>
              <a:t>Různé varianty vyráběny technologií </a:t>
            </a:r>
            <a:r>
              <a:rPr lang="cs-CZ" altLang="cs-CZ" sz="1800" b="1" dirty="0"/>
              <a:t>250-180 </a:t>
            </a:r>
            <a:r>
              <a:rPr lang="cs-CZ" altLang="cs-CZ" sz="1800" b="1" dirty="0" err="1"/>
              <a:t>nm</a:t>
            </a:r>
            <a:endParaRPr lang="cs-CZ" altLang="cs-CZ" sz="1800" b="1" dirty="0"/>
          </a:p>
          <a:p>
            <a:pPr marL="341313" indent="-341313" defTabSz="449263" eaLnBrk="1" hangingPunct="1">
              <a:buClr>
                <a:srgbClr val="3300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cs-CZ" altLang="cs-CZ" sz="1800" dirty="0"/>
              <a:t>Frekvence </a:t>
            </a:r>
            <a:r>
              <a:rPr lang="cs-CZ" altLang="cs-CZ" sz="1800" b="1" dirty="0"/>
              <a:t>233MHz až 570</a:t>
            </a:r>
            <a:r>
              <a:rPr lang="cs-CZ" altLang="cs-CZ" sz="1800" dirty="0"/>
              <a:t> </a:t>
            </a:r>
            <a:r>
              <a:rPr lang="cs-CZ" altLang="cs-CZ" sz="1800" b="1" dirty="0"/>
              <a:t>MHz</a:t>
            </a:r>
            <a:r>
              <a:rPr lang="cs-CZ" altLang="cs-CZ" dirty="0"/>
              <a:t>  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1D017AE4-7F32-4DCB-B445-0CA2678D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343400"/>
            <a:ext cx="3146425" cy="234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íť">
  <a:themeElements>
    <a:clrScheme name="Síť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íť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íť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íť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2" ma:contentTypeDescription="Vytvoří nový dokument" ma:contentTypeScope="" ma:versionID="eafae4565c518caa62d4da08735c7f48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4aa9e07a25eb4b13cbdf99461fe2be0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07A98E-2C5E-42A2-A947-97C2A6C9BA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9DFDBF-0E2B-4E13-8878-A7A16B0310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A625FD-58D3-450B-AB70-1F5EE068E0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3aa7f5-da92-46be-bbd5-752e8d8cfb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1589</TotalTime>
  <Words>3905</Words>
  <Application>Microsoft Office PowerPoint</Application>
  <PresentationFormat>On-screen Show (4:3)</PresentationFormat>
  <Paragraphs>392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Wingdings</vt:lpstr>
      <vt:lpstr>Síť</vt:lpstr>
      <vt:lpstr>AMD – stručná historie</vt:lpstr>
      <vt:lpstr>AMD – stručná historie</vt:lpstr>
      <vt:lpstr>AMD – stručná historie</vt:lpstr>
      <vt:lpstr>Am486DX2-66</vt:lpstr>
      <vt:lpstr>Am586</vt:lpstr>
      <vt:lpstr>AMD - K5</vt:lpstr>
      <vt:lpstr>AMD - historie</vt:lpstr>
      <vt:lpstr>AMD K6</vt:lpstr>
      <vt:lpstr>AMD-K6-II</vt:lpstr>
      <vt:lpstr>AMD Athlon</vt:lpstr>
      <vt:lpstr>Socket A</vt:lpstr>
      <vt:lpstr>Athlon</vt:lpstr>
      <vt:lpstr>AMD Thunderbird</vt:lpstr>
      <vt:lpstr>AMD Duron</vt:lpstr>
      <vt:lpstr>AMD Duron</vt:lpstr>
      <vt:lpstr>AMD Athlon XP</vt:lpstr>
      <vt:lpstr>AMD Athlon XP</vt:lpstr>
      <vt:lpstr>AMD64    (x86-64)</vt:lpstr>
      <vt:lpstr>Athlon 64</vt:lpstr>
      <vt:lpstr>Athlon 64</vt:lpstr>
      <vt:lpstr>Athlon 64</vt:lpstr>
      <vt:lpstr>Athlon 64 X2</vt:lpstr>
      <vt:lpstr>AMD Turion 64</vt:lpstr>
      <vt:lpstr>Athlon X2</vt:lpstr>
      <vt:lpstr>AMD K10</vt:lpstr>
      <vt:lpstr>AMD Bulldozer</vt:lpstr>
      <vt:lpstr>PowerPoint Presentation</vt:lpstr>
      <vt:lpstr>AMD Bulldozer</vt:lpstr>
      <vt:lpstr>AMD Fusion</vt:lpstr>
      <vt:lpstr>AMD v letech 2010-2020</vt:lpstr>
      <vt:lpstr>AMD v letech 2010-2020</vt:lpstr>
      <vt:lpstr>AMD Zen</vt:lpstr>
      <vt:lpstr>AMD Zen 2</vt:lpstr>
      <vt:lpstr>AMD Zen2</vt:lpstr>
      <vt:lpstr>AMD Zen2</vt:lpstr>
      <vt:lpstr>AMD - shrnutí</vt:lpstr>
      <vt:lpstr>Další vývoj ???</vt:lpstr>
      <vt:lpstr>Dennardovo škálování</vt:lpstr>
      <vt:lpstr>Dennardovo škálování</vt:lpstr>
      <vt:lpstr>Koomey's law (Koomeyho zákon)</vt:lpstr>
      <vt:lpstr>Koomeyho zákon</vt:lpstr>
      <vt:lpstr>Kontrolní otázky</vt:lpstr>
      <vt:lpstr>Kontrolní otázky</vt:lpstr>
    </vt:vector>
  </TitlesOfParts>
  <Company>SPSE a VOS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Moderní procesory Intel a AMD</dc:title>
  <dc:creator>Radek</dc:creator>
  <cp:lastModifiedBy>Karel Čermák</cp:lastModifiedBy>
  <cp:revision>92</cp:revision>
  <dcterms:created xsi:type="dcterms:W3CDTF">2009-02-09T07:59:30Z</dcterms:created>
  <dcterms:modified xsi:type="dcterms:W3CDTF">2022-10-13T18:43:03Z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