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16" r:id="rId2"/>
    <p:sldId id="317" r:id="rId3"/>
    <p:sldId id="325" r:id="rId4"/>
    <p:sldId id="318" r:id="rId5"/>
    <p:sldId id="319" r:id="rId6"/>
    <p:sldId id="327" r:id="rId7"/>
    <p:sldId id="320" r:id="rId8"/>
    <p:sldId id="321" r:id="rId9"/>
    <p:sldId id="322" r:id="rId10"/>
    <p:sldId id="323" r:id="rId11"/>
    <p:sldId id="324" r:id="rId12"/>
    <p:sldId id="309" r:id="rId13"/>
    <p:sldId id="313" r:id="rId14"/>
    <p:sldId id="312" r:id="rId15"/>
    <p:sldId id="331" r:id="rId16"/>
    <p:sldId id="326" r:id="rId17"/>
    <p:sldId id="328" r:id="rId18"/>
    <p:sldId id="329" r:id="rId19"/>
    <p:sldId id="310" r:id="rId2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C136-0A7B-4A4C-B324-CB31D88D2EA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47861-6E80-4163-8B21-E14E9C887C3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E2FC3-C075-4C4E-AB1F-CB9B74FBD9D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BD9D4-FB2E-45EF-B23E-6D246BAF462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AD89A-91CE-4E06-8304-A5CD5F982E6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D81F-396D-402D-ACCF-1B272A0EF87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CC6A5-23FD-4D8B-A02E-92809EDB5D5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E4560-2ED8-4F24-9861-857874FD195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2828A-6CA2-464D-A400-AFBAEC2B254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63793-E01C-45C1-B9B6-7F6F1C09DA6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88E2-A25D-4331-88A0-C3398132610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A08A6-8B09-4253-9142-305AD0DE118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CF43BCE-23E9-420C-A18B-8F9D315140E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2EyHf1wf4E" TargetMode="External"/><Relationship Id="rId2" Type="http://schemas.openxmlformats.org/officeDocument/2006/relationships/hyperlink" Target="http://www.youtube.com/watch?v=Yi9HeGAUuY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www.reflex.cz/clanek/zpravy/46679/dnes-si-muzeme-cokoliv-vytisknout-ve-3d-i-holku-blizi-se-revoluce.html" TargetMode="External"/><Relationship Id="rId4" Type="http://schemas.openxmlformats.org/officeDocument/2006/relationships/hyperlink" Target="http://www.youtube.com/watch?v=PERNQOk8gY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9EPcxOF9DA" TargetMode="External"/><Relationship Id="rId2" Type="http://schemas.openxmlformats.org/officeDocument/2006/relationships/hyperlink" Target="http://www.zive.cz/clanky/josef-prusa-moje-3d-tiskarna-je-nejrozsirenejsi/sc-3-a-166385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josefprusa.cz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UHF1jWZPh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NcwiD9CxKw" TargetMode="External"/><Relationship Id="rId2" Type="http://schemas.openxmlformats.org/officeDocument/2006/relationships/hyperlink" Target="https://www.youtube.com/watch?v=JHNqoSw2r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Q21gbeYFY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3wwHr_3S0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_9z5XN5gT4" TargetMode="External"/><Relationship Id="rId2" Type="http://schemas.openxmlformats.org/officeDocument/2006/relationships/hyperlink" Target="https://www.youtube.com/watch?v=9E5MfBAV_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j88ss08V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2qH1w706Og" TargetMode="External"/><Relationship Id="rId2" Type="http://schemas.openxmlformats.org/officeDocument/2006/relationships/hyperlink" Target="https://www.youtube.com/watch?v=rNr5PRZIifI&amp;list=PLvl2E6dBbFDaq8LlxpEX9oKZTxjkQXGM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37C4A9-616B-43F9-A390-B765F3C1C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6E5D4A2-D97C-41DD-BE26-29F5C7AB7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53106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4A602B-DDA3-400B-A078-ED826C95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30B7DE-D209-4DEE-9F3D-1870DB10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FDM – </a:t>
            </a:r>
            <a:r>
              <a:rPr lang="cs-CZ" sz="1800" b="1" dirty="0" err="1"/>
              <a:t>Fused</a:t>
            </a:r>
            <a:r>
              <a:rPr lang="cs-CZ" sz="1800" b="1" dirty="0"/>
              <a:t> </a:t>
            </a:r>
            <a:r>
              <a:rPr lang="cs-CZ" sz="1800" b="1" dirty="0" err="1"/>
              <a:t>deposition</a:t>
            </a:r>
            <a:r>
              <a:rPr lang="cs-CZ" sz="1800" b="1" dirty="0"/>
              <a:t> modeling</a:t>
            </a:r>
          </a:p>
          <a:p>
            <a:r>
              <a:rPr lang="cs-CZ" sz="1800" dirty="0"/>
              <a:t>Objekt se vytváří po tenkých vrstvách z roztaveného materiálu</a:t>
            </a:r>
          </a:p>
          <a:p>
            <a:r>
              <a:rPr lang="cs-CZ" sz="1800" dirty="0"/>
              <a:t>Princip FDM spočívá v tavení plastového vlákna uvnitř extruderu, který taveninu vytlačuje na podložku</a:t>
            </a:r>
          </a:p>
          <a:p>
            <a:r>
              <a:rPr lang="cs-CZ" sz="1800" dirty="0"/>
              <a:t>Nejčastěji používanými materiály pro FDM jsou termoplasty nebo polykarbonáty, případně kompozitní materiály s různými přísadami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044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4A673-1B5D-4BB6-A5EE-BC798D4E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4301CA-5053-4609-B1FF-572B667F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FFF – </a:t>
            </a:r>
            <a:r>
              <a:rPr lang="cs-CZ" sz="1800" b="1" dirty="0" err="1"/>
              <a:t>Fused</a:t>
            </a:r>
            <a:r>
              <a:rPr lang="cs-CZ" sz="1800" b="1" dirty="0"/>
              <a:t> filament </a:t>
            </a:r>
            <a:r>
              <a:rPr lang="cs-CZ" sz="1800" b="1" dirty="0" err="1"/>
              <a:t>fabrication</a:t>
            </a:r>
            <a:endParaRPr lang="cs-CZ" sz="1800" b="1" dirty="0"/>
          </a:p>
          <a:p>
            <a:r>
              <a:rPr lang="cs-CZ" sz="1800" dirty="0"/>
              <a:t>alternativní označení pro technologii </a:t>
            </a:r>
            <a:r>
              <a:rPr lang="cs-CZ" sz="1800" b="1" dirty="0"/>
              <a:t>FDM</a:t>
            </a:r>
            <a:r>
              <a:rPr lang="cs-CZ" sz="1800" dirty="0"/>
              <a:t>, které zavedla komunita nezávislého projektu </a:t>
            </a:r>
            <a:r>
              <a:rPr lang="cs-CZ" sz="1800" dirty="0" err="1"/>
              <a:t>RepRap</a:t>
            </a:r>
            <a:r>
              <a:rPr lang="cs-CZ" sz="1800" dirty="0"/>
              <a:t>, aby se vyhnula střetům s ochrannou známkou FDM firmy </a:t>
            </a:r>
            <a:r>
              <a:rPr lang="cs-CZ" sz="1800" dirty="0" err="1"/>
              <a:t>Stratasys</a:t>
            </a:r>
            <a:endParaRPr lang="cs-CZ" sz="1800" b="1" dirty="0"/>
          </a:p>
          <a:p>
            <a:r>
              <a:rPr lang="cs-CZ" sz="1800" dirty="0"/>
              <a:t>Tisková hlava taví plast ve formě pevné plastové struny</a:t>
            </a:r>
          </a:p>
          <a:p>
            <a:r>
              <a:rPr lang="cs-CZ" sz="1800" dirty="0"/>
              <a:t>Tisková hlava se obvykle pohybuje v ose </a:t>
            </a:r>
            <a:r>
              <a:rPr lang="cs-CZ" sz="1800" i="1" dirty="0"/>
              <a:t>x</a:t>
            </a:r>
            <a:r>
              <a:rPr lang="cs-CZ" sz="1800" dirty="0"/>
              <a:t> (doleva a doprava)</a:t>
            </a:r>
          </a:p>
          <a:p>
            <a:r>
              <a:rPr lang="cs-CZ" sz="1800" dirty="0"/>
              <a:t>Podložka, na které se vytváří objekt, se </a:t>
            </a:r>
            <a:r>
              <a:rPr lang="cs-CZ" sz="1800" dirty="0" err="1"/>
              <a:t>obykle</a:t>
            </a:r>
            <a:r>
              <a:rPr lang="cs-CZ" sz="1800" dirty="0"/>
              <a:t> pohybuje v ose </a:t>
            </a:r>
            <a:r>
              <a:rPr lang="cs-CZ" sz="1800" i="1" dirty="0"/>
              <a:t>y</a:t>
            </a:r>
            <a:r>
              <a:rPr lang="cs-CZ" sz="1800" dirty="0"/>
              <a:t> (dopředu a dozadu) a postupně klesá v ose </a:t>
            </a:r>
            <a:r>
              <a:rPr lang="cs-CZ" sz="1800" i="1" dirty="0"/>
              <a:t>z</a:t>
            </a:r>
          </a:p>
          <a:p>
            <a:r>
              <a:rPr lang="cs-CZ" sz="1800" dirty="0"/>
              <a:t>Dle typu použitého materiálu se taví při teplotě 120 – 400° C</a:t>
            </a:r>
          </a:p>
          <a:p>
            <a:r>
              <a:rPr lang="cs-CZ" sz="1800" dirty="0"/>
              <a:t>Tavenina na vzduchu rychle tuhne</a:t>
            </a:r>
          </a:p>
          <a:p>
            <a:r>
              <a:rPr lang="cs-CZ" sz="1800" dirty="0"/>
              <a:t>Nelze jednoduše vytisknout libovolný tvar – tisknutý objekt musí mít vytvořen systém podpěr, protože nelze nanášet vrstvy „vznášející se ve vzduchu“</a:t>
            </a:r>
          </a:p>
          <a:p>
            <a:r>
              <a:rPr lang="cs-CZ" sz="1800" dirty="0"/>
              <a:t>Některé tiskárny umožňují tisk podpěr z materiálu, který se rozpustí ve vodě – vytvořený objekt se ponoří a přebytečné armatury se rozpustí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919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3D tiskárna</a:t>
            </a:r>
          </a:p>
        </p:txBody>
      </p:sp>
      <p:sp>
        <p:nvSpPr>
          <p:cNvPr id="65538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5482952" cy="4411662"/>
          </a:xfrm>
        </p:spPr>
        <p:txBody>
          <a:bodyPr/>
          <a:lstStyle/>
          <a:p>
            <a:r>
              <a:rPr lang="cs-CZ" sz="1600" b="1" dirty="0"/>
              <a:t>FFF – </a:t>
            </a:r>
            <a:r>
              <a:rPr lang="cs-CZ" sz="1600" b="1" dirty="0" err="1"/>
              <a:t>Fused</a:t>
            </a:r>
            <a:r>
              <a:rPr lang="cs-CZ" sz="1600" b="1" dirty="0"/>
              <a:t> filament </a:t>
            </a:r>
            <a:r>
              <a:rPr lang="cs-CZ" sz="1600" b="1" dirty="0" err="1"/>
              <a:t>fabrication</a:t>
            </a:r>
            <a:endParaRPr lang="cs-CZ" sz="1600" b="1" dirty="0"/>
          </a:p>
          <a:p>
            <a:r>
              <a:rPr lang="cs-CZ" sz="1600" dirty="0"/>
              <a:t>Kvalitní tiskárny lze pořídit v cenách od 20000 Kč</a:t>
            </a:r>
          </a:p>
          <a:p>
            <a:r>
              <a:rPr lang="cs-CZ" sz="1600" dirty="0"/>
              <a:t>ČR je v tomto směru na špici vývoje tiskáren typu FFF (FDM)</a:t>
            </a:r>
          </a:p>
          <a:p>
            <a:r>
              <a:rPr lang="cs-CZ" sz="1600" dirty="0"/>
              <a:t>Tiskárny PRUSA byly několikrát vyhodnoceny jako nejlepší levné tiskárny ve své kategorii</a:t>
            </a:r>
          </a:p>
          <a:p>
            <a:r>
              <a:rPr lang="cs-CZ" sz="1600" dirty="0"/>
              <a:t>Videa</a:t>
            </a:r>
          </a:p>
          <a:p>
            <a:pPr lvl="1"/>
            <a:r>
              <a:rPr lang="cs-CZ" sz="1400" dirty="0">
                <a:hlinkClick r:id="rId2"/>
              </a:rPr>
              <a:t>http://www.youtube.com/watch?v=Yi9HeGAUuYc</a:t>
            </a:r>
            <a:endParaRPr lang="cs-CZ" sz="1400" dirty="0"/>
          </a:p>
          <a:p>
            <a:pPr lvl="1"/>
            <a:r>
              <a:rPr lang="cs-CZ" sz="1400" dirty="0">
                <a:hlinkClick r:id="rId3"/>
              </a:rPr>
              <a:t>http://www.youtube.com/watch?v=r2EyHf1wf4E</a:t>
            </a:r>
            <a:endParaRPr lang="cs-CZ" sz="1400" dirty="0"/>
          </a:p>
          <a:p>
            <a:pPr lvl="1"/>
            <a:r>
              <a:rPr lang="cs-CZ" sz="1400" dirty="0">
                <a:hlinkClick r:id="rId4"/>
              </a:rPr>
              <a:t>http://www.youtube.com/watch?v=PERNQOk8gYc</a:t>
            </a:r>
            <a:endParaRPr lang="cs-CZ" sz="1400" dirty="0"/>
          </a:p>
          <a:p>
            <a:pPr lvl="1"/>
            <a:r>
              <a:rPr lang="cs-CZ" sz="1400" dirty="0">
                <a:hlinkClick r:id="rId5"/>
              </a:rPr>
              <a:t>http://www.reflex.cz/clanek/zpravy/46679/dnes-si-muzeme-cokoliv-vytisknout-ve-3d-i-holku-blizi-se-revoluce.html</a:t>
            </a:r>
            <a:endParaRPr lang="cs-CZ" sz="1400" dirty="0"/>
          </a:p>
          <a:p>
            <a:pPr lvl="1">
              <a:buFont typeface="Wingdings" pitchFamily="2" charset="2"/>
              <a:buNone/>
            </a:pPr>
            <a:endParaRPr lang="cs-CZ" sz="1400" dirty="0"/>
          </a:p>
          <a:p>
            <a:pPr lvl="1">
              <a:buFont typeface="Wingdings" pitchFamily="2" charset="2"/>
              <a:buNone/>
            </a:pPr>
            <a:endParaRPr lang="cs-CZ" sz="1400" dirty="0"/>
          </a:p>
          <a:p>
            <a:endParaRPr lang="cs-CZ" sz="14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66FDB62-7945-4CB8-A813-FA3A24483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1732510"/>
            <a:ext cx="3352673" cy="33526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3D tiskárna</a:t>
            </a:r>
          </a:p>
        </p:txBody>
      </p:sp>
      <p:sp>
        <p:nvSpPr>
          <p:cNvPr id="66562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parametry</a:t>
            </a:r>
          </a:p>
          <a:p>
            <a:pPr lvl="1"/>
            <a:r>
              <a:rPr lang="cs-CZ" sz="1600" dirty="0"/>
              <a:t>Rozlišení – udáváno v DPI, nemusí být ve všech směrech stejné. Dnes běžně 600 DPI (to dovoluje přesnost  1/20 mm)</a:t>
            </a:r>
          </a:p>
          <a:p>
            <a:pPr lvl="1"/>
            <a:r>
              <a:rPr lang="pl-PL" sz="1600" dirty="0"/>
              <a:t>Minimální výška vrstvy (např. 0,05 mm)</a:t>
            </a:r>
            <a:endParaRPr lang="cs-CZ" sz="1600" dirty="0"/>
          </a:p>
          <a:p>
            <a:pPr lvl="1"/>
            <a:r>
              <a:rPr lang="cs-CZ" sz="1600" dirty="0"/>
              <a:t>Průměr trysky – čím menší tím lepší rozlišení, ale pomalejší tisk</a:t>
            </a:r>
          </a:p>
          <a:p>
            <a:pPr lvl="1"/>
            <a:r>
              <a:rPr lang="cs-CZ" sz="1600" dirty="0"/>
              <a:t>Tiskárna s velkým průměrem trysky a horším rozlišení nedokáže vytisknout ostré rohy a hrany (vše je zaoblené)</a:t>
            </a:r>
          </a:p>
          <a:p>
            <a:pPr lvl="1"/>
            <a:r>
              <a:rPr lang="cs-CZ" sz="1600" dirty="0"/>
              <a:t>Modelovací prostor (hloubka, šířka, výška)</a:t>
            </a:r>
          </a:p>
          <a:p>
            <a:pPr lvl="1"/>
            <a:r>
              <a:rPr lang="cs-CZ" sz="1600" dirty="0"/>
              <a:t>Možnost použití více barevných materiálů</a:t>
            </a:r>
          </a:p>
          <a:p>
            <a:pPr lvl="1"/>
            <a:r>
              <a:rPr lang="cs-CZ" sz="1600" dirty="0"/>
              <a:t>Rychlost tisku – posunu hlavy (udávána v mm/s – například 200 mm/s)</a:t>
            </a:r>
          </a:p>
          <a:p>
            <a:pPr lvl="1"/>
            <a:r>
              <a:rPr lang="cs-CZ" sz="1600" dirty="0"/>
              <a:t>Používaný materiál</a:t>
            </a:r>
          </a:p>
          <a:p>
            <a:pPr lvl="1"/>
            <a:r>
              <a:rPr lang="cs-CZ" sz="1600" dirty="0"/>
              <a:t>Průměr filamentu (tloušťka tavené plastové struny)</a:t>
            </a:r>
          </a:p>
          <a:p>
            <a:pPr lvl="1"/>
            <a:r>
              <a:rPr lang="cs-CZ" sz="1600" dirty="0"/>
              <a:t>Počet hlav (některé tiskárny umí nanášet materiál paralelně na více míst)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tiskárna – FDM materiály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400" b="1" dirty="0" err="1"/>
              <a:t>Polyjet</a:t>
            </a:r>
            <a:r>
              <a:rPr lang="cs-CZ" sz="1400" b="1" dirty="0"/>
              <a:t> </a:t>
            </a:r>
            <a:r>
              <a:rPr lang="cs-CZ" sz="1400" dirty="0"/>
              <a:t>– polymer se po zahřátí zkapalní a postupně po vrstvách ukládá a tuhne</a:t>
            </a:r>
          </a:p>
          <a:p>
            <a:r>
              <a:rPr lang="cs-CZ" sz="1400" dirty="0"/>
              <a:t>Objekt je obvykle vytvořen z </a:t>
            </a:r>
            <a:r>
              <a:rPr lang="cs-CZ" sz="1400" dirty="0" err="1"/>
              <a:t>Akrylonitrilbutadienstyren</a:t>
            </a:r>
            <a:r>
              <a:rPr lang="cs-CZ" sz="1400" dirty="0"/>
              <a:t> (</a:t>
            </a:r>
            <a:r>
              <a:rPr lang="cs-CZ" sz="1400" b="1" dirty="0"/>
              <a:t>ABS</a:t>
            </a:r>
            <a:r>
              <a:rPr lang="cs-CZ" sz="1400" dirty="0"/>
              <a:t>), který je vysoce pevný, zdravotně nezávadný a odolný až do teplot 105 °C.</a:t>
            </a:r>
          </a:p>
          <a:p>
            <a:r>
              <a:rPr lang="cs-CZ" sz="1400" dirty="0"/>
              <a:t>Lze ho snadno lepit a je rozpustný toluenem  </a:t>
            </a:r>
          </a:p>
          <a:p>
            <a:r>
              <a:rPr lang="cs-CZ" sz="1400" dirty="0"/>
              <a:t>Dobře ho známe ze stavebnice LEGO</a:t>
            </a:r>
          </a:p>
          <a:p>
            <a:r>
              <a:rPr lang="cs-CZ" sz="1400" dirty="0"/>
              <a:t>Při jeho zahřívání uniká škodlivý zápach</a:t>
            </a:r>
          </a:p>
          <a:p>
            <a:r>
              <a:rPr lang="cs-CZ" sz="1400" dirty="0"/>
              <a:t>Pro účely 3D tisku je dodáván obvykle ve formě drátu o průměru 1,75 až 3 milimetry</a:t>
            </a:r>
          </a:p>
          <a:p>
            <a:r>
              <a:rPr lang="cs-CZ" sz="1400" dirty="0"/>
              <a:t>1 kg materiálu stojí cca 400 Kč</a:t>
            </a:r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300F62-AEBD-477A-B7CD-1838F8173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49508"/>
            <a:ext cx="3561748" cy="267131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18F88EA-C76B-4D15-A3BF-8CEE47929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66" y="4258619"/>
            <a:ext cx="314325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8B6611-6761-4547-A76B-B52DDE36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 -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F57D42-6EB2-4F28-BA59-0FD0E56B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Alternativním ekologickým materiálem je </a:t>
            </a:r>
            <a:r>
              <a:rPr lang="cs-CZ" sz="1800" dirty="0" err="1"/>
              <a:t>polylaktid</a:t>
            </a:r>
            <a:r>
              <a:rPr lang="cs-CZ" sz="1800" dirty="0"/>
              <a:t> (</a:t>
            </a:r>
            <a:r>
              <a:rPr lang="cs-CZ" sz="1800" b="1" dirty="0"/>
              <a:t>PLA</a:t>
            </a:r>
            <a:r>
              <a:rPr lang="cs-CZ" sz="1800" dirty="0"/>
              <a:t>), který je vytvořen z kyseliny mléčné, cukrů a škrobů (vyrábí se v podstatě z kukuřice a brambor)</a:t>
            </a:r>
          </a:p>
          <a:p>
            <a:r>
              <a:rPr lang="cs-CZ" sz="1800" dirty="0"/>
              <a:t>Materiál je biologicky odbouratelný a v přírodě se sám po čase rozloží</a:t>
            </a:r>
          </a:p>
          <a:p>
            <a:r>
              <a:rPr lang="cs-CZ" sz="1800" dirty="0"/>
              <a:t>Je méně pružný než ABS a začíná měknout již při teplotě 60°C</a:t>
            </a:r>
          </a:p>
          <a:p>
            <a:r>
              <a:rPr lang="cs-CZ" sz="1800" dirty="0"/>
              <a:t>při tavení produkuje vůni připomínající smažení rostlinného oleje</a:t>
            </a:r>
          </a:p>
          <a:p>
            <a:r>
              <a:rPr lang="cs-CZ" sz="1800" dirty="0"/>
              <a:t>1 kg materiálu stojí cca 600 Kč</a:t>
            </a:r>
          </a:p>
          <a:p>
            <a:endParaRPr lang="cs-CZ" sz="1800" b="1" dirty="0"/>
          </a:p>
          <a:p>
            <a:r>
              <a:rPr lang="cs-CZ" sz="1800" b="1" dirty="0"/>
              <a:t>PLA WOOD  </a:t>
            </a:r>
            <a:r>
              <a:rPr lang="cs-CZ" sz="1800" dirty="0"/>
              <a:t>– PLA s příměsí dřeva</a:t>
            </a:r>
          </a:p>
          <a:p>
            <a:r>
              <a:rPr lang="cs-CZ" sz="1800" b="1" dirty="0"/>
              <a:t>PLA CORK </a:t>
            </a:r>
            <a:r>
              <a:rPr lang="cs-CZ" sz="1800" dirty="0"/>
              <a:t>- PLA s obsahem jemných korkových pilin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605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6C944-1985-4F8A-A60B-42C24B83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tiskárna – FDM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877C7-5CE3-4EF1-AA62-1DD00CA9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b="1" dirty="0"/>
              <a:t>Nylon</a:t>
            </a:r>
            <a:r>
              <a:rPr lang="cs-CZ" sz="1600" dirty="0"/>
              <a:t> - silný, odolný a všestranný materiál. Je flexibilní v tenkých vrstvách, ale s velmi vysokou adhezí (přilnutí) mezi vrstvami. </a:t>
            </a:r>
          </a:p>
          <a:p>
            <a:r>
              <a:rPr lang="cs-CZ" sz="1600" dirty="0"/>
              <a:t>Má nízký součinitel tření (je „klouzavý“) a vysokou teplotu tání 260 ºC</a:t>
            </a:r>
          </a:p>
          <a:p>
            <a:r>
              <a:rPr lang="cs-CZ" sz="1600" dirty="0"/>
              <a:t>Je hygroskopický, tzn. že rychle absorbuje vodu ze vzduchu </a:t>
            </a:r>
          </a:p>
          <a:p>
            <a:endParaRPr lang="cs-CZ" sz="1600" dirty="0"/>
          </a:p>
          <a:p>
            <a:r>
              <a:rPr lang="cs-CZ" sz="1600" b="1" dirty="0"/>
              <a:t>HIPS </a:t>
            </a:r>
            <a:r>
              <a:rPr lang="cs-CZ" sz="1600" dirty="0"/>
              <a:t>(</a:t>
            </a:r>
            <a:r>
              <a:rPr lang="cs-CZ" sz="1600" dirty="0" err="1"/>
              <a:t>high</a:t>
            </a:r>
            <a:r>
              <a:rPr lang="cs-CZ" sz="1600" dirty="0"/>
              <a:t> </a:t>
            </a:r>
            <a:r>
              <a:rPr lang="cs-CZ" sz="1600" dirty="0" err="1"/>
              <a:t>impact</a:t>
            </a:r>
            <a:r>
              <a:rPr lang="cs-CZ" sz="1600" dirty="0"/>
              <a:t> polystyrene - houževnatý polystyrén)</a:t>
            </a:r>
          </a:p>
          <a:p>
            <a:r>
              <a:rPr lang="cs-CZ" sz="1600" dirty="0"/>
              <a:t>Používá se v obalovém a potravinářském průmyslu</a:t>
            </a:r>
          </a:p>
          <a:p>
            <a:r>
              <a:rPr lang="cs-CZ" sz="1600" dirty="0"/>
              <a:t>Podpůrné konstrukce z HIPS lze rozpustit </a:t>
            </a:r>
            <a:r>
              <a:rPr lang="cs-CZ" sz="1600" dirty="0" err="1"/>
              <a:t>lemonesolem</a:t>
            </a:r>
            <a:endParaRPr lang="cs-CZ" sz="1600" dirty="0"/>
          </a:p>
          <a:p>
            <a:endParaRPr lang="cs-CZ" sz="1600" dirty="0"/>
          </a:p>
          <a:p>
            <a:r>
              <a:rPr lang="cs-CZ" sz="1600" b="1" dirty="0"/>
              <a:t>PET </a:t>
            </a:r>
            <a:r>
              <a:rPr lang="cs-CZ" sz="1600" dirty="0"/>
              <a:t>(</a:t>
            </a:r>
            <a:r>
              <a:rPr lang="cs-CZ" sz="1600" dirty="0" err="1"/>
              <a:t>polyetyléntereftalát</a:t>
            </a:r>
            <a:r>
              <a:rPr lang="cs-CZ" sz="1600" dirty="0"/>
              <a:t>)</a:t>
            </a:r>
          </a:p>
          <a:p>
            <a:r>
              <a:rPr lang="cs-CZ" sz="1600" dirty="0"/>
              <a:t>nejvíce běžně používaný plast na světě - láhve, oděvní vlákna, nádoby a obaly na potraviny.</a:t>
            </a:r>
          </a:p>
          <a:p>
            <a:r>
              <a:rPr lang="cs-CZ" sz="1600" dirty="0"/>
              <a:t>Tisk s ním není snadný. Obvykle vyžaduje hledání správného nastavení tiskárny. </a:t>
            </a:r>
          </a:p>
          <a:p>
            <a:r>
              <a:rPr lang="cs-CZ" sz="1600" dirty="0"/>
              <a:t>Měkne už při teplotě od 60 ºC</a:t>
            </a:r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95040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8CBF6C-BFF1-4832-9533-46938266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tiskárna -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F46760-8053-4C24-BBC4-939F57E6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PC</a:t>
            </a:r>
            <a:r>
              <a:rPr lang="cs-CZ" sz="1800" dirty="0"/>
              <a:t> - </a:t>
            </a:r>
            <a:r>
              <a:rPr lang="cs-CZ" sz="1800" b="1" dirty="0"/>
              <a:t>polykarbonát</a:t>
            </a:r>
          </a:p>
          <a:p>
            <a:r>
              <a:rPr lang="cs-CZ" sz="1800" dirty="0"/>
              <a:t>Vysoká pevnost a tuhost</a:t>
            </a:r>
          </a:p>
          <a:p>
            <a:r>
              <a:rPr lang="cs-CZ" sz="1800" b="1" dirty="0"/>
              <a:t>nejtvrdší materiál</a:t>
            </a:r>
            <a:r>
              <a:rPr lang="cs-CZ" sz="1800" dirty="0"/>
              <a:t>, který mohou FFF/FDM 3D tiskárny používat</a:t>
            </a:r>
          </a:p>
          <a:p>
            <a:r>
              <a:rPr lang="cs-CZ" sz="1800" dirty="0"/>
              <a:t>Vysoká odolnost proti tepelné deformaci (až 150°C)</a:t>
            </a:r>
          </a:p>
          <a:p>
            <a:r>
              <a:rPr lang="cs-CZ" sz="1800" dirty="0"/>
              <a:t>Velmi dobré elektroizolační a dielektrické vlastnosti</a:t>
            </a:r>
          </a:p>
          <a:p>
            <a:r>
              <a:rPr lang="cs-CZ" sz="1800" dirty="0"/>
              <a:t>Jsou z něj vylisována CD, DVD, BD</a:t>
            </a:r>
          </a:p>
          <a:p>
            <a:endParaRPr lang="cs-CZ" sz="1800" dirty="0"/>
          </a:p>
          <a:p>
            <a:r>
              <a:rPr lang="cs-CZ" sz="1800" b="1" dirty="0"/>
              <a:t>Kovové díly </a:t>
            </a:r>
            <a:r>
              <a:rPr lang="cs-CZ" sz="1800" dirty="0"/>
              <a:t>lze vytvářet vytištěním formy z plastu se směsí písku, do které se nalije tekutý hliník </a:t>
            </a:r>
          </a:p>
          <a:p>
            <a:endParaRPr lang="cs-CZ" sz="1800" dirty="0"/>
          </a:p>
          <a:p>
            <a:r>
              <a:rPr lang="cs-CZ" sz="1800" b="1" dirty="0" err="1"/>
              <a:t>Flex</a:t>
            </a:r>
            <a:r>
              <a:rPr lang="cs-CZ" sz="1800" dirty="0"/>
              <a:t> – velmi pružný materiál se hodí pro tisk modelů, které mají představovat produkty z gumy. Můžete si z něj vytisknout např. „gumové těsnění” či „gumovou podrážku boty”. Díky pružnosti materiálu je však 3D tisk složitější a poměrně pomalý.</a:t>
            </a:r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7482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7919F-AA77-48BD-94B8-FBB1DDFF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tiskárna -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1D9594-96C5-4862-BB61-76DE5CDF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 err="1"/>
              <a:t>Laywood</a:t>
            </a:r>
            <a:r>
              <a:rPr lang="cs-CZ" sz="1800" dirty="0"/>
              <a:t> - snaží se imitovat dřevo, takže vytištěné modely připomínají dřevěné výrobky. Materiál obsahuje větší pevné části a díky tomu může docházet k ucpání trysky (zvlášť trysek s menším průměrem). Výsledný model je velmi křehký, takže se nehodí pro modely s tenkými částmi.</a:t>
            </a:r>
          </a:p>
          <a:p>
            <a:endParaRPr lang="cs-CZ" sz="1800" dirty="0"/>
          </a:p>
          <a:p>
            <a:r>
              <a:rPr lang="cs-CZ" sz="1800" b="1" dirty="0" err="1"/>
              <a:t>Laybrick</a:t>
            </a:r>
            <a:r>
              <a:rPr lang="cs-CZ" sz="1800" dirty="0"/>
              <a:t> - snaží se imitovat kámen, proto se tento materiál hodí pro architektonické modely. Také obsahuje větší pevné části a díky tomu může docházet k ucpání trysky. Výsledný model je velmi křehký, takže se nehodí pro modely s tenkými částmi.</a:t>
            </a:r>
          </a:p>
          <a:p>
            <a:endParaRPr lang="cs-CZ" sz="1800" b="1" dirty="0"/>
          </a:p>
          <a:p>
            <a:r>
              <a:rPr lang="cs-CZ" sz="1800" b="1" dirty="0"/>
              <a:t>PVA</a:t>
            </a:r>
            <a:r>
              <a:rPr lang="cs-CZ" sz="1800" dirty="0"/>
              <a:t> (</a:t>
            </a:r>
            <a:r>
              <a:rPr lang="cs-CZ" sz="1800" dirty="0" err="1"/>
              <a:t>polyvinylalkohol</a:t>
            </a:r>
            <a:r>
              <a:rPr lang="cs-CZ" sz="1800" dirty="0"/>
              <a:t>) – vodou rozpustný materiál, byl vyvinutý pro tvorbu </a:t>
            </a:r>
            <a:r>
              <a:rPr lang="cs-CZ" sz="1800" b="1" dirty="0"/>
              <a:t>podpůrných konstrukcí</a:t>
            </a:r>
            <a:r>
              <a:rPr lang="cs-CZ" sz="1800" dirty="0"/>
              <a:t>, které je možné následně jednoduše </a:t>
            </a:r>
            <a:r>
              <a:rPr lang="cs-CZ" sz="1800" b="1" dirty="0"/>
              <a:t>rozpustit ve vodě</a:t>
            </a:r>
            <a:r>
              <a:rPr lang="cs-CZ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766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RepRap</a:t>
            </a:r>
          </a:p>
        </p:txBody>
      </p:sp>
      <p:sp>
        <p:nvSpPr>
          <p:cNvPr id="68610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5122863" cy="4411662"/>
          </a:xfrm>
        </p:spPr>
        <p:txBody>
          <a:bodyPr/>
          <a:lstStyle/>
          <a:p>
            <a:r>
              <a:rPr lang="cs-CZ" sz="1400" b="1" dirty="0" err="1"/>
              <a:t>RepRap</a:t>
            </a:r>
            <a:r>
              <a:rPr lang="cs-CZ" sz="1400" dirty="0"/>
              <a:t> je mezinárodní komunitní projekt 3D tiskárny vyvíjené na principu otevřeného hardware</a:t>
            </a:r>
          </a:p>
          <a:p>
            <a:r>
              <a:rPr lang="cs-CZ" sz="1400" dirty="0"/>
              <a:t>Hlavním vývojářem je Josef Průša</a:t>
            </a:r>
          </a:p>
          <a:p>
            <a:r>
              <a:rPr lang="cs-CZ" sz="1400" dirty="0"/>
              <a:t>Tiskárna je schopná reprodukce – vytvořena z mnoha plastových dílů, které umí sama vytisknout</a:t>
            </a:r>
          </a:p>
          <a:p>
            <a:r>
              <a:rPr lang="cs-CZ" sz="1400" dirty="0"/>
              <a:t>Díky celkové otevřenosti a cenové dostupnosti se </a:t>
            </a:r>
            <a:r>
              <a:rPr lang="cs-CZ" sz="1400" dirty="0" err="1"/>
              <a:t>RepRap</a:t>
            </a:r>
            <a:r>
              <a:rPr lang="cs-CZ" sz="1400" dirty="0"/>
              <a:t> stal velmi oblíbeným projektem celosvětové DIY/Maker komunity</a:t>
            </a:r>
          </a:p>
          <a:p>
            <a:r>
              <a:rPr lang="cs-CZ" sz="1400" dirty="0"/>
              <a:t>V současnosti existují čtyři "oficiální" verze </a:t>
            </a:r>
            <a:r>
              <a:rPr lang="cs-CZ" sz="1400" dirty="0" err="1"/>
              <a:t>RepRapu</a:t>
            </a:r>
            <a:r>
              <a:rPr lang="cs-CZ" sz="1400" dirty="0"/>
              <a:t> s dostupným úplným návodem a seznamem dílů, nutných pro postavení vlastního </a:t>
            </a:r>
            <a:r>
              <a:rPr lang="cs-CZ" sz="1400" dirty="0" err="1"/>
              <a:t>RepRapu</a:t>
            </a:r>
            <a:endParaRPr lang="cs-CZ" sz="1400" dirty="0"/>
          </a:p>
          <a:p>
            <a:r>
              <a:rPr lang="cs-CZ" sz="1400" dirty="0"/>
              <a:t>Více např. zde  - </a:t>
            </a:r>
            <a:r>
              <a:rPr lang="cs-CZ" sz="1400" dirty="0">
                <a:hlinkClick r:id="rId2"/>
              </a:rPr>
              <a:t>http://www.zive.cz/clanky/josef-prusa-moje-3d-tiskarna-je-nejrozsirenejsi/sc-3-a-166385/default.aspx</a:t>
            </a:r>
            <a:endParaRPr lang="cs-CZ" sz="1400" dirty="0"/>
          </a:p>
          <a:p>
            <a:r>
              <a:rPr lang="cs-CZ" sz="1400" dirty="0">
                <a:hlinkClick r:id="rId3"/>
              </a:rPr>
              <a:t>https://www.youtube.com/watch?v=V9EPcxOF9DA</a:t>
            </a:r>
            <a:endParaRPr lang="cs-CZ" sz="1400" dirty="0"/>
          </a:p>
          <a:p>
            <a:r>
              <a:rPr lang="cs-CZ" sz="1400" dirty="0">
                <a:hlinkClick r:id="rId4"/>
              </a:rPr>
              <a:t>http://josefprusa.cz/</a:t>
            </a:r>
            <a:endParaRPr lang="cs-CZ" sz="1400" dirty="0"/>
          </a:p>
          <a:p>
            <a:pPr>
              <a:buFont typeface="Wingdings" pitchFamily="2" charset="2"/>
              <a:buNone/>
            </a:pPr>
            <a:endParaRPr lang="cs-CZ" sz="1400" dirty="0"/>
          </a:p>
        </p:txBody>
      </p:sp>
      <p:pic>
        <p:nvPicPr>
          <p:cNvPr id="68611" name="Picture 2" descr="File:Reprap Darwi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688" y="2060575"/>
            <a:ext cx="241935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E8BD5E-F1EB-4241-92FF-EF148D0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AA2067-6E41-41CB-AA21-79924BD9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proces tvorby třídimenzionálních pevných objektů z digitálního souboru</a:t>
            </a:r>
          </a:p>
          <a:p>
            <a:r>
              <a:rPr lang="cs-CZ" sz="1800" dirty="0"/>
              <a:t>Odborně se tomuto procesu také říká </a:t>
            </a:r>
            <a:r>
              <a:rPr lang="cs-CZ" sz="1800" dirty="0" err="1"/>
              <a:t>Additive</a:t>
            </a:r>
            <a:r>
              <a:rPr lang="cs-CZ" sz="1800" dirty="0"/>
              <a:t> </a:t>
            </a:r>
            <a:r>
              <a:rPr lang="cs-CZ" sz="1800" dirty="0" err="1"/>
              <a:t>Manufacturing</a:t>
            </a:r>
            <a:r>
              <a:rPr lang="cs-CZ" sz="1800" dirty="0"/>
              <a:t> </a:t>
            </a:r>
            <a:r>
              <a:rPr lang="cs-CZ" sz="1800" dirty="0" err="1"/>
              <a:t>File</a:t>
            </a:r>
            <a:r>
              <a:rPr lang="cs-CZ" sz="1800" dirty="0"/>
              <a:t> – AMF</a:t>
            </a:r>
          </a:p>
          <a:p>
            <a:r>
              <a:rPr lang="cs-CZ" sz="1800" dirty="0"/>
              <a:t>Jedná se o </a:t>
            </a:r>
            <a:r>
              <a:rPr lang="cs-CZ" sz="1800" b="1" dirty="0"/>
              <a:t>aditivní proces </a:t>
            </a:r>
            <a:r>
              <a:rPr lang="cs-CZ" sz="1800" dirty="0"/>
              <a:t>– postupně se přidává materiál (opakem by byl subtraktivní proces, kde se materiál ubírá – např. broušení, soustružení…)</a:t>
            </a:r>
          </a:p>
          <a:p>
            <a:r>
              <a:rPr lang="cs-CZ" sz="1800" dirty="0"/>
              <a:t>3D model v počítači je třeba rozložit na horizontální vrstvy, které budou postupně na sebe nanášeny</a:t>
            </a:r>
          </a:p>
          <a:p>
            <a:r>
              <a:rPr lang="cs-CZ" sz="1800" dirty="0"/>
              <a:t>V současné době existuje celá řada různých technologií 3D tisku – ty se od sebe liší rychlostí, přesností, trvanlivostí, použitým materiálem, finanční náročností….</a:t>
            </a:r>
          </a:p>
          <a:p>
            <a:endParaRPr lang="cs-CZ" sz="1800" dirty="0"/>
          </a:p>
          <a:p>
            <a:r>
              <a:rPr lang="cs-CZ" sz="1800" dirty="0"/>
              <a:t>Video v češtině o všech metodách 3D tisku</a:t>
            </a:r>
          </a:p>
          <a:p>
            <a:r>
              <a:rPr lang="cs-CZ" sz="1800" dirty="0">
                <a:hlinkClick r:id="rId2"/>
              </a:rPr>
              <a:t>https://www.youtube.com/watch?v=zUHF1jWZPhE</a:t>
            </a:r>
            <a:endParaRPr lang="cs-CZ" sz="1800" dirty="0"/>
          </a:p>
          <a:p>
            <a:endParaRPr lang="cs-CZ" sz="24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148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041F6-1C50-4458-ACFC-ED6DA846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A9C7A-F04A-4D2D-A16A-81C711F6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Využití:</a:t>
            </a:r>
          </a:p>
          <a:p>
            <a:pPr lvl="1"/>
            <a:r>
              <a:rPr lang="cs-CZ" sz="1800" dirty="0"/>
              <a:t>Strojírenské prototypy</a:t>
            </a:r>
          </a:p>
          <a:p>
            <a:pPr lvl="1"/>
            <a:r>
              <a:rPr lang="cs-CZ" sz="1800" dirty="0"/>
              <a:t>Náhradní díly</a:t>
            </a:r>
          </a:p>
          <a:p>
            <a:pPr lvl="1"/>
            <a:r>
              <a:rPr lang="cs-CZ" sz="1800" dirty="0"/>
              <a:t>Odlehčené materiály (s dutou strukturou)</a:t>
            </a:r>
          </a:p>
          <a:p>
            <a:pPr lvl="1"/>
            <a:r>
              <a:rPr lang="cs-CZ" sz="1800" dirty="0"/>
              <a:t>Speciální součástky, které nelze vyrobit v jednom kuse jinou technologií</a:t>
            </a:r>
          </a:p>
          <a:p>
            <a:pPr lvl="1"/>
            <a:r>
              <a:rPr lang="cs-CZ" sz="1800" dirty="0"/>
              <a:t>Umění (plastiky, sochy, reliéfy)</a:t>
            </a:r>
          </a:p>
          <a:p>
            <a:pPr lvl="1"/>
            <a:r>
              <a:rPr lang="cs-CZ" sz="1800" dirty="0"/>
              <a:t>Hračky, reklamní předměty</a:t>
            </a:r>
          </a:p>
          <a:p>
            <a:pPr lvl="1"/>
            <a:r>
              <a:rPr lang="cs-CZ" sz="1800" dirty="0"/>
              <a:t>Stomatologie (zubní implantáty a výplně, korunky)</a:t>
            </a:r>
          </a:p>
          <a:p>
            <a:pPr lvl="1"/>
            <a:r>
              <a:rPr lang="cs-CZ" sz="1800" dirty="0"/>
              <a:t>Plastická chirurgie, ortopedie </a:t>
            </a:r>
          </a:p>
          <a:p>
            <a:pPr lvl="1"/>
            <a:r>
              <a:rPr lang="cs-CZ" sz="1800" dirty="0"/>
              <a:t>Cukrovinky z čokolády</a:t>
            </a:r>
          </a:p>
        </p:txBody>
      </p:sp>
    </p:spTree>
    <p:extLst>
      <p:ext uri="{BB962C8B-B14F-4D97-AF65-F5344CB8AC3E}">
        <p14:creationId xmlns:p14="http://schemas.microsoft.com/office/powerpoint/2010/main" val="398249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C7A0F-4B31-411F-ABE3-FBE1C2AD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4D3785-D0C6-4FE6-80B8-892E1C5D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Nejstarší metodou 3D tisku je </a:t>
            </a:r>
            <a:r>
              <a:rPr lang="cs-CZ" sz="1800" b="1" dirty="0" err="1"/>
              <a:t>stereolitografie</a:t>
            </a:r>
            <a:r>
              <a:rPr lang="cs-CZ" sz="1800" b="1" dirty="0"/>
              <a:t> </a:t>
            </a:r>
            <a:r>
              <a:rPr lang="cs-CZ" sz="1800" dirty="0"/>
              <a:t>(od roku 1986)</a:t>
            </a:r>
          </a:p>
          <a:p>
            <a:r>
              <a:rPr lang="cs-CZ" sz="1800" dirty="0"/>
              <a:t>Umožňuje vytváření objektů pomocí postupného vytvrzování polymerů pomocí působení UV záření</a:t>
            </a:r>
          </a:p>
          <a:p>
            <a:r>
              <a:rPr lang="cs-CZ" sz="1800" b="1" dirty="0"/>
              <a:t>Fotopolymer je tekutý </a:t>
            </a:r>
            <a:r>
              <a:rPr lang="cs-CZ" sz="1800" dirty="0"/>
              <a:t>a je nalitý v nádrží, ve které je ponořená pohyblivá podložka. </a:t>
            </a:r>
          </a:p>
          <a:p>
            <a:r>
              <a:rPr lang="cs-CZ" sz="1800" dirty="0"/>
              <a:t>Místa na hladině kapaliny, která osvítí UV laser ztvrdnou. </a:t>
            </a:r>
          </a:p>
          <a:p>
            <a:r>
              <a:rPr lang="cs-CZ" sz="1800" dirty="0"/>
              <a:t>Postupným klesáním podložky vzniknou pevné vrstvy tisknutého objektu</a:t>
            </a:r>
          </a:p>
          <a:p>
            <a:r>
              <a:rPr lang="pl-PL" sz="1800" dirty="0"/>
              <a:t>Jedná se o jednu z nejpřesnějších metod 3D tisku, použitelnou až na úroveň nanotechnologie</a:t>
            </a:r>
          </a:p>
          <a:p>
            <a:r>
              <a:rPr lang="pl-PL" sz="1800" dirty="0"/>
              <a:t>Použitý fotopolymer je </a:t>
            </a:r>
            <a:r>
              <a:rPr lang="cs-CZ" sz="1800" dirty="0"/>
              <a:t>velmi tvrdý, ale křehký materiál</a:t>
            </a:r>
          </a:p>
          <a:p>
            <a:r>
              <a:rPr lang="cs-CZ" sz="1800" dirty="0"/>
              <a:t>Často se z toho materiálu nezhotovuje objekt, ale pouze forma a z ní se vyrobí finální produkt z kovu, plastu, keramiky atd. metodou ztraceného lití</a:t>
            </a:r>
          </a:p>
          <a:p>
            <a:r>
              <a:rPr lang="pl-PL" sz="1800" dirty="0"/>
              <a:t>Ceny se pohybují od 1500 do 2200 Kč za 1 litr fotopolymerové pryskyřice</a:t>
            </a:r>
          </a:p>
          <a:p>
            <a:r>
              <a:rPr lang="pl-PL" sz="1800" dirty="0"/>
              <a:t>Typická 3D tiskárna DWARF3 stojí 75000 Kč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600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9509A7-F362-4912-8B79-890CF460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57C5F-B258-46F5-9235-ABAF694B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SLA - </a:t>
            </a:r>
            <a:r>
              <a:rPr lang="cs-CZ" sz="2000" b="1" dirty="0" err="1"/>
              <a:t>Stereolitografie</a:t>
            </a:r>
            <a:endParaRPr lang="cs-CZ" sz="2000" b="1" dirty="0"/>
          </a:p>
          <a:p>
            <a:r>
              <a:rPr lang="cs-CZ" sz="2000" dirty="0">
                <a:hlinkClick r:id="rId2"/>
              </a:rPr>
              <a:t>https://www.youtube.com/watch?v=yW4EbCWaJHE</a:t>
            </a:r>
          </a:p>
          <a:p>
            <a:r>
              <a:rPr lang="cs-CZ" sz="2000" dirty="0">
                <a:hlinkClick r:id="rId2"/>
              </a:rPr>
              <a:t>https://www.youtube.com/watch?v=jeCHKDxQQh0</a:t>
            </a:r>
          </a:p>
          <a:p>
            <a:r>
              <a:rPr lang="cs-CZ" sz="2000" dirty="0">
                <a:hlinkClick r:id="rId2"/>
              </a:rPr>
              <a:t>https://www.youtube.com/watch?v=JHNqoSw2r18</a:t>
            </a:r>
            <a:endParaRPr lang="cs-CZ" sz="2000" dirty="0"/>
          </a:p>
          <a:p>
            <a:r>
              <a:rPr lang="cs-CZ" sz="2000" dirty="0">
                <a:hlinkClick r:id="rId3"/>
              </a:rPr>
              <a:t>https://www.youtube.com/watch?v=DNcwiD9CxKw</a:t>
            </a:r>
            <a:endParaRPr lang="cs-CZ" sz="2000" dirty="0"/>
          </a:p>
          <a:p>
            <a:r>
              <a:rPr lang="cs-CZ" sz="2000" dirty="0">
                <a:hlinkClick r:id="rId4"/>
              </a:rPr>
              <a:t>https://www.youtube.com/watch?v=hQ21gbeYFYQ</a:t>
            </a:r>
            <a:endParaRPr lang="cs-CZ" sz="2000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623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DB3EFC-E528-4038-9349-A4CECAFE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60139A-326A-4788-80B4-D65ABEA5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DLP - Digital </a:t>
            </a:r>
            <a:r>
              <a:rPr lang="cs-CZ" sz="1800" b="1" dirty="0" err="1"/>
              <a:t>Light</a:t>
            </a:r>
            <a:r>
              <a:rPr lang="cs-CZ" sz="1800" b="1" dirty="0"/>
              <a:t> </a:t>
            </a:r>
            <a:r>
              <a:rPr lang="cs-CZ" sz="1800" b="1" dirty="0" err="1"/>
              <a:t>Processing</a:t>
            </a:r>
            <a:endParaRPr lang="cs-CZ" sz="1800" b="1" dirty="0"/>
          </a:p>
          <a:p>
            <a:r>
              <a:rPr lang="cs-CZ" sz="1800" dirty="0"/>
              <a:t>Moderní technologie, která vychází z nejstarší technologie SLA</a:t>
            </a:r>
          </a:p>
          <a:p>
            <a:r>
              <a:rPr lang="cs-CZ" sz="1800" dirty="0"/>
              <a:t>Projektor či LCD/OLED obrazovka najednou ozařují celou vrstvu. </a:t>
            </a:r>
          </a:p>
          <a:p>
            <a:r>
              <a:rPr lang="cs-CZ" sz="1800" dirty="0"/>
              <a:t>Nevykreslují tak plochu bod po bodu, jako při </a:t>
            </a:r>
            <a:r>
              <a:rPr lang="cs-CZ" sz="1800" dirty="0" err="1"/>
              <a:t>stereolitografii</a:t>
            </a:r>
            <a:r>
              <a:rPr lang="cs-CZ" sz="1800" dirty="0"/>
              <a:t>, kde je toto prováděno pomocí laseru. </a:t>
            </a:r>
          </a:p>
          <a:p>
            <a:r>
              <a:rPr lang="cs-CZ" sz="1800" dirty="0"/>
              <a:t>Z tohoto důvodu je DLP technologie podstatně rychlejší než starší metoda </a:t>
            </a:r>
            <a:r>
              <a:rPr lang="cs-CZ" sz="1800" dirty="0" err="1"/>
              <a:t>stereolitografie</a:t>
            </a:r>
            <a:endParaRPr lang="cs-CZ" sz="1800" dirty="0"/>
          </a:p>
          <a:p>
            <a:r>
              <a:rPr lang="cs-CZ" sz="1800" dirty="0"/>
              <a:t>Podobně jako u metody SLA je i zde extrémní míra detailu - měřená v mikrometrech</a:t>
            </a:r>
          </a:p>
          <a:p>
            <a:r>
              <a:rPr lang="cs-CZ" sz="1800" dirty="0">
                <a:hlinkClick r:id="rId2"/>
              </a:rPr>
              <a:t>https://www.youtube.com/watch?v=A3wwHr_3S0o</a:t>
            </a:r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822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8AD0A7-1304-4E90-BC67-7A308597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219896-9AC6-4664-A1BA-D9BAF5FD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SLS - </a:t>
            </a:r>
            <a:r>
              <a:rPr lang="cs-CZ" sz="1800" b="1" dirty="0" err="1"/>
              <a:t>Selective</a:t>
            </a:r>
            <a:r>
              <a:rPr lang="cs-CZ" sz="1800" b="1" dirty="0"/>
              <a:t> Laser </a:t>
            </a:r>
            <a:r>
              <a:rPr lang="cs-CZ" sz="1800" b="1" dirty="0" err="1"/>
              <a:t>Sintering</a:t>
            </a:r>
            <a:endParaRPr lang="cs-CZ" sz="1800" b="1" dirty="0"/>
          </a:p>
          <a:p>
            <a:r>
              <a:rPr lang="cs-CZ" sz="1800" dirty="0"/>
              <a:t>Druhá nejstarší technologie 3D tisku</a:t>
            </a:r>
          </a:p>
          <a:p>
            <a:r>
              <a:rPr lang="cs-CZ" sz="1800" dirty="0"/>
              <a:t>selektivní spékání laserem – v praxi se často setkáte s kratším termínem </a:t>
            </a:r>
            <a:r>
              <a:rPr lang="cs-CZ" sz="1800" b="1" dirty="0" err="1"/>
              <a:t>sintrování</a:t>
            </a:r>
            <a:endParaRPr lang="cs-CZ" sz="1800" b="1" dirty="0"/>
          </a:p>
          <a:p>
            <a:r>
              <a:rPr lang="cs-CZ" sz="1800" dirty="0"/>
              <a:t>Výrobek vzniká tavením práškového materiálu (tím může být např. plast, kov, keramika nebo sklo), který je po tenkých vrstvách spékán vysoce výkonným laserem</a:t>
            </a:r>
          </a:p>
          <a:p>
            <a:r>
              <a:rPr lang="cs-CZ" sz="1800" dirty="0"/>
              <a:t>Nejprve je nanesena vrstva prášku v celé ploše a tiskárna tento materiál předehřeje na teplotu blízkou jeho bodu tání</a:t>
            </a:r>
          </a:p>
          <a:p>
            <a:r>
              <a:rPr lang="cs-CZ" sz="1800" dirty="0"/>
              <a:t>Jakmile laser osvítí příslušnou plochu, klesne stavěcí platforma o tloušťku jedné stavební vrstvy níže, nanese se další vrstva materiálu a takto se celý proces opakuje až do dokončení výrobku</a:t>
            </a:r>
          </a:p>
          <a:p>
            <a:r>
              <a:rPr lang="cs-CZ" sz="1800" dirty="0"/>
              <a:t>Výhodou tohoto postupu, kdy je vytvářený model neustále obklopen zbytkovým práškovým materiálem, je eliminace potřeby dočasných podpor (lze vytvářet body, pod kterými bude nakonec „prázdno“)</a:t>
            </a:r>
            <a:endParaRPr lang="cs-CZ" sz="1800" b="1" dirty="0"/>
          </a:p>
          <a:p>
            <a:endParaRPr lang="cs-CZ" sz="1800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35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977EA-483B-494D-A4BD-5DC1B92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CAD375-1B14-4DBC-B023-22FD2D79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SLS - </a:t>
            </a:r>
            <a:r>
              <a:rPr lang="cs-CZ" sz="1800" b="1" dirty="0" err="1"/>
              <a:t>Selective</a:t>
            </a:r>
            <a:r>
              <a:rPr lang="cs-CZ" sz="1800" b="1" dirty="0"/>
              <a:t> Laser </a:t>
            </a:r>
            <a:r>
              <a:rPr lang="cs-CZ" sz="1800" b="1" dirty="0" err="1"/>
              <a:t>Sintering</a:t>
            </a:r>
            <a:endParaRPr lang="cs-CZ" sz="1800" b="1" dirty="0"/>
          </a:p>
          <a:p>
            <a:endParaRPr lang="cs-CZ" sz="1800" dirty="0"/>
          </a:p>
          <a:p>
            <a:r>
              <a:rPr lang="cs-CZ" sz="1800" dirty="0">
                <a:hlinkClick r:id="rId2"/>
              </a:rPr>
              <a:t>https://www.youtube.com/watch?v=9E5MfBAV_tA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https://www.youtube.com/watch?v=P_9z5XN5gT4</a:t>
            </a:r>
            <a:endParaRPr lang="cs-CZ" sz="1800" dirty="0"/>
          </a:p>
          <a:p>
            <a:r>
              <a:rPr lang="cs-CZ" sz="1800" dirty="0">
                <a:hlinkClick r:id="rId4"/>
              </a:rPr>
              <a:t>https://www.youtube.com/watch?v=2j88ss08VDs</a:t>
            </a:r>
            <a:endParaRPr lang="cs-CZ" sz="1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059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CA20FF-74EE-423C-9DEE-BDB7D1FE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4DEBAC-8E29-4773-A15D-D8260BDB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Technologie </a:t>
            </a:r>
            <a:r>
              <a:rPr lang="cs-CZ" sz="1800" b="1" dirty="0"/>
              <a:t>3DCP</a:t>
            </a:r>
            <a:r>
              <a:rPr lang="cs-CZ" sz="1800" dirty="0"/>
              <a:t> – 3dimensional </a:t>
            </a:r>
            <a:r>
              <a:rPr lang="cs-CZ" sz="1800" dirty="0" err="1"/>
              <a:t>construction</a:t>
            </a:r>
            <a:r>
              <a:rPr lang="cs-CZ" sz="1800" dirty="0"/>
              <a:t> </a:t>
            </a:r>
            <a:r>
              <a:rPr lang="cs-CZ" sz="1800" dirty="0" err="1"/>
              <a:t>printing</a:t>
            </a:r>
            <a:endParaRPr lang="cs-CZ" sz="1800" dirty="0"/>
          </a:p>
          <a:p>
            <a:r>
              <a:rPr lang="cs-CZ" sz="1800" dirty="0"/>
              <a:t>používá tekutý lepivý materiál (něco jako cement, beton, sádra, roztavené sklo…)</a:t>
            </a:r>
          </a:p>
          <a:p>
            <a:r>
              <a:rPr lang="cs-CZ" sz="1800" dirty="0"/>
              <a:t>Umí například „tisknout“ betonové konstrukce</a:t>
            </a:r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r>
              <a:rPr lang="cs-CZ" sz="1800" dirty="0">
                <a:hlinkClick r:id="rId2"/>
              </a:rPr>
              <a:t>https://www.youtube.com/watch?v=rNr5PRZIifI&amp;list=PLvl2E6dBbFDaq8LlxpEX9oKZTxjkQXGMv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https://www.youtube.com/watch?v=F2qH1w706Og</a:t>
            </a:r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396668621"/>
      </p:ext>
    </p:extLst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178CE7-A711-447A-BFA1-1A925356D5C5}"/>
</file>

<file path=customXml/itemProps2.xml><?xml version="1.0" encoding="utf-8"?>
<ds:datastoreItem xmlns:ds="http://schemas.openxmlformats.org/officeDocument/2006/customXml" ds:itemID="{2AF6DB10-3FB3-4FC1-884D-E95A567BF6E0}"/>
</file>

<file path=customXml/itemProps3.xml><?xml version="1.0" encoding="utf-8"?>
<ds:datastoreItem xmlns:ds="http://schemas.openxmlformats.org/officeDocument/2006/customXml" ds:itemID="{7ADE904E-9A60-4684-953E-A48355BC58E2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2159</TotalTime>
  <Words>1764</Words>
  <Application>Microsoft Office PowerPoint</Application>
  <PresentationFormat>Předvádění na obrazovce (4:3)</PresentationFormat>
  <Paragraphs>173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2" baseType="lpstr">
      <vt:lpstr>Arial</vt:lpstr>
      <vt:lpstr>Wingdings</vt:lpstr>
      <vt:lpstr>Síť</vt:lpstr>
      <vt:lpstr>3D tisk</vt:lpstr>
      <vt:lpstr>3D Tisk</vt:lpstr>
      <vt:lpstr>3D tisk</vt:lpstr>
      <vt:lpstr>3D tisk</vt:lpstr>
      <vt:lpstr>3D tisk</vt:lpstr>
      <vt:lpstr>3D tisk</vt:lpstr>
      <vt:lpstr>3D tisk</vt:lpstr>
      <vt:lpstr>3D tisk</vt:lpstr>
      <vt:lpstr>3D tisk</vt:lpstr>
      <vt:lpstr>3D tisk</vt:lpstr>
      <vt:lpstr>3D tisk</vt:lpstr>
      <vt:lpstr>3D tiskárna</vt:lpstr>
      <vt:lpstr>3D tiskárna</vt:lpstr>
      <vt:lpstr>3D tiskárna – FDM materiály</vt:lpstr>
      <vt:lpstr>3D tisk - materiály</vt:lpstr>
      <vt:lpstr>3D tiskárna – FDM materiály</vt:lpstr>
      <vt:lpstr>3D tiskárna - materiály</vt:lpstr>
      <vt:lpstr>3D tiskárna - materiály</vt:lpstr>
      <vt:lpstr>RepRap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Více megapixelů = lepší obraz ?</dc:title>
  <dc:creator>Radek</dc:creator>
  <cp:lastModifiedBy>Radek</cp:lastModifiedBy>
  <cp:revision>159</cp:revision>
  <dcterms:created xsi:type="dcterms:W3CDTF">2014-02-03T19:57:06Z</dcterms:created>
  <dcterms:modified xsi:type="dcterms:W3CDTF">2021-04-16T10:55:04Z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