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8"/>
  </p:notesMasterIdLst>
  <p:sldIdLst>
    <p:sldId id="256" r:id="rId5"/>
    <p:sldId id="271" r:id="rId6"/>
    <p:sldId id="306" r:id="rId7"/>
    <p:sldId id="307" r:id="rId8"/>
    <p:sldId id="309" r:id="rId9"/>
    <p:sldId id="308" r:id="rId10"/>
    <p:sldId id="310" r:id="rId11"/>
    <p:sldId id="311" r:id="rId12"/>
    <p:sldId id="272" r:id="rId13"/>
    <p:sldId id="312" r:id="rId14"/>
    <p:sldId id="273" r:id="rId15"/>
    <p:sldId id="274" r:id="rId16"/>
    <p:sldId id="276" r:id="rId17"/>
    <p:sldId id="313" r:id="rId18"/>
    <p:sldId id="277" r:id="rId19"/>
    <p:sldId id="278" r:id="rId20"/>
    <p:sldId id="314" r:id="rId21"/>
    <p:sldId id="279" r:id="rId22"/>
    <p:sldId id="315" r:id="rId23"/>
    <p:sldId id="280" r:id="rId24"/>
    <p:sldId id="316" r:id="rId25"/>
    <p:sldId id="282" r:id="rId26"/>
    <p:sldId id="317" r:id="rId27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4010C076-555B-455D-A038-37D5E8616050}">
          <p14:sldIdLst>
            <p14:sldId id="256"/>
            <p14:sldId id="271"/>
            <p14:sldId id="306"/>
            <p14:sldId id="307"/>
            <p14:sldId id="309"/>
            <p14:sldId id="308"/>
            <p14:sldId id="310"/>
            <p14:sldId id="311"/>
            <p14:sldId id="272"/>
            <p14:sldId id="312"/>
            <p14:sldId id="273"/>
            <p14:sldId id="274"/>
            <p14:sldId id="276"/>
            <p14:sldId id="313"/>
            <p14:sldId id="277"/>
            <p14:sldId id="278"/>
            <p14:sldId id="314"/>
            <p14:sldId id="279"/>
            <p14:sldId id="315"/>
            <p14:sldId id="280"/>
            <p14:sldId id="316"/>
            <p14:sldId id="282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F7D33-490F-456B-A90C-8F0303325913}" v="6" dt="2023-05-19T21:08:2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858F7D33-490F-456B-A90C-8F0303325913}"/>
    <pc:docChg chg="undo redo custSel modSld">
      <pc:chgData name="Karel Čermák" userId="9a888007fbecaa3b" providerId="LiveId" clId="{858F7D33-490F-456B-A90C-8F0303325913}" dt="2023-05-19T22:25:39.125" v="39" actId="1076"/>
      <pc:docMkLst>
        <pc:docMk/>
      </pc:docMkLst>
      <pc:sldChg chg="addSp delSp modSp mod">
        <pc:chgData name="Karel Čermák" userId="9a888007fbecaa3b" providerId="LiveId" clId="{858F7D33-490F-456B-A90C-8F0303325913}" dt="2023-05-19T21:03:59.334" v="15" actId="1076"/>
        <pc:sldMkLst>
          <pc:docMk/>
          <pc:sldMk cId="2578719634" sldId="314"/>
        </pc:sldMkLst>
        <pc:spChg chg="mod">
          <ac:chgData name="Karel Čermák" userId="9a888007fbecaa3b" providerId="LiveId" clId="{858F7D33-490F-456B-A90C-8F0303325913}" dt="2023-05-19T21:03:05.217" v="4" actId="6549"/>
          <ac:spMkLst>
            <pc:docMk/>
            <pc:sldMk cId="2578719634" sldId="314"/>
            <ac:spMk id="8" creationId="{47B98602-D867-47F6-8610-8110532C926E}"/>
          </ac:spMkLst>
        </pc:spChg>
        <pc:spChg chg="add del mod">
          <ac:chgData name="Karel Čermák" userId="9a888007fbecaa3b" providerId="LiveId" clId="{858F7D33-490F-456B-A90C-8F0303325913}" dt="2023-05-19T21:03:59.270" v="13" actId="6549"/>
          <ac:spMkLst>
            <pc:docMk/>
            <pc:sldMk cId="2578719634" sldId="314"/>
            <ac:spMk id="17" creationId="{FFF27A0A-FEDE-4EC6-9A93-0EFF444177ED}"/>
          </ac:spMkLst>
        </pc:spChg>
        <pc:picChg chg="mod">
          <ac:chgData name="Karel Čermák" userId="9a888007fbecaa3b" providerId="LiveId" clId="{858F7D33-490F-456B-A90C-8F0303325913}" dt="2023-05-19T21:03:05.572" v="5" actId="1076"/>
          <ac:picMkLst>
            <pc:docMk/>
            <pc:sldMk cId="2578719634" sldId="314"/>
            <ac:picMk id="5" creationId="{20C5F215-4A9A-4FCB-BB6E-44775D5CD6B8}"/>
          </ac:picMkLst>
        </pc:picChg>
        <pc:cxnChg chg="mod">
          <ac:chgData name="Karel Čermák" userId="9a888007fbecaa3b" providerId="LiveId" clId="{858F7D33-490F-456B-A90C-8F0303325913}" dt="2023-05-19T21:03:59.334" v="15" actId="1076"/>
          <ac:cxnSpMkLst>
            <pc:docMk/>
            <pc:sldMk cId="2578719634" sldId="314"/>
            <ac:cxnSpMk id="11" creationId="{FE493DBB-F58E-4378-B338-ACD9E2EC0F78}"/>
          </ac:cxnSpMkLst>
        </pc:cxnChg>
        <pc:cxnChg chg="add del mod">
          <ac:chgData name="Karel Čermák" userId="9a888007fbecaa3b" providerId="LiveId" clId="{858F7D33-490F-456B-A90C-8F0303325913}" dt="2023-05-19T21:03:59.235" v="12" actId="1076"/>
          <ac:cxnSpMkLst>
            <pc:docMk/>
            <pc:sldMk cId="2578719634" sldId="314"/>
            <ac:cxnSpMk id="19" creationId="{ADA62696-CB86-442B-9B68-60F4ABE876CE}"/>
          </ac:cxnSpMkLst>
        </pc:cxnChg>
        <pc:cxnChg chg="mod">
          <ac:chgData name="Karel Čermák" userId="9a888007fbecaa3b" providerId="LiveId" clId="{858F7D33-490F-456B-A90C-8F0303325913}" dt="2023-05-19T21:03:59.303" v="14" actId="1076"/>
          <ac:cxnSpMkLst>
            <pc:docMk/>
            <pc:sldMk cId="2578719634" sldId="314"/>
            <ac:cxnSpMk id="21" creationId="{A700DB56-D2E1-4E58-87E5-C5E3EC48A683}"/>
          </ac:cxnSpMkLst>
        </pc:cxnChg>
      </pc:sldChg>
      <pc:sldChg chg="addSp delSp modSp mod">
        <pc:chgData name="Karel Čermák" userId="9a888007fbecaa3b" providerId="LiveId" clId="{858F7D33-490F-456B-A90C-8F0303325913}" dt="2023-05-19T22:25:39.125" v="39" actId="1076"/>
        <pc:sldMkLst>
          <pc:docMk/>
          <pc:sldMk cId="3421907261" sldId="315"/>
        </pc:sldMkLst>
        <pc:spChg chg="mod">
          <ac:chgData name="Karel Čermák" userId="9a888007fbecaa3b" providerId="LiveId" clId="{858F7D33-490F-456B-A90C-8F0303325913}" dt="2023-05-19T21:08:25.847" v="23" actId="1076"/>
          <ac:spMkLst>
            <pc:docMk/>
            <pc:sldMk cId="3421907261" sldId="315"/>
            <ac:spMk id="2" creationId="{E3EA84BA-3472-4FA8-84F3-A1914DC45B1D}"/>
          </ac:spMkLst>
        </pc:spChg>
        <pc:spChg chg="mod">
          <ac:chgData name="Karel Čermák" userId="9a888007fbecaa3b" providerId="LiveId" clId="{858F7D33-490F-456B-A90C-8F0303325913}" dt="2023-05-19T22:25:39.125" v="39" actId="1076"/>
          <ac:spMkLst>
            <pc:docMk/>
            <pc:sldMk cId="3421907261" sldId="315"/>
            <ac:spMk id="11" creationId="{F6756504-4703-40A4-A664-87FC2B1CC439}"/>
          </ac:spMkLst>
        </pc:spChg>
        <pc:spChg chg="mod">
          <ac:chgData name="Karel Čermák" userId="9a888007fbecaa3b" providerId="LiveId" clId="{858F7D33-490F-456B-A90C-8F0303325913}" dt="2023-05-19T22:25:38.918" v="38" actId="313"/>
          <ac:spMkLst>
            <pc:docMk/>
            <pc:sldMk cId="3421907261" sldId="315"/>
            <ac:spMk id="14" creationId="{1F517404-6CD8-4BCD-8636-3AB561201A50}"/>
          </ac:spMkLst>
        </pc:spChg>
        <pc:picChg chg="add del">
          <ac:chgData name="Karel Čermák" userId="9a888007fbecaa3b" providerId="LiveId" clId="{858F7D33-490F-456B-A90C-8F0303325913}" dt="2023-05-19T21:08:34.981" v="26" actId="22"/>
          <ac:picMkLst>
            <pc:docMk/>
            <pc:sldMk cId="3421907261" sldId="315"/>
            <ac:picMk id="4" creationId="{29DFC415-CF93-67B2-A9F7-5911197963EE}"/>
          </ac:picMkLst>
        </pc:picChg>
        <pc:picChg chg="mod">
          <ac:chgData name="Karel Čermák" userId="9a888007fbecaa3b" providerId="LiveId" clId="{858F7D33-490F-456B-A90C-8F0303325913}" dt="2023-05-19T21:08:02.599" v="17" actId="1076"/>
          <ac:picMkLst>
            <pc:docMk/>
            <pc:sldMk cId="3421907261" sldId="315"/>
            <ac:picMk id="5" creationId="{0CB95A8B-453F-460A-BB98-CA946B57CF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8ED2BEF-6D2B-4773-B9C0-7CB9B88ED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C3D200-83AC-4393-85FA-255E859272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B17353-2059-4F92-84CD-C4EBDFBA74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BB3EC17-389A-491F-883C-A0184E5A50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4AB91EE9-219A-4CD8-A591-774622F729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7D6648C-1C5E-486A-8542-16D1024E6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5BE078-10D5-4D66-90CC-3994C246FC5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pro obrázek snímku 1">
            <a:extLst>
              <a:ext uri="{FF2B5EF4-FFF2-40B4-BE49-F238E27FC236}">
                <a16:creationId xmlns:a16="http://schemas.microsoft.com/office/drawing/2014/main" id="{41E6FAE4-C51F-426C-91D8-E56C030A3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Zástupný symbol pro poznámky 2">
            <a:extLst>
              <a:ext uri="{FF2B5EF4-FFF2-40B4-BE49-F238E27FC236}">
                <a16:creationId xmlns:a16="http://schemas.microsoft.com/office/drawing/2014/main" id="{DA8A6AA1-045F-4B12-B24D-04F84BB1E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altLang="cs-CZ"/>
          </a:p>
        </p:txBody>
      </p:sp>
      <p:sp>
        <p:nvSpPr>
          <p:cNvPr id="9220" name="Zástupný symbol pro číslo snímku 3">
            <a:extLst>
              <a:ext uri="{FF2B5EF4-FFF2-40B4-BE49-F238E27FC236}">
                <a16:creationId xmlns:a16="http://schemas.microsoft.com/office/drawing/2014/main" id="{154F745A-96D2-47BA-AC9E-63DC0E06D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F2639D-9D73-4366-AEDF-08DE72225534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FACC1D89-0767-4D7B-8D44-94C980E21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AFDAB91-C6D2-4341-8AC1-86A81B36C24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F8B4FED-1B25-46E8-A76B-DC71D92D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BAE4A7E-F62A-4116-8EAB-D41B37E8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8C71902-7AAE-4803-A13E-13CF3F48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49D21BA4-975C-4634-B21F-E0F2814D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9315AAF-9254-4C44-AB66-7062F3C8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E2991A2-94EA-4926-A719-F208AAB0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1513BC5-DCA1-44CC-92A8-B7819DE8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83ADB37-1C39-42F6-8A94-F6A15D74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9A36623-D018-4D6B-8228-F14DF2377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25DF55C-8B65-45A4-B383-89A19BB3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55869ED-38DF-428D-B311-1BC6E083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F32BD225-1B22-4C81-B195-EE0E0657A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F03CEA5-23CF-4DD7-9D51-BF6732830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D09AB69-131E-4FAD-B631-32199F9C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9CF0D9F6-440A-4477-B9C5-663E1E13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D1C439A-EDA2-43FA-BD1D-B6424B48A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E5C6397A-921E-4F0D-8CA5-F5659BE6E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AB7DE318-3CB6-4133-AD62-B2E30D7DB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9F0526C-DA10-4B6F-93A0-84FDBF6B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C3083C65-6D29-41E0-AF6F-E560CDC8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14EA6EF-D52A-47DC-B141-8FF735CD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8FD75A0-B353-4283-9FF5-4E59A05B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AF9C8895-34C2-474C-8257-F007A2C8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9BAFE5F-F9BB-4459-8C1B-98FA4839A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7332B4E-C844-49C7-9A89-336AB227E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8F0B922-7149-41FF-AE08-19D4C5AB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C01624A-4044-4610-AF8E-58A9AE39D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BEABC54-A1F1-421E-8844-21426A0A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40D2CFFF-0CA2-4986-9341-B22C4BB2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2817147-1B95-43A8-BF0F-267ADBB5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433E850-6BE7-4DA6-A495-D27FC1A17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AF734262-4F04-401B-A9A0-18CF323CF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F1D1C652-E8BB-4974-BA43-A46E33EF8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117D1EA-4263-4983-9410-90D688306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4DDA2C9-94A4-4E69-9098-D845BE8CA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09BD-7AA3-4B94-ABD4-643120E3DD6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3718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8DFE7D-B0EC-47EC-BC26-D440539DF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7D63A6-63AF-4CCC-818E-684B6359B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04E318-9316-4CC8-A14F-21E16C2DC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073A3-5F6A-43CD-B949-0C85A023B73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366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FC2DD1-FF8D-419A-9F9D-E8A4C89C3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A09BDF-4D10-47AB-93FE-4FC8E7470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798E26-7147-4488-84D8-AD82E318D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8C9CF-87EF-4247-A4A7-2C4FCCBE2C3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255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9AADB6-B788-489A-B7C5-95C7EC2CF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4623E9-5573-4F97-98DE-7BC162B70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1D54D3-5B85-4AF2-8462-825F9D098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97342-0778-4180-A402-F6C0054AAD01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9098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1A5673-2A69-46C8-827E-89DAEBACE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00C558-46A5-4E90-9C0E-6A343F4A1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A6F26E-4F5B-4615-A736-2F430E9B3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F537B-B1E5-45B0-9B98-4EDED093418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492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0FB62-2210-4F4A-82EC-C76BA18FF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A068EC-D1F4-48F1-AA2D-FD9B6F76C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6548F4-641D-4CF2-8693-700CA96F9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2BB90-B313-4B2F-8E1A-39A59244B71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566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24D583-0EBD-429B-8163-7FFF8BE96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89FF7D-ADF4-4E85-BDB8-CBDBA4976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11784B7-6DF7-48E0-88B4-5A7FD43A9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CA98D-4835-470F-A65C-F011D75BF6E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8656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E158C0-D600-49AA-A41C-18D802B5C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EC446F-0720-42B9-ACDE-F09C2831E4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8504C1-0C62-401C-98EC-642374ADE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8F6CD-90D4-4682-AE94-2748341840A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27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C2E438A-C072-4201-982A-5402FEA52F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A81688-250F-4724-B01B-D3613E168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C300A26-C930-49B8-BC4F-6D07C183F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17A4-F43B-4FCC-BEBE-E5BBF36287E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644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9F0600-FC14-44FB-B1B2-FFA8F37A6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CF68E5-DCEA-41A0-B5EE-F6E32F889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B2D429-6406-4200-82E8-0E5E59B5A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E8058-3BB1-41FD-9975-C751601E81E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359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66E728-9CC3-4203-BE69-5BD26E41A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72883-127A-4149-B59E-E27B88E1B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A208AC-55AA-455E-BD64-A279A5F97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9933-351F-4FD6-A123-ACC96CDFD40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4003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47D4CC1-8466-4342-9A4E-A2C88DFA8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38BE17-F481-4699-8699-754CC142E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A1F884-8127-4953-9E48-B9E6820CF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E3D1229-B886-4A8B-8326-76E4A3E67A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74CAB60-FCCE-493E-B55A-D4E67B548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E081016-1FC6-42E1-B505-52477A11A9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A41A52B-D397-4143-991A-F3AD2FC8341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485ED0D-7BF0-410E-B406-673B741C2BD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E9BC3CA-F409-458A-B419-2BEF9D36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1858DD66-7A8D-40F5-B157-93B99BE17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03E0335-D1C5-4AD5-B8CF-1F66CC3C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29C5667-B1D9-4498-A6C9-1669B327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7098DC4-50EF-4938-A2A9-E5ED5118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10F7F72C-A3A5-421C-836C-A9FB64D5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335D09B9-0CE4-41FB-A1EC-E8E2700A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F03BE4BB-E83C-437D-B62F-B5F3F71F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E9C8AFBA-D9BB-466A-8101-9F249DD65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5FA4CEB-C859-461A-8473-7CBE58733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2B3BB1D-FEF5-4BD8-8E86-C726B5C2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7CBD5EBC-515F-4FCE-9D29-25B45174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F3C2E48-2812-451B-9200-8B178F19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1E355F05-5F80-4E28-A554-CF45C1C63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85DAA9A-CFF6-41EF-AA3E-4B8E3C9C7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A53A7B3D-0626-4B88-A443-9204FC18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09C0F94A-17CD-42EB-AACB-CDAD32F66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36CB3B6-378F-4B73-8E0C-99B0166D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AD4082E6-3722-4428-8AEF-998322AC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5C3548A2-2CC7-402F-9A5B-89B965AD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163D2CEB-FAD8-42AD-A8DD-D3C35431E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5ABBF874-6445-4168-B97F-58DD6105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D9889437-6FCC-408C-B8D4-7EDF10A8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DC6FB75-3284-4FA9-AE2C-60870BBD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5AB63745-A7F5-4A28-B2ED-28797911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634FBA51-BF2C-4F28-B9E1-A3437DBC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4F41073-32F6-4562-B8D4-B1137128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DD4BDCF2-7AF6-4252-9DEB-20DE9ECD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FD977BE-D6EB-493F-AE6F-5632C656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8DF2398A-6A37-4AA9-8D51-B7AF48B4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F279CF3-374F-43BC-94F1-0E2312A5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obEkCMODAQ" TargetMode="External"/><Relationship Id="rId2" Type="http://schemas.openxmlformats.org/officeDocument/2006/relationships/hyperlink" Target="https://www.youtube.com/watch?v=mzRJvGVyG8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qA_3OZvKYQ" TargetMode="External"/><Relationship Id="rId4" Type="http://schemas.openxmlformats.org/officeDocument/2006/relationships/hyperlink" Target="https://www.youtube.com/watch?v=3dM0RB24l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81B132-07FD-4DFF-9E73-932F3F975A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Napájecí zdroje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462D70-3DC0-46F8-AE30-91F6237103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2. část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BCDEA81-2DCF-46A3-B512-A908E452B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500"/>
              <a:t>Napájecí zdroje – posuzování kvality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74698F6-AF67-46DC-92FC-34EEE5FAF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Dalším důležitým parametrem, který vypovídá o kvalitě zdroje je </a:t>
            </a:r>
            <a:r>
              <a:rPr lang="cs-CZ" altLang="cs-CZ" sz="1400" b="1" dirty="0">
                <a:cs typeface="Arial" panose="020B0604020202020204" pitchFamily="34" charset="0"/>
              </a:rPr>
              <a:t>zvlnění výstupního napětí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Vzhledem k tomu, že výstupní napětí je získáno </a:t>
            </a:r>
            <a:r>
              <a:rPr lang="cs-CZ" altLang="cs-CZ" sz="1400" b="1" dirty="0">
                <a:cs typeface="Arial" panose="020B0604020202020204" pitchFamily="34" charset="0"/>
              </a:rPr>
              <a:t>spínáním vysokého střídavého napětí </a:t>
            </a:r>
            <a:r>
              <a:rPr lang="cs-CZ" altLang="cs-CZ" sz="1400" dirty="0">
                <a:cs typeface="Arial" panose="020B0604020202020204" pitchFamily="34" charset="0"/>
              </a:rPr>
              <a:t>a nabíjením kondenzátorů a následným </a:t>
            </a:r>
            <a:r>
              <a:rPr lang="cs-CZ" altLang="cs-CZ" sz="1400" b="1" dirty="0">
                <a:cs typeface="Arial" panose="020B0604020202020204" pitchFamily="34" charset="0"/>
              </a:rPr>
              <a:t>vyhlazením</a:t>
            </a:r>
            <a:r>
              <a:rPr lang="cs-CZ" altLang="cs-CZ" sz="1400" dirty="0">
                <a:cs typeface="Arial" panose="020B0604020202020204" pitchFamily="34" charset="0"/>
              </a:rPr>
              <a:t> a stabilizací, není jeho hodnota v čase stálá, ale obsahuje „zvlnění“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Norma pro ATX napájecí zdroje definuje maximální přípustné zvlnění na jednotlivých výstupních linkách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cs-CZ" altLang="cs-CZ" sz="1400" dirty="0"/>
              <a:t>+12 V a  -12V – zvlnění a amplitudou 120 </a:t>
            </a:r>
            <a:r>
              <a:rPr lang="cs-CZ" altLang="cs-CZ" sz="1400" dirty="0" err="1"/>
              <a:t>mV</a:t>
            </a:r>
            <a:endParaRPr lang="cs-CZ" altLang="cs-CZ" sz="1400" dirty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cs-CZ" altLang="cs-CZ" sz="1400" dirty="0"/>
              <a:t>+5 V a  +5 V </a:t>
            </a:r>
            <a:r>
              <a:rPr lang="cs-CZ" altLang="cs-CZ" sz="1400" dirty="0" err="1"/>
              <a:t>standby</a:t>
            </a:r>
            <a:r>
              <a:rPr lang="cs-CZ" altLang="cs-CZ" sz="1400" dirty="0"/>
              <a:t> -  zvlnění s amplitudou 50 </a:t>
            </a:r>
            <a:r>
              <a:rPr lang="cs-CZ" altLang="cs-CZ" sz="1400" dirty="0" err="1"/>
              <a:t>mV</a:t>
            </a:r>
            <a:endParaRPr lang="cs-CZ" altLang="cs-CZ" sz="1400" dirty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cs-CZ" altLang="cs-CZ" sz="1400" dirty="0">
                <a:cs typeface="Arial" panose="020B0604020202020204" pitchFamily="34" charset="0"/>
              </a:rPr>
              <a:t>+3,3 V - </a:t>
            </a:r>
            <a:r>
              <a:rPr lang="cs-CZ" altLang="cs-CZ" sz="1400" dirty="0"/>
              <a:t>zvlnění s amplitudou 50 </a:t>
            </a:r>
            <a:r>
              <a:rPr lang="cs-CZ" altLang="cs-CZ" sz="1400" dirty="0" err="1"/>
              <a:t>mV</a:t>
            </a: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 ideálním případě by průběh výstupního napětí měl byl naprosto rovný a vyhlazený – takový ideální zdroj ale neexistuje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Zvlnění výstupního napětí větší, než udává norma, může mít vliv na stabilitu počítače a komponentů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Zvlnění lze změřit osciloskopem – zobrazením průběhu výstupního napětí (ideálně bychom měli vidět rovnou čáru)  a odečtením amplitudy zvlnění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Voltmetrem se úroveň zvlnění změřit nedá, protože ten nám ukáže střední hodnotu napětí a nikoliv okamžitou rychle se měnící hodnotu (zvlnění v čase zprůměruje)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cs-CZ" altLang="cs-CZ" sz="11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cs-CZ" sz="1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FA5E3C-3174-4A1B-8F38-F87DA6620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500"/>
              <a:t>Napájecí zdroje – zvlnění výstupního napětí</a:t>
            </a:r>
          </a:p>
        </p:txBody>
      </p:sp>
      <p:pic>
        <p:nvPicPr>
          <p:cNvPr id="13315" name="Picture 3" descr="Úvod do m&amp;ecaron;&amp;rcaron;ení po&amp;ccaron;íta&amp;ccaron;ových zdroj&amp;uring; – teorie a funkce">
            <a:extLst>
              <a:ext uri="{FF2B5EF4-FFF2-40B4-BE49-F238E27FC236}">
                <a16:creationId xmlns:a16="http://schemas.microsoft.com/office/drawing/2014/main" id="{1A997805-F6AC-43EC-AF5D-3F92C2781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00213"/>
            <a:ext cx="6769100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Line 4">
            <a:extLst>
              <a:ext uri="{FF2B5EF4-FFF2-40B4-BE49-F238E27FC236}">
                <a16:creationId xmlns:a16="http://schemas.microsoft.com/office/drawing/2014/main" id="{5A595D8F-7204-464E-80E1-6EBCF6F7C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221163"/>
            <a:ext cx="576103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F3DF2134-55ED-43CF-93B1-CAFE90FC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81300"/>
            <a:ext cx="2232025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Ideální napájení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847FB3F8-74B1-46E8-8C05-248D471DF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141663"/>
            <a:ext cx="288925" cy="10795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0ECE2A36-71F7-4FD0-A375-DB827150E3DE}"/>
              </a:ext>
            </a:extLst>
          </p:cNvPr>
          <p:cNvCxnSpPr/>
          <p:nvPr/>
        </p:nvCxnSpPr>
        <p:spPr>
          <a:xfrm>
            <a:off x="3923928" y="4221163"/>
            <a:ext cx="0" cy="2303462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2D4E2EF6-D9A3-4D62-81AF-E8B3C73CDDEA}"/>
              </a:ext>
            </a:extLst>
          </p:cNvPr>
          <p:cNvSpPr txBox="1"/>
          <p:nvPr/>
        </p:nvSpPr>
        <p:spPr>
          <a:xfrm>
            <a:off x="3879231" y="5003562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+5V</a:t>
            </a: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B8212EDD-1428-43EC-B1E4-1DF60FA74075}"/>
              </a:ext>
            </a:extLst>
          </p:cNvPr>
          <p:cNvCxnSpPr/>
          <p:nvPr/>
        </p:nvCxnSpPr>
        <p:spPr>
          <a:xfrm>
            <a:off x="4427984" y="3141663"/>
            <a:ext cx="0" cy="165548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F478D084-7130-4B3A-84CB-7E65131504AD}"/>
              </a:ext>
            </a:extLst>
          </p:cNvPr>
          <p:cNvSpPr txBox="1"/>
          <p:nvPr/>
        </p:nvSpPr>
        <p:spPr>
          <a:xfrm>
            <a:off x="4391649" y="3368299"/>
            <a:ext cx="115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rgbClr val="FFFF00"/>
                </a:solidFill>
              </a:rPr>
              <a:t>Nežádoucí zvlnění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D58CFE6-4FD5-4643-8C27-D212C09EE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500"/>
              <a:t>Napájecí zdroje – posuzování kvality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80A63-027D-4204-AA5A-F9EF00F68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Dalším parametrem, který lze posoudit kvalitu zdroje je doba </a:t>
            </a:r>
            <a:r>
              <a:rPr lang="cs-CZ" altLang="cs-CZ" sz="2100" b="1" dirty="0"/>
              <a:t>Udržení výstupního napětí při výpadku</a:t>
            </a:r>
          </a:p>
          <a:p>
            <a:pPr eaLnBrk="1" hangingPunct="1"/>
            <a:r>
              <a:rPr lang="cs-CZ" altLang="cs-CZ" sz="2100" dirty="0"/>
              <a:t>Podle normy má každý zdroj být schopen udržet výstupní napětí po dobu alespoň </a:t>
            </a:r>
            <a:r>
              <a:rPr lang="cs-CZ" altLang="cs-CZ" sz="2100" b="1" dirty="0"/>
              <a:t>17 </a:t>
            </a:r>
            <a:r>
              <a:rPr lang="cs-CZ" altLang="cs-CZ" sz="2100" b="1" dirty="0" err="1"/>
              <a:t>ms</a:t>
            </a:r>
            <a:r>
              <a:rPr lang="cs-CZ" altLang="cs-CZ" sz="2100" b="1" dirty="0"/>
              <a:t> </a:t>
            </a:r>
            <a:r>
              <a:rPr lang="cs-CZ" altLang="cs-CZ" sz="2100" dirty="0"/>
              <a:t>i při plném zatížení</a:t>
            </a:r>
          </a:p>
          <a:p>
            <a:pPr eaLnBrk="1" hangingPunct="1"/>
            <a:r>
              <a:rPr lang="cs-CZ" altLang="cs-CZ" sz="2100" dirty="0"/>
              <a:t>Reálná doba „imunity“ vůči výpadku je dána především velikostí kapacity vstupního kondenzátoru (čím větší, tím lepší)</a:t>
            </a:r>
          </a:p>
          <a:p>
            <a:pPr eaLnBrk="1" hangingPunct="1"/>
            <a:endParaRPr lang="cs-CZ" altLang="cs-CZ" sz="2100" dirty="0"/>
          </a:p>
          <a:p>
            <a:pPr eaLnBrk="1" hangingPunct="1"/>
            <a:r>
              <a:rPr lang="cs-CZ" altLang="cs-CZ" sz="2100" dirty="0"/>
              <a:t>Zajímavým parametrem je také </a:t>
            </a:r>
            <a:r>
              <a:rPr lang="cs-CZ" altLang="cs-CZ" sz="2100" b="1" dirty="0"/>
              <a:t>pokles napětí při špičkovém a okamžitém zatížení</a:t>
            </a:r>
            <a:r>
              <a:rPr lang="cs-CZ" altLang="cs-CZ" sz="2100" dirty="0"/>
              <a:t> – jak rychle zdroj reaguje na zvýšení odběru</a:t>
            </a:r>
          </a:p>
          <a:p>
            <a:pPr eaLnBrk="1" hangingPunct="1"/>
            <a:r>
              <a:rPr lang="cs-CZ" altLang="cs-CZ" sz="2100" dirty="0"/>
              <a:t>Rozjezd optické mechaniky nebo prudký nárust zatížení grafické karty nebo mikroprocesoru vyvolá krátkodobě malý pokles napětí (než zareaguje zpětnovazební regulace spínaného zdroje) a hodnota napětí by se měla i tak držet v tolerancích </a:t>
            </a:r>
          </a:p>
          <a:p>
            <a:pPr eaLnBrk="1" hangingPunct="1">
              <a:lnSpc>
                <a:spcPct val="80000"/>
              </a:lnSpc>
            </a:pPr>
            <a:endParaRPr lang="cs-CZ" altLang="cs-CZ" sz="2100" dirty="0"/>
          </a:p>
          <a:p>
            <a:pPr eaLnBrk="1" hangingPunct="1">
              <a:lnSpc>
                <a:spcPct val="8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1574AB2-53B6-4533-9BFD-3B1DDAC8D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UPS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7CDF82-A63F-4970-AD14-4149761F5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b="1" i="1" dirty="0" err="1"/>
              <a:t>U</a:t>
            </a:r>
            <a:r>
              <a:rPr lang="cs-CZ" altLang="cs-CZ" sz="1600" i="1" dirty="0" err="1"/>
              <a:t>ninterruptible</a:t>
            </a:r>
            <a:r>
              <a:rPr lang="cs-CZ" altLang="cs-CZ" sz="1600" i="1" dirty="0"/>
              <a:t> </a:t>
            </a:r>
            <a:r>
              <a:rPr lang="cs-CZ" altLang="cs-CZ" sz="1600" b="1" i="1" dirty="0" err="1"/>
              <a:t>P</a:t>
            </a:r>
            <a:r>
              <a:rPr lang="cs-CZ" altLang="cs-CZ" sz="1600" i="1" dirty="0" err="1"/>
              <a:t>ower</a:t>
            </a:r>
            <a:r>
              <a:rPr lang="cs-CZ" altLang="cs-CZ" sz="1600" i="1" dirty="0"/>
              <a:t> </a:t>
            </a:r>
            <a:r>
              <a:rPr lang="cs-CZ" altLang="cs-CZ" sz="1600" b="1" i="1" dirty="0"/>
              <a:t>S</a:t>
            </a:r>
            <a:r>
              <a:rPr lang="cs-CZ" altLang="cs-CZ" sz="1600" i="1" dirty="0"/>
              <a:t>upply</a:t>
            </a:r>
            <a:r>
              <a:rPr lang="cs-CZ" altLang="cs-CZ" sz="1600" dirty="0"/>
              <a:t> – zdroj nepřerušovaného napájení – funguje jako </a:t>
            </a:r>
            <a:r>
              <a:rPr lang="cs-CZ" altLang="cs-CZ" sz="1600" b="1" dirty="0"/>
              <a:t>záložní zdroj napájení – ochrana proti výpadku napájení</a:t>
            </a:r>
          </a:p>
          <a:p>
            <a:pPr eaLnBrk="1" hangingPunct="1"/>
            <a:r>
              <a:rPr lang="cs-CZ" altLang="cs-CZ" sz="1600" dirty="0"/>
              <a:t>Zajišťuje stálou dodávku elektřiny pro zařízení, která nesmějí být </a:t>
            </a:r>
            <a:r>
              <a:rPr lang="cs-CZ" altLang="cs-CZ" sz="1600" b="1" dirty="0"/>
              <a:t>neočekávaně vypnuta</a:t>
            </a:r>
          </a:p>
          <a:p>
            <a:pPr eaLnBrk="1" hangingPunct="1"/>
            <a:r>
              <a:rPr lang="cs-CZ" altLang="cs-CZ" sz="1600" dirty="0"/>
              <a:t>Slouží také jako ochrana proti problémům s kvalitou dodávky energie v rozvodné síti </a:t>
            </a:r>
          </a:p>
          <a:p>
            <a:pPr eaLnBrk="1" hangingPunct="1"/>
            <a:r>
              <a:rPr lang="cs-CZ" altLang="cs-CZ" sz="1600" dirty="0"/>
              <a:t>Je obvykle zapojen mezi zdroj síťového napětí a vstup napájení chráněného zařízení</a:t>
            </a:r>
          </a:p>
          <a:p>
            <a:pPr eaLnBrk="1" hangingPunct="1"/>
            <a:r>
              <a:rPr lang="cs-CZ" altLang="cs-CZ" sz="1600" dirty="0"/>
              <a:t>UPS v případě výpadku dodávky elektřiny čerpá energii z </a:t>
            </a:r>
            <a:r>
              <a:rPr lang="cs-CZ" altLang="cs-CZ" sz="1600" b="1" dirty="0"/>
              <a:t>akumulátoru</a:t>
            </a:r>
          </a:p>
          <a:p>
            <a:pPr eaLnBrk="1" hangingPunct="1"/>
            <a:r>
              <a:rPr lang="cs-CZ" altLang="cs-CZ" sz="1600" dirty="0"/>
              <a:t>Pokud není dodávka elektřiny z rozvodné sítě přerušena, je akumulátor udržován v nabitém stavu tzv. udržovacím nabíjecím proudem (proudem, který udržuje akumulátor 100</a:t>
            </a:r>
            <a:r>
              <a:rPr lang="en-US" altLang="cs-CZ" sz="1600" dirty="0"/>
              <a:t>% </a:t>
            </a:r>
            <a:r>
              <a:rPr lang="en-US" altLang="cs-CZ" sz="1600" dirty="0" err="1"/>
              <a:t>nabit</a:t>
            </a:r>
            <a:r>
              <a:rPr lang="cs-CZ" altLang="cs-CZ" sz="1600" dirty="0"/>
              <a:t>ý, ale při tom nezpůsobuje přebíjení ani zahřívání akumulátoru)</a:t>
            </a:r>
          </a:p>
          <a:p>
            <a:pPr eaLnBrk="1" hangingPunct="1"/>
            <a:r>
              <a:rPr lang="cs-CZ" altLang="cs-CZ" sz="1600" dirty="0"/>
              <a:t>V okamžiku přerušení dodávky elektřiny zajišťuje UPS napájení zařízení</a:t>
            </a:r>
          </a:p>
          <a:p>
            <a:pPr eaLnBrk="1" hangingPunct="1"/>
            <a:r>
              <a:rPr lang="cs-CZ" altLang="cs-CZ" sz="1600" b="1" dirty="0"/>
              <a:t>Stejnosměrné napětí akumulátoru </a:t>
            </a:r>
            <a:r>
              <a:rPr lang="cs-CZ" altLang="cs-CZ" sz="1600" dirty="0"/>
              <a:t>(obvykle 12 V) je spínaným zdrojem (měničem) převedeno na </a:t>
            </a:r>
            <a:r>
              <a:rPr lang="cs-CZ" altLang="cs-CZ" sz="1600" b="1" dirty="0"/>
              <a:t>vysoké střídavé (230 V) </a:t>
            </a:r>
            <a:r>
              <a:rPr lang="cs-CZ" altLang="cs-CZ" sz="1600" dirty="0"/>
              <a:t>a zkonvertováno na sinusový harmonický průběh s frekvencí 50 Hz</a:t>
            </a:r>
          </a:p>
          <a:p>
            <a:pPr eaLnBrk="1" hangingPunct="1"/>
            <a:r>
              <a:rPr lang="cs-CZ" altLang="cs-CZ" sz="1600" dirty="0"/>
              <a:t>UPS obvykle obsahují 12 - Voltové olověné akumulátory 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84851-901B-482C-A211-F8847D50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UPS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B5FE32-362D-4161-B0C0-745B1BA9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5410944" cy="4411662"/>
          </a:xfrm>
        </p:spPr>
        <p:txBody>
          <a:bodyPr/>
          <a:lstStyle/>
          <a:p>
            <a:pPr eaLnBrk="1" hangingPunct="1"/>
            <a:r>
              <a:rPr lang="cs-CZ" altLang="cs-CZ" sz="2000" b="1" dirty="0"/>
              <a:t>Základní parametry</a:t>
            </a:r>
          </a:p>
          <a:p>
            <a:pPr eaLnBrk="1" hangingPunct="1"/>
            <a:r>
              <a:rPr lang="cs-CZ" altLang="cs-CZ" sz="2000" dirty="0"/>
              <a:t>Nejdůležitějším parametrem UPS je </a:t>
            </a:r>
            <a:r>
              <a:rPr lang="cs-CZ" altLang="cs-CZ" sz="2000" b="1" dirty="0"/>
              <a:t>kapacita akumulátorů</a:t>
            </a:r>
            <a:r>
              <a:rPr lang="cs-CZ" altLang="cs-CZ" sz="2000" dirty="0"/>
              <a:t>, ze které vyplývá doba, po kterou je schopen dodávat energii v případě výpadku (často i několik hodin)</a:t>
            </a:r>
          </a:p>
          <a:p>
            <a:pPr eaLnBrk="1" hangingPunct="1"/>
            <a:r>
              <a:rPr lang="cs-CZ" altLang="cs-CZ" sz="2000" dirty="0"/>
              <a:t>Čím větší kapacita akumulátorů, tím je UPS dražší, větší a těžší</a:t>
            </a:r>
          </a:p>
          <a:p>
            <a:pPr eaLnBrk="1" hangingPunct="1"/>
            <a:r>
              <a:rPr lang="cs-CZ" altLang="cs-CZ" sz="2000" b="1" dirty="0"/>
              <a:t>Počet zásuvek </a:t>
            </a:r>
            <a:r>
              <a:rPr lang="cs-CZ" altLang="cs-CZ" sz="2000" dirty="0"/>
              <a:t>– kolik napájených zařízení jde připojit přímo k UPS</a:t>
            </a:r>
          </a:p>
          <a:p>
            <a:pPr eaLnBrk="1" hangingPunct="1"/>
            <a:r>
              <a:rPr lang="cs-CZ" altLang="cs-CZ" sz="2000" dirty="0"/>
              <a:t>Dalším klíčovým parametrem je </a:t>
            </a:r>
            <a:r>
              <a:rPr lang="cs-CZ" altLang="cs-CZ" sz="2000" b="1" dirty="0"/>
              <a:t>maximální dodávaný výkon </a:t>
            </a:r>
            <a:r>
              <a:rPr lang="cs-CZ" altLang="cs-CZ" sz="2000" dirty="0"/>
              <a:t>(např. 1000 W)</a:t>
            </a:r>
          </a:p>
          <a:p>
            <a:pPr eaLnBrk="1" hangingPunct="1"/>
            <a:r>
              <a:rPr lang="cs-CZ" altLang="cs-CZ" sz="2000" dirty="0"/>
              <a:t>Třetím důležitým parametrem je </a:t>
            </a:r>
            <a:r>
              <a:rPr lang="cs-CZ" altLang="cs-CZ" sz="2000" b="1" dirty="0"/>
              <a:t>rychlost detekce výpadku </a:t>
            </a:r>
            <a:r>
              <a:rPr lang="cs-CZ" altLang="cs-CZ" sz="2000" dirty="0"/>
              <a:t>a přepnutí na záložní provoz</a:t>
            </a:r>
          </a:p>
          <a:p>
            <a:pPr eaLnBrk="1" hangingPunct="1"/>
            <a:endParaRPr lang="cs-CZ" altLang="cs-CZ" sz="2000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F67AA24-124F-4B17-B6F6-63E78377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82502"/>
            <a:ext cx="215955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9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FF53B6-E2EC-49C3-B329-B88A3EF2F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UPS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763673B-AB96-481A-9603-455BEFE51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Kvalitní UPS obsahuje </a:t>
            </a:r>
            <a:r>
              <a:rPr lang="cs-CZ" altLang="cs-CZ" sz="2100" b="1" dirty="0"/>
              <a:t>komunikační rozhraní </a:t>
            </a:r>
            <a:r>
              <a:rPr lang="cs-CZ" altLang="cs-CZ" sz="2100" dirty="0"/>
              <a:t>(např. USB), kterým je připojen k chráněnému zařízení a může ho </a:t>
            </a:r>
            <a:r>
              <a:rPr lang="cs-CZ" altLang="cs-CZ" sz="2100" b="1" dirty="0"/>
              <a:t>informovat</a:t>
            </a:r>
            <a:r>
              <a:rPr lang="cs-CZ" altLang="cs-CZ" sz="2100" dirty="0"/>
              <a:t> o výpadku napájení</a:t>
            </a:r>
          </a:p>
          <a:p>
            <a:pPr eaLnBrk="1" hangingPunct="1"/>
            <a:r>
              <a:rPr lang="cs-CZ" altLang="cs-CZ" sz="2100" dirty="0"/>
              <a:t>Chráněné zařízení na informaci o výpadku reaguje uložením důležitých dat, ukončením aplikací nebo spuštěním různých záchranných akcí (např. výtah sjede do nejnižšího patra a odemkne zde dveře)</a:t>
            </a:r>
          </a:p>
          <a:p>
            <a:pPr eaLnBrk="1" hangingPunct="1"/>
            <a:r>
              <a:rPr lang="cs-CZ" altLang="cs-CZ" sz="2100" dirty="0"/>
              <a:t>O výpadku napájení také může být informován správce techniky, správce sítě například zasláním SMS</a:t>
            </a:r>
          </a:p>
          <a:p>
            <a:pPr eaLnBrk="1" hangingPunct="1"/>
            <a:r>
              <a:rPr lang="cs-CZ" altLang="cs-CZ" sz="2100" dirty="0"/>
              <a:t>Pokud UPS komunikační port neobsahuje, není schopna se zálohovaným zařízením komunikovat a bezpečné vypnutí zbývá tedy na uživateli, který je upozorněn např. </a:t>
            </a:r>
            <a:r>
              <a:rPr lang="cs-CZ" altLang="cs-CZ" sz="2100" b="1" dirty="0"/>
              <a:t>akustickým signálem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C2F63C-6C31-4C01-A8C6-A8ECABF42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UPS</a:t>
            </a:r>
            <a:endParaRPr lang="cs-CZ" altLang="cs-CZ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7F4242-EDF8-4315-A1CE-B888B312E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cs-CZ" sz="2100" b="1" dirty="0"/>
              <a:t>Offline UPS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Nejjednodušší princip, který se využívá pro nejmenší výkony. </a:t>
            </a:r>
            <a:endParaRPr lang="en-US" altLang="cs-CZ" sz="21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Napájecí napětí </a:t>
            </a:r>
            <a:r>
              <a:rPr lang="en-US" altLang="cs-CZ" sz="2100" dirty="0"/>
              <a:t>z </a:t>
            </a:r>
            <a:r>
              <a:rPr lang="en-US" altLang="cs-CZ" sz="2100" dirty="0" err="1"/>
              <a:t>rozvodn</a:t>
            </a:r>
            <a:r>
              <a:rPr lang="cs-CZ" altLang="cs-CZ" sz="2100" dirty="0"/>
              <a:t>é sítě za normálního stavu prochází ze vstupu </a:t>
            </a:r>
            <a:r>
              <a:rPr lang="cs-CZ" altLang="cs-CZ" sz="2100" b="1" dirty="0"/>
              <a:t>přímo na výstup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Při přerušení napájení se přepne na výstup napětí z měniče a tvarovače, napájeného akumulátorem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Tento typ UPS není schopen úpravy podpětí nebo přepětí v rozvodné síti.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Prodleva při přepnutí na záložní napájení je okolo 20 </a:t>
            </a:r>
            <a:r>
              <a:rPr lang="cs-CZ" altLang="cs-CZ" sz="2100" dirty="0" err="1"/>
              <a:t>ms</a:t>
            </a:r>
            <a:r>
              <a:rPr lang="cs-CZ" altLang="cs-CZ" sz="2100" dirty="0"/>
              <a:t> (napájecí zdroj počítače obvykle po tuto dobu je schopen vydržet bez napájení, díky energii uložené v jeho velkých kondenzátorech)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7B6F1-858E-4A79-BF05-F47AA904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Offline</a:t>
            </a:r>
            <a:r>
              <a:rPr lang="cs-CZ" dirty="0"/>
              <a:t> UPS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0C5F215-4A9A-4FCB-BB6E-44775D5C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7638"/>
            <a:ext cx="5400600" cy="5400600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78C230A9-DBB8-483F-8748-98EFE18526D7}"/>
              </a:ext>
            </a:extLst>
          </p:cNvPr>
          <p:cNvSpPr txBox="1"/>
          <p:nvPr/>
        </p:nvSpPr>
        <p:spPr>
          <a:xfrm>
            <a:off x="2051720" y="6200088"/>
            <a:ext cx="50405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Pří výpadku dodávky energie se automaticky přejde na napájení z akumulátoru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7B98602-D867-47F6-8610-8110532C926E}"/>
              </a:ext>
            </a:extLst>
          </p:cNvPr>
          <p:cNvSpPr txBox="1"/>
          <p:nvPr/>
        </p:nvSpPr>
        <p:spPr>
          <a:xfrm>
            <a:off x="2195736" y="3284984"/>
            <a:ext cx="57606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Za normální situace prochází napětí ze sítě ze vstupu rovnou na výstup a vedle toho nabíječka udržuje nabitý akumulátor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634C5C6-2A0B-4586-AD2F-4F992447616B}"/>
              </a:ext>
            </a:extLst>
          </p:cNvPr>
          <p:cNvSpPr txBox="1"/>
          <p:nvPr/>
        </p:nvSpPr>
        <p:spPr>
          <a:xfrm>
            <a:off x="3779912" y="33265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Inverter</a:t>
            </a:r>
            <a:r>
              <a:rPr lang="cs-CZ" dirty="0"/>
              <a:t> = měnič. Dokáže převést nízké stejnosměrné napětí z akumulátoru na 230 V střídavých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FE493DBB-F58E-4378-B338-ACD9E2EC0F78}"/>
              </a:ext>
            </a:extLst>
          </p:cNvPr>
          <p:cNvCxnSpPr>
            <a:cxnSpLocks/>
          </p:cNvCxnSpPr>
          <p:nvPr/>
        </p:nvCxnSpPr>
        <p:spPr>
          <a:xfrm>
            <a:off x="4860032" y="1125116"/>
            <a:ext cx="504056" cy="419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A076B9E-CFE7-4F88-B7E9-04D901E09DBA}"/>
              </a:ext>
            </a:extLst>
          </p:cNvPr>
          <p:cNvSpPr txBox="1"/>
          <p:nvPr/>
        </p:nvSpPr>
        <p:spPr>
          <a:xfrm>
            <a:off x="3347864" y="26372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12 V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0A72D96-ACC4-4C1A-95C4-2EF3394D743D}"/>
              </a:ext>
            </a:extLst>
          </p:cNvPr>
          <p:cNvSpPr txBox="1"/>
          <p:nvPr/>
        </p:nvSpPr>
        <p:spPr>
          <a:xfrm>
            <a:off x="3347864" y="531725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12 V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DB8A254-BC2D-4C4D-8288-312831C976F8}"/>
              </a:ext>
            </a:extLst>
          </p:cNvPr>
          <p:cNvSpPr txBox="1"/>
          <p:nvPr/>
        </p:nvSpPr>
        <p:spPr>
          <a:xfrm>
            <a:off x="4644008" y="531725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12 V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0C19A5A-8CEF-427E-A948-7B5C873A7F5A}"/>
              </a:ext>
            </a:extLst>
          </p:cNvPr>
          <p:cNvSpPr txBox="1"/>
          <p:nvPr/>
        </p:nvSpPr>
        <p:spPr>
          <a:xfrm>
            <a:off x="5868144" y="561399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230 V ~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FFF27A0A-FEDE-4EC6-9A93-0EFF444177ED}"/>
              </a:ext>
            </a:extLst>
          </p:cNvPr>
          <p:cNvSpPr txBox="1"/>
          <p:nvPr/>
        </p:nvSpPr>
        <p:spPr>
          <a:xfrm>
            <a:off x="6562564" y="424171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Nějaký vnitřní kontrolní obvod musí včas přepnout tento přepínač v případě výpadku 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ADA62696-CB86-442B-9B68-60F4ABE876C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192180" y="4564880"/>
            <a:ext cx="370384" cy="6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A700DB56-D2E1-4E58-87E5-C5E3EC48A683}"/>
              </a:ext>
            </a:extLst>
          </p:cNvPr>
          <p:cNvCxnSpPr/>
          <p:nvPr/>
        </p:nvCxnSpPr>
        <p:spPr>
          <a:xfrm flipH="1">
            <a:off x="4860032" y="4564879"/>
            <a:ext cx="1702532" cy="75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1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4A7548-92AA-4E29-A78F-F57AC869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UPS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66D7D7-D67D-4867-B288-290638DDF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Line-</a:t>
            </a:r>
            <a:r>
              <a:rPr lang="cs-CZ" altLang="cs-CZ" sz="2100" b="1" dirty="0" err="1"/>
              <a:t>interactive</a:t>
            </a:r>
            <a:r>
              <a:rPr lang="cs-CZ" altLang="cs-CZ" sz="2100" b="1" dirty="0"/>
              <a:t> UPS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Dokáže </a:t>
            </a:r>
            <a:r>
              <a:rPr lang="cs-CZ" altLang="cs-CZ" sz="2100" b="1" dirty="0"/>
              <a:t>stabilizovat</a:t>
            </a:r>
            <a:r>
              <a:rPr lang="cs-CZ" altLang="cs-CZ" sz="2100" dirty="0"/>
              <a:t> výstupní napětí, aby se co nejvíce blížilo předepsanému napětí, aniž by přecházel na akumulátorové napájení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Vstupní napětí z rozvodné sítě tedy není vedeno přímo na výstup, ale v cestě mu stojí </a:t>
            </a:r>
            <a:r>
              <a:rPr lang="cs-CZ" altLang="cs-CZ" sz="2100" b="1" dirty="0"/>
              <a:t>stabilizační obvody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Posílení nižšího napětí se říká </a:t>
            </a:r>
            <a:r>
              <a:rPr lang="cs-CZ" altLang="cs-CZ" sz="2100" i="1" dirty="0" err="1"/>
              <a:t>boost</a:t>
            </a:r>
            <a:r>
              <a:rPr lang="cs-CZ" altLang="cs-CZ" sz="2100" dirty="0"/>
              <a:t>, potlačení vyššího napětí </a:t>
            </a:r>
            <a:r>
              <a:rPr lang="cs-CZ" altLang="cs-CZ" sz="2100" i="1" dirty="0" err="1"/>
              <a:t>buck</a:t>
            </a:r>
            <a:r>
              <a:rPr lang="cs-CZ" altLang="cs-CZ" sz="2100" dirty="0"/>
              <a:t> nebo </a:t>
            </a:r>
            <a:r>
              <a:rPr lang="cs-CZ" altLang="cs-CZ" sz="2100" i="1" dirty="0" err="1"/>
              <a:t>trim</a:t>
            </a:r>
            <a:r>
              <a:rPr lang="cs-CZ" altLang="cs-CZ" sz="2100" i="1" dirty="0"/>
              <a:t> </a:t>
            </a:r>
            <a:r>
              <a:rPr lang="cs-CZ" altLang="cs-CZ" sz="21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Při větší nestabilitě nebo při úplném výpadku vstupního napětí dochází k přepnutí výstupního napětí na napájení z akumulátoru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Prodleva při přepnutí je 4 - 10 </a:t>
            </a:r>
            <a:r>
              <a:rPr lang="cs-CZ" altLang="cs-CZ" sz="2100" dirty="0" err="1"/>
              <a:t>ms</a:t>
            </a:r>
            <a:r>
              <a:rPr lang="cs-CZ" altLang="cs-CZ" sz="21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A84BA-3472-4FA8-84F3-A1914DC4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Line-</a:t>
            </a:r>
            <a:r>
              <a:rPr lang="cs-CZ" dirty="0" err="1"/>
              <a:t>interactive</a:t>
            </a:r>
            <a:r>
              <a:rPr lang="cs-CZ" dirty="0"/>
              <a:t> UPS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B95A8B-453F-460A-BB98-CA946B57C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280920" cy="3533297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541EB2C-BFA9-4E32-AD4D-BA3856C1EF6C}"/>
              </a:ext>
            </a:extLst>
          </p:cNvPr>
          <p:cNvSpPr txBox="1"/>
          <p:nvPr/>
        </p:nvSpPr>
        <p:spPr>
          <a:xfrm>
            <a:off x="179512" y="2708920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230 V</a:t>
            </a:r>
          </a:p>
          <a:p>
            <a:pPr algn="ctr"/>
            <a:r>
              <a:rPr lang="cs-CZ" dirty="0"/>
              <a:t>~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7A6482E-102D-46BE-9C5C-0A625036F136}"/>
              </a:ext>
            </a:extLst>
          </p:cNvPr>
          <p:cNvSpPr txBox="1"/>
          <p:nvPr/>
        </p:nvSpPr>
        <p:spPr>
          <a:xfrm>
            <a:off x="1043608" y="2708920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91AD613-73FB-4CDC-AB9A-7B7C44F013C9}"/>
              </a:ext>
            </a:extLst>
          </p:cNvPr>
          <p:cNvSpPr txBox="1"/>
          <p:nvPr/>
        </p:nvSpPr>
        <p:spPr>
          <a:xfrm>
            <a:off x="7907044" y="2708919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230 V</a:t>
            </a:r>
          </a:p>
          <a:p>
            <a:pPr algn="ctr"/>
            <a:r>
              <a:rPr lang="cs-CZ" dirty="0"/>
              <a:t>~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351A546-101A-4535-BF69-C405D2A1D2D9}"/>
              </a:ext>
            </a:extLst>
          </p:cNvPr>
          <p:cNvSpPr txBox="1"/>
          <p:nvPr/>
        </p:nvSpPr>
        <p:spPr>
          <a:xfrm>
            <a:off x="6228184" y="4293096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230 V</a:t>
            </a:r>
          </a:p>
          <a:p>
            <a:pPr algn="ctr"/>
            <a:r>
              <a:rPr lang="cs-CZ" dirty="0"/>
              <a:t>~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00E97BD-A667-4DAD-8A56-1A959FCFB282}"/>
              </a:ext>
            </a:extLst>
          </p:cNvPr>
          <p:cNvSpPr txBox="1"/>
          <p:nvPr/>
        </p:nvSpPr>
        <p:spPr>
          <a:xfrm>
            <a:off x="4234033" y="5013176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12 V</a:t>
            </a:r>
          </a:p>
          <a:p>
            <a:pPr algn="ctr"/>
            <a:r>
              <a:rPr lang="cs-CZ" dirty="0"/>
              <a:t>=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6756504-4703-40A4-A664-87FC2B1CC439}"/>
              </a:ext>
            </a:extLst>
          </p:cNvPr>
          <p:cNvSpPr txBox="1"/>
          <p:nvPr/>
        </p:nvSpPr>
        <p:spPr>
          <a:xfrm>
            <a:off x="5580112" y="1065510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Stabilizuje napětí, dokáže upravit přepětí nebo podpětí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E474A412-F9C7-4EEA-A769-40907F5C313A}"/>
              </a:ext>
            </a:extLst>
          </p:cNvPr>
          <p:cNvCxnSpPr/>
          <p:nvPr/>
        </p:nvCxnSpPr>
        <p:spPr>
          <a:xfrm flipH="1">
            <a:off x="5364088" y="1851470"/>
            <a:ext cx="504056" cy="4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F517404-6CD8-4BCD-8636-3AB561201A50}"/>
              </a:ext>
            </a:extLst>
          </p:cNvPr>
          <p:cNvSpPr txBox="1"/>
          <p:nvPr/>
        </p:nvSpPr>
        <p:spPr>
          <a:xfrm>
            <a:off x="335359" y="1599201"/>
            <a:ext cx="350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Upravuje průběh </a:t>
            </a:r>
            <a:r>
              <a:rPr lang="cs-CZ" sz="1600" dirty="0" err="1"/>
              <a:t>střídávého</a:t>
            </a:r>
            <a:r>
              <a:rPr lang="cs-CZ" sz="1600" dirty="0"/>
              <a:t> napětí, odfiltruje nežádoucí frekvence (vyšší harmonické) a napěťové špičky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4615EA-9DC3-4EBC-8E9A-C82B03B485C9}"/>
              </a:ext>
            </a:extLst>
          </p:cNvPr>
          <p:cNvCxnSpPr>
            <a:cxnSpLocks/>
          </p:cNvCxnSpPr>
          <p:nvPr/>
        </p:nvCxnSpPr>
        <p:spPr>
          <a:xfrm>
            <a:off x="1763688" y="2438009"/>
            <a:ext cx="108012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C42749-01AF-4168-A3B5-C1210FE9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Transformátor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B705973-B40E-4C93-990C-DF4AD6853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1417638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Transformovat se dá pouze </a:t>
            </a:r>
            <a:r>
              <a:rPr lang="cs-CZ" altLang="cs-CZ" sz="1400" b="1" dirty="0"/>
              <a:t>střídavé napětí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Nejjednodušším prostředkem pro transformaci napětí (tzn. jeho zvýšení/snížení) je </a:t>
            </a:r>
            <a:r>
              <a:rPr lang="cs-CZ" altLang="cs-CZ" sz="1400" b="1" dirty="0"/>
              <a:t>transformátor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Transformátor se skládá  z </a:t>
            </a:r>
            <a:r>
              <a:rPr lang="cs-CZ" altLang="cs-CZ" sz="1400" b="1" dirty="0"/>
              <a:t>primární</a:t>
            </a:r>
            <a:r>
              <a:rPr lang="cs-CZ" altLang="cs-CZ" sz="1400" dirty="0"/>
              <a:t> a </a:t>
            </a:r>
            <a:r>
              <a:rPr lang="cs-CZ" altLang="cs-CZ" sz="1400" b="1" dirty="0"/>
              <a:t>sekundární cívky</a:t>
            </a:r>
            <a:r>
              <a:rPr lang="cs-CZ" altLang="cs-CZ" sz="1400" dirty="0"/>
              <a:t>, které jsou navinuty na společném feromagnetickém jádru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Primární vinutí slouží k převodu elektrické energie na magnetickou. Procházejícím proudem se vytváří magnetický tok, který indukuje napětí v sekundárním vinutí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Velikost napětí indukované v sekundární cívce je dána poměrem počtu závitů primární a sekundární cívky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Běžné transformátory jsou </a:t>
            </a:r>
            <a:r>
              <a:rPr lang="cs-CZ" altLang="cs-CZ" sz="1400" b="1" dirty="0"/>
              <a:t>velké, těžké a neefektivní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Účinnost klasických zdrojů s transformátorem je velmi nízká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V moderním hardwaru se dnes již klasické transformátory nepoužívají</a:t>
            </a:r>
          </a:p>
          <a:p>
            <a:pPr eaLnBrk="1" hangingPunct="1">
              <a:lnSpc>
                <a:spcPct val="80000"/>
              </a:lnSpc>
            </a:pPr>
            <a:endParaRPr lang="cs-CZ" altLang="cs-CZ" sz="1100" dirty="0"/>
          </a:p>
        </p:txBody>
      </p:sp>
      <p:pic>
        <p:nvPicPr>
          <p:cNvPr id="5124" name="Obrázek 2">
            <a:extLst>
              <a:ext uri="{FF2B5EF4-FFF2-40B4-BE49-F238E27FC236}">
                <a16:creationId xmlns:a16="http://schemas.microsoft.com/office/drawing/2014/main" id="{EE4ABD5B-7B63-4626-A6E4-28A488AC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792538"/>
            <a:ext cx="37528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Obrázek 4">
            <a:extLst>
              <a:ext uri="{FF2B5EF4-FFF2-40B4-BE49-F238E27FC236}">
                <a16:creationId xmlns:a16="http://schemas.microsoft.com/office/drawing/2014/main" id="{71A69440-027E-47CD-ACE2-4ECCBB27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4149725"/>
            <a:ext cx="3640137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5A943B1-9B1C-4BE4-97CB-97AF6F561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UPS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6BC4FF9-70A8-4B4B-96D3-6ABAF5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b="1" dirty="0"/>
              <a:t>Online UPS  - s dvojitou konverzí</a:t>
            </a:r>
          </a:p>
          <a:p>
            <a:pPr eaLnBrk="1" hangingPunct="1"/>
            <a:r>
              <a:rPr lang="cs-CZ" altLang="cs-CZ" sz="1600" dirty="0"/>
              <a:t>Vstupní napětí </a:t>
            </a:r>
            <a:r>
              <a:rPr lang="cs-CZ" altLang="cs-CZ" sz="1600" b="1" dirty="0"/>
              <a:t>nejdříve sníží</a:t>
            </a:r>
            <a:r>
              <a:rPr lang="cs-CZ" altLang="cs-CZ" sz="1600" dirty="0"/>
              <a:t>, poté se usměrní a následně střídačem </a:t>
            </a:r>
            <a:r>
              <a:rPr lang="cs-CZ" altLang="cs-CZ" sz="1600" b="1" dirty="0"/>
              <a:t>opět zvýší </a:t>
            </a:r>
            <a:r>
              <a:rPr lang="cs-CZ" altLang="cs-CZ" sz="1600" dirty="0"/>
              <a:t>na střídavé výstupní napětí 230 V</a:t>
            </a:r>
          </a:p>
          <a:p>
            <a:pPr eaLnBrk="1" hangingPunct="1"/>
            <a:r>
              <a:rPr lang="cs-CZ" altLang="cs-CZ" sz="1600" dirty="0"/>
              <a:t>Proces tedy vypadá přibližné takto: 230 V střídavých →</a:t>
            </a:r>
            <a:r>
              <a:rPr lang="cs-CZ" altLang="cs-CZ" sz="1600" i="1" dirty="0"/>
              <a:t>12 V stejnosměrných </a:t>
            </a:r>
            <a:r>
              <a:rPr lang="cs-CZ" altLang="cs-CZ" sz="1600" dirty="0"/>
              <a:t>→ 230 V střídavých</a:t>
            </a:r>
          </a:p>
          <a:p>
            <a:pPr eaLnBrk="1" hangingPunct="1"/>
            <a:r>
              <a:rPr lang="cs-CZ" altLang="cs-CZ" sz="1600" dirty="0"/>
              <a:t>Do výstupního měniče je neustále připojen také výstup z akumulátorů</a:t>
            </a:r>
          </a:p>
          <a:p>
            <a:pPr eaLnBrk="1" hangingPunct="1"/>
            <a:r>
              <a:rPr lang="cs-CZ" altLang="cs-CZ" sz="1600" dirty="0"/>
              <a:t>Jde tedy o výstupní měnič, který vyrábí 230 V střídavých a který je neustále napájený jednak sníženým usměrněným napětím a dále napětím z akumulátorů</a:t>
            </a:r>
          </a:p>
          <a:p>
            <a:pPr eaLnBrk="1" hangingPunct="1"/>
            <a:r>
              <a:rPr lang="cs-CZ" altLang="cs-CZ" sz="1600" dirty="0"/>
              <a:t>Při jakémkoliv zkreslení či výpadku vstupního napětí nevzniká žádná prodleva při přepnutí na bateriový provoz  </a:t>
            </a:r>
          </a:p>
          <a:p>
            <a:pPr eaLnBrk="1" hangingPunct="1"/>
            <a:r>
              <a:rPr lang="cs-CZ" altLang="cs-CZ" sz="1600" dirty="0"/>
              <a:t>jsou vhodné pro všechny typy zátěží, pro prostředí s výrazně nestabilní sítí a tam, kde by i krátká prodleva při přepnutí na záložní napájení mohla být fatální </a:t>
            </a:r>
          </a:p>
          <a:p>
            <a:pPr eaLnBrk="1" hangingPunct="1"/>
            <a:r>
              <a:rPr lang="cs-CZ" altLang="cs-CZ" sz="1600" dirty="0"/>
              <a:t>Tento typ UPS obsahují i tzv. </a:t>
            </a:r>
            <a:r>
              <a:rPr lang="cs-CZ" altLang="cs-CZ" sz="1600" b="1" dirty="0"/>
              <a:t>bypass</a:t>
            </a:r>
            <a:r>
              <a:rPr lang="cs-CZ" altLang="cs-CZ" sz="1600" dirty="0"/>
              <a:t>, který slouží pro přímé propojení vstupu a výstupu v případě nějakého problému</a:t>
            </a:r>
          </a:p>
          <a:p>
            <a:pPr eaLnBrk="1" hangingPunct="1"/>
            <a:r>
              <a:rPr lang="cs-CZ" altLang="cs-CZ" sz="1600" dirty="0"/>
              <a:t>Bypass se například sepne při přetížení, přehřátí nebo jiné chybě elektroniky UPS – tedy napájení chráněného zařízení je možné i v případě chyby UPS (samotná UPS je jištěná proti své chybě)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9ADA5-AF0E-4FE6-A7D6-CE8C14D5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UPS s dvojitou konverzí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FE72DEE-179A-467F-B233-DB703FACA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650680" cy="4411662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8DB7DB1-23B4-4CBA-994A-3A8280249399}"/>
              </a:ext>
            </a:extLst>
          </p:cNvPr>
          <p:cNvSpPr txBox="1"/>
          <p:nvPr/>
        </p:nvSpPr>
        <p:spPr>
          <a:xfrm>
            <a:off x="323528" y="4149080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230 V</a:t>
            </a:r>
          </a:p>
          <a:p>
            <a:pPr algn="ctr"/>
            <a:r>
              <a:rPr lang="cs-CZ" dirty="0"/>
              <a:t>~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D4F355B-F0B5-4CDC-9805-6A32DBD57A6C}"/>
              </a:ext>
            </a:extLst>
          </p:cNvPr>
          <p:cNvSpPr txBox="1"/>
          <p:nvPr/>
        </p:nvSpPr>
        <p:spPr>
          <a:xfrm>
            <a:off x="7452320" y="4221088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230 V</a:t>
            </a:r>
          </a:p>
          <a:p>
            <a:pPr algn="ctr"/>
            <a:r>
              <a:rPr lang="cs-CZ" dirty="0"/>
              <a:t>~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7B85E06-B5C9-437D-80E9-D69FA0C3A819}"/>
              </a:ext>
            </a:extLst>
          </p:cNvPr>
          <p:cNvSpPr txBox="1"/>
          <p:nvPr/>
        </p:nvSpPr>
        <p:spPr>
          <a:xfrm>
            <a:off x="4139952" y="4102913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12 V =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65F0D6B-0ACF-4746-9E36-162DBA91021A}"/>
              </a:ext>
            </a:extLst>
          </p:cNvPr>
          <p:cNvSpPr/>
          <p:nvPr/>
        </p:nvSpPr>
        <p:spPr>
          <a:xfrm>
            <a:off x="2987824" y="1556792"/>
            <a:ext cx="29523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76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D804669-491B-47D4-91B6-BBF03F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UPS akumulátory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677E8D-FDB8-4082-82AE-A4B2EC11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Používají se </a:t>
            </a:r>
            <a:r>
              <a:rPr lang="cs-CZ" altLang="cs-CZ" sz="1600" b="1" dirty="0"/>
              <a:t>olověné akumulátory </a:t>
            </a:r>
            <a:r>
              <a:rPr lang="cs-CZ" altLang="cs-CZ" sz="1600" dirty="0"/>
              <a:t>(stejné jako autobaterie)</a:t>
            </a:r>
          </a:p>
          <a:p>
            <a:pPr eaLnBrk="1" hangingPunct="1"/>
            <a:r>
              <a:rPr lang="cs-CZ" altLang="cs-CZ" sz="1600" dirty="0"/>
              <a:t>Tento typ akumulátoru je nevhodný pro použití v mobilních zařízeních</a:t>
            </a:r>
          </a:p>
          <a:p>
            <a:pPr eaLnBrk="1" hangingPunct="1"/>
            <a:r>
              <a:rPr lang="cs-CZ" altLang="cs-CZ" sz="1600" dirty="0"/>
              <a:t>Je velmi těžký a má špatnou energetickou hustotu – maximálně 35 Wh/kg (což je asi 6x méně než </a:t>
            </a:r>
            <a:r>
              <a:rPr lang="cs-CZ" altLang="cs-CZ" sz="1600" dirty="0" err="1"/>
              <a:t>Li-Pol</a:t>
            </a:r>
            <a:r>
              <a:rPr lang="cs-CZ" altLang="cs-CZ" sz="1600" dirty="0"/>
              <a:t>)</a:t>
            </a:r>
          </a:p>
          <a:p>
            <a:pPr eaLnBrk="1" hangingPunct="1"/>
            <a:r>
              <a:rPr lang="cs-CZ" altLang="cs-CZ" sz="1600" dirty="0"/>
              <a:t>Akumulátory se udržují </a:t>
            </a:r>
            <a:r>
              <a:rPr lang="cs-CZ" altLang="cs-CZ" sz="1600" b="1" dirty="0"/>
              <a:t>stále nabité</a:t>
            </a:r>
          </a:p>
          <a:p>
            <a:pPr eaLnBrk="1" hangingPunct="1"/>
            <a:r>
              <a:rPr lang="cs-CZ" altLang="cs-CZ" sz="1600" dirty="0"/>
              <a:t>Akumulátory obsahují nebezpečnou </a:t>
            </a:r>
            <a:r>
              <a:rPr lang="cs-CZ" altLang="cs-CZ" sz="1600" b="1" dirty="0"/>
              <a:t>kyselinu sírovou</a:t>
            </a:r>
          </a:p>
          <a:p>
            <a:pPr eaLnBrk="1" hangingPunct="1"/>
            <a:r>
              <a:rPr lang="cs-CZ" altLang="cs-CZ" sz="1600" dirty="0"/>
              <a:t>Životnost akumulátorů je velmi dobrá (několik let), ale není neomezená</a:t>
            </a:r>
          </a:p>
          <a:p>
            <a:pPr eaLnBrk="1" hangingPunct="1"/>
            <a:r>
              <a:rPr lang="cs-CZ" altLang="cs-CZ" sz="1600" dirty="0"/>
              <a:t>Akumulátory postupem času stárnou a jednoho dne se budou muset vyměnit (podobně jako autobaterie v autě)</a:t>
            </a:r>
          </a:p>
          <a:p>
            <a:pPr eaLnBrk="1" hangingPunct="1"/>
            <a:r>
              <a:rPr lang="cs-CZ" altLang="cs-CZ" sz="1600" dirty="0"/>
              <a:t>Dokáží dodávat velmi vysoký výkon (při startování roztočí motor automobilu)</a:t>
            </a:r>
          </a:p>
          <a:p>
            <a:pPr eaLnBrk="1" hangingPunct="1"/>
            <a:r>
              <a:rPr lang="cs-CZ" altLang="cs-CZ" sz="1600" dirty="0"/>
              <a:t>Při nabíjení se mohou uvolňovat nebezpečné hořlavé/výbušné plyny (vodík) – místnost by měla být větraná</a:t>
            </a:r>
          </a:p>
          <a:p>
            <a:pPr eaLnBrk="1" hangingPunct="1"/>
            <a:r>
              <a:rPr lang="cs-CZ" altLang="cs-CZ" sz="1600" dirty="0"/>
              <a:t>Mají </a:t>
            </a:r>
            <a:r>
              <a:rPr lang="cs-CZ" altLang="cs-CZ" sz="1600" b="1" dirty="0"/>
              <a:t>dobrý poměr cena/kapacita </a:t>
            </a:r>
            <a:r>
              <a:rPr lang="cs-CZ" altLang="cs-CZ" sz="1600" dirty="0"/>
              <a:t>– který hraje zásadní roli (UPS který by používal </a:t>
            </a:r>
            <a:r>
              <a:rPr lang="cs-CZ" altLang="cs-CZ" sz="1600" dirty="0" err="1"/>
              <a:t>Li</a:t>
            </a:r>
            <a:r>
              <a:rPr lang="cs-CZ" altLang="cs-CZ" sz="1600" dirty="0"/>
              <a:t>-Ion nebo </a:t>
            </a:r>
            <a:r>
              <a:rPr lang="cs-CZ" altLang="cs-CZ" sz="1600" dirty="0" err="1"/>
              <a:t>Li-Pol</a:t>
            </a:r>
            <a:r>
              <a:rPr lang="cs-CZ" altLang="cs-CZ" sz="1600" dirty="0"/>
              <a:t> akumulátor by byl sice menší a lehký, ale velmi drahý a navíc by hrozilo nebezpečí požáru)</a:t>
            </a:r>
          </a:p>
          <a:p>
            <a:pPr eaLnBrk="1" hangingPunct="1"/>
            <a:endParaRPr lang="cs-CZ" altLang="cs-CZ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EF1F2-7C78-45B9-9193-60EBCF2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Doporučená videa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E189A4-6F83-4534-9D39-6E5D85D1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>
                <a:hlinkClick r:id="rId2"/>
              </a:rPr>
              <a:t>https://www.youtube.com/watch?v=mzRJvGVyG8U</a:t>
            </a:r>
            <a:endParaRPr lang="cs-CZ" sz="2000" dirty="0"/>
          </a:p>
          <a:p>
            <a:r>
              <a:rPr lang="cs-CZ" sz="2000" dirty="0">
                <a:hlinkClick r:id="rId3"/>
              </a:rPr>
              <a:t>https://www.youtube.com/watch?v=uobEkCMODAQ</a:t>
            </a:r>
            <a:endParaRPr lang="cs-CZ" sz="2000" dirty="0"/>
          </a:p>
          <a:p>
            <a:endParaRPr lang="cs-CZ" sz="2000" dirty="0">
              <a:hlinkClick r:id="rId4"/>
            </a:endParaRPr>
          </a:p>
          <a:p>
            <a:endParaRPr lang="cs-CZ" sz="2000" dirty="0">
              <a:hlinkClick r:id="rId4"/>
            </a:endParaRPr>
          </a:p>
          <a:p>
            <a:r>
              <a:rPr lang="cs-CZ" sz="2000" dirty="0">
                <a:hlinkClick r:id="rId4"/>
              </a:rPr>
              <a:t>https://www.youtube.com/watch?v=3dM0RB24lcs</a:t>
            </a:r>
            <a:endParaRPr lang="cs-CZ" sz="2000" dirty="0"/>
          </a:p>
          <a:p>
            <a:r>
              <a:rPr lang="cs-CZ" sz="2000" dirty="0">
                <a:hlinkClick r:id="rId5"/>
              </a:rPr>
              <a:t>https://www.youtube.com/watch?v=bqA_3OZvKYQ</a:t>
            </a:r>
            <a:endParaRPr lang="cs-CZ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618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8EFE62-1C81-4C37-BF89-08AEBA8DB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Spínané zdroje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0EF54B8-23D9-40E8-8E9B-A34053451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569325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300"/>
              <a:t>Všechny ATX zdroje pro desktop počítače, ale i napájecí adaptery pro notebooky, nabíječky pro mobilní hardware apod.  jsou tzv. </a:t>
            </a:r>
            <a:r>
              <a:rPr lang="cs-CZ" altLang="cs-CZ" sz="1300" b="1"/>
              <a:t>spínané zdroje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b="1"/>
              <a:t>Spínané zdroje </a:t>
            </a:r>
            <a:r>
              <a:rPr lang="cs-CZ" altLang="cs-CZ" sz="1300"/>
              <a:t>jsou charakteristické tím, že </a:t>
            </a:r>
            <a:r>
              <a:rPr lang="pl-PL" altLang="cs-CZ" sz="1300"/>
              <a:t>transformátor pracuje na </a:t>
            </a:r>
            <a:r>
              <a:rPr lang="pl-PL" altLang="cs-CZ" sz="1300" b="1"/>
              <a:t>mnohem vyšší frekvenci</a:t>
            </a:r>
            <a:r>
              <a:rPr lang="pl-PL" altLang="cs-CZ" sz="1300"/>
              <a:t>, než je původních 50 Hz střídavého napětí v elektrické rozvodné síti</a:t>
            </a:r>
          </a:p>
          <a:p>
            <a:pPr eaLnBrk="1" hangingPunct="1">
              <a:lnSpc>
                <a:spcPct val="80000"/>
              </a:lnSpc>
            </a:pPr>
            <a:r>
              <a:rPr lang="pl-PL" altLang="cs-CZ" sz="1300"/>
              <a:t>Napětí ze sítě je ve spínaném zdroji </a:t>
            </a:r>
            <a:r>
              <a:rPr lang="pl-PL" altLang="cs-CZ" sz="1300" b="1"/>
              <a:t>rychlým spínáním/vypínáním </a:t>
            </a:r>
            <a:r>
              <a:rPr lang="pl-PL" altLang="cs-CZ" sz="1300"/>
              <a:t>převedeno na impulsy s vysokou frekvencí</a:t>
            </a:r>
            <a:endParaRPr lang="en-US" altLang="cs-CZ" sz="1300"/>
          </a:p>
          <a:p>
            <a:pPr eaLnBrk="1" hangingPunct="1">
              <a:lnSpc>
                <a:spcPct val="80000"/>
              </a:lnSpc>
            </a:pPr>
            <a:r>
              <a:rPr lang="cs-CZ" altLang="cs-CZ" sz="1300"/>
              <a:t>Spínané zdroje mají </a:t>
            </a:r>
            <a:r>
              <a:rPr lang="cs-CZ" altLang="cs-CZ" sz="1300" b="1"/>
              <a:t>vysokou účinnost, jsou malé, lehké, ale jsou složitější </a:t>
            </a:r>
            <a:r>
              <a:rPr lang="cs-CZ" altLang="cs-CZ" sz="1300"/>
              <a:t>a jejich spolehlivost může ovlivněna kvalitou použitých součástek (zejména kondenzátorů a tranzistorů)</a:t>
            </a:r>
            <a:endParaRPr lang="cs-CZ" altLang="cs-CZ" sz="1300" b="1"/>
          </a:p>
          <a:p>
            <a:pPr eaLnBrk="1" hangingPunct="1">
              <a:lnSpc>
                <a:spcPct val="80000"/>
              </a:lnSpc>
            </a:pPr>
            <a:r>
              <a:rPr lang="cs-CZ" altLang="cs-CZ" sz="1300"/>
              <a:t>Vstupní střídavé napětí (230 V, 50 Hz) přichází na vstup zdroje, jež je obvykle chráněn proti různým napěťovým a proudovým špičkám ze sítě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b="1"/>
              <a:t>Střídavé vstupní napětí </a:t>
            </a:r>
            <a:r>
              <a:rPr lang="cs-CZ" altLang="cs-CZ" sz="1300"/>
              <a:t>je nejprve </a:t>
            </a:r>
            <a:r>
              <a:rPr lang="cs-CZ" altLang="cs-CZ" sz="1300" b="1"/>
              <a:t>usměrněno na stejnosměrné </a:t>
            </a:r>
            <a:r>
              <a:rPr lang="cs-CZ" altLang="cs-CZ" sz="1300"/>
              <a:t>v usměrňovači – používá se klasický diodový můstek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/>
              <a:t>Tím vznikne </a:t>
            </a:r>
            <a:r>
              <a:rPr lang="cs-CZ" altLang="cs-CZ" sz="1300" b="1"/>
              <a:t>pulzující stejnosměrné napětí  </a:t>
            </a:r>
            <a:r>
              <a:rPr lang="cs-CZ" altLang="cs-CZ" sz="1300"/>
              <a:t>s amplitudou cca 325 Voltů a frekvencí 100 pulzů za sekundu</a:t>
            </a:r>
          </a:p>
          <a:p>
            <a:pPr eaLnBrk="1" hangingPunct="1">
              <a:lnSpc>
                <a:spcPct val="80000"/>
              </a:lnSpc>
            </a:pPr>
            <a:endParaRPr lang="cs-CZ" altLang="cs-CZ" sz="1100"/>
          </a:p>
        </p:txBody>
      </p:sp>
      <p:pic>
        <p:nvPicPr>
          <p:cNvPr id="6148" name="Obrázek 5">
            <a:extLst>
              <a:ext uri="{FF2B5EF4-FFF2-40B4-BE49-F238E27FC236}">
                <a16:creationId xmlns:a16="http://schemas.microsoft.com/office/drawing/2014/main" id="{34C682FD-52E6-463F-B7C2-650FA1A7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83075"/>
            <a:ext cx="35496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ovéPole 6">
            <a:extLst>
              <a:ext uri="{FF2B5EF4-FFF2-40B4-BE49-F238E27FC236}">
                <a16:creationId xmlns:a16="http://schemas.microsoft.com/office/drawing/2014/main" id="{104DA3FF-BF21-47E1-ADFE-627F49E2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81475"/>
            <a:ext cx="2374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Napětí </a:t>
            </a:r>
            <a:r>
              <a:rPr lang="cs-CZ" altLang="cs-CZ" sz="1200" b="1"/>
              <a:t>v elektrické síti </a:t>
            </a:r>
            <a:r>
              <a:rPr lang="cs-CZ" altLang="cs-CZ" sz="1200"/>
              <a:t>má amplitudu 325 V a efektivní hodnotu Uef = </a:t>
            </a:r>
            <a:r>
              <a:rPr lang="cs-CZ" altLang="cs-CZ" sz="1200" b="1"/>
              <a:t>230 V</a:t>
            </a:r>
            <a:r>
              <a:rPr lang="cs-CZ" altLang="cs-CZ" sz="1200"/>
              <a:t>. </a:t>
            </a:r>
          </a:p>
          <a:p>
            <a:r>
              <a:rPr lang="cs-CZ" altLang="cs-CZ" sz="1200"/>
              <a:t>Perioda T=0,02 s</a:t>
            </a:r>
          </a:p>
          <a:p>
            <a:r>
              <a:rPr lang="cs-CZ" altLang="cs-CZ" sz="1200"/>
              <a:t>Frekvence f=</a:t>
            </a:r>
            <a:r>
              <a:rPr lang="cs-CZ" altLang="cs-CZ" sz="1200" b="1"/>
              <a:t>50 Hz</a:t>
            </a:r>
          </a:p>
        </p:txBody>
      </p:sp>
      <p:sp>
        <p:nvSpPr>
          <p:cNvPr id="6150" name="TextovéPole 7">
            <a:extLst>
              <a:ext uri="{FF2B5EF4-FFF2-40B4-BE49-F238E27FC236}">
                <a16:creationId xmlns:a16="http://schemas.microsoft.com/office/drawing/2014/main" id="{F6E27835-33A0-48E5-82C3-E0EA9596B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9538"/>
            <a:ext cx="67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-325 V</a:t>
            </a:r>
          </a:p>
        </p:txBody>
      </p:sp>
      <p:sp>
        <p:nvSpPr>
          <p:cNvPr id="6151" name="TextovéPole 10">
            <a:extLst>
              <a:ext uri="{FF2B5EF4-FFF2-40B4-BE49-F238E27FC236}">
                <a16:creationId xmlns:a16="http://schemas.microsoft.com/office/drawing/2014/main" id="{E88339D8-91AF-462C-84D2-EBD04F0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449763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pic>
        <p:nvPicPr>
          <p:cNvPr id="6152" name="Obrázek 11">
            <a:extLst>
              <a:ext uri="{FF2B5EF4-FFF2-40B4-BE49-F238E27FC236}">
                <a16:creationId xmlns:a16="http://schemas.microsoft.com/office/drawing/2014/main" id="{3F245111-D85D-4C25-8591-B33EA877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4527550"/>
            <a:ext cx="25558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ovéPole 14">
            <a:extLst>
              <a:ext uri="{FF2B5EF4-FFF2-40B4-BE49-F238E27FC236}">
                <a16:creationId xmlns:a16="http://schemas.microsoft.com/office/drawing/2014/main" id="{57C6CBA9-DEA3-49BB-9F4F-E6361EA4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4449763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sp>
        <p:nvSpPr>
          <p:cNvPr id="6154" name="TextovéPole 15">
            <a:extLst>
              <a:ext uri="{FF2B5EF4-FFF2-40B4-BE49-F238E27FC236}">
                <a16:creationId xmlns:a16="http://schemas.microsoft.com/office/drawing/2014/main" id="{ACF16EF6-73CD-40A7-9F47-199B053E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213" y="4437063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sp>
        <p:nvSpPr>
          <p:cNvPr id="6155" name="TextovéPole 16">
            <a:extLst>
              <a:ext uri="{FF2B5EF4-FFF2-40B4-BE49-F238E27FC236}">
                <a16:creationId xmlns:a16="http://schemas.microsoft.com/office/drawing/2014/main" id="{DFD9BD1D-25A8-4B97-8D50-2E94FCCC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437063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pic>
        <p:nvPicPr>
          <p:cNvPr id="6156" name="Obrázek 3">
            <a:extLst>
              <a:ext uri="{FF2B5EF4-FFF2-40B4-BE49-F238E27FC236}">
                <a16:creationId xmlns:a16="http://schemas.microsoft.com/office/drawing/2014/main" id="{2E6718CE-AF9F-47F6-ADAD-2BFCF89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437063"/>
            <a:ext cx="287496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ovéPole 12">
            <a:extLst>
              <a:ext uri="{FF2B5EF4-FFF2-40B4-BE49-F238E27FC236}">
                <a16:creationId xmlns:a16="http://schemas.microsoft.com/office/drawing/2014/main" id="{C0C3A036-738C-464E-81DF-9812502F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5403850"/>
            <a:ext cx="536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0,01 s</a:t>
            </a:r>
          </a:p>
        </p:txBody>
      </p:sp>
      <p:sp>
        <p:nvSpPr>
          <p:cNvPr id="6158" name="TextovéPole 18">
            <a:extLst>
              <a:ext uri="{FF2B5EF4-FFF2-40B4-BE49-F238E27FC236}">
                <a16:creationId xmlns:a16="http://schemas.microsoft.com/office/drawing/2014/main" id="{3507186A-0C11-475A-A965-98B037CB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5403850"/>
            <a:ext cx="5381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0,02 s</a:t>
            </a:r>
          </a:p>
        </p:txBody>
      </p:sp>
      <p:sp>
        <p:nvSpPr>
          <p:cNvPr id="6159" name="TextovéPole 19">
            <a:extLst>
              <a:ext uri="{FF2B5EF4-FFF2-40B4-BE49-F238E27FC236}">
                <a16:creationId xmlns:a16="http://schemas.microsoft.com/office/drawing/2014/main" id="{F445F509-3D46-41AA-8113-7AD66810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188" y="5403850"/>
            <a:ext cx="4238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0,03</a:t>
            </a:r>
          </a:p>
        </p:txBody>
      </p:sp>
      <p:sp>
        <p:nvSpPr>
          <p:cNvPr id="9" name="Šipka: doprava 8">
            <a:extLst>
              <a:ext uri="{FF2B5EF4-FFF2-40B4-BE49-F238E27FC236}">
                <a16:creationId xmlns:a16="http://schemas.microsoft.com/office/drawing/2014/main" id="{F3D0F3E2-97AE-4B3F-928C-0AF83828BA4E}"/>
              </a:ext>
            </a:extLst>
          </p:cNvPr>
          <p:cNvSpPr/>
          <p:nvPr/>
        </p:nvSpPr>
        <p:spPr>
          <a:xfrm>
            <a:off x="3419475" y="5235575"/>
            <a:ext cx="431800" cy="255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C5D2E276-F450-4573-A4AF-6C4440CEB45E}"/>
              </a:ext>
            </a:extLst>
          </p:cNvPr>
          <p:cNvSpPr/>
          <p:nvPr/>
        </p:nvSpPr>
        <p:spPr>
          <a:xfrm>
            <a:off x="6156325" y="4689475"/>
            <a:ext cx="419100" cy="227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60A67F78-3573-43B2-8B77-A5C9892EA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Spínané zdroje</a:t>
            </a:r>
          </a:p>
        </p:txBody>
      </p:sp>
      <p:sp>
        <p:nvSpPr>
          <p:cNvPr id="7171" name="Zástupný obsah 2">
            <a:extLst>
              <a:ext uri="{FF2B5EF4-FFF2-40B4-BE49-F238E27FC236}">
                <a16:creationId xmlns:a16="http://schemas.microsoft.com/office/drawing/2014/main" id="{0FC747E4-935F-4C04-A01F-6EB7F7DE4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/>
              <a:t>Stejnosměrné usměrněné pulzující napětí (amplituda 325 Voltů) je dále vyhlazeno pomocí „integračního článku“, případně dalších složitějších stabilizačních obvodů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/>
              <a:t>K vyhlazení průběhu se využívá nabíjení a vybíjení velkého kondenzátoru </a:t>
            </a:r>
          </a:p>
          <a:p>
            <a:endParaRPr lang="cs-CZ" altLang="cs-CZ"/>
          </a:p>
        </p:txBody>
      </p:sp>
      <p:pic>
        <p:nvPicPr>
          <p:cNvPr id="7172" name="Obrázek 3">
            <a:extLst>
              <a:ext uri="{FF2B5EF4-FFF2-40B4-BE49-F238E27FC236}">
                <a16:creationId xmlns:a16="http://schemas.microsoft.com/office/drawing/2014/main" id="{13C4BE6F-2986-4D4B-84D9-14B650EA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16313"/>
            <a:ext cx="25558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ovéPole 4">
            <a:extLst>
              <a:ext uri="{FF2B5EF4-FFF2-40B4-BE49-F238E27FC236}">
                <a16:creationId xmlns:a16="http://schemas.microsoft.com/office/drawing/2014/main" id="{334164B0-3A08-4ED2-919E-FB212BF0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38525"/>
            <a:ext cx="67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sp>
        <p:nvSpPr>
          <p:cNvPr id="7174" name="TextovéPole 5">
            <a:extLst>
              <a:ext uri="{FF2B5EF4-FFF2-40B4-BE49-F238E27FC236}">
                <a16:creationId xmlns:a16="http://schemas.microsoft.com/office/drawing/2014/main" id="{98E525E5-9E52-45A8-AF69-C8A570A3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5825"/>
            <a:ext cx="674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sp>
        <p:nvSpPr>
          <p:cNvPr id="7175" name="TextovéPole 6">
            <a:extLst>
              <a:ext uri="{FF2B5EF4-FFF2-40B4-BE49-F238E27FC236}">
                <a16:creationId xmlns:a16="http://schemas.microsoft.com/office/drawing/2014/main" id="{934D845E-2334-4396-9788-417FF699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3425825"/>
            <a:ext cx="673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sp>
        <p:nvSpPr>
          <p:cNvPr id="7176" name="TextovéPole 7">
            <a:extLst>
              <a:ext uri="{FF2B5EF4-FFF2-40B4-BE49-F238E27FC236}">
                <a16:creationId xmlns:a16="http://schemas.microsoft.com/office/drawing/2014/main" id="{C49EC303-C899-41E8-A56F-E9B7CCC7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4392613"/>
            <a:ext cx="5365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0,01 s</a:t>
            </a:r>
          </a:p>
        </p:txBody>
      </p:sp>
      <p:sp>
        <p:nvSpPr>
          <p:cNvPr id="7177" name="TextovéPole 8">
            <a:extLst>
              <a:ext uri="{FF2B5EF4-FFF2-40B4-BE49-F238E27FC236}">
                <a16:creationId xmlns:a16="http://schemas.microsoft.com/office/drawing/2014/main" id="{E291E040-CCA6-4FB8-8F04-27991805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4392613"/>
            <a:ext cx="5365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0,02 s</a:t>
            </a:r>
          </a:p>
        </p:txBody>
      </p:sp>
      <p:sp>
        <p:nvSpPr>
          <p:cNvPr id="7178" name="TextovéPole 9">
            <a:extLst>
              <a:ext uri="{FF2B5EF4-FFF2-40B4-BE49-F238E27FC236}">
                <a16:creationId xmlns:a16="http://schemas.microsoft.com/office/drawing/2014/main" id="{885B1589-9F9C-4B08-9EA6-02434C42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4392613"/>
            <a:ext cx="4238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0,03</a:t>
            </a:r>
          </a:p>
        </p:txBody>
      </p:sp>
      <p:pic>
        <p:nvPicPr>
          <p:cNvPr id="7179" name="Obrázek 12">
            <a:extLst>
              <a:ext uri="{FF2B5EF4-FFF2-40B4-BE49-F238E27FC236}">
                <a16:creationId xmlns:a16="http://schemas.microsoft.com/office/drawing/2014/main" id="{B14FEEBD-61F4-41CF-9495-A1620049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3576638"/>
            <a:ext cx="1524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27D5D097-037E-48AF-9466-0AF4D090A68A}"/>
              </a:ext>
            </a:extLst>
          </p:cNvPr>
          <p:cNvSpPr/>
          <p:nvPr/>
        </p:nvSpPr>
        <p:spPr>
          <a:xfrm>
            <a:off x="3013075" y="4003675"/>
            <a:ext cx="325438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4F27EDE-1D74-472E-A0B9-73E0D24FDA67}"/>
              </a:ext>
            </a:extLst>
          </p:cNvPr>
          <p:cNvSpPr/>
          <p:nvPr/>
        </p:nvSpPr>
        <p:spPr>
          <a:xfrm>
            <a:off x="644525" y="3563938"/>
            <a:ext cx="71438" cy="8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pic>
        <p:nvPicPr>
          <p:cNvPr id="7182" name="Obrázek 19">
            <a:extLst>
              <a:ext uri="{FF2B5EF4-FFF2-40B4-BE49-F238E27FC236}">
                <a16:creationId xmlns:a16="http://schemas.microsoft.com/office/drawing/2014/main" id="{945F864E-A776-498A-96F5-E6DC5E13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76638"/>
            <a:ext cx="295592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ovéPole 20">
            <a:extLst>
              <a:ext uri="{FF2B5EF4-FFF2-40B4-BE49-F238E27FC236}">
                <a16:creationId xmlns:a16="http://schemas.microsoft.com/office/drawing/2014/main" id="{1D4C51D4-FF23-4719-BD4B-9A0A51D2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203575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Nabíjení kondenzátoru</a:t>
            </a:r>
          </a:p>
        </p:txBody>
      </p:sp>
      <p:sp>
        <p:nvSpPr>
          <p:cNvPr id="7184" name="TextovéPole 21">
            <a:extLst>
              <a:ext uri="{FF2B5EF4-FFF2-40B4-BE49-F238E27FC236}">
                <a16:creationId xmlns:a16="http://schemas.microsoft.com/office/drawing/2014/main" id="{A5FCF127-01D3-468B-A47C-0B4AC0FB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238500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Vybíjení kondenzátoru</a:t>
            </a:r>
          </a:p>
        </p:txBody>
      </p:sp>
      <p:sp>
        <p:nvSpPr>
          <p:cNvPr id="7185" name="TextovéPole 22">
            <a:extLst>
              <a:ext uri="{FF2B5EF4-FFF2-40B4-BE49-F238E27FC236}">
                <a16:creationId xmlns:a16="http://schemas.microsoft.com/office/drawing/2014/main" id="{211B5C66-E3BE-4BB3-8F92-5E0CAAEC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3238500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„vyhlazený“ průběh</a:t>
            </a:r>
          </a:p>
        </p:txBody>
      </p:sp>
      <p:sp>
        <p:nvSpPr>
          <p:cNvPr id="7186" name="TextovéPole 24">
            <a:extLst>
              <a:ext uri="{FF2B5EF4-FFF2-40B4-BE49-F238E27FC236}">
                <a16:creationId xmlns:a16="http://schemas.microsoft.com/office/drawing/2014/main" id="{BCAFD967-C9F4-4BAB-95DE-046311DA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4011613"/>
            <a:ext cx="790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Původní pulzy</a:t>
            </a:r>
          </a:p>
        </p:txBody>
      </p:sp>
      <p:sp>
        <p:nvSpPr>
          <p:cNvPr id="7187" name="TextovéPole 25">
            <a:extLst>
              <a:ext uri="{FF2B5EF4-FFF2-40B4-BE49-F238E27FC236}">
                <a16:creationId xmlns:a16="http://schemas.microsoft.com/office/drawing/2014/main" id="{DE7BA0F1-60EA-4AB3-A611-52BB9925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4411663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6F282D96-61D8-4FD7-9CA3-24203314B58E}"/>
              </a:ext>
            </a:extLst>
          </p:cNvPr>
          <p:cNvCxnSpPr/>
          <p:nvPr/>
        </p:nvCxnSpPr>
        <p:spPr>
          <a:xfrm>
            <a:off x="7451725" y="4541838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ovéPole 28">
            <a:extLst>
              <a:ext uri="{FF2B5EF4-FFF2-40B4-BE49-F238E27FC236}">
                <a16:creationId xmlns:a16="http://schemas.microsoft.com/office/drawing/2014/main" id="{E5967213-A688-449B-BFB6-448F2F55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000375"/>
            <a:ext cx="13001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600"/>
              <a:t>Integrační RC článek</a:t>
            </a:r>
          </a:p>
        </p:txBody>
      </p:sp>
      <p:sp>
        <p:nvSpPr>
          <p:cNvPr id="30" name="Šipka: doprava 29">
            <a:extLst>
              <a:ext uri="{FF2B5EF4-FFF2-40B4-BE49-F238E27FC236}">
                <a16:creationId xmlns:a16="http://schemas.microsoft.com/office/drawing/2014/main" id="{9FFD731B-8C5A-4AAC-8974-2206032E3189}"/>
              </a:ext>
            </a:extLst>
          </p:cNvPr>
          <p:cNvSpPr/>
          <p:nvPr/>
        </p:nvSpPr>
        <p:spPr>
          <a:xfrm>
            <a:off x="4811713" y="3887788"/>
            <a:ext cx="323850" cy="12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191" name="TextovéPole 30">
            <a:extLst>
              <a:ext uri="{FF2B5EF4-FFF2-40B4-BE49-F238E27FC236}">
                <a16:creationId xmlns:a16="http://schemas.microsoft.com/office/drawing/2014/main" id="{07C4DCEF-EB37-4B83-B959-A5D6111C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489325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+325 V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0F75A680-7DD0-4A6D-B6F6-BC88ACDABAFE}"/>
              </a:ext>
            </a:extLst>
          </p:cNvPr>
          <p:cNvCxnSpPr>
            <a:cxnSpLocks/>
          </p:cNvCxnSpPr>
          <p:nvPr/>
        </p:nvCxnSpPr>
        <p:spPr>
          <a:xfrm flipV="1">
            <a:off x="4918075" y="6524625"/>
            <a:ext cx="2967038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6E04B22-7501-4A78-8C6B-A817D8F677DE}"/>
              </a:ext>
            </a:extLst>
          </p:cNvPr>
          <p:cNvCxnSpPr/>
          <p:nvPr/>
        </p:nvCxnSpPr>
        <p:spPr>
          <a:xfrm>
            <a:off x="4973638" y="5805488"/>
            <a:ext cx="29114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83B2F7E7-345F-4061-A24D-EE45AB464A0B}"/>
              </a:ext>
            </a:extLst>
          </p:cNvPr>
          <p:cNvCxnSpPr/>
          <p:nvPr/>
        </p:nvCxnSpPr>
        <p:spPr>
          <a:xfrm>
            <a:off x="4973638" y="5732463"/>
            <a:ext cx="0" cy="865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5" name="TextovéPole 38">
            <a:extLst>
              <a:ext uri="{FF2B5EF4-FFF2-40B4-BE49-F238E27FC236}">
                <a16:creationId xmlns:a16="http://schemas.microsoft.com/office/drawing/2014/main" id="{43FD4132-98D3-41BD-8051-03EA196D4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6497638"/>
            <a:ext cx="3032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475B0F26-0B00-4E7E-9B5C-444423C32031}"/>
              </a:ext>
            </a:extLst>
          </p:cNvPr>
          <p:cNvCxnSpPr/>
          <p:nvPr/>
        </p:nvCxnSpPr>
        <p:spPr>
          <a:xfrm>
            <a:off x="7500938" y="6624638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7" name="TextovéPole 42">
            <a:extLst>
              <a:ext uri="{FF2B5EF4-FFF2-40B4-BE49-F238E27FC236}">
                <a16:creationId xmlns:a16="http://schemas.microsoft.com/office/drawing/2014/main" id="{185BD0F4-BC14-45E4-B26F-FF54BE81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5730875"/>
            <a:ext cx="514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sp>
        <p:nvSpPr>
          <p:cNvPr id="44" name="Šipka: dolů 43">
            <a:extLst>
              <a:ext uri="{FF2B5EF4-FFF2-40B4-BE49-F238E27FC236}">
                <a16:creationId xmlns:a16="http://schemas.microsoft.com/office/drawing/2014/main" id="{E81807E1-C6A3-4412-8849-205860D29AA2}"/>
              </a:ext>
            </a:extLst>
          </p:cNvPr>
          <p:cNvSpPr/>
          <p:nvPr/>
        </p:nvSpPr>
        <p:spPr>
          <a:xfrm>
            <a:off x="6245225" y="4541838"/>
            <a:ext cx="271463" cy="306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45" name="Šipka: dolů 44">
            <a:extLst>
              <a:ext uri="{FF2B5EF4-FFF2-40B4-BE49-F238E27FC236}">
                <a16:creationId xmlns:a16="http://schemas.microsoft.com/office/drawing/2014/main" id="{C97427B0-E2DA-47FF-9479-557FEB0DAA79}"/>
              </a:ext>
            </a:extLst>
          </p:cNvPr>
          <p:cNvSpPr/>
          <p:nvPr/>
        </p:nvSpPr>
        <p:spPr>
          <a:xfrm>
            <a:off x="6245225" y="5326063"/>
            <a:ext cx="271463" cy="306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200" name="TextovéPole 45">
            <a:extLst>
              <a:ext uri="{FF2B5EF4-FFF2-40B4-BE49-F238E27FC236}">
                <a16:creationId xmlns:a16="http://schemas.microsoft.com/office/drawing/2014/main" id="{6902DFF5-DA61-4B51-9B5B-D2A4477C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4895850"/>
            <a:ext cx="149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/>
              <a:t>Stabilizátor</a:t>
            </a:r>
          </a:p>
        </p:txBody>
      </p:sp>
      <p:sp>
        <p:nvSpPr>
          <p:cNvPr id="7201" name="TextovéPole 48">
            <a:extLst>
              <a:ext uri="{FF2B5EF4-FFF2-40B4-BE49-F238E27FC236}">
                <a16:creationId xmlns:a16="http://schemas.microsoft.com/office/drawing/2014/main" id="{E9108B1C-59FB-4475-9DEC-D85C45BD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5773738"/>
            <a:ext cx="1025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cca +300 V</a:t>
            </a:r>
          </a:p>
        </p:txBody>
      </p:sp>
      <p:sp>
        <p:nvSpPr>
          <p:cNvPr id="7202" name="TextovéPole 49">
            <a:extLst>
              <a:ext uri="{FF2B5EF4-FFF2-40B4-BE49-F238E27FC236}">
                <a16:creationId xmlns:a16="http://schemas.microsoft.com/office/drawing/2014/main" id="{9753C5AC-BF56-41B6-9E70-7CA986B9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994400"/>
            <a:ext cx="2368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400"/>
              <a:t>Stabilizované a vyhlazené stejnosměrné napětí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2AFE593F-4680-4A18-AB7D-205A09603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Spínané zdroje</a:t>
            </a:r>
          </a:p>
        </p:txBody>
      </p:sp>
      <p:sp>
        <p:nvSpPr>
          <p:cNvPr id="8195" name="Zástupný obsah 2">
            <a:extLst>
              <a:ext uri="{FF2B5EF4-FFF2-40B4-BE49-F238E27FC236}">
                <a16:creationId xmlns:a16="http://schemas.microsoft.com/office/drawing/2014/main" id="{E59A47C1-6610-4F91-B8F0-8D15ADF10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038" y="1316038"/>
            <a:ext cx="8229600" cy="3017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/>
              <a:t>Vyhlazené stabilizované napětí je potom přivedeno na vstup „střídače“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/>
              <a:t>Střídač obsahuje vysoce výkonné spínací tranzistory, které signál velmi vysokou frekvencí (obvykle 50 kHz) spínají a vypínají – signál se tedy opět převede na střídavý, ale tentokrát má velmi vysokou frekvenci a obdélníkový průběh</a:t>
            </a:r>
            <a:endParaRPr lang="en-US" altLang="cs-CZ" sz="1600"/>
          </a:p>
          <a:p>
            <a:pPr eaLnBrk="1" hangingPunct="1">
              <a:lnSpc>
                <a:spcPct val="80000"/>
              </a:lnSpc>
            </a:pPr>
            <a:r>
              <a:rPr lang="cs-CZ" altLang="cs-CZ" sz="1600"/>
              <a:t>Rozměry a hmotnost </a:t>
            </a:r>
            <a:r>
              <a:rPr lang="en-US" altLang="cs-CZ" sz="1600"/>
              <a:t>zdroje</a:t>
            </a:r>
            <a:r>
              <a:rPr lang="cs-CZ" altLang="cs-CZ" sz="1600"/>
              <a:t> mohou být tím menší, čím větší je pracovní kmitočet. Zvýší-li se např. z 50 Hz tisíckrát (na 50 </a:t>
            </a:r>
            <a:r>
              <a:rPr lang="cs-CZ" altLang="cs-CZ" sz="1600" b="1"/>
              <a:t>k</a:t>
            </a:r>
            <a:r>
              <a:rPr lang="cs-CZ" altLang="cs-CZ" sz="1600"/>
              <a:t>Hz), rozměry transformátoru je možné zmenšit třicetkrát – bude stačit malá jednoduchá lehká cívka</a:t>
            </a:r>
          </a:p>
          <a:p>
            <a:endParaRPr lang="cs-CZ" altLang="cs-CZ"/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F58A6904-584F-4C7B-94EB-B7FFC2B9FD88}"/>
              </a:ext>
            </a:extLst>
          </p:cNvPr>
          <p:cNvCxnSpPr>
            <a:cxnSpLocks/>
          </p:cNvCxnSpPr>
          <p:nvPr/>
        </p:nvCxnSpPr>
        <p:spPr>
          <a:xfrm flipV="1">
            <a:off x="484188" y="5373688"/>
            <a:ext cx="2967037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7BDE5331-F5F7-4D0D-9768-11107B8D469F}"/>
              </a:ext>
            </a:extLst>
          </p:cNvPr>
          <p:cNvCxnSpPr/>
          <p:nvPr/>
        </p:nvCxnSpPr>
        <p:spPr>
          <a:xfrm>
            <a:off x="539750" y="4652963"/>
            <a:ext cx="29114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E1B48871-AA6B-4D62-882E-EE9F985121DB}"/>
              </a:ext>
            </a:extLst>
          </p:cNvPr>
          <p:cNvCxnSpPr/>
          <p:nvPr/>
        </p:nvCxnSpPr>
        <p:spPr>
          <a:xfrm>
            <a:off x="539750" y="4581525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ovéPole 6">
            <a:extLst>
              <a:ext uri="{FF2B5EF4-FFF2-40B4-BE49-F238E27FC236}">
                <a16:creationId xmlns:a16="http://schemas.microsoft.com/office/drawing/2014/main" id="{9649674C-D803-48C2-BF67-5F752EE43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5346700"/>
            <a:ext cx="304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90BE59DE-6CE0-47B3-B747-24A6EEE54C92}"/>
              </a:ext>
            </a:extLst>
          </p:cNvPr>
          <p:cNvCxnSpPr/>
          <p:nvPr/>
        </p:nvCxnSpPr>
        <p:spPr>
          <a:xfrm>
            <a:off x="3067050" y="5472113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ovéPole 8">
            <a:extLst>
              <a:ext uri="{FF2B5EF4-FFF2-40B4-BE49-F238E27FC236}">
                <a16:creationId xmlns:a16="http://schemas.microsoft.com/office/drawing/2014/main" id="{AEB7ADB2-A8BE-4F8D-9279-B16F0267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579938"/>
            <a:ext cx="5143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sp>
        <p:nvSpPr>
          <p:cNvPr id="8202" name="TextovéPole 9">
            <a:extLst>
              <a:ext uri="{FF2B5EF4-FFF2-40B4-BE49-F238E27FC236}">
                <a16:creationId xmlns:a16="http://schemas.microsoft.com/office/drawing/2014/main" id="{141AE1CA-D41F-48CD-AA89-772C875A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4621213"/>
            <a:ext cx="1025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cca +300 V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04C2CB81-6F1B-495E-A3E8-DDE814CBDF14}"/>
              </a:ext>
            </a:extLst>
          </p:cNvPr>
          <p:cNvCxnSpPr>
            <a:cxnSpLocks/>
          </p:cNvCxnSpPr>
          <p:nvPr/>
        </p:nvCxnSpPr>
        <p:spPr>
          <a:xfrm flipV="1">
            <a:off x="5284788" y="5373688"/>
            <a:ext cx="296545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887C9DA-AA88-4F02-8C3A-3FB91698F8DC}"/>
              </a:ext>
            </a:extLst>
          </p:cNvPr>
          <p:cNvCxnSpPr>
            <a:cxnSpLocks/>
          </p:cNvCxnSpPr>
          <p:nvPr/>
        </p:nvCxnSpPr>
        <p:spPr>
          <a:xfrm>
            <a:off x="5338763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A19EC176-25AE-4A66-A61A-13FEA66AC82F}"/>
              </a:ext>
            </a:extLst>
          </p:cNvPr>
          <p:cNvCxnSpPr/>
          <p:nvPr/>
        </p:nvCxnSpPr>
        <p:spPr>
          <a:xfrm>
            <a:off x="5338763" y="4581525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ovéPole 13">
            <a:extLst>
              <a:ext uri="{FF2B5EF4-FFF2-40B4-BE49-F238E27FC236}">
                <a16:creationId xmlns:a16="http://schemas.microsoft.com/office/drawing/2014/main" id="{BD6F8016-6AC5-4E56-A8A3-D9DD7FAC2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5346700"/>
            <a:ext cx="304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437CEBB8-E227-4577-963E-ED2688218477}"/>
              </a:ext>
            </a:extLst>
          </p:cNvPr>
          <p:cNvCxnSpPr/>
          <p:nvPr/>
        </p:nvCxnSpPr>
        <p:spPr>
          <a:xfrm>
            <a:off x="7867650" y="5472113"/>
            <a:ext cx="230188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ovéPole 15">
            <a:extLst>
              <a:ext uri="{FF2B5EF4-FFF2-40B4-BE49-F238E27FC236}">
                <a16:creationId xmlns:a16="http://schemas.microsoft.com/office/drawing/2014/main" id="{6293C106-F019-40D0-B64B-CDFB2E65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4579938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89D7F505-B660-4A12-B775-0F898CBF5F91}"/>
              </a:ext>
            </a:extLst>
          </p:cNvPr>
          <p:cNvCxnSpPr>
            <a:cxnSpLocks/>
          </p:cNvCxnSpPr>
          <p:nvPr/>
        </p:nvCxnSpPr>
        <p:spPr>
          <a:xfrm>
            <a:off x="5580063" y="5373688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DA5A620A-6DB0-4222-9DFA-BDFBF93003B3}"/>
              </a:ext>
            </a:extLst>
          </p:cNvPr>
          <p:cNvCxnSpPr>
            <a:cxnSpLocks/>
          </p:cNvCxnSpPr>
          <p:nvPr/>
        </p:nvCxnSpPr>
        <p:spPr>
          <a:xfrm>
            <a:off x="5580063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389FF5A4-D0B8-4A60-BCBD-D3EB3D2DD7E0}"/>
              </a:ext>
            </a:extLst>
          </p:cNvPr>
          <p:cNvCxnSpPr>
            <a:cxnSpLocks/>
          </p:cNvCxnSpPr>
          <p:nvPr/>
        </p:nvCxnSpPr>
        <p:spPr>
          <a:xfrm>
            <a:off x="5830888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1BC8D732-2A63-4084-A26D-18F863F233F4}"/>
              </a:ext>
            </a:extLst>
          </p:cNvPr>
          <p:cNvCxnSpPr>
            <a:cxnSpLocks/>
          </p:cNvCxnSpPr>
          <p:nvPr/>
        </p:nvCxnSpPr>
        <p:spPr>
          <a:xfrm>
            <a:off x="5843588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37E41A02-F3D9-4CD1-B52D-8DF7D3110444}"/>
              </a:ext>
            </a:extLst>
          </p:cNvPr>
          <p:cNvCxnSpPr>
            <a:cxnSpLocks/>
          </p:cNvCxnSpPr>
          <p:nvPr/>
        </p:nvCxnSpPr>
        <p:spPr>
          <a:xfrm>
            <a:off x="6084888" y="5373688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6C648193-6047-4BAF-800B-194EB085A444}"/>
              </a:ext>
            </a:extLst>
          </p:cNvPr>
          <p:cNvCxnSpPr>
            <a:cxnSpLocks/>
          </p:cNvCxnSpPr>
          <p:nvPr/>
        </p:nvCxnSpPr>
        <p:spPr>
          <a:xfrm>
            <a:off x="6084888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CD598E42-C3E2-4D59-855D-36F4411F016B}"/>
              </a:ext>
            </a:extLst>
          </p:cNvPr>
          <p:cNvCxnSpPr>
            <a:cxnSpLocks/>
          </p:cNvCxnSpPr>
          <p:nvPr/>
        </p:nvCxnSpPr>
        <p:spPr>
          <a:xfrm>
            <a:off x="6335713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D1DDC39B-5C00-4B9E-9035-21ABCC5D38E6}"/>
              </a:ext>
            </a:extLst>
          </p:cNvPr>
          <p:cNvCxnSpPr>
            <a:cxnSpLocks/>
          </p:cNvCxnSpPr>
          <p:nvPr/>
        </p:nvCxnSpPr>
        <p:spPr>
          <a:xfrm>
            <a:off x="6324600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99D3C7F9-4788-4439-847B-77E05D584015}"/>
              </a:ext>
            </a:extLst>
          </p:cNvPr>
          <p:cNvCxnSpPr>
            <a:cxnSpLocks/>
          </p:cNvCxnSpPr>
          <p:nvPr/>
        </p:nvCxnSpPr>
        <p:spPr>
          <a:xfrm>
            <a:off x="6565900" y="5373688"/>
            <a:ext cx="2397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CF38A32C-128B-4AAD-B084-CCDD16997AAD}"/>
              </a:ext>
            </a:extLst>
          </p:cNvPr>
          <p:cNvCxnSpPr>
            <a:cxnSpLocks/>
          </p:cNvCxnSpPr>
          <p:nvPr/>
        </p:nvCxnSpPr>
        <p:spPr>
          <a:xfrm>
            <a:off x="6565900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E06216FD-9D4C-4C90-94F9-B878942A1CE2}"/>
              </a:ext>
            </a:extLst>
          </p:cNvPr>
          <p:cNvCxnSpPr>
            <a:cxnSpLocks/>
          </p:cNvCxnSpPr>
          <p:nvPr/>
        </p:nvCxnSpPr>
        <p:spPr>
          <a:xfrm>
            <a:off x="6816725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AA74B5C2-01FB-4A02-BF2D-412C36869A56}"/>
              </a:ext>
            </a:extLst>
          </p:cNvPr>
          <p:cNvCxnSpPr>
            <a:cxnSpLocks/>
          </p:cNvCxnSpPr>
          <p:nvPr/>
        </p:nvCxnSpPr>
        <p:spPr>
          <a:xfrm>
            <a:off x="6805613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42301D0E-ADEA-4E09-B573-1B17B67184C7}"/>
              </a:ext>
            </a:extLst>
          </p:cNvPr>
          <p:cNvCxnSpPr>
            <a:cxnSpLocks/>
          </p:cNvCxnSpPr>
          <p:nvPr/>
        </p:nvCxnSpPr>
        <p:spPr>
          <a:xfrm>
            <a:off x="7046913" y="5373688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2522E3A-5047-4FCE-8D98-445F91B9D0C2}"/>
              </a:ext>
            </a:extLst>
          </p:cNvPr>
          <p:cNvCxnSpPr>
            <a:cxnSpLocks/>
          </p:cNvCxnSpPr>
          <p:nvPr/>
        </p:nvCxnSpPr>
        <p:spPr>
          <a:xfrm>
            <a:off x="7046913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5374DBA-9BD4-4CA5-A73A-B2D8B6AA5BDC}"/>
              </a:ext>
            </a:extLst>
          </p:cNvPr>
          <p:cNvCxnSpPr>
            <a:cxnSpLocks/>
          </p:cNvCxnSpPr>
          <p:nvPr/>
        </p:nvCxnSpPr>
        <p:spPr>
          <a:xfrm>
            <a:off x="7297738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824040F-A1E3-465B-BCC0-0CCCA3D740B8}"/>
              </a:ext>
            </a:extLst>
          </p:cNvPr>
          <p:cNvCxnSpPr>
            <a:cxnSpLocks/>
          </p:cNvCxnSpPr>
          <p:nvPr/>
        </p:nvCxnSpPr>
        <p:spPr>
          <a:xfrm>
            <a:off x="7288213" y="4657725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A32C88B9-7B2A-4FFF-BBE5-839C8F089E68}"/>
              </a:ext>
            </a:extLst>
          </p:cNvPr>
          <p:cNvCxnSpPr>
            <a:cxnSpLocks/>
          </p:cNvCxnSpPr>
          <p:nvPr/>
        </p:nvCxnSpPr>
        <p:spPr>
          <a:xfrm>
            <a:off x="7527925" y="5378450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174FA904-13C3-4BAA-A0E8-A3AB68526FA6}"/>
              </a:ext>
            </a:extLst>
          </p:cNvPr>
          <p:cNvCxnSpPr>
            <a:cxnSpLocks/>
          </p:cNvCxnSpPr>
          <p:nvPr/>
        </p:nvCxnSpPr>
        <p:spPr>
          <a:xfrm>
            <a:off x="7527925" y="4657725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FA89391C-6581-43DA-918E-A4FB71D61B1E}"/>
              </a:ext>
            </a:extLst>
          </p:cNvPr>
          <p:cNvCxnSpPr>
            <a:cxnSpLocks/>
          </p:cNvCxnSpPr>
          <p:nvPr/>
        </p:nvCxnSpPr>
        <p:spPr>
          <a:xfrm>
            <a:off x="7778750" y="4657725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28" name="TextovéPole 41">
            <a:extLst>
              <a:ext uri="{FF2B5EF4-FFF2-40B4-BE49-F238E27FC236}">
                <a16:creationId xmlns:a16="http://schemas.microsoft.com/office/drawing/2014/main" id="{56DEEF78-C139-4E49-8FBD-E72674F7C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5346700"/>
            <a:ext cx="690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0,02 ms</a:t>
            </a:r>
          </a:p>
        </p:txBody>
      </p:sp>
      <p:sp>
        <p:nvSpPr>
          <p:cNvPr id="8229" name="TextovéPole 42">
            <a:extLst>
              <a:ext uri="{FF2B5EF4-FFF2-40B4-BE49-F238E27FC236}">
                <a16:creationId xmlns:a16="http://schemas.microsoft.com/office/drawing/2014/main" id="{7537C58D-CC07-4BC8-BC5D-EC5E0B01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5353050"/>
            <a:ext cx="690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0,04 ms</a:t>
            </a:r>
          </a:p>
        </p:txBody>
      </p:sp>
      <p:sp>
        <p:nvSpPr>
          <p:cNvPr id="8230" name="TextovéPole 43">
            <a:extLst>
              <a:ext uri="{FF2B5EF4-FFF2-40B4-BE49-F238E27FC236}">
                <a16:creationId xmlns:a16="http://schemas.microsoft.com/office/drawing/2014/main" id="{B18EE0BB-C8AC-4D5C-86C5-14453F1E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5359400"/>
            <a:ext cx="690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0,06 ms</a:t>
            </a:r>
          </a:p>
        </p:txBody>
      </p:sp>
      <p:sp>
        <p:nvSpPr>
          <p:cNvPr id="8231" name="TextovéPole 44">
            <a:extLst>
              <a:ext uri="{FF2B5EF4-FFF2-40B4-BE49-F238E27FC236}">
                <a16:creationId xmlns:a16="http://schemas.microsoft.com/office/drawing/2014/main" id="{13B7B8D1-84B4-4FF5-8B2C-F7F93443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3789363"/>
            <a:ext cx="3287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Impulsy mají amplitudu cca +300 V</a:t>
            </a:r>
          </a:p>
          <a:p>
            <a:r>
              <a:rPr lang="cs-CZ" altLang="cs-CZ" sz="1200"/>
              <a:t>Periodu T=0,00002s</a:t>
            </a:r>
          </a:p>
          <a:p>
            <a:r>
              <a:rPr lang="cs-CZ" altLang="cs-CZ" sz="1200"/>
              <a:t>Frekvenci f=50000 Hz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8C5D4B15-5877-4329-A6BC-8C6FC4104145}"/>
              </a:ext>
            </a:extLst>
          </p:cNvPr>
          <p:cNvSpPr txBox="1"/>
          <p:nvPr/>
        </p:nvSpPr>
        <p:spPr>
          <a:xfrm>
            <a:off x="3751263" y="4872038"/>
            <a:ext cx="1168400" cy="369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cs-CZ" dirty="0"/>
              <a:t>Střídač</a:t>
            </a:r>
          </a:p>
        </p:txBody>
      </p:sp>
      <p:sp>
        <p:nvSpPr>
          <p:cNvPr id="47" name="Šipka: doprava 46">
            <a:extLst>
              <a:ext uri="{FF2B5EF4-FFF2-40B4-BE49-F238E27FC236}">
                <a16:creationId xmlns:a16="http://schemas.microsoft.com/office/drawing/2014/main" id="{0177C05A-570F-42A6-8D89-55E59AB56A11}"/>
              </a:ext>
            </a:extLst>
          </p:cNvPr>
          <p:cNvSpPr/>
          <p:nvPr/>
        </p:nvSpPr>
        <p:spPr>
          <a:xfrm>
            <a:off x="3355975" y="4970463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48" name="Šipka: doprava 47">
            <a:extLst>
              <a:ext uri="{FF2B5EF4-FFF2-40B4-BE49-F238E27FC236}">
                <a16:creationId xmlns:a16="http://schemas.microsoft.com/office/drawing/2014/main" id="{592F3D7D-CE26-4AC1-A029-20F836925857}"/>
              </a:ext>
            </a:extLst>
          </p:cNvPr>
          <p:cNvSpPr/>
          <p:nvPr/>
        </p:nvSpPr>
        <p:spPr>
          <a:xfrm>
            <a:off x="4962525" y="4970463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>
            <a:extLst>
              <a:ext uri="{FF2B5EF4-FFF2-40B4-BE49-F238E27FC236}">
                <a16:creationId xmlns:a16="http://schemas.microsoft.com/office/drawing/2014/main" id="{1E4FF30A-42DB-403F-9B0A-DDF3E0AE5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Spínané zdroje</a:t>
            </a:r>
          </a:p>
        </p:txBody>
      </p:sp>
      <p:sp>
        <p:nvSpPr>
          <p:cNvPr id="10243" name="Zástupný obsah 2">
            <a:extLst>
              <a:ext uri="{FF2B5EF4-FFF2-40B4-BE49-F238E27FC236}">
                <a16:creationId xmlns:a16="http://schemas.microsoft.com/office/drawing/2014/main" id="{3FB26E4D-0EF3-45C4-9A4D-71699BEC9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289050"/>
            <a:ext cx="8291513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cs-CZ" altLang="cs-CZ" sz="1200"/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Vysokofrekvenční obdélníkový signál vstupuje do cívky s feritovým jádrem – tzv. </a:t>
            </a:r>
            <a:r>
              <a:rPr lang="cs-CZ" altLang="cs-CZ" sz="1200" b="1"/>
              <a:t>impulsní transformátor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Tato cívka je velmi malá a lehká v porovnání s cívkami, které se používají v klasických transformátorech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V sekundárním vinutí cívky se indukuje </a:t>
            </a:r>
            <a:r>
              <a:rPr lang="cs-CZ" altLang="cs-CZ" sz="1200" b="1"/>
              <a:t>nízké vysokofrekvenční výstupní napětí</a:t>
            </a:r>
            <a:r>
              <a:rPr lang="cs-CZ" altLang="cs-CZ" sz="1200"/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Tento vysokofrekvenční průběh se opět usměrní, vyhladí a stabilizuje, čímž vznikne nízké stejnosměrné napětí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Velikost výstupního stejnosměrného napětí se dá regulovat rychlostí spínaní vstupního signálu</a:t>
            </a:r>
            <a:endParaRPr lang="en-US" altLang="cs-CZ" sz="1200"/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Velikost výstupního napětí a proudu můžeme řídit střídou impulsů </a:t>
            </a:r>
            <a:r>
              <a:rPr lang="en-US" altLang="cs-CZ" sz="1200"/>
              <a:t>– PWM pulzn</a:t>
            </a:r>
            <a:r>
              <a:rPr lang="cs-CZ" altLang="cs-CZ" sz="1200"/>
              <a:t>í šířková modulace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Je-li výstupní napětí příliš malé, řídící obvod prodlouží délku pulzu.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Při větším napětí na výstupu ji naopak zkrátí. Tento způsob řízení výstupního napětí je beze ztrát tepla.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Stabilizátor pracuje s velkým rozsahem vstupních napětí, nevadí mu přepětí ani podpětí v síti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Výstupní vysokofrekvenční napětí se opět vyhladí (použijí se velké výstupní kondenzátory)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200"/>
              <a:t>Rychlé spínání na vysokých kmitočtech je zdrojem </a:t>
            </a:r>
            <a:r>
              <a:rPr lang="cs-CZ" altLang="cs-CZ" sz="1200" b="1"/>
              <a:t>rušení </a:t>
            </a:r>
            <a:r>
              <a:rPr lang="cs-CZ" altLang="cs-CZ" sz="1200"/>
              <a:t>– projevuje se jako pískání. Každý spínaný zdroj musí být proto dobře odrušen. </a:t>
            </a:r>
          </a:p>
          <a:p>
            <a:endParaRPr lang="cs-CZ" altLang="cs-CZ"/>
          </a:p>
        </p:txBody>
      </p:sp>
      <p:pic>
        <p:nvPicPr>
          <p:cNvPr id="10244" name="Obrázek 4">
            <a:extLst>
              <a:ext uri="{FF2B5EF4-FFF2-40B4-BE49-F238E27FC236}">
                <a16:creationId xmlns:a16="http://schemas.microsoft.com/office/drawing/2014/main" id="{7C37C264-4D89-432C-BA26-78787346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4040188"/>
            <a:ext cx="136842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139F88F-E74E-4C34-9E46-F4253F705F2F}"/>
              </a:ext>
            </a:extLst>
          </p:cNvPr>
          <p:cNvCxnSpPr>
            <a:cxnSpLocks/>
          </p:cNvCxnSpPr>
          <p:nvPr/>
        </p:nvCxnSpPr>
        <p:spPr>
          <a:xfrm flipV="1">
            <a:off x="320675" y="5368925"/>
            <a:ext cx="2967038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6C30F1C9-48DE-4C6B-B575-1A8FF2B3629E}"/>
              </a:ext>
            </a:extLst>
          </p:cNvPr>
          <p:cNvCxnSpPr>
            <a:cxnSpLocks/>
          </p:cNvCxnSpPr>
          <p:nvPr/>
        </p:nvCxnSpPr>
        <p:spPr>
          <a:xfrm>
            <a:off x="376238" y="4648200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F6443498-3E21-464A-9569-89F62553CF85}"/>
              </a:ext>
            </a:extLst>
          </p:cNvPr>
          <p:cNvCxnSpPr/>
          <p:nvPr/>
        </p:nvCxnSpPr>
        <p:spPr>
          <a:xfrm>
            <a:off x="376238" y="4576763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ovéPole 10">
            <a:extLst>
              <a:ext uri="{FF2B5EF4-FFF2-40B4-BE49-F238E27FC236}">
                <a16:creationId xmlns:a16="http://schemas.microsoft.com/office/drawing/2014/main" id="{424CC565-F421-497E-8F21-3523C51A1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341938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D731B24F-6B4B-44D7-9EC3-1E2E25799FEF}"/>
              </a:ext>
            </a:extLst>
          </p:cNvPr>
          <p:cNvCxnSpPr/>
          <p:nvPr/>
        </p:nvCxnSpPr>
        <p:spPr>
          <a:xfrm>
            <a:off x="2903538" y="5467350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ovéPole 12">
            <a:extLst>
              <a:ext uri="{FF2B5EF4-FFF2-40B4-BE49-F238E27FC236}">
                <a16:creationId xmlns:a16="http://schemas.microsoft.com/office/drawing/2014/main" id="{B87F3DD0-D929-42BA-BC2B-57B7CEB3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925" y="4573588"/>
            <a:ext cx="514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701C2D88-4A40-4E38-BBBA-6824773C96C1}"/>
              </a:ext>
            </a:extLst>
          </p:cNvPr>
          <p:cNvCxnSpPr>
            <a:cxnSpLocks/>
          </p:cNvCxnSpPr>
          <p:nvPr/>
        </p:nvCxnSpPr>
        <p:spPr>
          <a:xfrm>
            <a:off x="615950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6AA6EDC6-E930-445B-A092-0B86639B64C1}"/>
              </a:ext>
            </a:extLst>
          </p:cNvPr>
          <p:cNvCxnSpPr>
            <a:cxnSpLocks/>
          </p:cNvCxnSpPr>
          <p:nvPr/>
        </p:nvCxnSpPr>
        <p:spPr>
          <a:xfrm>
            <a:off x="61595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BD80A5DC-6C7C-45DD-B3E6-E87AF128B915}"/>
              </a:ext>
            </a:extLst>
          </p:cNvPr>
          <p:cNvCxnSpPr>
            <a:cxnSpLocks/>
          </p:cNvCxnSpPr>
          <p:nvPr/>
        </p:nvCxnSpPr>
        <p:spPr>
          <a:xfrm>
            <a:off x="86677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4F896D5E-C3CB-48E7-B98F-534F4138DFC5}"/>
              </a:ext>
            </a:extLst>
          </p:cNvPr>
          <p:cNvCxnSpPr>
            <a:cxnSpLocks/>
          </p:cNvCxnSpPr>
          <p:nvPr/>
        </p:nvCxnSpPr>
        <p:spPr>
          <a:xfrm>
            <a:off x="879475" y="4648200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0CC48ACF-828B-4D4C-B4C3-81BE4311C5DB}"/>
              </a:ext>
            </a:extLst>
          </p:cNvPr>
          <p:cNvCxnSpPr>
            <a:cxnSpLocks/>
          </p:cNvCxnSpPr>
          <p:nvPr/>
        </p:nvCxnSpPr>
        <p:spPr>
          <a:xfrm>
            <a:off x="1120775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A13E66C7-D27A-4CA6-A3B4-07E367299017}"/>
              </a:ext>
            </a:extLst>
          </p:cNvPr>
          <p:cNvCxnSpPr>
            <a:cxnSpLocks/>
          </p:cNvCxnSpPr>
          <p:nvPr/>
        </p:nvCxnSpPr>
        <p:spPr>
          <a:xfrm>
            <a:off x="112077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83E525A5-251E-418C-8754-F1545D106BAF}"/>
              </a:ext>
            </a:extLst>
          </p:cNvPr>
          <p:cNvCxnSpPr>
            <a:cxnSpLocks/>
          </p:cNvCxnSpPr>
          <p:nvPr/>
        </p:nvCxnSpPr>
        <p:spPr>
          <a:xfrm>
            <a:off x="137160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F9376F39-B461-4D4E-939D-E134ED273E26}"/>
              </a:ext>
            </a:extLst>
          </p:cNvPr>
          <p:cNvCxnSpPr>
            <a:cxnSpLocks/>
          </p:cNvCxnSpPr>
          <p:nvPr/>
        </p:nvCxnSpPr>
        <p:spPr>
          <a:xfrm>
            <a:off x="1362075" y="4648200"/>
            <a:ext cx="2397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320E24A3-3A0A-404C-B8D6-073D4A569E5D}"/>
              </a:ext>
            </a:extLst>
          </p:cNvPr>
          <p:cNvCxnSpPr>
            <a:cxnSpLocks/>
          </p:cNvCxnSpPr>
          <p:nvPr/>
        </p:nvCxnSpPr>
        <p:spPr>
          <a:xfrm>
            <a:off x="1601788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D4F302A8-20EB-48C7-9901-B997BCB4651F}"/>
              </a:ext>
            </a:extLst>
          </p:cNvPr>
          <p:cNvCxnSpPr>
            <a:cxnSpLocks/>
          </p:cNvCxnSpPr>
          <p:nvPr/>
        </p:nvCxnSpPr>
        <p:spPr>
          <a:xfrm>
            <a:off x="1601788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940CAA87-FAEC-4B9F-962B-23DF946634C6}"/>
              </a:ext>
            </a:extLst>
          </p:cNvPr>
          <p:cNvCxnSpPr>
            <a:cxnSpLocks/>
          </p:cNvCxnSpPr>
          <p:nvPr/>
        </p:nvCxnSpPr>
        <p:spPr>
          <a:xfrm>
            <a:off x="1852613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D6080539-B5B4-40B6-832A-EC80243C3BC3}"/>
              </a:ext>
            </a:extLst>
          </p:cNvPr>
          <p:cNvCxnSpPr>
            <a:cxnSpLocks/>
          </p:cNvCxnSpPr>
          <p:nvPr/>
        </p:nvCxnSpPr>
        <p:spPr>
          <a:xfrm>
            <a:off x="1843088" y="4648200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D8FD3B79-9A3A-4AD1-B8FF-1FB100EDA70D}"/>
              </a:ext>
            </a:extLst>
          </p:cNvPr>
          <p:cNvCxnSpPr>
            <a:cxnSpLocks/>
          </p:cNvCxnSpPr>
          <p:nvPr/>
        </p:nvCxnSpPr>
        <p:spPr>
          <a:xfrm>
            <a:off x="2082800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26ED1FB8-8777-4267-830B-97F7C3238332}"/>
              </a:ext>
            </a:extLst>
          </p:cNvPr>
          <p:cNvCxnSpPr>
            <a:cxnSpLocks/>
          </p:cNvCxnSpPr>
          <p:nvPr/>
        </p:nvCxnSpPr>
        <p:spPr>
          <a:xfrm>
            <a:off x="208280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C43A8BC0-EC5A-4700-8D59-8B6BF5F91683}"/>
              </a:ext>
            </a:extLst>
          </p:cNvPr>
          <p:cNvCxnSpPr>
            <a:cxnSpLocks/>
          </p:cNvCxnSpPr>
          <p:nvPr/>
        </p:nvCxnSpPr>
        <p:spPr>
          <a:xfrm>
            <a:off x="233362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55F154CB-B8EE-4684-858C-EE0EB8B907F2}"/>
              </a:ext>
            </a:extLst>
          </p:cNvPr>
          <p:cNvCxnSpPr>
            <a:cxnSpLocks/>
          </p:cNvCxnSpPr>
          <p:nvPr/>
        </p:nvCxnSpPr>
        <p:spPr>
          <a:xfrm>
            <a:off x="2324100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4433E3EF-2DE0-4939-8529-7BA3D91738B3}"/>
              </a:ext>
            </a:extLst>
          </p:cNvPr>
          <p:cNvCxnSpPr>
            <a:cxnSpLocks/>
          </p:cNvCxnSpPr>
          <p:nvPr/>
        </p:nvCxnSpPr>
        <p:spPr>
          <a:xfrm>
            <a:off x="2565400" y="5373688"/>
            <a:ext cx="2397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F92ED697-DA84-4B94-9D9D-AAA5C3A61656}"/>
              </a:ext>
            </a:extLst>
          </p:cNvPr>
          <p:cNvCxnSpPr>
            <a:cxnSpLocks/>
          </p:cNvCxnSpPr>
          <p:nvPr/>
        </p:nvCxnSpPr>
        <p:spPr>
          <a:xfrm>
            <a:off x="2565400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E2B88032-15FC-4D34-8DA2-2AE1B9920E5D}"/>
              </a:ext>
            </a:extLst>
          </p:cNvPr>
          <p:cNvCxnSpPr>
            <a:cxnSpLocks/>
          </p:cNvCxnSpPr>
          <p:nvPr/>
        </p:nvCxnSpPr>
        <p:spPr>
          <a:xfrm>
            <a:off x="2816225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0" name="TextovéPole 32">
            <a:extLst>
              <a:ext uri="{FF2B5EF4-FFF2-40B4-BE49-F238E27FC236}">
                <a16:creationId xmlns:a16="http://schemas.microsoft.com/office/drawing/2014/main" id="{473C36FB-C66D-4EC2-B8D4-1F59F3890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341938"/>
            <a:ext cx="6905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0,02 ms</a:t>
            </a:r>
          </a:p>
        </p:txBody>
      </p:sp>
      <p:sp>
        <p:nvSpPr>
          <p:cNvPr id="10271" name="TextovéPole 33">
            <a:extLst>
              <a:ext uri="{FF2B5EF4-FFF2-40B4-BE49-F238E27FC236}">
                <a16:creationId xmlns:a16="http://schemas.microsoft.com/office/drawing/2014/main" id="{CA784060-2E83-4B82-BB2C-DDB920AE0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348288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0,04 ms</a:t>
            </a:r>
          </a:p>
        </p:txBody>
      </p:sp>
      <p:sp>
        <p:nvSpPr>
          <p:cNvPr id="10272" name="TextovéPole 34">
            <a:extLst>
              <a:ext uri="{FF2B5EF4-FFF2-40B4-BE49-F238E27FC236}">
                <a16:creationId xmlns:a16="http://schemas.microsoft.com/office/drawing/2014/main" id="{56F5485F-2B51-4C98-9AEC-41F88815E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5354638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0,06 ms</a:t>
            </a:r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94B5A752-8D3B-4CB3-9D0E-4731C62829EE}"/>
              </a:ext>
            </a:extLst>
          </p:cNvPr>
          <p:cNvSpPr/>
          <p:nvPr/>
        </p:nvSpPr>
        <p:spPr>
          <a:xfrm>
            <a:off x="3200400" y="4865688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0274" name="TextovéPole 36">
            <a:extLst>
              <a:ext uri="{FF2B5EF4-FFF2-40B4-BE49-F238E27FC236}">
                <a16:creationId xmlns:a16="http://schemas.microsoft.com/office/drawing/2014/main" id="{1B4E1E12-BE8E-4ECA-B4E8-735632FA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4419600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+300 V</a:t>
            </a:r>
          </a:p>
        </p:txBody>
      </p:sp>
      <p:pic>
        <p:nvPicPr>
          <p:cNvPr id="10275" name="Obrázek 38">
            <a:extLst>
              <a:ext uri="{FF2B5EF4-FFF2-40B4-BE49-F238E27FC236}">
                <a16:creationId xmlns:a16="http://schemas.microsoft.com/office/drawing/2014/main" id="{6803DBCF-7FDD-48AB-9588-4E0D7363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4313238"/>
            <a:ext cx="2181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8083E8B5-2B97-4A2A-A67D-578FEDDCB4D2}"/>
              </a:ext>
            </a:extLst>
          </p:cNvPr>
          <p:cNvSpPr/>
          <p:nvPr/>
        </p:nvSpPr>
        <p:spPr>
          <a:xfrm>
            <a:off x="4646613" y="4832350"/>
            <a:ext cx="371475" cy="17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C00AFCC7-247D-4F0A-A6C4-09AB5F5FB55C}"/>
              </a:ext>
            </a:extLst>
          </p:cNvPr>
          <p:cNvSpPr/>
          <p:nvPr/>
        </p:nvSpPr>
        <p:spPr>
          <a:xfrm>
            <a:off x="7061200" y="4843463"/>
            <a:ext cx="373063" cy="17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E8864DD-A857-43CB-A4A8-F38ECF5259BB}"/>
              </a:ext>
            </a:extLst>
          </p:cNvPr>
          <p:cNvCxnSpPr>
            <a:cxnSpLocks/>
          </p:cNvCxnSpPr>
          <p:nvPr/>
        </p:nvCxnSpPr>
        <p:spPr>
          <a:xfrm>
            <a:off x="7434263" y="5341938"/>
            <a:ext cx="1601787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4D7D5C5C-9E9E-422E-A94A-37ED36AF9610}"/>
              </a:ext>
            </a:extLst>
          </p:cNvPr>
          <p:cNvCxnSpPr>
            <a:cxnSpLocks/>
          </p:cNvCxnSpPr>
          <p:nvPr/>
        </p:nvCxnSpPr>
        <p:spPr>
          <a:xfrm>
            <a:off x="7488238" y="4821238"/>
            <a:ext cx="15478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BB5A9BA4-9305-41E6-8AAB-5AF6A864A53D}"/>
              </a:ext>
            </a:extLst>
          </p:cNvPr>
          <p:cNvCxnSpPr/>
          <p:nvPr/>
        </p:nvCxnSpPr>
        <p:spPr>
          <a:xfrm>
            <a:off x="7488238" y="4533900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1" name="TextovéPole 51">
            <a:extLst>
              <a:ext uri="{FF2B5EF4-FFF2-40B4-BE49-F238E27FC236}">
                <a16:creationId xmlns:a16="http://schemas.microsoft.com/office/drawing/2014/main" id="{A06D2D7D-FEFD-4FD8-B8F7-ABD84F9B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5334000"/>
            <a:ext cx="303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762944F3-D0CF-4DEF-A327-AC9F931FC985}"/>
              </a:ext>
            </a:extLst>
          </p:cNvPr>
          <p:cNvCxnSpPr/>
          <p:nvPr/>
        </p:nvCxnSpPr>
        <p:spPr>
          <a:xfrm>
            <a:off x="8661400" y="5459413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3" name="TextovéPole 53">
            <a:extLst>
              <a:ext uri="{FF2B5EF4-FFF2-40B4-BE49-F238E27FC236}">
                <a16:creationId xmlns:a16="http://schemas.microsoft.com/office/drawing/2014/main" id="{BAB4077C-925C-419D-88EA-9E86EA49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4532313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sp>
        <p:nvSpPr>
          <p:cNvPr id="10284" name="TextovéPole 58">
            <a:extLst>
              <a:ext uri="{FF2B5EF4-FFF2-40B4-BE49-F238E27FC236}">
                <a16:creationId xmlns:a16="http://schemas.microsoft.com/office/drawing/2014/main" id="{216F4A77-2B80-43E1-92E2-FA122BA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803775"/>
            <a:ext cx="12239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Např. +5V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>
            <a:extLst>
              <a:ext uri="{FF2B5EF4-FFF2-40B4-BE49-F238E27FC236}">
                <a16:creationId xmlns:a16="http://schemas.microsoft.com/office/drawing/2014/main" id="{1B569180-8965-4449-AD6C-5C9942A47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Spínané zdroje</a:t>
            </a:r>
          </a:p>
        </p:txBody>
      </p:sp>
      <p:pic>
        <p:nvPicPr>
          <p:cNvPr id="11267" name="Obrázek 4">
            <a:extLst>
              <a:ext uri="{FF2B5EF4-FFF2-40B4-BE49-F238E27FC236}">
                <a16:creationId xmlns:a16="http://schemas.microsoft.com/office/drawing/2014/main" id="{428F7A16-EFA2-4623-8F5D-0DE43E2B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93115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Obrázek 4">
            <a:extLst>
              <a:ext uri="{FF2B5EF4-FFF2-40B4-BE49-F238E27FC236}">
                <a16:creationId xmlns:a16="http://schemas.microsoft.com/office/drawing/2014/main" id="{6B9102BD-7C78-4008-B4FE-98DCDEA79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4040188"/>
            <a:ext cx="136842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Obrázek 4">
            <a:extLst>
              <a:ext uri="{FF2B5EF4-FFF2-40B4-BE49-F238E27FC236}">
                <a16:creationId xmlns:a16="http://schemas.microsoft.com/office/drawing/2014/main" id="{71E2990A-9FFC-4C92-B41C-69A8FD05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912809"/>
            <a:ext cx="136842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53DD8888-07BA-48EA-AF08-FDF3A0DD7A2D}"/>
              </a:ext>
            </a:extLst>
          </p:cNvPr>
          <p:cNvCxnSpPr>
            <a:cxnSpLocks/>
          </p:cNvCxnSpPr>
          <p:nvPr/>
        </p:nvCxnSpPr>
        <p:spPr>
          <a:xfrm flipV="1">
            <a:off x="320675" y="5368925"/>
            <a:ext cx="2967038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7996CCB7-1B7F-4041-9945-4DE8FDC45BFB}"/>
              </a:ext>
            </a:extLst>
          </p:cNvPr>
          <p:cNvCxnSpPr>
            <a:cxnSpLocks/>
          </p:cNvCxnSpPr>
          <p:nvPr/>
        </p:nvCxnSpPr>
        <p:spPr>
          <a:xfrm>
            <a:off x="376238" y="4648200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036F2C2E-7F5E-4461-AC70-CFA89E1C88C3}"/>
              </a:ext>
            </a:extLst>
          </p:cNvPr>
          <p:cNvCxnSpPr/>
          <p:nvPr/>
        </p:nvCxnSpPr>
        <p:spPr>
          <a:xfrm>
            <a:off x="376238" y="4576763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10">
            <a:extLst>
              <a:ext uri="{FF2B5EF4-FFF2-40B4-BE49-F238E27FC236}">
                <a16:creationId xmlns:a16="http://schemas.microsoft.com/office/drawing/2014/main" id="{6904D017-6594-40CC-A625-FFB6248B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341938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4EC40A65-CA5E-4736-8553-43E45139585B}"/>
              </a:ext>
            </a:extLst>
          </p:cNvPr>
          <p:cNvCxnSpPr/>
          <p:nvPr/>
        </p:nvCxnSpPr>
        <p:spPr>
          <a:xfrm>
            <a:off x="2903538" y="5467350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B037E9EA-2847-4468-93D4-EB6125FBB04A}"/>
              </a:ext>
            </a:extLst>
          </p:cNvPr>
          <p:cNvCxnSpPr>
            <a:cxnSpLocks/>
          </p:cNvCxnSpPr>
          <p:nvPr/>
        </p:nvCxnSpPr>
        <p:spPr>
          <a:xfrm>
            <a:off x="615950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57BB3F23-8598-4026-8CB1-02F52D519738}"/>
              </a:ext>
            </a:extLst>
          </p:cNvPr>
          <p:cNvCxnSpPr>
            <a:cxnSpLocks/>
          </p:cNvCxnSpPr>
          <p:nvPr/>
        </p:nvCxnSpPr>
        <p:spPr>
          <a:xfrm>
            <a:off x="61595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6BEF2024-E4A6-40C1-921B-F9FB243A9DFD}"/>
              </a:ext>
            </a:extLst>
          </p:cNvPr>
          <p:cNvCxnSpPr>
            <a:cxnSpLocks/>
          </p:cNvCxnSpPr>
          <p:nvPr/>
        </p:nvCxnSpPr>
        <p:spPr>
          <a:xfrm>
            <a:off x="86677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B7466CE7-1CBA-4721-810A-147F1600E77E}"/>
              </a:ext>
            </a:extLst>
          </p:cNvPr>
          <p:cNvCxnSpPr>
            <a:cxnSpLocks/>
          </p:cNvCxnSpPr>
          <p:nvPr/>
        </p:nvCxnSpPr>
        <p:spPr>
          <a:xfrm>
            <a:off x="879475" y="4648200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1A77415-B11D-4A5F-A585-04D3D2B507DF}"/>
              </a:ext>
            </a:extLst>
          </p:cNvPr>
          <p:cNvCxnSpPr>
            <a:cxnSpLocks/>
          </p:cNvCxnSpPr>
          <p:nvPr/>
        </p:nvCxnSpPr>
        <p:spPr>
          <a:xfrm>
            <a:off x="1120775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723EB102-2F71-4223-B847-A9C0000EF702}"/>
              </a:ext>
            </a:extLst>
          </p:cNvPr>
          <p:cNvCxnSpPr>
            <a:cxnSpLocks/>
          </p:cNvCxnSpPr>
          <p:nvPr/>
        </p:nvCxnSpPr>
        <p:spPr>
          <a:xfrm>
            <a:off x="112077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521F7DA7-820E-407E-955B-0F6431C24F0E}"/>
              </a:ext>
            </a:extLst>
          </p:cNvPr>
          <p:cNvCxnSpPr>
            <a:cxnSpLocks/>
          </p:cNvCxnSpPr>
          <p:nvPr/>
        </p:nvCxnSpPr>
        <p:spPr>
          <a:xfrm>
            <a:off x="137160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2899F767-9A5B-4A32-A25C-73EEE80DE346}"/>
              </a:ext>
            </a:extLst>
          </p:cNvPr>
          <p:cNvCxnSpPr>
            <a:cxnSpLocks/>
          </p:cNvCxnSpPr>
          <p:nvPr/>
        </p:nvCxnSpPr>
        <p:spPr>
          <a:xfrm>
            <a:off x="1362075" y="4648200"/>
            <a:ext cx="2397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D674850-72AB-46B7-A4B7-9189A2552BD1}"/>
              </a:ext>
            </a:extLst>
          </p:cNvPr>
          <p:cNvCxnSpPr>
            <a:cxnSpLocks/>
          </p:cNvCxnSpPr>
          <p:nvPr/>
        </p:nvCxnSpPr>
        <p:spPr>
          <a:xfrm>
            <a:off x="1601788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A73DA0F4-D4B0-4F86-AD72-C62CB4E9BE11}"/>
              </a:ext>
            </a:extLst>
          </p:cNvPr>
          <p:cNvCxnSpPr>
            <a:cxnSpLocks/>
          </p:cNvCxnSpPr>
          <p:nvPr/>
        </p:nvCxnSpPr>
        <p:spPr>
          <a:xfrm>
            <a:off x="1601788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0486283B-0A2F-47E9-9C81-EAD3E1C730A8}"/>
              </a:ext>
            </a:extLst>
          </p:cNvPr>
          <p:cNvCxnSpPr>
            <a:cxnSpLocks/>
          </p:cNvCxnSpPr>
          <p:nvPr/>
        </p:nvCxnSpPr>
        <p:spPr>
          <a:xfrm>
            <a:off x="1852613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D611239C-9A2C-4261-B296-69558CA95266}"/>
              </a:ext>
            </a:extLst>
          </p:cNvPr>
          <p:cNvCxnSpPr>
            <a:cxnSpLocks/>
          </p:cNvCxnSpPr>
          <p:nvPr/>
        </p:nvCxnSpPr>
        <p:spPr>
          <a:xfrm>
            <a:off x="1843088" y="4648200"/>
            <a:ext cx="239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62BD8DD9-1A7C-43CD-9D51-C5E0061E5683}"/>
              </a:ext>
            </a:extLst>
          </p:cNvPr>
          <p:cNvCxnSpPr>
            <a:cxnSpLocks/>
          </p:cNvCxnSpPr>
          <p:nvPr/>
        </p:nvCxnSpPr>
        <p:spPr>
          <a:xfrm>
            <a:off x="2082800" y="5368925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870A206D-4CEC-4773-96F5-C1E30448BD7C}"/>
              </a:ext>
            </a:extLst>
          </p:cNvPr>
          <p:cNvCxnSpPr>
            <a:cxnSpLocks/>
          </p:cNvCxnSpPr>
          <p:nvPr/>
        </p:nvCxnSpPr>
        <p:spPr>
          <a:xfrm>
            <a:off x="2082800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BAAE914C-0665-43AE-B285-F80DF4929788}"/>
              </a:ext>
            </a:extLst>
          </p:cNvPr>
          <p:cNvCxnSpPr>
            <a:cxnSpLocks/>
          </p:cNvCxnSpPr>
          <p:nvPr/>
        </p:nvCxnSpPr>
        <p:spPr>
          <a:xfrm>
            <a:off x="2333625" y="4648200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EE195190-E278-42CB-B9B9-C4CC71DDA64C}"/>
              </a:ext>
            </a:extLst>
          </p:cNvPr>
          <p:cNvCxnSpPr>
            <a:cxnSpLocks/>
          </p:cNvCxnSpPr>
          <p:nvPr/>
        </p:nvCxnSpPr>
        <p:spPr>
          <a:xfrm>
            <a:off x="2324100" y="4652963"/>
            <a:ext cx="2413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7077111D-4A98-4A3C-A1EE-6919FFE6306D}"/>
              </a:ext>
            </a:extLst>
          </p:cNvPr>
          <p:cNvCxnSpPr>
            <a:cxnSpLocks/>
          </p:cNvCxnSpPr>
          <p:nvPr/>
        </p:nvCxnSpPr>
        <p:spPr>
          <a:xfrm>
            <a:off x="2565400" y="5373688"/>
            <a:ext cx="2397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B9E1E91C-6540-4064-8A64-7A44DFB439FE}"/>
              </a:ext>
            </a:extLst>
          </p:cNvPr>
          <p:cNvCxnSpPr>
            <a:cxnSpLocks/>
          </p:cNvCxnSpPr>
          <p:nvPr/>
        </p:nvCxnSpPr>
        <p:spPr>
          <a:xfrm>
            <a:off x="2565400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07F8D1CE-BF5B-4213-963A-93D8A56CC225}"/>
              </a:ext>
            </a:extLst>
          </p:cNvPr>
          <p:cNvCxnSpPr>
            <a:cxnSpLocks/>
          </p:cNvCxnSpPr>
          <p:nvPr/>
        </p:nvCxnSpPr>
        <p:spPr>
          <a:xfrm>
            <a:off x="2816225" y="4652963"/>
            <a:ext cx="0" cy="7366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ovéPole 32">
            <a:extLst>
              <a:ext uri="{FF2B5EF4-FFF2-40B4-BE49-F238E27FC236}">
                <a16:creationId xmlns:a16="http://schemas.microsoft.com/office/drawing/2014/main" id="{09F38BBE-10B9-46C6-9052-E5B11A4F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341938"/>
            <a:ext cx="6905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0,02 ms</a:t>
            </a:r>
          </a:p>
        </p:txBody>
      </p:sp>
      <p:sp>
        <p:nvSpPr>
          <p:cNvPr id="29" name="TextovéPole 33">
            <a:extLst>
              <a:ext uri="{FF2B5EF4-FFF2-40B4-BE49-F238E27FC236}">
                <a16:creationId xmlns:a16="http://schemas.microsoft.com/office/drawing/2014/main" id="{623BA6AC-BBFE-4D8D-814D-B49AEF65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348288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 dirty="0"/>
              <a:t>0,04 </a:t>
            </a:r>
            <a:r>
              <a:rPr lang="cs-CZ" altLang="cs-CZ" sz="800" dirty="0" err="1"/>
              <a:t>ms</a:t>
            </a:r>
            <a:endParaRPr lang="cs-CZ" altLang="cs-CZ" sz="800" dirty="0"/>
          </a:p>
        </p:txBody>
      </p:sp>
      <p:sp>
        <p:nvSpPr>
          <p:cNvPr id="30" name="TextovéPole 34">
            <a:extLst>
              <a:ext uri="{FF2B5EF4-FFF2-40B4-BE49-F238E27FC236}">
                <a16:creationId xmlns:a16="http://schemas.microsoft.com/office/drawing/2014/main" id="{98B195E1-E9F5-4AB9-9692-39BE4B8A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5354638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/>
              <a:t>0,06 ms</a:t>
            </a:r>
          </a:p>
        </p:txBody>
      </p:sp>
      <p:sp>
        <p:nvSpPr>
          <p:cNvPr id="31" name="Šipka: doprava 30">
            <a:extLst>
              <a:ext uri="{FF2B5EF4-FFF2-40B4-BE49-F238E27FC236}">
                <a16:creationId xmlns:a16="http://schemas.microsoft.com/office/drawing/2014/main" id="{76ED6EE1-48CA-427F-8681-CE4AFD104FDE}"/>
              </a:ext>
            </a:extLst>
          </p:cNvPr>
          <p:cNvSpPr/>
          <p:nvPr/>
        </p:nvSpPr>
        <p:spPr>
          <a:xfrm>
            <a:off x="3200400" y="4865688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32" name="TextovéPole 36">
            <a:extLst>
              <a:ext uri="{FF2B5EF4-FFF2-40B4-BE49-F238E27FC236}">
                <a16:creationId xmlns:a16="http://schemas.microsoft.com/office/drawing/2014/main" id="{BCDFDE8B-FA9F-405F-B525-10E20F5F4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4419600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+300 V</a:t>
            </a:r>
          </a:p>
        </p:txBody>
      </p:sp>
      <p:pic>
        <p:nvPicPr>
          <p:cNvPr id="33" name="Obrázek 38">
            <a:extLst>
              <a:ext uri="{FF2B5EF4-FFF2-40B4-BE49-F238E27FC236}">
                <a16:creationId xmlns:a16="http://schemas.microsoft.com/office/drawing/2014/main" id="{B5297E0B-F147-47C2-B1C8-FBCC0C90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4313238"/>
            <a:ext cx="2181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Šipka: doprava 33">
            <a:extLst>
              <a:ext uri="{FF2B5EF4-FFF2-40B4-BE49-F238E27FC236}">
                <a16:creationId xmlns:a16="http://schemas.microsoft.com/office/drawing/2014/main" id="{D6A016BC-71A3-45F0-9A8F-A270377F8932}"/>
              </a:ext>
            </a:extLst>
          </p:cNvPr>
          <p:cNvSpPr/>
          <p:nvPr/>
        </p:nvSpPr>
        <p:spPr>
          <a:xfrm>
            <a:off x="4646613" y="4832350"/>
            <a:ext cx="371475" cy="17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1E7C473C-AA71-47DD-9E69-5CD531F877CB}"/>
              </a:ext>
            </a:extLst>
          </p:cNvPr>
          <p:cNvSpPr/>
          <p:nvPr/>
        </p:nvSpPr>
        <p:spPr>
          <a:xfrm>
            <a:off x="7061200" y="4843463"/>
            <a:ext cx="373063" cy="17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50BB0A2A-6F5C-46D4-A597-7812586C3541}"/>
              </a:ext>
            </a:extLst>
          </p:cNvPr>
          <p:cNvCxnSpPr>
            <a:cxnSpLocks/>
          </p:cNvCxnSpPr>
          <p:nvPr/>
        </p:nvCxnSpPr>
        <p:spPr>
          <a:xfrm>
            <a:off x="7434263" y="5341938"/>
            <a:ext cx="1601787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17D42BD-5442-458C-B706-CE367C0088C6}"/>
              </a:ext>
            </a:extLst>
          </p:cNvPr>
          <p:cNvCxnSpPr>
            <a:cxnSpLocks/>
          </p:cNvCxnSpPr>
          <p:nvPr/>
        </p:nvCxnSpPr>
        <p:spPr>
          <a:xfrm>
            <a:off x="7488238" y="4821238"/>
            <a:ext cx="15478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D07C95F-4521-4597-AB61-E6807DDFA522}"/>
              </a:ext>
            </a:extLst>
          </p:cNvPr>
          <p:cNvCxnSpPr/>
          <p:nvPr/>
        </p:nvCxnSpPr>
        <p:spPr>
          <a:xfrm>
            <a:off x="7488238" y="4533900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51">
            <a:extLst>
              <a:ext uri="{FF2B5EF4-FFF2-40B4-BE49-F238E27FC236}">
                <a16:creationId xmlns:a16="http://schemas.microsoft.com/office/drawing/2014/main" id="{F8F8593D-D322-4BC6-864F-47173F74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5334000"/>
            <a:ext cx="303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C55C52EF-AC00-47AF-8375-C33313A2E2B6}"/>
              </a:ext>
            </a:extLst>
          </p:cNvPr>
          <p:cNvCxnSpPr/>
          <p:nvPr/>
        </p:nvCxnSpPr>
        <p:spPr>
          <a:xfrm>
            <a:off x="8661400" y="5459413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53">
            <a:extLst>
              <a:ext uri="{FF2B5EF4-FFF2-40B4-BE49-F238E27FC236}">
                <a16:creationId xmlns:a16="http://schemas.microsoft.com/office/drawing/2014/main" id="{1B831AE6-9146-4B5F-B5FF-488F6CEA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4532313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sp>
        <p:nvSpPr>
          <p:cNvPr id="42" name="TextovéPole 58">
            <a:extLst>
              <a:ext uri="{FF2B5EF4-FFF2-40B4-BE49-F238E27FC236}">
                <a16:creationId xmlns:a16="http://schemas.microsoft.com/office/drawing/2014/main" id="{81A9ECB5-5FE9-471A-892F-FD09B91B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803775"/>
            <a:ext cx="12239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/>
              <a:t>Např. +5V</a:t>
            </a:r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288B8FEC-B654-4B56-ADCD-EE599ACA2825}"/>
              </a:ext>
            </a:extLst>
          </p:cNvPr>
          <p:cNvCxnSpPr>
            <a:cxnSpLocks/>
          </p:cNvCxnSpPr>
          <p:nvPr/>
        </p:nvCxnSpPr>
        <p:spPr>
          <a:xfrm flipV="1">
            <a:off x="277797" y="3383656"/>
            <a:ext cx="2967038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CD552D0E-807C-416E-A576-D05C9B76F1EE}"/>
              </a:ext>
            </a:extLst>
          </p:cNvPr>
          <p:cNvCxnSpPr>
            <a:cxnSpLocks/>
          </p:cNvCxnSpPr>
          <p:nvPr/>
        </p:nvCxnSpPr>
        <p:spPr>
          <a:xfrm>
            <a:off x="338261" y="2662931"/>
            <a:ext cx="1292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34F11636-5BDC-469B-B3EC-32EA19E96327}"/>
              </a:ext>
            </a:extLst>
          </p:cNvPr>
          <p:cNvCxnSpPr/>
          <p:nvPr/>
        </p:nvCxnSpPr>
        <p:spPr>
          <a:xfrm>
            <a:off x="333360" y="2591494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10">
            <a:extLst>
              <a:ext uri="{FF2B5EF4-FFF2-40B4-BE49-F238E27FC236}">
                <a16:creationId xmlns:a16="http://schemas.microsoft.com/office/drawing/2014/main" id="{AF6B68F2-9330-45BD-BEE7-17059198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35" y="3356669"/>
            <a:ext cx="30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D94F0D2E-6416-4F21-A659-2F8BFB4A5174}"/>
              </a:ext>
            </a:extLst>
          </p:cNvPr>
          <p:cNvCxnSpPr/>
          <p:nvPr/>
        </p:nvCxnSpPr>
        <p:spPr>
          <a:xfrm>
            <a:off x="2860660" y="3482081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2CB28627-0651-43EE-AD3C-E1850D87AD30}"/>
              </a:ext>
            </a:extLst>
          </p:cNvPr>
          <p:cNvCxnSpPr>
            <a:cxnSpLocks/>
          </p:cNvCxnSpPr>
          <p:nvPr/>
        </p:nvCxnSpPr>
        <p:spPr>
          <a:xfrm>
            <a:off x="479019" y="3383656"/>
            <a:ext cx="3353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0BDEC99A-A3E2-466D-814C-661F3C93F9BC}"/>
              </a:ext>
            </a:extLst>
          </p:cNvPr>
          <p:cNvCxnSpPr>
            <a:cxnSpLocks/>
          </p:cNvCxnSpPr>
          <p:nvPr/>
        </p:nvCxnSpPr>
        <p:spPr>
          <a:xfrm>
            <a:off x="823897" y="2662931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DFF0EA3F-7FB2-489C-935C-92E7A0BB9057}"/>
              </a:ext>
            </a:extLst>
          </p:cNvPr>
          <p:cNvCxnSpPr>
            <a:cxnSpLocks/>
          </p:cNvCxnSpPr>
          <p:nvPr/>
        </p:nvCxnSpPr>
        <p:spPr>
          <a:xfrm>
            <a:off x="479019" y="2652612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ovéPole 32">
            <a:extLst>
              <a:ext uri="{FF2B5EF4-FFF2-40B4-BE49-F238E27FC236}">
                <a16:creationId xmlns:a16="http://schemas.microsoft.com/office/drawing/2014/main" id="{8DAC039D-91B3-4A1A-A25A-6E250548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66" y="3372256"/>
            <a:ext cx="776664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 dirty="0"/>
              <a:t>0,02 </a:t>
            </a:r>
            <a:r>
              <a:rPr lang="cs-CZ" altLang="cs-CZ" sz="800" dirty="0" err="1"/>
              <a:t>ms</a:t>
            </a:r>
            <a:endParaRPr lang="cs-CZ" altLang="cs-CZ" sz="800" dirty="0"/>
          </a:p>
        </p:txBody>
      </p:sp>
      <p:sp>
        <p:nvSpPr>
          <p:cNvPr id="69" name="TextovéPole 34">
            <a:extLst>
              <a:ext uri="{FF2B5EF4-FFF2-40B4-BE49-F238E27FC236}">
                <a16:creationId xmlns:a16="http://schemas.microsoft.com/office/drawing/2014/main" id="{3A04372B-1AA6-40C0-8969-29DA6C27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24" y="3372544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 dirty="0"/>
              <a:t>0,06 </a:t>
            </a:r>
            <a:r>
              <a:rPr lang="cs-CZ" altLang="cs-CZ" sz="800" dirty="0" err="1"/>
              <a:t>ms</a:t>
            </a:r>
            <a:endParaRPr lang="cs-CZ" altLang="cs-CZ" sz="800" dirty="0"/>
          </a:p>
        </p:txBody>
      </p:sp>
      <p:sp>
        <p:nvSpPr>
          <p:cNvPr id="70" name="Šipka: doprava 69">
            <a:extLst>
              <a:ext uri="{FF2B5EF4-FFF2-40B4-BE49-F238E27FC236}">
                <a16:creationId xmlns:a16="http://schemas.microsoft.com/office/drawing/2014/main" id="{F99BD4B8-E634-4D32-B8A8-1F04C57E576E}"/>
              </a:ext>
            </a:extLst>
          </p:cNvPr>
          <p:cNvSpPr/>
          <p:nvPr/>
        </p:nvSpPr>
        <p:spPr>
          <a:xfrm>
            <a:off x="3157522" y="2880419"/>
            <a:ext cx="3714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1" name="TextovéPole 36">
            <a:extLst>
              <a:ext uri="{FF2B5EF4-FFF2-40B4-BE49-F238E27FC236}">
                <a16:creationId xmlns:a16="http://schemas.microsoft.com/office/drawing/2014/main" id="{CF9747F8-D334-4DCC-AE87-211DCACE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938" y="2428775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 dirty="0"/>
              <a:t>+300 V</a:t>
            </a:r>
          </a:p>
        </p:txBody>
      </p:sp>
      <p:pic>
        <p:nvPicPr>
          <p:cNvPr id="72" name="Obrázek 38">
            <a:extLst>
              <a:ext uri="{FF2B5EF4-FFF2-40B4-BE49-F238E27FC236}">
                <a16:creationId xmlns:a16="http://schemas.microsoft.com/office/drawing/2014/main" id="{967A9A2D-E318-4998-930C-78B5CDFC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60" y="2327969"/>
            <a:ext cx="2181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Šipka: doprava 72">
            <a:extLst>
              <a:ext uri="{FF2B5EF4-FFF2-40B4-BE49-F238E27FC236}">
                <a16:creationId xmlns:a16="http://schemas.microsoft.com/office/drawing/2014/main" id="{B8816613-FABB-4459-853D-DB5A85B58B90}"/>
              </a:ext>
            </a:extLst>
          </p:cNvPr>
          <p:cNvSpPr/>
          <p:nvPr/>
        </p:nvSpPr>
        <p:spPr>
          <a:xfrm>
            <a:off x="4603735" y="2847081"/>
            <a:ext cx="371475" cy="17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4" name="Šipka: doprava 73">
            <a:extLst>
              <a:ext uri="{FF2B5EF4-FFF2-40B4-BE49-F238E27FC236}">
                <a16:creationId xmlns:a16="http://schemas.microsoft.com/office/drawing/2014/main" id="{C1720F68-8B97-4A1F-96B7-F3A4954AF87B}"/>
              </a:ext>
            </a:extLst>
          </p:cNvPr>
          <p:cNvSpPr/>
          <p:nvPr/>
        </p:nvSpPr>
        <p:spPr>
          <a:xfrm>
            <a:off x="7018322" y="2858194"/>
            <a:ext cx="373063" cy="17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cxnSp>
        <p:nvCxnSpPr>
          <p:cNvPr id="75" name="Přímá spojnice 74">
            <a:extLst>
              <a:ext uri="{FF2B5EF4-FFF2-40B4-BE49-F238E27FC236}">
                <a16:creationId xmlns:a16="http://schemas.microsoft.com/office/drawing/2014/main" id="{25FFC07D-C809-403D-9609-268E5C0ECE7F}"/>
              </a:ext>
            </a:extLst>
          </p:cNvPr>
          <p:cNvCxnSpPr>
            <a:cxnSpLocks/>
          </p:cNvCxnSpPr>
          <p:nvPr/>
        </p:nvCxnSpPr>
        <p:spPr>
          <a:xfrm>
            <a:off x="7391385" y="3356669"/>
            <a:ext cx="1601787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6C7E18AE-1523-4963-95B4-12F69E5E94E4}"/>
              </a:ext>
            </a:extLst>
          </p:cNvPr>
          <p:cNvCxnSpPr>
            <a:cxnSpLocks/>
          </p:cNvCxnSpPr>
          <p:nvPr/>
        </p:nvCxnSpPr>
        <p:spPr>
          <a:xfrm>
            <a:off x="7461250" y="3030715"/>
            <a:ext cx="15478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římá spojnice 76">
            <a:extLst>
              <a:ext uri="{FF2B5EF4-FFF2-40B4-BE49-F238E27FC236}">
                <a16:creationId xmlns:a16="http://schemas.microsoft.com/office/drawing/2014/main" id="{49691DB6-83EC-4A1C-9867-1ED02ED83A94}"/>
              </a:ext>
            </a:extLst>
          </p:cNvPr>
          <p:cNvCxnSpPr/>
          <p:nvPr/>
        </p:nvCxnSpPr>
        <p:spPr>
          <a:xfrm>
            <a:off x="7445360" y="2548631"/>
            <a:ext cx="0" cy="863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véPole 51">
            <a:extLst>
              <a:ext uri="{FF2B5EF4-FFF2-40B4-BE49-F238E27FC236}">
                <a16:creationId xmlns:a16="http://schemas.microsoft.com/office/drawing/2014/main" id="{EAFEEE04-5F63-4641-A2DF-DC632CCF4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297" y="3348731"/>
            <a:ext cx="303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t</a:t>
            </a:r>
          </a:p>
        </p:txBody>
      </p:sp>
      <p:cxnSp>
        <p:nvCxnSpPr>
          <p:cNvPr id="79" name="Přímá spojnice se šipkou 78">
            <a:extLst>
              <a:ext uri="{FF2B5EF4-FFF2-40B4-BE49-F238E27FC236}">
                <a16:creationId xmlns:a16="http://schemas.microsoft.com/office/drawing/2014/main" id="{36537D72-84B2-4792-B1FB-6F1ADCBE3C85}"/>
              </a:ext>
            </a:extLst>
          </p:cNvPr>
          <p:cNvCxnSpPr/>
          <p:nvPr/>
        </p:nvCxnSpPr>
        <p:spPr>
          <a:xfrm>
            <a:off x="8618522" y="3474144"/>
            <a:ext cx="231775" cy="0"/>
          </a:xfrm>
          <a:prstGeom prst="straightConnector1">
            <a:avLst/>
          </a:prstGeom>
          <a:ln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ovéPole 53">
            <a:extLst>
              <a:ext uri="{FF2B5EF4-FFF2-40B4-BE49-F238E27FC236}">
                <a16:creationId xmlns:a16="http://schemas.microsoft.com/office/drawing/2014/main" id="{56E4306D-4ABE-4957-9F9C-A9DF2380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785" y="2547044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000"/>
              <a:t>U [V] </a:t>
            </a:r>
          </a:p>
        </p:txBody>
      </p:sp>
      <p:sp>
        <p:nvSpPr>
          <p:cNvPr id="81" name="TextovéPole 58">
            <a:extLst>
              <a:ext uri="{FF2B5EF4-FFF2-40B4-BE49-F238E27FC236}">
                <a16:creationId xmlns:a16="http://schemas.microsoft.com/office/drawing/2014/main" id="{F588EFFB-94E9-4ECD-8B22-C4FBC3FE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745" y="2998906"/>
            <a:ext cx="12239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900" dirty="0"/>
              <a:t>Např. +3,3V</a:t>
            </a:r>
          </a:p>
        </p:txBody>
      </p: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9BD2D57E-3F64-49B2-B2D6-0DAC79742DD7}"/>
              </a:ext>
            </a:extLst>
          </p:cNvPr>
          <p:cNvCxnSpPr>
            <a:cxnSpLocks/>
          </p:cNvCxnSpPr>
          <p:nvPr/>
        </p:nvCxnSpPr>
        <p:spPr>
          <a:xfrm>
            <a:off x="823897" y="2670075"/>
            <a:ext cx="1292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>
            <a:extLst>
              <a:ext uri="{FF2B5EF4-FFF2-40B4-BE49-F238E27FC236}">
                <a16:creationId xmlns:a16="http://schemas.microsoft.com/office/drawing/2014/main" id="{C6E067A9-1929-47FD-AED3-B09B9B829C80}"/>
              </a:ext>
            </a:extLst>
          </p:cNvPr>
          <p:cNvCxnSpPr>
            <a:cxnSpLocks/>
          </p:cNvCxnSpPr>
          <p:nvPr/>
        </p:nvCxnSpPr>
        <p:spPr>
          <a:xfrm>
            <a:off x="964655" y="3390800"/>
            <a:ext cx="3353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>
            <a:extLst>
              <a:ext uri="{FF2B5EF4-FFF2-40B4-BE49-F238E27FC236}">
                <a16:creationId xmlns:a16="http://schemas.microsoft.com/office/drawing/2014/main" id="{A4B3192F-B5D8-4E89-890F-F69CF209AF3B}"/>
              </a:ext>
            </a:extLst>
          </p:cNvPr>
          <p:cNvCxnSpPr>
            <a:cxnSpLocks/>
          </p:cNvCxnSpPr>
          <p:nvPr/>
        </p:nvCxnSpPr>
        <p:spPr>
          <a:xfrm>
            <a:off x="1309533" y="2670075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Přímá spojnice 92">
            <a:extLst>
              <a:ext uri="{FF2B5EF4-FFF2-40B4-BE49-F238E27FC236}">
                <a16:creationId xmlns:a16="http://schemas.microsoft.com/office/drawing/2014/main" id="{DF2707D8-8455-49E1-AAF8-1FC76D6A49D4}"/>
              </a:ext>
            </a:extLst>
          </p:cNvPr>
          <p:cNvCxnSpPr>
            <a:cxnSpLocks/>
          </p:cNvCxnSpPr>
          <p:nvPr/>
        </p:nvCxnSpPr>
        <p:spPr>
          <a:xfrm>
            <a:off x="964655" y="2659756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996F79FF-8139-44F4-8E47-4344B8E6BF40}"/>
              </a:ext>
            </a:extLst>
          </p:cNvPr>
          <p:cNvCxnSpPr>
            <a:cxnSpLocks/>
          </p:cNvCxnSpPr>
          <p:nvPr/>
        </p:nvCxnSpPr>
        <p:spPr>
          <a:xfrm>
            <a:off x="1306958" y="2670768"/>
            <a:ext cx="1292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>
            <a:extLst>
              <a:ext uri="{FF2B5EF4-FFF2-40B4-BE49-F238E27FC236}">
                <a16:creationId xmlns:a16="http://schemas.microsoft.com/office/drawing/2014/main" id="{223D6403-796A-4B7C-9DB4-2043AF0E35CF}"/>
              </a:ext>
            </a:extLst>
          </p:cNvPr>
          <p:cNvCxnSpPr>
            <a:cxnSpLocks/>
          </p:cNvCxnSpPr>
          <p:nvPr/>
        </p:nvCxnSpPr>
        <p:spPr>
          <a:xfrm>
            <a:off x="1447716" y="3391493"/>
            <a:ext cx="3353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>
            <a:extLst>
              <a:ext uri="{FF2B5EF4-FFF2-40B4-BE49-F238E27FC236}">
                <a16:creationId xmlns:a16="http://schemas.microsoft.com/office/drawing/2014/main" id="{DC148323-395B-4B17-9659-8660F502438B}"/>
              </a:ext>
            </a:extLst>
          </p:cNvPr>
          <p:cNvCxnSpPr>
            <a:cxnSpLocks/>
          </p:cNvCxnSpPr>
          <p:nvPr/>
        </p:nvCxnSpPr>
        <p:spPr>
          <a:xfrm>
            <a:off x="1792594" y="2670768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96">
            <a:extLst>
              <a:ext uri="{FF2B5EF4-FFF2-40B4-BE49-F238E27FC236}">
                <a16:creationId xmlns:a16="http://schemas.microsoft.com/office/drawing/2014/main" id="{9E342DEF-E065-4710-B923-2C01AF8A3191}"/>
              </a:ext>
            </a:extLst>
          </p:cNvPr>
          <p:cNvCxnSpPr>
            <a:cxnSpLocks/>
          </p:cNvCxnSpPr>
          <p:nvPr/>
        </p:nvCxnSpPr>
        <p:spPr>
          <a:xfrm>
            <a:off x="1447716" y="2660449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římá spojnice 97">
            <a:extLst>
              <a:ext uri="{FF2B5EF4-FFF2-40B4-BE49-F238E27FC236}">
                <a16:creationId xmlns:a16="http://schemas.microsoft.com/office/drawing/2014/main" id="{73FFC2EA-B53E-4EA3-8820-7F0AD4C064E6}"/>
              </a:ext>
            </a:extLst>
          </p:cNvPr>
          <p:cNvCxnSpPr>
            <a:cxnSpLocks/>
          </p:cNvCxnSpPr>
          <p:nvPr/>
        </p:nvCxnSpPr>
        <p:spPr>
          <a:xfrm>
            <a:off x="1786061" y="2670075"/>
            <a:ext cx="1292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98">
            <a:extLst>
              <a:ext uri="{FF2B5EF4-FFF2-40B4-BE49-F238E27FC236}">
                <a16:creationId xmlns:a16="http://schemas.microsoft.com/office/drawing/2014/main" id="{54B94306-7717-47B3-8C76-5C7D73717ADB}"/>
              </a:ext>
            </a:extLst>
          </p:cNvPr>
          <p:cNvCxnSpPr>
            <a:cxnSpLocks/>
          </p:cNvCxnSpPr>
          <p:nvPr/>
        </p:nvCxnSpPr>
        <p:spPr>
          <a:xfrm>
            <a:off x="1926819" y="3390800"/>
            <a:ext cx="3353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>
            <a:extLst>
              <a:ext uri="{FF2B5EF4-FFF2-40B4-BE49-F238E27FC236}">
                <a16:creationId xmlns:a16="http://schemas.microsoft.com/office/drawing/2014/main" id="{C3D6B6BB-392F-4859-9791-1B168D37AFB2}"/>
              </a:ext>
            </a:extLst>
          </p:cNvPr>
          <p:cNvCxnSpPr>
            <a:cxnSpLocks/>
          </p:cNvCxnSpPr>
          <p:nvPr/>
        </p:nvCxnSpPr>
        <p:spPr>
          <a:xfrm>
            <a:off x="2271697" y="2670075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římá spojnice 100">
            <a:extLst>
              <a:ext uri="{FF2B5EF4-FFF2-40B4-BE49-F238E27FC236}">
                <a16:creationId xmlns:a16="http://schemas.microsoft.com/office/drawing/2014/main" id="{C6929350-F95D-4012-8283-0A0D5C93EAB0}"/>
              </a:ext>
            </a:extLst>
          </p:cNvPr>
          <p:cNvCxnSpPr>
            <a:cxnSpLocks/>
          </p:cNvCxnSpPr>
          <p:nvPr/>
        </p:nvCxnSpPr>
        <p:spPr>
          <a:xfrm>
            <a:off x="1926819" y="2659756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Přímá spojnice 101">
            <a:extLst>
              <a:ext uri="{FF2B5EF4-FFF2-40B4-BE49-F238E27FC236}">
                <a16:creationId xmlns:a16="http://schemas.microsoft.com/office/drawing/2014/main" id="{956130D6-1552-4B78-AA0F-AEA569767C6B}"/>
              </a:ext>
            </a:extLst>
          </p:cNvPr>
          <p:cNvCxnSpPr>
            <a:cxnSpLocks/>
          </p:cNvCxnSpPr>
          <p:nvPr/>
        </p:nvCxnSpPr>
        <p:spPr>
          <a:xfrm>
            <a:off x="2268983" y="2670075"/>
            <a:ext cx="1292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817EA1AD-7491-42B7-86E1-01ECFFA27737}"/>
              </a:ext>
            </a:extLst>
          </p:cNvPr>
          <p:cNvCxnSpPr>
            <a:cxnSpLocks/>
          </p:cNvCxnSpPr>
          <p:nvPr/>
        </p:nvCxnSpPr>
        <p:spPr>
          <a:xfrm>
            <a:off x="2409741" y="3390800"/>
            <a:ext cx="3353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nice 103">
            <a:extLst>
              <a:ext uri="{FF2B5EF4-FFF2-40B4-BE49-F238E27FC236}">
                <a16:creationId xmlns:a16="http://schemas.microsoft.com/office/drawing/2014/main" id="{3FB58B49-D05D-4927-8409-A87BB5FFB5C3}"/>
              </a:ext>
            </a:extLst>
          </p:cNvPr>
          <p:cNvCxnSpPr>
            <a:cxnSpLocks/>
          </p:cNvCxnSpPr>
          <p:nvPr/>
        </p:nvCxnSpPr>
        <p:spPr>
          <a:xfrm>
            <a:off x="2754619" y="2670075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Přímá spojnice 104">
            <a:extLst>
              <a:ext uri="{FF2B5EF4-FFF2-40B4-BE49-F238E27FC236}">
                <a16:creationId xmlns:a16="http://schemas.microsoft.com/office/drawing/2014/main" id="{0962C608-ED4D-4CBA-AF8A-BEB11D19BF31}"/>
              </a:ext>
            </a:extLst>
          </p:cNvPr>
          <p:cNvCxnSpPr>
            <a:cxnSpLocks/>
          </p:cNvCxnSpPr>
          <p:nvPr/>
        </p:nvCxnSpPr>
        <p:spPr>
          <a:xfrm>
            <a:off x="2409741" y="2659756"/>
            <a:ext cx="0" cy="73501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ovéPole 33">
            <a:extLst>
              <a:ext uri="{FF2B5EF4-FFF2-40B4-BE49-F238E27FC236}">
                <a16:creationId xmlns:a16="http://schemas.microsoft.com/office/drawing/2014/main" id="{95FF525C-1FBD-444F-A337-69F16CB7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97" y="3368359"/>
            <a:ext cx="690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800" dirty="0"/>
              <a:t>0,04 </a:t>
            </a:r>
            <a:r>
              <a:rPr lang="cs-CZ" altLang="cs-CZ" sz="800" dirty="0" err="1"/>
              <a:t>ms</a:t>
            </a:r>
            <a:endParaRPr lang="cs-CZ" altLang="cs-CZ" sz="800" dirty="0"/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800DDA54-1BB1-4C76-900D-3005570171A9}"/>
              </a:ext>
            </a:extLst>
          </p:cNvPr>
          <p:cNvSpPr txBox="1"/>
          <p:nvPr/>
        </p:nvSpPr>
        <p:spPr>
          <a:xfrm>
            <a:off x="239592" y="2047720"/>
            <a:ext cx="16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Kratší impulzy </a:t>
            </a: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6BD1749D-D09B-4ED9-8366-3E130461ED34}"/>
              </a:ext>
            </a:extLst>
          </p:cNvPr>
          <p:cNvSpPr txBox="1"/>
          <p:nvPr/>
        </p:nvSpPr>
        <p:spPr>
          <a:xfrm>
            <a:off x="234512" y="4074081"/>
            <a:ext cx="16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Delší impulzy </a:t>
            </a:r>
          </a:p>
        </p:txBody>
      </p:sp>
    </p:spTree>
    <p:extLst>
      <p:ext uri="{BB962C8B-B14F-4D97-AF65-F5344CB8AC3E}">
        <p14:creationId xmlns:p14="http://schemas.microsoft.com/office/powerpoint/2010/main" val="17941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BCDEA81-2DCF-46A3-B512-A908E452B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500"/>
              <a:t>Napájecí zdroje – posuzování kvality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74698F6-AF67-46DC-92FC-34EEE5FAF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336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300" b="1" dirty="0"/>
              <a:t>Zatěžovací charakteristika</a:t>
            </a:r>
            <a:r>
              <a:rPr lang="cs-CZ" altLang="cs-CZ" sz="1300" dirty="0"/>
              <a:t> – udává závislost výstupního napětí na zatížení (odebíraném proudu)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Ideální zdroj by měl mít konstantní výstupní napětí nezávislé na velikosti výstupního proudu – </a:t>
            </a:r>
            <a:r>
              <a:rPr lang="cs-CZ" altLang="cs-CZ" sz="1300" b="1" dirty="0"/>
              <a:t>tvrdý zdroj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Výstupní napětí reálného zdroje klesá, čím vyšší je odebíraný proud – </a:t>
            </a:r>
            <a:r>
              <a:rPr lang="cs-CZ" altLang="cs-CZ" sz="1300" b="1" dirty="0"/>
              <a:t>měkký zdroj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300" dirty="0"/>
              <a:t>U počítačového zdroje by pokles při maximálním proudu neměl být mimo toleranční mez (</a:t>
            </a:r>
            <a:r>
              <a:rPr lang="en-US" altLang="cs-CZ" sz="1300" dirty="0">
                <a:cs typeface="Arial" panose="020B0604020202020204" pitchFamily="34" charset="0"/>
              </a:rPr>
              <a:t>±</a:t>
            </a:r>
            <a:r>
              <a:rPr lang="cs-CZ" altLang="cs-CZ" sz="1300" dirty="0">
                <a:cs typeface="Arial" panose="020B0604020202020204" pitchFamily="34" charset="0"/>
              </a:rPr>
              <a:t> 5</a:t>
            </a:r>
            <a:r>
              <a:rPr lang="en-US" altLang="cs-CZ" sz="1300" dirty="0">
                <a:cs typeface="Arial" panose="020B0604020202020204" pitchFamily="34" charset="0"/>
              </a:rPr>
              <a:t>% </a:t>
            </a:r>
            <a:r>
              <a:rPr lang="en-US" altLang="cs-CZ" sz="1300" dirty="0" err="1">
                <a:cs typeface="Arial" panose="020B0604020202020204" pitchFamily="34" charset="0"/>
              </a:rPr>
              <a:t>na</a:t>
            </a:r>
            <a:r>
              <a:rPr lang="en-US" altLang="cs-CZ" sz="1300" dirty="0">
                <a:cs typeface="Arial" panose="020B0604020202020204" pitchFamily="34" charset="0"/>
              </a:rPr>
              <a:t> link</a:t>
            </a:r>
            <a:r>
              <a:rPr lang="cs-CZ" altLang="cs-CZ" sz="1300" dirty="0" err="1">
                <a:cs typeface="Arial" panose="020B0604020202020204" pitchFamily="34" charset="0"/>
              </a:rPr>
              <a:t>ách</a:t>
            </a:r>
            <a:r>
              <a:rPr lang="cs-CZ" altLang="cs-CZ" sz="1300" dirty="0">
                <a:cs typeface="Arial" panose="020B0604020202020204" pitchFamily="34" charset="0"/>
              </a:rPr>
              <a:t> +12V, +5 V a +3,3 V nebo </a:t>
            </a:r>
            <a:r>
              <a:rPr lang="en-US" altLang="cs-CZ" sz="1300" dirty="0">
                <a:cs typeface="Arial" panose="020B0604020202020204" pitchFamily="34" charset="0"/>
              </a:rPr>
              <a:t>±</a:t>
            </a:r>
            <a:r>
              <a:rPr lang="cs-CZ" altLang="cs-CZ" sz="1300" dirty="0">
                <a:cs typeface="Arial" panose="020B0604020202020204" pitchFamily="34" charset="0"/>
              </a:rPr>
              <a:t> 10</a:t>
            </a:r>
            <a:r>
              <a:rPr lang="en-US" altLang="cs-CZ" sz="1300" dirty="0">
                <a:cs typeface="Arial" panose="020B0604020202020204" pitchFamily="34" charset="0"/>
              </a:rPr>
              <a:t>% </a:t>
            </a:r>
            <a:r>
              <a:rPr lang="cs-CZ" altLang="cs-CZ" sz="1300" dirty="0">
                <a:cs typeface="Arial" panose="020B0604020202020204" pitchFamily="34" charset="0"/>
              </a:rPr>
              <a:t>na lince -12V)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cs-CZ" altLang="cs-CZ" sz="11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cs-CZ" sz="1300" dirty="0">
              <a:cs typeface="Arial" panose="020B0604020202020204" pitchFamily="34" charset="0"/>
            </a:endParaRP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2F2A4BFA-1EE5-4F77-B96C-94C901133EBD}"/>
              </a:ext>
            </a:extLst>
          </p:cNvPr>
          <p:cNvCxnSpPr/>
          <p:nvPr/>
        </p:nvCxnSpPr>
        <p:spPr>
          <a:xfrm>
            <a:off x="1403648" y="3356992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28F21D6-9668-4CD0-BB52-83A3929067B1}"/>
              </a:ext>
            </a:extLst>
          </p:cNvPr>
          <p:cNvCxnSpPr/>
          <p:nvPr/>
        </p:nvCxnSpPr>
        <p:spPr>
          <a:xfrm>
            <a:off x="1403648" y="5949280"/>
            <a:ext cx="655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96A6F6DC-8C96-4313-A49E-9B97B4287314}"/>
              </a:ext>
            </a:extLst>
          </p:cNvPr>
          <p:cNvSpPr txBox="1"/>
          <p:nvPr/>
        </p:nvSpPr>
        <p:spPr>
          <a:xfrm>
            <a:off x="7452320" y="59389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I [A]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069C24C-BCAD-476F-84DA-9B40EFA5E089}"/>
              </a:ext>
            </a:extLst>
          </p:cNvPr>
          <p:cNvSpPr txBox="1"/>
          <p:nvPr/>
        </p:nvSpPr>
        <p:spPr>
          <a:xfrm>
            <a:off x="827584" y="327511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U [V]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0C107BD7-B136-4484-BF06-5D24939A0F20}"/>
              </a:ext>
            </a:extLst>
          </p:cNvPr>
          <p:cNvCxnSpPr/>
          <p:nvPr/>
        </p:nvCxnSpPr>
        <p:spPr>
          <a:xfrm>
            <a:off x="1403648" y="3789040"/>
            <a:ext cx="64087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86C04A3-DD8D-4CE0-BFDF-0712B6BEC4B6}"/>
              </a:ext>
            </a:extLst>
          </p:cNvPr>
          <p:cNvCxnSpPr/>
          <p:nvPr/>
        </p:nvCxnSpPr>
        <p:spPr>
          <a:xfrm>
            <a:off x="1403648" y="3789040"/>
            <a:ext cx="6408712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EDAEE066-4BD0-43C0-865B-ACBBB0CCD789}"/>
              </a:ext>
            </a:extLst>
          </p:cNvPr>
          <p:cNvCxnSpPr/>
          <p:nvPr/>
        </p:nvCxnSpPr>
        <p:spPr>
          <a:xfrm>
            <a:off x="1403648" y="3789040"/>
            <a:ext cx="5112568" cy="21499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10E7C35-DD7D-48E1-869F-1D7347DAD80C}"/>
              </a:ext>
            </a:extLst>
          </p:cNvPr>
          <p:cNvSpPr txBox="1"/>
          <p:nvPr/>
        </p:nvSpPr>
        <p:spPr>
          <a:xfrm>
            <a:off x="5536077" y="3209032"/>
            <a:ext cx="2304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Dokonalý tvrdý zdroj – napětí na výstupu je stále stejné bez  ohled na velikost odebíraného proudu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A364899-8C2A-450D-B08F-23EC3FBFB62E}"/>
              </a:ext>
            </a:extLst>
          </p:cNvPr>
          <p:cNvSpPr txBox="1"/>
          <p:nvPr/>
        </p:nvSpPr>
        <p:spPr>
          <a:xfrm>
            <a:off x="6156177" y="4557029"/>
            <a:ext cx="2304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Reálný zdroj – čím větší proud se odebírá, tím nižší napětí zdroj dodává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936C376-016A-4ED4-9614-37AF3FD0CDAB}"/>
              </a:ext>
            </a:extLst>
          </p:cNvPr>
          <p:cNvSpPr txBox="1"/>
          <p:nvPr/>
        </p:nvSpPr>
        <p:spPr>
          <a:xfrm>
            <a:off x="2987824" y="4703152"/>
            <a:ext cx="2304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Měkký zdroj - nelze odebírat velký proud, napětí je velmi závislé na proudu</a:t>
            </a:r>
          </a:p>
        </p:txBody>
      </p: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4558B57A-ABD7-4587-A001-B18B1BF54910}"/>
              </a:ext>
            </a:extLst>
          </p:cNvPr>
          <p:cNvCxnSpPr/>
          <p:nvPr/>
        </p:nvCxnSpPr>
        <p:spPr>
          <a:xfrm>
            <a:off x="1907704" y="5950083"/>
            <a:ext cx="0" cy="8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B68894D-0CF6-432D-AB2A-C72E33F8E231}"/>
              </a:ext>
            </a:extLst>
          </p:cNvPr>
          <p:cNvCxnSpPr>
            <a:cxnSpLocks/>
          </p:cNvCxnSpPr>
          <p:nvPr/>
        </p:nvCxnSpPr>
        <p:spPr>
          <a:xfrm>
            <a:off x="2483768" y="5949280"/>
            <a:ext cx="0" cy="8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B9CC2C65-C151-40CF-8A96-5C35A82BD135}"/>
              </a:ext>
            </a:extLst>
          </p:cNvPr>
          <p:cNvCxnSpPr>
            <a:cxnSpLocks/>
          </p:cNvCxnSpPr>
          <p:nvPr/>
        </p:nvCxnSpPr>
        <p:spPr>
          <a:xfrm>
            <a:off x="3059832" y="5949280"/>
            <a:ext cx="0" cy="8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1A00E754-9F9F-4AD8-9A1A-98BECC68F08A}"/>
              </a:ext>
            </a:extLst>
          </p:cNvPr>
          <p:cNvCxnSpPr>
            <a:cxnSpLocks/>
          </p:cNvCxnSpPr>
          <p:nvPr/>
        </p:nvCxnSpPr>
        <p:spPr>
          <a:xfrm>
            <a:off x="3563888" y="5949280"/>
            <a:ext cx="0" cy="8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5E047636-760C-435C-BBEC-3F97B3758500}"/>
              </a:ext>
            </a:extLst>
          </p:cNvPr>
          <p:cNvCxnSpPr/>
          <p:nvPr/>
        </p:nvCxnSpPr>
        <p:spPr>
          <a:xfrm>
            <a:off x="13316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ADC88140-80C9-493E-9F5C-EB0494587CC1}"/>
              </a:ext>
            </a:extLst>
          </p:cNvPr>
          <p:cNvCxnSpPr>
            <a:cxnSpLocks/>
          </p:cNvCxnSpPr>
          <p:nvPr/>
        </p:nvCxnSpPr>
        <p:spPr>
          <a:xfrm>
            <a:off x="1331640" y="378904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D6176872-E9E4-4C5B-ACE3-4E85FC1B42A0}"/>
              </a:ext>
            </a:extLst>
          </p:cNvPr>
          <p:cNvCxnSpPr/>
          <p:nvPr/>
        </p:nvCxnSpPr>
        <p:spPr>
          <a:xfrm>
            <a:off x="13316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5FB0FC0E-FD2D-4777-823F-F84DDD430747}"/>
              </a:ext>
            </a:extLst>
          </p:cNvPr>
          <p:cNvCxnSpPr/>
          <p:nvPr/>
        </p:nvCxnSpPr>
        <p:spPr>
          <a:xfrm>
            <a:off x="1331640" y="422108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91CFCA2-4113-449B-9BDE-9C32256CE5BE}"/>
              </a:ext>
            </a:extLst>
          </p:cNvPr>
          <p:cNvCxnSpPr/>
          <p:nvPr/>
        </p:nvCxnSpPr>
        <p:spPr>
          <a:xfrm>
            <a:off x="1334828" y="436510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168CD0EE-9199-4890-B76F-F1D9FB4FBB86}"/>
              </a:ext>
            </a:extLst>
          </p:cNvPr>
          <p:cNvCxnSpPr/>
          <p:nvPr/>
        </p:nvCxnSpPr>
        <p:spPr>
          <a:xfrm>
            <a:off x="1339590" y="45091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BC2EBC8-58D2-4A1C-A934-1FDF4A97FA0F}"/>
              </a:ext>
            </a:extLst>
          </p:cNvPr>
          <p:cNvSpPr txBox="1"/>
          <p:nvPr/>
        </p:nvSpPr>
        <p:spPr>
          <a:xfrm>
            <a:off x="1691680" y="60316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1A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A67BB672-4660-4E45-954C-5E2647D388C3}"/>
              </a:ext>
            </a:extLst>
          </p:cNvPr>
          <p:cNvSpPr txBox="1"/>
          <p:nvPr/>
        </p:nvSpPr>
        <p:spPr>
          <a:xfrm>
            <a:off x="2267744" y="60316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2A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199C93-0FF1-4549-98B1-D3B49C76F5BD}"/>
              </a:ext>
            </a:extLst>
          </p:cNvPr>
          <p:cNvSpPr txBox="1"/>
          <p:nvPr/>
        </p:nvSpPr>
        <p:spPr>
          <a:xfrm>
            <a:off x="2843808" y="60316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3A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AA9BD7F6-99A5-40EB-BC5A-5F15B4819217}"/>
              </a:ext>
            </a:extLst>
          </p:cNvPr>
          <p:cNvSpPr txBox="1"/>
          <p:nvPr/>
        </p:nvSpPr>
        <p:spPr>
          <a:xfrm>
            <a:off x="3354945" y="60316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4A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C43A2F0-4393-46CC-8796-CD4C93D51F42}"/>
              </a:ext>
            </a:extLst>
          </p:cNvPr>
          <p:cNvSpPr txBox="1"/>
          <p:nvPr/>
        </p:nvSpPr>
        <p:spPr>
          <a:xfrm>
            <a:off x="935596" y="368446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12 V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8005458-D81C-4350-AC5C-69DFAA9134BD}"/>
              </a:ext>
            </a:extLst>
          </p:cNvPr>
          <p:cNvSpPr txBox="1"/>
          <p:nvPr/>
        </p:nvSpPr>
        <p:spPr>
          <a:xfrm>
            <a:off x="935596" y="383553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11 V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E17854A-D311-49AA-8CD3-6663E0845781}"/>
              </a:ext>
            </a:extLst>
          </p:cNvPr>
          <p:cNvSpPr txBox="1"/>
          <p:nvPr/>
        </p:nvSpPr>
        <p:spPr>
          <a:xfrm>
            <a:off x="935596" y="397720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10 V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CB20903-D75E-49DB-B9B4-4B51DF2E85DF}"/>
              </a:ext>
            </a:extLst>
          </p:cNvPr>
          <p:cNvSpPr txBox="1"/>
          <p:nvPr/>
        </p:nvSpPr>
        <p:spPr>
          <a:xfrm>
            <a:off x="935595" y="410971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 9  V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C81365F-D5E8-4E64-8578-9FABABD96A6F}"/>
              </a:ext>
            </a:extLst>
          </p:cNvPr>
          <p:cNvSpPr txBox="1"/>
          <p:nvPr/>
        </p:nvSpPr>
        <p:spPr>
          <a:xfrm>
            <a:off x="921158" y="424376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  8 V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A061F31A-03D0-4832-8151-514B87E8F517}"/>
              </a:ext>
            </a:extLst>
          </p:cNvPr>
          <p:cNvCxnSpPr/>
          <p:nvPr/>
        </p:nvCxnSpPr>
        <p:spPr>
          <a:xfrm flipV="1">
            <a:off x="2483768" y="4243762"/>
            <a:ext cx="0" cy="16951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0F70AD66-DEE5-459A-AE99-BCACBCAAD19C}"/>
              </a:ext>
            </a:extLst>
          </p:cNvPr>
          <p:cNvCxnSpPr/>
          <p:nvPr/>
        </p:nvCxnSpPr>
        <p:spPr>
          <a:xfrm flipH="1">
            <a:off x="1411598" y="4232821"/>
            <a:ext cx="1072170" cy="10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27F0F573-7BC6-42DA-8173-BBB900A6C101}"/>
              </a:ext>
            </a:extLst>
          </p:cNvPr>
          <p:cNvCxnSpPr/>
          <p:nvPr/>
        </p:nvCxnSpPr>
        <p:spPr>
          <a:xfrm flipV="1">
            <a:off x="2483768" y="3930682"/>
            <a:ext cx="0" cy="3021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116D5129-3F39-44D8-B65E-6B19877B51B9}"/>
              </a:ext>
            </a:extLst>
          </p:cNvPr>
          <p:cNvCxnSpPr/>
          <p:nvPr/>
        </p:nvCxnSpPr>
        <p:spPr>
          <a:xfrm flipH="1">
            <a:off x="1411598" y="3934780"/>
            <a:ext cx="1072170" cy="10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0ABDE64-DEDE-471C-A211-C0B9DE7CB153}"/>
              </a:ext>
            </a:extLst>
          </p:cNvPr>
          <p:cNvSpPr txBox="1"/>
          <p:nvPr/>
        </p:nvSpPr>
        <p:spPr>
          <a:xfrm>
            <a:off x="179512" y="4571512"/>
            <a:ext cx="597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Napětí na výstupu měkkého zdroje klesne na 9V, pokud z něj odebíráme proud 2A</a:t>
            </a:r>
          </a:p>
          <a:p>
            <a:r>
              <a:rPr lang="cs-CZ" sz="1200" dirty="0"/>
              <a:t>Napětí tvrdšího zdroje při stejném zatížení klesne jen na 11 V</a:t>
            </a:r>
          </a:p>
          <a:p>
            <a:r>
              <a:rPr lang="cs-CZ" sz="1200" dirty="0"/>
              <a:t>Napětí dokonalého zdroje zůstává stále stejné, tedy 12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5DAADB-8DC6-450D-A878-8C837315ED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8FB909-AA29-47D7-A303-A812D55E51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85D97-3210-46F0-BE4E-18A3EBC4E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1103</TotalTime>
  <Words>2257</Words>
  <Application>Microsoft Office PowerPoint</Application>
  <PresentationFormat>Předvádění na obrazovce (4:3)</PresentationFormat>
  <Paragraphs>244</Paragraphs>
  <Slides>23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6" baseType="lpstr">
      <vt:lpstr>Arial</vt:lpstr>
      <vt:lpstr>Wingdings</vt:lpstr>
      <vt:lpstr>Síť</vt:lpstr>
      <vt:lpstr>Napájecí zdroje</vt:lpstr>
      <vt:lpstr>Transformátor</vt:lpstr>
      <vt:lpstr>Spínané zdroje</vt:lpstr>
      <vt:lpstr>Spínané zdroje</vt:lpstr>
      <vt:lpstr>Spínané zdroje</vt:lpstr>
      <vt:lpstr>Spínané zdroje</vt:lpstr>
      <vt:lpstr>Spínané zdroje</vt:lpstr>
      <vt:lpstr>Prezentace aplikace PowerPoint</vt:lpstr>
      <vt:lpstr>Napájecí zdroje – posuzování kvality</vt:lpstr>
      <vt:lpstr>Napájecí zdroje – posuzování kvality</vt:lpstr>
      <vt:lpstr>Napájecí zdroje – zvlnění výstupního napětí</vt:lpstr>
      <vt:lpstr>Napájecí zdroje – posuzování kvality</vt:lpstr>
      <vt:lpstr>UPS</vt:lpstr>
      <vt:lpstr>UPS</vt:lpstr>
      <vt:lpstr>UPS</vt:lpstr>
      <vt:lpstr>UPS</vt:lpstr>
      <vt:lpstr>Offline UPS</vt:lpstr>
      <vt:lpstr>UPS</vt:lpstr>
      <vt:lpstr>Line-interactive UPS</vt:lpstr>
      <vt:lpstr>UPS</vt:lpstr>
      <vt:lpstr>UPS s dvojitou konverzí</vt:lpstr>
      <vt:lpstr>UPS akumulátory</vt:lpstr>
      <vt:lpstr>Doporučená videa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Napájecí zdroje</dc:title>
  <dc:creator>Radek</dc:creator>
  <cp:lastModifiedBy>Čermák Karel</cp:lastModifiedBy>
  <cp:revision>72</cp:revision>
  <dcterms:created xsi:type="dcterms:W3CDTF">2014-03-24T07:53:35Z</dcterms:created>
  <dcterms:modified xsi:type="dcterms:W3CDTF">2023-05-19T22:25:40Z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