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51"/>
  </p:notesMasterIdLst>
  <p:sldIdLst>
    <p:sldId id="256" r:id="rId5"/>
    <p:sldId id="283" r:id="rId6"/>
    <p:sldId id="306" r:id="rId7"/>
    <p:sldId id="285" r:id="rId8"/>
    <p:sldId id="307" r:id="rId9"/>
    <p:sldId id="309" r:id="rId10"/>
    <p:sldId id="310" r:id="rId11"/>
    <p:sldId id="311" r:id="rId12"/>
    <p:sldId id="313" r:id="rId13"/>
    <p:sldId id="314" r:id="rId14"/>
    <p:sldId id="308" r:id="rId15"/>
    <p:sldId id="316" r:id="rId16"/>
    <p:sldId id="317" r:id="rId17"/>
    <p:sldId id="318" r:id="rId18"/>
    <p:sldId id="319" r:id="rId19"/>
    <p:sldId id="320" r:id="rId20"/>
    <p:sldId id="315" r:id="rId21"/>
    <p:sldId id="322" r:id="rId22"/>
    <p:sldId id="323" r:id="rId23"/>
    <p:sldId id="324" r:id="rId24"/>
    <p:sldId id="325" r:id="rId25"/>
    <p:sldId id="321" r:id="rId26"/>
    <p:sldId id="286" r:id="rId27"/>
    <p:sldId id="287" r:id="rId28"/>
    <p:sldId id="326" r:id="rId29"/>
    <p:sldId id="288" r:id="rId30"/>
    <p:sldId id="289" r:id="rId31"/>
    <p:sldId id="290" r:id="rId32"/>
    <p:sldId id="291" r:id="rId33"/>
    <p:sldId id="292" r:id="rId34"/>
    <p:sldId id="293" r:id="rId35"/>
    <p:sldId id="327" r:id="rId36"/>
    <p:sldId id="328" r:id="rId37"/>
    <p:sldId id="294" r:id="rId38"/>
    <p:sldId id="296" r:id="rId39"/>
    <p:sldId id="329" r:id="rId40"/>
    <p:sldId id="297" r:id="rId41"/>
    <p:sldId id="330" r:id="rId42"/>
    <p:sldId id="295" r:id="rId43"/>
    <p:sldId id="302" r:id="rId44"/>
    <p:sldId id="304" r:id="rId45"/>
    <p:sldId id="303" r:id="rId46"/>
    <p:sldId id="305" r:id="rId47"/>
    <p:sldId id="299" r:id="rId48"/>
    <p:sldId id="300" r:id="rId49"/>
    <p:sldId id="301" r:id="rId50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94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Čermák" userId="9a888007fbecaa3b" providerId="LiveId" clId="{11B7A1CF-5105-4555-9BA5-535E8D1C59D2}"/>
    <pc:docChg chg="custSel modSld">
      <pc:chgData name="Karel Čermák" userId="9a888007fbecaa3b" providerId="LiveId" clId="{11B7A1CF-5105-4555-9BA5-535E8D1C59D2}" dt="2023-04-26T17:55:03.125" v="259" actId="20577"/>
      <pc:docMkLst>
        <pc:docMk/>
      </pc:docMkLst>
      <pc:sldChg chg="modSp mod">
        <pc:chgData name="Karel Čermák" userId="9a888007fbecaa3b" providerId="LiveId" clId="{11B7A1CF-5105-4555-9BA5-535E8D1C59D2}" dt="2023-04-26T17:55:03.125" v="259" actId="20577"/>
        <pc:sldMkLst>
          <pc:docMk/>
          <pc:sldMk cId="0" sldId="286"/>
        </pc:sldMkLst>
        <pc:spChg chg="mod">
          <ac:chgData name="Karel Čermák" userId="9a888007fbecaa3b" providerId="LiveId" clId="{11B7A1CF-5105-4555-9BA5-535E8D1C59D2}" dt="2023-04-26T17:55:03.125" v="259" actId="20577"/>
          <ac:spMkLst>
            <pc:docMk/>
            <pc:sldMk cId="0" sldId="286"/>
            <ac:spMk id="39939" creationId="{312781A5-F8CB-43BC-AE5F-C38899056B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E76652B-0907-4A02-BB76-CF73C2BBD3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05ABB85-A427-4B02-A3A1-F8A39F78909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57A82FB-21B5-4BFC-B3B8-BB0F4232446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36E06E0C-0989-4346-9C81-E70FD655F1C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/>
              <a:t>Klepnutím lze upravit styly předlohy textu.</a:t>
            </a:r>
          </a:p>
          <a:p>
            <a:pPr lvl="1"/>
            <a:r>
              <a:rPr lang="cs-CZ" altLang="cs-CZ" noProof="0"/>
              <a:t>Druhá úroveň</a:t>
            </a:r>
          </a:p>
          <a:p>
            <a:pPr lvl="2"/>
            <a:r>
              <a:rPr lang="cs-CZ" altLang="cs-CZ" noProof="0"/>
              <a:t>Třetí úroveň</a:t>
            </a:r>
          </a:p>
          <a:p>
            <a:pPr lvl="3"/>
            <a:r>
              <a:rPr lang="cs-CZ" altLang="cs-CZ" noProof="0"/>
              <a:t>Čtvrtá úroveň</a:t>
            </a:r>
          </a:p>
          <a:p>
            <a:pPr lvl="4"/>
            <a:r>
              <a:rPr lang="cs-CZ" altLang="cs-CZ" noProof="0"/>
              <a:t>Pátá úroveň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C1CB8BE3-6B2B-40DF-AD58-C8D2F12E68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8DBEF70C-F5CA-4F6B-A548-F37EEDA369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5C8E64D-85B1-4653-B79B-923B23A059F7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A0DF267-1259-464F-B587-F75B2F6D73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687F2E-CEBA-40DF-81C1-B4476AD53777}" type="slidenum">
              <a:rPr lang="cs-CZ" altLang="cs-CZ" smtClean="0"/>
              <a:pPr/>
              <a:t>2</a:t>
            </a:fld>
            <a:endParaRPr lang="cs-CZ" altLang="cs-CZ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AE89377-368D-458C-AAAF-6AC70AC70D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153DB3B-86DF-4DFF-A749-BC91BACFC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cs-CZ" alt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863A94B-435C-4285-ABBC-4EE414E282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E68D2D-9404-423B-8319-9077EDAB3123}" type="slidenum">
              <a:rPr lang="cs-CZ" altLang="cs-CZ" smtClean="0"/>
              <a:pPr/>
              <a:t>24</a:t>
            </a:fld>
            <a:endParaRPr lang="cs-CZ" altLang="cs-CZ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B9A2474-62E0-41DC-A648-9733F8DAC8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1F5FEF0-4AB3-466E-970C-D1A8CAA86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cs-CZ" alt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9A2C845E-B9D9-4DA8-B737-5850D862C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BEC3E25E-0F51-4B6A-96A3-6E59334B4707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598394CF-B89B-48C1-8C8B-14AC31B58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27846405-268F-4BB1-9484-FE8CDD171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ABF8D3B7-6A51-4DAC-8306-755DEC0AC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B7941929-9AA5-4DF3-9E4E-13E238BB0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D38D63D7-E419-463B-A711-8C42C8219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6E5982AE-5A99-4224-8236-B83631708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A7C3271E-3C18-4E99-9C0F-CA30A7E30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EF27CF71-3335-4E39-88B8-5003EAFC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B326ED29-F251-461B-91C3-958C4CCA7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B21231B9-519A-406C-B2D9-63BC9D16A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0C948436-CDF8-452A-8A9C-EF9F70D3B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1A5C4C05-E5EC-40B3-8F89-EBDBB015C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1AD3596C-CC92-4A5E-A5D5-7088FDA10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AFAC9A45-FE16-4909-8DD1-094A94D3F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2870BFB5-FE7D-4294-BD30-7FF017F79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1BB51EF2-2EB9-450D-AE93-B71710C8E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62FDDB11-768A-423E-990B-796CA58D7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39D0DD36-4D4F-43A5-86CA-1E21DD14B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64E6D910-8ECD-453B-9F2B-211B1CA3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19C82676-062E-4C67-8028-310510E30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D868B120-26B8-4E0A-8A41-31F22396C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12997334-8D1E-409B-A565-D97E8354E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93651AB1-4067-44E2-B209-EB54777EF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EC3DB5EA-90A1-47D0-972F-73D2637C6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1D4A1A9A-9BA8-4799-926B-A0F4AC478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6CE4C573-F477-4301-B07E-2016471E4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61EC2EE9-6EB5-4725-BBCC-66F770A4A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9C73E16D-7C22-47AC-8023-105E7096A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102569FC-0D40-46CA-804A-CA948CC0F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8E67725A-2E1A-44EE-8463-7E75CACC2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CE2F5BB6-12D1-4CE0-892A-3E91B6645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3E159044-C52B-4052-AC9B-5377A7FA2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cs-CZ" altLang="en-US" noProof="0"/>
              <a:t>Klepnutím lze upravit styl předlohy nadpisů.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cs-CZ" altLang="en-US" noProof="0"/>
              <a:t>Klepnutím lze upravit styl předlohy podnadpisů.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98C124AC-8EDE-47B1-9E94-98874371DE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E995CADA-CC20-4265-8EDC-05B3630232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BF84CD6D-2566-4401-A142-7FF3205FD2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ACB25-97CB-4496-AFF1-004CD168C32F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84669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9C26FA-0D58-4206-9574-6F6E3EB147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97D81ED-2D65-41AB-9695-F02B88BE22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6ADAE17-B9DE-4CA5-B61A-24C3203C41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8AC7A-76BB-47C4-AE9F-84EBB0A98415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24397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D6E34DB-C754-41A9-A9F8-90F333BEE8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594024-E189-4517-AFBD-4B3FA74445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B31918A-7206-4368-943E-3E528E7819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D4600-4418-4A4D-BD3F-72BC1D58A5C4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77096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87AA7E2-DAE7-4389-88BC-C1ABC934F5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C70E027-42A7-443A-BD07-375380B82A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64B6B55-48EB-4878-A5F1-D887C6E332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BDAD8-206A-4EA8-BCB8-D237305E5B43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07498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F610EA3-17C1-4538-9490-1D41D8E14D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DF79FB-2D10-4BA6-88F2-18A8D0D200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1675005-6503-4503-8A34-09AAA1B8CA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359B0-9AEC-4F09-B176-5F650C7F3D06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39693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FD2C01-E53C-4C93-A4E0-CE0DF53EC8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F27D88-7AC1-440D-97F3-A0F013B1EC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D4A6373-B85C-4B49-AE4D-19FBA8AC59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62791-C866-497D-B615-ED8141F6D458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00964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9AADDBB-40B7-484B-94A0-9208517E4F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CB1144A-151E-480C-9D90-FDD37693D7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C37C6F8-669C-4C83-BEAF-9C1CCB680A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053C6-9E74-48A4-BBF9-4CDD226754FC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4572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91B6CC6-D0F8-43B7-AA45-0253D57DE2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C799CA-E5F6-4DF9-B950-000352D317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981A344-7037-4AE2-AA13-5C3E85DB5A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78E4A-0CB3-45B9-AE2C-4218375D0AD1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80168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AA4A336-80FC-4C31-96BD-EDB103796E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6C7ADDD-BD3E-4BFA-BA7D-F8439409DF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0C81772-3AB4-4E46-90E7-5CA5BA5FEC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42217-57BC-4466-8576-235FDDDF9470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45575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8D30B4-5956-4A26-9D01-CD6598AC11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DD08BE-0DB4-44FE-9DBB-6885969EB3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BACCFE5-C7E9-4886-8125-2EF16FF112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80914-31B3-4E68-A7D4-50235F73BA9C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81752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8FA77C-119C-46B2-862B-8D63E081AD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554D5B-0C9B-415D-8425-85D939E281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6727281-C765-4F57-AD6E-18D8A29805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3937D-8986-4718-A70E-1F7BC6E1D24C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4024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279DECB-7FB4-43D9-BD5E-E6571ED6B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7C8A2E6-D0EE-41FA-AD12-69F58D8E9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 předlohy nadpisů.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47BD5C4-6A5E-45B3-ADFD-2D7C0E215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styly předlohy textu.</a:t>
            </a:r>
          </a:p>
          <a:p>
            <a:pPr lvl="1"/>
            <a:r>
              <a:rPr lang="cs-CZ" altLang="en-US"/>
              <a:t>Druhá úroveň</a:t>
            </a:r>
          </a:p>
          <a:p>
            <a:pPr lvl="2"/>
            <a:r>
              <a:rPr lang="cs-CZ" altLang="en-US"/>
              <a:t>Třetí úroveň</a:t>
            </a:r>
          </a:p>
          <a:p>
            <a:pPr lvl="3"/>
            <a:r>
              <a:rPr lang="cs-CZ" altLang="en-US"/>
              <a:t>Čtvrtá úroveň</a:t>
            </a:r>
          </a:p>
          <a:p>
            <a:pPr lvl="4"/>
            <a:r>
              <a:rPr lang="cs-CZ" altLang="en-US"/>
              <a:t>Pátá úroveň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911F9338-1963-4527-B62A-F06135E6B29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35E2B9C6-C195-474A-BF8A-C0FEB5A6AAF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D8AF6BD9-7318-47C1-8202-69D1562A33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A27A499E-6761-45B4-B6DB-0C7E4E92D20F}" type="slidenum">
              <a:rPr lang="cs-CZ" altLang="en-US"/>
              <a:pPr>
                <a:defRPr/>
              </a:pPr>
              <a:t>‹#›</a:t>
            </a:fld>
            <a:endParaRPr lang="cs-CZ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73A24510-F90B-459A-A2A4-6A20FB35B0E7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AF6B9F6F-DB1C-4AEC-BF83-5D478D479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3A056222-1117-4373-BE40-FC3A21254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0BBEECAD-E986-412C-BCB0-0DBCEA60D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5D9B6833-4EC0-4718-A27A-769C6932F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52AA8FAC-5AEA-4128-A50F-E74B853C9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36D4E696-49FC-47DC-80AD-F6B887655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985A1BCB-AAAA-4A74-A439-708363639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6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E503B7F3-D20A-4413-9DB4-46E735E9B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7D1A7F88-CE4D-4CFB-8059-CDE6BD9D8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4DBE3DFA-D571-4CCB-8FFE-55412A751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660E8E1A-F2FE-4D38-A705-6D9CE10BA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A1AAC5BA-5589-4224-9534-884ECD3D1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6D689AB5-17B1-4A63-8D7E-716D44822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6C4BB440-6974-4668-BEFF-83E480374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E184355F-8EB2-4DF8-8118-703083D0A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174C8358-D5AB-4FDA-A36A-0798104BF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31297E3F-8E0C-4BA5-9606-CA828A14F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507EF99-BE2A-4488-A74F-9BB0B2264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41C285D8-B091-4BD5-A62E-219F2BE69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1BF20EFA-B565-42CD-9C86-7913DC958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34B2054-1B07-47F0-A9D0-FA907CAC7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F26F61D5-2186-40A1-A24B-F06B227F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837BAB92-E0F4-4332-A70C-451871D33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074C9E5F-F42D-49A5-AE07-D05D39FDB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D2549CEC-5FB8-4805-8449-155F94B73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6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A340EBC0-BAA3-4764-9836-E0166BB35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6518075E-0177-4C6E-A487-606D7CA93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9EEE2915-A00E-4938-A252-F4BBC04D1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ED364329-65D3-47EC-B06D-53CA0248D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AB243A12-C9AD-46E1-B2DB-599911FD3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9FD1F63C-E432-42F3-9E02-615925116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6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EseOhC8n7ro" TargetMode="External"/><Relationship Id="rId3" Type="http://schemas.openxmlformats.org/officeDocument/2006/relationships/hyperlink" Target="http://www.youtube.com/watch?v=p8ecZ5oK7Fc" TargetMode="External"/><Relationship Id="rId7" Type="http://schemas.openxmlformats.org/officeDocument/2006/relationships/hyperlink" Target="http://www.youtube.com/watch?v=y_mdOKvolg0" TargetMode="External"/><Relationship Id="rId2" Type="http://schemas.openxmlformats.org/officeDocument/2006/relationships/hyperlink" Target="http://www.youtube.com/watch?v=7TNzWECrYT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youtube.com/watch?v=SMy2_qNO2Y0" TargetMode="External"/><Relationship Id="rId5" Type="http://schemas.openxmlformats.org/officeDocument/2006/relationships/hyperlink" Target="https://www.youtube.com/watch?v=zce3bFKnkvU" TargetMode="External"/><Relationship Id="rId10" Type="http://schemas.openxmlformats.org/officeDocument/2006/relationships/hyperlink" Target="https://www.youtube.com/watch?v=y-a405s1eio" TargetMode="External"/><Relationship Id="rId4" Type="http://schemas.openxmlformats.org/officeDocument/2006/relationships/hyperlink" Target="https://www.youtube.com/watch?v=VxMM4g2Sk8U" TargetMode="External"/><Relationship Id="rId9" Type="http://schemas.openxmlformats.org/officeDocument/2006/relationships/hyperlink" Target="https://www.youtube.com/watch?v=jTbUP0sGQT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7811D10-B9FB-42C2-B8F4-A8AA80AB0F5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Napájecí zdroje</a:t>
            </a:r>
            <a:br>
              <a:rPr lang="cs-CZ" altLang="cs-CZ" dirty="0"/>
            </a:br>
            <a:r>
              <a:rPr lang="cs-CZ" altLang="cs-CZ" dirty="0"/>
              <a:t>Akumulátory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AF25908-CA4C-4D88-862E-34BE19195AA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Hardware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FFB0D7-3116-4735-BC88-8E91B47D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Vnitřní odpor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2928DC-0CBB-4092-9EE8-65752C63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579296" cy="5016499"/>
          </a:xfrm>
        </p:spPr>
        <p:txBody>
          <a:bodyPr/>
          <a:lstStyle/>
          <a:p>
            <a:pPr marL="0" indent="0">
              <a:buNone/>
            </a:pPr>
            <a:r>
              <a:rPr lang="cs-CZ" sz="1600" u="sng" dirty="0"/>
              <a:t>Příklad</a:t>
            </a:r>
          </a:p>
          <a:p>
            <a:r>
              <a:rPr lang="cs-CZ" sz="1600" dirty="0"/>
              <a:t>Akumulátor notebooku má napětí 12 V </a:t>
            </a:r>
          </a:p>
          <a:p>
            <a:r>
              <a:rPr lang="cs-CZ" sz="1600" dirty="0"/>
              <a:t>Napětí nesmí poklesnout pod 10 V, jinak by došlo k vypnutí zařízení</a:t>
            </a:r>
          </a:p>
          <a:p>
            <a:r>
              <a:rPr lang="cs-CZ" sz="1600" dirty="0"/>
              <a:t>Notebook může odebírat až 5 A</a:t>
            </a:r>
          </a:p>
          <a:p>
            <a:r>
              <a:rPr lang="cs-CZ" sz="1600" dirty="0"/>
              <a:t>Jaký maximální  vnitřní odpor smí mít akumulátor, aby byl schopen notebook napájet?</a:t>
            </a:r>
          </a:p>
          <a:p>
            <a:endParaRPr lang="cs-CZ" sz="1600" dirty="0"/>
          </a:p>
          <a:p>
            <a:r>
              <a:rPr lang="cs-CZ" sz="1600" dirty="0"/>
              <a:t>Maximální úbytek na vnitřním odporu akumulátoru smí být 2 V</a:t>
            </a:r>
          </a:p>
          <a:p>
            <a:r>
              <a:rPr lang="cs-CZ" sz="1600" dirty="0" err="1"/>
              <a:t>U</a:t>
            </a:r>
            <a:r>
              <a:rPr lang="cs-CZ" sz="1600" baseline="-25000" dirty="0" err="1"/>
              <a:t>Ri</a:t>
            </a:r>
            <a:r>
              <a:rPr lang="cs-CZ" sz="1600" dirty="0"/>
              <a:t> = U – </a:t>
            </a:r>
            <a:r>
              <a:rPr lang="cs-CZ" sz="1600" dirty="0" err="1"/>
              <a:t>Us</a:t>
            </a:r>
            <a:r>
              <a:rPr lang="cs-CZ" sz="1600" dirty="0"/>
              <a:t> = 12V – 10 V = 2 V</a:t>
            </a:r>
          </a:p>
          <a:p>
            <a:endParaRPr lang="cs-CZ" sz="1600" dirty="0"/>
          </a:p>
          <a:p>
            <a:r>
              <a:rPr lang="cs-CZ" sz="1600" dirty="0"/>
              <a:t>Při tomto úbytku má být odebírán proud 5A, takže pro </a:t>
            </a:r>
            <a:r>
              <a:rPr lang="cs-CZ" sz="1600" dirty="0" err="1"/>
              <a:t>Ri</a:t>
            </a:r>
            <a:r>
              <a:rPr lang="cs-CZ" sz="1600" dirty="0"/>
              <a:t> musí platit</a:t>
            </a:r>
          </a:p>
          <a:p>
            <a:r>
              <a:rPr lang="cs-CZ" sz="1600" dirty="0" err="1"/>
              <a:t>Ri</a:t>
            </a:r>
            <a:r>
              <a:rPr lang="cs-CZ" sz="1600" dirty="0"/>
              <a:t> = </a:t>
            </a:r>
            <a:r>
              <a:rPr lang="cs-CZ" sz="1600" dirty="0" err="1"/>
              <a:t>U</a:t>
            </a:r>
            <a:r>
              <a:rPr lang="cs-CZ" sz="1600" baseline="-25000" dirty="0" err="1"/>
              <a:t>Ri</a:t>
            </a:r>
            <a:r>
              <a:rPr lang="cs-CZ" sz="1600" baseline="-25000" dirty="0"/>
              <a:t> </a:t>
            </a:r>
            <a:r>
              <a:rPr lang="cs-CZ" sz="1600" dirty="0"/>
              <a:t>/ I = 2 V / 5 A = </a:t>
            </a:r>
            <a:r>
              <a:rPr lang="cs-CZ" sz="1600" u="sng" dirty="0"/>
              <a:t>0,4 Ω</a:t>
            </a:r>
          </a:p>
          <a:p>
            <a:endParaRPr lang="cs-CZ" sz="1600" u="sng" dirty="0"/>
          </a:p>
          <a:p>
            <a:pPr algn="just"/>
            <a:r>
              <a:rPr lang="cs-CZ" sz="1600" dirty="0"/>
              <a:t>Akumulátor notebooku by měl mít vnitřní odpor maximálně 0,4 Ω, aby mohl dodávat proud 5 A při poklesu svorkového napětí na 10 V</a:t>
            </a:r>
          </a:p>
          <a:p>
            <a:pPr marL="0" indent="0">
              <a:buNone/>
            </a:pPr>
            <a:endParaRPr lang="cs-CZ" sz="1600" dirty="0"/>
          </a:p>
          <a:p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31602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9100D4E-3BD4-4DCE-8B75-891CAD69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67" y="79375"/>
            <a:ext cx="7543800" cy="1295400"/>
          </a:xfrm>
        </p:spPr>
        <p:txBody>
          <a:bodyPr/>
          <a:lstStyle/>
          <a:p>
            <a:r>
              <a:rPr lang="cs-CZ" dirty="0"/>
              <a:t>Kapacita (</a:t>
            </a:r>
            <a:r>
              <a:rPr lang="cs-CZ" dirty="0" err="1"/>
              <a:t>Ah</a:t>
            </a:r>
            <a:r>
              <a:rPr lang="cs-CZ" dirty="0"/>
              <a:t>)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DE16DE9-C4BD-4CDF-8D7B-46A21D10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3737" lvl="2" indent="0" eaLnBrk="1" hangingPunct="1">
              <a:lnSpc>
                <a:spcPct val="80000"/>
              </a:lnSpc>
              <a:buNone/>
            </a:pPr>
            <a:endParaRPr lang="cs-CZ" altLang="cs-CZ" sz="1800" dirty="0"/>
          </a:p>
          <a:p>
            <a:r>
              <a:rPr lang="cs-CZ" sz="1800" dirty="0"/>
              <a:t>Kapacita akumulátoru se může udávat v </a:t>
            </a:r>
            <a:r>
              <a:rPr lang="cs-CZ" sz="1800" b="1" dirty="0" err="1"/>
              <a:t>mAh</a:t>
            </a:r>
            <a:r>
              <a:rPr lang="cs-CZ" sz="1800" dirty="0"/>
              <a:t> nebo </a:t>
            </a:r>
            <a:r>
              <a:rPr lang="cs-CZ" sz="1800" b="1" dirty="0" err="1"/>
              <a:t>Ah</a:t>
            </a:r>
            <a:r>
              <a:rPr lang="cs-CZ" sz="1800" dirty="0"/>
              <a:t> (1 </a:t>
            </a:r>
            <a:r>
              <a:rPr lang="cs-CZ" sz="1800" dirty="0" err="1"/>
              <a:t>Ah</a:t>
            </a:r>
            <a:r>
              <a:rPr lang="cs-CZ" sz="1800" dirty="0"/>
              <a:t> = 1000 </a:t>
            </a:r>
            <a:r>
              <a:rPr lang="cs-CZ" sz="1800" dirty="0" err="1"/>
              <a:t>mAh</a:t>
            </a:r>
            <a:r>
              <a:rPr lang="cs-CZ" sz="1800" dirty="0"/>
              <a:t>)</a:t>
            </a:r>
          </a:p>
          <a:p>
            <a:r>
              <a:rPr lang="cs-CZ" sz="1800" b="1" dirty="0" err="1"/>
              <a:t>Ah</a:t>
            </a:r>
            <a:r>
              <a:rPr lang="cs-CZ" sz="1800" b="1" dirty="0"/>
              <a:t> = Ampérhodina</a:t>
            </a:r>
          </a:p>
          <a:p>
            <a:r>
              <a:rPr lang="cs-CZ" sz="1800" b="1" dirty="0" err="1"/>
              <a:t>mAh</a:t>
            </a:r>
            <a:r>
              <a:rPr lang="cs-CZ" sz="1800" b="1" dirty="0"/>
              <a:t> = miliampérhodina</a:t>
            </a:r>
          </a:p>
          <a:p>
            <a:r>
              <a:rPr lang="cs-CZ" sz="1800" dirty="0"/>
              <a:t>Kapacita </a:t>
            </a:r>
            <a:r>
              <a:rPr lang="cs-CZ" sz="1800" dirty="0" err="1"/>
              <a:t>udáváná</a:t>
            </a:r>
            <a:r>
              <a:rPr lang="cs-CZ" sz="1800" dirty="0"/>
              <a:t> v </a:t>
            </a:r>
            <a:r>
              <a:rPr lang="cs-CZ" sz="1800" dirty="0" err="1"/>
              <a:t>Ah</a:t>
            </a:r>
            <a:r>
              <a:rPr lang="cs-CZ" sz="1800" dirty="0"/>
              <a:t> vyjadřuje </a:t>
            </a:r>
            <a:r>
              <a:rPr lang="cs-CZ" sz="1800" b="1" dirty="0"/>
              <a:t>součin proudu a času</a:t>
            </a:r>
            <a:r>
              <a:rPr lang="cs-CZ" sz="1800" dirty="0"/>
              <a:t> během kterého se akumulátor tímto proudem vybije</a:t>
            </a:r>
          </a:p>
          <a:p>
            <a:r>
              <a:rPr lang="cs-CZ" sz="1800" dirty="0"/>
              <a:t>Akumulátor s kapacitou 1 </a:t>
            </a:r>
            <a:r>
              <a:rPr lang="cs-CZ" sz="1800" dirty="0" err="1"/>
              <a:t>Ah</a:t>
            </a:r>
            <a:r>
              <a:rPr lang="cs-CZ" sz="1800" dirty="0"/>
              <a:t> může dodávat proud 1A po dobu jedné hodiny, než se vybije</a:t>
            </a:r>
          </a:p>
        </p:txBody>
      </p:sp>
    </p:spTree>
    <p:extLst>
      <p:ext uri="{BB962C8B-B14F-4D97-AF65-F5344CB8AC3E}">
        <p14:creationId xmlns:p14="http://schemas.microsoft.com/office/powerpoint/2010/main" val="325536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9100D4E-3BD4-4DCE-8B75-891CAD69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67" y="79375"/>
            <a:ext cx="7543800" cy="1295400"/>
          </a:xfrm>
        </p:spPr>
        <p:txBody>
          <a:bodyPr/>
          <a:lstStyle/>
          <a:p>
            <a:r>
              <a:rPr lang="cs-CZ" dirty="0"/>
              <a:t>Kapacita (</a:t>
            </a:r>
            <a:r>
              <a:rPr lang="cs-CZ" dirty="0" err="1"/>
              <a:t>Ah</a:t>
            </a:r>
            <a:r>
              <a:rPr lang="cs-CZ" dirty="0"/>
              <a:t>)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DE16DE9-C4BD-4CDF-8D7B-46A21D10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3737" lvl="2" indent="0" eaLnBrk="1" hangingPunct="1">
              <a:lnSpc>
                <a:spcPct val="80000"/>
              </a:lnSpc>
              <a:buNone/>
            </a:pPr>
            <a:endParaRPr lang="cs-CZ" altLang="cs-CZ" sz="1800" dirty="0"/>
          </a:p>
          <a:p>
            <a:pPr marL="0" indent="0">
              <a:buNone/>
            </a:pPr>
            <a:r>
              <a:rPr lang="cs-CZ" sz="1800" u="sng" dirty="0"/>
              <a:t>Příklad</a:t>
            </a:r>
          </a:p>
          <a:p>
            <a:r>
              <a:rPr lang="cs-CZ" sz="1800" dirty="0"/>
              <a:t>Akumulátor mobilního telefonu má kapacitu 2400 </a:t>
            </a:r>
            <a:r>
              <a:rPr lang="cs-CZ" sz="1800" dirty="0" err="1"/>
              <a:t>mAh</a:t>
            </a:r>
            <a:endParaRPr lang="cs-CZ" sz="1800" dirty="0"/>
          </a:p>
          <a:p>
            <a:r>
              <a:rPr lang="cs-CZ" sz="1800" dirty="0"/>
              <a:t>Za jak dlouho se vybije, jestliže telefon v klidu odebírá proud 50 mA ?</a:t>
            </a:r>
          </a:p>
          <a:p>
            <a:endParaRPr lang="cs-CZ" sz="1800" dirty="0"/>
          </a:p>
          <a:p>
            <a:r>
              <a:rPr lang="cs-CZ" sz="1800" dirty="0"/>
              <a:t>t = KAPACITA / I = 2400 </a:t>
            </a:r>
            <a:r>
              <a:rPr lang="cs-CZ" sz="1800" dirty="0" err="1"/>
              <a:t>mAh</a:t>
            </a:r>
            <a:r>
              <a:rPr lang="cs-CZ" sz="1800" dirty="0"/>
              <a:t> / 50 mA = </a:t>
            </a:r>
            <a:r>
              <a:rPr lang="cs-CZ" sz="1800" u="sng" dirty="0"/>
              <a:t>48 hodin</a:t>
            </a:r>
          </a:p>
          <a:p>
            <a:endParaRPr lang="cs-CZ" sz="1800" dirty="0"/>
          </a:p>
          <a:p>
            <a:r>
              <a:rPr lang="cs-CZ" sz="1800" dirty="0"/>
              <a:t>Akumulátor mobilního telefonu v klidu se vybije za 48 hodin</a:t>
            </a:r>
          </a:p>
        </p:txBody>
      </p:sp>
    </p:spTree>
    <p:extLst>
      <p:ext uri="{BB962C8B-B14F-4D97-AF65-F5344CB8AC3E}">
        <p14:creationId xmlns:p14="http://schemas.microsoft.com/office/powerpoint/2010/main" val="360452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9100D4E-3BD4-4DCE-8B75-891CAD69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67" y="79375"/>
            <a:ext cx="7543800" cy="1295400"/>
          </a:xfrm>
        </p:spPr>
        <p:txBody>
          <a:bodyPr/>
          <a:lstStyle/>
          <a:p>
            <a:r>
              <a:rPr lang="cs-CZ" dirty="0"/>
              <a:t>Kapacita (</a:t>
            </a:r>
            <a:r>
              <a:rPr lang="cs-CZ" dirty="0" err="1"/>
              <a:t>Ah</a:t>
            </a:r>
            <a:r>
              <a:rPr lang="cs-CZ" dirty="0"/>
              <a:t>)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DE16DE9-C4BD-4CDF-8D7B-46A21D10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3737" lvl="2" indent="0" eaLnBrk="1" hangingPunct="1">
              <a:lnSpc>
                <a:spcPct val="80000"/>
              </a:lnSpc>
              <a:buNone/>
            </a:pPr>
            <a:endParaRPr lang="cs-CZ" altLang="cs-CZ" sz="1800" dirty="0"/>
          </a:p>
          <a:p>
            <a:pPr marL="0" indent="0">
              <a:buNone/>
            </a:pPr>
            <a:r>
              <a:rPr lang="cs-CZ" sz="1800" u="sng" dirty="0"/>
              <a:t>Příklad</a:t>
            </a:r>
          </a:p>
          <a:p>
            <a:r>
              <a:rPr lang="cs-CZ" sz="1800" dirty="0"/>
              <a:t>Model </a:t>
            </a:r>
            <a:r>
              <a:rPr lang="cs-CZ" sz="1800" dirty="0" err="1"/>
              <a:t>kvadrokoptéry</a:t>
            </a:r>
            <a:r>
              <a:rPr lang="cs-CZ" sz="1800" dirty="0"/>
              <a:t> má akumulátor s kapacitou 120 </a:t>
            </a:r>
            <a:r>
              <a:rPr lang="cs-CZ" sz="1800" dirty="0" err="1"/>
              <a:t>mAh</a:t>
            </a:r>
            <a:endParaRPr lang="cs-CZ" sz="1800" dirty="0"/>
          </a:p>
          <a:p>
            <a:r>
              <a:rPr lang="cs-CZ" sz="1800" dirty="0" err="1"/>
              <a:t>Kvadrokoptéra</a:t>
            </a:r>
            <a:r>
              <a:rPr lang="cs-CZ" sz="1800" dirty="0"/>
              <a:t> má odběr  720 mA</a:t>
            </a:r>
          </a:p>
          <a:p>
            <a:r>
              <a:rPr lang="cs-CZ" sz="1800" dirty="0"/>
              <a:t>Jak dlouho lze s </a:t>
            </a:r>
            <a:r>
              <a:rPr lang="cs-CZ" sz="1800" dirty="0" err="1"/>
              <a:t>kvadrokoptérou</a:t>
            </a:r>
            <a:r>
              <a:rPr lang="cs-CZ" sz="1800" dirty="0"/>
              <a:t> létat, než se vybije akumulátor?</a:t>
            </a:r>
          </a:p>
          <a:p>
            <a:endParaRPr lang="cs-CZ" sz="1800" dirty="0"/>
          </a:p>
          <a:p>
            <a:r>
              <a:rPr lang="cs-CZ" sz="1800" dirty="0"/>
              <a:t>t = KAPACITA / I = 120 </a:t>
            </a:r>
            <a:r>
              <a:rPr lang="cs-CZ" sz="1800" dirty="0" err="1"/>
              <a:t>mAh</a:t>
            </a:r>
            <a:r>
              <a:rPr lang="cs-CZ" sz="1800" dirty="0"/>
              <a:t> / 720 mA = </a:t>
            </a:r>
            <a:r>
              <a:rPr lang="cs-CZ" sz="1800" u="sng" dirty="0"/>
              <a:t>1/6 hodiny = 10 minut</a:t>
            </a:r>
          </a:p>
          <a:p>
            <a:endParaRPr lang="cs-CZ" sz="1800" dirty="0"/>
          </a:p>
          <a:p>
            <a:r>
              <a:rPr lang="cs-CZ" sz="1800" dirty="0"/>
              <a:t>Akumulátor </a:t>
            </a:r>
            <a:r>
              <a:rPr lang="cs-CZ" sz="1800" dirty="0" err="1"/>
              <a:t>kvadrokoptéry</a:t>
            </a:r>
            <a:r>
              <a:rPr lang="cs-CZ" sz="1800" dirty="0"/>
              <a:t> se vybije po 10 minutách letu</a:t>
            </a:r>
          </a:p>
          <a:p>
            <a:endParaRPr lang="cs-CZ" sz="1800" dirty="0"/>
          </a:p>
          <a:p>
            <a:r>
              <a:rPr lang="cs-CZ" sz="1800" dirty="0"/>
              <a:t>Akumulátor se vybíjí 6x větším proudem, než jakým by se vybil za hodinu – to se také někdy vyjadřuje tak, že se vybíjí proudem </a:t>
            </a:r>
            <a:r>
              <a:rPr lang="cs-CZ" sz="1800" b="1" dirty="0"/>
              <a:t>6C</a:t>
            </a:r>
          </a:p>
        </p:txBody>
      </p:sp>
    </p:spTree>
    <p:extLst>
      <p:ext uri="{BB962C8B-B14F-4D97-AF65-F5344CB8AC3E}">
        <p14:creationId xmlns:p14="http://schemas.microsoft.com/office/powerpoint/2010/main" val="40418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9100D4E-3BD4-4DCE-8B75-891CAD69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67" y="79375"/>
            <a:ext cx="7543800" cy="1295400"/>
          </a:xfrm>
        </p:spPr>
        <p:txBody>
          <a:bodyPr/>
          <a:lstStyle/>
          <a:p>
            <a:r>
              <a:rPr lang="cs-CZ" dirty="0"/>
              <a:t>Kapacita (</a:t>
            </a:r>
            <a:r>
              <a:rPr lang="cs-CZ" dirty="0" err="1"/>
              <a:t>Ah</a:t>
            </a:r>
            <a:r>
              <a:rPr lang="cs-CZ" dirty="0"/>
              <a:t>)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DE16DE9-C4BD-4CDF-8D7B-46A21D10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3737" lvl="2" indent="0" eaLnBrk="1" hangingPunct="1">
              <a:lnSpc>
                <a:spcPct val="80000"/>
              </a:lnSpc>
              <a:buNone/>
            </a:pPr>
            <a:endParaRPr lang="cs-CZ" altLang="cs-CZ" sz="1800" dirty="0"/>
          </a:p>
          <a:p>
            <a:pPr marL="0" indent="0">
              <a:buNone/>
            </a:pPr>
            <a:r>
              <a:rPr lang="cs-CZ" sz="1800" u="sng" dirty="0"/>
              <a:t>Příklad</a:t>
            </a:r>
          </a:p>
          <a:p>
            <a:r>
              <a:rPr lang="cs-CZ" sz="1800" dirty="0"/>
              <a:t>Model autíčka má akumulátor s kapacitou 500 </a:t>
            </a:r>
            <a:r>
              <a:rPr lang="cs-CZ" sz="1800" dirty="0" err="1"/>
              <a:t>mAh</a:t>
            </a:r>
            <a:endParaRPr lang="cs-CZ" sz="1800" dirty="0"/>
          </a:p>
          <a:p>
            <a:r>
              <a:rPr lang="cs-CZ" sz="1800" dirty="0"/>
              <a:t>Při maximální rychlosti se akumulátor vybíjí rychlostí 10C</a:t>
            </a:r>
          </a:p>
          <a:p>
            <a:r>
              <a:rPr lang="cs-CZ" sz="1800" dirty="0"/>
              <a:t>Jak rychle se akumulátor vybije?</a:t>
            </a:r>
          </a:p>
          <a:p>
            <a:r>
              <a:rPr lang="cs-CZ" sz="1800" dirty="0"/>
              <a:t>Jaký proud autíčko při maximální rychlosti odebírá?</a:t>
            </a:r>
          </a:p>
          <a:p>
            <a:pPr marL="0" indent="0">
              <a:buNone/>
            </a:pPr>
            <a:endParaRPr lang="cs-CZ" sz="1800" dirty="0"/>
          </a:p>
          <a:p>
            <a:r>
              <a:rPr lang="cs-CZ" sz="1800" dirty="0"/>
              <a:t>Vybíjení rychlostí 10C = vybíjení desetkrát vyšším proudem, než kterým by se vybil akumulátor za hodinu</a:t>
            </a:r>
          </a:p>
          <a:p>
            <a:r>
              <a:rPr lang="cs-CZ" sz="1800" dirty="0"/>
              <a:t>Akumulátor se tedy vybije za desetinu hodiny – t = 0,1 hod = </a:t>
            </a:r>
            <a:r>
              <a:rPr lang="cs-CZ" sz="1800" u="sng" dirty="0"/>
              <a:t>6 minut</a:t>
            </a:r>
          </a:p>
          <a:p>
            <a:r>
              <a:rPr lang="cs-CZ" sz="1800" dirty="0"/>
              <a:t>I = 10 x 500 mA = 5000 mA = </a:t>
            </a:r>
            <a:r>
              <a:rPr lang="cs-CZ" sz="1800" u="sng" dirty="0"/>
              <a:t>5 A</a:t>
            </a:r>
          </a:p>
        </p:txBody>
      </p:sp>
    </p:spTree>
    <p:extLst>
      <p:ext uri="{BB962C8B-B14F-4D97-AF65-F5344CB8AC3E}">
        <p14:creationId xmlns:p14="http://schemas.microsoft.com/office/powerpoint/2010/main" val="136258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9100D4E-3BD4-4DCE-8B75-891CAD69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67" y="79375"/>
            <a:ext cx="7543800" cy="1295400"/>
          </a:xfrm>
        </p:spPr>
        <p:txBody>
          <a:bodyPr/>
          <a:lstStyle/>
          <a:p>
            <a:r>
              <a:rPr lang="cs-CZ" dirty="0"/>
              <a:t>Kapacita (</a:t>
            </a:r>
            <a:r>
              <a:rPr lang="cs-CZ" dirty="0" err="1"/>
              <a:t>Ah</a:t>
            </a:r>
            <a:r>
              <a:rPr lang="cs-CZ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ástupný obsah 4">
                <a:extLst>
                  <a:ext uri="{FF2B5EF4-FFF2-40B4-BE49-F238E27FC236}">
                    <a16:creationId xmlns:a16="http://schemas.microsoft.com/office/drawing/2014/main" id="{7DE16DE9-C4BD-4CDF-8D7B-46A21D105E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cs-CZ" sz="1800" u="sng" dirty="0"/>
                  <a:t>Příklad</a:t>
                </a:r>
              </a:p>
              <a:p>
                <a:r>
                  <a:rPr lang="cs-CZ" sz="1800" dirty="0"/>
                  <a:t>Elektrická koloběžka má akumulátor s kapacitou 7800 </a:t>
                </a:r>
                <a:r>
                  <a:rPr lang="cs-CZ" sz="1800" dirty="0" err="1"/>
                  <a:t>mAh</a:t>
                </a:r>
                <a:endParaRPr lang="cs-CZ" sz="1800" dirty="0"/>
              </a:p>
              <a:p>
                <a:r>
                  <a:rPr lang="cs-CZ" sz="1800" dirty="0"/>
                  <a:t>Při konstantní rychlosti 25 km/h byl naměřen dojezd 30 km</a:t>
                </a:r>
              </a:p>
              <a:p>
                <a:r>
                  <a:rPr lang="cs-CZ" sz="1800" dirty="0"/>
                  <a:t>Jaký proud při jízdě touto rychlostí koloběžka odebírá?</a:t>
                </a:r>
              </a:p>
              <a:p>
                <a:endParaRPr lang="cs-CZ" sz="1800" dirty="0"/>
              </a:p>
              <a:p>
                <a:r>
                  <a:rPr lang="cs-CZ" sz="1800" dirty="0"/>
                  <a:t>Koloběžka ujela 30 km, tedy akumulátor se vybil za</a:t>
                </a:r>
              </a:p>
              <a:p>
                <a:r>
                  <a:rPr lang="cs-CZ" sz="1800" dirty="0"/>
                  <a:t>t = s / 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25 </m:t>
                        </m:r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cs-CZ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cs-CZ" sz="1800" dirty="0"/>
                  <a:t> 1,2 hod</a:t>
                </a:r>
              </a:p>
              <a:p>
                <a:r>
                  <a:rPr lang="cs-CZ" sz="1800" dirty="0"/>
                  <a:t>Proud, kterým se akumulátor vybíjel pak musel být</a:t>
                </a:r>
              </a:p>
              <a:p>
                <a:r>
                  <a:rPr lang="cs-CZ" sz="1800" dirty="0"/>
                  <a:t>I = KAPACITA / čas = 7800 </a:t>
                </a:r>
                <a:r>
                  <a:rPr lang="cs-CZ" sz="1800" dirty="0" err="1"/>
                  <a:t>mAh</a:t>
                </a:r>
                <a:r>
                  <a:rPr lang="cs-CZ" sz="1800" dirty="0"/>
                  <a:t> / 1,2 hod = </a:t>
                </a:r>
                <a:r>
                  <a:rPr lang="cs-CZ" sz="1800" u="sng" dirty="0"/>
                  <a:t>6500 mA</a:t>
                </a:r>
              </a:p>
              <a:p>
                <a:endParaRPr lang="cs-CZ" sz="1800" dirty="0"/>
              </a:p>
              <a:p>
                <a:r>
                  <a:rPr lang="cs-CZ" sz="1800" dirty="0"/>
                  <a:t>Koloběžka při jízdě rychlostí 25 km/h odebírá z akumulátoru proud 6,5 A</a:t>
                </a:r>
              </a:p>
            </p:txBody>
          </p:sp>
        </mc:Choice>
        <mc:Fallback xmlns="">
          <p:sp>
            <p:nvSpPr>
              <p:cNvPr id="5" name="Zástupný obsah 4">
                <a:extLst>
                  <a:ext uri="{FF2B5EF4-FFF2-40B4-BE49-F238E27FC236}">
                    <a16:creationId xmlns:a16="http://schemas.microsoft.com/office/drawing/2014/main" id="{7DE16DE9-C4BD-4CDF-8D7B-46A21D105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69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574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B9100D4E-3BD4-4DCE-8B75-891CAD69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67" y="79375"/>
            <a:ext cx="7543800" cy="1295400"/>
          </a:xfrm>
        </p:spPr>
        <p:txBody>
          <a:bodyPr/>
          <a:lstStyle/>
          <a:p>
            <a:r>
              <a:rPr lang="cs-CZ" dirty="0"/>
              <a:t>Kapacita (</a:t>
            </a:r>
            <a:r>
              <a:rPr lang="cs-CZ" dirty="0" err="1"/>
              <a:t>Ah</a:t>
            </a:r>
            <a:r>
              <a:rPr lang="cs-CZ" dirty="0"/>
              <a:t>)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DE16DE9-C4BD-4CDF-8D7B-46A21D105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67" y="2060848"/>
            <a:ext cx="8229600" cy="3816424"/>
          </a:xfrm>
        </p:spPr>
        <p:txBody>
          <a:bodyPr/>
          <a:lstStyle/>
          <a:p>
            <a:pPr marL="0" indent="0">
              <a:buNone/>
            </a:pPr>
            <a:r>
              <a:rPr lang="cs-CZ" sz="1800" u="sng" dirty="0"/>
              <a:t>Příklad</a:t>
            </a:r>
          </a:p>
          <a:p>
            <a:r>
              <a:rPr lang="cs-CZ" sz="1800" dirty="0"/>
              <a:t>Akumulátor k leteckému modelu má kapacitu 260 </a:t>
            </a:r>
            <a:r>
              <a:rPr lang="cs-CZ" sz="1800" dirty="0" err="1"/>
              <a:t>mAh</a:t>
            </a:r>
            <a:r>
              <a:rPr lang="cs-CZ" sz="1800" dirty="0"/>
              <a:t> a umožňuje vybíjení proudem až 30C</a:t>
            </a:r>
          </a:p>
          <a:p>
            <a:endParaRPr lang="cs-CZ" sz="1800" dirty="0"/>
          </a:p>
          <a:p>
            <a:r>
              <a:rPr lang="cs-CZ" sz="1800" dirty="0"/>
              <a:t>Jak rychle dokáže akumulátor uvolnit veškerou uloženou energii?</a:t>
            </a:r>
          </a:p>
          <a:p>
            <a:r>
              <a:rPr lang="cs-CZ" sz="1800" dirty="0"/>
              <a:t>Jakým maximálním proudem lze akumulátor vybíjet?</a:t>
            </a:r>
          </a:p>
          <a:p>
            <a:endParaRPr lang="cs-CZ" sz="1800" dirty="0"/>
          </a:p>
          <a:p>
            <a:r>
              <a:rPr lang="cs-CZ" sz="1800" dirty="0"/>
              <a:t>Vybíjení proudem 30C = akumulátor lze vybít 30x větším proudem, než kterým by se vybíjel hodinu</a:t>
            </a:r>
          </a:p>
          <a:p>
            <a:r>
              <a:rPr lang="cs-CZ" sz="1800" dirty="0"/>
              <a:t>Akumulátor lze vybít za 1/30 hodiny</a:t>
            </a:r>
          </a:p>
          <a:p>
            <a:r>
              <a:rPr lang="cs-CZ" sz="1800" dirty="0"/>
              <a:t>t=1/30 hod = </a:t>
            </a:r>
            <a:r>
              <a:rPr lang="cs-CZ" sz="1800" u="sng" dirty="0"/>
              <a:t>2 minuty</a:t>
            </a:r>
          </a:p>
          <a:p>
            <a:r>
              <a:rPr lang="cs-CZ" sz="1800" dirty="0"/>
              <a:t>I=30 x 260 mA = </a:t>
            </a:r>
            <a:r>
              <a:rPr lang="cs-CZ" sz="1800" u="sng" dirty="0"/>
              <a:t>7800 mA</a:t>
            </a:r>
          </a:p>
          <a:p>
            <a:r>
              <a:rPr lang="cs-CZ" sz="1800" dirty="0"/>
              <a:t>Tento akumulátor lze vybíjet běžně až proudem  7800 mA. Při tom vybije a uvolní veškerou uloženou energii za 2 minuty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F69B90C-2205-4B94-A0DF-72128347B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65804"/>
            <a:ext cx="3273328" cy="234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64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00732B-C41D-494A-A24D-771A2A83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Kapacita  (Wh)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815EF7-00E2-4949-AD37-B3BA9294D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sz="2000" dirty="0"/>
              <a:t>Kapacita může být vyjádřena  také ve </a:t>
            </a:r>
            <a:r>
              <a:rPr lang="cs-CZ" altLang="cs-CZ" sz="2000" b="1" dirty="0"/>
              <a:t>Wh</a:t>
            </a:r>
            <a:r>
              <a:rPr lang="cs-CZ" altLang="cs-CZ" sz="2000" dirty="0"/>
              <a:t> (</a:t>
            </a:r>
            <a:r>
              <a:rPr lang="cs-CZ" altLang="cs-CZ" sz="2000" b="1" dirty="0"/>
              <a:t>Watthodiny</a:t>
            </a:r>
            <a:r>
              <a:rPr lang="cs-CZ" altLang="cs-CZ" sz="2000" dirty="0"/>
              <a:t>). </a:t>
            </a:r>
          </a:p>
          <a:p>
            <a:r>
              <a:rPr lang="cs-CZ" altLang="cs-CZ" sz="2000" dirty="0"/>
              <a:t>Kapacita ve </a:t>
            </a:r>
            <a:r>
              <a:rPr lang="cs-CZ" altLang="cs-CZ" sz="2000" b="1" dirty="0"/>
              <a:t>Wh</a:t>
            </a:r>
            <a:r>
              <a:rPr lang="cs-CZ" altLang="cs-CZ" sz="2000" dirty="0"/>
              <a:t> vyjadřuje lépe skutečné množství energie uložené v akumulátoru (bere v úvahu i napětí akumulátoru)</a:t>
            </a:r>
          </a:p>
          <a:p>
            <a:r>
              <a:rPr lang="cs-CZ" altLang="cs-CZ" sz="2000" dirty="0"/>
              <a:t>Akumulátor s kapacitou 1 Wh se při odběru výkonu 1 Watt vybije za hodinu</a:t>
            </a:r>
          </a:p>
          <a:p>
            <a:endParaRPr lang="cs-CZ" altLang="cs-CZ" sz="32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0576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433FE0-3487-4966-A913-9B0DB52E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Kapacita (Wh)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E16F5A-B03B-42E6-9B17-9E65ED132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sz="2400" u="sng" dirty="0"/>
              <a:t>Příklad</a:t>
            </a:r>
          </a:p>
          <a:p>
            <a:r>
              <a:rPr lang="cs-CZ" sz="2400" dirty="0"/>
              <a:t>Akumulátor má jmenovité napětí 3,7 V a kapacitu 2000 </a:t>
            </a:r>
            <a:r>
              <a:rPr lang="cs-CZ" sz="2400" dirty="0" err="1"/>
              <a:t>mAh</a:t>
            </a:r>
            <a:endParaRPr lang="cs-CZ" sz="2400" dirty="0"/>
          </a:p>
          <a:p>
            <a:r>
              <a:rPr lang="cs-CZ" sz="2400" dirty="0"/>
              <a:t>Vyjádřete kapacitu ve Wh</a:t>
            </a:r>
          </a:p>
          <a:p>
            <a:endParaRPr lang="cs-CZ" sz="2400" dirty="0"/>
          </a:p>
          <a:p>
            <a:r>
              <a:rPr lang="cs-CZ" sz="2400" dirty="0"/>
              <a:t>KAPACITA (Wh) = KAPACITA (</a:t>
            </a:r>
            <a:r>
              <a:rPr lang="cs-CZ" sz="2400" dirty="0" err="1"/>
              <a:t>Ah</a:t>
            </a:r>
            <a:r>
              <a:rPr lang="cs-CZ" sz="2400" dirty="0"/>
              <a:t>) x U</a:t>
            </a:r>
          </a:p>
          <a:p>
            <a:r>
              <a:rPr lang="cs-CZ" sz="2400" dirty="0"/>
              <a:t>KAPACITA (Wh) = 2000 </a:t>
            </a:r>
            <a:r>
              <a:rPr lang="cs-CZ" sz="2400" dirty="0" err="1"/>
              <a:t>mAh</a:t>
            </a:r>
            <a:r>
              <a:rPr lang="cs-CZ" sz="2400" dirty="0"/>
              <a:t> x 3,7 V = </a:t>
            </a:r>
            <a:r>
              <a:rPr lang="cs-CZ" sz="2400" u="sng" dirty="0"/>
              <a:t>7,4 Wh</a:t>
            </a:r>
          </a:p>
        </p:txBody>
      </p:sp>
    </p:spTree>
    <p:extLst>
      <p:ext uri="{BB962C8B-B14F-4D97-AF65-F5344CB8AC3E}">
        <p14:creationId xmlns:p14="http://schemas.microsoft.com/office/powerpoint/2010/main" val="1543721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34002B-C942-4C01-B9FC-78A46BAA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Kapacita (Wh)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BF798C-BF64-4C5E-BA93-CB41AD96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Akumulátor digitálního fotoaparátu má kapacitu 3,5 Wh a jmenovité napětí 3,7 V</a:t>
            </a:r>
          </a:p>
          <a:p>
            <a:r>
              <a:rPr lang="cs-CZ" sz="2000" dirty="0"/>
              <a:t>Uveďte kapacitu akumulátoru v </a:t>
            </a:r>
            <a:r>
              <a:rPr lang="cs-CZ" sz="2000" dirty="0" err="1"/>
              <a:t>mAh</a:t>
            </a:r>
            <a:endParaRPr lang="cs-CZ" sz="2000" dirty="0"/>
          </a:p>
          <a:p>
            <a:endParaRPr lang="cs-CZ" sz="2000" dirty="0"/>
          </a:p>
          <a:p>
            <a:r>
              <a:rPr lang="cs-CZ" sz="2000" dirty="0"/>
              <a:t>KAPACITA (</a:t>
            </a:r>
            <a:r>
              <a:rPr lang="cs-CZ" sz="2000" dirty="0" err="1"/>
              <a:t>Ah</a:t>
            </a:r>
            <a:r>
              <a:rPr lang="cs-CZ" sz="2000" dirty="0"/>
              <a:t>) = KAPACITA (Wh) / U</a:t>
            </a:r>
          </a:p>
          <a:p>
            <a:r>
              <a:rPr lang="cs-CZ" sz="2000" dirty="0"/>
              <a:t>KAPACITA (</a:t>
            </a:r>
            <a:r>
              <a:rPr lang="cs-CZ" sz="2000" dirty="0" err="1"/>
              <a:t>Ah</a:t>
            </a:r>
            <a:r>
              <a:rPr lang="cs-CZ" sz="2000" dirty="0"/>
              <a:t>) = 3,5 Wh / 3,7 V = 0,945 </a:t>
            </a:r>
            <a:r>
              <a:rPr lang="cs-CZ" sz="2000" dirty="0" err="1"/>
              <a:t>Ah</a:t>
            </a:r>
            <a:r>
              <a:rPr lang="cs-CZ" sz="2000" dirty="0"/>
              <a:t> = </a:t>
            </a:r>
            <a:r>
              <a:rPr lang="cs-CZ" sz="2000" u="sng" dirty="0"/>
              <a:t>945 </a:t>
            </a:r>
            <a:r>
              <a:rPr lang="cs-CZ" sz="2000" u="sng" dirty="0" err="1"/>
              <a:t>mAh</a:t>
            </a:r>
            <a:endParaRPr lang="cs-CZ" sz="2000" u="sng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92D341A-5424-4DFD-9FCA-72C516761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853410"/>
            <a:ext cx="3877246" cy="291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0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F852DC5-3BC3-4C2D-B3E7-8A5A42027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45388" cy="1296987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 lIns="0" tIns="35203" rIns="0" bIns="0" anchor="ctr"/>
          <a:lstStyle/>
          <a:p>
            <a:pPr defTabSz="449263" eaLnBrk="1" hangingPunct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/>
              <a:t>Napájení z baterie 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BAB78AD-9FD2-4A4A-BBCC-0BFD063AAD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231188" cy="489585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 lIns="0" tIns="25602" rIns="0" bIns="0"/>
          <a:lstStyle/>
          <a:p>
            <a:pPr marL="431800" indent="-323850" defTabSz="449263" eaLnBrk="1" hangingPunct="1"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400" dirty="0"/>
              <a:t>Všechna </a:t>
            </a:r>
            <a:r>
              <a:rPr lang="cs-CZ" altLang="cs-CZ" sz="1400" b="1" dirty="0"/>
              <a:t>mobilní zařízení </a:t>
            </a:r>
            <a:r>
              <a:rPr lang="cs-CZ" altLang="cs-CZ" sz="1400" dirty="0"/>
              <a:t>(smartphone, tablet, UMPC, notebook, PDA, GPS...) mají možnost napájení z baterie či akumulátoru</a:t>
            </a:r>
          </a:p>
          <a:p>
            <a:pPr marL="431800" indent="-323850" defTabSz="449263" eaLnBrk="1" hangingPunct="1"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400" dirty="0"/>
              <a:t>V </a:t>
            </a:r>
            <a:r>
              <a:rPr lang="cs-CZ" altLang="cs-CZ" sz="1400" b="1" dirty="0"/>
              <a:t>elektrickém galvanickém článku</a:t>
            </a:r>
            <a:r>
              <a:rPr lang="cs-CZ" altLang="cs-CZ" sz="1400" dirty="0"/>
              <a:t> dochází mezi elektrodami a elektrolytem k chemickým reakcím, které způsobí vznik elektrického napětí</a:t>
            </a:r>
          </a:p>
          <a:p>
            <a:pPr marL="431800" indent="-323850" defTabSz="449263" eaLnBrk="1" hangingPunct="1"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400" b="1" dirty="0"/>
              <a:t>Primární článek</a:t>
            </a:r>
            <a:r>
              <a:rPr lang="cs-CZ" altLang="cs-CZ" sz="1400" dirty="0"/>
              <a:t> - napětí článku se po vybití nedá obnovit, chemický proces je nevratný – článek se pouze vybíjí</a:t>
            </a:r>
          </a:p>
          <a:p>
            <a:pPr marL="431800" indent="-323850" defTabSz="449263" eaLnBrk="1" hangingPunct="1"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400" b="1" dirty="0"/>
              <a:t>Sekundární článek</a:t>
            </a:r>
            <a:r>
              <a:rPr lang="cs-CZ" altLang="cs-CZ" sz="1400" dirty="0"/>
              <a:t> - článek se dá znova nabít (nelze to ale opakovat donekonečna, postupně dochází ke ztrátě kapacity a zvýšení vnitřního odporu), chemický proces je obousměrný, nazýváme ho obvykle </a:t>
            </a:r>
            <a:r>
              <a:rPr lang="cs-CZ" altLang="cs-CZ" sz="1400" b="1" dirty="0"/>
              <a:t>akumulátor</a:t>
            </a:r>
          </a:p>
          <a:p>
            <a:pPr marL="431800" indent="-323850" defTabSz="449263" eaLnBrk="1" hangingPunct="1"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cs-CZ" altLang="cs-CZ" sz="1400" b="1" dirty="0"/>
          </a:p>
          <a:p>
            <a:pPr marL="431800" indent="-323850" defTabSz="449263" eaLnBrk="1" hangingPunct="1"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400" b="1" dirty="0"/>
              <a:t>Primární články</a:t>
            </a:r>
            <a:r>
              <a:rPr lang="cs-CZ" altLang="cs-CZ" sz="1400" dirty="0"/>
              <a:t> (nelze nabíjet) se v současné době ve výpočetní technice používají pouze zcela výjimečně</a:t>
            </a:r>
          </a:p>
          <a:p>
            <a:pPr marL="431800" indent="-323850" defTabSz="449263" eaLnBrk="1" hangingPunct="1"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400" dirty="0"/>
              <a:t>Setkáme se s nimi typicky v roli záložní baterie, která udržuje obsah malé CMOS SRAM paměti s nastavenými parametry (SETUP), které potřebuje znát BIOS pro start počítače a pro udržení chodu hodin reálného času (zálohovaná SRAM)</a:t>
            </a:r>
          </a:p>
          <a:p>
            <a:pPr marL="431800" indent="-323850" defTabSz="449263" eaLnBrk="1" hangingPunct="1"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cs-CZ" altLang="cs-CZ" sz="1400" dirty="0"/>
          </a:p>
          <a:p>
            <a:pPr marL="431800" indent="-323850" defTabSz="449263" eaLnBrk="1" hangingPunct="1"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400" dirty="0"/>
              <a:t>Prakticky ve všech ostatních případech se dnes setkáme s </a:t>
            </a:r>
            <a:r>
              <a:rPr lang="cs-CZ" altLang="cs-CZ" sz="1400" b="1" dirty="0"/>
              <a:t>akumulátory</a:t>
            </a:r>
          </a:p>
          <a:p>
            <a:pPr marL="431800" indent="-323850" defTabSz="449263" eaLnBrk="1" hangingPunct="1"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cs-CZ" altLang="cs-CZ" sz="14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019977-DCDB-46E8-8776-373BD03E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Kapacita (Wh)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801FE8-8E52-4048-82CB-F479293C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719262"/>
            <a:ext cx="4824536" cy="4662065"/>
          </a:xfrm>
        </p:spPr>
        <p:txBody>
          <a:bodyPr/>
          <a:lstStyle/>
          <a:p>
            <a:r>
              <a:rPr lang="cs-CZ" sz="1400" dirty="0"/>
              <a:t>Tužková nabíjecí baterie (1,2 V </a:t>
            </a:r>
            <a:r>
              <a:rPr lang="cs-CZ" sz="1400" dirty="0" err="1"/>
              <a:t>NiMH</a:t>
            </a:r>
            <a:r>
              <a:rPr lang="cs-CZ" sz="1400" dirty="0"/>
              <a:t> akumulátor) má kapacitu </a:t>
            </a:r>
            <a:r>
              <a:rPr lang="cs-CZ" sz="1400" b="1" dirty="0"/>
              <a:t>2400 </a:t>
            </a:r>
            <a:r>
              <a:rPr lang="cs-CZ" sz="1400" b="1" dirty="0" err="1"/>
              <a:t>mAh</a:t>
            </a:r>
            <a:endParaRPr lang="cs-CZ" sz="1400" b="1" dirty="0"/>
          </a:p>
          <a:p>
            <a:r>
              <a:rPr lang="cs-CZ" sz="1400" dirty="0"/>
              <a:t>3,7 V </a:t>
            </a:r>
            <a:r>
              <a:rPr lang="cs-CZ" sz="1400" dirty="0" err="1"/>
              <a:t>Li</a:t>
            </a:r>
            <a:r>
              <a:rPr lang="cs-CZ" sz="1400" dirty="0"/>
              <a:t>-Ion akumulátor mobilního telefonu má také kapacitu </a:t>
            </a:r>
            <a:r>
              <a:rPr lang="cs-CZ" sz="1400" b="1" dirty="0"/>
              <a:t>2400 </a:t>
            </a:r>
            <a:r>
              <a:rPr lang="cs-CZ" sz="1400" b="1" dirty="0" err="1"/>
              <a:t>mAh</a:t>
            </a:r>
            <a:endParaRPr lang="cs-CZ" sz="1400" b="1" dirty="0"/>
          </a:p>
          <a:p>
            <a:r>
              <a:rPr lang="cs-CZ" sz="1400" dirty="0"/>
              <a:t>Je tedy kapacita obou akumulátorů </a:t>
            </a:r>
            <a:r>
              <a:rPr lang="cs-CZ" sz="1400" b="1" dirty="0"/>
              <a:t>stejná</a:t>
            </a:r>
            <a:r>
              <a:rPr lang="cs-CZ" sz="1400" dirty="0"/>
              <a:t>?</a:t>
            </a:r>
          </a:p>
          <a:p>
            <a:r>
              <a:rPr lang="cs-CZ" sz="1400" dirty="0"/>
              <a:t>Pokud se podíváme pouze na hodnoty v </a:t>
            </a:r>
            <a:r>
              <a:rPr lang="cs-CZ" sz="1400" dirty="0" err="1"/>
              <a:t>mAh</a:t>
            </a:r>
            <a:r>
              <a:rPr lang="cs-CZ" sz="1400" dirty="0"/>
              <a:t>, pak by se mohlo zdát, že kapacita akumulátorů je stejná, ale to není pravda</a:t>
            </a:r>
          </a:p>
          <a:p>
            <a:r>
              <a:rPr lang="cs-CZ" sz="1400" dirty="0"/>
              <a:t>Kapacita udávaná v </a:t>
            </a:r>
            <a:r>
              <a:rPr lang="cs-CZ" sz="1400" dirty="0" err="1"/>
              <a:t>mAh</a:t>
            </a:r>
            <a:r>
              <a:rPr lang="cs-CZ" sz="1400" dirty="0"/>
              <a:t> není skutečnou mírou uložené energie – pouze nám říká, jak rychle se akumulátor vybije daným proudem</a:t>
            </a:r>
          </a:p>
          <a:p>
            <a:r>
              <a:rPr lang="cs-CZ" sz="1400" dirty="0"/>
              <a:t>Množství uložené energie je třeba vyjádřit ve Wh</a:t>
            </a:r>
          </a:p>
          <a:p>
            <a:r>
              <a:rPr lang="cs-CZ" sz="1400" dirty="0"/>
              <a:t>KAPACITA </a:t>
            </a:r>
            <a:r>
              <a:rPr lang="cs-CZ" sz="1400" dirty="0" err="1"/>
              <a:t>NiMH</a:t>
            </a:r>
            <a:r>
              <a:rPr lang="cs-CZ" sz="1400" dirty="0"/>
              <a:t> (Wh) = 2400 </a:t>
            </a:r>
            <a:r>
              <a:rPr lang="cs-CZ" sz="1400" dirty="0" err="1"/>
              <a:t>mAh</a:t>
            </a:r>
            <a:r>
              <a:rPr lang="cs-CZ" sz="1400" dirty="0"/>
              <a:t> x 1,2 V = </a:t>
            </a:r>
            <a:r>
              <a:rPr lang="cs-CZ" sz="1400" u="sng" dirty="0"/>
              <a:t>2,88 Wh</a:t>
            </a:r>
          </a:p>
          <a:p>
            <a:r>
              <a:rPr lang="cs-CZ" sz="1400" dirty="0"/>
              <a:t>KAPACITA </a:t>
            </a:r>
            <a:r>
              <a:rPr lang="cs-CZ" sz="1400" dirty="0" err="1"/>
              <a:t>Li</a:t>
            </a:r>
            <a:r>
              <a:rPr lang="cs-CZ" sz="1400" dirty="0"/>
              <a:t>-Ion (Wh) = 2400 </a:t>
            </a:r>
            <a:r>
              <a:rPr lang="cs-CZ" sz="1400" dirty="0" err="1"/>
              <a:t>mAh</a:t>
            </a:r>
            <a:r>
              <a:rPr lang="cs-CZ" sz="1400" dirty="0"/>
              <a:t> x 3,7 V = </a:t>
            </a:r>
            <a:r>
              <a:rPr lang="cs-CZ" sz="1400" u="sng" dirty="0"/>
              <a:t>8,88 Wh</a:t>
            </a:r>
          </a:p>
          <a:p>
            <a:endParaRPr lang="cs-CZ" sz="1400" u="sng" dirty="0"/>
          </a:p>
          <a:p>
            <a:r>
              <a:rPr lang="cs-CZ" sz="1400" dirty="0"/>
              <a:t>Přestože v </a:t>
            </a:r>
            <a:r>
              <a:rPr lang="cs-CZ" sz="1400" dirty="0" err="1"/>
              <a:t>mAh</a:t>
            </a:r>
            <a:r>
              <a:rPr lang="cs-CZ" sz="1400" dirty="0"/>
              <a:t> se zdá být kapacita stejná, ve skutečnosti může </a:t>
            </a:r>
            <a:r>
              <a:rPr lang="cs-CZ" sz="1400" dirty="0" err="1"/>
              <a:t>Li</a:t>
            </a:r>
            <a:r>
              <a:rPr lang="cs-CZ" sz="1400" dirty="0"/>
              <a:t>-Ion akumulátor dodat mnohem více energie a jeho kapacita vyjádřená ve Wh je tedy větší – záleží totiž také na </a:t>
            </a:r>
            <a:r>
              <a:rPr lang="cs-CZ" sz="1400" b="1" dirty="0"/>
              <a:t>napětí</a:t>
            </a:r>
            <a:r>
              <a:rPr lang="cs-CZ" sz="1400" dirty="0"/>
              <a:t>, které akumulátor dává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02842141-EF59-4D8E-9773-17F14AFE2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320506"/>
            <a:ext cx="3367714" cy="3516047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C79587FB-92B1-4921-BB86-9211326D9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25773"/>
            <a:ext cx="4086444" cy="1619512"/>
          </a:xfrm>
          <a:prstGeom prst="rect">
            <a:avLst/>
          </a:prstGeom>
        </p:spPr>
      </p:pic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23A90926-B77C-4DCD-B125-75DABBD5BDFA}"/>
              </a:ext>
            </a:extLst>
          </p:cNvPr>
          <p:cNvCxnSpPr/>
          <p:nvPr/>
        </p:nvCxnSpPr>
        <p:spPr>
          <a:xfrm flipV="1">
            <a:off x="4932040" y="2830082"/>
            <a:ext cx="360040" cy="182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F7E035C1-7AF8-4953-B750-824DA95EA699}"/>
              </a:ext>
            </a:extLst>
          </p:cNvPr>
          <p:cNvCxnSpPr/>
          <p:nvPr/>
        </p:nvCxnSpPr>
        <p:spPr>
          <a:xfrm>
            <a:off x="5004048" y="4941168"/>
            <a:ext cx="720080" cy="1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47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45CFD2-9F15-42E9-ACD5-5DE0E11E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Kapacita (Wh)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A70FF1-2733-4DBE-91A7-F38AE72FB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Notebook s průměrným příkonem 20 W je vybaven akumulátorem s kapacitou 72 Wh</a:t>
            </a:r>
          </a:p>
          <a:p>
            <a:r>
              <a:rPr lang="cs-CZ" sz="2000" dirty="0"/>
              <a:t>Jak rychle se akumulátor při průměrné zátěži vybije? </a:t>
            </a:r>
          </a:p>
          <a:p>
            <a:endParaRPr lang="cs-CZ" sz="2000" dirty="0"/>
          </a:p>
          <a:p>
            <a:r>
              <a:rPr lang="cs-CZ" sz="2000" dirty="0"/>
              <a:t>t = KAPACITA / PŘÍKON</a:t>
            </a:r>
          </a:p>
          <a:p>
            <a:r>
              <a:rPr lang="cs-CZ" sz="2000" dirty="0"/>
              <a:t>t = 72 Wh/ 20 W = </a:t>
            </a:r>
            <a:r>
              <a:rPr lang="cs-CZ" sz="2000" u="sng" dirty="0"/>
              <a:t>3,6 hodiny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687CB18-E631-4FC6-B63F-C63580A00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4" y="3356992"/>
            <a:ext cx="4918854" cy="491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04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9C1AE0-BE2A-4AEC-BE53-CD347025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Kapacita (Wh)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FD8505-ED34-4F90-BD33-7517F498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sz="2400" dirty="0"/>
              <a:t>Jak rychle se vybije 12 V akumulátor  s kapacitou 4000 </a:t>
            </a:r>
            <a:r>
              <a:rPr lang="cs-CZ" altLang="cs-CZ" sz="2400" dirty="0" err="1"/>
              <a:t>mAh</a:t>
            </a:r>
            <a:r>
              <a:rPr lang="cs-CZ" altLang="cs-CZ" sz="2400" dirty="0"/>
              <a:t>, který napájí zařízení s příkonem 24 W</a:t>
            </a:r>
          </a:p>
          <a:p>
            <a:endParaRPr lang="cs-CZ" altLang="cs-CZ" sz="2400" dirty="0"/>
          </a:p>
          <a:p>
            <a:r>
              <a:rPr lang="cs-CZ" altLang="cs-CZ" sz="2400" dirty="0"/>
              <a:t>KAPACITA (Wh) = KAPACITA (</a:t>
            </a:r>
            <a:r>
              <a:rPr lang="cs-CZ" altLang="cs-CZ" sz="2400" dirty="0" err="1"/>
              <a:t>Ah</a:t>
            </a:r>
            <a:r>
              <a:rPr lang="cs-CZ" altLang="cs-CZ" sz="2400" dirty="0"/>
              <a:t>) x U</a:t>
            </a:r>
          </a:p>
          <a:p>
            <a:r>
              <a:rPr lang="cs-CZ" altLang="cs-CZ" sz="2400" dirty="0"/>
              <a:t>KAPACITA (Wh) = 4 </a:t>
            </a:r>
            <a:r>
              <a:rPr lang="cs-CZ" altLang="cs-CZ" sz="2400" dirty="0" err="1"/>
              <a:t>Ah</a:t>
            </a:r>
            <a:r>
              <a:rPr lang="cs-CZ" altLang="cs-CZ" sz="2400" dirty="0"/>
              <a:t> x 12 V = 48 Wh</a:t>
            </a:r>
          </a:p>
          <a:p>
            <a:endParaRPr lang="cs-CZ" altLang="cs-CZ" sz="2400" dirty="0"/>
          </a:p>
          <a:p>
            <a:r>
              <a:rPr lang="cs-CZ" altLang="cs-CZ" sz="2400" dirty="0"/>
              <a:t>t = KAPACITA (Wh) / PŘÍKON = 48 Wh /24 W = </a:t>
            </a:r>
            <a:r>
              <a:rPr lang="cs-CZ" altLang="cs-CZ" sz="2400" u="sng" dirty="0"/>
              <a:t>2 hodiny</a:t>
            </a:r>
          </a:p>
          <a:p>
            <a:endParaRPr lang="cs-CZ" altLang="cs-CZ" sz="2400" dirty="0"/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892357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CF7F976-6F20-4588-8A23-1C79F39BB4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Komplexní příklad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12781A5-F8CB-43BC-AE5F-C38899056B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00050" indent="-400050" eaLnBrk="1" hangingPunct="1">
              <a:lnSpc>
                <a:spcPct val="80000"/>
              </a:lnSpc>
            </a:pPr>
            <a:r>
              <a:rPr lang="cs-CZ" altLang="cs-CZ" sz="1900" dirty="0"/>
              <a:t>6 Voltový akumulátor má vnitřní odpor 0,2 Ohmů a kapacitu 2000 </a:t>
            </a:r>
            <a:r>
              <a:rPr lang="cs-CZ" altLang="cs-CZ" sz="1900" dirty="0" err="1"/>
              <a:t>mAh</a:t>
            </a:r>
            <a:r>
              <a:rPr lang="cs-CZ" altLang="cs-CZ" sz="1900" dirty="0"/>
              <a:t>. Napájené zařízení má odpor 1,8 Ohmů</a:t>
            </a:r>
          </a:p>
          <a:p>
            <a:pPr marL="400050" indent="-400050" eaLnBrk="1" hangingPunct="1">
              <a:lnSpc>
                <a:spcPct val="80000"/>
              </a:lnSpc>
            </a:pPr>
            <a:endParaRPr lang="cs-CZ" altLang="cs-CZ" sz="1900" dirty="0"/>
          </a:p>
          <a:p>
            <a:pPr marL="400050" indent="-40005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cs-CZ" altLang="cs-CZ" sz="1900" dirty="0"/>
              <a:t>Určete kapacitu akumulátoru ve Wh </a:t>
            </a:r>
            <a:r>
              <a:rPr lang="cs-CZ" altLang="cs-CZ" sz="1900" b="1" dirty="0"/>
              <a:t>(2 </a:t>
            </a:r>
            <a:r>
              <a:rPr lang="cs-CZ" altLang="cs-CZ" sz="1900" b="1" dirty="0" err="1"/>
              <a:t>Ah</a:t>
            </a:r>
            <a:r>
              <a:rPr lang="cs-CZ" altLang="cs-CZ" sz="1900" b="1" dirty="0"/>
              <a:t> * 6 V) = 12 Wh</a:t>
            </a:r>
          </a:p>
          <a:p>
            <a:pPr marL="400050" indent="-40005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cs-CZ" altLang="cs-CZ" sz="1900" dirty="0"/>
              <a:t>Jaký proud akumulátor dodává ? </a:t>
            </a:r>
            <a:r>
              <a:rPr lang="cs-CZ" altLang="cs-CZ" sz="1900" b="1" dirty="0">
                <a:highlight>
                  <a:srgbClr val="FFFF00"/>
                </a:highlight>
              </a:rPr>
              <a:t>3A</a:t>
            </a:r>
          </a:p>
          <a:p>
            <a:pPr marL="400050" indent="-40005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cs-CZ" altLang="cs-CZ" sz="1900" dirty="0"/>
              <a:t>Na kolik voltů pokleslo napětí zatíženého akumulátoru ? </a:t>
            </a:r>
            <a:r>
              <a:rPr lang="cs-CZ" altLang="cs-CZ" sz="1900" b="1" dirty="0"/>
              <a:t>6V - (3A * 0.2 Ohm) = 5.4V</a:t>
            </a:r>
          </a:p>
          <a:p>
            <a:pPr marL="400050" indent="-40005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cs-CZ" altLang="cs-CZ" sz="1900" dirty="0"/>
              <a:t>Jaký elektrický příkon má napájené zařízení ? </a:t>
            </a:r>
            <a:r>
              <a:rPr lang="cs-CZ" altLang="cs-CZ" sz="1900" b="1" dirty="0"/>
              <a:t>5.4V * 3A = 16.2W</a:t>
            </a:r>
          </a:p>
          <a:p>
            <a:pPr marL="400050" indent="-40005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cs-CZ" altLang="cs-CZ" sz="1900" dirty="0"/>
              <a:t>Za jak dlouho se akumulátor vybije ? – </a:t>
            </a:r>
            <a:r>
              <a:rPr lang="cs-CZ" altLang="cs-CZ" sz="1900" b="1" dirty="0"/>
              <a:t>2000 / 3000 = 0.66 h = 40 min</a:t>
            </a:r>
          </a:p>
          <a:p>
            <a:pPr marL="400050" indent="-40005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cs-CZ" altLang="cs-CZ" sz="1900" dirty="0"/>
              <a:t>Kolik energie akumulátor dodá napájenému zařízení než se vybije ? </a:t>
            </a:r>
            <a:r>
              <a:rPr lang="cs-CZ" altLang="cs-CZ" sz="1900" b="1" dirty="0"/>
              <a:t>2Ah * 5.4V = 10.8 Wh</a:t>
            </a:r>
          </a:p>
          <a:p>
            <a:pPr marL="400050" indent="-40005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cs-CZ" altLang="cs-CZ" sz="1900" dirty="0"/>
              <a:t>Kolik energie akumulátoru se ztratí na jeho vnitřním odporu a přemění se zde v teplo ? </a:t>
            </a:r>
            <a:r>
              <a:rPr lang="cs-CZ" altLang="cs-CZ" sz="1900" b="1" dirty="0"/>
              <a:t>(1/6) = 0.6 * 2 </a:t>
            </a:r>
            <a:r>
              <a:rPr lang="cs-CZ" altLang="cs-CZ" sz="1900" b="1" dirty="0" err="1"/>
              <a:t>Ah</a:t>
            </a:r>
            <a:r>
              <a:rPr lang="cs-CZ" altLang="cs-CZ" sz="1900" b="1" dirty="0"/>
              <a:t> = 1.2 Wh (10 % </a:t>
            </a:r>
            <a:r>
              <a:rPr lang="cs-CZ" altLang="cs-CZ" sz="1900" b="1"/>
              <a:t>uložené energie)</a:t>
            </a:r>
            <a:r>
              <a:rPr lang="cs-CZ" altLang="cs-CZ" sz="1900"/>
              <a:t> </a:t>
            </a:r>
            <a:endParaRPr lang="cs-CZ" altLang="cs-CZ" sz="1900" dirty="0"/>
          </a:p>
          <a:p>
            <a:pPr marL="400050" indent="-40005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endParaRPr lang="cs-CZ" altLang="cs-CZ" sz="1900" dirty="0"/>
          </a:p>
          <a:p>
            <a:pPr marL="400050" indent="-400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cs-CZ" altLang="cs-CZ" sz="1900" dirty="0"/>
              <a:t>Odpovědi: 12 Wh</a:t>
            </a:r>
            <a:r>
              <a:rPr lang="en-US" altLang="cs-CZ" sz="1900" dirty="0"/>
              <a:t>;</a:t>
            </a:r>
            <a:r>
              <a:rPr lang="cs-CZ" altLang="cs-CZ" sz="1900" dirty="0"/>
              <a:t> 3 A</a:t>
            </a:r>
            <a:r>
              <a:rPr lang="en-US" altLang="cs-CZ" sz="1900" dirty="0"/>
              <a:t>;</a:t>
            </a:r>
            <a:r>
              <a:rPr lang="cs-CZ" altLang="cs-CZ" sz="1900" dirty="0"/>
              <a:t> 5,4 V</a:t>
            </a:r>
            <a:r>
              <a:rPr lang="en-US" altLang="cs-CZ" sz="1900" dirty="0"/>
              <a:t>; 16,2 W; 40 </a:t>
            </a:r>
            <a:r>
              <a:rPr lang="en-US" altLang="cs-CZ" sz="1900" dirty="0" err="1"/>
              <a:t>minut</a:t>
            </a:r>
            <a:r>
              <a:rPr lang="en-US" altLang="cs-CZ" sz="1900" dirty="0"/>
              <a:t>; 10,8 </a:t>
            </a:r>
            <a:r>
              <a:rPr lang="en-US" altLang="cs-CZ" sz="1900" dirty="0" err="1"/>
              <a:t>Wh</a:t>
            </a:r>
            <a:r>
              <a:rPr lang="en-US" altLang="cs-CZ" sz="1900" dirty="0"/>
              <a:t>; 1,2 </a:t>
            </a:r>
            <a:r>
              <a:rPr lang="en-US" altLang="cs-CZ" sz="1900" dirty="0" err="1"/>
              <a:t>Wh</a:t>
            </a:r>
            <a:r>
              <a:rPr lang="en-US" altLang="cs-CZ" sz="1900" dirty="0"/>
              <a:t> (</a:t>
            </a:r>
            <a:r>
              <a:rPr lang="en-US" altLang="cs-CZ" sz="1900" dirty="0" err="1"/>
              <a:t>tj</a:t>
            </a:r>
            <a:r>
              <a:rPr lang="en-US" altLang="cs-CZ" sz="1900" dirty="0"/>
              <a:t>. 10 % ulo</a:t>
            </a:r>
            <a:r>
              <a:rPr lang="cs-CZ" altLang="cs-CZ" sz="1900" dirty="0" err="1"/>
              <a:t>žené</a:t>
            </a:r>
            <a:r>
              <a:rPr lang="cs-CZ" altLang="cs-CZ" sz="1900" dirty="0"/>
              <a:t> energie</a:t>
            </a:r>
            <a:r>
              <a:rPr lang="en-US" altLang="cs-CZ" sz="1900" dirty="0"/>
              <a:t>)</a:t>
            </a:r>
            <a:endParaRPr lang="cs-CZ" altLang="cs-CZ" sz="1900" dirty="0"/>
          </a:p>
          <a:p>
            <a:pPr marL="400050" indent="-400050" eaLnBrk="1" hangingPunct="1">
              <a:lnSpc>
                <a:spcPct val="80000"/>
              </a:lnSpc>
            </a:pPr>
            <a:endParaRPr lang="cs-CZ" altLang="cs-CZ" sz="19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45AC81D-B2ED-426C-BD3F-11DA4E88AE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45388" cy="1296987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 lIns="0" tIns="35203" rIns="0" bIns="0" anchor="ctr"/>
          <a:lstStyle/>
          <a:p>
            <a:pPr defTabSz="449263" eaLnBrk="1" hangingPunct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/>
              <a:t>NiCd akumulátory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5FCF2F2-0069-4824-ADC9-072D54379E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31188" cy="4413250"/>
          </a:xfrm>
          <a:noFill/>
          <a:extLs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 lIns="0" tIns="25602" rIns="0" bIns="0"/>
          <a:lstStyle/>
          <a:p>
            <a:pPr marL="431800" indent="-323850" defTabSz="449263" eaLnBrk="1" hangingPunct="1">
              <a:lnSpc>
                <a:spcPct val="8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700" b="1" dirty="0" err="1"/>
              <a:t>Niklo</a:t>
            </a:r>
            <a:r>
              <a:rPr lang="cs-CZ" altLang="cs-CZ" sz="1700" b="1"/>
              <a:t>-kadmiový</a:t>
            </a:r>
            <a:r>
              <a:rPr lang="cs-CZ" altLang="cs-CZ" sz="1700"/>
              <a:t> akumulátor</a:t>
            </a:r>
            <a:endParaRPr lang="cs-CZ" altLang="cs-CZ" sz="1700" dirty="0"/>
          </a:p>
          <a:p>
            <a:pPr marL="431800" indent="-323850" defTabSz="449263" eaLnBrk="1" hangingPunct="1">
              <a:lnSpc>
                <a:spcPct val="8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700" dirty="0"/>
              <a:t>Jeden z prvních typů akumulátorů používaných v mobilních zařízeních</a:t>
            </a:r>
          </a:p>
          <a:p>
            <a:pPr marL="431800" indent="-323850" defTabSz="449263" eaLnBrk="1" hangingPunct="1">
              <a:lnSpc>
                <a:spcPct val="8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700" dirty="0"/>
              <a:t>Dnes se již prakticky nevyrábí kvůli jedovatému Kadmiu</a:t>
            </a:r>
          </a:p>
          <a:p>
            <a:pPr marL="431800" indent="-323850" defTabSz="449263" eaLnBrk="1" hangingPunct="1">
              <a:lnSpc>
                <a:spcPct val="8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700" dirty="0"/>
              <a:t>Jmenovité napětí jednoho článku je </a:t>
            </a:r>
            <a:r>
              <a:rPr lang="cs-CZ" altLang="cs-CZ" sz="1700" b="1" dirty="0"/>
              <a:t>1,2 V </a:t>
            </a:r>
            <a:r>
              <a:rPr lang="cs-CZ" altLang="cs-CZ" sz="1700" dirty="0"/>
              <a:t>(tj. něco jako průměrné napětí vybíjejícího se článku, používáme ho při přepočtu na výkon a Wh)</a:t>
            </a:r>
            <a:endParaRPr lang="cs-CZ" altLang="cs-CZ" sz="1700" b="1" dirty="0"/>
          </a:p>
          <a:p>
            <a:pPr marL="431800" indent="-323850" defTabSz="449263" eaLnBrk="1" hangingPunct="1">
              <a:lnSpc>
                <a:spcPct val="8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700" dirty="0"/>
              <a:t>Plně nabitý akumulátor má </a:t>
            </a:r>
            <a:r>
              <a:rPr lang="cs-CZ" altLang="cs-CZ" sz="1700" b="1" dirty="0"/>
              <a:t>1,35 V</a:t>
            </a:r>
            <a:r>
              <a:rPr lang="cs-CZ" altLang="cs-CZ" sz="1700" dirty="0"/>
              <a:t> (ale pak rychle klesne na </a:t>
            </a:r>
            <a:r>
              <a:rPr lang="cs-CZ" altLang="cs-CZ" sz="1700" b="1" dirty="0"/>
              <a:t>1,22 – 1,25 V</a:t>
            </a:r>
            <a:r>
              <a:rPr lang="cs-CZ" altLang="cs-CZ" sz="1700" dirty="0"/>
              <a:t>)</a:t>
            </a:r>
          </a:p>
          <a:p>
            <a:pPr marL="431800" indent="-323850" defTabSz="449263" eaLnBrk="1" hangingPunct="1">
              <a:lnSpc>
                <a:spcPct val="8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cs-CZ" altLang="cs-CZ" sz="1700" dirty="0"/>
          </a:p>
          <a:p>
            <a:pPr marL="431800" indent="-323850" defTabSz="449263" eaLnBrk="1" hangingPunct="1">
              <a:lnSpc>
                <a:spcPct val="8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cs-CZ" altLang="cs-CZ" sz="2100" dirty="0"/>
          </a:p>
          <a:p>
            <a:pPr marL="863600" lvl="1" indent="-323850" defTabSz="449263" eaLnBrk="1" hangingPunct="1">
              <a:lnSpc>
                <a:spcPct val="8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cs-CZ" altLang="cs-CZ" sz="20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A95ED59-82F1-4B51-980A-508ABBF2F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428999"/>
            <a:ext cx="5256584" cy="294368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15B73A-4652-4488-A46E-EB0B6DB6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NiCd</a:t>
            </a:r>
            <a:r>
              <a:rPr lang="cs-CZ" dirty="0"/>
              <a:t> akumulátory - nabíjení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8C9000-E41F-465F-AA3E-E2942A8AF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 defTabSz="449263" eaLnBrk="1" hangingPunct="1">
              <a:lnSpc>
                <a:spcPct val="8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2000" dirty="0"/>
              <a:t>Obvykle se nabíjí proudem 0,1 – 0,3 C. </a:t>
            </a:r>
          </a:p>
          <a:p>
            <a:pPr marL="431800" indent="-323850" defTabSz="449263" eaLnBrk="1" hangingPunct="1">
              <a:lnSpc>
                <a:spcPct val="8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2000" dirty="0"/>
              <a:t>Například </a:t>
            </a:r>
            <a:r>
              <a:rPr lang="cs-CZ" altLang="cs-CZ" sz="2000" dirty="0" err="1"/>
              <a:t>NiCd</a:t>
            </a:r>
            <a:r>
              <a:rPr lang="cs-CZ" altLang="cs-CZ" sz="2000" dirty="0"/>
              <a:t> akumulátor s kapacitou 1000 </a:t>
            </a:r>
            <a:r>
              <a:rPr lang="cs-CZ" altLang="cs-CZ" sz="2000" dirty="0" err="1"/>
              <a:t>mAh</a:t>
            </a:r>
            <a:r>
              <a:rPr lang="cs-CZ" altLang="cs-CZ" sz="2000" dirty="0"/>
              <a:t> bude mít nabíjecí proud 100 – 300 mA.</a:t>
            </a:r>
          </a:p>
          <a:p>
            <a:pPr marL="431800" indent="-323850" defTabSz="449263" eaLnBrk="1" hangingPunct="1">
              <a:lnSpc>
                <a:spcPct val="8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2000" dirty="0"/>
              <a:t>Do článku je nutné při nabíjení dodat </a:t>
            </a:r>
            <a:r>
              <a:rPr lang="cs-CZ" altLang="cs-CZ" sz="2000" b="1" dirty="0"/>
              <a:t>1,4 násobek </a:t>
            </a:r>
            <a:r>
              <a:rPr lang="cs-CZ" altLang="cs-CZ" sz="2000" dirty="0"/>
              <a:t>ukládané energie. Například </a:t>
            </a:r>
            <a:r>
              <a:rPr lang="cs-CZ" altLang="cs-CZ" sz="2000" dirty="0" err="1"/>
              <a:t>NiCd</a:t>
            </a:r>
            <a:r>
              <a:rPr lang="cs-CZ" altLang="cs-CZ" sz="2000" dirty="0"/>
              <a:t> akumulátor s kapacitou 1000 </a:t>
            </a:r>
            <a:r>
              <a:rPr lang="cs-CZ" altLang="cs-CZ" sz="2000" dirty="0" err="1"/>
              <a:t>mAh</a:t>
            </a:r>
            <a:r>
              <a:rPr lang="cs-CZ" altLang="cs-CZ" sz="2000" dirty="0"/>
              <a:t> se bude nabíjet proudem 100 mA (tj. 0,1 C) po dobu 14 hodin.</a:t>
            </a:r>
          </a:p>
          <a:p>
            <a:pPr marL="431800" indent="-323850" defTabSz="449263" eaLnBrk="1" hangingPunct="1">
              <a:lnSpc>
                <a:spcPct val="8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2000" dirty="0"/>
              <a:t>Jednoduché nabíječky ukončí nabíjení po vypršení nastaveného času, ještě jednodušší musí uživatel vypnout sám</a:t>
            </a:r>
          </a:p>
          <a:p>
            <a:pPr marL="431800" indent="-323850" defTabSz="449263" eaLnBrk="1" hangingPunct="1">
              <a:lnSpc>
                <a:spcPct val="8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2000" dirty="0"/>
              <a:t>Možné je i </a:t>
            </a:r>
            <a:r>
              <a:rPr lang="cs-CZ" altLang="cs-CZ" sz="2000" dirty="0" err="1"/>
              <a:t>rychlonabíjení</a:t>
            </a:r>
            <a:r>
              <a:rPr lang="cs-CZ" altLang="cs-CZ" sz="2000" dirty="0"/>
              <a:t> proudem 1C – 2C, při kterém ale dochází k značnému zahřívání akumulátoru a teplota by neměla překročit 45 C, jinak může dojít k nevratnému poškození (kvalitní </a:t>
            </a:r>
            <a:r>
              <a:rPr lang="cs-CZ" altLang="cs-CZ" sz="2000" dirty="0" err="1"/>
              <a:t>rychlonabíječka</a:t>
            </a:r>
            <a:r>
              <a:rPr lang="cs-CZ" altLang="cs-CZ" sz="2000" dirty="0"/>
              <a:t> musí hlídat teplotu článku)</a:t>
            </a:r>
          </a:p>
          <a:p>
            <a:pPr marL="431800" indent="-323850" defTabSz="449263" eaLnBrk="1" hangingPunct="1">
              <a:lnSpc>
                <a:spcPct val="8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2000" dirty="0"/>
              <a:t>Při </a:t>
            </a:r>
            <a:r>
              <a:rPr lang="cs-CZ" altLang="cs-CZ" sz="2000" dirty="0" err="1"/>
              <a:t>rychlonabíjení</a:t>
            </a:r>
            <a:r>
              <a:rPr lang="cs-CZ" altLang="cs-CZ" sz="2000" dirty="0"/>
              <a:t> proudem 1C lze akumulátor nabít za zhruba za 1,5 hodiny</a:t>
            </a:r>
          </a:p>
          <a:p>
            <a:pPr marL="431800" indent="-323850" defTabSz="449263" eaLnBrk="1" hangingPunct="1">
              <a:lnSpc>
                <a:spcPct val="80000"/>
              </a:lnSpc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2000" dirty="0"/>
              <a:t>Ke konci nabíjení dochází k prudkému krátkodobému zvýšení proudu a následně snížení napětí akumulátoru. Současně se začíná článek zahřívat. Obou dvou stavů se může využívat pro automatické ukončení nabíjení inteligentní nabíječkou</a:t>
            </a: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018795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AF80467-8ABF-416C-8445-9BAB876223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NiCd akumulátor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B9D6F1C-574D-4B4F-A3CF-2B69D268D0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SzPct val="45000"/>
              <a:buFont typeface="StarSymbol" charset="0"/>
              <a:buChar char="●"/>
            </a:pPr>
            <a:r>
              <a:rPr lang="cs-CZ" altLang="cs-CZ" sz="1600" b="1" dirty="0"/>
              <a:t>Výhody</a:t>
            </a:r>
          </a:p>
          <a:p>
            <a:pPr lvl="1" eaLnBrk="1" hangingPunct="1">
              <a:lnSpc>
                <a:spcPct val="80000"/>
              </a:lnSpc>
              <a:buSzPct val="45000"/>
              <a:buFont typeface="StarSymbol" charset="0"/>
              <a:buChar char="●"/>
            </a:pPr>
            <a:r>
              <a:rPr lang="cs-CZ" altLang="cs-CZ" sz="1600" dirty="0"/>
              <a:t>Nevadí mu úplné vybití (jako jeden z mála přežije i vybití na úplnou nulu)</a:t>
            </a:r>
          </a:p>
          <a:p>
            <a:pPr lvl="1" eaLnBrk="1" hangingPunct="1">
              <a:lnSpc>
                <a:spcPct val="80000"/>
              </a:lnSpc>
              <a:buSzPct val="45000"/>
              <a:buFont typeface="StarSymbol" charset="0"/>
              <a:buChar char="●"/>
            </a:pPr>
            <a:r>
              <a:rPr lang="cs-CZ" altLang="cs-CZ" sz="1600" dirty="0"/>
              <a:t>Lze pak dlouhodobě skladovat ve vybitém stavu</a:t>
            </a:r>
          </a:p>
          <a:p>
            <a:pPr lvl="1" eaLnBrk="1" hangingPunct="1">
              <a:lnSpc>
                <a:spcPct val="80000"/>
              </a:lnSpc>
              <a:buSzPct val="45000"/>
              <a:buFont typeface="StarSymbol" charset="0"/>
              <a:buChar char="●"/>
            </a:pPr>
            <a:r>
              <a:rPr lang="cs-CZ" altLang="cs-CZ" sz="1600" dirty="0"/>
              <a:t>Možnost nabíjet rychle vysokým proudem při použití inteligentní nabíječky</a:t>
            </a:r>
          </a:p>
          <a:p>
            <a:pPr lvl="1" eaLnBrk="1" hangingPunct="1">
              <a:lnSpc>
                <a:spcPct val="80000"/>
              </a:lnSpc>
              <a:buSzPct val="45000"/>
              <a:buFont typeface="StarSymbol" charset="0"/>
              <a:buChar char="●"/>
            </a:pPr>
            <a:r>
              <a:rPr lang="cs-CZ" altLang="cs-CZ" sz="1600" dirty="0"/>
              <a:t>Pracuje dobře i v mrazu</a:t>
            </a:r>
          </a:p>
          <a:p>
            <a:pPr lvl="1" eaLnBrk="1" hangingPunct="1">
              <a:lnSpc>
                <a:spcPct val="80000"/>
              </a:lnSpc>
              <a:buSzPct val="45000"/>
              <a:buFont typeface="StarSymbol" charset="0"/>
              <a:buChar char="●"/>
            </a:pPr>
            <a:r>
              <a:rPr lang="cs-CZ" altLang="cs-CZ" sz="1600" dirty="0"/>
              <a:t>Životnost 1000 nabíjecích cyklů</a:t>
            </a:r>
          </a:p>
          <a:p>
            <a:pPr lvl="1" eaLnBrk="1" hangingPunct="1">
              <a:lnSpc>
                <a:spcPct val="80000"/>
              </a:lnSpc>
              <a:buSzPct val="45000"/>
              <a:buFont typeface="StarSymbol" charset="0"/>
              <a:buChar char="●"/>
            </a:pPr>
            <a:endParaRPr lang="cs-CZ" altLang="cs-CZ" sz="1600" dirty="0"/>
          </a:p>
          <a:p>
            <a:pPr eaLnBrk="1" hangingPunct="1">
              <a:lnSpc>
                <a:spcPct val="80000"/>
              </a:lnSpc>
              <a:buSzPct val="45000"/>
              <a:buFont typeface="StarSymbol" charset="0"/>
              <a:buChar char="●"/>
            </a:pPr>
            <a:r>
              <a:rPr lang="cs-CZ" altLang="cs-CZ" sz="1600" b="1" dirty="0"/>
              <a:t>Nevýhody</a:t>
            </a:r>
          </a:p>
          <a:p>
            <a:pPr lvl="1" eaLnBrk="1" hangingPunct="1">
              <a:lnSpc>
                <a:spcPct val="80000"/>
              </a:lnSpc>
              <a:buSzPct val="45000"/>
              <a:buFont typeface="StarSymbol" charset="0"/>
              <a:buChar char="●"/>
            </a:pPr>
            <a:r>
              <a:rPr lang="cs-CZ" altLang="cs-CZ" sz="1600" dirty="0"/>
              <a:t>Před použitím po dlouhodobém uskladnění je nutno provést 2 až 3 nabíjecí cykly, aby se aktivní hmoty uvedly do plného provozu (tzv. formování akumulátoru)</a:t>
            </a:r>
          </a:p>
          <a:p>
            <a:pPr lvl="1" eaLnBrk="1" hangingPunct="1">
              <a:lnSpc>
                <a:spcPct val="80000"/>
              </a:lnSpc>
              <a:buSzPct val="45000"/>
              <a:buFont typeface="StarSymbol" charset="0"/>
              <a:buChar char="●"/>
            </a:pPr>
            <a:r>
              <a:rPr lang="cs-CZ" altLang="cs-CZ" sz="1600" dirty="0"/>
              <a:t>Samovybíjení (po pár týdnech se samovolně zcela vybije)</a:t>
            </a:r>
          </a:p>
          <a:p>
            <a:pPr lvl="1" eaLnBrk="1" hangingPunct="1">
              <a:lnSpc>
                <a:spcPct val="80000"/>
              </a:lnSpc>
              <a:buSzPct val="45000"/>
              <a:buFont typeface="StarSymbol" charset="0"/>
              <a:buChar char="●"/>
            </a:pPr>
            <a:r>
              <a:rPr lang="cs-CZ" altLang="cs-CZ" sz="1600" dirty="0"/>
              <a:t>Vzhledem k samovybíjení je lepší články, které často nepoužíváme nabíjet až před použitím </a:t>
            </a:r>
          </a:p>
          <a:p>
            <a:pPr lvl="1" eaLnBrk="1" hangingPunct="1">
              <a:lnSpc>
                <a:spcPct val="80000"/>
              </a:lnSpc>
              <a:buSzPct val="45000"/>
              <a:buFont typeface="StarSymbol" charset="0"/>
              <a:buChar char="●"/>
            </a:pPr>
            <a:r>
              <a:rPr lang="cs-CZ" altLang="cs-CZ" sz="1600" dirty="0"/>
              <a:t>Paměťový efekt (musí se úplně nabíjet a úplně vybíjet)</a:t>
            </a:r>
          </a:p>
          <a:p>
            <a:pPr lvl="1" eaLnBrk="1" hangingPunct="1">
              <a:lnSpc>
                <a:spcPct val="80000"/>
              </a:lnSpc>
              <a:buSzPct val="45000"/>
              <a:buFont typeface="StarSymbol" charset="0"/>
              <a:buChar char="●"/>
            </a:pPr>
            <a:r>
              <a:rPr lang="cs-CZ" altLang="cs-CZ" sz="1600" dirty="0"/>
              <a:t>Nízký poměr kapacita/hmotnost (50 Wh / kg)</a:t>
            </a:r>
          </a:p>
          <a:p>
            <a:pPr lvl="1" eaLnBrk="1" hangingPunct="1">
              <a:lnSpc>
                <a:spcPct val="80000"/>
              </a:lnSpc>
              <a:buSzPct val="45000"/>
              <a:buFont typeface="StarSymbol" charset="0"/>
              <a:buChar char="●"/>
            </a:pPr>
            <a:r>
              <a:rPr lang="cs-CZ" altLang="cs-CZ" sz="1600" dirty="0"/>
              <a:t>Obsahuje jedovaté kadmium</a:t>
            </a:r>
          </a:p>
          <a:p>
            <a:pPr lvl="1" eaLnBrk="1" hangingPunct="1">
              <a:lnSpc>
                <a:spcPct val="80000"/>
              </a:lnSpc>
              <a:buSzPct val="45000"/>
              <a:buFont typeface="StarSymbol" charset="0"/>
              <a:buChar char="●"/>
            </a:pPr>
            <a:r>
              <a:rPr lang="cs-CZ" altLang="cs-CZ" sz="1600" dirty="0"/>
              <a:t>Nelze zjistit stupeň nabití – napětí se celou dobu provozu pohybuje okolo 1,2 V a nelze dle něj usuzovat, jak hodně už se akumulátor vybil</a:t>
            </a:r>
          </a:p>
          <a:p>
            <a:pPr eaLnBrk="1" hangingPunct="1">
              <a:lnSpc>
                <a:spcPct val="80000"/>
              </a:lnSpc>
            </a:pPr>
            <a:endParaRPr lang="cs-CZ" altLang="cs-CZ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954299A4-A3EC-4FFA-840C-7CA515471E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NiCd – paměťový efekt</a:t>
            </a:r>
          </a:p>
        </p:txBody>
      </p:sp>
      <p:sp>
        <p:nvSpPr>
          <p:cNvPr id="44035" name="Rectangle 7">
            <a:extLst>
              <a:ext uri="{FF2B5EF4-FFF2-40B4-BE49-F238E27FC236}">
                <a16:creationId xmlns:a16="http://schemas.microsoft.com/office/drawing/2014/main" id="{C9D6D798-5633-452D-8460-D93D0FD7BD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cs-CZ" altLang="cs-CZ" sz="1800" dirty="0"/>
              <a:t>Tento jev vzniká při opakovaném vybíjení </a:t>
            </a:r>
            <a:r>
              <a:rPr lang="cs-CZ" altLang="cs-CZ" sz="1800" dirty="0" err="1"/>
              <a:t>NiCd</a:t>
            </a:r>
            <a:r>
              <a:rPr lang="cs-CZ" altLang="cs-CZ" sz="1800" dirty="0"/>
              <a:t> akumulátorů na střední (ne úplnou) úroveň vybití</a:t>
            </a:r>
          </a:p>
          <a:p>
            <a:pPr eaLnBrk="1" hangingPunct="1"/>
            <a:r>
              <a:rPr lang="cs-CZ" altLang="cs-CZ" sz="1800" dirty="0"/>
              <a:t>Je to reverzibilní jev odstranitelný plným vybitím akumulátoru. </a:t>
            </a:r>
          </a:p>
          <a:p>
            <a:pPr eaLnBrk="1" hangingPunct="1"/>
            <a:r>
              <a:rPr lang="cs-CZ" altLang="cs-CZ" sz="1800" dirty="0"/>
              <a:t>Projevem paměťového efektu je vznik „druhého vybíjecího stupně“, což je náhlý pokles napětí akumulátorového článku zhruba o 50 až 100 </a:t>
            </a:r>
            <a:r>
              <a:rPr lang="cs-CZ" altLang="cs-CZ" sz="1800" dirty="0" err="1"/>
              <a:t>mV</a:t>
            </a:r>
            <a:endParaRPr lang="cs-CZ" altLang="cs-CZ" sz="1800" dirty="0"/>
          </a:p>
          <a:p>
            <a:pPr eaLnBrk="1" hangingPunct="1"/>
            <a:r>
              <a:rPr lang="cs-CZ" altLang="cs-CZ" sz="1800" dirty="0"/>
              <a:t>Doporučuje se pojem „paměťový efekt“ nepoužívat a nahradit označením "druhý vybíjecí stupeň"</a:t>
            </a:r>
            <a:r>
              <a:rPr lang="cs-CZ" altLang="cs-CZ" dirty="0"/>
              <a:t>   </a:t>
            </a:r>
          </a:p>
        </p:txBody>
      </p:sp>
      <p:pic>
        <p:nvPicPr>
          <p:cNvPr id="44036" name="Picture 8" descr="1">
            <a:extLst>
              <a:ext uri="{FF2B5EF4-FFF2-40B4-BE49-F238E27FC236}">
                <a16:creationId xmlns:a16="http://schemas.microsoft.com/office/drawing/2014/main" id="{86885AE2-C86C-4C7E-8C17-8229F5BEB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644900"/>
            <a:ext cx="5041900" cy="287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FCEC6F9-845A-4E6B-9F22-D8EECA6FD4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cs-CZ" altLang="cs-CZ" dirty="0" err="1"/>
              <a:t>NiCd</a:t>
            </a:r>
            <a:r>
              <a:rPr lang="cs-CZ" altLang="cs-CZ" dirty="0"/>
              <a:t> - nabíječka</a:t>
            </a:r>
          </a:p>
        </p:txBody>
      </p:sp>
      <p:pic>
        <p:nvPicPr>
          <p:cNvPr id="45059" name="Picture 8" descr="nabijecka-akumulatoru-nimh-nicd-bc-250-obrazek-1">
            <a:extLst>
              <a:ext uri="{FF2B5EF4-FFF2-40B4-BE49-F238E27FC236}">
                <a16:creationId xmlns:a16="http://schemas.microsoft.com/office/drawing/2014/main" id="{0A8BABB2-48E4-4662-94FA-C36674A7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38"/>
            <a:ext cx="471487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CBD4E2C-760E-4E87-B3C1-4EB90E31E2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NiMH akumulátory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4AFC48F-68B5-4D70-90C6-0E8B3CA5F5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600" b="1" dirty="0" err="1"/>
              <a:t>Niklo</a:t>
            </a:r>
            <a:r>
              <a:rPr lang="cs-CZ" altLang="cs-CZ" sz="1600" b="1" dirty="0"/>
              <a:t>-metal-hydridový akumulátor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Nástupce </a:t>
            </a:r>
            <a:r>
              <a:rPr lang="cs-CZ" altLang="cs-CZ" sz="1600" dirty="0" err="1"/>
              <a:t>NiCd</a:t>
            </a:r>
            <a:r>
              <a:rPr lang="cs-CZ" altLang="cs-CZ" sz="1600" dirty="0"/>
              <a:t> akumulátoru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Jedovaté kadmium bylo nahrazeno slitinou kobaltu, manganu, hliníku a dalších vzácných kovů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600" dirty="0"/>
              <a:t>Stejně jako </a:t>
            </a:r>
            <a:r>
              <a:rPr lang="cs-CZ" altLang="cs-CZ" sz="1600" dirty="0" err="1"/>
              <a:t>NiCd</a:t>
            </a:r>
            <a:r>
              <a:rPr lang="cs-CZ" altLang="cs-CZ" sz="1600" dirty="0"/>
              <a:t> má i </a:t>
            </a:r>
            <a:r>
              <a:rPr lang="cs-CZ" altLang="cs-CZ" sz="1600" dirty="0" err="1"/>
              <a:t>NiMH</a:t>
            </a:r>
            <a:r>
              <a:rPr lang="cs-CZ" altLang="cs-CZ" sz="1600" dirty="0"/>
              <a:t> jmenovité napětí </a:t>
            </a:r>
            <a:r>
              <a:rPr lang="cs-CZ" altLang="cs-CZ" sz="1600" b="1" dirty="0"/>
              <a:t>1,2 V</a:t>
            </a:r>
            <a:r>
              <a:rPr lang="cs-CZ" altLang="cs-CZ" sz="1600" dirty="0"/>
              <a:t> a nabíjí se na napětí cca </a:t>
            </a:r>
            <a:r>
              <a:rPr lang="cs-CZ" altLang="cs-CZ" sz="1600" b="1" dirty="0"/>
              <a:t>1,4 V</a:t>
            </a:r>
          </a:p>
          <a:p>
            <a:pPr lvl="1" eaLnBrk="1" hangingPunct="1">
              <a:lnSpc>
                <a:spcPct val="80000"/>
              </a:lnSpc>
            </a:pPr>
            <a:endParaRPr lang="cs-CZ" altLang="cs-CZ" sz="1300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2F3AA0ED-04EB-42D5-938B-8312882CE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" y="3690311"/>
            <a:ext cx="3034680" cy="227601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11059C35-168E-49EE-BBCA-E6E1B1B38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03" y="3925094"/>
            <a:ext cx="2033671" cy="2033671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AD665D49-A9CC-4FE9-8D67-6CE8CE5C3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279" y="4061872"/>
            <a:ext cx="1773929" cy="1773929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493C5C81-734F-4B68-BF56-CE1A9F4F8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54" y="3690311"/>
            <a:ext cx="2860653" cy="21454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F6D0B8-5208-48D5-9428-7BD18372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Baterie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3B21A7-2D7B-4911-9ED5-2A8C5E1F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 defTabSz="449263" eaLnBrk="1" hangingPunct="1"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600" dirty="0"/>
              <a:t>Články se obvykle spojují </a:t>
            </a:r>
            <a:r>
              <a:rPr lang="cs-CZ" altLang="cs-CZ" sz="1600" b="1" dirty="0"/>
              <a:t>do série</a:t>
            </a:r>
            <a:r>
              <a:rPr lang="cs-CZ" altLang="cs-CZ" sz="1600" dirty="0"/>
              <a:t> pro dosažení </a:t>
            </a:r>
            <a:r>
              <a:rPr lang="cs-CZ" altLang="cs-CZ" sz="1600" b="1" dirty="0"/>
              <a:t>vyššího elektrického napětí, </a:t>
            </a:r>
            <a:r>
              <a:rPr lang="cs-CZ" altLang="cs-CZ" sz="1600" dirty="0"/>
              <a:t>než jaké by bylo napětí jediného článku</a:t>
            </a:r>
            <a:endParaRPr lang="cs-CZ" altLang="cs-CZ" sz="1600" b="1" dirty="0"/>
          </a:p>
          <a:p>
            <a:pPr marL="431800" indent="-323850" defTabSz="449263" eaLnBrk="1" hangingPunct="1"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600" b="1" dirty="0"/>
              <a:t>Baterií</a:t>
            </a:r>
            <a:r>
              <a:rPr lang="cs-CZ" altLang="cs-CZ" sz="1600" dirty="0"/>
              <a:t> se exaktně rozumí zdroj elektrické energie, realizovaný jako sada sériově spojených elektrických článků – dnes ale běžné označujeme pojmem baterie i jeden samostatný článek (např.  </a:t>
            </a:r>
            <a:r>
              <a:rPr lang="cs-CZ" altLang="cs-CZ" sz="1600" i="1" dirty="0"/>
              <a:t>tužková baterie</a:t>
            </a:r>
            <a:r>
              <a:rPr lang="cs-CZ" altLang="cs-CZ" sz="1600" dirty="0"/>
              <a:t>)</a:t>
            </a:r>
          </a:p>
          <a:p>
            <a:pPr marL="431800" indent="-323850" defTabSz="449263" eaLnBrk="1" hangingPunct="1"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600" dirty="0"/>
              <a:t>Celkové napětí baterie je dáno součtem dílčích napětí jednotlivých článků v baterii</a:t>
            </a:r>
          </a:p>
          <a:p>
            <a:pPr marL="431800" indent="-323850" defTabSz="449263" eaLnBrk="1" hangingPunct="1"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600" dirty="0"/>
              <a:t>Při</a:t>
            </a:r>
            <a:r>
              <a:rPr lang="cs-CZ" altLang="cs-CZ" sz="1600" b="1" dirty="0"/>
              <a:t> paralelním</a:t>
            </a:r>
            <a:r>
              <a:rPr lang="cs-CZ" altLang="cs-CZ" sz="1600" dirty="0"/>
              <a:t> spojení článků zůstává elektrické</a:t>
            </a:r>
            <a:r>
              <a:rPr lang="cs-CZ" altLang="cs-CZ" sz="1600" b="1" dirty="0"/>
              <a:t> napětí stejné,</a:t>
            </a:r>
            <a:r>
              <a:rPr lang="cs-CZ" altLang="cs-CZ" sz="1600" dirty="0"/>
              <a:t> baterie jako celek však snese vyšší zatížení (lze odebírat paralelně proud z více článků vedle sebe)</a:t>
            </a:r>
          </a:p>
          <a:p>
            <a:pPr marL="431800" indent="-323850" defTabSz="449263" eaLnBrk="1" hangingPunct="1"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600" dirty="0"/>
              <a:t>Paralelním zapojením zdrojů se snižuje vnitřní odpor celkového zdroje a ten pak může dodávat větší elektrický proud. Paralelně spojovat je možno jen stejné články (typ i stupeň vybití), jinak vyrovnávací proudy mezi jednotlivými články (s různým napětím) mohou způsobit i explozi vybitého článku</a:t>
            </a:r>
          </a:p>
          <a:p>
            <a:pPr marL="431800" indent="-323850" defTabSz="449263" eaLnBrk="1" hangingPunct="1"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cs-CZ" altLang="cs-CZ" sz="1600" b="1" dirty="0"/>
          </a:p>
          <a:p>
            <a:pPr marL="431800" indent="-323850" defTabSz="449263" eaLnBrk="1" hangingPunct="1"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600" dirty="0"/>
              <a:t>Spojením několika článků vzniká </a:t>
            </a:r>
            <a:r>
              <a:rPr lang="cs-CZ" altLang="cs-CZ" sz="1600" b="1" dirty="0"/>
              <a:t>bateriový akumulátor</a:t>
            </a:r>
            <a:endParaRPr lang="cs-CZ" altLang="cs-CZ" sz="1600" dirty="0"/>
          </a:p>
          <a:p>
            <a:pPr marL="431800" indent="-323850" defTabSz="449263" eaLnBrk="1" hangingPunct="1">
              <a:buSzPct val="45000"/>
              <a:buFont typeface="StarSymbol" charset="0"/>
              <a:buChar char="●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cs-CZ" altLang="cs-CZ" sz="1600" dirty="0"/>
              <a:t>Bateriové zapojení akumulátorů (jedno zda sériově nebo paralelně) snižuje jejich životnost a kvalitu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45996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adpis 1">
            <a:extLst>
              <a:ext uri="{FF2B5EF4-FFF2-40B4-BE49-F238E27FC236}">
                <a16:creationId xmlns:a16="http://schemas.microsoft.com/office/drawing/2014/main" id="{039EBC83-1D4D-4C8B-ACE6-C799ECDA19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cs-CZ" altLang="cs-CZ" dirty="0" err="1"/>
              <a:t>NiMh</a:t>
            </a:r>
            <a:r>
              <a:rPr lang="cs-CZ" altLang="cs-CZ" dirty="0"/>
              <a:t> akumulátory</a:t>
            </a:r>
          </a:p>
        </p:txBody>
      </p:sp>
      <p:sp>
        <p:nvSpPr>
          <p:cNvPr id="47107" name="Zástupný symbol pro obsah 2">
            <a:extLst>
              <a:ext uri="{FF2B5EF4-FFF2-40B4-BE49-F238E27FC236}">
                <a16:creationId xmlns:a16="http://schemas.microsoft.com/office/drawing/2014/main" id="{606EC55C-E0AF-4784-8408-348EA2B468A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556792"/>
            <a:ext cx="8229600" cy="517897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600" b="1" dirty="0"/>
              <a:t>Výhody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dirty="0"/>
              <a:t>Zhruba 2,5x vyšší kapacita než </a:t>
            </a:r>
            <a:r>
              <a:rPr lang="cs-CZ" altLang="cs-CZ" sz="1600" dirty="0" err="1"/>
              <a:t>NiCd</a:t>
            </a:r>
            <a:r>
              <a:rPr lang="cs-CZ" altLang="cs-CZ" sz="1600" dirty="0"/>
              <a:t> akumulátor stejného rozměru (AA články mají dnes kapacitu až 2700 </a:t>
            </a:r>
            <a:r>
              <a:rPr lang="cs-CZ" altLang="cs-CZ" sz="1600" dirty="0" err="1"/>
              <a:t>mAh</a:t>
            </a:r>
            <a:r>
              <a:rPr lang="cs-CZ" altLang="cs-CZ" sz="16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dirty="0"/>
              <a:t>Uloženo až </a:t>
            </a:r>
            <a:r>
              <a:rPr lang="cs-CZ" altLang="cs-CZ" sz="1600" b="1" dirty="0"/>
              <a:t>120 Wh na kg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dirty="0"/>
              <a:t>Nižší vnitřní odpor než </a:t>
            </a:r>
            <a:r>
              <a:rPr lang="cs-CZ" altLang="cs-CZ" sz="1600" dirty="0" err="1"/>
              <a:t>NiCd</a:t>
            </a:r>
            <a:r>
              <a:rPr lang="cs-CZ" altLang="cs-CZ" sz="1600" dirty="0"/>
              <a:t>, umožňuje dodávat vysoký proud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dirty="0"/>
              <a:t>Možnost </a:t>
            </a:r>
            <a:r>
              <a:rPr lang="cs-CZ" altLang="cs-CZ" sz="1600" dirty="0" err="1"/>
              <a:t>rychlonabíjení</a:t>
            </a:r>
            <a:r>
              <a:rPr lang="cs-CZ" altLang="cs-CZ" sz="1600" dirty="0"/>
              <a:t> (obvykle za 2,5 hod)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dirty="0"/>
              <a:t>Stálé napětí 1,2 V - během vybíjení neklesá </a:t>
            </a:r>
          </a:p>
          <a:p>
            <a:pPr eaLnBrk="1" hangingPunct="1">
              <a:lnSpc>
                <a:spcPct val="80000"/>
              </a:lnSpc>
            </a:pPr>
            <a:endParaRPr lang="cs-CZ" altLang="cs-CZ" sz="16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1600" b="1" dirty="0"/>
              <a:t>Nevýhody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dirty="0"/>
              <a:t>Samovybíjení (až 30</a:t>
            </a:r>
            <a:r>
              <a:rPr lang="en-US" altLang="cs-CZ" sz="1600" dirty="0"/>
              <a:t>% </a:t>
            </a:r>
            <a:r>
              <a:rPr lang="en-US" altLang="cs-CZ" sz="1600" dirty="0" err="1"/>
              <a:t>kapacity</a:t>
            </a:r>
            <a:r>
              <a:rPr lang="en-US" altLang="cs-CZ" sz="1600" dirty="0"/>
              <a:t> za m</a:t>
            </a:r>
            <a:r>
              <a:rPr lang="cs-CZ" altLang="cs-CZ" sz="1600" dirty="0" err="1"/>
              <a:t>ěsíc</a:t>
            </a:r>
            <a:r>
              <a:rPr lang="cs-CZ" altLang="cs-CZ" sz="1600" dirty="0"/>
              <a:t>),  rychlejší při vysoké teplotě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dirty="0"/>
              <a:t>Při teplotách pod 5° C se blokuje elektrochemická reakce a baterie se jeví zdánlivě vybitá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dirty="0"/>
              <a:t>Nižší životnost než </a:t>
            </a:r>
            <a:r>
              <a:rPr lang="cs-CZ" altLang="cs-CZ" sz="1600" dirty="0" err="1"/>
              <a:t>NiCd</a:t>
            </a:r>
            <a:r>
              <a:rPr lang="cs-CZ" altLang="cs-CZ" sz="1600" dirty="0"/>
              <a:t> (asi 500 cyklů)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dirty="0"/>
              <a:t>Přebíjení baterii zničí – nabíjení je nutné včas ukončit, zejména </a:t>
            </a:r>
            <a:r>
              <a:rPr lang="cs-CZ" altLang="cs-CZ" sz="1600" dirty="0" err="1"/>
              <a:t>rychlonabíjení</a:t>
            </a:r>
            <a:endParaRPr lang="cs-CZ" altLang="cs-CZ" sz="1600" dirty="0"/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dirty="0"/>
              <a:t>Při dlouhodobém skladování bez  pravidelného nabíjení a vybíjení dojde ke ztrátě kapacity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dirty="0"/>
              <a:t>Dlouhodobě skladované </a:t>
            </a:r>
            <a:r>
              <a:rPr lang="cs-CZ" altLang="cs-CZ" sz="1600" b="1" dirty="0" err="1"/>
              <a:t>NiMH</a:t>
            </a:r>
            <a:r>
              <a:rPr lang="cs-CZ" altLang="cs-CZ" sz="1600" b="1" dirty="0"/>
              <a:t> akumulátory se musí nejméně každých 6 měsíců dobít</a:t>
            </a:r>
            <a:r>
              <a:rPr lang="cs-CZ" altLang="cs-CZ" sz="1600" dirty="0"/>
              <a:t> asi na 50% jmenovité kapacity 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dirty="0"/>
              <a:t>Pokud necháme vybité </a:t>
            </a:r>
            <a:r>
              <a:rPr lang="cs-CZ" altLang="cs-CZ" sz="1600" dirty="0" err="1"/>
              <a:t>NiMH</a:t>
            </a:r>
            <a:r>
              <a:rPr lang="cs-CZ" altLang="cs-CZ" sz="1600" dirty="0"/>
              <a:t> akumulátory déle bez nabití, dochází k nevratným reakcím a ztrátě kapacity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600" dirty="0"/>
              <a:t>Nelze určit jak hodně je vybitá – napětí je stále cca 1,2 V</a:t>
            </a:r>
          </a:p>
          <a:p>
            <a:pPr lvl="1" eaLnBrk="1" hangingPunct="1">
              <a:lnSpc>
                <a:spcPct val="80000"/>
              </a:lnSpc>
            </a:pPr>
            <a:endParaRPr lang="cs-CZ" altLang="cs-CZ" sz="1600" dirty="0"/>
          </a:p>
          <a:p>
            <a:pPr eaLnBrk="1" hangingPunct="1"/>
            <a:endParaRPr lang="cs-CZ" altLang="cs-CZ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83E6645-7A58-4665-8334-A263280079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Li-Ion akumulátor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EAAABFF-B529-44EC-B8C3-F318622B96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cs-CZ" altLang="cs-CZ" sz="1300" b="1" dirty="0"/>
              <a:t>Lithium iontový akumulátor</a:t>
            </a:r>
          </a:p>
          <a:p>
            <a:pPr eaLnBrk="1" hangingPunct="1"/>
            <a:r>
              <a:rPr lang="cs-CZ" altLang="cs-CZ" sz="1300" dirty="0"/>
              <a:t>V současné době </a:t>
            </a:r>
            <a:r>
              <a:rPr lang="cs-CZ" altLang="cs-CZ" sz="1300" b="1" dirty="0"/>
              <a:t>nejpoužívanější typ</a:t>
            </a:r>
            <a:r>
              <a:rPr lang="cs-CZ" altLang="cs-CZ" sz="1300" dirty="0"/>
              <a:t> v mobilním hardwaru</a:t>
            </a:r>
          </a:p>
          <a:p>
            <a:pPr eaLnBrk="1" hangingPunct="1"/>
            <a:r>
              <a:rPr lang="cs-CZ" altLang="cs-CZ" sz="1300" dirty="0"/>
              <a:t>Každý výrobce používá vlastní tvary baterií a jejich kontaktů</a:t>
            </a:r>
          </a:p>
          <a:p>
            <a:pPr eaLnBrk="1" hangingPunct="1"/>
            <a:r>
              <a:rPr lang="cs-CZ" altLang="cs-CZ" sz="1300" dirty="0"/>
              <a:t>Vysoké jmenovité napětí </a:t>
            </a:r>
            <a:r>
              <a:rPr lang="cs-CZ" altLang="cs-CZ" sz="1300" b="1" dirty="0"/>
              <a:t>3,7 V </a:t>
            </a:r>
            <a:r>
              <a:rPr lang="cs-CZ" altLang="cs-CZ" sz="1300" dirty="0"/>
              <a:t>(Akumulátor s napětí 3,7 je však již vybitý asi na 30 procent)</a:t>
            </a:r>
            <a:endParaRPr lang="cs-CZ" altLang="cs-CZ" sz="1300" b="1" dirty="0"/>
          </a:p>
          <a:p>
            <a:pPr eaLnBrk="1" hangingPunct="1"/>
            <a:r>
              <a:rPr lang="cs-CZ" altLang="cs-CZ" sz="1300" dirty="0"/>
              <a:t>Velmi nízký vnitřní odpor</a:t>
            </a:r>
          </a:p>
          <a:p>
            <a:pPr eaLnBrk="1" hangingPunct="1"/>
            <a:r>
              <a:rPr lang="cs-CZ" altLang="cs-CZ" sz="1300" dirty="0"/>
              <a:t>Životnost 1000 cyklů (záleží ale dost na zacházení – teplotě při nabíjení, nepřebíjení, zatížení a rychlosti vybíjení)</a:t>
            </a:r>
          </a:p>
          <a:p>
            <a:pPr eaLnBrk="1" hangingPunct="1"/>
            <a:r>
              <a:rPr lang="cs-CZ" altLang="cs-CZ" sz="1300" dirty="0"/>
              <a:t>Téměř žádné samovybíjení (při pokojové teplotě ztratí za rok asi 15</a:t>
            </a:r>
            <a:r>
              <a:rPr lang="en-US" altLang="cs-CZ" sz="1300" dirty="0"/>
              <a:t>% </a:t>
            </a:r>
            <a:r>
              <a:rPr lang="en-US" altLang="cs-CZ" sz="1300" dirty="0" err="1"/>
              <a:t>kapacity</a:t>
            </a:r>
            <a:r>
              <a:rPr lang="en-US" altLang="cs-CZ" sz="1300" dirty="0"/>
              <a:t>)</a:t>
            </a:r>
          </a:p>
          <a:p>
            <a:pPr eaLnBrk="1" hangingPunct="1"/>
            <a:r>
              <a:rPr lang="en-US" altLang="cs-CZ" sz="1300" dirty="0" err="1"/>
              <a:t>Vysok</a:t>
            </a:r>
            <a:r>
              <a:rPr lang="cs-CZ" altLang="cs-CZ" sz="1300" dirty="0"/>
              <a:t>á </a:t>
            </a:r>
            <a:r>
              <a:rPr lang="cs-CZ" altLang="cs-CZ" sz="1300" b="1" dirty="0"/>
              <a:t>energetická hustota </a:t>
            </a:r>
            <a:r>
              <a:rPr lang="cs-CZ" altLang="cs-CZ" sz="1300" dirty="0"/>
              <a:t>přes </a:t>
            </a:r>
            <a:r>
              <a:rPr lang="cs-CZ" altLang="cs-CZ" sz="1300" b="1" dirty="0"/>
              <a:t>150 Wh</a:t>
            </a:r>
            <a:r>
              <a:rPr lang="en-US" altLang="cs-CZ" sz="1300" b="1" dirty="0"/>
              <a:t>/kg</a:t>
            </a:r>
            <a:endParaRPr lang="cs-CZ" altLang="cs-CZ" sz="1300" b="1" dirty="0"/>
          </a:p>
          <a:p>
            <a:pPr eaLnBrk="1" hangingPunct="1"/>
            <a:r>
              <a:rPr lang="cs-CZ" altLang="cs-CZ" sz="1300" dirty="0"/>
              <a:t>Lze nabíjet v jakémkoliv stavu vybití – žádný paměťový efekt  </a:t>
            </a:r>
          </a:p>
          <a:p>
            <a:pPr eaLnBrk="1" hangingPunct="1"/>
            <a:r>
              <a:rPr lang="cs-CZ" altLang="cs-CZ" sz="1300" dirty="0"/>
              <a:t>Nabíjí se napětím 4,2 V. Pokud by bylo nabíjecí napětí nižší, nenabije se na 100</a:t>
            </a:r>
            <a:r>
              <a:rPr lang="en-US" altLang="cs-CZ" sz="1300" dirty="0"/>
              <a:t> %, </a:t>
            </a:r>
            <a:r>
              <a:rPr lang="en-US" altLang="cs-CZ" sz="1300" dirty="0" err="1"/>
              <a:t>pokud</a:t>
            </a:r>
            <a:r>
              <a:rPr lang="en-US" altLang="cs-CZ" sz="1300" dirty="0"/>
              <a:t> by </a:t>
            </a:r>
            <a:r>
              <a:rPr lang="en-US" altLang="cs-CZ" sz="1300" dirty="0" err="1"/>
              <a:t>bylo</a:t>
            </a:r>
            <a:r>
              <a:rPr lang="en-US" altLang="cs-CZ" sz="1300" dirty="0"/>
              <a:t> </a:t>
            </a:r>
            <a:r>
              <a:rPr lang="en-US" altLang="cs-CZ" sz="1300" dirty="0" err="1"/>
              <a:t>naopak</a:t>
            </a:r>
            <a:r>
              <a:rPr lang="en-US" altLang="cs-CZ" sz="1300" dirty="0"/>
              <a:t> </a:t>
            </a:r>
            <a:r>
              <a:rPr lang="en-US" altLang="cs-CZ" sz="1300" dirty="0" err="1"/>
              <a:t>vy</a:t>
            </a:r>
            <a:r>
              <a:rPr lang="cs-CZ" altLang="cs-CZ" sz="1300" dirty="0" err="1"/>
              <a:t>šší</a:t>
            </a:r>
            <a:r>
              <a:rPr lang="cs-CZ" altLang="cs-CZ" sz="1300" dirty="0"/>
              <a:t>, dojde k přebití a zničení akumulátoru</a:t>
            </a:r>
          </a:p>
          <a:p>
            <a:pPr eaLnBrk="1" hangingPunct="1"/>
            <a:r>
              <a:rPr lang="cs-CZ" altLang="cs-CZ" sz="1300" dirty="0"/>
              <a:t>Při vybíjení napětí zvolna klesá z 4,2 V na 2,8 V – Většina hardwaru se však automaticky vypne již při poklesu napětí pod 3,5 V (chipy obvykle potřebuj 3,3 V a napětí pod 3,5 V by již neposkytovalo stabilní napájení)</a:t>
            </a:r>
          </a:p>
          <a:p>
            <a:pPr eaLnBrk="1" hangingPunct="1"/>
            <a:r>
              <a:rPr lang="cs-CZ" altLang="cs-CZ" sz="1300" dirty="0"/>
              <a:t>Mobilní hardware považuje akumulátor s napětím pod 3,5 V za zcela vybitý</a:t>
            </a:r>
          </a:p>
          <a:p>
            <a:pPr eaLnBrk="1" hangingPunct="1"/>
            <a:r>
              <a:rPr lang="cs-CZ" altLang="cs-CZ" sz="1300" dirty="0"/>
              <a:t>Až na 2,8 V se vybíjí v mechanických strojích (</a:t>
            </a:r>
            <a:r>
              <a:rPr lang="cs-CZ" altLang="cs-CZ" sz="1300" dirty="0" err="1"/>
              <a:t>kvadrokoptéry</a:t>
            </a:r>
            <a:r>
              <a:rPr lang="cs-CZ" altLang="cs-CZ" sz="1300" dirty="0"/>
              <a:t>, koloběžky, elektrokola)</a:t>
            </a:r>
          </a:p>
          <a:p>
            <a:pPr eaLnBrk="1" hangingPunct="1"/>
            <a:r>
              <a:rPr lang="cs-CZ" altLang="cs-CZ" sz="1300" dirty="0"/>
              <a:t>Stav nabití</a:t>
            </a:r>
            <a:r>
              <a:rPr lang="en-US" altLang="cs-CZ" sz="1300" dirty="0"/>
              <a:t>/</a:t>
            </a:r>
            <a:r>
              <a:rPr lang="en-US" altLang="cs-CZ" sz="1300" dirty="0" err="1"/>
              <a:t>vybit</a:t>
            </a:r>
            <a:r>
              <a:rPr lang="cs-CZ" altLang="cs-CZ" sz="1300" dirty="0"/>
              <a:t>í lze snadno změřit dle napětí, které klesá definovaným způsobem</a:t>
            </a:r>
          </a:p>
          <a:p>
            <a:pPr lvl="1" eaLnBrk="1" hangingPunct="1"/>
            <a:endParaRPr lang="cs-CZ" altLang="cs-CZ" sz="1100" dirty="0"/>
          </a:p>
          <a:p>
            <a:pPr lvl="1" eaLnBrk="1" hangingPunct="1"/>
            <a:endParaRPr lang="en-US" altLang="cs-CZ" sz="1100" dirty="0"/>
          </a:p>
          <a:p>
            <a:pPr eaLnBrk="1" hangingPunct="1"/>
            <a:endParaRPr lang="en-US" altLang="cs-CZ" sz="1300" dirty="0"/>
          </a:p>
          <a:p>
            <a:pPr eaLnBrk="1" hangingPunct="1"/>
            <a:endParaRPr lang="cs-CZ" altLang="cs-CZ" sz="2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F82D4B-F240-42EA-B5AC-E87781AF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Li</a:t>
            </a:r>
            <a:r>
              <a:rPr lang="cs-CZ" dirty="0"/>
              <a:t>-ion akumulátor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F3C1C1-7DBB-40C2-B426-D34BBC4EF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cs-CZ" sz="1800" dirty="0"/>
              <a:t>Některé nové typy s pozměněným chemickým složením se nabíjejí i na 4,3 nebo dokonce 4,35 V</a:t>
            </a:r>
          </a:p>
          <a:p>
            <a:pPr eaLnBrk="1" hangingPunct="1"/>
            <a:r>
              <a:rPr lang="cs-CZ" altLang="cs-CZ" sz="1800" dirty="0"/>
              <a:t>Nabíjí se připojením ke zdroji napětí (proud se v průběhu nabíjení mění, nejvyšší je zpočátku)</a:t>
            </a:r>
          </a:p>
          <a:p>
            <a:pPr eaLnBrk="1" hangingPunct="1"/>
            <a:r>
              <a:rPr lang="cs-CZ" altLang="cs-CZ" sz="1800" dirty="0"/>
              <a:t>Pojem „nabíjecí proud“ se v souvislosti s </a:t>
            </a:r>
            <a:r>
              <a:rPr lang="cs-CZ" altLang="cs-CZ" sz="1800" dirty="0" err="1"/>
              <a:t>Li</a:t>
            </a:r>
            <a:r>
              <a:rPr lang="cs-CZ" altLang="cs-CZ" sz="1800" dirty="0"/>
              <a:t>-Ion tedy vůbec nepožívá – proud se pouze omezuje, aby zpočátku při nabíjení prázdného akumulátoru nebyl moc vysoký</a:t>
            </a:r>
          </a:p>
          <a:p>
            <a:pPr eaLnBrk="1" hangingPunct="1"/>
            <a:r>
              <a:rPr lang="cs-CZ" altLang="cs-CZ" sz="1800" dirty="0"/>
              <a:t>Ke konci nabíjecí proud klesá (nabití z </a:t>
            </a:r>
            <a:r>
              <a:rPr lang="cs-CZ" altLang="cs-CZ" sz="1800" i="1" dirty="0"/>
              <a:t>90 % na 100 % </a:t>
            </a:r>
            <a:r>
              <a:rPr lang="cs-CZ" altLang="cs-CZ" sz="1800" dirty="0"/>
              <a:t>trvá mnohem déle než nabití z </a:t>
            </a:r>
            <a:r>
              <a:rPr lang="cs-CZ" altLang="cs-CZ" sz="1800" i="1" dirty="0"/>
              <a:t>0 % na 10 %)</a:t>
            </a:r>
          </a:p>
          <a:p>
            <a:pPr eaLnBrk="1" hangingPunct="1"/>
            <a:r>
              <a:rPr lang="cs-CZ" altLang="cs-CZ" sz="1800" dirty="0"/>
              <a:t>Nabíjení se ukončí samo – úplně nabitý akumulátor bude mít napětí 4,2 V, takže do něj nepoteče žádný proud z nabíječky s napětím 4,2 V</a:t>
            </a:r>
          </a:p>
          <a:p>
            <a:pPr eaLnBrk="1" hangingPunct="1"/>
            <a:r>
              <a:rPr lang="cs-CZ" altLang="cs-CZ" sz="1800" dirty="0"/>
              <a:t>Typická doba nabíjení je 1,5 – 3 hod</a:t>
            </a:r>
          </a:p>
          <a:p>
            <a:pPr eaLnBrk="1" hangingPunct="1"/>
            <a:r>
              <a:rPr lang="cs-CZ" altLang="cs-CZ" sz="1800" dirty="0"/>
              <a:t>Čím je nabíjení pomalejší, tím méně se akumulátor zahřívá, nabíjení ho méně namáhá a bude mít delší životnost</a:t>
            </a:r>
          </a:p>
          <a:p>
            <a:pPr eaLnBrk="1" hangingPunct="1"/>
            <a:r>
              <a:rPr lang="cs-CZ" altLang="cs-CZ" sz="1800" dirty="0"/>
              <a:t>Akumulátor lze nabít bez omezení nabíjecího proudu i za 20 minut, ale takových cyklů přežije jen cca 150</a:t>
            </a:r>
          </a:p>
          <a:p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3226004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DD52A3-BC0B-4557-8212-4423ACD7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Li</a:t>
            </a:r>
            <a:r>
              <a:rPr lang="cs-CZ" dirty="0"/>
              <a:t>-ion akumulátory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F35498-68DF-426D-87C5-D9AE66AE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cs-CZ" sz="2000" b="1" dirty="0"/>
              <a:t>Nev</a:t>
            </a:r>
            <a:r>
              <a:rPr lang="cs-CZ" altLang="cs-CZ" sz="2000" b="1" dirty="0" err="1"/>
              <a:t>ýhody</a:t>
            </a:r>
            <a:endParaRPr lang="cs-CZ" altLang="cs-CZ" sz="2000" b="1" dirty="0"/>
          </a:p>
          <a:p>
            <a:pPr lvl="1" eaLnBrk="1" hangingPunct="1">
              <a:lnSpc>
                <a:spcPct val="80000"/>
              </a:lnSpc>
            </a:pPr>
            <a:r>
              <a:rPr lang="cs-CZ" altLang="cs-CZ" sz="2000" dirty="0"/>
              <a:t>Nesmí se </a:t>
            </a:r>
            <a:r>
              <a:rPr lang="cs-CZ" altLang="cs-CZ" sz="2000" b="1" dirty="0"/>
              <a:t>úplně vybít</a:t>
            </a:r>
            <a:r>
              <a:rPr lang="cs-CZ" altLang="cs-CZ" sz="2000" dirty="0"/>
              <a:t>. Po vybití pod 2,8V dojde ke zničení – obvykle obsahuje integrované ochranné obvody, které znemožní vybití pod 2,8 V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2000" dirty="0"/>
              <a:t>Neměl by se </a:t>
            </a:r>
            <a:r>
              <a:rPr lang="cs-CZ" altLang="cs-CZ" sz="2000" b="1" dirty="0"/>
              <a:t>skladovat vybitý </a:t>
            </a:r>
            <a:r>
              <a:rPr lang="cs-CZ" altLang="cs-CZ" sz="2000" dirty="0"/>
              <a:t>(samovybíjením, i když je nepatrné, by se napětí postupně mohlo dostat pod kritických 2,8V)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2000" dirty="0"/>
              <a:t>Akumulátor </a:t>
            </a:r>
            <a:r>
              <a:rPr lang="cs-CZ" altLang="cs-CZ" sz="2000" b="1" dirty="0"/>
              <a:t>stárne</a:t>
            </a:r>
            <a:r>
              <a:rPr lang="cs-CZ" altLang="cs-CZ" sz="2000" dirty="0"/>
              <a:t>, i když se nepoužívá – časem roste vnitřní odpor a klesá kapacita. 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2000" dirty="0"/>
              <a:t>Akumulátor stárne tím rychleji, čím větším proud odebíráme a čím více se zahřívá. 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2000" dirty="0"/>
              <a:t>Akumulátory v zařízeních s nízkým odběrem (např. fotoaparát) vydrží mnoho let, zatímco v zařízeních s vysokým odběrem (např. helikoptéra, kde se vybíjí proudem 10C za 6 minut) po několika měsících ztratí výkon a kapacitu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2000" dirty="0"/>
              <a:t>Nebezpečí </a:t>
            </a:r>
            <a:r>
              <a:rPr lang="cs-CZ" altLang="cs-CZ" sz="2000" b="1" dirty="0"/>
              <a:t>výbuchu</a:t>
            </a:r>
            <a:r>
              <a:rPr lang="cs-CZ" altLang="cs-CZ" sz="2000" dirty="0"/>
              <a:t> při zkratu, mechanickém porušení (např. zlomení nebo provrtání), přehřátí nebo přebíjení (viz např. problém Boeingu </a:t>
            </a:r>
            <a:r>
              <a:rPr lang="cs-CZ" altLang="cs-CZ" sz="2000" dirty="0" err="1"/>
              <a:t>Dreamliner</a:t>
            </a:r>
            <a:r>
              <a:rPr lang="cs-CZ" altLang="cs-CZ" sz="2000" dirty="0"/>
              <a:t>)</a:t>
            </a: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748893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ABFAD5F-76B7-4D12-B234-1B91080C0A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cs-CZ" altLang="cs-CZ" dirty="0" err="1"/>
              <a:t>Li</a:t>
            </a:r>
            <a:r>
              <a:rPr lang="cs-CZ" altLang="cs-CZ" dirty="0"/>
              <a:t>-Ion – nebezpečí požáru!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BA88BC0-FF7F-4190-BD10-7D0BAC19F3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484784"/>
            <a:ext cx="8229600" cy="4411662"/>
          </a:xfrm>
        </p:spPr>
        <p:txBody>
          <a:bodyPr/>
          <a:lstStyle/>
          <a:p>
            <a:pPr eaLnBrk="1" hangingPunct="1"/>
            <a:r>
              <a:rPr lang="cs-CZ" altLang="cs-CZ" sz="1600" dirty="0" err="1"/>
              <a:t>Li</a:t>
            </a:r>
            <a:r>
              <a:rPr lang="cs-CZ" altLang="cs-CZ" sz="1600" dirty="0"/>
              <a:t>-Ion akumulátory by se </a:t>
            </a:r>
            <a:r>
              <a:rPr lang="cs-CZ" altLang="cs-CZ" sz="1600" b="1" dirty="0"/>
              <a:t>nikdy neměly nabíjet bez dozoru!</a:t>
            </a:r>
          </a:p>
          <a:p>
            <a:pPr eaLnBrk="1" hangingPunct="1"/>
            <a:r>
              <a:rPr lang="cs-CZ" altLang="cs-CZ" sz="1600" dirty="0" err="1"/>
              <a:t>Li</a:t>
            </a:r>
            <a:r>
              <a:rPr lang="cs-CZ" altLang="cs-CZ" sz="1600" dirty="0"/>
              <a:t>-Ion akumulátory mají na svědomí každý rok mnoho </a:t>
            </a:r>
            <a:r>
              <a:rPr lang="cs-CZ" altLang="cs-CZ" sz="1600" b="1" dirty="0"/>
              <a:t>požárů domácností</a:t>
            </a:r>
          </a:p>
          <a:p>
            <a:pPr eaLnBrk="1" hangingPunct="1"/>
            <a:r>
              <a:rPr lang="cs-CZ" altLang="cs-CZ" sz="1600" dirty="0" err="1"/>
              <a:t>Li</a:t>
            </a:r>
            <a:r>
              <a:rPr lang="cs-CZ" altLang="cs-CZ" sz="1600" dirty="0"/>
              <a:t>-Ion akumulátor může v případě poruchy nebo přehřátím </a:t>
            </a:r>
            <a:r>
              <a:rPr lang="cs-CZ" altLang="cs-CZ" sz="1600" b="1" dirty="0"/>
              <a:t>explodovat</a:t>
            </a:r>
            <a:r>
              <a:rPr lang="cs-CZ" altLang="cs-CZ" sz="1600" dirty="0"/>
              <a:t> – například v telefonu v náprsní kapse (mají již na svědomí několik lidských životů)</a:t>
            </a:r>
          </a:p>
          <a:p>
            <a:pPr eaLnBrk="1" hangingPunct="1"/>
            <a:r>
              <a:rPr lang="cs-CZ" altLang="cs-CZ" sz="1600" dirty="0" err="1"/>
              <a:t>Li</a:t>
            </a:r>
            <a:r>
              <a:rPr lang="cs-CZ" altLang="cs-CZ" sz="1600" dirty="0"/>
              <a:t>-Ion akumulátory jsou při transportu považovány za nebezpečný, nestabilní náklad</a:t>
            </a:r>
          </a:p>
          <a:p>
            <a:pPr eaLnBrk="1" hangingPunct="1"/>
            <a:r>
              <a:rPr lang="cs-CZ" altLang="cs-CZ" sz="1600" dirty="0"/>
              <a:t>Hlavní problém </a:t>
            </a:r>
            <a:r>
              <a:rPr lang="cs-CZ" altLang="cs-CZ" sz="1600" dirty="0" err="1"/>
              <a:t>Li</a:t>
            </a:r>
            <a:r>
              <a:rPr lang="cs-CZ" altLang="cs-CZ" sz="1600" dirty="0"/>
              <a:t>-Ion baterií spočívá v neřízeném stoupání vnitřní teploty při zkratu nebo mechanickém porušení (zlomení, prasknutí, proděravění….)</a:t>
            </a:r>
          </a:p>
          <a:p>
            <a:pPr eaLnBrk="1" hangingPunct="1"/>
            <a:r>
              <a:rPr lang="cs-CZ" altLang="cs-CZ" sz="1600" dirty="0"/>
              <a:t>Teplota se také může zvýšit vlivem nadměrného nabíjení, delší zátěží vysokým proudem, zkratem kontaktů, vlivem vnější vysoké teploty </a:t>
            </a:r>
          </a:p>
          <a:p>
            <a:pPr eaLnBrk="1" hangingPunct="1"/>
            <a:r>
              <a:rPr lang="cs-CZ" altLang="cs-CZ" sz="1600" dirty="0"/>
              <a:t>Pokud začne vnitřní teplota růst a toto zahřívání nelze zastavit, materiál oddělující kladnou a zápornou část baterie začne tát, dojde k smíchání látek, které měly být odděleny a nastane prudká nezastavitelná chemická reakce</a:t>
            </a:r>
          </a:p>
          <a:p>
            <a:pPr eaLnBrk="1" hangingPunct="1"/>
            <a:r>
              <a:rPr lang="cs-CZ" altLang="cs-CZ" sz="1600" dirty="0"/>
              <a:t>Uložená energie se začne uvolňovat termochemickou reakcí</a:t>
            </a:r>
          </a:p>
          <a:p>
            <a:pPr eaLnBrk="1" hangingPunct="1"/>
            <a:r>
              <a:rPr lang="cs-CZ" altLang="cs-CZ" sz="1600" dirty="0"/>
              <a:t>Prudké navýšení teploty vytvoří z baterie "tlakový hrnec".</a:t>
            </a:r>
          </a:p>
          <a:p>
            <a:pPr eaLnBrk="1" hangingPunct="1"/>
            <a:r>
              <a:rPr lang="cs-CZ" altLang="cs-CZ" sz="1600" dirty="0"/>
              <a:t>Baterie pak vlivem vnitřního přetlaku exploduje unikající plyny vzplanou a podpoří prudké shoření baterie – unikající plyny jsou jedovaté</a:t>
            </a:r>
          </a:p>
          <a:p>
            <a:pPr eaLnBrk="1" hangingPunct="1"/>
            <a:r>
              <a:rPr lang="cs-CZ" altLang="cs-CZ" sz="1600" dirty="0"/>
              <a:t>Obvykle obsahují pojistku, která omezuje maximální proud (při vyšším proudu, který by akumulátor bez problému dokázal dodat, by došlo k nastartovaní řetězové chemické reakce, která končí explozí)</a:t>
            </a:r>
            <a:endParaRPr lang="en-US" altLang="cs-CZ" sz="1600" dirty="0"/>
          </a:p>
          <a:p>
            <a:pPr eaLnBrk="1" hangingPunct="1"/>
            <a:endParaRPr lang="cs-CZ" altLang="cs-CZ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Nadpis 1">
            <a:extLst>
              <a:ext uri="{FF2B5EF4-FFF2-40B4-BE49-F238E27FC236}">
                <a16:creationId xmlns:a16="http://schemas.microsoft.com/office/drawing/2014/main" id="{9D861671-5CA9-4AE1-8248-17A66236F1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Li-Pol</a:t>
            </a:r>
          </a:p>
        </p:txBody>
      </p:sp>
      <p:sp>
        <p:nvSpPr>
          <p:cNvPr id="51203" name="Zástupný symbol pro obsah 2">
            <a:extLst>
              <a:ext uri="{FF2B5EF4-FFF2-40B4-BE49-F238E27FC236}">
                <a16:creationId xmlns:a16="http://schemas.microsoft.com/office/drawing/2014/main" id="{C8D41DEE-4A27-4DF2-85D9-0FBF6EAB2DD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95288" y="1341438"/>
            <a:ext cx="8229600" cy="4411662"/>
          </a:xfrm>
        </p:spPr>
        <p:txBody>
          <a:bodyPr/>
          <a:lstStyle/>
          <a:p>
            <a:pPr eaLnBrk="1" hangingPunct="1"/>
            <a:r>
              <a:rPr lang="cs-CZ" altLang="cs-CZ" sz="1400" b="1" dirty="0"/>
              <a:t>Lithium-polymerový akumulátor</a:t>
            </a:r>
          </a:p>
          <a:p>
            <a:pPr eaLnBrk="1" hangingPunct="1"/>
            <a:r>
              <a:rPr lang="cs-CZ" altLang="cs-CZ" sz="1400" dirty="0"/>
              <a:t>novější typ akumulátorů, který vznikl inovací </a:t>
            </a:r>
            <a:r>
              <a:rPr lang="cs-CZ" altLang="cs-CZ" sz="1400" dirty="0" err="1"/>
              <a:t>Li</a:t>
            </a:r>
            <a:r>
              <a:rPr lang="cs-CZ" altLang="cs-CZ" sz="1400" dirty="0"/>
              <a:t>-Ion technologie</a:t>
            </a:r>
          </a:p>
          <a:p>
            <a:pPr eaLnBrk="1" hangingPunct="1"/>
            <a:r>
              <a:rPr lang="cs-CZ" altLang="cs-CZ" sz="1400" dirty="0"/>
              <a:t>Jako elektrolyt (látka mezi elektrodami) je zde použit speciální vodivý polymer (velmi složitě se vyrábí)</a:t>
            </a:r>
          </a:p>
          <a:p>
            <a:pPr eaLnBrk="1" hangingPunct="1"/>
            <a:r>
              <a:rPr lang="cs-CZ" altLang="cs-CZ" sz="1400" dirty="0"/>
              <a:t>Jmenovité napětí </a:t>
            </a:r>
            <a:r>
              <a:rPr lang="cs-CZ" altLang="cs-CZ" sz="1400" b="1" dirty="0"/>
              <a:t>3,7 V</a:t>
            </a:r>
          </a:p>
          <a:p>
            <a:pPr eaLnBrk="1" hangingPunct="1"/>
            <a:r>
              <a:rPr lang="cs-CZ" altLang="cs-CZ" sz="1400" dirty="0"/>
              <a:t>Životnost až </a:t>
            </a:r>
            <a:r>
              <a:rPr lang="cs-CZ" altLang="cs-CZ" sz="1400" b="1" dirty="0"/>
              <a:t>2000 cyklů </a:t>
            </a:r>
            <a:r>
              <a:rPr lang="cs-CZ" altLang="cs-CZ" sz="1400" dirty="0"/>
              <a:t>(při pomalém nabíjení a vybíjení, v </a:t>
            </a:r>
            <a:r>
              <a:rPr lang="cs-CZ" altLang="cs-CZ" sz="1400" dirty="0" err="1"/>
              <a:t>kvadrokoptérách</a:t>
            </a:r>
            <a:r>
              <a:rPr lang="cs-CZ" altLang="cs-CZ" sz="1400" dirty="0"/>
              <a:t> však obvykle jen cca 150 cyklů)</a:t>
            </a:r>
            <a:endParaRPr lang="cs-CZ" altLang="cs-CZ" sz="1400" b="1" dirty="0"/>
          </a:p>
          <a:p>
            <a:pPr eaLnBrk="1" hangingPunct="1"/>
            <a:r>
              <a:rPr lang="cs-CZ" altLang="cs-CZ" sz="1400" dirty="0"/>
              <a:t>Akumulátoru se líbí, když ho budete každý den nabíjet (i když není zcela vybitý) – to by se naopak </a:t>
            </a:r>
            <a:r>
              <a:rPr lang="cs-CZ" altLang="cs-CZ" sz="1400" dirty="0" err="1"/>
              <a:t>NiCd</a:t>
            </a:r>
            <a:r>
              <a:rPr lang="cs-CZ" altLang="cs-CZ" sz="1400" dirty="0"/>
              <a:t> akumulátoru vůbec nelíbilo</a:t>
            </a:r>
          </a:p>
          <a:p>
            <a:pPr eaLnBrk="1" hangingPunct="1"/>
            <a:r>
              <a:rPr lang="cs-CZ" altLang="cs-CZ" sz="1400" dirty="0"/>
              <a:t>Možnost velmi rychlého nabíjení (v porovnání ostatními typy akumulátoru se při nabíjení výrazně méně zahřívá)</a:t>
            </a:r>
          </a:p>
          <a:p>
            <a:pPr eaLnBrk="1" hangingPunct="1"/>
            <a:r>
              <a:rPr lang="cs-CZ" altLang="cs-CZ" sz="1400" dirty="0"/>
              <a:t>Dokáže dodávat extrémně vysoký proud až 50C, tzn. akumulátor s kapacitou 1000 </a:t>
            </a:r>
            <a:r>
              <a:rPr lang="cs-CZ" altLang="cs-CZ" sz="1400" dirty="0" err="1"/>
              <a:t>mAh</a:t>
            </a:r>
            <a:r>
              <a:rPr lang="cs-CZ" altLang="cs-CZ" sz="1400" dirty="0"/>
              <a:t> dodá proud 50  A (a po 72 sekundách se vybije)</a:t>
            </a:r>
          </a:p>
          <a:p>
            <a:pPr eaLnBrk="1" hangingPunct="1"/>
            <a:r>
              <a:rPr lang="cs-CZ" altLang="cs-CZ" sz="1400" dirty="0"/>
              <a:t>Nejvyšší energetická hustota ze všech typů akumulátorů přes </a:t>
            </a:r>
            <a:r>
              <a:rPr lang="cs-CZ" altLang="cs-CZ" sz="1400" b="1" dirty="0"/>
              <a:t>200 Wh/kg</a:t>
            </a:r>
          </a:p>
          <a:p>
            <a:pPr eaLnBrk="1" hangingPunct="1"/>
            <a:r>
              <a:rPr lang="cs-CZ" altLang="cs-CZ" sz="1400" dirty="0"/>
              <a:t>Oproti </a:t>
            </a:r>
            <a:r>
              <a:rPr lang="cs-CZ" altLang="cs-CZ" sz="1400" dirty="0" err="1"/>
              <a:t>Li</a:t>
            </a:r>
            <a:r>
              <a:rPr lang="cs-CZ" altLang="cs-CZ" sz="1400" dirty="0"/>
              <a:t>-Ion má akumulátor se stejnou kapacitou poloviční rozměr</a:t>
            </a:r>
          </a:p>
          <a:p>
            <a:pPr eaLnBrk="1" hangingPunct="1"/>
            <a:r>
              <a:rPr lang="cs-CZ" altLang="cs-CZ" sz="1400" dirty="0"/>
              <a:t>Jsou odolnější proti přehřátí, exploze sice hrozí, ale nebezpečí je nižší než u </a:t>
            </a:r>
            <a:r>
              <a:rPr lang="cs-CZ" altLang="cs-CZ" sz="1400" dirty="0" err="1"/>
              <a:t>Li</a:t>
            </a:r>
            <a:r>
              <a:rPr lang="cs-CZ" altLang="cs-CZ" sz="1400" dirty="0"/>
              <a:t>-Ion</a:t>
            </a:r>
          </a:p>
          <a:p>
            <a:pPr eaLnBrk="1" hangingPunct="1"/>
            <a:r>
              <a:rPr lang="cs-CZ" altLang="cs-CZ" sz="1400" dirty="0"/>
              <a:t>Protože je malý a lehký používá se v modelech letadel a vrtulníků </a:t>
            </a:r>
          </a:p>
          <a:p>
            <a:pPr eaLnBrk="1" hangingPunct="1"/>
            <a:r>
              <a:rPr lang="cs-CZ" altLang="cs-CZ" sz="1400" dirty="0"/>
              <a:t>Až 99</a:t>
            </a:r>
            <a:r>
              <a:rPr lang="en-US" altLang="cs-CZ" sz="1400" dirty="0"/>
              <a:t>% </a:t>
            </a:r>
            <a:r>
              <a:rPr lang="en-US" altLang="cs-CZ" sz="1400" dirty="0" err="1"/>
              <a:t>energie</a:t>
            </a:r>
            <a:r>
              <a:rPr lang="en-US" altLang="cs-CZ" sz="1400" dirty="0"/>
              <a:t> </a:t>
            </a:r>
            <a:r>
              <a:rPr lang="en-US" altLang="cs-CZ" sz="1400" dirty="0" err="1"/>
              <a:t>dodan</a:t>
            </a:r>
            <a:r>
              <a:rPr lang="cs-CZ" altLang="cs-CZ" sz="1400" dirty="0"/>
              <a:t>é nabíjením lze využít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cs-CZ" altLang="cs-CZ" dirty="0"/>
          </a:p>
          <a:p>
            <a:pPr eaLnBrk="1" hangingPunct="1"/>
            <a:endParaRPr lang="cs-CZ" altLang="cs-CZ" dirty="0"/>
          </a:p>
          <a:p>
            <a:pPr eaLnBrk="1" hangingPunct="1"/>
            <a:endParaRPr lang="cs-CZ" altLang="cs-CZ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38059B-1CF0-4A5B-AAD6-2029B856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Li-Pol</a:t>
            </a:r>
            <a:r>
              <a:rPr lang="cs-CZ" dirty="0"/>
              <a:t> akumulátor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D28BC6-52A6-4732-A192-7D8F9A33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cs-CZ" sz="2000" dirty="0"/>
              <a:t>Nevýhody</a:t>
            </a:r>
          </a:p>
          <a:p>
            <a:pPr lvl="1" eaLnBrk="1" hangingPunct="1"/>
            <a:r>
              <a:rPr lang="cs-CZ" altLang="cs-CZ" sz="2000" dirty="0"/>
              <a:t>Akumulátor se musí používat, po několika měsících nečinnosti přestane fungovat</a:t>
            </a:r>
          </a:p>
          <a:p>
            <a:pPr lvl="1" eaLnBrk="1" hangingPunct="1"/>
            <a:r>
              <a:rPr lang="cs-CZ" altLang="cs-CZ" sz="2000" dirty="0"/>
              <a:t>Kapacita se časem neustále průběžně snižuje, i když se nepoužívá</a:t>
            </a:r>
          </a:p>
          <a:p>
            <a:pPr lvl="1" eaLnBrk="1" hangingPunct="1"/>
            <a:r>
              <a:rPr lang="cs-CZ" altLang="cs-CZ" sz="2000" dirty="0"/>
              <a:t>Vysoká cena (obvykle až 15</a:t>
            </a:r>
            <a:r>
              <a:rPr lang="en-US" altLang="cs-CZ" sz="2000" dirty="0"/>
              <a:t>% </a:t>
            </a:r>
            <a:r>
              <a:rPr lang="en-US" altLang="cs-CZ" sz="2000" dirty="0" err="1"/>
              <a:t>ceny</a:t>
            </a:r>
            <a:r>
              <a:rPr lang="en-US" altLang="cs-CZ" sz="2000" dirty="0"/>
              <a:t> nap</a:t>
            </a:r>
            <a:r>
              <a:rPr lang="cs-CZ" altLang="cs-CZ" sz="2000" dirty="0" err="1"/>
              <a:t>ájeného</a:t>
            </a:r>
            <a:r>
              <a:rPr lang="cs-CZ" altLang="cs-CZ" sz="2000" dirty="0"/>
              <a:t> přístroje) – proto je v mobilním hardwaru častěji používaný </a:t>
            </a:r>
            <a:r>
              <a:rPr lang="cs-CZ" altLang="cs-CZ" sz="2000" dirty="0" err="1"/>
              <a:t>Li</a:t>
            </a:r>
            <a:r>
              <a:rPr lang="cs-CZ" altLang="cs-CZ" sz="2000" dirty="0"/>
              <a:t>-Ion akumulátor</a:t>
            </a:r>
          </a:p>
          <a:p>
            <a:pPr lvl="1" eaLnBrk="1" hangingPunct="1"/>
            <a:r>
              <a:rPr lang="cs-CZ" altLang="cs-CZ" sz="2000" dirty="0"/>
              <a:t>Vybití pod 2,5V akumulátor zničí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18620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Nadpis 1">
            <a:extLst>
              <a:ext uri="{FF2B5EF4-FFF2-40B4-BE49-F238E27FC236}">
                <a16:creationId xmlns:a16="http://schemas.microsoft.com/office/drawing/2014/main" id="{900AEF42-A8A9-445A-8851-5B756C8C44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Li-Pol</a:t>
            </a:r>
          </a:p>
        </p:txBody>
      </p:sp>
      <p:pic>
        <p:nvPicPr>
          <p:cNvPr id="52227" name="Picture 2" descr="Li-Pol akumulátory - pro&amp;ccaron; se nejpokro&amp;ccaron;ilejší technologie neprosazuje?">
            <a:extLst>
              <a:ext uri="{FF2B5EF4-FFF2-40B4-BE49-F238E27FC236}">
                <a16:creationId xmlns:a16="http://schemas.microsoft.com/office/drawing/2014/main" id="{8B3C1A19-D9BA-44A6-8C70-BEA7A350F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52927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8CFECE-31C0-4E99-B977-D0A77E94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LFP akumulátor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F3A454-AFAA-4CF3-BD5D-C1ACDF1C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96179"/>
            <a:ext cx="8363272" cy="2680894"/>
          </a:xfrm>
        </p:spPr>
        <p:txBody>
          <a:bodyPr/>
          <a:lstStyle/>
          <a:p>
            <a:r>
              <a:rPr lang="cs-CZ" sz="1400" b="1" dirty="0"/>
              <a:t>Lithium-železo-fosfátový (LiFePO</a:t>
            </a:r>
            <a:r>
              <a:rPr lang="cs-CZ" sz="1400" b="1" baseline="-25000" dirty="0"/>
              <a:t>4</a:t>
            </a:r>
            <a:r>
              <a:rPr lang="cs-CZ" sz="1400" b="1" dirty="0"/>
              <a:t>) akumulátor</a:t>
            </a:r>
          </a:p>
          <a:p>
            <a:r>
              <a:rPr lang="cs-CZ" sz="1400" dirty="0"/>
              <a:t>Je netoxický a má výbornou tepelnou stabilitu – nehoří, neexploduje, nepřehřívá se</a:t>
            </a:r>
          </a:p>
          <a:p>
            <a:r>
              <a:rPr lang="cs-CZ" sz="1400" dirty="0"/>
              <a:t>Oproti </a:t>
            </a:r>
            <a:r>
              <a:rPr lang="cs-CZ" sz="1400" dirty="0" err="1"/>
              <a:t>Li</a:t>
            </a:r>
            <a:r>
              <a:rPr lang="cs-CZ" sz="1400" dirty="0"/>
              <a:t>-Ion a </a:t>
            </a:r>
            <a:r>
              <a:rPr lang="cs-CZ" sz="1400" dirty="0" err="1"/>
              <a:t>LiPol</a:t>
            </a:r>
            <a:r>
              <a:rPr lang="cs-CZ" sz="1400" dirty="0"/>
              <a:t> má horší energetickou hustotu 90-110 Wh/kg, proto se nehodí do mobilního hardwaru</a:t>
            </a:r>
          </a:p>
          <a:p>
            <a:r>
              <a:rPr lang="cs-CZ" sz="1400" dirty="0"/>
              <a:t>Jmenovité napětí </a:t>
            </a:r>
            <a:r>
              <a:rPr lang="cs-CZ" sz="1400" b="1" dirty="0"/>
              <a:t>3,3 V</a:t>
            </a:r>
            <a:r>
              <a:rPr lang="cs-CZ" sz="1400" dirty="0"/>
              <a:t> </a:t>
            </a:r>
          </a:p>
          <a:p>
            <a:r>
              <a:rPr lang="cs-CZ" sz="1400" dirty="0"/>
              <a:t>Maximální nabíjecí napětí </a:t>
            </a:r>
            <a:r>
              <a:rPr lang="cs-CZ" sz="1400" b="1" dirty="0"/>
              <a:t>3,6 V</a:t>
            </a:r>
          </a:p>
          <a:p>
            <a:r>
              <a:rPr lang="cs-CZ" sz="1400" dirty="0"/>
              <a:t>Vynikající životnost - 2000 – 7000 cyklů </a:t>
            </a:r>
            <a:r>
              <a:rPr lang="pt-BR" sz="1400" dirty="0"/>
              <a:t>do degradace baterie na 80 % její původní udávané kapacity</a:t>
            </a:r>
            <a:endParaRPr lang="cs-CZ" sz="1400" dirty="0"/>
          </a:p>
          <a:p>
            <a:r>
              <a:rPr lang="cs-CZ" sz="1400" dirty="0"/>
              <a:t>Používají se ve elektromobilech a v domácnostech pro akumulaci energie vyrobené solárními panely (kvůli své bezpečnosti oproti </a:t>
            </a:r>
            <a:r>
              <a:rPr lang="cs-CZ" sz="1400" dirty="0" err="1"/>
              <a:t>Li</a:t>
            </a:r>
            <a:r>
              <a:rPr lang="cs-CZ" sz="1400" dirty="0"/>
              <a:t>-Ion, které vám mohou doma explodovat při poruše nabíjecí elektroniky)</a:t>
            </a:r>
          </a:p>
          <a:p>
            <a:endParaRPr lang="cs-CZ" sz="1400" dirty="0"/>
          </a:p>
          <a:p>
            <a:endParaRPr lang="cs-CZ" sz="1400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730D5FBB-AE69-4D17-B6E9-C0BF4111B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810705"/>
            <a:ext cx="3312368" cy="292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67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92A2FB0-FB56-41D5-AED7-485EA2B97D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Akumulátory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1E1DC64-6DFC-4463-B331-B4BC61F451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cs-CZ" altLang="cs-CZ" sz="2400" u="sng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eaLnBrk="1" hangingPunct="1">
              <a:lnSpc>
                <a:spcPct val="80000"/>
              </a:lnSpc>
            </a:pPr>
            <a:r>
              <a:rPr lang="cs-CZ" altLang="cs-CZ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Pitva akumulátorů – povinně shlédnout!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cs-CZ" altLang="cs-CZ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http://www.youtube.com/watch?v=7TNzWECrYTA</a:t>
            </a:r>
            <a:endParaRPr lang="cs-CZ" altLang="cs-CZ" sz="24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eaLnBrk="1" hangingPunct="1">
              <a:lnSpc>
                <a:spcPct val="80000"/>
              </a:lnSpc>
            </a:pPr>
            <a:endParaRPr lang="cs-CZ" altLang="cs-CZ" sz="24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eaLnBrk="1" hangingPunct="1">
              <a:lnSpc>
                <a:spcPct val="80000"/>
              </a:lnSpc>
            </a:pPr>
            <a:r>
              <a:rPr lang="cs-CZ" altLang="cs-CZ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https://www.youtube.com/watch?v=VxMM4g2Sk8U</a:t>
            </a:r>
            <a:endParaRPr lang="cs-CZ" altLang="cs-CZ" sz="24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https://www.youtube.com/watch?v=zce3bFKnkvU</a:t>
            </a:r>
            <a:endParaRPr lang="cs-CZ" altLang="cs-CZ" sz="24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2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http://www.youtube.com/watch?v=SMy2_qNO2Y0</a:t>
            </a:r>
            <a:endParaRPr lang="cs-CZ" altLang="cs-CZ" sz="24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2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http://www.youtube.com/watch?v=y_mdOKvolg0</a:t>
            </a:r>
            <a:endParaRPr lang="cs-CZ" altLang="cs-CZ" sz="24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24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http://www.youtube.com/watch?v=EseOhC8n7ro</a:t>
            </a:r>
            <a:endParaRPr lang="cs-CZ" altLang="cs-CZ" sz="24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24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https://www.youtube.com/watch?v=jTbUP0sGQT8</a:t>
            </a:r>
            <a:endParaRPr lang="cs-CZ" altLang="cs-CZ" sz="2400" dirty="0"/>
          </a:p>
          <a:p>
            <a:pPr eaLnBrk="1" hangingPunct="1">
              <a:lnSpc>
                <a:spcPct val="80000"/>
              </a:lnSpc>
            </a:pPr>
            <a:endParaRPr lang="cs-CZ" altLang="cs-CZ" sz="2400" dirty="0">
              <a:hlinkClick r:id="rId10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eaLnBrk="1" hangingPunct="1">
              <a:lnSpc>
                <a:spcPct val="80000"/>
              </a:lnSpc>
            </a:pPr>
            <a:r>
              <a:rPr lang="cs-CZ" altLang="cs-CZ" sz="24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https://www.youtube.com/watch?v=y-a405s1eio</a:t>
            </a:r>
            <a:r>
              <a:rPr lang="cs-CZ" altLang="cs-CZ" sz="2400" dirty="0"/>
              <a:t>  (doma nezkoušet !!!)</a:t>
            </a:r>
          </a:p>
          <a:p>
            <a:pPr eaLnBrk="1" hangingPunct="1">
              <a:lnSpc>
                <a:spcPct val="80000"/>
              </a:lnSpc>
            </a:pPr>
            <a:endParaRPr lang="cs-CZ" altLang="cs-CZ" sz="2800" dirty="0"/>
          </a:p>
          <a:p>
            <a:pPr eaLnBrk="1" hangingPunct="1">
              <a:lnSpc>
                <a:spcPct val="80000"/>
              </a:lnSpc>
            </a:pPr>
            <a:endParaRPr lang="cs-CZ" altLang="cs-CZ" sz="2600" dirty="0"/>
          </a:p>
          <a:p>
            <a:pPr eaLnBrk="1" hangingPunct="1">
              <a:lnSpc>
                <a:spcPct val="80000"/>
              </a:lnSpc>
            </a:pPr>
            <a:endParaRPr lang="cs-CZ" altLang="cs-CZ" sz="2600" dirty="0"/>
          </a:p>
          <a:p>
            <a:pPr eaLnBrk="1" hangingPunct="1">
              <a:lnSpc>
                <a:spcPct val="80000"/>
              </a:lnSpc>
            </a:pPr>
            <a:endParaRPr lang="cs-CZ" altLang="cs-CZ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0C7A087-1A45-42B4-A8BA-F3A94FF2B2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Napájení z baterie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7C40072-0778-4BA5-B81E-2FE6933934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3247" y="1556792"/>
            <a:ext cx="8229600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800" dirty="0"/>
              <a:t>Základní parametry akumulátoru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800" b="1" dirty="0"/>
              <a:t>Napětí</a:t>
            </a:r>
            <a:r>
              <a:rPr lang="cs-CZ" altLang="cs-CZ" sz="1800" dirty="0"/>
              <a:t> (udáváme ve Voltech)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800" b="1" dirty="0"/>
              <a:t>Typ</a:t>
            </a:r>
            <a:r>
              <a:rPr lang="cs-CZ" altLang="cs-CZ" sz="1800" dirty="0"/>
              <a:t> použitých článků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800" b="1" dirty="0"/>
              <a:t>Počet článků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800" b="1" dirty="0"/>
              <a:t>Kapacita</a:t>
            </a:r>
            <a:r>
              <a:rPr lang="cs-CZ" altLang="cs-CZ" sz="1800" dirty="0"/>
              <a:t> (udáváme v </a:t>
            </a:r>
            <a:r>
              <a:rPr lang="cs-CZ" altLang="cs-CZ" sz="1800" dirty="0" err="1"/>
              <a:t>mAh</a:t>
            </a:r>
            <a:r>
              <a:rPr lang="cs-CZ" altLang="cs-CZ" sz="1800" dirty="0"/>
              <a:t>, </a:t>
            </a:r>
            <a:r>
              <a:rPr lang="cs-CZ" altLang="cs-CZ" sz="1800" dirty="0" err="1"/>
              <a:t>Ah</a:t>
            </a:r>
            <a:r>
              <a:rPr lang="cs-CZ" altLang="cs-CZ" sz="1800" dirty="0"/>
              <a:t> nebo Wh)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800" b="1" dirty="0"/>
              <a:t>Vnitřní odpor </a:t>
            </a:r>
            <a:r>
              <a:rPr lang="cs-CZ" altLang="cs-CZ" sz="1800" dirty="0"/>
              <a:t>(udáváme v Ohmech)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800" b="1" dirty="0"/>
              <a:t>Životnost</a:t>
            </a:r>
          </a:p>
          <a:p>
            <a:pPr lvl="2" eaLnBrk="1" hangingPunct="1">
              <a:lnSpc>
                <a:spcPct val="80000"/>
              </a:lnSpc>
            </a:pPr>
            <a:r>
              <a:rPr lang="cs-CZ" altLang="cs-CZ" sz="1800" dirty="0"/>
              <a:t>Udává se počet nabíjecích cyklů, které akumulátor přežije než dojde k výraznější ztrátě kapacity nebo zvýšení vnitřního odporu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800" b="1" dirty="0"/>
              <a:t>Nabíjecí proud</a:t>
            </a:r>
            <a:r>
              <a:rPr lang="cs-CZ" altLang="cs-CZ" sz="1800" dirty="0"/>
              <a:t>, doba nabíjení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800" b="1" dirty="0"/>
              <a:t>Maximální proud</a:t>
            </a:r>
            <a:r>
              <a:rPr lang="cs-CZ" altLang="cs-CZ" sz="1800" dirty="0"/>
              <a:t>, který lze odebírat (při překročení může dojít ke zničení akumulátoru nebo dokonce explozi)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800" b="1" dirty="0"/>
              <a:t>Samovybíjení</a:t>
            </a:r>
            <a:r>
              <a:rPr lang="cs-CZ" altLang="cs-CZ" sz="1800" dirty="0"/>
              <a:t> (akumulátor se vybíjí, i když není odebírán proud)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800" b="1" dirty="0"/>
              <a:t>Paměťový efekt </a:t>
            </a:r>
            <a:r>
              <a:rPr lang="cs-CZ" altLang="cs-CZ" sz="1800" dirty="0"/>
              <a:t>(jak se na kapacitě projeví nabíjení ne zcela vybitého akumulátoru nebo neúplné nabíjení)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800" b="1" dirty="0"/>
              <a:t>Rozměry a hmotnost </a:t>
            </a:r>
            <a:r>
              <a:rPr lang="cs-CZ" altLang="cs-CZ" sz="1800" dirty="0"/>
              <a:t>v poměru ke kapacitě (Wh/kg, Wh/dm</a:t>
            </a:r>
            <a:r>
              <a:rPr lang="cs-CZ" altLang="cs-CZ" sz="1800" baseline="30000" dirty="0"/>
              <a:t>3</a:t>
            </a:r>
            <a:r>
              <a:rPr lang="cs-CZ" altLang="cs-CZ" sz="18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800" b="1" dirty="0"/>
              <a:t>Provozní teploty </a:t>
            </a:r>
            <a:r>
              <a:rPr lang="cs-CZ" altLang="cs-CZ" sz="1800" dirty="0"/>
              <a:t>(některé akumulátory nepracují v zimě, některé nesnáší teplo)</a:t>
            </a:r>
          </a:p>
          <a:p>
            <a:pPr eaLnBrk="1" hangingPunct="1">
              <a:lnSpc>
                <a:spcPct val="80000"/>
              </a:lnSpc>
            </a:pPr>
            <a:endParaRPr lang="cs-CZ" altLang="cs-CZ" sz="15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6E6636C-1E79-4507-819D-56E0E1142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Prodloužení životnosti akumulátorů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30E2794-3EC8-46FD-8795-782254653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2"/>
            <a:ext cx="8229600" cy="473407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Životnost akumulátorů se udává počtem nabíjecích cyklů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Tím je myšlen počet </a:t>
            </a:r>
            <a:r>
              <a:rPr lang="cs-CZ" altLang="cs-CZ" sz="1400" b="1" dirty="0"/>
              <a:t>úplných</a:t>
            </a:r>
            <a:r>
              <a:rPr lang="cs-CZ" altLang="cs-CZ" sz="1400" dirty="0"/>
              <a:t> nabití a vybití akumulátoru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Po tomto uváděném počtu cyklů je akumulátor dále použitelný, pouze jeho kapacita klesne na cca 70 </a:t>
            </a:r>
            <a:r>
              <a:rPr lang="en-US" altLang="cs-CZ" sz="1400" dirty="0"/>
              <a:t>%</a:t>
            </a:r>
            <a:r>
              <a:rPr lang="cs-CZ" altLang="cs-CZ" sz="1400" dirty="0"/>
              <a:t> původní kapacity</a:t>
            </a:r>
            <a:endParaRPr lang="en-US" altLang="cs-CZ" sz="1400" dirty="0"/>
          </a:p>
          <a:p>
            <a:pPr eaLnBrk="1" hangingPunct="1">
              <a:lnSpc>
                <a:spcPct val="80000"/>
              </a:lnSpc>
            </a:pPr>
            <a:r>
              <a:rPr lang="en-US" altLang="cs-CZ" sz="1400" dirty="0"/>
              <a:t>Ne</a:t>
            </a:r>
            <a:r>
              <a:rPr lang="cs-CZ" altLang="cs-CZ" sz="1400" dirty="0"/>
              <a:t>úplné nabití a vybití se nepočítá jako jeden </a:t>
            </a:r>
            <a:r>
              <a:rPr lang="cs-CZ" altLang="cs-CZ" sz="1400" dirty="0" err="1"/>
              <a:t>cykl</a:t>
            </a:r>
            <a:endParaRPr lang="cs-CZ" altLang="cs-CZ" sz="14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Moderním akumulátorům </a:t>
            </a:r>
            <a:r>
              <a:rPr lang="cs-CZ" altLang="cs-CZ" sz="1400" dirty="0" err="1"/>
              <a:t>Li</a:t>
            </a:r>
            <a:r>
              <a:rPr lang="cs-CZ" altLang="cs-CZ" sz="1400" dirty="0"/>
              <a:t>-Ion, </a:t>
            </a:r>
            <a:r>
              <a:rPr lang="cs-CZ" altLang="cs-CZ" sz="1400" dirty="0" err="1"/>
              <a:t>Li-Pol</a:t>
            </a:r>
            <a:r>
              <a:rPr lang="cs-CZ" altLang="cs-CZ" sz="1400" dirty="0"/>
              <a:t> a </a:t>
            </a:r>
            <a:r>
              <a:rPr lang="cs-CZ" altLang="cs-CZ" sz="1400" dirty="0" err="1"/>
              <a:t>NiMH</a:t>
            </a:r>
            <a:r>
              <a:rPr lang="cs-CZ" altLang="cs-CZ" sz="1400" dirty="0"/>
              <a:t> se dokonce velmi líbí, pokud je budete nabíjet a vybíjet pouze částečně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Nejlepší jsou v tomto směru </a:t>
            </a:r>
            <a:r>
              <a:rPr lang="cs-CZ" altLang="cs-CZ" sz="1400" dirty="0" err="1"/>
              <a:t>NiMH</a:t>
            </a:r>
            <a:r>
              <a:rPr lang="cs-CZ" altLang="cs-CZ" sz="1400" dirty="0"/>
              <a:t> akumulátory. Budete-li je využívat jejich kapacitu pouze na 10</a:t>
            </a:r>
            <a:r>
              <a:rPr lang="en-US" altLang="cs-CZ" sz="1400" dirty="0"/>
              <a:t>% (</a:t>
            </a:r>
            <a:r>
              <a:rPr lang="en-US" altLang="cs-CZ" sz="1400" dirty="0" err="1"/>
              <a:t>tedy</a:t>
            </a:r>
            <a:r>
              <a:rPr lang="en-US" altLang="cs-CZ" sz="1400" dirty="0"/>
              <a:t> </a:t>
            </a:r>
            <a:r>
              <a:rPr lang="en-US" altLang="cs-CZ" sz="1400" dirty="0" err="1"/>
              <a:t>vyb</a:t>
            </a:r>
            <a:r>
              <a:rPr lang="cs-CZ" altLang="cs-CZ" sz="1400" dirty="0" err="1"/>
              <a:t>íjet</a:t>
            </a:r>
            <a:r>
              <a:rPr lang="cs-CZ" altLang="cs-CZ" sz="1400" dirty="0"/>
              <a:t> pouze ze 100</a:t>
            </a:r>
            <a:r>
              <a:rPr lang="en-US" altLang="cs-CZ" sz="1400" dirty="0"/>
              <a:t>% </a:t>
            </a:r>
            <a:r>
              <a:rPr lang="en-US" altLang="cs-CZ" sz="1400" dirty="0" err="1"/>
              <a:t>na</a:t>
            </a:r>
            <a:r>
              <a:rPr lang="en-US" altLang="cs-CZ" sz="1400" dirty="0"/>
              <a:t> 90%) </a:t>
            </a:r>
            <a:r>
              <a:rPr lang="en-US" altLang="cs-CZ" sz="1400" dirty="0" err="1"/>
              <a:t>zvl</a:t>
            </a:r>
            <a:r>
              <a:rPr lang="cs-CZ" altLang="cs-CZ" sz="1400" dirty="0" err="1"/>
              <a:t>ádnou</a:t>
            </a:r>
            <a:r>
              <a:rPr lang="cs-CZ" altLang="cs-CZ" sz="1400" dirty="0"/>
              <a:t> 100 000 takových cyklů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Nebudete-li je při tom nabíjet </a:t>
            </a:r>
            <a:r>
              <a:rPr lang="en-US" altLang="cs-CZ" sz="1400" dirty="0" err="1"/>
              <a:t>na</a:t>
            </a:r>
            <a:r>
              <a:rPr lang="en-US" altLang="cs-CZ" sz="1400" dirty="0"/>
              <a:t> 100% </a:t>
            </a:r>
            <a:r>
              <a:rPr lang="en-US" altLang="cs-CZ" sz="1400" dirty="0" err="1"/>
              <a:t>kapacity</a:t>
            </a:r>
            <a:r>
              <a:rPr lang="en-US" altLang="cs-CZ" sz="1400" dirty="0"/>
              <a:t>, ale </a:t>
            </a:r>
            <a:r>
              <a:rPr lang="en-US" altLang="cs-CZ" sz="1400" dirty="0" err="1"/>
              <a:t>budete</a:t>
            </a:r>
            <a:r>
              <a:rPr lang="en-US" altLang="cs-CZ" sz="1400" dirty="0"/>
              <a:t>-li se </a:t>
            </a:r>
            <a:r>
              <a:rPr lang="en-US" altLang="cs-CZ" sz="1400" dirty="0" err="1"/>
              <a:t>pohybovat</a:t>
            </a:r>
            <a:r>
              <a:rPr lang="en-US" altLang="cs-CZ" sz="1400" dirty="0"/>
              <a:t> n</a:t>
            </a:r>
            <a:r>
              <a:rPr lang="cs-CZ" altLang="cs-CZ" sz="1400" dirty="0" err="1"/>
              <a:t>ěkde</a:t>
            </a:r>
            <a:r>
              <a:rPr lang="cs-CZ" altLang="cs-CZ" sz="1400" dirty="0"/>
              <a:t> ve středu (např. vybíjet na 45</a:t>
            </a:r>
            <a:r>
              <a:rPr lang="en-US" altLang="cs-CZ" sz="1400" dirty="0"/>
              <a:t>% a nab</a:t>
            </a:r>
            <a:r>
              <a:rPr lang="cs-CZ" altLang="cs-CZ" sz="1400" dirty="0" err="1"/>
              <a:t>íjet</a:t>
            </a:r>
            <a:r>
              <a:rPr lang="cs-CZ" altLang="cs-CZ" sz="1400" dirty="0"/>
              <a:t> na 55</a:t>
            </a:r>
            <a:r>
              <a:rPr lang="en-US" altLang="cs-CZ" sz="1400" dirty="0"/>
              <a:t>%) </a:t>
            </a:r>
            <a:r>
              <a:rPr lang="en-US" altLang="cs-CZ" sz="1400" dirty="0" err="1"/>
              <a:t>zvl</a:t>
            </a:r>
            <a:r>
              <a:rPr lang="cs-CZ" altLang="cs-CZ" sz="1400" dirty="0" err="1"/>
              <a:t>ádnou</a:t>
            </a:r>
            <a:r>
              <a:rPr lang="cs-CZ" altLang="cs-CZ" sz="1400" dirty="0"/>
              <a:t> přes 300 000 cyklů (toho využívají například družice na oběžné dráze – zde akumulátor musí přežít tisíce cyklů, nelze ho vyměnit a neustále se pravidelně dobíjí nebo vybíjí v závislosti na poloze nad noční nebo denní stranou zeměkoule)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300 000 desetiprocentních cyklů (hovoříme o </a:t>
            </a:r>
            <a:r>
              <a:rPr lang="cs-CZ" altLang="cs-CZ" sz="1400" b="1" dirty="0" err="1"/>
              <a:t>hypercyklech</a:t>
            </a:r>
            <a:r>
              <a:rPr lang="cs-CZ" altLang="cs-CZ" sz="1400" dirty="0"/>
              <a:t>) vlastně odpovídá 30000 úplných cyklů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U </a:t>
            </a:r>
            <a:r>
              <a:rPr lang="cs-CZ" altLang="cs-CZ" sz="1400" dirty="0" err="1"/>
              <a:t>NiMH</a:t>
            </a:r>
            <a:r>
              <a:rPr lang="cs-CZ" altLang="cs-CZ" sz="1400" dirty="0"/>
              <a:t> akumulátorů spočívá ale právě velký problém v tom, jak určit míru nabití akumulátorů – je praktický nemožné změřit, jestli je akumulátor nabitý na 25</a:t>
            </a:r>
            <a:r>
              <a:rPr lang="en-US" altLang="cs-CZ" sz="1400" dirty="0"/>
              <a:t>% </a:t>
            </a:r>
            <a:r>
              <a:rPr lang="en-US" altLang="cs-CZ" sz="1400" dirty="0" err="1"/>
              <a:t>nebo</a:t>
            </a:r>
            <a:r>
              <a:rPr lang="en-US" altLang="cs-CZ" sz="1400" dirty="0"/>
              <a:t> </a:t>
            </a:r>
            <a:r>
              <a:rPr lang="en-US" altLang="cs-CZ" sz="1400" dirty="0" err="1"/>
              <a:t>na</a:t>
            </a:r>
            <a:r>
              <a:rPr lang="en-US" altLang="cs-CZ" sz="1400" dirty="0"/>
              <a:t> 60% (v </a:t>
            </a:r>
            <a:r>
              <a:rPr lang="en-US" altLang="cs-CZ" sz="1400" dirty="0" err="1"/>
              <a:t>obou</a:t>
            </a:r>
            <a:r>
              <a:rPr lang="en-US" altLang="cs-CZ" sz="1400" dirty="0"/>
              <a:t> p</a:t>
            </a:r>
            <a:r>
              <a:rPr lang="cs-CZ" altLang="cs-CZ" sz="1400" dirty="0" err="1"/>
              <a:t>řípadech</a:t>
            </a:r>
            <a:r>
              <a:rPr lang="cs-CZ" altLang="cs-CZ" sz="1400" dirty="0"/>
              <a:t> bude mít zcela stejné výstupní napětí a i vnitřní odpor)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Nabíječka také není schopna poznat, nakolik je už akumulátor nabitý – pozná pouze, kdy ukončit nabíjení zcela nabitého akumulátoru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Profesionální řešení (např. družice) spočívají v přesném měření odebraného proudu při vybíjení a dodaného proudu při nabíjení. Amatérské řešení může být založeno na ukončení nabíjení ve chvíli, kdy prstem ucítíte, že baterie začíná být teplá (teplo při nabíjení je vlastně jeden z hlavních faktorů, který snižuje její životnost)</a:t>
            </a:r>
          </a:p>
          <a:p>
            <a:pPr eaLnBrk="1" hangingPunct="1">
              <a:lnSpc>
                <a:spcPct val="80000"/>
              </a:lnSpc>
            </a:pPr>
            <a:endParaRPr lang="cs-CZ" altLang="cs-CZ" sz="1300" dirty="0"/>
          </a:p>
          <a:p>
            <a:pPr eaLnBrk="1" hangingPunct="1">
              <a:lnSpc>
                <a:spcPct val="80000"/>
              </a:lnSpc>
            </a:pPr>
            <a:endParaRPr lang="cs-CZ" altLang="cs-CZ" sz="1300" dirty="0"/>
          </a:p>
          <a:p>
            <a:pPr eaLnBrk="1" hangingPunct="1">
              <a:lnSpc>
                <a:spcPct val="80000"/>
              </a:lnSpc>
            </a:pPr>
            <a:endParaRPr lang="cs-CZ" altLang="cs-CZ" sz="1300" dirty="0"/>
          </a:p>
          <a:p>
            <a:pPr eaLnBrk="1" hangingPunct="1">
              <a:lnSpc>
                <a:spcPct val="80000"/>
              </a:lnSpc>
            </a:pPr>
            <a:endParaRPr lang="cs-CZ" altLang="cs-CZ" sz="1300" dirty="0"/>
          </a:p>
          <a:p>
            <a:pPr eaLnBrk="1" hangingPunct="1">
              <a:lnSpc>
                <a:spcPct val="80000"/>
              </a:lnSpc>
            </a:pPr>
            <a:endParaRPr lang="cs-CZ" altLang="cs-CZ" sz="13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BD3EAB9-AF86-471B-B813-F98151524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Prodloužení životnosti akumulátorů</a:t>
            </a:r>
          </a:p>
        </p:txBody>
      </p:sp>
      <p:sp>
        <p:nvSpPr>
          <p:cNvPr id="55300" name="AutoShape 5" descr="NiMHLifeCyclebyDOD">
            <a:extLst>
              <a:ext uri="{FF2B5EF4-FFF2-40B4-BE49-F238E27FC236}">
                <a16:creationId xmlns:a16="http://schemas.microsoft.com/office/drawing/2014/main" id="{704CFB94-D366-42BC-90D4-7A5141DDF1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pic>
        <p:nvPicPr>
          <p:cNvPr id="55301" name="Picture 6" descr="NiMHLifeCyclebyDOD">
            <a:extLst>
              <a:ext uri="{FF2B5EF4-FFF2-40B4-BE49-F238E27FC236}">
                <a16:creationId xmlns:a16="http://schemas.microsoft.com/office/drawing/2014/main" id="{36883D14-02C4-4791-9D60-72CC12B48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50" y="1916832"/>
            <a:ext cx="8517518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94D8174-CD2A-4D2E-884B-6D577ED35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Prodloužení životnosti akumulátorů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62AB00D-1997-4DA0-A691-34A66BD8F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Daleko snáze lze určit stupeň nabití u </a:t>
            </a:r>
            <a:r>
              <a:rPr lang="cs-CZ" altLang="cs-CZ" sz="1700" b="1" dirty="0" err="1"/>
              <a:t>Li</a:t>
            </a:r>
            <a:r>
              <a:rPr lang="cs-CZ" altLang="cs-CZ" sz="1700" b="1" dirty="0"/>
              <a:t>-Ion</a:t>
            </a:r>
            <a:r>
              <a:rPr lang="cs-CZ" altLang="cs-CZ" sz="1700" dirty="0"/>
              <a:t> a </a:t>
            </a:r>
            <a:r>
              <a:rPr lang="cs-CZ" altLang="cs-CZ" sz="1700" b="1" dirty="0" err="1"/>
              <a:t>Li-Pol</a:t>
            </a:r>
            <a:r>
              <a:rPr lang="cs-CZ" altLang="cs-CZ" sz="1700" dirty="0"/>
              <a:t> akumulátorů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Zde napětí akumulátoru přesně definovaným způsobem výrazně klesá, jak se akumulátor postupně vybíjí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Bylo zjištěno, že životnost </a:t>
            </a:r>
            <a:r>
              <a:rPr lang="cs-CZ" altLang="cs-CZ" sz="1700" dirty="0" err="1"/>
              <a:t>Li</a:t>
            </a:r>
            <a:r>
              <a:rPr lang="cs-CZ" altLang="cs-CZ" sz="1700" dirty="0"/>
              <a:t>-Ion akumulátorů klesá o polovinu s každým 0,1 V na který se akumulátor pravidelně nabijí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500" dirty="0"/>
              <a:t>Tedy </a:t>
            </a:r>
            <a:r>
              <a:rPr lang="cs-CZ" altLang="cs-CZ" sz="1500" dirty="0" err="1"/>
              <a:t>Li</a:t>
            </a:r>
            <a:r>
              <a:rPr lang="cs-CZ" altLang="cs-CZ" sz="1500" dirty="0"/>
              <a:t>-Ion akumulátor nabíjený pravidelně na 4,3 V (120 </a:t>
            </a:r>
            <a:r>
              <a:rPr lang="en-US" altLang="cs-CZ" sz="1500" dirty="0"/>
              <a:t>% </a:t>
            </a:r>
            <a:r>
              <a:rPr lang="en-US" altLang="cs-CZ" sz="1500" dirty="0" err="1"/>
              <a:t>kapacity</a:t>
            </a:r>
            <a:r>
              <a:rPr lang="en-US" altLang="cs-CZ" sz="1500" dirty="0"/>
              <a:t>) m</a:t>
            </a:r>
            <a:r>
              <a:rPr lang="cs-CZ" altLang="cs-CZ" sz="1500" dirty="0"/>
              <a:t>á životnost jen 150 cyklů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500" dirty="0"/>
              <a:t>Akumulátor nabíjený na 4,2 V (100</a:t>
            </a:r>
            <a:r>
              <a:rPr lang="en-US" altLang="cs-CZ" sz="1500" dirty="0"/>
              <a:t> % </a:t>
            </a:r>
            <a:r>
              <a:rPr lang="en-US" altLang="cs-CZ" sz="1500" dirty="0" err="1"/>
              <a:t>kapacity</a:t>
            </a:r>
            <a:r>
              <a:rPr lang="en-US" altLang="cs-CZ" sz="1500" dirty="0"/>
              <a:t>) m</a:t>
            </a:r>
            <a:r>
              <a:rPr lang="cs-CZ" altLang="cs-CZ" sz="1500" dirty="0"/>
              <a:t>á životnost 300 – 600 cyklů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500" dirty="0"/>
              <a:t>Akumulátor nabíjený na 4,1 V (90 </a:t>
            </a:r>
            <a:r>
              <a:rPr lang="en-US" altLang="cs-CZ" sz="1500" dirty="0"/>
              <a:t>% </a:t>
            </a:r>
            <a:r>
              <a:rPr lang="en-US" altLang="cs-CZ" sz="1500" dirty="0" err="1"/>
              <a:t>kapacity</a:t>
            </a:r>
            <a:r>
              <a:rPr lang="en-US" altLang="cs-CZ" sz="1500" dirty="0"/>
              <a:t>) m</a:t>
            </a:r>
            <a:r>
              <a:rPr lang="cs-CZ" altLang="cs-CZ" sz="1500" dirty="0"/>
              <a:t>á životnost 700 – 1000 cyklů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500" dirty="0"/>
              <a:t>Akumulátor nabíjený na 4 V (80 </a:t>
            </a:r>
            <a:r>
              <a:rPr lang="en-US" altLang="cs-CZ" sz="1500" dirty="0"/>
              <a:t>% </a:t>
            </a:r>
            <a:r>
              <a:rPr lang="en-US" altLang="cs-CZ" sz="1500" dirty="0" err="1"/>
              <a:t>kapacity</a:t>
            </a:r>
            <a:r>
              <a:rPr lang="cs-CZ" altLang="cs-CZ" sz="1500" dirty="0"/>
              <a:t>) má životnost 1500 – 2000 cyklů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500" dirty="0"/>
              <a:t>Akumulátor nabíjený na 3,9 V (70 </a:t>
            </a:r>
            <a:r>
              <a:rPr lang="en-US" altLang="cs-CZ" sz="1500" dirty="0"/>
              <a:t>% </a:t>
            </a:r>
            <a:r>
              <a:rPr lang="en-US" altLang="cs-CZ" sz="1500" dirty="0" err="1"/>
              <a:t>kapacity</a:t>
            </a:r>
            <a:r>
              <a:rPr lang="en-US" altLang="cs-CZ" sz="1500" dirty="0"/>
              <a:t>) m</a:t>
            </a:r>
            <a:r>
              <a:rPr lang="cs-CZ" altLang="cs-CZ" sz="1500" dirty="0"/>
              <a:t>á životnost cca 3000 cyklů</a:t>
            </a:r>
          </a:p>
          <a:p>
            <a:pPr eaLnBrk="1" hangingPunct="1">
              <a:lnSpc>
                <a:spcPct val="80000"/>
              </a:lnSpc>
            </a:pPr>
            <a:endParaRPr lang="cs-CZ" altLang="cs-CZ" sz="17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Reálná životnost akumulátoru je dále ovlivněna působením tepla (nejde pouze o teplo při jeho nabíjení a vybíjení)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Akumulátory v notebooku jsou často vystaveny působení značného tepla </a:t>
            </a:r>
            <a:r>
              <a:rPr lang="cs-CZ" altLang="cs-CZ" sz="1700" dirty="0" err="1"/>
              <a:t>vyzařoveného</a:t>
            </a:r>
            <a:r>
              <a:rPr lang="cs-CZ" altLang="cs-CZ" sz="1700" dirty="0"/>
              <a:t> notebookem a proto jejich skutečná životnost bude nižší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Pro </a:t>
            </a:r>
            <a:r>
              <a:rPr lang="cs-CZ" altLang="cs-CZ" sz="1700" dirty="0" err="1"/>
              <a:t>Li</a:t>
            </a:r>
            <a:r>
              <a:rPr lang="cs-CZ" altLang="cs-CZ" sz="1700" dirty="0"/>
              <a:t>-Ion akumulátory jsou nesnesitelné zejména teploty nad 60° C</a:t>
            </a:r>
          </a:p>
          <a:p>
            <a:pPr eaLnBrk="1" hangingPunct="1">
              <a:lnSpc>
                <a:spcPct val="80000"/>
              </a:lnSpc>
            </a:pPr>
            <a:endParaRPr lang="cs-CZ" altLang="cs-CZ" sz="1700" dirty="0"/>
          </a:p>
          <a:p>
            <a:pPr eaLnBrk="1" hangingPunct="1">
              <a:lnSpc>
                <a:spcPct val="80000"/>
              </a:lnSpc>
            </a:pPr>
            <a:endParaRPr lang="cs-CZ" altLang="cs-CZ" sz="17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43F7462-AA01-47A7-894C-6DFEB59A5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2400" dirty="0"/>
              <a:t>Zkrácení životnosti </a:t>
            </a:r>
            <a:r>
              <a:rPr lang="cs-CZ" altLang="cs-CZ" sz="2400" dirty="0" err="1"/>
              <a:t>Li</a:t>
            </a:r>
            <a:r>
              <a:rPr lang="cs-CZ" altLang="cs-CZ" sz="2400" dirty="0"/>
              <a:t>-Ion akumulátoru při nabíjení na napětí vyšší než 4,2 V</a:t>
            </a:r>
          </a:p>
        </p:txBody>
      </p:sp>
      <p:pic>
        <p:nvPicPr>
          <p:cNvPr id="57347" name="Picture 5" descr="Effects on cycle life at elevated charge voltages">
            <a:extLst>
              <a:ext uri="{FF2B5EF4-FFF2-40B4-BE49-F238E27FC236}">
                <a16:creationId xmlns:a16="http://schemas.microsoft.com/office/drawing/2014/main" id="{E5574DDF-64DF-4281-8F5B-CD2683CA2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7129463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A0A3942-5FF1-4E33-AE4C-DD29C0110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Kontrolní otázky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3904683-E5FA-43B6-B753-AB71A9519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700"/>
              <a:t>Z jakého důvodu se všech moderních mobilních zařízeních nepoužívají akumulátory Li-Pol, přestože mají nejlepší parametry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Jaké nabíjecí napětí se používá při nabíjení Li-Ion akumulátorů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Jaké nominální napětí je uváděno u Li-Ion akumulátorů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Jaké nominální napětí je uváděno u Li-Pol akumulátorů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Jaké nominální napětí je uváděno u NiCd akumulátorů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Jaké nominální napětí je uváděno u NiMH akumulátorů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Jaké napětí naměříte na nezatíženém a zcela nabitém NiCd, NiMH a Li-Ion akumulátoru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Který typ akumulátorů obsahuje jedovaté látky a proto se prakticky přestal vyrábět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Který typ akumulátoru může začít hořet při zlomení nebo provrtání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Který typ akumulátoru je vhodné skladovat vybitý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NiMH akumulátorová baterie s jmenovitým napětím 12 V a kapacitou 24 Wh se má nabíjet proudem 0,3 C. Jakou hodnotu nabíjecího proudu použijete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Jak vypadá zcela rozebraný Li-Pol akumulátor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Proč se Li-Ion akumulátory nedodávají v podobě AA tužkových článků ?</a:t>
            </a:r>
          </a:p>
          <a:p>
            <a:pPr eaLnBrk="1" hangingPunct="1">
              <a:lnSpc>
                <a:spcPct val="80000"/>
              </a:lnSpc>
            </a:pPr>
            <a:endParaRPr lang="cs-CZ" altLang="cs-CZ" sz="17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0D463B4-D357-4315-9FE6-DBB0D2256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Kontrolní otázky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54DFF65-6F98-4584-BED3-DFB1821B6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Nezatížený </a:t>
            </a:r>
            <a:r>
              <a:rPr lang="cs-CZ" altLang="cs-CZ" sz="1400" dirty="0" err="1"/>
              <a:t>NiMH</a:t>
            </a:r>
            <a:r>
              <a:rPr lang="cs-CZ" altLang="cs-CZ" sz="1400" dirty="0"/>
              <a:t> akumulátor má napětí 1,25 V. Při odběru proudu 1 A pokleslo napětí na 1,15 V. Jaký je vnitřní odpor akumulátoru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Jaká výstupní stejnosměrná napětí nalezneme na výstupech ATX zdroje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Jaké </a:t>
            </a:r>
            <a:r>
              <a:rPr lang="cs-CZ" altLang="cs-CZ" sz="1400" dirty="0" err="1"/>
              <a:t>zakladní</a:t>
            </a:r>
            <a:r>
              <a:rPr lang="cs-CZ" altLang="cs-CZ" sz="1400" dirty="0"/>
              <a:t> parametry napájecího zdroje sledujeme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Jaké další parametry používáme k posouzení kvality napájecího zdroje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Jaké typy UPS zdrojů znáte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Jaký typ akumulátorů se používá v UPS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Který z uvedených akumulátorů má vyšší kapacitu - 1,2 V </a:t>
            </a:r>
            <a:r>
              <a:rPr lang="cs-CZ" altLang="cs-CZ" sz="1400" dirty="0" err="1"/>
              <a:t>NiMH</a:t>
            </a:r>
            <a:r>
              <a:rPr lang="cs-CZ" altLang="cs-CZ" sz="1400" dirty="0"/>
              <a:t> 2600 </a:t>
            </a:r>
            <a:r>
              <a:rPr lang="cs-CZ" altLang="cs-CZ" sz="1400" dirty="0" err="1"/>
              <a:t>mAh</a:t>
            </a:r>
            <a:r>
              <a:rPr lang="cs-CZ" altLang="cs-CZ" sz="1400" dirty="0"/>
              <a:t> nebo 3,7 V </a:t>
            </a:r>
            <a:r>
              <a:rPr lang="cs-CZ" altLang="cs-CZ" sz="1400" dirty="0" err="1"/>
              <a:t>LiION</a:t>
            </a:r>
            <a:r>
              <a:rPr lang="cs-CZ" altLang="cs-CZ" sz="1400" dirty="0"/>
              <a:t> 1000 </a:t>
            </a:r>
            <a:r>
              <a:rPr lang="cs-CZ" altLang="cs-CZ" sz="1400" dirty="0" err="1"/>
              <a:t>mAh</a:t>
            </a:r>
            <a:r>
              <a:rPr lang="cs-CZ" altLang="cs-CZ" sz="1400" dirty="0"/>
              <a:t>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Za jak dlouho se vybije 3,7 V </a:t>
            </a:r>
            <a:r>
              <a:rPr lang="cs-CZ" altLang="cs-CZ" sz="1400" dirty="0" err="1"/>
              <a:t>Li</a:t>
            </a:r>
            <a:r>
              <a:rPr lang="cs-CZ" altLang="cs-CZ" sz="1400" dirty="0"/>
              <a:t>-Ion akumulátor s kapacitou 1200 </a:t>
            </a:r>
            <a:r>
              <a:rPr lang="cs-CZ" altLang="cs-CZ" sz="1400" dirty="0" err="1"/>
              <a:t>mAh</a:t>
            </a:r>
            <a:r>
              <a:rPr lang="cs-CZ" altLang="cs-CZ" sz="1400" dirty="0"/>
              <a:t> v tabletu s příkonem 3,7 Wattů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Zjistěte co trvá déle: Nabít </a:t>
            </a:r>
            <a:r>
              <a:rPr lang="cs-CZ" altLang="cs-CZ" sz="1400" dirty="0" err="1"/>
              <a:t>Li</a:t>
            </a:r>
            <a:r>
              <a:rPr lang="cs-CZ" altLang="cs-CZ" sz="1400" dirty="0"/>
              <a:t>-ION akumulátor z 0 % na 10 % kapacity nebo z 90 % na 100 % kapacity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Za jakých podmínek může akumulátor přežít až nabíjecích 300000 cyklů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Které typy akumulátorů se nesmí úplně vybít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Jak dlouho budete nabíjet </a:t>
            </a:r>
            <a:r>
              <a:rPr lang="cs-CZ" altLang="cs-CZ" sz="1400" dirty="0" err="1"/>
              <a:t>NiCd</a:t>
            </a:r>
            <a:r>
              <a:rPr lang="cs-CZ" altLang="cs-CZ" sz="1400" dirty="0"/>
              <a:t> akumulátor s kapacitou 1200 </a:t>
            </a:r>
            <a:r>
              <a:rPr lang="cs-CZ" altLang="cs-CZ" sz="1400" dirty="0" err="1"/>
              <a:t>mAh</a:t>
            </a:r>
            <a:r>
              <a:rPr lang="cs-CZ" altLang="cs-CZ" sz="1400" dirty="0"/>
              <a:t> proudem 200 mA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Kolik pinů má konektor </a:t>
            </a:r>
            <a:r>
              <a:rPr lang="cs-CZ" altLang="cs-CZ" sz="1400" dirty="0" err="1"/>
              <a:t>SATApower</a:t>
            </a:r>
            <a:r>
              <a:rPr lang="cs-CZ" altLang="cs-CZ" sz="1400" dirty="0"/>
              <a:t> a jaký je jejich význam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Jaké jmenovité napětí bude mít bateriový akumulátor sestavený sériovým spojením deseti </a:t>
            </a:r>
            <a:r>
              <a:rPr lang="cs-CZ" altLang="cs-CZ" sz="1400" dirty="0" err="1"/>
              <a:t>NiMH</a:t>
            </a:r>
            <a:r>
              <a:rPr lang="cs-CZ" altLang="cs-CZ" sz="1400" dirty="0"/>
              <a:t> článků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Jaké jmenovité napětí bude mít bateriový akumulátor sestavený paralelním spojením 4 </a:t>
            </a:r>
            <a:r>
              <a:rPr lang="cs-CZ" altLang="cs-CZ" sz="1400" dirty="0" err="1"/>
              <a:t>NiCd</a:t>
            </a:r>
            <a:r>
              <a:rPr lang="cs-CZ" altLang="cs-CZ" sz="1400" dirty="0"/>
              <a:t> článků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U kterého typu akumulátorů lze snadno zjistit a u kterého naopak prakticky nelze zjistit stav nabití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 dirty="0"/>
              <a:t>Který typ akumulátorů trpí paměťovým efektem 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2AEA454-D0E6-49E0-A6BA-827142FF9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Kontrolní otázky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6DC638E-ED07-49B1-B72C-C9D55A352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400"/>
              <a:t>Kolik pinů má hlavní napájecí konektor základní desky a jaké typy napájecích linek zde nalezneme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/>
              <a:t>Co je to PowerGood signál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/>
              <a:t>Je USB konektor napájen přímo z napájecího zdroje počítače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/>
              <a:t>Je grafická karta napájena přímo z napájecího zdroje počítače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/>
              <a:t>Je pevný disk napájen přímo z napájecího zdroje počítače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/>
              <a:t>Je DVD mechanika napájena přímo z napájecího zdroje počítače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/>
              <a:t>Je klávesnice napájena přímo z napájecího zdroje počítače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/>
              <a:t>Jaký typ akumulátorů je v současné době nejběžnější v podobě klasických AA a AAA tužkových baterií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/>
              <a:t>Jaký příkon má přibnližně průměrný moderní počítač typu PC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/>
              <a:t>Zjistěte jakou kapacitu mají přibližně Li-Ion akumulátory moderních notebooků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/>
              <a:t>Který typ akumulátoru má nejlepší energetickou hustotu Wh/kg a jakých hodnot hustoty dosahuje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/>
              <a:t>Proč se v ATX napájecích zdrojích nepoužívají klasické transformátory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/>
              <a:t>Jaké napětí a frekvenci používá elektrická rozvodná síť v ČR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/>
              <a:t>Zjistěte, co to znamená, když se řekne "tvrdý zdroj„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/>
              <a:t>Který typ akumulátorů obsahuje zabudované elektronické obvody, které se starají o ochranu proti zkratu a ochranu proti nabíjení příliš vysokým napětím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400"/>
              <a:t>Kterým směrem fouká vzduch ventilátor ATX zdroje ?</a:t>
            </a:r>
          </a:p>
          <a:p>
            <a:pPr eaLnBrk="1" hangingPunct="1">
              <a:lnSpc>
                <a:spcPct val="80000"/>
              </a:lnSpc>
            </a:pPr>
            <a:endParaRPr lang="cs-CZ" altLang="cs-CZ" sz="1400"/>
          </a:p>
          <a:p>
            <a:pPr eaLnBrk="1" hangingPunct="1">
              <a:lnSpc>
                <a:spcPct val="80000"/>
              </a:lnSpc>
            </a:pPr>
            <a:endParaRPr lang="cs-CZ" altLang="cs-CZ"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55F99C-70AC-47BF-8F35-3701930E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Vnitřní odpor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A40324-2A4A-4EE5-AE15-0DE0B6DB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sz="1400" dirty="0"/>
              <a:t>Čím nižší, tím je akumulátor lepší (tvrdší) a bude schopen dodávat vyšší proud a při zatížení nebude klesat jeho napětí.</a:t>
            </a:r>
          </a:p>
          <a:p>
            <a:r>
              <a:rPr lang="cs-CZ" altLang="cs-CZ" sz="1400" dirty="0"/>
              <a:t>Kdyby akumulátor neměl žádný vnitřní odpor, dodával by při zkratu nekonečný proud</a:t>
            </a:r>
          </a:p>
          <a:p>
            <a:r>
              <a:rPr lang="cs-CZ" altLang="cs-CZ" sz="1400" dirty="0"/>
              <a:t>Například 12 V akumulátor s vnitřním odporem 1 Ohm bude schopen dodat maximálně proud 12 Ampér (při zkratu). Při odběru proudu 5A jeho svorkové napětí poklesne na 7 Voltů. </a:t>
            </a:r>
          </a:p>
          <a:p>
            <a:r>
              <a:rPr lang="cs-CZ" altLang="cs-CZ" sz="1400" dirty="0"/>
              <a:t>Vnitřní odpor akumulátorů se stárnutím zvyšuje. </a:t>
            </a:r>
          </a:p>
          <a:p>
            <a:endParaRPr lang="cs-CZ" altLang="cs-CZ" sz="1400" dirty="0"/>
          </a:p>
          <a:p>
            <a:r>
              <a:rPr lang="cs-CZ" altLang="cs-CZ" sz="1400" dirty="0"/>
              <a:t>Staré akumulátory někdy nedokáží „nastartovat“ notebook – proud při roztáčení pevného disku a současném zapnutí všech komponent je tak vysoký, že napětí akumulátoru prudce klesne (velký úbytek napětí na vnitřním odporu při odběru vysokého proudu)</a:t>
            </a:r>
          </a:p>
          <a:p>
            <a:r>
              <a:rPr lang="cs-CZ" altLang="cs-CZ" sz="1400" dirty="0"/>
              <a:t>Pokud se notebook zapne při napájení síťovým zdrojem a ten se pak odpojí, akumulátor již pak notebook v chodu udrží (proud již není tak vysoký)</a:t>
            </a:r>
          </a:p>
          <a:p>
            <a:endParaRPr lang="cs-CZ" altLang="cs-CZ" sz="1400" dirty="0"/>
          </a:p>
          <a:p>
            <a:r>
              <a:rPr lang="cs-CZ" altLang="cs-CZ" sz="1400" dirty="0"/>
              <a:t>Vnitřní odpor se obvykle označuje </a:t>
            </a:r>
            <a:r>
              <a:rPr lang="cs-CZ" altLang="cs-CZ" sz="1400" b="1" dirty="0" err="1"/>
              <a:t>Ri</a:t>
            </a:r>
            <a:endParaRPr lang="cs-CZ" altLang="cs-CZ" sz="1400" b="1" dirty="0"/>
          </a:p>
          <a:p>
            <a:pPr marL="0" indent="0">
              <a:buNone/>
            </a:pPr>
            <a:r>
              <a:rPr lang="cs-CZ" altLang="cs-CZ" sz="1400" dirty="0"/>
              <a:t>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4487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FFB0D7-3116-4735-BC88-8E91B47D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Vnitřní odpor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2928DC-0CBB-4092-9EE8-65752C639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dirty="0"/>
              <a:t>Příklad</a:t>
            </a:r>
          </a:p>
          <a:p>
            <a:r>
              <a:rPr lang="cs-CZ" sz="2400" dirty="0"/>
              <a:t>Akumulátor má napětí 4,2 V a vnitřní odpor 0,1 Ω</a:t>
            </a:r>
          </a:p>
          <a:p>
            <a:r>
              <a:rPr lang="cs-CZ" sz="2400" dirty="0"/>
              <a:t>Jaký maximální proud z akumulátoru poteče při jeho zkratu?</a:t>
            </a:r>
          </a:p>
          <a:p>
            <a:endParaRPr lang="cs-CZ" sz="2400" dirty="0"/>
          </a:p>
          <a:p>
            <a:r>
              <a:rPr lang="cs-CZ" sz="2400" dirty="0" err="1"/>
              <a:t>Imax</a:t>
            </a:r>
            <a:r>
              <a:rPr lang="cs-CZ" sz="2400" dirty="0"/>
              <a:t> = U / </a:t>
            </a:r>
            <a:r>
              <a:rPr lang="cs-CZ" sz="2400" dirty="0" err="1"/>
              <a:t>Ri</a:t>
            </a:r>
            <a:r>
              <a:rPr lang="cs-CZ" sz="2400" dirty="0"/>
              <a:t> = 4,2 V / 0,1 Ω = </a:t>
            </a:r>
            <a:r>
              <a:rPr lang="cs-CZ" sz="2400" u="sng" dirty="0"/>
              <a:t>42 A</a:t>
            </a:r>
          </a:p>
          <a:p>
            <a:r>
              <a:rPr lang="cs-CZ" sz="2400" dirty="0"/>
              <a:t>Z akumulátoru poteče při zkratu proud 42 A</a:t>
            </a:r>
          </a:p>
        </p:txBody>
      </p:sp>
    </p:spTree>
    <p:extLst>
      <p:ext uri="{BB962C8B-B14F-4D97-AF65-F5344CB8AC3E}">
        <p14:creationId xmlns:p14="http://schemas.microsoft.com/office/powerpoint/2010/main" val="356977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FFB0D7-3116-4735-BC88-8E91B47D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Vnitřní odpor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2928DC-0CBB-4092-9EE8-65752C63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2"/>
            <a:ext cx="8579296" cy="5016499"/>
          </a:xfrm>
        </p:spPr>
        <p:txBody>
          <a:bodyPr/>
          <a:lstStyle/>
          <a:p>
            <a:pPr marL="0" indent="0">
              <a:buNone/>
            </a:pPr>
            <a:r>
              <a:rPr lang="cs-CZ" sz="1600" u="sng" dirty="0"/>
              <a:t>Příklad</a:t>
            </a:r>
          </a:p>
          <a:p>
            <a:r>
              <a:rPr lang="cs-CZ" sz="1600" dirty="0"/>
              <a:t>Akumulátor má napětí 4,2 V a vnitřní odpor 0,1 Ω</a:t>
            </a:r>
          </a:p>
          <a:p>
            <a:r>
              <a:rPr lang="cs-CZ" sz="1600" dirty="0"/>
              <a:t>Jak poklesne svorkové napětí akumulátoru při odběru proudu 10 A ?</a:t>
            </a:r>
          </a:p>
          <a:p>
            <a:endParaRPr lang="cs-CZ" sz="1600" dirty="0"/>
          </a:p>
          <a:p>
            <a:r>
              <a:rPr lang="cs-CZ" sz="1600" dirty="0"/>
              <a:t>Při odběru proudu 10 A bude na vnitřním odporu úbytek napětí</a:t>
            </a:r>
          </a:p>
          <a:p>
            <a:r>
              <a:rPr lang="cs-CZ" sz="1600" dirty="0" err="1"/>
              <a:t>U</a:t>
            </a:r>
            <a:r>
              <a:rPr lang="cs-CZ" sz="1600" baseline="-25000" dirty="0" err="1"/>
              <a:t>Ri</a:t>
            </a:r>
            <a:r>
              <a:rPr lang="cs-CZ" sz="1600" dirty="0"/>
              <a:t> = I x </a:t>
            </a:r>
            <a:r>
              <a:rPr lang="cs-CZ" sz="1600" dirty="0" err="1"/>
              <a:t>Ri</a:t>
            </a:r>
            <a:r>
              <a:rPr lang="cs-CZ" sz="1600" dirty="0"/>
              <a:t> = 10 A x 0,1 Ω = 1 V</a:t>
            </a:r>
          </a:p>
          <a:p>
            <a:r>
              <a:rPr lang="cs-CZ" sz="1600" dirty="0"/>
              <a:t>Svorkové napětí akumulátoru </a:t>
            </a:r>
            <a:r>
              <a:rPr lang="cs-CZ" sz="1600" dirty="0" err="1"/>
              <a:t>Us</a:t>
            </a:r>
            <a:r>
              <a:rPr lang="cs-CZ" sz="1600" dirty="0"/>
              <a:t> tedy klesne o úbytek na </a:t>
            </a:r>
            <a:r>
              <a:rPr lang="cs-CZ" sz="1600" dirty="0" err="1"/>
              <a:t>vniřním</a:t>
            </a:r>
            <a:r>
              <a:rPr lang="cs-CZ" sz="1600" dirty="0"/>
              <a:t> odporu</a:t>
            </a:r>
          </a:p>
          <a:p>
            <a:r>
              <a:rPr lang="cs-CZ" sz="1600" dirty="0" err="1"/>
              <a:t>Us</a:t>
            </a:r>
            <a:r>
              <a:rPr lang="cs-CZ" sz="1600" dirty="0"/>
              <a:t> = U – U</a:t>
            </a:r>
            <a:r>
              <a:rPr lang="cs-CZ" sz="1600" baseline="-25000" dirty="0"/>
              <a:t>ri</a:t>
            </a:r>
            <a:r>
              <a:rPr lang="cs-CZ" sz="1600" dirty="0"/>
              <a:t> = 4,2 V – 1 V = </a:t>
            </a:r>
            <a:r>
              <a:rPr lang="cs-CZ" sz="1600" u="sng" dirty="0"/>
              <a:t>3,2 V</a:t>
            </a:r>
          </a:p>
          <a:p>
            <a:endParaRPr lang="cs-CZ" sz="1600" dirty="0"/>
          </a:p>
          <a:p>
            <a:r>
              <a:rPr lang="cs-CZ" sz="1600" dirty="0"/>
              <a:t>Při odběru proudu 10 A tedy je tedy zařízení napájeno napětím pouze 3,2 V a  akumulátor mu dodává výkon 32 W (10 A x 3,2 V)</a:t>
            </a:r>
          </a:p>
          <a:p>
            <a:endParaRPr lang="cs-CZ" sz="1600" dirty="0"/>
          </a:p>
          <a:p>
            <a:r>
              <a:rPr lang="cs-CZ" sz="1600" dirty="0"/>
              <a:t>Akumulátor se bude zahřívat, protože na jeho vnitřním odporu se ztrácí 10 W </a:t>
            </a:r>
          </a:p>
          <a:p>
            <a:pPr marL="0" indent="0">
              <a:buNone/>
            </a:pPr>
            <a:r>
              <a:rPr lang="cs-CZ" sz="1600" dirty="0"/>
              <a:t>	10 W = (10 A x  1 V)</a:t>
            </a:r>
          </a:p>
          <a:p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83106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FFB0D7-3116-4735-BC88-8E91B47D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Vnitřní odpor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2928DC-0CBB-4092-9EE8-65752C63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2"/>
            <a:ext cx="8579296" cy="5016499"/>
          </a:xfrm>
        </p:spPr>
        <p:txBody>
          <a:bodyPr/>
          <a:lstStyle/>
          <a:p>
            <a:pPr marL="0" indent="0">
              <a:buNone/>
            </a:pPr>
            <a:r>
              <a:rPr lang="cs-CZ" sz="1600" u="sng" dirty="0"/>
              <a:t>Příklad</a:t>
            </a:r>
          </a:p>
          <a:p>
            <a:r>
              <a:rPr lang="cs-CZ" sz="1600" dirty="0"/>
              <a:t>Akumulátor má napětí 12 V </a:t>
            </a:r>
          </a:p>
          <a:p>
            <a:r>
              <a:rPr lang="cs-CZ" sz="1600" dirty="0"/>
              <a:t>Při odběru proudu 2 A pokleslo napětí na svorkách akumulátoru na 11 V</a:t>
            </a:r>
          </a:p>
          <a:p>
            <a:r>
              <a:rPr lang="cs-CZ" sz="1600" dirty="0"/>
              <a:t>Jaký má akumulátor vnitřní odpor?</a:t>
            </a:r>
          </a:p>
          <a:p>
            <a:r>
              <a:rPr lang="cs-CZ" sz="1600" dirty="0"/>
              <a:t>Jaký proud poteče při zkratu?</a:t>
            </a:r>
          </a:p>
          <a:p>
            <a:endParaRPr lang="cs-CZ" sz="1600" dirty="0"/>
          </a:p>
          <a:p>
            <a:r>
              <a:rPr lang="cs-CZ" sz="1600" dirty="0"/>
              <a:t>Při odběru proudu 2 A je na vnitřním odporu úbytek napětí 1 V</a:t>
            </a:r>
          </a:p>
          <a:p>
            <a:r>
              <a:rPr lang="cs-CZ" sz="1600" dirty="0" err="1"/>
              <a:t>U</a:t>
            </a:r>
            <a:r>
              <a:rPr lang="cs-CZ" sz="1600" baseline="-25000" dirty="0" err="1"/>
              <a:t>Ri</a:t>
            </a:r>
            <a:r>
              <a:rPr lang="cs-CZ" sz="1600" dirty="0"/>
              <a:t> = U – </a:t>
            </a:r>
            <a:r>
              <a:rPr lang="cs-CZ" sz="1600" dirty="0" err="1"/>
              <a:t>Us</a:t>
            </a:r>
            <a:r>
              <a:rPr lang="cs-CZ" sz="1600" dirty="0"/>
              <a:t> = 12V – 11 V = 1V</a:t>
            </a:r>
          </a:p>
          <a:p>
            <a:endParaRPr lang="cs-CZ" sz="1600" dirty="0"/>
          </a:p>
          <a:p>
            <a:r>
              <a:rPr lang="cs-CZ" sz="1600" dirty="0"/>
              <a:t>Hodnotu vnitřního odporu spočítáme dle Ohmova zákona</a:t>
            </a:r>
          </a:p>
          <a:p>
            <a:r>
              <a:rPr lang="cs-CZ" sz="1600" dirty="0" err="1"/>
              <a:t>Ri</a:t>
            </a:r>
            <a:r>
              <a:rPr lang="cs-CZ" sz="1600" dirty="0"/>
              <a:t> = </a:t>
            </a:r>
            <a:r>
              <a:rPr lang="cs-CZ" sz="1600" dirty="0" err="1"/>
              <a:t>U</a:t>
            </a:r>
            <a:r>
              <a:rPr lang="cs-CZ" sz="1600" baseline="-25000" dirty="0" err="1"/>
              <a:t>Ri</a:t>
            </a:r>
            <a:r>
              <a:rPr lang="cs-CZ" sz="1600" dirty="0"/>
              <a:t> / I = 1 V / 2 A = </a:t>
            </a:r>
            <a:r>
              <a:rPr lang="cs-CZ" sz="1600" u="sng" dirty="0"/>
              <a:t>0,5 Ω</a:t>
            </a:r>
          </a:p>
          <a:p>
            <a:endParaRPr lang="cs-CZ" sz="1600" u="sng" dirty="0"/>
          </a:p>
          <a:p>
            <a:r>
              <a:rPr lang="cs-CZ" sz="1600" dirty="0"/>
              <a:t>Při zkratu poteče proud</a:t>
            </a:r>
          </a:p>
          <a:p>
            <a:r>
              <a:rPr lang="cs-CZ" sz="1600" dirty="0" err="1"/>
              <a:t>Imax</a:t>
            </a:r>
            <a:r>
              <a:rPr lang="cs-CZ" sz="1600" dirty="0"/>
              <a:t> = U / </a:t>
            </a:r>
            <a:r>
              <a:rPr lang="cs-CZ" sz="1600" dirty="0" err="1"/>
              <a:t>Ri</a:t>
            </a:r>
            <a:r>
              <a:rPr lang="cs-CZ" sz="1600" dirty="0"/>
              <a:t> = 12 V / 0,5 Ω = </a:t>
            </a:r>
            <a:r>
              <a:rPr lang="cs-CZ" sz="1600" u="sng" dirty="0"/>
              <a:t>24 A</a:t>
            </a:r>
          </a:p>
          <a:p>
            <a:endParaRPr lang="cs-CZ" sz="1600" dirty="0"/>
          </a:p>
          <a:p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32061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FFB0D7-3116-4735-BC88-8E91B47D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Vnitřní odpor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2928DC-0CBB-4092-9EE8-65752C63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579296" cy="5016499"/>
          </a:xfrm>
        </p:spPr>
        <p:txBody>
          <a:bodyPr/>
          <a:lstStyle/>
          <a:p>
            <a:pPr marL="0" indent="0">
              <a:buNone/>
            </a:pPr>
            <a:r>
              <a:rPr lang="cs-CZ" sz="1600" u="sng" dirty="0"/>
              <a:t>Příklad</a:t>
            </a:r>
          </a:p>
          <a:p>
            <a:r>
              <a:rPr lang="cs-CZ" sz="1600" dirty="0"/>
              <a:t>Akumulátor notebooku má napětí 12 V </a:t>
            </a:r>
          </a:p>
          <a:p>
            <a:r>
              <a:rPr lang="cs-CZ" sz="1600" dirty="0"/>
              <a:t>Napětí nesmí poklesnout pod 9 V, jinak by došlo k vypnutí zařízení</a:t>
            </a:r>
          </a:p>
          <a:p>
            <a:r>
              <a:rPr lang="cs-CZ" sz="1600" dirty="0"/>
              <a:t>Akumulátor je již starý a má velký vnitřní odpor </a:t>
            </a:r>
            <a:r>
              <a:rPr lang="cs-CZ" sz="1600" dirty="0" err="1"/>
              <a:t>Ri</a:t>
            </a:r>
            <a:r>
              <a:rPr lang="cs-CZ" sz="1600" dirty="0"/>
              <a:t> = 0,75 Ω</a:t>
            </a:r>
          </a:p>
          <a:p>
            <a:r>
              <a:rPr lang="cs-CZ" sz="1600" dirty="0"/>
              <a:t>Jaký maximální proud lze odebírat, aniž by se notebook vypnul?</a:t>
            </a:r>
          </a:p>
          <a:p>
            <a:r>
              <a:rPr lang="cs-CZ" sz="1600" dirty="0"/>
              <a:t>Jaký maximální příkon smí notebook odebírat?</a:t>
            </a:r>
          </a:p>
          <a:p>
            <a:endParaRPr lang="cs-CZ" sz="1600" dirty="0"/>
          </a:p>
          <a:p>
            <a:r>
              <a:rPr lang="cs-CZ" sz="1600" dirty="0"/>
              <a:t>Maximální úbytek na vnitřním odporu akumulátoru smí být 3 V</a:t>
            </a:r>
          </a:p>
          <a:p>
            <a:r>
              <a:rPr lang="cs-CZ" sz="1600" dirty="0" err="1"/>
              <a:t>U</a:t>
            </a:r>
            <a:r>
              <a:rPr lang="cs-CZ" sz="1600" baseline="-25000" dirty="0" err="1"/>
              <a:t>Ri</a:t>
            </a:r>
            <a:r>
              <a:rPr lang="cs-CZ" sz="1600" dirty="0"/>
              <a:t> = U – </a:t>
            </a:r>
            <a:r>
              <a:rPr lang="cs-CZ" sz="1600" dirty="0" err="1"/>
              <a:t>Us</a:t>
            </a:r>
            <a:r>
              <a:rPr lang="cs-CZ" sz="1600" dirty="0"/>
              <a:t> = 12V – 9 V = 3 V</a:t>
            </a:r>
          </a:p>
          <a:p>
            <a:endParaRPr lang="cs-CZ" sz="1600" dirty="0"/>
          </a:p>
          <a:p>
            <a:r>
              <a:rPr lang="cs-CZ" sz="1600" dirty="0"/>
              <a:t>Při jakém odebíraném proudu bude na vnitřním odporu úbytek 3 V ?</a:t>
            </a:r>
          </a:p>
          <a:p>
            <a:r>
              <a:rPr lang="cs-CZ" sz="1600" dirty="0"/>
              <a:t>I = </a:t>
            </a:r>
            <a:r>
              <a:rPr lang="cs-CZ" sz="1600" dirty="0" err="1"/>
              <a:t>U</a:t>
            </a:r>
            <a:r>
              <a:rPr lang="cs-CZ" sz="1600" baseline="-25000" dirty="0" err="1"/>
              <a:t>Ri</a:t>
            </a:r>
            <a:r>
              <a:rPr lang="cs-CZ" sz="1600" dirty="0"/>
              <a:t> / </a:t>
            </a:r>
            <a:r>
              <a:rPr lang="cs-CZ" sz="1600" dirty="0" err="1"/>
              <a:t>Ri</a:t>
            </a:r>
            <a:r>
              <a:rPr lang="cs-CZ" sz="1600" dirty="0"/>
              <a:t> = 3 V / 0,75 Ω = </a:t>
            </a:r>
            <a:r>
              <a:rPr lang="cs-CZ" sz="1600" u="sng" dirty="0"/>
              <a:t>4 A</a:t>
            </a:r>
          </a:p>
          <a:p>
            <a:endParaRPr lang="cs-CZ" sz="1600" u="sng" dirty="0"/>
          </a:p>
          <a:p>
            <a:pPr algn="just"/>
            <a:r>
              <a:rPr lang="cs-CZ" sz="1600" dirty="0"/>
              <a:t>Je-li notebook z akumulátoru napájen napětím, které kleslo na 9 V a při tom odebírá proud 4A, pak jeho příkon je P = </a:t>
            </a:r>
            <a:r>
              <a:rPr lang="cs-CZ" sz="1600" dirty="0" err="1"/>
              <a:t>Us</a:t>
            </a:r>
            <a:r>
              <a:rPr lang="cs-CZ" sz="1600" dirty="0"/>
              <a:t> x I = 9 V x 4 A = 36 W</a:t>
            </a:r>
          </a:p>
          <a:p>
            <a:endParaRPr lang="cs-CZ" sz="1600" u="sng" dirty="0"/>
          </a:p>
          <a:p>
            <a:r>
              <a:rPr lang="cs-CZ" sz="1600" dirty="0"/>
              <a:t>Z akumulátoru lze odebírat proud 4 A (36 W). Při odběru vyššího proudu by pokleslo svorkové napětí akumulátoru pod 9 V a notebook by se vypnul</a:t>
            </a:r>
          </a:p>
          <a:p>
            <a:endParaRPr lang="cs-CZ" sz="1600" dirty="0"/>
          </a:p>
          <a:p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508721795"/>
      </p:ext>
    </p:extLst>
  </p:cSld>
  <p:clrMapOvr>
    <a:masterClrMapping/>
  </p:clrMapOvr>
</p:sld>
</file>

<file path=ppt/theme/theme1.xml><?xml version="1.0" encoding="utf-8"?>
<a:theme xmlns:a="http://schemas.openxmlformats.org/drawingml/2006/main" name="Síť">
  <a:themeElements>
    <a:clrScheme name="Síť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íť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íť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íť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CE8C14981BF4CBC493A3F7F132DCE" ma:contentTypeVersion="3" ma:contentTypeDescription="Vytvoří nový dokument" ma:contentTypeScope="" ma:versionID="e7bb9269e0f9b83dc4e984bcb7eca1eb">
  <xsd:schema xmlns:xsd="http://www.w3.org/2001/XMLSchema" xmlns:xs="http://www.w3.org/2001/XMLSchema" xmlns:p="http://schemas.microsoft.com/office/2006/metadata/properties" xmlns:ns2="c03aa7f5-da92-46be-bbd5-752e8d8cfb59" targetNamespace="http://schemas.microsoft.com/office/2006/metadata/properties" ma:root="true" ma:fieldsID="2d0dbfc017c6a72bf426d9c447f5ea16" ns2:_="">
    <xsd:import namespace="c03aa7f5-da92-46be-bbd5-752e8d8cf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aa7f5-da92-46be-bbd5-752e8d8cf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1EF100-9E1E-428D-B45E-89A6C367E0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3aa7f5-da92-46be-bbd5-752e8d8cfb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26CFC4-DE0C-46FC-ADF8-D417B50A4C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F2633-EEDD-4A4B-B89D-940A1C813F7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1293</TotalTime>
  <Words>5123</Words>
  <Application>Microsoft Office PowerPoint</Application>
  <PresentationFormat>Předvádění na obrazovce (4:3)</PresentationFormat>
  <Paragraphs>461</Paragraphs>
  <Slides>46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46</vt:i4>
      </vt:variant>
    </vt:vector>
  </HeadingPairs>
  <TitlesOfParts>
    <vt:vector size="51" baseType="lpstr">
      <vt:lpstr>Arial</vt:lpstr>
      <vt:lpstr>Cambria Math</vt:lpstr>
      <vt:lpstr>StarSymbol</vt:lpstr>
      <vt:lpstr>Wingdings</vt:lpstr>
      <vt:lpstr>Síť</vt:lpstr>
      <vt:lpstr>Napájecí zdroje Akumulátory</vt:lpstr>
      <vt:lpstr>Napájení z baterie </vt:lpstr>
      <vt:lpstr>Baterie</vt:lpstr>
      <vt:lpstr>Napájení z baterie</vt:lpstr>
      <vt:lpstr>Vnitřní odpor</vt:lpstr>
      <vt:lpstr>Vnitřní odpor</vt:lpstr>
      <vt:lpstr>Vnitřní odpor</vt:lpstr>
      <vt:lpstr>Vnitřní odpor</vt:lpstr>
      <vt:lpstr>Vnitřní odpor</vt:lpstr>
      <vt:lpstr>Vnitřní odpor</vt:lpstr>
      <vt:lpstr>Kapacita (Ah)</vt:lpstr>
      <vt:lpstr>Kapacita (Ah)</vt:lpstr>
      <vt:lpstr>Kapacita (Ah)</vt:lpstr>
      <vt:lpstr>Kapacita (Ah)</vt:lpstr>
      <vt:lpstr>Kapacita (Ah)</vt:lpstr>
      <vt:lpstr>Kapacita (Ah)</vt:lpstr>
      <vt:lpstr>Kapacita  (Wh)</vt:lpstr>
      <vt:lpstr>Kapacita (Wh)</vt:lpstr>
      <vt:lpstr>Kapacita (Wh)</vt:lpstr>
      <vt:lpstr>Kapacita (Wh)</vt:lpstr>
      <vt:lpstr>Kapacita (Wh)</vt:lpstr>
      <vt:lpstr>Kapacita (Wh)</vt:lpstr>
      <vt:lpstr>Komplexní příklad</vt:lpstr>
      <vt:lpstr>NiCd akumulátory</vt:lpstr>
      <vt:lpstr>NiCd akumulátory - nabíjení</vt:lpstr>
      <vt:lpstr>NiCd akumulátor</vt:lpstr>
      <vt:lpstr>NiCd – paměťový efekt</vt:lpstr>
      <vt:lpstr>NiCd - nabíječka</vt:lpstr>
      <vt:lpstr>NiMH akumulátory</vt:lpstr>
      <vt:lpstr>NiMh akumulátory</vt:lpstr>
      <vt:lpstr>Li-Ion akumulátor</vt:lpstr>
      <vt:lpstr>Li-ion akumulátor </vt:lpstr>
      <vt:lpstr>Li-ion akumulátory</vt:lpstr>
      <vt:lpstr>Li-Ion – nebezpečí požáru!</vt:lpstr>
      <vt:lpstr>Li-Pol</vt:lpstr>
      <vt:lpstr>Li-Pol akumulátor</vt:lpstr>
      <vt:lpstr>Li-Pol</vt:lpstr>
      <vt:lpstr>LFP akumulátor</vt:lpstr>
      <vt:lpstr>Akumulátory</vt:lpstr>
      <vt:lpstr>Prodloužení životnosti akumulátorů</vt:lpstr>
      <vt:lpstr>Prodloužení životnosti akumulátorů</vt:lpstr>
      <vt:lpstr>Prodloužení životnosti akumulátorů</vt:lpstr>
      <vt:lpstr>Zkrácení životnosti Li-Ion akumulátoru při nabíjení na napětí vyšší než 4,2 V</vt:lpstr>
      <vt:lpstr>Kontrolní otázky</vt:lpstr>
      <vt:lpstr>Kontrolní otázky</vt:lpstr>
      <vt:lpstr>Kontrolní otázky</vt:lpstr>
    </vt:vector>
  </TitlesOfParts>
  <Company>SPSE a VOS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Napájecí zdroje</dc:title>
  <dc:creator>Radek</dc:creator>
  <cp:lastModifiedBy>Čermák Karel</cp:lastModifiedBy>
  <cp:revision>80</cp:revision>
  <dcterms:created xsi:type="dcterms:W3CDTF">2014-03-24T07:53:35Z</dcterms:created>
  <dcterms:modified xsi:type="dcterms:W3CDTF">2023-04-26T17:55:10Z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0x010100584CE8C14981BF4CBC493A3F7F132DCE</vt:lpwstr>
  </property>
</Properties>
</file>