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79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2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20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5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639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99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72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924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726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973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31775-BE2F-450C-A659-93946E836E39}" type="datetimeFigureOut">
              <a:rPr lang="cs-CZ" smtClean="0"/>
              <a:t>27.01.2020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3F09C-AFA5-4142-88F4-D32B142612FE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00BC10-5A13-40EC-BA01-1179DD4EB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22. Fyzická vrstva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F421EE4-60F2-45EC-BE41-951E9BF96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Martin Joukl</a:t>
            </a:r>
          </a:p>
        </p:txBody>
      </p:sp>
    </p:spTree>
    <p:extLst>
      <p:ext uri="{BB962C8B-B14F-4D97-AF65-F5344CB8AC3E}">
        <p14:creationId xmlns:p14="http://schemas.microsoft.com/office/powerpoint/2010/main" val="170521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113AE-43E9-4135-8EA5-1168352F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 err="1"/>
              <a:t>Baseband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C5486E-B474-4817-BE2D-1F7F0E4E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Základní pásmo</a:t>
            </a:r>
          </a:p>
          <a:p>
            <a:pPr marL="0" indent="0">
              <a:buNone/>
            </a:pPr>
            <a:r>
              <a:rPr lang="cs-CZ" dirty="0"/>
              <a:t>jde o takový druh přenosu, při kterém je vstupní signál okamžitě převáděn na přenosové médium – bez činnosti modulačního prvku</a:t>
            </a:r>
          </a:p>
          <a:p>
            <a:pPr marL="0" indent="0">
              <a:buNone/>
            </a:pPr>
            <a:r>
              <a:rPr lang="cs-CZ" dirty="0"/>
              <a:t>Přenos lze i kódovat</a:t>
            </a:r>
          </a:p>
          <a:p>
            <a:pPr marL="0" indent="0">
              <a:buNone/>
            </a:pPr>
            <a:r>
              <a:rPr lang="cs-CZ" dirty="0"/>
              <a:t>Tyto přenosy se používají na krátkou vzdálenost - LAN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344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513324-8C7B-473C-B731-8C097D2E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Broadband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129827-1F58-4727-B1D0-2CB75D44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k přenosu se naloží na nosný signál</a:t>
            </a:r>
          </a:p>
          <a:p>
            <a:r>
              <a:rPr lang="cs-CZ" dirty="0"/>
              <a:t>Naloží se na něj pomocí modulace – ta mění pomocí signálu s daty parametry nosného signálu</a:t>
            </a:r>
          </a:p>
        </p:txBody>
      </p:sp>
    </p:spTree>
    <p:extLst>
      <p:ext uri="{BB962C8B-B14F-4D97-AF65-F5344CB8AC3E}">
        <p14:creationId xmlns:p14="http://schemas.microsoft.com/office/powerpoint/2010/main" val="4917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76651-4976-46C1-8706-40980A9C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Modulace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2C26B5-7507-4641-9AD5-2163C0FF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37360"/>
            <a:ext cx="499872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 </a:t>
            </a:r>
            <a:r>
              <a:rPr lang="cs-CZ" dirty="0"/>
              <a:t>Většina zdrojů zpráv generuje signály, které ve své původní podobě nejsou vhodné pro dálkový přenos. Proto vznikla modulace, která posílí signál (nesenou informaci), lze ho tak přenášet na delší vzdálenost.</a:t>
            </a:r>
            <a:endParaRPr lang="cs-CZ" b="1" dirty="0"/>
          </a:p>
          <a:p>
            <a:pPr marL="0" indent="0">
              <a:buNone/>
            </a:pPr>
            <a:r>
              <a:rPr lang="cs-CZ" b="1" dirty="0"/>
              <a:t>3 druhy</a:t>
            </a:r>
          </a:p>
          <a:p>
            <a:pPr lvl="1"/>
            <a:r>
              <a:rPr lang="cs-CZ" b="1" dirty="0"/>
              <a:t>amplitudová modulace - </a:t>
            </a:r>
            <a:r>
              <a:rPr lang="cs-CZ" b="1" dirty="0" err="1"/>
              <a:t>amplitude</a:t>
            </a:r>
            <a:r>
              <a:rPr lang="cs-CZ" b="1" dirty="0"/>
              <a:t> </a:t>
            </a:r>
            <a:r>
              <a:rPr lang="cs-CZ" b="1" dirty="0" err="1"/>
              <a:t>modulation</a:t>
            </a:r>
            <a:r>
              <a:rPr lang="cs-CZ" b="1" dirty="0"/>
              <a:t> (AM)</a:t>
            </a:r>
            <a:endParaRPr lang="cs-CZ" dirty="0"/>
          </a:p>
          <a:p>
            <a:pPr lvl="1"/>
            <a:r>
              <a:rPr lang="cs-CZ" b="1" dirty="0"/>
              <a:t>frekvenční modulace - </a:t>
            </a:r>
            <a:r>
              <a:rPr lang="cs-CZ" b="1" dirty="0" err="1"/>
              <a:t>frequency</a:t>
            </a:r>
            <a:r>
              <a:rPr lang="cs-CZ" b="1" dirty="0"/>
              <a:t> </a:t>
            </a:r>
            <a:r>
              <a:rPr lang="cs-CZ" b="1" dirty="0" err="1"/>
              <a:t>modulation</a:t>
            </a:r>
            <a:r>
              <a:rPr lang="cs-CZ" b="1" dirty="0"/>
              <a:t> (FM)</a:t>
            </a:r>
          </a:p>
          <a:p>
            <a:pPr lvl="1"/>
            <a:r>
              <a:rPr lang="cs-CZ" b="1" dirty="0"/>
              <a:t>fázová modulace - </a:t>
            </a:r>
            <a:r>
              <a:rPr lang="cs-CZ" b="1" dirty="0" err="1"/>
              <a:t>phase</a:t>
            </a:r>
            <a:r>
              <a:rPr lang="cs-CZ" b="1" dirty="0"/>
              <a:t> </a:t>
            </a:r>
            <a:r>
              <a:rPr lang="cs-CZ" b="1" dirty="0" err="1"/>
              <a:t>modulation</a:t>
            </a:r>
            <a:r>
              <a:rPr lang="cs-CZ" b="1" dirty="0"/>
              <a:t> (PM)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F40F3E-53F0-4EEE-886F-0998A8DF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52740"/>
            <a:ext cx="5657054" cy="42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91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8E3587-C65E-47C5-8D6F-A6343AE3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QAM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7505AA-8CE4-4A5C-8211-4995462C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49827" cy="4023360"/>
          </a:xfrm>
        </p:spPr>
        <p:txBody>
          <a:bodyPr>
            <a:normAutofit/>
          </a:bodyPr>
          <a:lstStyle/>
          <a:p>
            <a:r>
              <a:rPr lang="cs-CZ" dirty="0"/>
              <a:t>Kvadraturní amplitudová modulace</a:t>
            </a:r>
          </a:p>
          <a:p>
            <a:r>
              <a:rPr lang="cs-CZ" dirty="0"/>
              <a:t>Kombinace fázové a amplitudové modulace</a:t>
            </a:r>
          </a:p>
          <a:p>
            <a:r>
              <a:rPr lang="cs-CZ" dirty="0"/>
              <a:t>Např. 16 QAM – Každý ze stavů modulace reprezentuje 4 bity</a:t>
            </a:r>
          </a:p>
          <a:p>
            <a:endParaRPr lang="cs-CZ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DBC09B-AD56-4D5D-968A-1F786318D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r="906" b="-2"/>
          <a:stretch/>
        </p:blipFill>
        <p:spPr bwMode="auto">
          <a:xfrm>
            <a:off x="7247106" y="1916317"/>
            <a:ext cx="3908573" cy="432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9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FF3276-0246-4D44-B615-B24FB949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08E83B-B8D2-4370-8BF4-1F3B43FB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počítačových sítích se jedná např. o </a:t>
            </a:r>
            <a:r>
              <a:rPr lang="cs-CZ" b="1" dirty="0"/>
              <a:t>NRZI</a:t>
            </a:r>
          </a:p>
          <a:p>
            <a:r>
              <a:rPr lang="cs-CZ" dirty="0"/>
              <a:t>Používá ho Ethernet na optických vláknech</a:t>
            </a:r>
          </a:p>
          <a:p>
            <a:r>
              <a:rPr lang="cs-CZ" dirty="0"/>
              <a:t>Jednička = změna úrovně signálu</a:t>
            </a:r>
          </a:p>
          <a:p>
            <a:r>
              <a:rPr lang="cs-CZ" dirty="0"/>
              <a:t>Nula signál nezmění</a:t>
            </a:r>
          </a:p>
          <a:p>
            <a:endParaRPr lang="cs-CZ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ADBDB03-2047-438F-A4E0-9D5690A9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19" y="2126506"/>
            <a:ext cx="5080068" cy="163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9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CFBAE4-A02A-4654-A457-28322325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Media konvertor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3984A1-4EB7-4C30-BF64-479B135B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Media konvertory jsou převodníky mezi metalickým vedením a optickou sítí</a:t>
            </a:r>
          </a:p>
          <a:p>
            <a:r>
              <a:rPr lang="cs-CZ" dirty="0"/>
              <a:t>Používají se, když potřebujeme změnit optický signál na elektrický</a:t>
            </a:r>
          </a:p>
          <a:p>
            <a:r>
              <a:rPr lang="cs-CZ" dirty="0"/>
              <a:t>Využijeme ho třeba v případě kdy máme do přímo do domu tažené optické vlákno a chceme ho připojit k metalické síti</a:t>
            </a:r>
          </a:p>
        </p:txBody>
      </p:sp>
    </p:spTree>
    <p:extLst>
      <p:ext uri="{BB962C8B-B14F-4D97-AF65-F5344CB8AC3E}">
        <p14:creationId xmlns:p14="http://schemas.microsoft.com/office/powerpoint/2010/main" val="122691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6DDFDC-9F8B-4C55-A362-C2F7FDA1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C61259-D292-4DE6-8132-8AD132ED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napájení po datovém síťovém kabelu, bez nutnosti přivést napájecí napětí k přístroji dalším samostatným kabelem</a:t>
            </a:r>
          </a:p>
          <a:p>
            <a:r>
              <a:rPr lang="cs-CZ" dirty="0"/>
              <a:t>Přes </a:t>
            </a:r>
            <a:r>
              <a:rPr lang="cs-CZ" dirty="0" err="1"/>
              <a:t>PoE</a:t>
            </a:r>
            <a:r>
              <a:rPr lang="cs-CZ" dirty="0"/>
              <a:t> lze například napájet switch</a:t>
            </a:r>
          </a:p>
          <a:p>
            <a:r>
              <a:rPr lang="cs-CZ" dirty="0"/>
              <a:t>K napájení se využívají 3 a 5 + 7 a 8 kabely</a:t>
            </a:r>
          </a:p>
          <a:p>
            <a:r>
              <a:rPr lang="cs-CZ" dirty="0"/>
              <a:t>Vlastnosti </a:t>
            </a:r>
            <a:r>
              <a:rPr lang="cs-CZ" dirty="0" err="1"/>
              <a:t>PoE</a:t>
            </a:r>
            <a:r>
              <a:rPr lang="cs-CZ" dirty="0"/>
              <a:t>:</a:t>
            </a:r>
          </a:p>
          <a:p>
            <a:pPr lvl="1" fontAlgn="base"/>
            <a:r>
              <a:rPr lang="cs-CZ" dirty="0"/>
              <a:t>napětí 44 – 57 V;</a:t>
            </a:r>
          </a:p>
          <a:p>
            <a:pPr lvl="1" fontAlgn="base"/>
            <a:r>
              <a:rPr lang="cs-CZ" dirty="0"/>
              <a:t>maximální proud 550 mA;</a:t>
            </a:r>
          </a:p>
          <a:p>
            <a:pPr lvl="1" fontAlgn="base"/>
            <a:r>
              <a:rPr lang="cs-CZ" dirty="0"/>
              <a:t>maximální zapínací proud 500 mA;</a:t>
            </a:r>
          </a:p>
          <a:p>
            <a:pPr lvl="1" fontAlgn="base"/>
            <a:r>
              <a:rPr lang="cs-CZ" dirty="0"/>
              <a:t>Typický proud 10 – 350 mA;</a:t>
            </a:r>
          </a:p>
          <a:p>
            <a:pPr lvl="1" fontAlgn="base"/>
            <a:r>
              <a:rPr lang="cs-CZ" dirty="0"/>
              <a:t>detekce přetížení 350 – 500 mA;</a:t>
            </a:r>
          </a:p>
          <a:p>
            <a:pPr lvl="1" fontAlgn="base"/>
            <a:r>
              <a:rPr lang="cs-CZ" dirty="0"/>
              <a:t>odběr v klidovém stavu maximálně 5 mA.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621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43971-CFA9-4291-92F8-1B33443C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Veličiny v sítích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AE075-3CE5-4BB8-B200-DF6205C8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Zisk/Útlum</a:t>
            </a:r>
          </a:p>
          <a:p>
            <a:pPr lvl="1"/>
            <a:r>
              <a:rPr lang="cs-CZ" dirty="0"/>
              <a:t>V decibelech na jednotku délky (m, km)</a:t>
            </a:r>
          </a:p>
          <a:p>
            <a:pPr lvl="1"/>
            <a:r>
              <a:rPr lang="cs-CZ" dirty="0"/>
              <a:t>Jedná se o většinou o útlum signálu v kabelu</a:t>
            </a:r>
          </a:p>
          <a:p>
            <a:pPr marL="201168" lvl="1" indent="0">
              <a:buNone/>
            </a:pPr>
            <a:r>
              <a:rPr lang="cs-CZ" b="1" dirty="0"/>
              <a:t>zpoždění </a:t>
            </a:r>
          </a:p>
          <a:p>
            <a:pPr lvl="1"/>
            <a:r>
              <a:rPr lang="cs-CZ" dirty="0"/>
              <a:t>Odezva dvou bodů</a:t>
            </a:r>
          </a:p>
          <a:p>
            <a:pPr lvl="1"/>
            <a:r>
              <a:rPr lang="cs-CZ" dirty="0"/>
              <a:t>V </a:t>
            </a:r>
            <a:r>
              <a:rPr lang="cs-CZ" dirty="0" err="1"/>
              <a:t>ms</a:t>
            </a:r>
            <a:endParaRPr lang="cs-CZ" dirty="0"/>
          </a:p>
          <a:p>
            <a:pPr marL="201168" lvl="1" indent="0">
              <a:buNone/>
            </a:pPr>
            <a:r>
              <a:rPr lang="cs-CZ" b="1" dirty="0"/>
              <a:t>přenosová rychlost </a:t>
            </a:r>
          </a:p>
          <a:p>
            <a:pPr lvl="1"/>
            <a:r>
              <a:rPr lang="cs-CZ" dirty="0"/>
              <a:t>Rychlost, která udává, kolik b za jednu s se přenese</a:t>
            </a:r>
          </a:p>
        </p:txBody>
      </p:sp>
    </p:spTree>
    <p:extLst>
      <p:ext uri="{BB962C8B-B14F-4D97-AF65-F5344CB8AC3E}">
        <p14:creationId xmlns:p14="http://schemas.microsoft.com/office/powerpoint/2010/main" val="260265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56C685-5D55-4525-8BC7-D6730558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Přenosová média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4A3568-E928-4725-9B40-201C6304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Charakteristická Impedance v sítí Ethernet - </a:t>
            </a:r>
            <a:r>
              <a:rPr lang="el-GR" dirty="0"/>
              <a:t>50 Ω</a:t>
            </a:r>
            <a:endParaRPr lang="cs-CZ" dirty="0"/>
          </a:p>
          <a:p>
            <a:r>
              <a:rPr lang="cs-CZ" dirty="0"/>
              <a:t>Jedná se o asymetrický elektrický kabel</a:t>
            </a:r>
          </a:p>
          <a:p>
            <a:r>
              <a:rPr lang="cs-CZ" dirty="0"/>
              <a:t>Skládá se z:</a:t>
            </a:r>
          </a:p>
          <a:p>
            <a:pPr lvl="1"/>
            <a:r>
              <a:rPr lang="cs-CZ" dirty="0"/>
              <a:t>Pláště</a:t>
            </a:r>
          </a:p>
          <a:p>
            <a:pPr lvl="1"/>
            <a:r>
              <a:rPr lang="cs-CZ" dirty="0"/>
              <a:t>Vodivého opletení</a:t>
            </a:r>
          </a:p>
          <a:p>
            <a:pPr lvl="1"/>
            <a:r>
              <a:rPr lang="cs-CZ" dirty="0"/>
              <a:t>Dielektrika</a:t>
            </a:r>
          </a:p>
          <a:p>
            <a:pPr lvl="1"/>
            <a:r>
              <a:rPr lang="cs-CZ" dirty="0"/>
              <a:t>Vnitřního vodiče</a:t>
            </a:r>
          </a:p>
          <a:p>
            <a:pPr marL="201168" lvl="1" indent="0">
              <a:buNone/>
            </a:pPr>
            <a:r>
              <a:rPr lang="cs-CZ"/>
              <a:t>V dnešní </a:t>
            </a:r>
            <a:r>
              <a:rPr lang="cs-CZ" dirty="0"/>
              <a:t>době se v Ethernetu již nepoužívá</a:t>
            </a:r>
          </a:p>
          <a:p>
            <a:pPr lvl="1"/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5BAF3-B1BF-4BA6-9105-9C34A3F84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77" y="3429000"/>
            <a:ext cx="3970202" cy="27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98833407-F559-4D4C-8E0F-64C41EC63EF5}"/>
              </a:ext>
            </a:extLst>
          </p:cNvPr>
          <p:cNvSpPr/>
          <p:nvPr/>
        </p:nvSpPr>
        <p:spPr>
          <a:xfrm>
            <a:off x="7707577" y="2228671"/>
            <a:ext cx="3970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A - Plášť</a:t>
            </a:r>
            <a:br>
              <a:rPr lang="cs-CZ" dirty="0"/>
            </a:br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B - Vodivé opletení</a:t>
            </a:r>
            <a:br>
              <a:rPr lang="cs-CZ" dirty="0"/>
            </a:br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C - Dielektrikum</a:t>
            </a:r>
            <a:br>
              <a:rPr lang="cs-CZ" dirty="0"/>
            </a:br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D - Vnitřní vodič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055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2AF5D-6702-4D1F-A9F8-7ECA61A6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Kroucená dvojlinka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CB3551-F590-4726-A98E-64F8CE0C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cs-CZ" dirty="0"/>
              <a:t>Charakteristická Impedance v sítí Ethernet - 10</a:t>
            </a:r>
            <a:r>
              <a:rPr lang="el-GR" dirty="0"/>
              <a:t>0 Ω</a:t>
            </a:r>
            <a:endParaRPr lang="cs-CZ" dirty="0"/>
          </a:p>
          <a:p>
            <a:r>
              <a:rPr lang="cs-CZ" dirty="0"/>
              <a:t>Jedná se o symetrický elektrický kabel</a:t>
            </a:r>
          </a:p>
          <a:p>
            <a:r>
              <a:rPr lang="cs-CZ" dirty="0"/>
              <a:t>Kabel tvoří 4 páry vodičů</a:t>
            </a:r>
          </a:p>
          <a:p>
            <a:r>
              <a:rPr lang="cs-CZ" dirty="0"/>
              <a:t>V počítačových sítích je používán konektor RJ-45</a:t>
            </a:r>
          </a:p>
          <a:p>
            <a:r>
              <a:rPr lang="cs-CZ" dirty="0"/>
              <a:t>Druhy:</a:t>
            </a:r>
          </a:p>
          <a:p>
            <a:pPr lvl="1"/>
            <a:r>
              <a:rPr lang="cs-CZ" dirty="0"/>
              <a:t>UTP – nestíněný kabel</a:t>
            </a:r>
          </a:p>
          <a:p>
            <a:pPr lvl="1"/>
            <a:r>
              <a:rPr lang="cs-CZ" dirty="0"/>
              <a:t>FTP – Kabel je celý obalen stínicí fólií</a:t>
            </a:r>
          </a:p>
          <a:p>
            <a:pPr lvl="1"/>
            <a:r>
              <a:rPr lang="cs-CZ" dirty="0"/>
              <a:t>STP – Kabel stíněný pomocí oplétání</a:t>
            </a:r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5F4F29-5D3F-4B6D-BECE-DE7767CC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374267"/>
            <a:ext cx="3135109" cy="255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6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82D9A3-8DA0-479C-8362-19D523ED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/>
              <a:t>Konektory kroucené dvojlinky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A85FDE-16EF-44A8-9E05-27B9B95A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756527" cy="4023360"/>
          </a:xfrm>
        </p:spPr>
        <p:txBody>
          <a:bodyPr>
            <a:normAutofit/>
          </a:bodyPr>
          <a:lstStyle/>
          <a:p>
            <a:r>
              <a:rPr lang="cs-CZ" dirty="0"/>
              <a:t>2 standarty – RJ45a a RJ45b</a:t>
            </a:r>
          </a:p>
          <a:p>
            <a:r>
              <a:rPr lang="cs-CZ" dirty="0"/>
              <a:t>V sítích se častěji používá B</a:t>
            </a:r>
          </a:p>
          <a:p>
            <a:r>
              <a:rPr lang="cs-CZ" dirty="0"/>
              <a:t>V minulosti se pro propojení dvou PC používal křížený kabel – na jedné straně A na druhé B</a:t>
            </a:r>
          </a:p>
        </p:txBody>
      </p:sp>
      <p:pic>
        <p:nvPicPr>
          <p:cNvPr id="3074" name="Picture 2" descr="Výsledek obrázku pro rj45 connector">
            <a:extLst>
              <a:ext uri="{FF2B5EF4-FFF2-40B4-BE49-F238E27FC236}">
                <a16:creationId xmlns:a16="http://schemas.microsoft.com/office/drawing/2014/main" id="{D97673CD-07A6-429A-ABD0-924BC7377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r="3791" b="5"/>
          <a:stretch/>
        </p:blipFill>
        <p:spPr bwMode="auto">
          <a:xfrm>
            <a:off x="7164133" y="1845734"/>
            <a:ext cx="3830752" cy="42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4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BDBEB-1446-49D3-87F7-21B402C8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kategorie kroucené dvoulinky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C87C3989-27B3-433F-8B41-2A5DA5828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534396"/>
              </p:ext>
            </p:extLst>
          </p:nvPr>
        </p:nvGraphicFramePr>
        <p:xfrm>
          <a:off x="1096650" y="1737361"/>
          <a:ext cx="10059031" cy="4508389"/>
        </p:xfrm>
        <a:graphic>
          <a:graphicData uri="http://schemas.openxmlformats.org/drawingml/2006/table">
            <a:tbl>
              <a:tblPr firstRow="1" bandRow="1"/>
              <a:tblGrid>
                <a:gridCol w="596936">
                  <a:extLst>
                    <a:ext uri="{9D8B030D-6E8A-4147-A177-3AD203B41FA5}">
                      <a16:colId xmlns:a16="http://schemas.microsoft.com/office/drawing/2014/main" val="3365846633"/>
                    </a:ext>
                  </a:extLst>
                </a:gridCol>
                <a:gridCol w="954531">
                  <a:extLst>
                    <a:ext uri="{9D8B030D-6E8A-4147-A177-3AD203B41FA5}">
                      <a16:colId xmlns:a16="http://schemas.microsoft.com/office/drawing/2014/main" val="3055200707"/>
                    </a:ext>
                  </a:extLst>
                </a:gridCol>
                <a:gridCol w="737759">
                  <a:extLst>
                    <a:ext uri="{9D8B030D-6E8A-4147-A177-3AD203B41FA5}">
                      <a16:colId xmlns:a16="http://schemas.microsoft.com/office/drawing/2014/main" val="4236561790"/>
                    </a:ext>
                  </a:extLst>
                </a:gridCol>
                <a:gridCol w="2945032">
                  <a:extLst>
                    <a:ext uri="{9D8B030D-6E8A-4147-A177-3AD203B41FA5}">
                      <a16:colId xmlns:a16="http://schemas.microsoft.com/office/drawing/2014/main" val="617793687"/>
                    </a:ext>
                  </a:extLst>
                </a:gridCol>
                <a:gridCol w="4824773">
                  <a:extLst>
                    <a:ext uri="{9D8B030D-6E8A-4147-A177-3AD203B41FA5}">
                      <a16:colId xmlns:a16="http://schemas.microsoft.com/office/drawing/2014/main" val="2166288716"/>
                    </a:ext>
                  </a:extLst>
                </a:gridCol>
              </a:tblGrid>
              <a:tr h="200059">
                <a:tc>
                  <a:txBody>
                    <a:bodyPr/>
                    <a:lstStyle/>
                    <a:p>
                      <a:pPr algn="ctr"/>
                      <a:r>
                        <a:rPr lang="cs-CZ" sz="800">
                          <a:effectLst/>
                        </a:rPr>
                        <a:t>Označení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>
                          <a:effectLst/>
                        </a:rPr>
                        <a:t>Typ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>
                          <a:effectLst/>
                        </a:rPr>
                        <a:t>Šířka pásma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>
                          <a:effectLst/>
                        </a:rPr>
                        <a:t>Uplatnění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>
                          <a:effectLst/>
                        </a:rPr>
                        <a:t>Poznámka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55648"/>
                  </a:ext>
                </a:extLst>
              </a:tr>
              <a:tr h="200059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Level1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80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0,4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Telefonní a modemové linky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Není doporučeno od EIA/TIA, nevhodné pro moderní systémy.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74700"/>
                  </a:ext>
                </a:extLst>
              </a:tr>
              <a:tr h="200059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Level2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80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4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Starší terminály (např. </a:t>
                      </a:r>
                      <a:r>
                        <a:rPr lang="cs-CZ" sz="800" u="none" strike="noStrike" dirty="0">
                          <a:solidFill>
                            <a:srgbClr val="A55858"/>
                          </a:solidFill>
                          <a:effectLst/>
                        </a:rPr>
                        <a:t>IBM 3270</a:t>
                      </a:r>
                      <a:r>
                        <a:rPr lang="cs-CZ" sz="800" dirty="0">
                          <a:effectLst/>
                        </a:rPr>
                        <a:t>)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Není doporučeno od EIA/TIA, nevhodné pro moderní systémy.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31545"/>
                  </a:ext>
                </a:extLst>
              </a:tr>
              <a:tr h="501156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Cat3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UTP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16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</a:rPr>
                        <a:t>10BASE-T a 100BASE-T4 </a:t>
                      </a:r>
                      <a:r>
                        <a:rPr lang="fr-FR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Ethernet</a:t>
                      </a:r>
                      <a:endParaRPr lang="fr-FR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Pro 100 Mbit/s Ethernet potřebuje všechny čtyři (pouze </a:t>
                      </a:r>
                      <a:r>
                        <a:rPr lang="cs-CZ" sz="800" dirty="0" err="1">
                          <a:effectLst/>
                        </a:rPr>
                        <a:t>halfduplex</a:t>
                      </a:r>
                      <a:r>
                        <a:rPr lang="cs-CZ" sz="800" dirty="0">
                          <a:effectLst/>
                        </a:rPr>
                        <a:t>) a speciální síťová rozhraní. Popsáno v EIA/TIA-568. Nevhodné pro rychlosti nad 16 Mbit/s. Většinou telefonní rozvody.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79456"/>
                  </a:ext>
                </a:extLst>
              </a:tr>
              <a:tr h="501156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Cat4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UTP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20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16 Mbit/s </a:t>
                      </a:r>
                      <a:r>
                        <a:rPr lang="cs-CZ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Token Ring</a:t>
                      </a:r>
                      <a:endParaRPr lang="cs-CZ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Málo rozšířené.</a:t>
                      </a:r>
                      <a:r>
                        <a:rPr lang="cs-CZ" sz="800" b="0" i="0" u="none" strike="noStrike" baseline="30000" dirty="0">
                          <a:solidFill>
                            <a:srgbClr val="0B0080"/>
                          </a:solidFill>
                          <a:effectLst/>
                        </a:rPr>
                        <a:t> </a:t>
                      </a:r>
                      <a:r>
                        <a:rPr lang="cs-CZ" sz="800" dirty="0">
                          <a:effectLst/>
                        </a:rPr>
                        <a:t>( tato technologie bude v současnosti /2019/ vyřazena z provozu. pravděpodobně může být provozována jako </a:t>
                      </a:r>
                      <a:r>
                        <a:rPr lang="cs-CZ" sz="800" dirty="0" err="1">
                          <a:effectLst/>
                        </a:rPr>
                        <a:t>jako</a:t>
                      </a:r>
                      <a:r>
                        <a:rPr lang="cs-CZ" sz="800" dirty="0">
                          <a:effectLst/>
                        </a:rPr>
                        <a:t> laboratorní či výuková)</a:t>
                      </a:r>
                      <a:br>
                        <a:rPr lang="cs-CZ" sz="800" dirty="0">
                          <a:effectLst/>
                        </a:rPr>
                      </a:br>
                      <a:endParaRPr lang="cs-CZ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43841"/>
                  </a:ext>
                </a:extLst>
              </a:tr>
              <a:tr h="501156">
                <a:tc>
                  <a:txBody>
                    <a:bodyPr/>
                    <a:lstStyle/>
                    <a:p>
                      <a:r>
                        <a:rPr lang="cs-CZ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Cat5</a:t>
                      </a:r>
                      <a:endParaRPr lang="cs-CZ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UTP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100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100BASE-TX &amp; 1000BASE-T </a:t>
                      </a:r>
                      <a:r>
                        <a:rPr lang="cs-CZ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Ethernet</a:t>
                      </a:r>
                      <a:endParaRPr lang="cs-CZ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Původně určeno pro Fast Ethernet (100BASE-TX), v současnosti se od používání upouští a je nahrazováno Cat5e. Pro 1 </a:t>
                      </a:r>
                      <a:r>
                        <a:rPr lang="cs-CZ" sz="800" dirty="0" err="1">
                          <a:effectLst/>
                        </a:rPr>
                        <a:t>Gbit</a:t>
                      </a:r>
                      <a:r>
                        <a:rPr lang="cs-CZ" sz="800" dirty="0">
                          <a:effectLst/>
                        </a:rPr>
                        <a:t>/s lze použít, ale kabeláž je na hranici svých možností.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66178"/>
                  </a:ext>
                </a:extLst>
              </a:tr>
              <a:tr h="501156">
                <a:tc>
                  <a:txBody>
                    <a:bodyPr/>
                    <a:lstStyle/>
                    <a:p>
                      <a:r>
                        <a:rPr lang="cs-CZ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Cat5e</a:t>
                      </a:r>
                      <a:endParaRPr lang="cs-CZ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 dirty="0">
                          <a:effectLst/>
                        </a:rPr>
                        <a:t>U/UTP i F/UTP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100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</a:rPr>
                        <a:t>100BASE-TX a 1000BASE-T </a:t>
                      </a:r>
                      <a:r>
                        <a:rPr lang="fr-FR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Ethernet</a:t>
                      </a:r>
                      <a:endParaRPr lang="fr-FR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Cat5e je rozšířená Cat5 (vyšší nároky na splnění standardu). Pro 1 </a:t>
                      </a:r>
                      <a:r>
                        <a:rPr lang="cs-CZ" sz="800" dirty="0" err="1">
                          <a:effectLst/>
                        </a:rPr>
                        <a:t>Gbit</a:t>
                      </a:r>
                      <a:r>
                        <a:rPr lang="cs-CZ" sz="800" dirty="0">
                          <a:effectLst/>
                        </a:rPr>
                        <a:t>/s Ethernet používá všechny čtyři páry. V současnosti nejpoužívanější typ </a:t>
                      </a:r>
                      <a:r>
                        <a:rPr lang="cs-CZ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strukturované kabeláže</a:t>
                      </a:r>
                      <a:r>
                        <a:rPr lang="cs-CZ" sz="800" dirty="0">
                          <a:effectLst/>
                        </a:rPr>
                        <a:t>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4044"/>
                  </a:ext>
                </a:extLst>
              </a:tr>
              <a:tr h="501156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Cat6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 dirty="0">
                          <a:effectLst/>
                        </a:rPr>
                        <a:t>U/UTP i F/UTP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250 MHz</a:t>
                      </a:r>
                      <a:r>
                        <a:rPr lang="cs-CZ" sz="800" b="0" i="0" u="none" strike="noStrike" baseline="30000" dirty="0">
                          <a:solidFill>
                            <a:srgbClr val="0B0080"/>
                          </a:solidFill>
                          <a:effectLst/>
                        </a:rPr>
                        <a:t>[</a:t>
                      </a:r>
                      <a:endParaRPr lang="cs-CZ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u="none" strike="noStrike" dirty="0">
                          <a:solidFill>
                            <a:srgbClr val="A55858"/>
                          </a:solidFill>
                          <a:effectLst/>
                        </a:rPr>
                        <a:t>1000BASE-T</a:t>
                      </a:r>
                      <a:r>
                        <a:rPr lang="cs-CZ" sz="800" dirty="0">
                          <a:effectLst/>
                        </a:rPr>
                        <a:t>, 1000BASE-TX </a:t>
                      </a:r>
                      <a:r>
                        <a:rPr lang="cs-CZ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Ethernet</a:t>
                      </a:r>
                      <a:endParaRPr lang="cs-CZ" sz="800" dirty="0">
                        <a:effectLst/>
                      </a:endParaRP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Cat6 umožňuje přenosovou rychlost 1 Gigabit/s, garantuje funkčnost všech standardizovaných protokolů až po 1000BASE-T a poskytuje šířku přenosového pásma 250 MHz. Cat6 je zpětně kompatibilní s 100BASE-TX a 1000BASE-T.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47390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Cat6a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UTP i U/FTP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500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u="none" strike="noStrike" dirty="0">
                          <a:solidFill>
                            <a:srgbClr val="A55858"/>
                          </a:solidFill>
                          <a:effectLst/>
                        </a:rPr>
                        <a:t>10GBASE-T</a:t>
                      </a:r>
                      <a:r>
                        <a:rPr lang="fr-FR" sz="800" dirty="0">
                          <a:effectLst/>
                        </a:rPr>
                        <a:t>, 1000BASE-T, 1000BASE-TX </a:t>
                      </a:r>
                      <a:r>
                        <a:rPr lang="fr-FR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Ethernet</a:t>
                      </a:r>
                      <a:r>
                        <a:rPr lang="fr-FR" sz="800" dirty="0">
                          <a:effectLst/>
                        </a:rPr>
                        <a:t> a nižší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10 Gbit/s Ethernet bez omezení maximální délky kabelu (tj. max. 100 m) na UTP i STP kabeláži.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111144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Cat7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S/FTP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600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u="none" strike="noStrike" dirty="0">
                          <a:solidFill>
                            <a:srgbClr val="A55858"/>
                          </a:solidFill>
                          <a:effectLst/>
                        </a:rPr>
                        <a:t>10GBASE-T</a:t>
                      </a:r>
                      <a:r>
                        <a:rPr lang="fr-FR" sz="800" dirty="0">
                          <a:effectLst/>
                        </a:rPr>
                        <a:t>, 1000BASE-T, 1000BASE-TX </a:t>
                      </a:r>
                      <a:r>
                        <a:rPr lang="fr-FR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Ethernet</a:t>
                      </a:r>
                      <a:r>
                        <a:rPr lang="fr-FR" sz="800" dirty="0">
                          <a:effectLst/>
                        </a:rPr>
                        <a:t> a nižší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10 Gbit/s Ethernet bez omezení maximální délky kabelu (tj. max. 100 m). Vyžaduje stíněnou kabeláž třídy F a stíněný konektor GG45, Tera nebo jejich alternativy 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8012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Class F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S/FTP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600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u="none" strike="noStrike" dirty="0">
                          <a:solidFill>
                            <a:srgbClr val="A55858"/>
                          </a:solidFill>
                          <a:effectLst/>
                        </a:rPr>
                        <a:t>10GBASE-T</a:t>
                      </a:r>
                      <a:r>
                        <a:rPr lang="fr-FR" sz="800" dirty="0">
                          <a:effectLst/>
                        </a:rPr>
                        <a:t>, 1000BASE-T, 1000BASE-TX </a:t>
                      </a:r>
                      <a:r>
                        <a:rPr lang="fr-FR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Ethernet</a:t>
                      </a:r>
                      <a:r>
                        <a:rPr lang="fr-FR" sz="800" dirty="0">
                          <a:effectLst/>
                        </a:rPr>
                        <a:t> a nižší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Čtyři páry, S/FTP (shielded pairs, braid-screened cable). ISO/IEC 11801 2nd Ed.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57533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Class Fa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>
                          <a:effectLst/>
                        </a:rPr>
                        <a:t>S/FTP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800" dirty="0">
                          <a:effectLst/>
                        </a:rPr>
                        <a:t>1000 MHz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u="none" strike="noStrike" dirty="0">
                          <a:solidFill>
                            <a:srgbClr val="A55858"/>
                          </a:solidFill>
                          <a:effectLst/>
                        </a:rPr>
                        <a:t>10GBASE-T</a:t>
                      </a:r>
                      <a:r>
                        <a:rPr lang="fr-FR" sz="800" dirty="0">
                          <a:effectLst/>
                        </a:rPr>
                        <a:t>, 1000BASE-T, 1000BASE-TX </a:t>
                      </a:r>
                      <a:r>
                        <a:rPr lang="fr-FR" sz="8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Ethernet</a:t>
                      </a:r>
                      <a:r>
                        <a:rPr lang="fr-FR" sz="800" dirty="0">
                          <a:effectLst/>
                        </a:rPr>
                        <a:t> a nižší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Čtyři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páry</a:t>
                      </a:r>
                      <a:r>
                        <a:rPr lang="en-US" sz="800" dirty="0">
                          <a:effectLst/>
                        </a:rPr>
                        <a:t>, S/FTP (shielded pairs, braid-screened cable). ISO/IEC 11801 2nd Ed. Am. 2.</a:t>
                      </a:r>
                    </a:p>
                  </a:txBody>
                  <a:tcPr marL="11237" marR="11237" marT="5618" marB="56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25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0F786C-F1BD-403D-9EB5-FE448E0E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optická vlákna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BB89D0-D0F4-4819-AA0C-41393B27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cs-CZ" dirty="0"/>
              <a:t>Druhy</a:t>
            </a:r>
          </a:p>
          <a:p>
            <a:pPr lvl="1"/>
            <a:r>
              <a:rPr lang="cs-CZ" dirty="0" err="1"/>
              <a:t>mnohovidová</a:t>
            </a:r>
            <a:r>
              <a:rPr lang="cs-CZ" dirty="0"/>
              <a:t> vlákna (MMF) –</a:t>
            </a:r>
          </a:p>
          <a:p>
            <a:pPr marL="201168" lvl="1" indent="0">
              <a:buNone/>
            </a:pPr>
            <a:r>
              <a:rPr lang="cs-CZ" dirty="0"/>
              <a:t>= </a:t>
            </a:r>
            <a:r>
              <a:rPr lang="cs-CZ" dirty="0" err="1"/>
              <a:t>multimode</a:t>
            </a:r>
            <a:r>
              <a:rPr lang="cs-CZ" dirty="0"/>
              <a:t> – paprsek se odráží</a:t>
            </a:r>
          </a:p>
          <a:p>
            <a:pPr lvl="1"/>
            <a:r>
              <a:rPr lang="cs-CZ" dirty="0" err="1"/>
              <a:t>Jednovidová</a:t>
            </a:r>
            <a:r>
              <a:rPr lang="cs-CZ" dirty="0"/>
              <a:t> vlákna (SMF) – </a:t>
            </a:r>
          </a:p>
          <a:p>
            <a:pPr marL="201168" lvl="1" indent="0">
              <a:buNone/>
            </a:pPr>
            <a:r>
              <a:rPr lang="cs-CZ" dirty="0"/>
              <a:t>= </a:t>
            </a:r>
            <a:r>
              <a:rPr lang="cs-CZ" dirty="0" err="1"/>
              <a:t>singlemode</a:t>
            </a:r>
            <a:r>
              <a:rPr lang="cs-CZ" dirty="0"/>
              <a:t> – paprsek letí </a:t>
            </a:r>
          </a:p>
          <a:p>
            <a:pPr marL="201168" lvl="1" indent="0">
              <a:buNone/>
            </a:pPr>
            <a:r>
              <a:rPr lang="cs-CZ" dirty="0"/>
              <a:t>rovně bez odrazů</a:t>
            </a:r>
          </a:p>
          <a:p>
            <a:pPr lvl="1"/>
            <a:endParaRPr lang="cs-CZ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BFAAD5-AA94-4D46-9E33-71CDC8BB3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0" r="21614"/>
          <a:stretch/>
        </p:blipFill>
        <p:spPr bwMode="auto">
          <a:xfrm>
            <a:off x="6573795" y="1845734"/>
            <a:ext cx="3914620" cy="433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128B6CE-6387-4969-8C0D-EE56C6A9CD3D}"/>
              </a:ext>
            </a:extLst>
          </p:cNvPr>
          <p:cNvCxnSpPr>
            <a:cxnSpLocks/>
          </p:cNvCxnSpPr>
          <p:nvPr/>
        </p:nvCxnSpPr>
        <p:spPr>
          <a:xfrm>
            <a:off x="4148667" y="2319867"/>
            <a:ext cx="2286000" cy="287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0A5A9A57-C874-4193-8733-6070D25742AE}"/>
              </a:ext>
            </a:extLst>
          </p:cNvPr>
          <p:cNvCxnSpPr>
            <a:endCxn id="5122" idx="1"/>
          </p:cNvCxnSpPr>
          <p:nvPr/>
        </p:nvCxnSpPr>
        <p:spPr>
          <a:xfrm>
            <a:off x="4165600" y="2302933"/>
            <a:ext cx="2408195" cy="170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2266423C-404F-49AC-A709-E97D980B4377}"/>
              </a:ext>
            </a:extLst>
          </p:cNvPr>
          <p:cNvCxnSpPr>
            <a:cxnSpLocks/>
          </p:cNvCxnSpPr>
          <p:nvPr/>
        </p:nvCxnSpPr>
        <p:spPr>
          <a:xfrm>
            <a:off x="4018327" y="2961314"/>
            <a:ext cx="2555468" cy="255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5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87EEC-C963-41A6-9E84-976DC5A5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 optických vláken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9B71C-3FB0-4262-8ECA-DDE21AA2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Multimode</a:t>
            </a:r>
            <a:r>
              <a:rPr lang="cs-CZ" dirty="0"/>
              <a:t> (MMF) </a:t>
            </a:r>
          </a:p>
          <a:p>
            <a:pPr lvl="1"/>
            <a:r>
              <a:rPr lang="cs-CZ" dirty="0"/>
              <a:t>průměr vlákna (jádra) – 62,5 µm, 50 µm</a:t>
            </a:r>
          </a:p>
          <a:p>
            <a:pPr lvl="1"/>
            <a:r>
              <a:rPr lang="cs-CZ" dirty="0"/>
              <a:t>útlum - 1.5 dB/km - 3.5 dB/km</a:t>
            </a:r>
          </a:p>
          <a:p>
            <a:pPr lvl="1"/>
            <a:r>
              <a:rPr lang="cs-CZ" dirty="0"/>
              <a:t>dosah – cca 1 km</a:t>
            </a:r>
          </a:p>
          <a:p>
            <a:r>
              <a:rPr lang="cs-CZ" dirty="0" err="1"/>
              <a:t>Singlemode</a:t>
            </a:r>
            <a:r>
              <a:rPr lang="cs-CZ" dirty="0"/>
              <a:t> (SMF)  </a:t>
            </a:r>
          </a:p>
          <a:p>
            <a:pPr lvl="1"/>
            <a:r>
              <a:rPr lang="cs-CZ" dirty="0"/>
              <a:t>průměr vlákna (jádra) – 9 µm</a:t>
            </a:r>
          </a:p>
          <a:p>
            <a:pPr lvl="1"/>
            <a:r>
              <a:rPr lang="cs-CZ" dirty="0"/>
              <a:t>útlum - 0.4 dB/km - 1 dB/km</a:t>
            </a:r>
          </a:p>
          <a:p>
            <a:pPr lvl="1"/>
            <a:r>
              <a:rPr lang="cs-CZ" dirty="0"/>
              <a:t>dosah – 50km +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731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1F46A-E5A7-437D-BCAA-443249D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Konektory optických vláken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C0DF48-C6F1-477D-9029-9248067B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6155"/>
          </a:xfrm>
        </p:spPr>
        <p:txBody>
          <a:bodyPr>
            <a:normAutofit fontScale="77500" lnSpcReduction="20000"/>
          </a:bodyPr>
          <a:lstStyle/>
          <a:p>
            <a:r>
              <a:rPr lang="cs-CZ" b="1" dirty="0"/>
              <a:t>SC</a:t>
            </a:r>
          </a:p>
          <a:p>
            <a:endParaRPr lang="cs-CZ" b="1" dirty="0"/>
          </a:p>
          <a:p>
            <a:r>
              <a:rPr lang="cs-CZ" b="1" dirty="0"/>
              <a:t>ST</a:t>
            </a:r>
          </a:p>
          <a:p>
            <a:endParaRPr lang="cs-CZ" b="1" dirty="0"/>
          </a:p>
          <a:p>
            <a:r>
              <a:rPr lang="cs-CZ" b="1" dirty="0"/>
              <a:t>FC</a:t>
            </a:r>
          </a:p>
          <a:p>
            <a:endParaRPr lang="cs-CZ" b="1" dirty="0"/>
          </a:p>
          <a:p>
            <a:r>
              <a:rPr lang="cs-CZ" dirty="0"/>
              <a:t> </a:t>
            </a:r>
            <a:r>
              <a:rPr lang="cs-CZ" b="1" dirty="0"/>
              <a:t>SMA 905 a 906</a:t>
            </a:r>
            <a:r>
              <a:rPr lang="cs-CZ" dirty="0"/>
              <a:t> </a:t>
            </a:r>
            <a:r>
              <a:rPr lang="cs-CZ" b="1" dirty="0"/>
              <a:t> </a:t>
            </a:r>
          </a:p>
          <a:p>
            <a:endParaRPr lang="cs-CZ" b="1" dirty="0"/>
          </a:p>
          <a:p>
            <a:r>
              <a:rPr lang="cs-CZ" dirty="0"/>
              <a:t> </a:t>
            </a:r>
            <a:r>
              <a:rPr lang="cs-CZ" b="1" dirty="0"/>
              <a:t> LC</a:t>
            </a:r>
          </a:p>
          <a:p>
            <a:endParaRPr lang="cs-CZ" b="1" dirty="0"/>
          </a:p>
          <a:p>
            <a:r>
              <a:rPr lang="cs-CZ" dirty="0"/>
              <a:t>  </a:t>
            </a:r>
            <a:r>
              <a:rPr lang="cs-CZ" b="1" dirty="0"/>
              <a:t>E2000/LX.5</a:t>
            </a:r>
          </a:p>
          <a:p>
            <a:endParaRPr lang="cs-CZ" b="1" dirty="0"/>
          </a:p>
          <a:p>
            <a:r>
              <a:rPr lang="cs-CZ" dirty="0"/>
              <a:t> </a:t>
            </a:r>
            <a:r>
              <a:rPr lang="cs-CZ" b="1" dirty="0"/>
              <a:t> MTRJ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61AAC8D-C922-4213-97A0-94C71B32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72" y="136948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6DFF350-88C5-43B4-866C-60CE34A5F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72" y="19829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228091F-4A8C-420B-8812-574B9B3A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72" y="282197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7144FF6A-A99E-444C-AF6E-467266BB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72" y="340659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D654CF22-B26C-48A6-B8EE-97651777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61" y="412838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284EB11D-D81B-4456-A38E-8A71616F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661" y="485017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7A4A476A-E713-407C-BE45-54734F46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72" y="555398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46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831</Words>
  <Application>Microsoft Office PowerPoint</Application>
  <PresentationFormat>Širokoúhlá obrazovka</PresentationFormat>
  <Paragraphs>164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Retrospektiva</vt:lpstr>
      <vt:lpstr>22. Fyzická vrstva</vt:lpstr>
      <vt:lpstr>Veličiny v sítích</vt:lpstr>
      <vt:lpstr>Přenosová média</vt:lpstr>
      <vt:lpstr>Kroucená dvojlinka</vt:lpstr>
      <vt:lpstr>Konektory kroucené dvojlinky</vt:lpstr>
      <vt:lpstr>kategorie kroucené dvoulinky</vt:lpstr>
      <vt:lpstr>optická vlákna</vt:lpstr>
      <vt:lpstr>Parametry optických vláken</vt:lpstr>
      <vt:lpstr>Konektory optických vláken</vt:lpstr>
      <vt:lpstr>Baseband</vt:lpstr>
      <vt:lpstr>Broadband</vt:lpstr>
      <vt:lpstr>Modulace</vt:lpstr>
      <vt:lpstr>QAM</vt:lpstr>
      <vt:lpstr>Kódování </vt:lpstr>
      <vt:lpstr>Media konvertor</vt:lpstr>
      <vt:lpstr>PoE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22. Fyzická vrstva</dc:title>
  <dc:creator>Joukl Martin</dc:creator>
  <cp:lastModifiedBy>Joukl Martin</cp:lastModifiedBy>
  <cp:revision>62</cp:revision>
  <dcterms:created xsi:type="dcterms:W3CDTF">2020-01-26T16:07:07Z</dcterms:created>
  <dcterms:modified xsi:type="dcterms:W3CDTF">2020-01-27T15:05:18Z</dcterms:modified>
</cp:coreProperties>
</file>