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54"/>
  </p:notesMasterIdLst>
  <p:handoutMasterIdLst>
    <p:handoutMasterId r:id="rId55"/>
  </p:handoutMasterIdLst>
  <p:sldIdLst>
    <p:sldId id="256" r:id="rId2"/>
    <p:sldId id="376" r:id="rId3"/>
    <p:sldId id="377" r:id="rId4"/>
    <p:sldId id="378" r:id="rId5"/>
    <p:sldId id="344" r:id="rId6"/>
    <p:sldId id="345" r:id="rId7"/>
    <p:sldId id="346" r:id="rId8"/>
    <p:sldId id="347" r:id="rId9"/>
    <p:sldId id="348" r:id="rId10"/>
    <p:sldId id="349" r:id="rId11"/>
    <p:sldId id="397" r:id="rId12"/>
    <p:sldId id="362" r:id="rId13"/>
    <p:sldId id="364" r:id="rId14"/>
    <p:sldId id="365" r:id="rId15"/>
    <p:sldId id="367" r:id="rId16"/>
    <p:sldId id="368" r:id="rId17"/>
    <p:sldId id="369" r:id="rId18"/>
    <p:sldId id="370" r:id="rId19"/>
    <p:sldId id="363" r:id="rId20"/>
    <p:sldId id="382" r:id="rId21"/>
    <p:sldId id="383" r:id="rId22"/>
    <p:sldId id="384" r:id="rId23"/>
    <p:sldId id="385" r:id="rId24"/>
    <p:sldId id="386" r:id="rId25"/>
    <p:sldId id="387" r:id="rId26"/>
    <p:sldId id="394" r:id="rId27"/>
    <p:sldId id="388" r:id="rId28"/>
    <p:sldId id="389" r:id="rId29"/>
    <p:sldId id="390" r:id="rId30"/>
    <p:sldId id="285" r:id="rId31"/>
    <p:sldId id="398" r:id="rId32"/>
    <p:sldId id="401" r:id="rId33"/>
    <p:sldId id="399" r:id="rId34"/>
    <p:sldId id="400" r:id="rId35"/>
    <p:sldId id="391" r:id="rId36"/>
    <p:sldId id="392" r:id="rId37"/>
    <p:sldId id="393" r:id="rId38"/>
    <p:sldId id="353" r:id="rId39"/>
    <p:sldId id="280" r:id="rId40"/>
    <p:sldId id="343" r:id="rId41"/>
    <p:sldId id="342" r:id="rId42"/>
    <p:sldId id="351" r:id="rId43"/>
    <p:sldId id="359" r:id="rId44"/>
    <p:sldId id="352" r:id="rId45"/>
    <p:sldId id="354" r:id="rId46"/>
    <p:sldId id="355" r:id="rId47"/>
    <p:sldId id="356" r:id="rId48"/>
    <p:sldId id="357" r:id="rId49"/>
    <p:sldId id="358" r:id="rId50"/>
    <p:sldId id="350" r:id="rId51"/>
    <p:sldId id="395" r:id="rId52"/>
    <p:sldId id="396" r:id="rId53"/>
  </p:sldIdLst>
  <p:sldSz cx="9144000" cy="6858000" type="screen4x3"/>
  <p:notesSz cx="6858000" cy="9144000"/>
  <p:defaultTextStyle>
    <a:defPPr>
      <a:defRPr lang="cs-CZ"/>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108" d="100"/>
          <a:sy n="108" d="100"/>
        </p:scale>
        <p:origin x="170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914"/>
    </p:cViewPr>
  </p:sorterViewPr>
  <p:notesViewPr>
    <p:cSldViewPr snapToObjects="1">
      <p:cViewPr varScale="1">
        <p:scale>
          <a:sx n="60" d="100"/>
          <a:sy n="60" d="100"/>
        </p:scale>
        <p:origin x="-1146" y="-84"/>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customXml" Target="../customXml/item2.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cs-CZ" altLang="cs-CZ"/>
          </a:p>
        </p:txBody>
      </p:sp>
      <p:sp>
        <p:nvSpPr>
          <p:cNvPr id="107523" name="Rectangle 3"/>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cs-CZ" altLang="cs-CZ"/>
          </a:p>
        </p:txBody>
      </p:sp>
      <p:sp>
        <p:nvSpPr>
          <p:cNvPr id="107524" name="Rectangle 4"/>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cs-CZ" altLang="cs-CZ"/>
          </a:p>
        </p:txBody>
      </p:sp>
      <p:sp>
        <p:nvSpPr>
          <p:cNvPr id="107525" name="Rectangle 5"/>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1DBC80DB-6887-4695-AF2B-26BCEE71237C}" type="slidenum">
              <a:rPr lang="cs-CZ" altLang="cs-CZ"/>
              <a:pPr>
                <a:defRPr/>
              </a:pPr>
              <a:t>‹#›</a:t>
            </a:fld>
            <a:endParaRPr lang="cs-CZ" altLang="cs-CZ"/>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cs-CZ" altLang="cs-CZ"/>
          </a:p>
        </p:txBody>
      </p:sp>
      <p:sp>
        <p:nvSpPr>
          <p:cNvPr id="44035"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cs-CZ" altLang="cs-CZ"/>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4037"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cs-CZ" altLang="cs-CZ" noProof="0"/>
              <a:t>Klepnutím lze upravit styly předlohy textu.</a:t>
            </a:r>
          </a:p>
          <a:p>
            <a:pPr lvl="1"/>
            <a:r>
              <a:rPr lang="cs-CZ" altLang="cs-CZ" noProof="0"/>
              <a:t>Druhá úroveň</a:t>
            </a:r>
          </a:p>
          <a:p>
            <a:pPr lvl="2"/>
            <a:r>
              <a:rPr lang="cs-CZ" altLang="cs-CZ" noProof="0"/>
              <a:t>Třetí úroveň</a:t>
            </a:r>
          </a:p>
          <a:p>
            <a:pPr lvl="3"/>
            <a:r>
              <a:rPr lang="cs-CZ" altLang="cs-CZ" noProof="0"/>
              <a:t>Čtvrtá úroveň</a:t>
            </a:r>
          </a:p>
          <a:p>
            <a:pPr lvl="4"/>
            <a:r>
              <a:rPr lang="cs-CZ" altLang="cs-CZ" noProof="0"/>
              <a:t>Pátá úroveň</a:t>
            </a:r>
          </a:p>
        </p:txBody>
      </p:sp>
      <p:sp>
        <p:nvSpPr>
          <p:cNvPr id="44038"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cs-CZ" altLang="cs-CZ"/>
          </a:p>
        </p:txBody>
      </p:sp>
      <p:sp>
        <p:nvSpPr>
          <p:cNvPr id="44039"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2F2224C7-FD1C-4AB8-BFAA-664B72DC26C9}" type="slidenum">
              <a:rPr lang="cs-CZ" altLang="cs-CZ"/>
              <a:pPr>
                <a:defRPr/>
              </a:pPr>
              <a:t>‹#›</a:t>
            </a:fld>
            <a:endParaRPr lang="cs-CZ" altLang="cs-CZ"/>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í snímek">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87043" name="Rectangle 3"/>
          <p:cNvSpPr>
            <a:spLocks noGrp="1" noChangeArrowheads="1"/>
          </p:cNvSpPr>
          <p:nvPr>
            <p:ph type="ctrTitle"/>
          </p:nvPr>
        </p:nvSpPr>
        <p:spPr>
          <a:xfrm>
            <a:off x="315913" y="466725"/>
            <a:ext cx="6781800" cy="2133600"/>
          </a:xfrm>
        </p:spPr>
        <p:txBody>
          <a:bodyPr/>
          <a:lstStyle>
            <a:lvl1pPr algn="r">
              <a:defRPr sz="4800"/>
            </a:lvl1pPr>
          </a:lstStyle>
          <a:p>
            <a:pPr lvl="0"/>
            <a:r>
              <a:rPr lang="cs-CZ" altLang="en-US" noProof="0"/>
              <a:t>Klepnutím lze upravit styl předlohy nadpisů.</a:t>
            </a:r>
          </a:p>
        </p:txBody>
      </p:sp>
      <p:sp>
        <p:nvSpPr>
          <p:cNvPr id="87044"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cs-CZ" altLang="en-US" noProof="0"/>
              <a:t>Klepnutím lze upravit styl předlohy podnadpisů.</a:t>
            </a:r>
          </a:p>
        </p:txBody>
      </p:sp>
      <p:sp>
        <p:nvSpPr>
          <p:cNvPr id="38" name="Rectangle 5"/>
          <p:cNvSpPr>
            <a:spLocks noGrp="1" noChangeArrowheads="1"/>
          </p:cNvSpPr>
          <p:nvPr>
            <p:ph type="dt" sz="half" idx="10"/>
          </p:nvPr>
        </p:nvSpPr>
        <p:spPr/>
        <p:txBody>
          <a:bodyPr/>
          <a:lstStyle>
            <a:lvl1pPr>
              <a:defRPr/>
            </a:lvl1pPr>
          </a:lstStyle>
          <a:p>
            <a:pPr>
              <a:defRPr/>
            </a:pPr>
            <a:endParaRPr lang="cs-CZ" altLang="en-US"/>
          </a:p>
        </p:txBody>
      </p:sp>
      <p:sp>
        <p:nvSpPr>
          <p:cNvPr id="39" name="Rectangle 6"/>
          <p:cNvSpPr>
            <a:spLocks noGrp="1" noChangeArrowheads="1"/>
          </p:cNvSpPr>
          <p:nvPr>
            <p:ph type="ftr" sz="quarter" idx="11"/>
          </p:nvPr>
        </p:nvSpPr>
        <p:spPr>
          <a:xfrm>
            <a:off x="3124200" y="6248400"/>
            <a:ext cx="2895600" cy="457200"/>
          </a:xfrm>
        </p:spPr>
        <p:txBody>
          <a:bodyPr/>
          <a:lstStyle>
            <a:lvl1pPr>
              <a:defRPr/>
            </a:lvl1pPr>
          </a:lstStyle>
          <a:p>
            <a:pPr>
              <a:defRPr/>
            </a:pPr>
            <a:r>
              <a:rPr lang="cs-CZ" altLang="en-US"/>
              <a:t>2006   -   Ing. Radek Jelínek </a:t>
            </a:r>
          </a:p>
        </p:txBody>
      </p:sp>
      <p:sp>
        <p:nvSpPr>
          <p:cNvPr id="40" name="Rectangle 7"/>
          <p:cNvSpPr>
            <a:spLocks noGrp="1" noChangeArrowheads="1"/>
          </p:cNvSpPr>
          <p:nvPr>
            <p:ph type="sldNum" sz="quarter" idx="12"/>
          </p:nvPr>
        </p:nvSpPr>
        <p:spPr/>
        <p:txBody>
          <a:bodyPr/>
          <a:lstStyle>
            <a:lvl1pPr>
              <a:defRPr smtClean="0"/>
            </a:lvl1pPr>
          </a:lstStyle>
          <a:p>
            <a:pPr>
              <a:defRPr/>
            </a:pPr>
            <a:fld id="{65F5871D-41EA-469F-BC22-985DC185EE2E}" type="slidenum">
              <a:rPr lang="cs-CZ" altLang="en-US"/>
              <a:pPr>
                <a:defRPr/>
              </a:pPr>
              <a:t>‹#›</a:t>
            </a:fld>
            <a:endParaRPr lang="cs-CZ" altLang="en-US"/>
          </a:p>
        </p:txBody>
      </p:sp>
    </p:spTree>
    <p:extLst>
      <p:ext uri="{BB962C8B-B14F-4D97-AF65-F5344CB8AC3E}">
        <p14:creationId xmlns:p14="http://schemas.microsoft.com/office/powerpoint/2010/main" val="1960155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Zástupný symbol pro svislý text 2"/>
          <p:cNvSpPr>
            <a:spLocks noGrp="1"/>
          </p:cNvSpPr>
          <p:nvPr>
            <p:ph type="body" orient="vert" idx="1"/>
          </p:nvPr>
        </p:nvSpPr>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Rectangle 5"/>
          <p:cNvSpPr>
            <a:spLocks noGrp="1" noChangeArrowheads="1"/>
          </p:cNvSpPr>
          <p:nvPr>
            <p:ph type="dt" sz="half" idx="10"/>
          </p:nvPr>
        </p:nvSpPr>
        <p:spPr>
          <a:ln/>
        </p:spPr>
        <p:txBody>
          <a:bodyPr/>
          <a:lstStyle>
            <a:lvl1pPr>
              <a:defRPr/>
            </a:lvl1pPr>
          </a:lstStyle>
          <a:p>
            <a:pPr>
              <a:defRPr/>
            </a:pPr>
            <a:endParaRPr lang="cs-CZ"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cs-CZ" altLang="en-US"/>
              <a:t>2006   -   Ing. Radek Jelínek </a:t>
            </a:r>
          </a:p>
        </p:txBody>
      </p:sp>
      <p:sp>
        <p:nvSpPr>
          <p:cNvPr id="6" name="Rectangle 7"/>
          <p:cNvSpPr>
            <a:spLocks noGrp="1" noChangeArrowheads="1"/>
          </p:cNvSpPr>
          <p:nvPr>
            <p:ph type="sldNum" sz="quarter" idx="12"/>
          </p:nvPr>
        </p:nvSpPr>
        <p:spPr>
          <a:ln/>
        </p:spPr>
        <p:txBody>
          <a:bodyPr/>
          <a:lstStyle>
            <a:lvl1pPr>
              <a:defRPr/>
            </a:lvl1pPr>
          </a:lstStyle>
          <a:p>
            <a:pPr>
              <a:defRPr/>
            </a:pPr>
            <a:fld id="{6AF653B1-8236-4209-92F7-7BA59FEF5D43}" type="slidenum">
              <a:rPr lang="cs-CZ" altLang="en-US"/>
              <a:pPr>
                <a:defRPr/>
              </a:pPr>
              <a:t>‹#›</a:t>
            </a:fld>
            <a:endParaRPr lang="cs-CZ" altLang="en-US"/>
          </a:p>
        </p:txBody>
      </p:sp>
    </p:spTree>
    <p:extLst>
      <p:ext uri="{BB962C8B-B14F-4D97-AF65-F5344CB8AC3E}">
        <p14:creationId xmlns:p14="http://schemas.microsoft.com/office/powerpoint/2010/main" val="1165756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p:cNvSpPr>
            <a:spLocks noGrp="1"/>
          </p:cNvSpPr>
          <p:nvPr>
            <p:ph type="title" orient="vert"/>
          </p:nvPr>
        </p:nvSpPr>
        <p:spPr>
          <a:xfrm>
            <a:off x="6629400" y="122238"/>
            <a:ext cx="2057400" cy="6008687"/>
          </a:xfrm>
        </p:spPr>
        <p:txBody>
          <a:bodyPr vert="eaVert"/>
          <a:lstStyle/>
          <a:p>
            <a:r>
              <a:rPr lang="cs-CZ"/>
              <a:t>Kliknutím lze upravit styl.</a:t>
            </a:r>
          </a:p>
        </p:txBody>
      </p:sp>
      <p:sp>
        <p:nvSpPr>
          <p:cNvPr id="3" name="Zástupný symbol pro svislý text 2"/>
          <p:cNvSpPr>
            <a:spLocks noGrp="1"/>
          </p:cNvSpPr>
          <p:nvPr>
            <p:ph type="body" orient="vert" idx="1"/>
          </p:nvPr>
        </p:nvSpPr>
        <p:spPr>
          <a:xfrm>
            <a:off x="457200" y="122238"/>
            <a:ext cx="6019800" cy="6008687"/>
          </a:xfrm>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Rectangle 5"/>
          <p:cNvSpPr>
            <a:spLocks noGrp="1" noChangeArrowheads="1"/>
          </p:cNvSpPr>
          <p:nvPr>
            <p:ph type="dt" sz="half" idx="10"/>
          </p:nvPr>
        </p:nvSpPr>
        <p:spPr>
          <a:ln/>
        </p:spPr>
        <p:txBody>
          <a:bodyPr/>
          <a:lstStyle>
            <a:lvl1pPr>
              <a:defRPr/>
            </a:lvl1pPr>
          </a:lstStyle>
          <a:p>
            <a:pPr>
              <a:defRPr/>
            </a:pPr>
            <a:endParaRPr lang="cs-CZ"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cs-CZ" altLang="en-US"/>
              <a:t>2006   -   Ing. Radek Jelínek </a:t>
            </a:r>
          </a:p>
        </p:txBody>
      </p:sp>
      <p:sp>
        <p:nvSpPr>
          <p:cNvPr id="6" name="Rectangle 7"/>
          <p:cNvSpPr>
            <a:spLocks noGrp="1" noChangeArrowheads="1"/>
          </p:cNvSpPr>
          <p:nvPr>
            <p:ph type="sldNum" sz="quarter" idx="12"/>
          </p:nvPr>
        </p:nvSpPr>
        <p:spPr>
          <a:ln/>
        </p:spPr>
        <p:txBody>
          <a:bodyPr/>
          <a:lstStyle>
            <a:lvl1pPr>
              <a:defRPr/>
            </a:lvl1pPr>
          </a:lstStyle>
          <a:p>
            <a:pPr>
              <a:defRPr/>
            </a:pPr>
            <a:fld id="{FC30AF8B-2840-4776-8240-C4B9189128CD}" type="slidenum">
              <a:rPr lang="cs-CZ" altLang="en-US"/>
              <a:pPr>
                <a:defRPr/>
              </a:pPr>
              <a:t>‹#›</a:t>
            </a:fld>
            <a:endParaRPr lang="cs-CZ" altLang="en-US"/>
          </a:p>
        </p:txBody>
      </p:sp>
    </p:spTree>
    <p:extLst>
      <p:ext uri="{BB962C8B-B14F-4D97-AF65-F5344CB8AC3E}">
        <p14:creationId xmlns:p14="http://schemas.microsoft.com/office/powerpoint/2010/main" val="2775353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Zástupný obsah 2"/>
          <p:cNvSpPr>
            <a:spLocks noGrp="1"/>
          </p:cNvSpPr>
          <p:nvPr>
            <p:ph idx="1"/>
          </p:nvPr>
        </p:nvSpPr>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Rectangle 5"/>
          <p:cNvSpPr>
            <a:spLocks noGrp="1" noChangeArrowheads="1"/>
          </p:cNvSpPr>
          <p:nvPr>
            <p:ph type="dt" sz="half" idx="10"/>
          </p:nvPr>
        </p:nvSpPr>
        <p:spPr>
          <a:ln/>
        </p:spPr>
        <p:txBody>
          <a:bodyPr/>
          <a:lstStyle>
            <a:lvl1pPr>
              <a:defRPr/>
            </a:lvl1pPr>
          </a:lstStyle>
          <a:p>
            <a:pPr>
              <a:defRPr/>
            </a:pPr>
            <a:endParaRPr lang="cs-CZ"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cs-CZ" altLang="en-US"/>
              <a:t>2006   -   Ing. Radek Jelínek </a:t>
            </a:r>
          </a:p>
        </p:txBody>
      </p:sp>
      <p:sp>
        <p:nvSpPr>
          <p:cNvPr id="6" name="Rectangle 7"/>
          <p:cNvSpPr>
            <a:spLocks noGrp="1" noChangeArrowheads="1"/>
          </p:cNvSpPr>
          <p:nvPr>
            <p:ph type="sldNum" sz="quarter" idx="12"/>
          </p:nvPr>
        </p:nvSpPr>
        <p:spPr>
          <a:ln/>
        </p:spPr>
        <p:txBody>
          <a:bodyPr/>
          <a:lstStyle>
            <a:lvl1pPr>
              <a:defRPr/>
            </a:lvl1pPr>
          </a:lstStyle>
          <a:p>
            <a:pPr>
              <a:defRPr/>
            </a:pPr>
            <a:fld id="{F6179066-0386-4BA6-BD48-1948B815CF70}" type="slidenum">
              <a:rPr lang="cs-CZ" altLang="en-US"/>
              <a:pPr>
                <a:defRPr/>
              </a:pPr>
              <a:t>‹#›</a:t>
            </a:fld>
            <a:endParaRPr lang="cs-CZ" altLang="en-US"/>
          </a:p>
        </p:txBody>
      </p:sp>
    </p:spTree>
    <p:extLst>
      <p:ext uri="{BB962C8B-B14F-4D97-AF65-F5344CB8AC3E}">
        <p14:creationId xmlns:p14="http://schemas.microsoft.com/office/powerpoint/2010/main" val="34168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oddílu">
    <p:spTree>
      <p:nvGrpSpPr>
        <p:cNvPr id="1" name=""/>
        <p:cNvGrpSpPr/>
        <p:nvPr/>
      </p:nvGrpSpPr>
      <p:grpSpPr>
        <a:xfrm>
          <a:off x="0" y="0"/>
          <a:ext cx="0" cy="0"/>
          <a:chOff x="0" y="0"/>
          <a:chExt cx="0" cy="0"/>
        </a:xfrm>
      </p:grpSpPr>
      <p:sp>
        <p:nvSpPr>
          <p:cNvPr id="2" name="Nadpis 1"/>
          <p:cNvSpPr>
            <a:spLocks noGrp="1"/>
          </p:cNvSpPr>
          <p:nvPr>
            <p:ph type="title"/>
          </p:nvPr>
        </p:nvSpPr>
        <p:spPr>
          <a:xfrm>
            <a:off x="623888" y="1709738"/>
            <a:ext cx="7886700" cy="2852737"/>
          </a:xfrm>
        </p:spPr>
        <p:txBody>
          <a:bodyPr/>
          <a:lstStyle>
            <a:lvl1pPr>
              <a:defRPr sz="6000"/>
            </a:lvl1pPr>
          </a:lstStyle>
          <a:p>
            <a:r>
              <a:rPr lang="cs-CZ"/>
              <a:t>Kliknutím lze upravit styl.</a:t>
            </a:r>
          </a:p>
        </p:txBody>
      </p:sp>
      <p:sp>
        <p:nvSpPr>
          <p:cNvPr id="3" name="Zástupný text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cs-CZ"/>
              <a:t>Po kliknutí můžete upravovat styly textu v předloze.</a:t>
            </a:r>
          </a:p>
        </p:txBody>
      </p:sp>
      <p:sp>
        <p:nvSpPr>
          <p:cNvPr id="4" name="Rectangle 5"/>
          <p:cNvSpPr>
            <a:spLocks noGrp="1" noChangeArrowheads="1"/>
          </p:cNvSpPr>
          <p:nvPr>
            <p:ph type="dt" sz="half" idx="10"/>
          </p:nvPr>
        </p:nvSpPr>
        <p:spPr>
          <a:ln/>
        </p:spPr>
        <p:txBody>
          <a:bodyPr/>
          <a:lstStyle>
            <a:lvl1pPr>
              <a:defRPr/>
            </a:lvl1pPr>
          </a:lstStyle>
          <a:p>
            <a:pPr>
              <a:defRPr/>
            </a:pPr>
            <a:endParaRPr lang="cs-CZ"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cs-CZ" altLang="en-US"/>
              <a:t>2006   -   Ing. Radek Jelínek </a:t>
            </a:r>
          </a:p>
        </p:txBody>
      </p:sp>
      <p:sp>
        <p:nvSpPr>
          <p:cNvPr id="6" name="Rectangle 7"/>
          <p:cNvSpPr>
            <a:spLocks noGrp="1" noChangeArrowheads="1"/>
          </p:cNvSpPr>
          <p:nvPr>
            <p:ph type="sldNum" sz="quarter" idx="12"/>
          </p:nvPr>
        </p:nvSpPr>
        <p:spPr>
          <a:ln/>
        </p:spPr>
        <p:txBody>
          <a:bodyPr/>
          <a:lstStyle>
            <a:lvl1pPr>
              <a:defRPr/>
            </a:lvl1pPr>
          </a:lstStyle>
          <a:p>
            <a:pPr>
              <a:defRPr/>
            </a:pPr>
            <a:fld id="{5651E8D6-0340-47C3-8CAC-C7A98DB57282}" type="slidenum">
              <a:rPr lang="cs-CZ" altLang="en-US"/>
              <a:pPr>
                <a:defRPr/>
              </a:pPr>
              <a:t>‹#›</a:t>
            </a:fld>
            <a:endParaRPr lang="cs-CZ" altLang="en-US"/>
          </a:p>
        </p:txBody>
      </p:sp>
    </p:spTree>
    <p:extLst>
      <p:ext uri="{BB962C8B-B14F-4D97-AF65-F5344CB8AC3E}">
        <p14:creationId xmlns:p14="http://schemas.microsoft.com/office/powerpoint/2010/main" val="333683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Zástupný obsah 2"/>
          <p:cNvSpPr>
            <a:spLocks noGrp="1"/>
          </p:cNvSpPr>
          <p:nvPr>
            <p:ph sz="half" idx="1"/>
          </p:nvPr>
        </p:nvSpPr>
        <p:spPr>
          <a:xfrm>
            <a:off x="457200" y="1719263"/>
            <a:ext cx="4038600" cy="4411662"/>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obsah 3"/>
          <p:cNvSpPr>
            <a:spLocks noGrp="1"/>
          </p:cNvSpPr>
          <p:nvPr>
            <p:ph sz="half" idx="2"/>
          </p:nvPr>
        </p:nvSpPr>
        <p:spPr>
          <a:xfrm>
            <a:off x="4648200" y="1719263"/>
            <a:ext cx="4038600" cy="4411662"/>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5" name="Rectangle 5"/>
          <p:cNvSpPr>
            <a:spLocks noGrp="1" noChangeArrowheads="1"/>
          </p:cNvSpPr>
          <p:nvPr>
            <p:ph type="dt" sz="half" idx="10"/>
          </p:nvPr>
        </p:nvSpPr>
        <p:spPr>
          <a:ln/>
        </p:spPr>
        <p:txBody>
          <a:bodyPr/>
          <a:lstStyle>
            <a:lvl1pPr>
              <a:defRPr/>
            </a:lvl1pPr>
          </a:lstStyle>
          <a:p>
            <a:pPr>
              <a:defRPr/>
            </a:pPr>
            <a:endParaRPr lang="cs-CZ"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cs-CZ" altLang="en-US"/>
              <a:t>2006   -   Ing. Radek Jelínek </a:t>
            </a:r>
          </a:p>
        </p:txBody>
      </p:sp>
      <p:sp>
        <p:nvSpPr>
          <p:cNvPr id="7" name="Rectangle 7"/>
          <p:cNvSpPr>
            <a:spLocks noGrp="1" noChangeArrowheads="1"/>
          </p:cNvSpPr>
          <p:nvPr>
            <p:ph type="sldNum" sz="quarter" idx="12"/>
          </p:nvPr>
        </p:nvSpPr>
        <p:spPr>
          <a:ln/>
        </p:spPr>
        <p:txBody>
          <a:bodyPr/>
          <a:lstStyle>
            <a:lvl1pPr>
              <a:defRPr/>
            </a:lvl1pPr>
          </a:lstStyle>
          <a:p>
            <a:pPr>
              <a:defRPr/>
            </a:pPr>
            <a:fld id="{8AB94813-CE7B-492D-8069-9F4232DBB968}" type="slidenum">
              <a:rPr lang="cs-CZ" altLang="en-US"/>
              <a:pPr>
                <a:defRPr/>
              </a:pPr>
              <a:t>‹#›</a:t>
            </a:fld>
            <a:endParaRPr lang="cs-CZ" altLang="en-US"/>
          </a:p>
        </p:txBody>
      </p:sp>
    </p:spTree>
    <p:extLst>
      <p:ext uri="{BB962C8B-B14F-4D97-AF65-F5344CB8AC3E}">
        <p14:creationId xmlns:p14="http://schemas.microsoft.com/office/powerpoint/2010/main" val="862477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p:cNvSpPr>
            <a:spLocks noGrp="1"/>
          </p:cNvSpPr>
          <p:nvPr>
            <p:ph type="title"/>
          </p:nvPr>
        </p:nvSpPr>
        <p:spPr>
          <a:xfrm>
            <a:off x="630238" y="365125"/>
            <a:ext cx="7886700" cy="1325563"/>
          </a:xfrm>
        </p:spPr>
        <p:txBody>
          <a:bodyPr/>
          <a:lstStyle/>
          <a:p>
            <a:r>
              <a:rPr lang="cs-CZ"/>
              <a:t>Kliknutím lze upravit styl.</a:t>
            </a:r>
          </a:p>
        </p:txBody>
      </p:sp>
      <p:sp>
        <p:nvSpPr>
          <p:cNvPr id="3" name="Zástupný text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4" name="Zástupný obsah 3"/>
          <p:cNvSpPr>
            <a:spLocks noGrp="1"/>
          </p:cNvSpPr>
          <p:nvPr>
            <p:ph sz="half" idx="2"/>
          </p:nvPr>
        </p:nvSpPr>
        <p:spPr>
          <a:xfrm>
            <a:off x="630238" y="2505075"/>
            <a:ext cx="3868737" cy="368458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text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6" name="Zástupný obsah 5"/>
          <p:cNvSpPr>
            <a:spLocks noGrp="1"/>
          </p:cNvSpPr>
          <p:nvPr>
            <p:ph sz="quarter" idx="4"/>
          </p:nvPr>
        </p:nvSpPr>
        <p:spPr>
          <a:xfrm>
            <a:off x="4629150" y="2505075"/>
            <a:ext cx="3887788" cy="368458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7" name="Rectangle 5"/>
          <p:cNvSpPr>
            <a:spLocks noGrp="1" noChangeArrowheads="1"/>
          </p:cNvSpPr>
          <p:nvPr>
            <p:ph type="dt" sz="half" idx="10"/>
          </p:nvPr>
        </p:nvSpPr>
        <p:spPr>
          <a:ln/>
        </p:spPr>
        <p:txBody>
          <a:bodyPr/>
          <a:lstStyle>
            <a:lvl1pPr>
              <a:defRPr/>
            </a:lvl1pPr>
          </a:lstStyle>
          <a:p>
            <a:pPr>
              <a:defRPr/>
            </a:pPr>
            <a:endParaRPr lang="cs-CZ" altLang="en-US"/>
          </a:p>
        </p:txBody>
      </p:sp>
      <p:sp>
        <p:nvSpPr>
          <p:cNvPr id="8" name="Rectangle 6"/>
          <p:cNvSpPr>
            <a:spLocks noGrp="1" noChangeArrowheads="1"/>
          </p:cNvSpPr>
          <p:nvPr>
            <p:ph type="ftr" sz="quarter" idx="11"/>
          </p:nvPr>
        </p:nvSpPr>
        <p:spPr>
          <a:ln/>
        </p:spPr>
        <p:txBody>
          <a:bodyPr/>
          <a:lstStyle>
            <a:lvl1pPr>
              <a:defRPr/>
            </a:lvl1pPr>
          </a:lstStyle>
          <a:p>
            <a:pPr>
              <a:defRPr/>
            </a:pPr>
            <a:r>
              <a:rPr lang="cs-CZ" altLang="en-US"/>
              <a:t>2006   -   Ing. Radek Jelínek </a:t>
            </a:r>
          </a:p>
        </p:txBody>
      </p:sp>
      <p:sp>
        <p:nvSpPr>
          <p:cNvPr id="9" name="Rectangle 7"/>
          <p:cNvSpPr>
            <a:spLocks noGrp="1" noChangeArrowheads="1"/>
          </p:cNvSpPr>
          <p:nvPr>
            <p:ph type="sldNum" sz="quarter" idx="12"/>
          </p:nvPr>
        </p:nvSpPr>
        <p:spPr>
          <a:ln/>
        </p:spPr>
        <p:txBody>
          <a:bodyPr/>
          <a:lstStyle>
            <a:lvl1pPr>
              <a:defRPr/>
            </a:lvl1pPr>
          </a:lstStyle>
          <a:p>
            <a:pPr>
              <a:defRPr/>
            </a:pPr>
            <a:fld id="{0894686A-6393-4AFF-B901-4A20F92B7BAF}" type="slidenum">
              <a:rPr lang="cs-CZ" altLang="en-US"/>
              <a:pPr>
                <a:defRPr/>
              </a:pPr>
              <a:t>‹#›</a:t>
            </a:fld>
            <a:endParaRPr lang="cs-CZ" altLang="en-US"/>
          </a:p>
        </p:txBody>
      </p:sp>
    </p:spTree>
    <p:extLst>
      <p:ext uri="{BB962C8B-B14F-4D97-AF65-F5344CB8AC3E}">
        <p14:creationId xmlns:p14="http://schemas.microsoft.com/office/powerpoint/2010/main" val="3210636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Rectangle 5"/>
          <p:cNvSpPr>
            <a:spLocks noGrp="1" noChangeArrowheads="1"/>
          </p:cNvSpPr>
          <p:nvPr>
            <p:ph type="dt" sz="half" idx="10"/>
          </p:nvPr>
        </p:nvSpPr>
        <p:spPr>
          <a:ln/>
        </p:spPr>
        <p:txBody>
          <a:bodyPr/>
          <a:lstStyle>
            <a:lvl1pPr>
              <a:defRPr/>
            </a:lvl1pPr>
          </a:lstStyle>
          <a:p>
            <a:pPr>
              <a:defRPr/>
            </a:pPr>
            <a:endParaRPr lang="cs-CZ" altLang="en-US"/>
          </a:p>
        </p:txBody>
      </p:sp>
      <p:sp>
        <p:nvSpPr>
          <p:cNvPr id="4" name="Rectangle 6"/>
          <p:cNvSpPr>
            <a:spLocks noGrp="1" noChangeArrowheads="1"/>
          </p:cNvSpPr>
          <p:nvPr>
            <p:ph type="ftr" sz="quarter" idx="11"/>
          </p:nvPr>
        </p:nvSpPr>
        <p:spPr>
          <a:ln/>
        </p:spPr>
        <p:txBody>
          <a:bodyPr/>
          <a:lstStyle>
            <a:lvl1pPr>
              <a:defRPr/>
            </a:lvl1pPr>
          </a:lstStyle>
          <a:p>
            <a:pPr>
              <a:defRPr/>
            </a:pPr>
            <a:r>
              <a:rPr lang="cs-CZ" altLang="en-US"/>
              <a:t>2006   -   Ing. Radek Jelínek </a:t>
            </a:r>
          </a:p>
        </p:txBody>
      </p:sp>
      <p:sp>
        <p:nvSpPr>
          <p:cNvPr id="5" name="Rectangle 7"/>
          <p:cNvSpPr>
            <a:spLocks noGrp="1" noChangeArrowheads="1"/>
          </p:cNvSpPr>
          <p:nvPr>
            <p:ph type="sldNum" sz="quarter" idx="12"/>
          </p:nvPr>
        </p:nvSpPr>
        <p:spPr>
          <a:ln/>
        </p:spPr>
        <p:txBody>
          <a:bodyPr/>
          <a:lstStyle>
            <a:lvl1pPr>
              <a:defRPr/>
            </a:lvl1pPr>
          </a:lstStyle>
          <a:p>
            <a:pPr>
              <a:defRPr/>
            </a:pPr>
            <a:fld id="{E5D0A2DD-3BEA-4E75-9B95-E9558E7D4C1E}" type="slidenum">
              <a:rPr lang="cs-CZ" altLang="en-US"/>
              <a:pPr>
                <a:defRPr/>
              </a:pPr>
              <a:t>‹#›</a:t>
            </a:fld>
            <a:endParaRPr lang="cs-CZ" altLang="en-US"/>
          </a:p>
        </p:txBody>
      </p:sp>
    </p:spTree>
    <p:extLst>
      <p:ext uri="{BB962C8B-B14F-4D97-AF65-F5344CB8AC3E}">
        <p14:creationId xmlns:p14="http://schemas.microsoft.com/office/powerpoint/2010/main" val="525825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cs-CZ" altLang="en-US"/>
          </a:p>
        </p:txBody>
      </p:sp>
      <p:sp>
        <p:nvSpPr>
          <p:cNvPr id="3" name="Rectangle 6"/>
          <p:cNvSpPr>
            <a:spLocks noGrp="1" noChangeArrowheads="1"/>
          </p:cNvSpPr>
          <p:nvPr>
            <p:ph type="ftr" sz="quarter" idx="11"/>
          </p:nvPr>
        </p:nvSpPr>
        <p:spPr>
          <a:ln/>
        </p:spPr>
        <p:txBody>
          <a:bodyPr/>
          <a:lstStyle>
            <a:lvl1pPr>
              <a:defRPr/>
            </a:lvl1pPr>
          </a:lstStyle>
          <a:p>
            <a:pPr>
              <a:defRPr/>
            </a:pPr>
            <a:r>
              <a:rPr lang="cs-CZ" altLang="en-US"/>
              <a:t>2006   -   Ing. Radek Jelínek </a:t>
            </a:r>
          </a:p>
        </p:txBody>
      </p:sp>
      <p:sp>
        <p:nvSpPr>
          <p:cNvPr id="4" name="Rectangle 7"/>
          <p:cNvSpPr>
            <a:spLocks noGrp="1" noChangeArrowheads="1"/>
          </p:cNvSpPr>
          <p:nvPr>
            <p:ph type="sldNum" sz="quarter" idx="12"/>
          </p:nvPr>
        </p:nvSpPr>
        <p:spPr>
          <a:ln/>
        </p:spPr>
        <p:txBody>
          <a:bodyPr/>
          <a:lstStyle>
            <a:lvl1pPr>
              <a:defRPr/>
            </a:lvl1pPr>
          </a:lstStyle>
          <a:p>
            <a:pPr>
              <a:defRPr/>
            </a:pPr>
            <a:fld id="{AFAAAB08-8194-48D5-BEED-3399CDD77339}" type="slidenum">
              <a:rPr lang="cs-CZ" altLang="en-US"/>
              <a:pPr>
                <a:defRPr/>
              </a:pPr>
              <a:t>‹#›</a:t>
            </a:fld>
            <a:endParaRPr lang="cs-CZ" altLang="en-US"/>
          </a:p>
        </p:txBody>
      </p:sp>
    </p:spTree>
    <p:extLst>
      <p:ext uri="{BB962C8B-B14F-4D97-AF65-F5344CB8AC3E}">
        <p14:creationId xmlns:p14="http://schemas.microsoft.com/office/powerpoint/2010/main" val="3118944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630238" y="457200"/>
            <a:ext cx="2949575" cy="1600200"/>
          </a:xfrm>
        </p:spPr>
        <p:txBody>
          <a:bodyPr/>
          <a:lstStyle>
            <a:lvl1pPr>
              <a:defRPr sz="3200"/>
            </a:lvl1pPr>
          </a:lstStyle>
          <a:p>
            <a:r>
              <a:rPr lang="cs-CZ"/>
              <a:t>Kliknutím lze upravit styl.</a:t>
            </a:r>
          </a:p>
        </p:txBody>
      </p:sp>
      <p:sp>
        <p:nvSpPr>
          <p:cNvPr id="3" name="Zástupný obsah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text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Rectangle 5"/>
          <p:cNvSpPr>
            <a:spLocks noGrp="1" noChangeArrowheads="1"/>
          </p:cNvSpPr>
          <p:nvPr>
            <p:ph type="dt" sz="half" idx="10"/>
          </p:nvPr>
        </p:nvSpPr>
        <p:spPr>
          <a:ln/>
        </p:spPr>
        <p:txBody>
          <a:bodyPr/>
          <a:lstStyle>
            <a:lvl1pPr>
              <a:defRPr/>
            </a:lvl1pPr>
          </a:lstStyle>
          <a:p>
            <a:pPr>
              <a:defRPr/>
            </a:pPr>
            <a:endParaRPr lang="cs-CZ"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cs-CZ" altLang="en-US"/>
              <a:t>2006   -   Ing. Radek Jelínek </a:t>
            </a:r>
          </a:p>
        </p:txBody>
      </p:sp>
      <p:sp>
        <p:nvSpPr>
          <p:cNvPr id="7" name="Rectangle 7"/>
          <p:cNvSpPr>
            <a:spLocks noGrp="1" noChangeArrowheads="1"/>
          </p:cNvSpPr>
          <p:nvPr>
            <p:ph type="sldNum" sz="quarter" idx="12"/>
          </p:nvPr>
        </p:nvSpPr>
        <p:spPr>
          <a:ln/>
        </p:spPr>
        <p:txBody>
          <a:bodyPr/>
          <a:lstStyle>
            <a:lvl1pPr>
              <a:defRPr/>
            </a:lvl1pPr>
          </a:lstStyle>
          <a:p>
            <a:pPr>
              <a:defRPr/>
            </a:pPr>
            <a:fld id="{3882F588-6D0D-4631-A123-E11A3D4DC6E9}" type="slidenum">
              <a:rPr lang="cs-CZ" altLang="en-US"/>
              <a:pPr>
                <a:defRPr/>
              </a:pPr>
              <a:t>‹#›</a:t>
            </a:fld>
            <a:endParaRPr lang="cs-CZ" altLang="en-US"/>
          </a:p>
        </p:txBody>
      </p:sp>
    </p:spTree>
    <p:extLst>
      <p:ext uri="{BB962C8B-B14F-4D97-AF65-F5344CB8AC3E}">
        <p14:creationId xmlns:p14="http://schemas.microsoft.com/office/powerpoint/2010/main" val="4176589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630238" y="457200"/>
            <a:ext cx="2949575" cy="1600200"/>
          </a:xfrm>
        </p:spPr>
        <p:txBody>
          <a:bodyPr/>
          <a:lstStyle>
            <a:lvl1pPr>
              <a:defRPr sz="3200"/>
            </a:lvl1pPr>
          </a:lstStyle>
          <a:p>
            <a:r>
              <a:rPr lang="cs-CZ"/>
              <a:t>Kliknutím lze upravit styl.</a:t>
            </a:r>
          </a:p>
        </p:txBody>
      </p:sp>
      <p:sp>
        <p:nvSpPr>
          <p:cNvPr id="3" name="Zástupný symbol obrázku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cs-CZ" noProof="0"/>
          </a:p>
        </p:txBody>
      </p:sp>
      <p:sp>
        <p:nvSpPr>
          <p:cNvPr id="4" name="Zástupný text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Rectangle 5"/>
          <p:cNvSpPr>
            <a:spLocks noGrp="1" noChangeArrowheads="1"/>
          </p:cNvSpPr>
          <p:nvPr>
            <p:ph type="dt" sz="half" idx="10"/>
          </p:nvPr>
        </p:nvSpPr>
        <p:spPr>
          <a:ln/>
        </p:spPr>
        <p:txBody>
          <a:bodyPr/>
          <a:lstStyle>
            <a:lvl1pPr>
              <a:defRPr/>
            </a:lvl1pPr>
          </a:lstStyle>
          <a:p>
            <a:pPr>
              <a:defRPr/>
            </a:pPr>
            <a:endParaRPr lang="cs-CZ"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cs-CZ" altLang="en-US"/>
              <a:t>2006   -   Ing. Radek Jelínek </a:t>
            </a:r>
          </a:p>
        </p:txBody>
      </p:sp>
      <p:sp>
        <p:nvSpPr>
          <p:cNvPr id="7" name="Rectangle 7"/>
          <p:cNvSpPr>
            <a:spLocks noGrp="1" noChangeArrowheads="1"/>
          </p:cNvSpPr>
          <p:nvPr>
            <p:ph type="sldNum" sz="quarter" idx="12"/>
          </p:nvPr>
        </p:nvSpPr>
        <p:spPr>
          <a:ln/>
        </p:spPr>
        <p:txBody>
          <a:bodyPr/>
          <a:lstStyle>
            <a:lvl1pPr>
              <a:defRPr/>
            </a:lvl1pPr>
          </a:lstStyle>
          <a:p>
            <a:pPr>
              <a:defRPr/>
            </a:pPr>
            <a:fld id="{C1B79E64-9F9A-4CDB-9205-9AFE72D2ECD2}" type="slidenum">
              <a:rPr lang="cs-CZ" altLang="en-US"/>
              <a:pPr>
                <a:defRPr/>
              </a:pPr>
              <a:t>‹#›</a:t>
            </a:fld>
            <a:endParaRPr lang="cs-CZ" altLang="en-US"/>
          </a:p>
        </p:txBody>
      </p:sp>
    </p:spTree>
    <p:extLst>
      <p:ext uri="{BB962C8B-B14F-4D97-AF65-F5344CB8AC3E}">
        <p14:creationId xmlns:p14="http://schemas.microsoft.com/office/powerpoint/2010/main" val="221262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cs-CZ" altLang="en-US"/>
              <a:t>Klepnutím lze upravit styl předlohy nadpisů.</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cs-CZ" altLang="en-US"/>
              <a:t>Klepnutím lze upravit styly předlohy textu.</a:t>
            </a:r>
          </a:p>
          <a:p>
            <a:pPr lvl="1"/>
            <a:r>
              <a:rPr lang="cs-CZ" altLang="en-US"/>
              <a:t>Druhá úroveň</a:t>
            </a:r>
          </a:p>
          <a:p>
            <a:pPr lvl="2"/>
            <a:r>
              <a:rPr lang="cs-CZ" altLang="en-US"/>
              <a:t>Třetí úroveň</a:t>
            </a:r>
          </a:p>
          <a:p>
            <a:pPr lvl="3"/>
            <a:r>
              <a:rPr lang="cs-CZ" altLang="en-US"/>
              <a:t>Čtvrtá úroveň</a:t>
            </a:r>
          </a:p>
          <a:p>
            <a:pPr lvl="4"/>
            <a:r>
              <a:rPr lang="cs-CZ" altLang="en-US"/>
              <a:t>Pátá úroveň</a:t>
            </a:r>
          </a:p>
        </p:txBody>
      </p:sp>
      <p:sp>
        <p:nvSpPr>
          <p:cNvPr id="86021" name="Rectangle 5"/>
          <p:cNvSpPr>
            <a:spLocks noGrp="1" noChangeArrowheads="1"/>
          </p:cNvSpPr>
          <p:nvPr>
            <p:ph type="dt" sz="half" idx="2"/>
          </p:nvPr>
        </p:nvSpPr>
        <p:spPr bwMode="auto">
          <a:xfrm>
            <a:off x="457200" y="6248400"/>
            <a:ext cx="2133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000"/>
            </a:lvl1pPr>
          </a:lstStyle>
          <a:p>
            <a:pPr>
              <a:defRPr/>
            </a:pPr>
            <a:endParaRPr lang="cs-CZ" altLang="en-US"/>
          </a:p>
        </p:txBody>
      </p:sp>
      <p:sp>
        <p:nvSpPr>
          <p:cNvPr id="86022" name="Rectangle 6"/>
          <p:cNvSpPr>
            <a:spLocks noGrp="1" noChangeArrowheads="1"/>
          </p:cNvSpPr>
          <p:nvPr>
            <p:ph type="ftr" sz="quarter" idx="3"/>
          </p:nvPr>
        </p:nvSpPr>
        <p:spPr bwMode="auto">
          <a:xfrm>
            <a:off x="3109913" y="6629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000"/>
            </a:lvl1pPr>
          </a:lstStyle>
          <a:p>
            <a:pPr>
              <a:defRPr/>
            </a:pPr>
            <a:r>
              <a:rPr lang="cs-CZ" altLang="en-US"/>
              <a:t>2006   -   Ing. Radek Jelínek </a:t>
            </a:r>
          </a:p>
        </p:txBody>
      </p:sp>
      <p:sp>
        <p:nvSpPr>
          <p:cNvPr id="86023" name="Rectangle 7"/>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000" smtClean="0"/>
            </a:lvl1pPr>
          </a:lstStyle>
          <a:p>
            <a:pPr>
              <a:defRPr/>
            </a:pPr>
            <a:fld id="{C99F451E-9098-43AA-9632-4CD63A063484}" type="slidenum">
              <a:rPr lang="cs-CZ" altLang="en-US"/>
              <a:pPr>
                <a:defRPr/>
              </a:pPr>
              <a:t>‹#›</a:t>
            </a:fld>
            <a:endParaRPr lang="cs-CZ" altLang="en-US"/>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34"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35"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36"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37"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38"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39"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40"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41"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42"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43"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44"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46"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47"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48"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50"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51"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52"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54"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55"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56"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57"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58"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59"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60"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61"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62"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63"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gr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cs-CZ" altLang="cs-CZ"/>
              <a:t>První mikroprocesory</a:t>
            </a:r>
          </a:p>
        </p:txBody>
      </p:sp>
      <p:sp>
        <p:nvSpPr>
          <p:cNvPr id="5123" name="Rectangle 3"/>
          <p:cNvSpPr>
            <a:spLocks noGrp="1" noChangeArrowheads="1"/>
          </p:cNvSpPr>
          <p:nvPr>
            <p:ph type="subTitle" idx="1"/>
          </p:nvPr>
        </p:nvSpPr>
        <p:spPr/>
        <p:txBody>
          <a:bodyPr/>
          <a:lstStyle/>
          <a:p>
            <a:pPr eaLnBrk="1" hangingPunct="1"/>
            <a:endParaRPr lang="cs-CZ" altLang="cs-CZ">
              <a:solidFill>
                <a:srgbClr val="FF33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cs-CZ" altLang="cs-CZ"/>
              <a:t>Registry - shrnutí</a:t>
            </a:r>
          </a:p>
        </p:txBody>
      </p:sp>
      <p:sp>
        <p:nvSpPr>
          <p:cNvPr id="14339" name="Rectangle 3"/>
          <p:cNvSpPr>
            <a:spLocks noGrp="1" noChangeArrowheads="1"/>
          </p:cNvSpPr>
          <p:nvPr>
            <p:ph type="body" idx="1"/>
          </p:nvPr>
        </p:nvSpPr>
        <p:spPr/>
        <p:txBody>
          <a:bodyPr/>
          <a:lstStyle/>
          <a:p>
            <a:pPr eaLnBrk="1" hangingPunct="1">
              <a:lnSpc>
                <a:spcPct val="80000"/>
              </a:lnSpc>
            </a:pPr>
            <a:r>
              <a:rPr lang="cs-CZ" altLang="cs-CZ" sz="2600" dirty="0"/>
              <a:t>Registry slouží k </a:t>
            </a:r>
            <a:r>
              <a:rPr lang="cs-CZ" altLang="cs-CZ" sz="2600" b="1" dirty="0"/>
              <a:t>uložení okamžitých operandů</a:t>
            </a:r>
          </a:p>
          <a:p>
            <a:pPr eaLnBrk="1" hangingPunct="1">
              <a:lnSpc>
                <a:spcPct val="80000"/>
              </a:lnSpc>
            </a:pPr>
            <a:r>
              <a:rPr lang="cs-CZ" altLang="cs-CZ" sz="2600" dirty="0"/>
              <a:t>Registry jsou přímo součástí mikroprocesoru</a:t>
            </a:r>
          </a:p>
          <a:p>
            <a:pPr eaLnBrk="1" hangingPunct="1">
              <a:lnSpc>
                <a:spcPct val="80000"/>
              </a:lnSpc>
            </a:pPr>
            <a:r>
              <a:rPr lang="cs-CZ" altLang="cs-CZ" sz="2600" dirty="0"/>
              <a:t>Každý registr je označen jménem</a:t>
            </a:r>
          </a:p>
          <a:p>
            <a:pPr eaLnBrk="1" hangingPunct="1">
              <a:lnSpc>
                <a:spcPct val="80000"/>
              </a:lnSpc>
            </a:pPr>
            <a:r>
              <a:rPr lang="cs-CZ" altLang="cs-CZ" sz="2600" dirty="0"/>
              <a:t>Šířka registrů je dána počtem bitů procesoru (32-bitový procesor = 32 bitové registry)</a:t>
            </a:r>
          </a:p>
          <a:p>
            <a:pPr eaLnBrk="1" hangingPunct="1">
              <a:lnSpc>
                <a:spcPct val="80000"/>
              </a:lnSpc>
            </a:pPr>
            <a:r>
              <a:rPr lang="cs-CZ" altLang="cs-CZ" sz="2600" dirty="0"/>
              <a:t>Data je obvykle nejprve třeba přesunout z paměti do registrů procesoru</a:t>
            </a:r>
          </a:p>
          <a:p>
            <a:pPr eaLnBrk="1" hangingPunct="1">
              <a:lnSpc>
                <a:spcPct val="80000"/>
              </a:lnSpc>
            </a:pPr>
            <a:r>
              <a:rPr lang="cs-CZ" altLang="cs-CZ" sz="2600" dirty="0"/>
              <a:t>Registrů je málo (např. 10) a proto jsou v nich uloženy jen právě používané nutné datové bajty</a:t>
            </a:r>
          </a:p>
          <a:p>
            <a:pPr eaLnBrk="1" hangingPunct="1">
              <a:lnSpc>
                <a:spcPct val="80000"/>
              </a:lnSpc>
            </a:pPr>
            <a:r>
              <a:rPr lang="cs-CZ" altLang="cs-CZ" sz="2600" dirty="0"/>
              <a:t>Výsledky nepotřebné k dalšímu okamžitému zpracování se odkládají k dlouhodobému uchování zpět do paměti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cs-CZ" altLang="cs-CZ" dirty="0"/>
              <a:t>Šířka zpracovaných dat</a:t>
            </a:r>
          </a:p>
        </p:txBody>
      </p:sp>
      <p:sp>
        <p:nvSpPr>
          <p:cNvPr id="15363" name="Rectangle 3"/>
          <p:cNvSpPr>
            <a:spLocks noGrp="1" noChangeArrowheads="1"/>
          </p:cNvSpPr>
          <p:nvPr>
            <p:ph type="body" idx="1"/>
          </p:nvPr>
        </p:nvSpPr>
        <p:spPr/>
        <p:txBody>
          <a:bodyPr/>
          <a:lstStyle/>
          <a:p>
            <a:pPr eaLnBrk="1" hangingPunct="1">
              <a:lnSpc>
                <a:spcPct val="80000"/>
              </a:lnSpc>
            </a:pPr>
            <a:r>
              <a:rPr lang="cs-CZ" altLang="cs-CZ" sz="1300"/>
              <a:t>Úkolem je sečíst čísla 1A57h + 2362h</a:t>
            </a:r>
          </a:p>
          <a:p>
            <a:pPr eaLnBrk="1" hangingPunct="1">
              <a:lnSpc>
                <a:spcPct val="80000"/>
              </a:lnSpc>
            </a:pPr>
            <a:endParaRPr lang="cs-CZ" altLang="cs-CZ" sz="1300"/>
          </a:p>
          <a:p>
            <a:pPr eaLnBrk="1" hangingPunct="1">
              <a:lnSpc>
                <a:spcPct val="80000"/>
              </a:lnSpc>
            </a:pPr>
            <a:r>
              <a:rPr lang="cs-CZ" altLang="cs-CZ" sz="1300" b="1"/>
              <a:t>16-bitový mikroprocesor</a:t>
            </a:r>
          </a:p>
          <a:p>
            <a:pPr lvl="1" eaLnBrk="1" hangingPunct="1">
              <a:lnSpc>
                <a:spcPct val="80000"/>
              </a:lnSpc>
            </a:pPr>
            <a:r>
              <a:rPr lang="cs-CZ" altLang="cs-CZ" sz="1100"/>
              <a:t>Má 16-bitové registry a 16-bitovou ALU</a:t>
            </a:r>
          </a:p>
          <a:p>
            <a:pPr lvl="1" eaLnBrk="1" hangingPunct="1">
              <a:lnSpc>
                <a:spcPct val="80000"/>
              </a:lnSpc>
              <a:buFont typeface="Wingdings" panose="05000000000000000000" pitchFamily="2" charset="2"/>
              <a:buNone/>
            </a:pPr>
            <a:r>
              <a:rPr lang="cs-CZ" altLang="cs-CZ" sz="1100">
                <a:latin typeface="Courier New" panose="02070309020205020404" pitchFamily="49" charset="0"/>
              </a:rPr>
              <a:t>MOV	R0,1A57h	// </a:t>
            </a:r>
            <a:r>
              <a:rPr lang="cs-CZ" altLang="cs-CZ" sz="1200"/>
              <a:t>do jednoho registru umístíme první sčítanec</a:t>
            </a:r>
          </a:p>
          <a:p>
            <a:pPr lvl="1" eaLnBrk="1" hangingPunct="1">
              <a:lnSpc>
                <a:spcPct val="80000"/>
              </a:lnSpc>
              <a:buFont typeface="Wingdings" panose="05000000000000000000" pitchFamily="2" charset="2"/>
              <a:buNone/>
            </a:pPr>
            <a:r>
              <a:rPr lang="cs-CZ" altLang="cs-CZ" sz="1100">
                <a:latin typeface="Courier New" panose="02070309020205020404" pitchFamily="49" charset="0"/>
              </a:rPr>
              <a:t>MOV	R1,2362h	// </a:t>
            </a:r>
            <a:r>
              <a:rPr lang="cs-CZ" altLang="cs-CZ" sz="1200"/>
              <a:t>do druhého registru umístíme druhý sčítanec</a:t>
            </a:r>
            <a:endParaRPr lang="cs-CZ" altLang="cs-CZ" sz="1200">
              <a:latin typeface="Courier New" panose="02070309020205020404" pitchFamily="49" charset="0"/>
            </a:endParaRPr>
          </a:p>
          <a:p>
            <a:pPr lvl="1" eaLnBrk="1" hangingPunct="1">
              <a:lnSpc>
                <a:spcPct val="80000"/>
              </a:lnSpc>
              <a:buFont typeface="Wingdings" panose="05000000000000000000" pitchFamily="2" charset="2"/>
              <a:buNone/>
            </a:pPr>
            <a:r>
              <a:rPr lang="cs-CZ" altLang="cs-CZ" sz="1100">
                <a:latin typeface="Courier New" panose="02070309020205020404" pitchFamily="49" charset="0"/>
              </a:rPr>
              <a:t>ADD	R0,R1	// </a:t>
            </a:r>
            <a:r>
              <a:rPr lang="cs-CZ" altLang="cs-CZ" sz="1200"/>
              <a:t>sečteme obsah obou registrů</a:t>
            </a:r>
          </a:p>
          <a:p>
            <a:pPr lvl="1" eaLnBrk="1" hangingPunct="1">
              <a:lnSpc>
                <a:spcPct val="80000"/>
              </a:lnSpc>
            </a:pPr>
            <a:endParaRPr lang="cs-CZ" altLang="cs-CZ" sz="1200">
              <a:latin typeface="Courier New" panose="02070309020205020404" pitchFamily="49" charset="0"/>
            </a:endParaRPr>
          </a:p>
          <a:p>
            <a:pPr eaLnBrk="1" hangingPunct="1">
              <a:lnSpc>
                <a:spcPct val="80000"/>
              </a:lnSpc>
            </a:pPr>
            <a:r>
              <a:rPr lang="cs-CZ" altLang="cs-CZ" sz="1300" b="1"/>
              <a:t>8-bitový mikroprocesor</a:t>
            </a:r>
          </a:p>
          <a:p>
            <a:pPr lvl="1" eaLnBrk="1" hangingPunct="1">
              <a:lnSpc>
                <a:spcPct val="80000"/>
              </a:lnSpc>
            </a:pPr>
            <a:r>
              <a:rPr lang="cs-CZ" altLang="cs-CZ" sz="1100"/>
              <a:t>Má 8-bitové registry a 8-bitovou ALU</a:t>
            </a:r>
          </a:p>
          <a:p>
            <a:pPr lvl="1" eaLnBrk="1" hangingPunct="1">
              <a:lnSpc>
                <a:spcPct val="80000"/>
              </a:lnSpc>
            </a:pPr>
            <a:r>
              <a:rPr lang="cs-CZ" altLang="cs-CZ" sz="1100"/>
              <a:t>Sčítáná čísla jsou 16-bitová, ale registry jsou pouze 8-bitové</a:t>
            </a:r>
          </a:p>
          <a:p>
            <a:pPr lvl="1" eaLnBrk="1" hangingPunct="1">
              <a:lnSpc>
                <a:spcPct val="80000"/>
              </a:lnSpc>
            </a:pPr>
            <a:r>
              <a:rPr lang="cs-CZ" altLang="cs-CZ" sz="1100"/>
              <a:t>Sčítance bude nutné rozdělit na dvě osmibitové části a výsledek vypočítat po částech (jako když sčítáte dvě velká čísla pod sebou na papíře)</a:t>
            </a:r>
          </a:p>
          <a:p>
            <a:pPr lvl="1" eaLnBrk="1" hangingPunct="1">
              <a:lnSpc>
                <a:spcPct val="80000"/>
              </a:lnSpc>
              <a:buFont typeface="Wingdings" panose="05000000000000000000" pitchFamily="2" charset="2"/>
              <a:buNone/>
            </a:pPr>
            <a:r>
              <a:rPr lang="cs-CZ" altLang="cs-CZ" sz="1100">
                <a:latin typeface="Courier New" panose="02070309020205020404" pitchFamily="49" charset="0"/>
              </a:rPr>
              <a:t>MOV R0,1Ah // do jednoho registru umístíme horních osm bitů prvního sčítance</a:t>
            </a:r>
          </a:p>
          <a:p>
            <a:pPr lvl="1" eaLnBrk="1" hangingPunct="1">
              <a:lnSpc>
                <a:spcPct val="80000"/>
              </a:lnSpc>
              <a:buFont typeface="Wingdings" panose="05000000000000000000" pitchFamily="2" charset="2"/>
              <a:buNone/>
            </a:pPr>
            <a:r>
              <a:rPr lang="cs-CZ" altLang="cs-CZ" sz="1100">
                <a:latin typeface="Courier New" panose="02070309020205020404" pitchFamily="49" charset="0"/>
              </a:rPr>
              <a:t>MOV R1,57h // do tohoto registru umístíme spodních osm bitů prvního sčítance</a:t>
            </a:r>
          </a:p>
          <a:p>
            <a:pPr lvl="1" eaLnBrk="1" hangingPunct="1">
              <a:lnSpc>
                <a:spcPct val="80000"/>
              </a:lnSpc>
              <a:buFont typeface="Wingdings" panose="05000000000000000000" pitchFamily="2" charset="2"/>
              <a:buNone/>
            </a:pPr>
            <a:r>
              <a:rPr lang="cs-CZ" altLang="cs-CZ" sz="1100">
                <a:latin typeface="Courier New" panose="02070309020205020404" pitchFamily="49" charset="0"/>
              </a:rPr>
              <a:t>MOV R2,23h // do tohoto registru umístíme horních osm bitů druhého sčítance</a:t>
            </a:r>
          </a:p>
          <a:p>
            <a:pPr lvl="1" eaLnBrk="1" hangingPunct="1">
              <a:lnSpc>
                <a:spcPct val="80000"/>
              </a:lnSpc>
              <a:buFont typeface="Wingdings" panose="05000000000000000000" pitchFamily="2" charset="2"/>
              <a:buNone/>
            </a:pPr>
            <a:r>
              <a:rPr lang="cs-CZ" altLang="cs-CZ" sz="1100">
                <a:latin typeface="Courier New" panose="02070309020205020404" pitchFamily="49" charset="0"/>
              </a:rPr>
              <a:t>MOV R3,62h // do tohoto registru umístíme spodních osm bitů druhého sčítance</a:t>
            </a:r>
          </a:p>
          <a:p>
            <a:pPr lvl="1" eaLnBrk="1" hangingPunct="1">
              <a:lnSpc>
                <a:spcPct val="80000"/>
              </a:lnSpc>
              <a:buFont typeface="Wingdings" panose="05000000000000000000" pitchFamily="2" charset="2"/>
              <a:buNone/>
            </a:pPr>
            <a:r>
              <a:rPr lang="cs-CZ" altLang="cs-CZ" sz="1100">
                <a:latin typeface="Courier New" panose="02070309020205020404" pitchFamily="49" charset="0"/>
              </a:rPr>
              <a:t>ADD R1,R3  // sčítáme spodních osm bitů</a:t>
            </a:r>
          </a:p>
          <a:p>
            <a:pPr lvl="1" eaLnBrk="1" hangingPunct="1">
              <a:lnSpc>
                <a:spcPct val="80000"/>
              </a:lnSpc>
              <a:buFont typeface="Wingdings" panose="05000000000000000000" pitchFamily="2" charset="2"/>
              <a:buNone/>
            </a:pPr>
            <a:r>
              <a:rPr lang="cs-CZ" altLang="cs-CZ" sz="1100">
                <a:latin typeface="Courier New" panose="02070309020205020404" pitchFamily="49" charset="0"/>
              </a:rPr>
              <a:t>ADD R0,R2  // a nakonec horních osm bitů obou sčítanců</a:t>
            </a:r>
          </a:p>
          <a:p>
            <a:pPr lvl="1" eaLnBrk="1" hangingPunct="1">
              <a:lnSpc>
                <a:spcPct val="80000"/>
              </a:lnSpc>
            </a:pPr>
            <a:r>
              <a:rPr lang="cs-CZ" altLang="cs-CZ" sz="1100"/>
              <a:t>Na osmibitovém mikroprocesoru lze sečíst dvě 16-bitová čísla, ale nikoliv naráz, je potřeba sčítat postupně po 8 bitech (pro jednoduchost v tomto příkladu ignorujeme možnost přetečení prvního výsledku. Ve skutečnostni by bylo navíc nutné po prvním provedeném sčítání testovat zda nepřeteklo a pokud ano, k výsledku druhého sčítání přičíst jedničku jako přenos)	</a:t>
            </a:r>
          </a:p>
          <a:p>
            <a:pPr lvl="1" eaLnBrk="1" hangingPunct="1">
              <a:lnSpc>
                <a:spcPct val="80000"/>
              </a:lnSpc>
            </a:pPr>
            <a:r>
              <a:rPr lang="cs-CZ" altLang="cs-CZ" sz="1100"/>
              <a:t>Podobně by bylo možné na 8-bitovém mikroprocesoru sečíst například dvě 64-bitové čísla. Evidentní je, že to ale bude mnohem víc práce, než by s tím měl 64-bitový mikroprocesor</a:t>
            </a:r>
          </a:p>
        </p:txBody>
      </p:sp>
      <p:sp>
        <p:nvSpPr>
          <p:cNvPr id="15364" name="Text Box 4"/>
          <p:cNvSpPr txBox="1">
            <a:spLocks noChangeArrowheads="1"/>
          </p:cNvSpPr>
          <p:nvPr/>
        </p:nvSpPr>
        <p:spPr bwMode="auto">
          <a:xfrm>
            <a:off x="7132638" y="2528888"/>
            <a:ext cx="1736725" cy="1192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a:latin typeface="Courier New" panose="02070309020205020404" pitchFamily="49" charset="0"/>
              </a:rPr>
              <a:t> 1A57  h</a:t>
            </a:r>
          </a:p>
          <a:p>
            <a:pPr eaLnBrk="1" hangingPunct="1">
              <a:spcBef>
                <a:spcPct val="50000"/>
              </a:spcBef>
            </a:pPr>
            <a:r>
              <a:rPr lang="cs-CZ" altLang="cs-CZ">
                <a:latin typeface="Courier New" panose="02070309020205020404" pitchFamily="49" charset="0"/>
              </a:rPr>
              <a:t>+2362  h</a:t>
            </a:r>
          </a:p>
          <a:p>
            <a:pPr eaLnBrk="1" hangingPunct="1">
              <a:spcBef>
                <a:spcPct val="50000"/>
              </a:spcBef>
            </a:pPr>
            <a:r>
              <a:rPr lang="cs-CZ" altLang="cs-CZ">
                <a:latin typeface="Courier New" panose="02070309020205020404" pitchFamily="49" charset="0"/>
              </a:rPr>
              <a:t> 3DB9  h</a:t>
            </a:r>
          </a:p>
        </p:txBody>
      </p:sp>
      <p:sp>
        <p:nvSpPr>
          <p:cNvPr id="15365" name="Line 5"/>
          <p:cNvSpPr>
            <a:spLocks noChangeShapeType="1"/>
          </p:cNvSpPr>
          <p:nvPr/>
        </p:nvSpPr>
        <p:spPr bwMode="auto">
          <a:xfrm>
            <a:off x="7073900" y="3357563"/>
            <a:ext cx="11890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5366" name="Text Box 6"/>
          <p:cNvSpPr txBox="1">
            <a:spLocks noChangeArrowheads="1"/>
          </p:cNvSpPr>
          <p:nvPr/>
        </p:nvSpPr>
        <p:spPr bwMode="auto">
          <a:xfrm>
            <a:off x="6696075" y="2085975"/>
            <a:ext cx="1990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a:t>R0               R1</a:t>
            </a:r>
          </a:p>
        </p:txBody>
      </p:sp>
      <p:sp>
        <p:nvSpPr>
          <p:cNvPr id="15367" name="Line 7"/>
          <p:cNvSpPr>
            <a:spLocks noChangeShapeType="1"/>
          </p:cNvSpPr>
          <p:nvPr/>
        </p:nvSpPr>
        <p:spPr bwMode="auto">
          <a:xfrm>
            <a:off x="7132638" y="2276475"/>
            <a:ext cx="319087" cy="252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5368" name="Line 8"/>
          <p:cNvSpPr>
            <a:spLocks noChangeShapeType="1"/>
          </p:cNvSpPr>
          <p:nvPr/>
        </p:nvSpPr>
        <p:spPr bwMode="auto">
          <a:xfrm flipV="1">
            <a:off x="7775575" y="2276475"/>
            <a:ext cx="225425" cy="252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5369" name="Rectangle 10"/>
          <p:cNvSpPr>
            <a:spLocks noChangeArrowheads="1"/>
          </p:cNvSpPr>
          <p:nvPr/>
        </p:nvSpPr>
        <p:spPr bwMode="auto">
          <a:xfrm>
            <a:off x="7272338" y="2528888"/>
            <a:ext cx="360362" cy="323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5370" name="Rectangle 11"/>
          <p:cNvSpPr>
            <a:spLocks noChangeArrowheads="1"/>
          </p:cNvSpPr>
          <p:nvPr/>
        </p:nvSpPr>
        <p:spPr bwMode="auto">
          <a:xfrm>
            <a:off x="7632700" y="2528888"/>
            <a:ext cx="368300" cy="323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5371" name="Line 12"/>
          <p:cNvSpPr>
            <a:spLocks noChangeShapeType="1"/>
          </p:cNvSpPr>
          <p:nvPr/>
        </p:nvSpPr>
        <p:spPr bwMode="auto">
          <a:xfrm flipV="1">
            <a:off x="6119813" y="2452688"/>
            <a:ext cx="720725" cy="16605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5372" name="Line 13"/>
          <p:cNvSpPr>
            <a:spLocks noChangeShapeType="1"/>
          </p:cNvSpPr>
          <p:nvPr/>
        </p:nvSpPr>
        <p:spPr bwMode="auto">
          <a:xfrm flipV="1">
            <a:off x="7272338" y="2349500"/>
            <a:ext cx="866775" cy="19081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endParaRPr lang="cs-CZ" altLang="cs-CZ"/>
          </a:p>
        </p:txBody>
      </p:sp>
      <p:sp>
        <p:nvSpPr>
          <p:cNvPr id="16387" name="Rectangle 3"/>
          <p:cNvSpPr>
            <a:spLocks noGrp="1" noChangeArrowheads="1"/>
          </p:cNvSpPr>
          <p:nvPr>
            <p:ph type="body" idx="1"/>
          </p:nvPr>
        </p:nvSpPr>
        <p:spPr/>
        <p:txBody>
          <a:bodyPr/>
          <a:lstStyle/>
          <a:p>
            <a:pPr eaLnBrk="1" hangingPunct="1"/>
            <a:r>
              <a:rPr lang="cs-CZ" altLang="cs-CZ"/>
              <a:t>Co to znamená, když se řekne, že procesor pracuje s 8-bitovými daty a používá 16-bitové adresy ?</a:t>
            </a:r>
          </a:p>
          <a:p>
            <a:pPr eaLnBrk="1" hangingPunct="1"/>
            <a:endParaRPr lang="cs-CZ" altLang="cs-CZ"/>
          </a:p>
          <a:p>
            <a:pPr eaLnBrk="1" hangingPunct="1"/>
            <a:r>
              <a:rPr lang="cs-CZ" altLang="cs-CZ"/>
              <a:t>Je takový procesor osmibitový nebo šestnáctibitový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cs-CZ" altLang="cs-CZ"/>
              <a:t>Šířka adresy</a:t>
            </a:r>
          </a:p>
        </p:txBody>
      </p:sp>
      <p:sp>
        <p:nvSpPr>
          <p:cNvPr id="17411" name="Rectangle 3"/>
          <p:cNvSpPr>
            <a:spLocks noGrp="1" noChangeArrowheads="1"/>
          </p:cNvSpPr>
          <p:nvPr>
            <p:ph type="body" idx="1"/>
          </p:nvPr>
        </p:nvSpPr>
        <p:spPr/>
        <p:txBody>
          <a:bodyPr/>
          <a:lstStyle/>
          <a:p>
            <a:pPr eaLnBrk="1" hangingPunct="1">
              <a:lnSpc>
                <a:spcPct val="80000"/>
              </a:lnSpc>
            </a:pPr>
            <a:r>
              <a:rPr lang="cs-CZ" altLang="cs-CZ" sz="1700" dirty="0"/>
              <a:t>Jednotlivá paměťová místa jsou identifikována svou adresou</a:t>
            </a:r>
          </a:p>
          <a:p>
            <a:pPr eaLnBrk="1" hangingPunct="1">
              <a:lnSpc>
                <a:spcPct val="80000"/>
              </a:lnSpc>
            </a:pPr>
            <a:r>
              <a:rPr lang="cs-CZ" altLang="cs-CZ" sz="1700" dirty="0"/>
              <a:t>Kdyby osmibitový mikroprocesor používal osmibitové adresy, nemohl přistupovat výše než k adrese 255 </a:t>
            </a:r>
          </a:p>
          <a:p>
            <a:pPr eaLnBrk="1" hangingPunct="1">
              <a:lnSpc>
                <a:spcPct val="80000"/>
              </a:lnSpc>
            </a:pPr>
            <a:r>
              <a:rPr lang="cs-CZ" altLang="cs-CZ" sz="1700" dirty="0"/>
              <a:t>Procesor s osmibitovou adresací tedy může adresovat max. 256 B paměti</a:t>
            </a:r>
          </a:p>
          <a:p>
            <a:pPr eaLnBrk="1" hangingPunct="1">
              <a:lnSpc>
                <a:spcPct val="80000"/>
              </a:lnSpc>
            </a:pPr>
            <a:r>
              <a:rPr lang="cs-CZ" altLang="cs-CZ" sz="1700" dirty="0"/>
              <a:t>Bývá poměrně běžné, že šířka adresace, kterou procesor používá se neshoduje s šířkou dat, se kterými procesor pracuje</a:t>
            </a:r>
          </a:p>
          <a:p>
            <a:pPr eaLnBrk="1" hangingPunct="1">
              <a:lnSpc>
                <a:spcPct val="80000"/>
              </a:lnSpc>
            </a:pPr>
            <a:r>
              <a:rPr lang="cs-CZ" altLang="cs-CZ" sz="1700"/>
              <a:t>Například je běžně, že osmibitový procesor používá šestnáctibitovou adresaci</a:t>
            </a:r>
          </a:p>
          <a:p>
            <a:pPr eaLnBrk="1" hangingPunct="1">
              <a:lnSpc>
                <a:spcPct val="80000"/>
              </a:lnSpc>
            </a:pPr>
            <a:r>
              <a:rPr lang="cs-CZ" altLang="cs-CZ" sz="1700" dirty="0"/>
              <a:t>Takový procesor má osmibitové registry a umí manipulovat pouze s osmi bity, ale dokáže přistupovat kamkoliv do 64 kB paměti, protože umí vygenerovat adresu 0 – 65535</a:t>
            </a:r>
          </a:p>
          <a:p>
            <a:pPr eaLnBrk="1" hangingPunct="1">
              <a:lnSpc>
                <a:spcPct val="80000"/>
              </a:lnSpc>
            </a:pPr>
            <a:r>
              <a:rPr lang="cs-CZ" altLang="cs-CZ" sz="1700" dirty="0"/>
              <a:t>Takový procesor tedy například umí zapsat na adresu 32852 bajt s hodnotou 200, ale neumí počítat 300+500</a:t>
            </a:r>
          </a:p>
          <a:p>
            <a:pPr eaLnBrk="1" hangingPunct="1">
              <a:lnSpc>
                <a:spcPct val="80000"/>
              </a:lnSpc>
            </a:pPr>
            <a:r>
              <a:rPr lang="cs-CZ" altLang="cs-CZ" sz="1700" dirty="0"/>
              <a:t>Setkáme s nejrůznějšími kombinacemi počtu bitů procesoru a šířkou adresace (např. šestnáctibitový procesor i8086 používá 20-bitovou adresaci)</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ChangeArrowheads="1"/>
          </p:cNvSpPr>
          <p:nvPr/>
        </p:nvSpPr>
        <p:spPr bwMode="auto">
          <a:xfrm>
            <a:off x="1692275" y="2276475"/>
            <a:ext cx="1655763" cy="4105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8435" name="Line 25"/>
          <p:cNvSpPr>
            <a:spLocks noChangeShapeType="1"/>
          </p:cNvSpPr>
          <p:nvPr/>
        </p:nvSpPr>
        <p:spPr bwMode="auto">
          <a:xfrm>
            <a:off x="3348038" y="2419350"/>
            <a:ext cx="7921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8436" name="Line 26"/>
          <p:cNvSpPr>
            <a:spLocks noChangeShapeType="1"/>
          </p:cNvSpPr>
          <p:nvPr/>
        </p:nvSpPr>
        <p:spPr bwMode="auto">
          <a:xfrm>
            <a:off x="3348038" y="2527300"/>
            <a:ext cx="7921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8437" name="Line 27"/>
          <p:cNvSpPr>
            <a:spLocks noChangeShapeType="1"/>
          </p:cNvSpPr>
          <p:nvPr/>
        </p:nvSpPr>
        <p:spPr bwMode="auto">
          <a:xfrm>
            <a:off x="3348038" y="2636838"/>
            <a:ext cx="7921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8438" name="Line 28"/>
          <p:cNvSpPr>
            <a:spLocks noChangeShapeType="1"/>
          </p:cNvSpPr>
          <p:nvPr/>
        </p:nvSpPr>
        <p:spPr bwMode="auto">
          <a:xfrm>
            <a:off x="3348038" y="2779713"/>
            <a:ext cx="7921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8439" name="Line 29"/>
          <p:cNvSpPr>
            <a:spLocks noChangeShapeType="1"/>
          </p:cNvSpPr>
          <p:nvPr/>
        </p:nvSpPr>
        <p:spPr bwMode="auto">
          <a:xfrm>
            <a:off x="3348038" y="2924175"/>
            <a:ext cx="7921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8440" name="Line 30"/>
          <p:cNvSpPr>
            <a:spLocks noChangeShapeType="1"/>
          </p:cNvSpPr>
          <p:nvPr/>
        </p:nvSpPr>
        <p:spPr bwMode="auto">
          <a:xfrm>
            <a:off x="3348038" y="3032125"/>
            <a:ext cx="7921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8441" name="Line 31"/>
          <p:cNvSpPr>
            <a:spLocks noChangeShapeType="1"/>
          </p:cNvSpPr>
          <p:nvPr/>
        </p:nvSpPr>
        <p:spPr bwMode="auto">
          <a:xfrm>
            <a:off x="3348038" y="3176588"/>
            <a:ext cx="7921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8442" name="Line 32"/>
          <p:cNvSpPr>
            <a:spLocks noChangeShapeType="1"/>
          </p:cNvSpPr>
          <p:nvPr/>
        </p:nvSpPr>
        <p:spPr bwMode="auto">
          <a:xfrm>
            <a:off x="3348038" y="3319463"/>
            <a:ext cx="7921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8443" name="Line 33"/>
          <p:cNvSpPr>
            <a:spLocks noChangeShapeType="1"/>
          </p:cNvSpPr>
          <p:nvPr/>
        </p:nvSpPr>
        <p:spPr bwMode="auto">
          <a:xfrm>
            <a:off x="3348038" y="3427413"/>
            <a:ext cx="7921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8444" name="Line 34"/>
          <p:cNvSpPr>
            <a:spLocks noChangeShapeType="1"/>
          </p:cNvSpPr>
          <p:nvPr/>
        </p:nvSpPr>
        <p:spPr bwMode="auto">
          <a:xfrm>
            <a:off x="3348038" y="3606800"/>
            <a:ext cx="7921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8445" name="Line 35"/>
          <p:cNvSpPr>
            <a:spLocks noChangeShapeType="1"/>
          </p:cNvSpPr>
          <p:nvPr/>
        </p:nvSpPr>
        <p:spPr bwMode="auto">
          <a:xfrm>
            <a:off x="3348038" y="3716338"/>
            <a:ext cx="7921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8446" name="Line 36"/>
          <p:cNvSpPr>
            <a:spLocks noChangeShapeType="1"/>
          </p:cNvSpPr>
          <p:nvPr/>
        </p:nvSpPr>
        <p:spPr bwMode="auto">
          <a:xfrm>
            <a:off x="3348038" y="3859213"/>
            <a:ext cx="7921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8447" name="Line 37"/>
          <p:cNvSpPr>
            <a:spLocks noChangeShapeType="1"/>
          </p:cNvSpPr>
          <p:nvPr/>
        </p:nvSpPr>
        <p:spPr bwMode="auto">
          <a:xfrm>
            <a:off x="3348038" y="4003675"/>
            <a:ext cx="7921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8448" name="Line 38"/>
          <p:cNvSpPr>
            <a:spLocks noChangeShapeType="1"/>
          </p:cNvSpPr>
          <p:nvPr/>
        </p:nvSpPr>
        <p:spPr bwMode="auto">
          <a:xfrm>
            <a:off x="3348038" y="4111625"/>
            <a:ext cx="7921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8449" name="Line 39"/>
          <p:cNvSpPr>
            <a:spLocks noChangeShapeType="1"/>
          </p:cNvSpPr>
          <p:nvPr/>
        </p:nvSpPr>
        <p:spPr bwMode="auto">
          <a:xfrm>
            <a:off x="3348038" y="4256088"/>
            <a:ext cx="7921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8450" name="Line 40"/>
          <p:cNvSpPr>
            <a:spLocks noChangeShapeType="1"/>
          </p:cNvSpPr>
          <p:nvPr/>
        </p:nvSpPr>
        <p:spPr bwMode="auto">
          <a:xfrm>
            <a:off x="3348038" y="4398963"/>
            <a:ext cx="7921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8451" name="Line 41"/>
          <p:cNvSpPr>
            <a:spLocks noChangeShapeType="1"/>
          </p:cNvSpPr>
          <p:nvPr/>
        </p:nvSpPr>
        <p:spPr bwMode="auto">
          <a:xfrm>
            <a:off x="3348038" y="4506913"/>
            <a:ext cx="7921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8452" name="Rectangle 42"/>
          <p:cNvSpPr>
            <a:spLocks noChangeArrowheads="1"/>
          </p:cNvSpPr>
          <p:nvPr/>
        </p:nvSpPr>
        <p:spPr bwMode="auto">
          <a:xfrm>
            <a:off x="4140200" y="2276475"/>
            <a:ext cx="1763713" cy="4105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8453" name="Text Box 43"/>
          <p:cNvSpPr txBox="1">
            <a:spLocks noChangeArrowheads="1"/>
          </p:cNvSpPr>
          <p:nvPr/>
        </p:nvSpPr>
        <p:spPr bwMode="auto">
          <a:xfrm>
            <a:off x="1692275" y="2779713"/>
            <a:ext cx="1835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a:t>Mikroprocesor</a:t>
            </a:r>
          </a:p>
        </p:txBody>
      </p:sp>
      <p:sp>
        <p:nvSpPr>
          <p:cNvPr id="18454" name="Text Box 44"/>
          <p:cNvSpPr txBox="1">
            <a:spLocks noChangeArrowheads="1"/>
          </p:cNvSpPr>
          <p:nvPr/>
        </p:nvSpPr>
        <p:spPr bwMode="auto">
          <a:xfrm>
            <a:off x="4895850" y="3240088"/>
            <a:ext cx="10080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a:t>Paměť</a:t>
            </a:r>
          </a:p>
        </p:txBody>
      </p:sp>
      <p:sp>
        <p:nvSpPr>
          <p:cNvPr id="18455" name="Text Box 45"/>
          <p:cNvSpPr txBox="1">
            <a:spLocks noChangeArrowheads="1"/>
          </p:cNvSpPr>
          <p:nvPr/>
        </p:nvSpPr>
        <p:spPr bwMode="auto">
          <a:xfrm>
            <a:off x="4140200" y="1177925"/>
            <a:ext cx="3860800" cy="8255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sz="1600"/>
              <a:t>16 vývodů, kterými mikroprocesor vybírá jednu z 65536 adres, se kterou se bude pracovat</a:t>
            </a:r>
          </a:p>
        </p:txBody>
      </p:sp>
      <p:sp>
        <p:nvSpPr>
          <p:cNvPr id="18456" name="Line 46"/>
          <p:cNvSpPr>
            <a:spLocks noChangeShapeType="1"/>
          </p:cNvSpPr>
          <p:nvPr/>
        </p:nvSpPr>
        <p:spPr bwMode="auto">
          <a:xfrm>
            <a:off x="3348038" y="5229225"/>
            <a:ext cx="7921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8457" name="Line 47"/>
          <p:cNvSpPr>
            <a:spLocks noChangeShapeType="1"/>
          </p:cNvSpPr>
          <p:nvPr/>
        </p:nvSpPr>
        <p:spPr bwMode="auto">
          <a:xfrm>
            <a:off x="3348038" y="5338763"/>
            <a:ext cx="7921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8458" name="Line 48"/>
          <p:cNvSpPr>
            <a:spLocks noChangeShapeType="1"/>
          </p:cNvSpPr>
          <p:nvPr/>
        </p:nvSpPr>
        <p:spPr bwMode="auto">
          <a:xfrm>
            <a:off x="3348038" y="5481638"/>
            <a:ext cx="7921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8459" name="Line 49"/>
          <p:cNvSpPr>
            <a:spLocks noChangeShapeType="1"/>
          </p:cNvSpPr>
          <p:nvPr/>
        </p:nvSpPr>
        <p:spPr bwMode="auto">
          <a:xfrm>
            <a:off x="3348038" y="5626100"/>
            <a:ext cx="7921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8460" name="Line 50"/>
          <p:cNvSpPr>
            <a:spLocks noChangeShapeType="1"/>
          </p:cNvSpPr>
          <p:nvPr/>
        </p:nvSpPr>
        <p:spPr bwMode="auto">
          <a:xfrm>
            <a:off x="3348038" y="5734050"/>
            <a:ext cx="7921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8461" name="Line 51"/>
          <p:cNvSpPr>
            <a:spLocks noChangeShapeType="1"/>
          </p:cNvSpPr>
          <p:nvPr/>
        </p:nvSpPr>
        <p:spPr bwMode="auto">
          <a:xfrm>
            <a:off x="3348038" y="5878513"/>
            <a:ext cx="7921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8462" name="Line 52"/>
          <p:cNvSpPr>
            <a:spLocks noChangeShapeType="1"/>
          </p:cNvSpPr>
          <p:nvPr/>
        </p:nvSpPr>
        <p:spPr bwMode="auto">
          <a:xfrm>
            <a:off x="3348038" y="6021388"/>
            <a:ext cx="7921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8463" name="Line 53"/>
          <p:cNvSpPr>
            <a:spLocks noChangeShapeType="1"/>
          </p:cNvSpPr>
          <p:nvPr/>
        </p:nvSpPr>
        <p:spPr bwMode="auto">
          <a:xfrm>
            <a:off x="3348038" y="6129338"/>
            <a:ext cx="7921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8464" name="Text Box 54"/>
          <p:cNvSpPr txBox="1">
            <a:spLocks noChangeArrowheads="1"/>
          </p:cNvSpPr>
          <p:nvPr/>
        </p:nvSpPr>
        <p:spPr bwMode="auto">
          <a:xfrm>
            <a:off x="5003800" y="4818063"/>
            <a:ext cx="3276600" cy="91598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a:t>8 vývodů, kterými se přenáší čtená/zapisovaná data (8 bitů)  mezi procesorem a pamětí</a:t>
            </a:r>
          </a:p>
        </p:txBody>
      </p:sp>
      <p:sp>
        <p:nvSpPr>
          <p:cNvPr id="18465" name="Oval 55"/>
          <p:cNvSpPr>
            <a:spLocks noChangeArrowheads="1"/>
          </p:cNvSpPr>
          <p:nvPr/>
        </p:nvSpPr>
        <p:spPr bwMode="auto">
          <a:xfrm>
            <a:off x="3527425" y="2276475"/>
            <a:ext cx="252413" cy="2339975"/>
          </a:xfrm>
          <a:prstGeom prst="ellipse">
            <a:avLst/>
          </a:prstGeom>
          <a:noFill/>
          <a:ln w="158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8466" name="Line 56"/>
          <p:cNvSpPr>
            <a:spLocks noChangeShapeType="1"/>
          </p:cNvSpPr>
          <p:nvPr/>
        </p:nvSpPr>
        <p:spPr bwMode="auto">
          <a:xfrm flipV="1">
            <a:off x="3635375" y="2003425"/>
            <a:ext cx="684213" cy="273050"/>
          </a:xfrm>
          <a:prstGeom prst="line">
            <a:avLst/>
          </a:prstGeom>
          <a:noFill/>
          <a:ln w="9525">
            <a:solidFill>
              <a:srgbClr val="FF0000"/>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8467" name="Oval 57"/>
          <p:cNvSpPr>
            <a:spLocks noChangeArrowheads="1"/>
          </p:cNvSpPr>
          <p:nvPr/>
        </p:nvSpPr>
        <p:spPr bwMode="auto">
          <a:xfrm>
            <a:off x="3635375" y="5157788"/>
            <a:ext cx="144463" cy="1152525"/>
          </a:xfrm>
          <a:prstGeom prst="ellipse">
            <a:avLst/>
          </a:prstGeom>
          <a:noFill/>
          <a:ln w="15875">
            <a:solidFill>
              <a:srgbClr val="00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8468" name="Line 58"/>
          <p:cNvSpPr>
            <a:spLocks noChangeShapeType="1"/>
          </p:cNvSpPr>
          <p:nvPr/>
        </p:nvSpPr>
        <p:spPr bwMode="auto">
          <a:xfrm flipH="1">
            <a:off x="3779838" y="5049838"/>
            <a:ext cx="1223962" cy="107950"/>
          </a:xfrm>
          <a:prstGeom prst="line">
            <a:avLst/>
          </a:prstGeom>
          <a:noFill/>
          <a:ln w="9525">
            <a:solidFill>
              <a:srgbClr val="00FF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8469" name="Text Box 59"/>
          <p:cNvSpPr txBox="1">
            <a:spLocks noChangeArrowheads="1"/>
          </p:cNvSpPr>
          <p:nvPr/>
        </p:nvSpPr>
        <p:spPr bwMode="auto">
          <a:xfrm>
            <a:off x="4084638" y="6021388"/>
            <a:ext cx="4683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sz="1000"/>
              <a:t>D0</a:t>
            </a:r>
          </a:p>
        </p:txBody>
      </p:sp>
      <p:sp>
        <p:nvSpPr>
          <p:cNvPr id="18470" name="Text Box 60"/>
          <p:cNvSpPr txBox="1">
            <a:spLocks noChangeArrowheads="1"/>
          </p:cNvSpPr>
          <p:nvPr/>
        </p:nvSpPr>
        <p:spPr bwMode="auto">
          <a:xfrm>
            <a:off x="4084638" y="5106988"/>
            <a:ext cx="4683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sz="1000"/>
              <a:t>D7</a:t>
            </a:r>
          </a:p>
        </p:txBody>
      </p:sp>
      <p:sp>
        <p:nvSpPr>
          <p:cNvPr id="18471" name="Text Box 61"/>
          <p:cNvSpPr txBox="1">
            <a:spLocks noChangeArrowheads="1"/>
          </p:cNvSpPr>
          <p:nvPr/>
        </p:nvSpPr>
        <p:spPr bwMode="auto">
          <a:xfrm>
            <a:off x="4084638" y="4384675"/>
            <a:ext cx="4683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sz="1000"/>
              <a:t>A0</a:t>
            </a:r>
          </a:p>
        </p:txBody>
      </p:sp>
      <p:sp>
        <p:nvSpPr>
          <p:cNvPr id="18472" name="Text Box 62"/>
          <p:cNvSpPr txBox="1">
            <a:spLocks noChangeArrowheads="1"/>
          </p:cNvSpPr>
          <p:nvPr/>
        </p:nvSpPr>
        <p:spPr bwMode="auto">
          <a:xfrm>
            <a:off x="4084638" y="2282825"/>
            <a:ext cx="4683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sz="1000"/>
              <a:t>A15</a:t>
            </a:r>
          </a:p>
        </p:txBody>
      </p:sp>
      <p:sp>
        <p:nvSpPr>
          <p:cNvPr id="18473" name="Text Box 64"/>
          <p:cNvSpPr txBox="1">
            <a:spLocks noChangeArrowheads="1"/>
          </p:cNvSpPr>
          <p:nvPr/>
        </p:nvSpPr>
        <p:spPr bwMode="auto">
          <a:xfrm>
            <a:off x="250825" y="296863"/>
            <a:ext cx="56530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sz="2000"/>
              <a:t>Osmibitový mikroprocesor s šestnáctibitovou adresací</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cs-CZ" altLang="cs-CZ"/>
              <a:t>Speciální registry</a:t>
            </a:r>
          </a:p>
        </p:txBody>
      </p:sp>
      <p:sp>
        <p:nvSpPr>
          <p:cNvPr id="19459" name="Rectangle 4"/>
          <p:cNvSpPr>
            <a:spLocks noGrp="1" noChangeArrowheads="1"/>
          </p:cNvSpPr>
          <p:nvPr>
            <p:ph type="body" idx="1"/>
          </p:nvPr>
        </p:nvSpPr>
        <p:spPr/>
        <p:txBody>
          <a:bodyPr/>
          <a:lstStyle/>
          <a:p>
            <a:pPr eaLnBrk="1" hangingPunct="1"/>
            <a:r>
              <a:rPr lang="cs-CZ" altLang="cs-CZ" sz="2000"/>
              <a:t>Kromě běžných registrů sloužících k uložení operandů mívají mikroprocesory další speciální registry se zvláštním určením</a:t>
            </a:r>
          </a:p>
          <a:p>
            <a:pPr eaLnBrk="1" hangingPunct="1"/>
            <a:endParaRPr lang="cs-CZ" altLang="cs-CZ" sz="2000"/>
          </a:p>
          <a:p>
            <a:pPr eaLnBrk="1" hangingPunct="1"/>
            <a:r>
              <a:rPr lang="cs-CZ" altLang="cs-CZ" sz="2000"/>
              <a:t>U většiny mikroprocesorů se setkáme s těmito spec. registry</a:t>
            </a:r>
          </a:p>
          <a:p>
            <a:pPr lvl="1" eaLnBrk="1" hangingPunct="1"/>
            <a:r>
              <a:rPr lang="cs-CZ" altLang="cs-CZ" sz="2000"/>
              <a:t>Řídící registry</a:t>
            </a:r>
          </a:p>
          <a:p>
            <a:pPr lvl="1" eaLnBrk="1" hangingPunct="1"/>
            <a:r>
              <a:rPr lang="cs-CZ" altLang="cs-CZ" sz="2000"/>
              <a:t>Čítač instrukcí / programový čítač</a:t>
            </a:r>
          </a:p>
          <a:p>
            <a:pPr lvl="1" eaLnBrk="1" hangingPunct="1"/>
            <a:r>
              <a:rPr lang="cs-CZ" altLang="cs-CZ" sz="2000"/>
              <a:t>Ukazatel na vrchol zásobníku</a:t>
            </a:r>
          </a:p>
          <a:p>
            <a:pPr lvl="1" eaLnBrk="1" hangingPunct="1"/>
            <a:r>
              <a:rPr lang="cs-CZ" altLang="cs-CZ" sz="2000"/>
              <a:t>Příznakový registr</a:t>
            </a:r>
          </a:p>
          <a:p>
            <a:pPr lvl="1" eaLnBrk="1" hangingPunct="1"/>
            <a:endParaRPr lang="cs-CZ" altLang="cs-CZ"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cs-CZ" altLang="cs-CZ"/>
              <a:t>Řídící registry</a:t>
            </a:r>
          </a:p>
        </p:txBody>
      </p:sp>
      <p:sp>
        <p:nvSpPr>
          <p:cNvPr id="20483" name="Rectangle 3"/>
          <p:cNvSpPr>
            <a:spLocks noGrp="1" noChangeArrowheads="1"/>
          </p:cNvSpPr>
          <p:nvPr>
            <p:ph type="body" idx="1"/>
          </p:nvPr>
        </p:nvSpPr>
        <p:spPr/>
        <p:txBody>
          <a:bodyPr/>
          <a:lstStyle/>
          <a:p>
            <a:pPr eaLnBrk="1" hangingPunct="1">
              <a:lnSpc>
                <a:spcPct val="90000"/>
              </a:lnSpc>
            </a:pPr>
            <a:r>
              <a:rPr lang="cs-CZ" altLang="cs-CZ" sz="2600" dirty="0"/>
              <a:t>Skrze tyto registry lze </a:t>
            </a:r>
            <a:r>
              <a:rPr lang="cs-CZ" altLang="cs-CZ" sz="2600" b="1" dirty="0"/>
              <a:t>konfigurovat a ovládat </a:t>
            </a:r>
            <a:r>
              <a:rPr lang="cs-CZ" altLang="cs-CZ" sz="2600" dirty="0"/>
              <a:t>činnost mikroprocesoru a jeho funkčních jednotek</a:t>
            </a:r>
          </a:p>
          <a:p>
            <a:pPr eaLnBrk="1" hangingPunct="1">
              <a:lnSpc>
                <a:spcPct val="90000"/>
              </a:lnSpc>
            </a:pPr>
            <a:r>
              <a:rPr lang="cs-CZ" altLang="cs-CZ" sz="2600" dirty="0"/>
              <a:t>Zápisem do příslušného řídícího registru tak lze například povolit/zakázat přerušení, zapnout režim se sníženým příkonem, přejít do jiného režimu činnosti (např. z reálného do chráněného u procesorů 286 a vyšších)….</a:t>
            </a:r>
          </a:p>
          <a:p>
            <a:pPr eaLnBrk="1" hangingPunct="1">
              <a:lnSpc>
                <a:spcPct val="90000"/>
              </a:lnSpc>
            </a:pPr>
            <a:r>
              <a:rPr lang="cs-CZ" altLang="cs-CZ" sz="2600" dirty="0"/>
              <a:t>S těmito registry nelze provádět žádné aritmeticko-logické operace</a:t>
            </a:r>
          </a:p>
          <a:p>
            <a:pPr eaLnBrk="1" hangingPunct="1">
              <a:lnSpc>
                <a:spcPct val="90000"/>
              </a:lnSpc>
            </a:pPr>
            <a:r>
              <a:rPr lang="cs-CZ" altLang="cs-CZ" sz="2600" dirty="0"/>
              <a:t>Každý konkrétní mikroprocesor disponuje jinou sadou speciálních řídících registru</a:t>
            </a:r>
          </a:p>
          <a:p>
            <a:pPr eaLnBrk="1" hangingPunct="1">
              <a:lnSpc>
                <a:spcPct val="90000"/>
              </a:lnSpc>
              <a:buFont typeface="Wingdings" panose="05000000000000000000" pitchFamily="2" charset="2"/>
              <a:buNone/>
            </a:pPr>
            <a:endParaRPr lang="cs-CZ" altLang="cs-CZ" sz="2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cs-CZ" altLang="cs-CZ"/>
              <a:t>Programový čítač</a:t>
            </a:r>
          </a:p>
        </p:txBody>
      </p:sp>
      <p:sp>
        <p:nvSpPr>
          <p:cNvPr id="21507" name="Rectangle 3"/>
          <p:cNvSpPr>
            <a:spLocks noGrp="1" noChangeArrowheads="1"/>
          </p:cNvSpPr>
          <p:nvPr>
            <p:ph type="body" idx="1"/>
          </p:nvPr>
        </p:nvSpPr>
        <p:spPr/>
        <p:txBody>
          <a:bodyPr/>
          <a:lstStyle/>
          <a:p>
            <a:pPr eaLnBrk="1" hangingPunct="1">
              <a:lnSpc>
                <a:spcPct val="80000"/>
              </a:lnSpc>
            </a:pPr>
            <a:r>
              <a:rPr lang="cs-CZ" altLang="cs-CZ" sz="2100"/>
              <a:t>Jeho účelem je adresovat instrukce strojového kódu v operační paměti počítače</a:t>
            </a:r>
          </a:p>
          <a:p>
            <a:pPr eaLnBrk="1" hangingPunct="1">
              <a:lnSpc>
                <a:spcPct val="80000"/>
              </a:lnSpc>
            </a:pPr>
            <a:r>
              <a:rPr lang="cs-CZ" altLang="cs-CZ" sz="2100"/>
              <a:t>Z pohledu programátora by se zjednodušeně dalo říct, že ukazuje na „řádek“ programu, který se právě zpracovává </a:t>
            </a:r>
          </a:p>
          <a:p>
            <a:pPr eaLnBrk="1" hangingPunct="1">
              <a:lnSpc>
                <a:spcPct val="80000"/>
              </a:lnSpc>
            </a:pPr>
            <a:r>
              <a:rPr lang="cs-CZ" altLang="cs-CZ" sz="2100"/>
              <a:t>Protože ve strojovém kódu ale žádné řádky neexistují a instrukce jsou zakódovány jako bajty strojového kódu, musí jít o ukazatel na konkrétní bajt stroj. kódu</a:t>
            </a:r>
          </a:p>
          <a:p>
            <a:pPr eaLnBrk="1" hangingPunct="1">
              <a:lnSpc>
                <a:spcPct val="80000"/>
              </a:lnSpc>
            </a:pPr>
            <a:r>
              <a:rPr lang="cs-CZ" altLang="cs-CZ" sz="2100"/>
              <a:t>Tento registr tedy slouží jako „ukazovátko“ do paměti na místo, kde leží strojový kód právě zpracovávané instrukce</a:t>
            </a:r>
          </a:p>
          <a:p>
            <a:pPr eaLnBrk="1" hangingPunct="1">
              <a:lnSpc>
                <a:spcPct val="80000"/>
              </a:lnSpc>
            </a:pPr>
            <a:r>
              <a:rPr lang="cs-CZ" altLang="cs-CZ" sz="2100"/>
              <a:t>Po načtení strojového kódu instrukce a jejím zpracování se automaticky zvyšuje tak, aby ukazoval na adresu, kde v paměti leží strojový kód následující instrukce</a:t>
            </a:r>
          </a:p>
          <a:p>
            <a:pPr eaLnBrk="1" hangingPunct="1">
              <a:lnSpc>
                <a:spcPct val="80000"/>
              </a:lnSpc>
            </a:pPr>
            <a:r>
              <a:rPr lang="cs-CZ" altLang="cs-CZ" sz="2100"/>
              <a:t>Obvykle se nazývá anglicky </a:t>
            </a:r>
          </a:p>
          <a:p>
            <a:pPr lvl="1" eaLnBrk="1" hangingPunct="1">
              <a:lnSpc>
                <a:spcPct val="80000"/>
              </a:lnSpc>
            </a:pPr>
            <a:r>
              <a:rPr lang="cs-CZ" altLang="cs-CZ" sz="2000"/>
              <a:t>PC – Program Counter</a:t>
            </a:r>
          </a:p>
          <a:p>
            <a:pPr lvl="1" eaLnBrk="1" hangingPunct="1">
              <a:lnSpc>
                <a:spcPct val="80000"/>
              </a:lnSpc>
            </a:pPr>
            <a:r>
              <a:rPr lang="cs-CZ" altLang="cs-CZ" sz="2000"/>
              <a:t>IP – Instruction Pointer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cs-CZ" altLang="cs-CZ"/>
              <a:t>Ukazatel vrcholu zásobníku</a:t>
            </a:r>
          </a:p>
        </p:txBody>
      </p:sp>
      <p:sp>
        <p:nvSpPr>
          <p:cNvPr id="23555" name="Rectangle 3"/>
          <p:cNvSpPr>
            <a:spLocks noGrp="1" noChangeArrowheads="1"/>
          </p:cNvSpPr>
          <p:nvPr>
            <p:ph type="body" idx="1"/>
          </p:nvPr>
        </p:nvSpPr>
        <p:spPr/>
        <p:txBody>
          <a:bodyPr/>
          <a:lstStyle/>
          <a:p>
            <a:pPr eaLnBrk="1" hangingPunct="1">
              <a:lnSpc>
                <a:spcPct val="90000"/>
              </a:lnSpc>
            </a:pPr>
            <a:r>
              <a:rPr lang="cs-CZ" altLang="cs-CZ" sz="2600"/>
              <a:t>Většina moderních mikroprocesorů si při své činnosti buduje v operační paměti tzv. zásobník</a:t>
            </a:r>
          </a:p>
          <a:p>
            <a:pPr eaLnBrk="1" hangingPunct="1">
              <a:lnSpc>
                <a:spcPct val="90000"/>
              </a:lnSpc>
            </a:pPr>
            <a:r>
              <a:rPr lang="cs-CZ" altLang="cs-CZ" sz="2600"/>
              <a:t>Do zásobníku si procesor „na hromadu“ odkládá návratové adresy při volání podprogramu nebo přerušení</a:t>
            </a:r>
          </a:p>
          <a:p>
            <a:pPr eaLnBrk="1" hangingPunct="1">
              <a:lnSpc>
                <a:spcPct val="90000"/>
              </a:lnSpc>
            </a:pPr>
            <a:r>
              <a:rPr lang="cs-CZ" altLang="cs-CZ" sz="2600"/>
              <a:t>ukazatel zásobníku je speciální registr, který udává adresu poslední přidané položky </a:t>
            </a:r>
          </a:p>
          <a:p>
            <a:pPr eaLnBrk="1" hangingPunct="1">
              <a:lnSpc>
                <a:spcPct val="90000"/>
              </a:lnSpc>
            </a:pPr>
            <a:r>
              <a:rPr lang="cs-CZ" altLang="cs-CZ" sz="2600"/>
              <a:t>S činností zásobníku se detailněji seznámíme později</a:t>
            </a:r>
          </a:p>
          <a:p>
            <a:pPr eaLnBrk="1" hangingPunct="1">
              <a:lnSpc>
                <a:spcPct val="90000"/>
              </a:lnSpc>
            </a:pPr>
            <a:r>
              <a:rPr lang="cs-CZ" altLang="cs-CZ" sz="2600"/>
              <a:t>Na většině mikroprocesorů bývá tento registr nazýván </a:t>
            </a:r>
            <a:r>
              <a:rPr lang="cs-CZ" altLang="cs-CZ" sz="2600" b="1"/>
              <a:t>SP</a:t>
            </a:r>
            <a:r>
              <a:rPr lang="cs-CZ" altLang="cs-CZ" sz="2600"/>
              <a:t> (Stack Pointer)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cs-CZ" altLang="cs-CZ"/>
              <a:t>Příznakové bity</a:t>
            </a:r>
          </a:p>
        </p:txBody>
      </p:sp>
      <p:sp>
        <p:nvSpPr>
          <p:cNvPr id="22531" name="Rectangle 3"/>
          <p:cNvSpPr>
            <a:spLocks noGrp="1" noChangeArrowheads="1"/>
          </p:cNvSpPr>
          <p:nvPr>
            <p:ph type="body" idx="1"/>
          </p:nvPr>
        </p:nvSpPr>
        <p:spPr/>
        <p:txBody>
          <a:bodyPr/>
          <a:lstStyle/>
          <a:p>
            <a:pPr eaLnBrk="1" hangingPunct="1">
              <a:lnSpc>
                <a:spcPct val="80000"/>
              </a:lnSpc>
            </a:pPr>
            <a:r>
              <a:rPr lang="cs-CZ" altLang="cs-CZ" sz="1700"/>
              <a:t>Kromě registrů sloužících k uložení operandů bývá součástí mikroprocesoru speciální tzv. příznakový registr</a:t>
            </a:r>
          </a:p>
          <a:p>
            <a:pPr eaLnBrk="1" hangingPunct="1">
              <a:lnSpc>
                <a:spcPct val="80000"/>
              </a:lnSpc>
            </a:pPr>
            <a:r>
              <a:rPr lang="cs-CZ" altLang="cs-CZ" sz="1700"/>
              <a:t>Jednotlivé bity tohoto registru fungují jako jakési indikátory zajímavých situací, které mohou nastat při provádění aritmeticko-logických operací</a:t>
            </a:r>
          </a:p>
          <a:p>
            <a:pPr eaLnBrk="1" hangingPunct="1">
              <a:lnSpc>
                <a:spcPct val="80000"/>
              </a:lnSpc>
            </a:pPr>
            <a:r>
              <a:rPr lang="cs-CZ" altLang="cs-CZ" sz="1700"/>
              <a:t>Typicky jde o příznaky</a:t>
            </a:r>
          </a:p>
          <a:p>
            <a:pPr lvl="1" eaLnBrk="1" hangingPunct="1">
              <a:lnSpc>
                <a:spcPct val="80000"/>
              </a:lnSpc>
            </a:pPr>
            <a:r>
              <a:rPr lang="cs-CZ" altLang="cs-CZ" sz="1500"/>
              <a:t>Nulového výsledku (takový bit je nastaven, pokud výsledkem poslední operace je nula)</a:t>
            </a:r>
          </a:p>
          <a:p>
            <a:pPr lvl="1" eaLnBrk="1" hangingPunct="1">
              <a:lnSpc>
                <a:spcPct val="80000"/>
              </a:lnSpc>
            </a:pPr>
            <a:r>
              <a:rPr lang="cs-CZ" altLang="cs-CZ" sz="1500"/>
              <a:t>Záporného výsledku </a:t>
            </a:r>
          </a:p>
          <a:p>
            <a:pPr lvl="1" eaLnBrk="1" hangingPunct="1">
              <a:lnSpc>
                <a:spcPct val="80000"/>
              </a:lnSpc>
            </a:pPr>
            <a:r>
              <a:rPr lang="cs-CZ" altLang="cs-CZ" sz="1500"/>
              <a:t>Přetečení (Výsledek matematické operace je vyšší než je možno uložit , např. více než 255 v případě osmibitového procesoru)</a:t>
            </a:r>
          </a:p>
          <a:p>
            <a:pPr lvl="1" eaLnBrk="1" hangingPunct="1">
              <a:lnSpc>
                <a:spcPct val="80000"/>
              </a:lnSpc>
            </a:pPr>
            <a:r>
              <a:rPr lang="cs-CZ" altLang="cs-CZ" sz="1500"/>
              <a:t>Parity (Počet bitů s log. úrovní 1 ve střadači je sudý/lichý)</a:t>
            </a:r>
          </a:p>
          <a:p>
            <a:pPr lvl="1" eaLnBrk="1" hangingPunct="1">
              <a:lnSpc>
                <a:spcPct val="80000"/>
              </a:lnSpc>
            </a:pPr>
            <a:r>
              <a:rPr lang="cs-CZ" altLang="cs-CZ" sz="1500"/>
              <a:t>Přenosu mezi třetím a čtvrtým bitem (důležité pro počítání v BCD kódu)</a:t>
            </a:r>
          </a:p>
          <a:p>
            <a:pPr eaLnBrk="1" hangingPunct="1">
              <a:lnSpc>
                <a:spcPct val="80000"/>
              </a:lnSpc>
            </a:pPr>
            <a:endParaRPr lang="cs-CZ" altLang="cs-CZ" sz="1700"/>
          </a:p>
          <a:p>
            <a:pPr eaLnBrk="1" hangingPunct="1">
              <a:lnSpc>
                <a:spcPct val="80000"/>
              </a:lnSpc>
            </a:pPr>
            <a:r>
              <a:rPr lang="cs-CZ" altLang="cs-CZ" sz="1700"/>
              <a:t>Každý konkrétní mikroprocesor disponuje jinou sadou příznaků</a:t>
            </a:r>
          </a:p>
          <a:p>
            <a:pPr eaLnBrk="1" hangingPunct="1">
              <a:lnSpc>
                <a:spcPct val="80000"/>
              </a:lnSpc>
            </a:pPr>
            <a:r>
              <a:rPr lang="cs-CZ" altLang="cs-CZ" sz="1700"/>
              <a:t>Stav příznakových bitů lze testovat a dle výsledku větvit program</a:t>
            </a:r>
          </a:p>
          <a:p>
            <a:pPr eaLnBrk="1" hangingPunct="1">
              <a:lnSpc>
                <a:spcPct val="80000"/>
              </a:lnSpc>
            </a:pPr>
            <a:r>
              <a:rPr lang="cs-CZ" altLang="cs-CZ" sz="1700"/>
              <a:t>(Například: který ze dvou bajtů je větší, zjistíme tak, že je odečteme a pak se testuje příznak záporného výsledku)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cs-CZ" altLang="cs-CZ"/>
              <a:t>Mikroprocesor</a:t>
            </a:r>
          </a:p>
        </p:txBody>
      </p:sp>
      <p:sp>
        <p:nvSpPr>
          <p:cNvPr id="6147" name="Rectangle 3"/>
          <p:cNvSpPr>
            <a:spLocks noGrp="1" noChangeArrowheads="1"/>
          </p:cNvSpPr>
          <p:nvPr>
            <p:ph type="body" idx="1"/>
          </p:nvPr>
        </p:nvSpPr>
        <p:spPr>
          <a:xfrm>
            <a:off x="457200" y="1719262"/>
            <a:ext cx="8229600" cy="4554053"/>
          </a:xfrm>
        </p:spPr>
        <p:txBody>
          <a:bodyPr/>
          <a:lstStyle/>
          <a:p>
            <a:pPr eaLnBrk="1" hangingPunct="1"/>
            <a:r>
              <a:rPr lang="cs-CZ" altLang="cs-CZ" dirty="0"/>
              <a:t>Mikroprocesor je složitý </a:t>
            </a:r>
            <a:r>
              <a:rPr lang="cs-CZ" altLang="cs-CZ" b="1" dirty="0"/>
              <a:t>integrovaný obvod</a:t>
            </a:r>
            <a:r>
              <a:rPr lang="cs-CZ" altLang="cs-CZ" dirty="0"/>
              <a:t>, který dokáže provádět zadané </a:t>
            </a:r>
            <a:r>
              <a:rPr lang="cs-CZ" altLang="cs-CZ" b="1" dirty="0"/>
              <a:t>instrukce</a:t>
            </a:r>
          </a:p>
          <a:p>
            <a:pPr eaLnBrk="1" hangingPunct="1"/>
            <a:r>
              <a:rPr lang="cs-CZ" altLang="cs-CZ" dirty="0"/>
              <a:t>Mikroprocesor je </a:t>
            </a:r>
            <a:r>
              <a:rPr lang="cs-CZ" altLang="cs-CZ" b="1" dirty="0"/>
              <a:t>sekvenční logický</a:t>
            </a:r>
            <a:r>
              <a:rPr lang="cs-CZ" altLang="cs-CZ" dirty="0"/>
              <a:t> obvod</a:t>
            </a:r>
          </a:p>
          <a:p>
            <a:pPr eaLnBrk="1" hangingPunct="1"/>
            <a:r>
              <a:rPr lang="cs-CZ" altLang="cs-CZ" dirty="0"/>
              <a:t>Mikroprocesor zpracovává </a:t>
            </a:r>
            <a:r>
              <a:rPr lang="cs-CZ" altLang="cs-CZ" b="1" dirty="0"/>
              <a:t>data v číslicové podobě</a:t>
            </a:r>
          </a:p>
          <a:p>
            <a:pPr eaLnBrk="1" hangingPunct="1"/>
            <a:r>
              <a:rPr lang="cs-CZ" altLang="cs-CZ" dirty="0"/>
              <a:t>Data jsou zpracovávána dle programu, jehož povely jsou zakódovány ve strojovém kódu</a:t>
            </a:r>
          </a:p>
          <a:p>
            <a:pPr eaLnBrk="1" hangingPunct="1"/>
            <a:r>
              <a:rPr lang="cs-CZ" altLang="cs-CZ" dirty="0"/>
              <a:t>Mikroprocesory pracují pouze s </a:t>
            </a:r>
            <a:r>
              <a:rPr lang="cs-CZ" altLang="cs-CZ" b="1" dirty="0"/>
              <a:t>digitálním signálem</a:t>
            </a:r>
          </a:p>
          <a:p>
            <a:pPr eaLnBrk="1" hangingPunct="1"/>
            <a:endParaRPr lang="cs-CZ" altLang="cs-CZ"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Nadpis 1"/>
          <p:cNvSpPr>
            <a:spLocks noGrp="1" noChangeArrowheads="1"/>
          </p:cNvSpPr>
          <p:nvPr>
            <p:ph type="title" idx="4294967295"/>
          </p:nvPr>
        </p:nvSpPr>
        <p:spPr/>
        <p:txBody>
          <a:bodyPr anchor="ctr"/>
          <a:lstStyle/>
          <a:p>
            <a:pPr eaLnBrk="1" hangingPunct="1"/>
            <a:r>
              <a:rPr lang="cs-CZ" altLang="cs-CZ"/>
              <a:t>Taktovací frekvence</a:t>
            </a:r>
          </a:p>
        </p:txBody>
      </p:sp>
      <p:sp>
        <p:nvSpPr>
          <p:cNvPr id="24579" name="Zástupný symbol pro obsah 2"/>
          <p:cNvSpPr>
            <a:spLocks noGrp="1" noChangeArrowheads="1"/>
          </p:cNvSpPr>
          <p:nvPr>
            <p:ph idx="4294967295"/>
          </p:nvPr>
        </p:nvSpPr>
        <p:spPr/>
        <p:txBody>
          <a:bodyPr/>
          <a:lstStyle/>
          <a:p>
            <a:pPr eaLnBrk="1" hangingPunct="1"/>
            <a:r>
              <a:rPr lang="cs-CZ" altLang="cs-CZ" sz="1900" dirty="0"/>
              <a:t>Jedním za základních parametrů procesorů, který budeme sledovat, je </a:t>
            </a:r>
            <a:r>
              <a:rPr lang="cs-CZ" altLang="cs-CZ" sz="1900" b="1" dirty="0"/>
              <a:t>taktovací frekvence</a:t>
            </a:r>
          </a:p>
          <a:p>
            <a:pPr eaLnBrk="1" hangingPunct="1"/>
            <a:r>
              <a:rPr lang="cs-CZ" altLang="cs-CZ" sz="1900" dirty="0"/>
              <a:t>Mikroprocesor je </a:t>
            </a:r>
            <a:r>
              <a:rPr lang="cs-CZ" altLang="cs-CZ" sz="1900" b="1" dirty="0"/>
              <a:t>synchronní sekvenční logický obvod</a:t>
            </a:r>
            <a:r>
              <a:rPr lang="cs-CZ" altLang="cs-CZ" sz="1900" dirty="0"/>
              <a:t>, který je synchronizován </a:t>
            </a:r>
            <a:r>
              <a:rPr lang="cs-CZ" altLang="cs-CZ" sz="1900" b="1" dirty="0"/>
              <a:t>hodinovým signálem</a:t>
            </a:r>
          </a:p>
          <a:p>
            <a:pPr eaLnBrk="1" hangingPunct="1"/>
            <a:r>
              <a:rPr lang="cs-CZ" altLang="cs-CZ" sz="1900" dirty="0"/>
              <a:t>Čím vyšší taktovací frekvence, tím rychleji mikroprocesor pracuje</a:t>
            </a:r>
          </a:p>
          <a:p>
            <a:pPr eaLnBrk="1" hangingPunct="1"/>
            <a:r>
              <a:rPr lang="cs-CZ" altLang="cs-CZ" sz="1900" dirty="0"/>
              <a:t>Máme-li dva </a:t>
            </a:r>
            <a:r>
              <a:rPr lang="cs-CZ" altLang="cs-CZ" sz="1900" b="1" dirty="0"/>
              <a:t>stejné</a:t>
            </a:r>
            <a:r>
              <a:rPr lang="cs-CZ" altLang="cs-CZ" sz="1900" dirty="0"/>
              <a:t> mikroprocesory běžící na různé frekvenci, potom mikroprocesor pracující na vyšší frekvenci bude pracovat rychleji</a:t>
            </a:r>
          </a:p>
          <a:p>
            <a:pPr eaLnBrk="1" hangingPunct="1"/>
            <a:r>
              <a:rPr lang="cs-CZ" altLang="cs-CZ" sz="1900" dirty="0"/>
              <a:t>To ale neplatí pro dva </a:t>
            </a:r>
            <a:r>
              <a:rPr lang="cs-CZ" altLang="cs-CZ" sz="1900" b="1" dirty="0"/>
              <a:t>různé</a:t>
            </a:r>
            <a:r>
              <a:rPr lang="cs-CZ" altLang="cs-CZ" sz="1900" dirty="0"/>
              <a:t> mikroprocesory -  výkonný mikroprocesor může na nižší frekvenci být rychlejší než slabý mikroprocesor běžící na vyšší frekvenci</a:t>
            </a:r>
          </a:p>
          <a:p>
            <a:pPr eaLnBrk="1" hangingPunct="1"/>
            <a:r>
              <a:rPr lang="cs-CZ" altLang="cs-CZ" sz="1900" dirty="0"/>
              <a:t>Taktovací frekvence tedy nic neříká o </a:t>
            </a:r>
            <a:r>
              <a:rPr lang="cs-CZ" altLang="cs-CZ" sz="1900" b="1" dirty="0"/>
              <a:t>skutečném výpočetním výkonu </a:t>
            </a:r>
            <a:r>
              <a:rPr lang="cs-CZ" altLang="cs-CZ" sz="1900" dirty="0"/>
              <a:t>mikroprocesoru a výkon různých mikroprocesorů nelze poměřovat poměrem jejich taktovacích frekvencí</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nchor="ctr"/>
          <a:lstStyle/>
          <a:p>
            <a:pPr eaLnBrk="1" hangingPunct="1"/>
            <a:r>
              <a:rPr lang="cs-CZ" altLang="cs-CZ"/>
              <a:t>Zpoždění log. obvodu</a:t>
            </a:r>
          </a:p>
        </p:txBody>
      </p:sp>
      <p:sp>
        <p:nvSpPr>
          <p:cNvPr id="25603" name="Rectangle 3"/>
          <p:cNvSpPr>
            <a:spLocks noGrp="1" noChangeArrowheads="1"/>
          </p:cNvSpPr>
          <p:nvPr>
            <p:ph type="body" idx="4294967295"/>
          </p:nvPr>
        </p:nvSpPr>
        <p:spPr/>
        <p:txBody>
          <a:bodyPr/>
          <a:lstStyle/>
          <a:p>
            <a:pPr eaLnBrk="1" hangingPunct="1">
              <a:lnSpc>
                <a:spcPct val="90000"/>
              </a:lnSpc>
            </a:pPr>
            <a:r>
              <a:rPr lang="cs-CZ" altLang="cs-CZ" sz="1900"/>
              <a:t>Po přivedení signálu na vstupy logického obvodu se na jeho výstupu objeví výsledek</a:t>
            </a:r>
          </a:p>
          <a:p>
            <a:pPr eaLnBrk="1" hangingPunct="1">
              <a:lnSpc>
                <a:spcPct val="90000"/>
              </a:lnSpc>
            </a:pPr>
            <a:r>
              <a:rPr lang="cs-CZ" altLang="cs-CZ" sz="1900"/>
              <a:t>Výstupní logická úroveň se na výstupu nenastaví ihned, ale až po určitém krátkém </a:t>
            </a:r>
            <a:r>
              <a:rPr lang="cs-CZ" altLang="cs-CZ" sz="1900" b="1"/>
              <a:t>zpoždění</a:t>
            </a:r>
            <a:r>
              <a:rPr lang="cs-CZ" altLang="cs-CZ" sz="1900"/>
              <a:t> </a:t>
            </a:r>
          </a:p>
          <a:p>
            <a:pPr eaLnBrk="1" hangingPunct="1">
              <a:lnSpc>
                <a:spcPct val="90000"/>
              </a:lnSpc>
            </a:pPr>
            <a:r>
              <a:rPr lang="cs-CZ" altLang="cs-CZ" sz="1900"/>
              <a:t>Typické zpoždění běžných logických obvodů se pohybuje v řádu jednotek nanosekund</a:t>
            </a:r>
          </a:p>
          <a:p>
            <a:pPr eaLnBrk="1" hangingPunct="1">
              <a:lnSpc>
                <a:spcPct val="90000"/>
              </a:lnSpc>
            </a:pPr>
            <a:endParaRPr lang="cs-CZ" altLang="cs-CZ"/>
          </a:p>
          <a:p>
            <a:pPr eaLnBrk="1" hangingPunct="1">
              <a:lnSpc>
                <a:spcPct val="90000"/>
              </a:lnSpc>
            </a:pPr>
            <a:endParaRPr lang="cs-CZ" altLang="cs-CZ"/>
          </a:p>
        </p:txBody>
      </p:sp>
      <p:sp>
        <p:nvSpPr>
          <p:cNvPr id="2" name="Obdélník 1"/>
          <p:cNvSpPr/>
          <p:nvPr/>
        </p:nvSpPr>
        <p:spPr>
          <a:xfrm>
            <a:off x="3563938" y="4292600"/>
            <a:ext cx="1152525" cy="2089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cs-CZ"/>
          </a:p>
        </p:txBody>
      </p:sp>
      <p:cxnSp>
        <p:nvCxnSpPr>
          <p:cNvPr id="6" name="Přímá spojnice 5"/>
          <p:cNvCxnSpPr/>
          <p:nvPr/>
        </p:nvCxnSpPr>
        <p:spPr>
          <a:xfrm>
            <a:off x="2339975" y="4797425"/>
            <a:ext cx="12239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Přímá spojnice 8"/>
          <p:cNvCxnSpPr/>
          <p:nvPr/>
        </p:nvCxnSpPr>
        <p:spPr>
          <a:xfrm>
            <a:off x="2339975" y="5949950"/>
            <a:ext cx="12239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Přímá spojnice 9"/>
          <p:cNvCxnSpPr/>
          <p:nvPr/>
        </p:nvCxnSpPr>
        <p:spPr>
          <a:xfrm>
            <a:off x="4716463" y="5332413"/>
            <a:ext cx="12239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608" name="TextovéPole 6"/>
          <p:cNvSpPr txBox="1">
            <a:spLocks noChangeArrowheads="1"/>
          </p:cNvSpPr>
          <p:nvPr/>
        </p:nvSpPr>
        <p:spPr bwMode="auto">
          <a:xfrm>
            <a:off x="3851275" y="4948238"/>
            <a:ext cx="57626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cs-CZ" sz="4400"/>
              <a:t>&amp;</a:t>
            </a:r>
            <a:endParaRPr lang="cs-CZ" altLang="cs-CZ" sz="4400"/>
          </a:p>
        </p:txBody>
      </p:sp>
      <p:sp>
        <p:nvSpPr>
          <p:cNvPr id="8" name="TextovéPole 7"/>
          <p:cNvSpPr txBox="1">
            <a:spLocks noChangeArrowheads="1"/>
          </p:cNvSpPr>
          <p:nvPr/>
        </p:nvSpPr>
        <p:spPr bwMode="auto">
          <a:xfrm>
            <a:off x="2339975" y="5580063"/>
            <a:ext cx="287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cs-CZ"/>
              <a:t>0</a:t>
            </a:r>
            <a:endParaRPr lang="cs-CZ" altLang="cs-CZ"/>
          </a:p>
        </p:txBody>
      </p:sp>
      <p:sp>
        <p:nvSpPr>
          <p:cNvPr id="13" name="TextovéPole 12"/>
          <p:cNvSpPr txBox="1">
            <a:spLocks noChangeArrowheads="1"/>
          </p:cNvSpPr>
          <p:nvPr/>
        </p:nvSpPr>
        <p:spPr bwMode="auto">
          <a:xfrm>
            <a:off x="2347913" y="4427538"/>
            <a:ext cx="288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cs-CZ"/>
              <a:t>1</a:t>
            </a:r>
            <a:endParaRPr lang="cs-CZ" altLang="cs-CZ"/>
          </a:p>
        </p:txBody>
      </p:sp>
      <p:sp>
        <p:nvSpPr>
          <p:cNvPr id="14" name="TextovéPole 13"/>
          <p:cNvSpPr txBox="1">
            <a:spLocks noChangeArrowheads="1"/>
          </p:cNvSpPr>
          <p:nvPr/>
        </p:nvSpPr>
        <p:spPr bwMode="auto">
          <a:xfrm>
            <a:off x="6084888" y="5148263"/>
            <a:ext cx="2873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cs-CZ" altLang="cs-CZ"/>
              <a:t>0</a:t>
            </a:r>
          </a:p>
        </p:txBody>
      </p:sp>
      <p:cxnSp>
        <p:nvCxnSpPr>
          <p:cNvPr id="12" name="Přímá spojnice se šipkou 11"/>
          <p:cNvCxnSpPr/>
          <p:nvPr/>
        </p:nvCxnSpPr>
        <p:spPr>
          <a:xfrm>
            <a:off x="3348038" y="4149725"/>
            <a:ext cx="1584325" cy="0"/>
          </a:xfrm>
          <a:prstGeom prst="straightConnector1">
            <a:avLst/>
          </a:prstGeom>
          <a:ln>
            <a:solidFill>
              <a:schemeClr val="tx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17" name="TextovéPole 16"/>
          <p:cNvSpPr txBox="1">
            <a:spLocks noChangeArrowheads="1"/>
          </p:cNvSpPr>
          <p:nvPr/>
        </p:nvSpPr>
        <p:spPr bwMode="auto">
          <a:xfrm>
            <a:off x="3563938" y="3779838"/>
            <a:ext cx="2016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cs-CZ" altLang="cs-CZ"/>
              <a:t>z</a:t>
            </a:r>
            <a:r>
              <a:rPr lang="en-US" altLang="cs-CZ"/>
              <a:t>po</a:t>
            </a:r>
            <a:r>
              <a:rPr lang="cs-CZ" altLang="cs-CZ"/>
              <a:t>ždění </a:t>
            </a:r>
            <a:r>
              <a:rPr lang="el-GR" altLang="cs-CZ"/>
              <a:t>τ</a:t>
            </a:r>
            <a:endParaRPr lang="cs-CZ" altLang="cs-CZ"/>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2000"/>
                                        <p:tgtEl>
                                          <p:spTgt spid="12"/>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2000"/>
                                        <p:tgtEl>
                                          <p:spTgt spid="1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4" grpId="0"/>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nchor="ctr"/>
          <a:lstStyle/>
          <a:p>
            <a:pPr eaLnBrk="1" hangingPunct="1"/>
            <a:r>
              <a:rPr lang="cs-CZ" altLang="cs-CZ"/>
              <a:t>Zpoždění uvnitř mikroprocesoru</a:t>
            </a:r>
          </a:p>
        </p:txBody>
      </p:sp>
      <p:sp>
        <p:nvSpPr>
          <p:cNvPr id="26627" name="Rectangle 3"/>
          <p:cNvSpPr>
            <a:spLocks noGrp="1" noChangeArrowheads="1"/>
          </p:cNvSpPr>
          <p:nvPr>
            <p:ph type="body" idx="4294967295"/>
          </p:nvPr>
        </p:nvSpPr>
        <p:spPr/>
        <p:txBody>
          <a:bodyPr/>
          <a:lstStyle/>
          <a:p>
            <a:pPr eaLnBrk="1" hangingPunct="1">
              <a:lnSpc>
                <a:spcPct val="80000"/>
              </a:lnSpc>
            </a:pPr>
            <a:r>
              <a:rPr lang="cs-CZ" altLang="cs-CZ" sz="1900" b="1" dirty="0"/>
              <a:t>Mikroprocesor</a:t>
            </a:r>
            <a:r>
              <a:rPr lang="cs-CZ" altLang="cs-CZ" sz="1900" dirty="0"/>
              <a:t> je složen z tisíců takových logických obvodů, jejichž zpoždění se sčítá</a:t>
            </a:r>
          </a:p>
          <a:p>
            <a:pPr eaLnBrk="1" hangingPunct="1">
              <a:lnSpc>
                <a:spcPct val="80000"/>
              </a:lnSpc>
            </a:pPr>
            <a:r>
              <a:rPr lang="cs-CZ" altLang="cs-CZ" sz="1900" dirty="0"/>
              <a:t>Na vstup mikroprocesoru přivádíme </a:t>
            </a:r>
            <a:r>
              <a:rPr lang="cs-CZ" altLang="cs-CZ" sz="1900" b="1" dirty="0"/>
              <a:t>povely</a:t>
            </a:r>
            <a:r>
              <a:rPr lang="cs-CZ" altLang="cs-CZ" sz="1900" dirty="0"/>
              <a:t> zakódované ve </a:t>
            </a:r>
            <a:r>
              <a:rPr lang="cs-CZ" altLang="cs-CZ" sz="1900" b="1" dirty="0"/>
              <a:t>strojovém kódu</a:t>
            </a:r>
          </a:p>
          <a:p>
            <a:pPr eaLnBrk="1" hangingPunct="1">
              <a:lnSpc>
                <a:spcPct val="80000"/>
              </a:lnSpc>
            </a:pPr>
            <a:r>
              <a:rPr lang="cs-CZ" altLang="cs-CZ" sz="1900" dirty="0"/>
              <a:t>Mikroprocesor není schopen vykonat zadané povely </a:t>
            </a:r>
            <a:r>
              <a:rPr lang="cs-CZ" altLang="cs-CZ" sz="1900" b="1" dirty="0"/>
              <a:t>ihned</a:t>
            </a:r>
            <a:r>
              <a:rPr lang="cs-CZ" altLang="cs-CZ" sz="1900" dirty="0"/>
              <a:t> v nekonečně krátkém čase, ale vlivem </a:t>
            </a:r>
            <a:r>
              <a:rPr lang="cs-CZ" altLang="cs-CZ" sz="1900" b="1" dirty="0"/>
              <a:t>zpoždění</a:t>
            </a:r>
            <a:r>
              <a:rPr lang="cs-CZ" altLang="cs-CZ" sz="1900" dirty="0"/>
              <a:t> v logických obvodech, ze kterých je složen, mu to určitou dobu trvá</a:t>
            </a:r>
          </a:p>
          <a:p>
            <a:pPr eaLnBrk="1" hangingPunct="1">
              <a:lnSpc>
                <a:spcPct val="80000"/>
              </a:lnSpc>
            </a:pPr>
            <a:r>
              <a:rPr lang="cs-CZ" altLang="cs-CZ" sz="1900" dirty="0"/>
              <a:t>Další povel může mikroprocesor vykonávat až poté, co </a:t>
            </a:r>
            <a:r>
              <a:rPr lang="cs-CZ" altLang="cs-CZ" sz="1900" b="1" dirty="0"/>
              <a:t>dokončil předchozí </a:t>
            </a:r>
          </a:p>
          <a:p>
            <a:pPr eaLnBrk="1" hangingPunct="1">
              <a:lnSpc>
                <a:spcPct val="80000"/>
              </a:lnSpc>
            </a:pPr>
            <a:r>
              <a:rPr lang="cs-CZ" altLang="cs-CZ" sz="1900" dirty="0"/>
              <a:t>Mezi prováděním jednotlivých instrukcí tedy musí uplynout určitý čas</a:t>
            </a:r>
          </a:p>
          <a:p>
            <a:pPr eaLnBrk="1" hangingPunct="1">
              <a:lnSpc>
                <a:spcPct val="80000"/>
              </a:lnSpc>
            </a:pPr>
            <a:r>
              <a:rPr lang="cs-CZ" altLang="cs-CZ" sz="1900" dirty="0"/>
              <a:t>Kdyby mikroprocesor začal provádět další instrukci dříve, než dokončí výpočet instrukci předchozí, docházelo by k chybám – následující instrukce by například mohla chtít pracovat s výsledkem předchozí, který se ovšem nestihl vypočítat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p:txBody>
          <a:bodyPr anchor="ctr"/>
          <a:lstStyle/>
          <a:p>
            <a:pPr eaLnBrk="1" hangingPunct="1"/>
            <a:r>
              <a:rPr lang="cs-CZ" altLang="cs-CZ"/>
              <a:t>Synchronizace</a:t>
            </a:r>
          </a:p>
        </p:txBody>
      </p:sp>
      <p:sp>
        <p:nvSpPr>
          <p:cNvPr id="27651" name="Rectangle 3"/>
          <p:cNvSpPr>
            <a:spLocks noGrp="1" noChangeArrowheads="1"/>
          </p:cNvSpPr>
          <p:nvPr>
            <p:ph type="body" idx="4294967295"/>
          </p:nvPr>
        </p:nvSpPr>
        <p:spPr/>
        <p:txBody>
          <a:bodyPr/>
          <a:lstStyle/>
          <a:p>
            <a:pPr eaLnBrk="1" hangingPunct="1">
              <a:lnSpc>
                <a:spcPct val="80000"/>
              </a:lnSpc>
            </a:pPr>
            <a:r>
              <a:rPr lang="cs-CZ" altLang="cs-CZ" sz="1900" dirty="0"/>
              <a:t>Situace je ještě trochu komplikovanější</a:t>
            </a:r>
          </a:p>
          <a:p>
            <a:pPr eaLnBrk="1" hangingPunct="1">
              <a:lnSpc>
                <a:spcPct val="80000"/>
              </a:lnSpc>
            </a:pPr>
            <a:r>
              <a:rPr lang="cs-CZ" altLang="cs-CZ" sz="1900" dirty="0"/>
              <a:t>Mikroprocesor nevykonává zadaný povel (instrukci) naráz, ale postupně v několika </a:t>
            </a:r>
            <a:r>
              <a:rPr lang="cs-CZ" altLang="cs-CZ" sz="1900" b="1" dirty="0"/>
              <a:t>fázích</a:t>
            </a:r>
          </a:p>
          <a:p>
            <a:pPr eaLnBrk="1" hangingPunct="1">
              <a:lnSpc>
                <a:spcPct val="80000"/>
              </a:lnSpc>
            </a:pPr>
            <a:r>
              <a:rPr lang="cs-CZ" altLang="cs-CZ" sz="1900" dirty="0"/>
              <a:t>Vzájemná </a:t>
            </a:r>
            <a:r>
              <a:rPr lang="cs-CZ" altLang="cs-CZ" sz="1900" b="1" dirty="0"/>
              <a:t>koordinace</a:t>
            </a:r>
            <a:r>
              <a:rPr lang="cs-CZ" altLang="cs-CZ" sz="1900" dirty="0"/>
              <a:t> činnosti jednotlivých funkčních bloků je zajištěna </a:t>
            </a:r>
            <a:r>
              <a:rPr lang="cs-CZ" altLang="cs-CZ" sz="1900" b="1" dirty="0"/>
              <a:t>řadičem</a:t>
            </a:r>
            <a:r>
              <a:rPr lang="cs-CZ" altLang="cs-CZ" sz="1900" dirty="0"/>
              <a:t>, který jim ve správný časový okamžik říká </a:t>
            </a:r>
            <a:r>
              <a:rPr lang="cs-CZ" altLang="cs-CZ" sz="1900" b="1" dirty="0"/>
              <a:t>řídícím signálem</a:t>
            </a:r>
            <a:r>
              <a:rPr lang="cs-CZ" altLang="cs-CZ" sz="1900" dirty="0"/>
              <a:t>, co mají dělat</a:t>
            </a:r>
          </a:p>
          <a:p>
            <a:pPr eaLnBrk="1" hangingPunct="1">
              <a:lnSpc>
                <a:spcPct val="80000"/>
              </a:lnSpc>
            </a:pPr>
            <a:r>
              <a:rPr lang="cs-CZ" altLang="cs-CZ" sz="1900" b="1" dirty="0"/>
              <a:t>Následující fáze</a:t>
            </a:r>
            <a:r>
              <a:rPr lang="cs-CZ" altLang="cs-CZ" sz="1900" dirty="0"/>
              <a:t> může být prováděna až poté, co je dokončena </a:t>
            </a:r>
            <a:r>
              <a:rPr lang="cs-CZ" altLang="cs-CZ" sz="1900" b="1" dirty="0"/>
              <a:t>fáze předchozí</a:t>
            </a:r>
            <a:r>
              <a:rPr lang="cs-CZ" altLang="cs-CZ" sz="1900" dirty="0"/>
              <a:t> </a:t>
            </a:r>
          </a:p>
          <a:p>
            <a:pPr eaLnBrk="1" hangingPunct="1">
              <a:lnSpc>
                <a:spcPct val="80000"/>
              </a:lnSpc>
            </a:pPr>
            <a:r>
              <a:rPr lang="cs-CZ" altLang="cs-CZ" sz="1900" dirty="0"/>
              <a:t>např. zápis výsledku do paměti může být proveden až poté, co byl nejdříve tento výsledek vypočítán</a:t>
            </a:r>
          </a:p>
          <a:p>
            <a:pPr eaLnBrk="1" hangingPunct="1">
              <a:lnSpc>
                <a:spcPct val="80000"/>
              </a:lnSpc>
            </a:pPr>
            <a:r>
              <a:rPr lang="cs-CZ" altLang="cs-CZ" sz="1900" dirty="0"/>
              <a:t>Pokud by řadič dal povel k zápisu výsledku do paměti dříve, než ho ALU vypočítá, zapsal by se vlastně do paměti nesmysl</a:t>
            </a:r>
          </a:p>
          <a:p>
            <a:pPr eaLnBrk="1" hangingPunct="1">
              <a:lnSpc>
                <a:spcPct val="80000"/>
              </a:lnSpc>
            </a:pPr>
            <a:r>
              <a:rPr lang="cs-CZ" altLang="cs-CZ" sz="1900" dirty="0"/>
              <a:t>Řadič tedy musí mít „ponětí“ o čase a provádění jednotlivých fází zahajovat ve správný okamžik, s patřičných časovým odstupem</a:t>
            </a:r>
          </a:p>
          <a:p>
            <a:pPr eaLnBrk="1" hangingPunct="1">
              <a:lnSpc>
                <a:spcPct val="80000"/>
              </a:lnSpc>
            </a:pPr>
            <a:r>
              <a:rPr lang="cs-CZ" altLang="cs-CZ" sz="1900" dirty="0"/>
              <a:t>Řadič nutně potřebuje </a:t>
            </a:r>
            <a:r>
              <a:rPr lang="cs-CZ" altLang="cs-CZ" sz="1900" b="1" dirty="0"/>
              <a:t>hodinový signál</a:t>
            </a:r>
          </a:p>
          <a:p>
            <a:pPr eaLnBrk="1" hangingPunct="1">
              <a:lnSpc>
                <a:spcPct val="80000"/>
              </a:lnSpc>
            </a:pPr>
            <a:r>
              <a:rPr lang="cs-CZ" altLang="cs-CZ" sz="1900" dirty="0"/>
              <a:t>Tímto hodinovým signálem je </a:t>
            </a:r>
            <a:r>
              <a:rPr lang="cs-CZ" altLang="cs-CZ" sz="1900" b="1" u="sng" dirty="0"/>
              <a:t>synchronizována</a:t>
            </a:r>
            <a:r>
              <a:rPr lang="cs-CZ" altLang="cs-CZ" sz="1900" dirty="0"/>
              <a:t> veškerá činnost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p:txBody>
          <a:bodyPr anchor="ctr"/>
          <a:lstStyle/>
          <a:p>
            <a:pPr eaLnBrk="1" hangingPunct="1"/>
            <a:r>
              <a:rPr lang="cs-CZ" altLang="cs-CZ"/>
              <a:t>Oscilátor</a:t>
            </a:r>
          </a:p>
        </p:txBody>
      </p:sp>
      <p:sp>
        <p:nvSpPr>
          <p:cNvPr id="28675" name="Rectangle 3"/>
          <p:cNvSpPr>
            <a:spLocks noGrp="1" noChangeArrowheads="1"/>
          </p:cNvSpPr>
          <p:nvPr>
            <p:ph type="body" idx="4294967295"/>
          </p:nvPr>
        </p:nvSpPr>
        <p:spPr/>
        <p:txBody>
          <a:bodyPr/>
          <a:lstStyle/>
          <a:p>
            <a:pPr eaLnBrk="1" hangingPunct="1"/>
            <a:r>
              <a:rPr lang="cs-CZ" altLang="cs-CZ" sz="1700" b="1" dirty="0"/>
              <a:t>Oscilátor</a:t>
            </a:r>
            <a:r>
              <a:rPr lang="cs-CZ" altLang="cs-CZ" sz="1700" dirty="0"/>
              <a:t> generuje </a:t>
            </a:r>
            <a:r>
              <a:rPr lang="cs-CZ" altLang="cs-CZ" sz="1700" b="1" dirty="0"/>
              <a:t>hodinový signál</a:t>
            </a:r>
          </a:p>
          <a:p>
            <a:pPr eaLnBrk="1" hangingPunct="1"/>
            <a:r>
              <a:rPr lang="cs-CZ" altLang="cs-CZ" sz="1700" dirty="0"/>
              <a:t>Hodinový signál je signál s </a:t>
            </a:r>
            <a:r>
              <a:rPr lang="cs-CZ" altLang="cs-CZ" sz="1700" b="1" dirty="0"/>
              <a:t>obdélníkovým průběhem</a:t>
            </a:r>
            <a:r>
              <a:rPr lang="cs-CZ" altLang="cs-CZ" sz="1700" dirty="0"/>
              <a:t> a </a:t>
            </a:r>
            <a:r>
              <a:rPr lang="cs-CZ" altLang="cs-CZ" sz="1700" b="1" dirty="0"/>
              <a:t>přesnou konstantní frekvencí</a:t>
            </a:r>
          </a:p>
          <a:p>
            <a:pPr eaLnBrk="1" hangingPunct="1"/>
            <a:r>
              <a:rPr lang="cs-CZ" altLang="cs-CZ" sz="1700" dirty="0"/>
              <a:t>Od periody tohoto hodinového signálu jsou odvozeny veškeré časové poměry</a:t>
            </a:r>
          </a:p>
          <a:p>
            <a:pPr eaLnBrk="1" hangingPunct="1"/>
            <a:r>
              <a:rPr lang="cs-CZ" altLang="cs-CZ" sz="1700" dirty="0"/>
              <a:t>Perioda hodinového signálu se také nazývá </a:t>
            </a:r>
            <a:r>
              <a:rPr lang="cs-CZ" altLang="cs-CZ" sz="1700" b="1" dirty="0"/>
              <a:t>takt</a:t>
            </a:r>
          </a:p>
          <a:p>
            <a:pPr eaLnBrk="1" hangingPunct="1"/>
            <a:r>
              <a:rPr lang="cs-CZ" altLang="cs-CZ" sz="1700" dirty="0"/>
              <a:t>Oscilátor je samostatný obvod, který nebývá součásti mikroprocesoru</a:t>
            </a:r>
          </a:p>
          <a:p>
            <a:pPr eaLnBrk="1" hangingPunct="1"/>
            <a:endParaRPr lang="cs-CZ" altLang="cs-CZ" sz="1900" dirty="0"/>
          </a:p>
        </p:txBody>
      </p:sp>
      <p:sp>
        <p:nvSpPr>
          <p:cNvPr id="28676" name="Rectangle 4"/>
          <p:cNvSpPr>
            <a:spLocks noChangeArrowheads="1"/>
          </p:cNvSpPr>
          <p:nvPr/>
        </p:nvSpPr>
        <p:spPr bwMode="auto">
          <a:xfrm>
            <a:off x="1476375" y="4508500"/>
            <a:ext cx="1223963" cy="165735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cxnSp>
        <p:nvCxnSpPr>
          <p:cNvPr id="3" name="Přímá spojnice 2"/>
          <p:cNvCxnSpPr/>
          <p:nvPr/>
        </p:nvCxnSpPr>
        <p:spPr>
          <a:xfrm>
            <a:off x="4356100" y="5876925"/>
            <a:ext cx="40322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Přímá spojnice 8"/>
          <p:cNvCxnSpPr/>
          <p:nvPr/>
        </p:nvCxnSpPr>
        <p:spPr>
          <a:xfrm flipH="1" flipV="1">
            <a:off x="4356100" y="4797425"/>
            <a:ext cx="4763" cy="1079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679" name="TextovéPole 6"/>
          <p:cNvSpPr txBox="1">
            <a:spLocks noChangeArrowheads="1"/>
          </p:cNvSpPr>
          <p:nvPr/>
        </p:nvSpPr>
        <p:spPr bwMode="auto">
          <a:xfrm>
            <a:off x="1547813" y="4797425"/>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cs-CZ" altLang="cs-CZ"/>
              <a:t>oscilátor</a:t>
            </a:r>
          </a:p>
        </p:txBody>
      </p:sp>
      <p:cxnSp>
        <p:nvCxnSpPr>
          <p:cNvPr id="11" name="Přímá spojnice se šipkou 10"/>
          <p:cNvCxnSpPr/>
          <p:nvPr/>
        </p:nvCxnSpPr>
        <p:spPr>
          <a:xfrm>
            <a:off x="2700338" y="5337175"/>
            <a:ext cx="100806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681" name="TextovéPole 16"/>
          <p:cNvSpPr txBox="1">
            <a:spLocks noChangeArrowheads="1"/>
          </p:cNvSpPr>
          <p:nvPr/>
        </p:nvSpPr>
        <p:spPr bwMode="auto">
          <a:xfrm>
            <a:off x="4643438" y="4138613"/>
            <a:ext cx="1873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cs-CZ" altLang="cs-CZ"/>
              <a:t>Hodinový signál</a:t>
            </a:r>
          </a:p>
        </p:txBody>
      </p:sp>
      <p:cxnSp>
        <p:nvCxnSpPr>
          <p:cNvPr id="18" name="Přímá spojnice 17"/>
          <p:cNvCxnSpPr/>
          <p:nvPr/>
        </p:nvCxnSpPr>
        <p:spPr>
          <a:xfrm flipH="1" flipV="1">
            <a:off x="4932363" y="4967288"/>
            <a:ext cx="4762" cy="9096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Přímá spojnice 19"/>
          <p:cNvCxnSpPr/>
          <p:nvPr/>
        </p:nvCxnSpPr>
        <p:spPr>
          <a:xfrm>
            <a:off x="4356100" y="4967288"/>
            <a:ext cx="57626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Přímá spojnice 22"/>
          <p:cNvCxnSpPr/>
          <p:nvPr/>
        </p:nvCxnSpPr>
        <p:spPr>
          <a:xfrm>
            <a:off x="4937125" y="5865813"/>
            <a:ext cx="57626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Přímá spojnice 23"/>
          <p:cNvCxnSpPr/>
          <p:nvPr/>
        </p:nvCxnSpPr>
        <p:spPr>
          <a:xfrm flipH="1" flipV="1">
            <a:off x="5508625" y="4959350"/>
            <a:ext cx="4763" cy="90963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Přímá spojnice 24"/>
          <p:cNvCxnSpPr/>
          <p:nvPr/>
        </p:nvCxnSpPr>
        <p:spPr>
          <a:xfrm>
            <a:off x="5513388" y="4967288"/>
            <a:ext cx="57626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Přímá spojnice 25"/>
          <p:cNvCxnSpPr/>
          <p:nvPr/>
        </p:nvCxnSpPr>
        <p:spPr>
          <a:xfrm flipH="1" flipV="1">
            <a:off x="6083300" y="4959350"/>
            <a:ext cx="6350" cy="90963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Přímá spojnice 26"/>
          <p:cNvCxnSpPr/>
          <p:nvPr/>
        </p:nvCxnSpPr>
        <p:spPr>
          <a:xfrm>
            <a:off x="6089650" y="5865813"/>
            <a:ext cx="57626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Přímá spojnice 27"/>
          <p:cNvCxnSpPr/>
          <p:nvPr/>
        </p:nvCxnSpPr>
        <p:spPr>
          <a:xfrm flipH="1" flipV="1">
            <a:off x="6659563" y="4959350"/>
            <a:ext cx="6350" cy="90963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Přímá spojnice 28"/>
          <p:cNvCxnSpPr/>
          <p:nvPr/>
        </p:nvCxnSpPr>
        <p:spPr>
          <a:xfrm>
            <a:off x="6665913" y="4967288"/>
            <a:ext cx="57626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Přímá spojnice 29"/>
          <p:cNvCxnSpPr/>
          <p:nvPr/>
        </p:nvCxnSpPr>
        <p:spPr>
          <a:xfrm flipH="1" flipV="1">
            <a:off x="7235825" y="4959350"/>
            <a:ext cx="4763" cy="90963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Přímá spojnice se šipkou 30"/>
          <p:cNvCxnSpPr/>
          <p:nvPr/>
        </p:nvCxnSpPr>
        <p:spPr>
          <a:xfrm>
            <a:off x="7596188" y="6237288"/>
            <a:ext cx="79216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693" name="TextovéPole 33"/>
          <p:cNvSpPr txBox="1">
            <a:spLocks noChangeArrowheads="1"/>
          </p:cNvSpPr>
          <p:nvPr/>
        </p:nvSpPr>
        <p:spPr bwMode="auto">
          <a:xfrm>
            <a:off x="7559675" y="5954713"/>
            <a:ext cx="8286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cs-CZ" altLang="cs-CZ" sz="1200"/>
              <a:t>čas</a:t>
            </a:r>
          </a:p>
        </p:txBody>
      </p:sp>
      <p:cxnSp>
        <p:nvCxnSpPr>
          <p:cNvPr id="35" name="Přímá spojnice 34"/>
          <p:cNvCxnSpPr/>
          <p:nvPr/>
        </p:nvCxnSpPr>
        <p:spPr>
          <a:xfrm flipH="1" flipV="1">
            <a:off x="4926013" y="5876925"/>
            <a:ext cx="6350" cy="44132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Přímá spojnice 36"/>
          <p:cNvCxnSpPr/>
          <p:nvPr/>
        </p:nvCxnSpPr>
        <p:spPr>
          <a:xfrm flipH="1" flipV="1">
            <a:off x="6075363" y="5865813"/>
            <a:ext cx="4762" cy="43973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 name="Přímá spojnice se šipkou 37"/>
          <p:cNvCxnSpPr/>
          <p:nvPr/>
        </p:nvCxnSpPr>
        <p:spPr>
          <a:xfrm>
            <a:off x="4926013" y="6305550"/>
            <a:ext cx="1163637"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8697" name="TextovéPole 31"/>
          <p:cNvSpPr txBox="1">
            <a:spLocks noChangeArrowheads="1"/>
          </p:cNvSpPr>
          <p:nvPr/>
        </p:nvSpPr>
        <p:spPr bwMode="auto">
          <a:xfrm>
            <a:off x="5153025" y="5953125"/>
            <a:ext cx="1296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cs-CZ" altLang="cs-CZ"/>
              <a:t>1 takt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p:txBody>
          <a:bodyPr anchor="ctr"/>
          <a:lstStyle/>
          <a:p>
            <a:pPr eaLnBrk="1" hangingPunct="1"/>
            <a:r>
              <a:rPr lang="cs-CZ" altLang="cs-CZ"/>
              <a:t>Krystal</a:t>
            </a:r>
          </a:p>
        </p:txBody>
      </p:sp>
      <p:sp>
        <p:nvSpPr>
          <p:cNvPr id="29699" name="Rectangle 3"/>
          <p:cNvSpPr>
            <a:spLocks noGrp="1" noChangeArrowheads="1"/>
          </p:cNvSpPr>
          <p:nvPr>
            <p:ph type="body" idx="4294967295"/>
          </p:nvPr>
        </p:nvSpPr>
        <p:spPr/>
        <p:txBody>
          <a:bodyPr/>
          <a:lstStyle/>
          <a:p>
            <a:pPr eaLnBrk="1" hangingPunct="1">
              <a:lnSpc>
                <a:spcPct val="90000"/>
              </a:lnSpc>
            </a:pPr>
            <a:r>
              <a:rPr lang="cs-CZ" altLang="cs-CZ" sz="1500" dirty="0"/>
              <a:t>Pokud by při konstrukci oscilátoru byly použity klasické součástky (rezistory, kondenzátory, cívky) byla by generovaná frekvence nepřesná (záleželo by na přesnosti součástek) a nestálá (záleželo by hodně na okolních vlivech (teplota, vlhkost…)</a:t>
            </a:r>
          </a:p>
          <a:p>
            <a:pPr eaLnBrk="1" hangingPunct="1">
              <a:lnSpc>
                <a:spcPct val="90000"/>
              </a:lnSpc>
            </a:pPr>
            <a:r>
              <a:rPr lang="cs-CZ" altLang="cs-CZ" sz="1500" b="1" dirty="0"/>
              <a:t>Krystalový oscilátor </a:t>
            </a:r>
            <a:r>
              <a:rPr lang="cs-CZ" altLang="cs-CZ" sz="1500" dirty="0"/>
              <a:t>- Přesnost generované frekvence je dosažena pomocí krystalu</a:t>
            </a:r>
          </a:p>
          <a:p>
            <a:pPr eaLnBrk="1" hangingPunct="1">
              <a:lnSpc>
                <a:spcPct val="90000"/>
              </a:lnSpc>
            </a:pPr>
            <a:r>
              <a:rPr lang="cs-CZ" altLang="cs-CZ" sz="1500" dirty="0"/>
              <a:t>Krystal je součástka, která se chová podobně jako rezonanční obvod</a:t>
            </a:r>
          </a:p>
          <a:p>
            <a:pPr eaLnBrk="1" hangingPunct="1">
              <a:lnSpc>
                <a:spcPct val="90000"/>
              </a:lnSpc>
            </a:pPr>
            <a:endParaRPr lang="cs-CZ" altLang="cs-CZ" sz="1500" dirty="0"/>
          </a:p>
        </p:txBody>
      </p:sp>
      <p:pic>
        <p:nvPicPr>
          <p:cNvPr id="2970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213100"/>
            <a:ext cx="2019300"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6100" y="4076700"/>
            <a:ext cx="2233613"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p:txBody>
          <a:bodyPr anchor="ctr"/>
          <a:lstStyle/>
          <a:p>
            <a:pPr eaLnBrk="1" hangingPunct="1"/>
            <a:r>
              <a:rPr lang="cs-CZ" altLang="cs-CZ"/>
              <a:t>Frekvence hodinového signálu</a:t>
            </a:r>
          </a:p>
        </p:txBody>
      </p:sp>
      <p:sp>
        <p:nvSpPr>
          <p:cNvPr id="30723" name="Rectangle 3"/>
          <p:cNvSpPr>
            <a:spLocks noGrp="1" noChangeArrowheads="1"/>
          </p:cNvSpPr>
          <p:nvPr>
            <p:ph type="body" idx="4294967295"/>
          </p:nvPr>
        </p:nvSpPr>
        <p:spPr/>
        <p:txBody>
          <a:bodyPr/>
          <a:lstStyle/>
          <a:p>
            <a:pPr eaLnBrk="1" hangingPunct="1">
              <a:lnSpc>
                <a:spcPct val="80000"/>
              </a:lnSpc>
            </a:pPr>
            <a:r>
              <a:rPr lang="cs-CZ" altLang="cs-CZ" sz="1100" dirty="0"/>
              <a:t>Jednotlivé fáze, na které je rozděleno provádění instrukce, obvykle netrvají stejně dlouho</a:t>
            </a:r>
          </a:p>
          <a:p>
            <a:pPr eaLnBrk="1" hangingPunct="1">
              <a:lnSpc>
                <a:spcPct val="80000"/>
              </a:lnSpc>
            </a:pPr>
            <a:r>
              <a:rPr lang="cs-CZ" altLang="cs-CZ" sz="1100" dirty="0"/>
              <a:t>Ukažme si příklad na instrukci INC 100</a:t>
            </a:r>
          </a:p>
          <a:p>
            <a:pPr eaLnBrk="1" hangingPunct="1">
              <a:lnSpc>
                <a:spcPct val="80000"/>
              </a:lnSpc>
            </a:pPr>
            <a:r>
              <a:rPr lang="cs-CZ" altLang="cs-CZ" sz="1100" dirty="0"/>
              <a:t>Tato instrukce má inkrementovat hodnotu bajtu, který leží v paměti na adrese 100</a:t>
            </a:r>
          </a:p>
          <a:p>
            <a:pPr eaLnBrk="1" hangingPunct="1">
              <a:lnSpc>
                <a:spcPct val="80000"/>
              </a:lnSpc>
            </a:pPr>
            <a:r>
              <a:rPr lang="cs-CZ" altLang="cs-CZ" sz="1100" dirty="0"/>
              <a:t>Provádění této instrukce bude rozděleno do několik fází:</a:t>
            </a:r>
          </a:p>
          <a:p>
            <a:pPr lvl="1" eaLnBrk="1" hangingPunct="1">
              <a:lnSpc>
                <a:spcPct val="80000"/>
              </a:lnSpc>
            </a:pPr>
            <a:r>
              <a:rPr lang="cs-CZ" altLang="cs-CZ" sz="1000" dirty="0"/>
              <a:t>Přečtení strojového kódu instrukce z paměti (mikroprocesor musí zjistit, jakou instrukci má vlastně pro</a:t>
            </a:r>
            <a:r>
              <a:rPr lang="en-US" altLang="cs-CZ" sz="1000" dirty="0"/>
              <a:t>v</a:t>
            </a:r>
            <a:r>
              <a:rPr lang="cs-CZ" altLang="cs-CZ" sz="1000" dirty="0" err="1"/>
              <a:t>ádět</a:t>
            </a:r>
            <a:endParaRPr lang="cs-CZ" altLang="cs-CZ" sz="1000" dirty="0"/>
          </a:p>
          <a:p>
            <a:pPr lvl="1" eaLnBrk="1" hangingPunct="1">
              <a:lnSpc>
                <a:spcPct val="80000"/>
              </a:lnSpc>
            </a:pPr>
            <a:r>
              <a:rPr lang="cs-CZ" altLang="cs-CZ" sz="1000" dirty="0"/>
              <a:t>Řadič generuje řídící signál pro paměť, kterým vybírá adresu, ze které je potřeba přečíst strojový kód a dalším řídícím signálem sděluje, že z paměti se bude číst</a:t>
            </a:r>
          </a:p>
          <a:p>
            <a:pPr lvl="1" eaLnBrk="1" hangingPunct="1">
              <a:lnSpc>
                <a:spcPct val="80000"/>
              </a:lnSpc>
            </a:pPr>
            <a:r>
              <a:rPr lang="cs-CZ" altLang="cs-CZ" sz="1000" dirty="0"/>
              <a:t>Potřebný čas na přečtení strojového kódu z paměti: </a:t>
            </a:r>
            <a:r>
              <a:rPr lang="cs-CZ" altLang="cs-CZ" sz="1000" b="1" dirty="0"/>
              <a:t>25 </a:t>
            </a:r>
            <a:r>
              <a:rPr lang="cs-CZ" altLang="cs-CZ" sz="1000" b="1" dirty="0" err="1"/>
              <a:t>ns</a:t>
            </a:r>
            <a:endParaRPr lang="cs-CZ" altLang="cs-CZ" sz="1000" b="1" dirty="0"/>
          </a:p>
          <a:p>
            <a:pPr lvl="1" eaLnBrk="1" hangingPunct="1">
              <a:lnSpc>
                <a:spcPct val="80000"/>
              </a:lnSpc>
            </a:pPr>
            <a:endParaRPr lang="cs-CZ" altLang="cs-CZ" sz="1000" dirty="0"/>
          </a:p>
          <a:p>
            <a:pPr lvl="1" eaLnBrk="1" hangingPunct="1">
              <a:lnSpc>
                <a:spcPct val="80000"/>
              </a:lnSpc>
            </a:pPr>
            <a:r>
              <a:rPr lang="cs-CZ" altLang="cs-CZ" sz="1000" dirty="0"/>
              <a:t>Strojový kód je uvnitř mikroprocesoru dekódován a řadič plánuje provedení instrukce</a:t>
            </a:r>
          </a:p>
          <a:p>
            <a:pPr lvl="1" eaLnBrk="1" hangingPunct="1">
              <a:lnSpc>
                <a:spcPct val="80000"/>
              </a:lnSpc>
            </a:pPr>
            <a:r>
              <a:rPr lang="cs-CZ" altLang="cs-CZ" sz="1000" dirty="0"/>
              <a:t>Potřebný čas na dekódování přečteného strojového kódu: </a:t>
            </a:r>
            <a:r>
              <a:rPr lang="cs-CZ" altLang="cs-CZ" sz="1000" b="1" dirty="0"/>
              <a:t>12 </a:t>
            </a:r>
            <a:r>
              <a:rPr lang="cs-CZ" altLang="cs-CZ" sz="1000" b="1" dirty="0" err="1"/>
              <a:t>ns</a:t>
            </a:r>
            <a:endParaRPr lang="cs-CZ" altLang="cs-CZ" sz="1000" b="1" dirty="0"/>
          </a:p>
          <a:p>
            <a:pPr lvl="1" eaLnBrk="1" hangingPunct="1">
              <a:lnSpc>
                <a:spcPct val="80000"/>
              </a:lnSpc>
            </a:pPr>
            <a:endParaRPr lang="cs-CZ" altLang="cs-CZ" sz="1000" dirty="0"/>
          </a:p>
          <a:p>
            <a:pPr lvl="1" eaLnBrk="1" hangingPunct="1">
              <a:lnSpc>
                <a:spcPct val="80000"/>
              </a:lnSpc>
            </a:pPr>
            <a:r>
              <a:rPr lang="cs-CZ" altLang="cs-CZ" sz="1000" dirty="0"/>
              <a:t>Přečtení bajtu, který má být inkrementován, z paměti z adresy 100</a:t>
            </a:r>
          </a:p>
          <a:p>
            <a:pPr lvl="1" eaLnBrk="1" hangingPunct="1">
              <a:lnSpc>
                <a:spcPct val="80000"/>
              </a:lnSpc>
            </a:pPr>
            <a:r>
              <a:rPr lang="cs-CZ" altLang="cs-CZ" sz="1000" dirty="0"/>
              <a:t>Řadič generuje řídící signál, kterým vybírá adresu 100 a dalším řídícím signálem paměti sděluje, že z této adresy chce číst</a:t>
            </a:r>
          </a:p>
          <a:p>
            <a:pPr lvl="1" eaLnBrk="1" hangingPunct="1">
              <a:lnSpc>
                <a:spcPct val="80000"/>
              </a:lnSpc>
            </a:pPr>
            <a:r>
              <a:rPr lang="cs-CZ" altLang="cs-CZ" sz="1000" dirty="0"/>
              <a:t>Potřebný čas na přečtení datového bajtu z paměti: </a:t>
            </a:r>
            <a:r>
              <a:rPr lang="cs-CZ" altLang="cs-CZ" sz="1000" b="1" dirty="0"/>
              <a:t>25 </a:t>
            </a:r>
            <a:r>
              <a:rPr lang="cs-CZ" altLang="cs-CZ" sz="1000" b="1" dirty="0" err="1"/>
              <a:t>ns</a:t>
            </a:r>
            <a:endParaRPr lang="cs-CZ" altLang="cs-CZ" sz="1000" b="1" dirty="0"/>
          </a:p>
          <a:p>
            <a:pPr lvl="1" eaLnBrk="1" hangingPunct="1">
              <a:lnSpc>
                <a:spcPct val="80000"/>
              </a:lnSpc>
            </a:pPr>
            <a:endParaRPr lang="cs-CZ" altLang="cs-CZ" sz="1000" dirty="0"/>
          </a:p>
          <a:p>
            <a:pPr lvl="1" eaLnBrk="1" hangingPunct="1">
              <a:lnSpc>
                <a:spcPct val="80000"/>
              </a:lnSpc>
            </a:pPr>
            <a:r>
              <a:rPr lang="cs-CZ" altLang="cs-CZ" sz="1000" dirty="0"/>
              <a:t>Výpočet – Inkrementace</a:t>
            </a:r>
          </a:p>
          <a:p>
            <a:pPr lvl="1" eaLnBrk="1" hangingPunct="1">
              <a:lnSpc>
                <a:spcPct val="80000"/>
              </a:lnSpc>
            </a:pPr>
            <a:r>
              <a:rPr lang="cs-CZ" altLang="cs-CZ" sz="1000" dirty="0"/>
              <a:t>Řadič generuje řídící signál, který říká ALU, aby inkrementovala zadaný bajt</a:t>
            </a:r>
          </a:p>
          <a:p>
            <a:pPr lvl="1" eaLnBrk="1" hangingPunct="1">
              <a:lnSpc>
                <a:spcPct val="80000"/>
              </a:lnSpc>
            </a:pPr>
            <a:r>
              <a:rPr lang="cs-CZ" altLang="cs-CZ" sz="1000" dirty="0"/>
              <a:t>ALU provádí výpočet (časově náročné)</a:t>
            </a:r>
          </a:p>
          <a:p>
            <a:pPr lvl="1" eaLnBrk="1" hangingPunct="1">
              <a:lnSpc>
                <a:spcPct val="80000"/>
              </a:lnSpc>
            </a:pPr>
            <a:r>
              <a:rPr lang="cs-CZ" altLang="cs-CZ" sz="1000" dirty="0"/>
              <a:t>Potřebný čas na provedení výpočtu: </a:t>
            </a:r>
            <a:r>
              <a:rPr lang="cs-CZ" altLang="cs-CZ" sz="1000" b="1" dirty="0"/>
              <a:t>63 </a:t>
            </a:r>
            <a:r>
              <a:rPr lang="cs-CZ" altLang="cs-CZ" sz="1000" b="1" dirty="0" err="1"/>
              <a:t>ns</a:t>
            </a:r>
            <a:endParaRPr lang="cs-CZ" altLang="cs-CZ" sz="1000" b="1" dirty="0"/>
          </a:p>
          <a:p>
            <a:pPr lvl="1" eaLnBrk="1" hangingPunct="1">
              <a:lnSpc>
                <a:spcPct val="80000"/>
              </a:lnSpc>
            </a:pPr>
            <a:endParaRPr lang="cs-CZ" altLang="cs-CZ" sz="1000" dirty="0"/>
          </a:p>
          <a:p>
            <a:pPr lvl="1" eaLnBrk="1" hangingPunct="1">
              <a:lnSpc>
                <a:spcPct val="80000"/>
              </a:lnSpc>
            </a:pPr>
            <a:r>
              <a:rPr lang="cs-CZ" altLang="cs-CZ" sz="1000" dirty="0"/>
              <a:t>Zápis výsledku zpět do paměti (inkrementovaný bajt se uloží zpět na adresu 100)</a:t>
            </a:r>
          </a:p>
          <a:p>
            <a:pPr lvl="1" eaLnBrk="1" hangingPunct="1">
              <a:lnSpc>
                <a:spcPct val="80000"/>
              </a:lnSpc>
            </a:pPr>
            <a:r>
              <a:rPr lang="cs-CZ" altLang="cs-CZ" sz="1000" dirty="0"/>
              <a:t>Řadič generuje řídící signál, kterým vybírá adresu 100 a dalším řídícím signálem sděluje, že na tuto adresu se bude zapisovat</a:t>
            </a:r>
          </a:p>
          <a:p>
            <a:pPr lvl="1" eaLnBrk="1" hangingPunct="1">
              <a:lnSpc>
                <a:spcPct val="80000"/>
              </a:lnSpc>
            </a:pPr>
            <a:r>
              <a:rPr lang="cs-CZ" altLang="cs-CZ" sz="1000" dirty="0"/>
              <a:t>Zápis bajtu do paměti trvá </a:t>
            </a:r>
            <a:r>
              <a:rPr lang="cs-CZ" altLang="cs-CZ" sz="1000" b="1" dirty="0"/>
              <a:t>36 </a:t>
            </a:r>
            <a:r>
              <a:rPr lang="cs-CZ" altLang="cs-CZ" sz="1000" b="1" dirty="0" err="1"/>
              <a:t>ns</a:t>
            </a:r>
            <a:endParaRPr lang="cs-CZ" altLang="cs-CZ" sz="1000" b="1" dirty="0"/>
          </a:p>
          <a:p>
            <a:pPr lvl="1" eaLnBrk="1" hangingPunct="1">
              <a:lnSpc>
                <a:spcPct val="80000"/>
              </a:lnSpc>
            </a:pPr>
            <a:endParaRPr lang="cs-CZ" altLang="cs-CZ" sz="1000" dirty="0"/>
          </a:p>
          <a:p>
            <a:pPr lvl="1" eaLnBrk="1" hangingPunct="1">
              <a:lnSpc>
                <a:spcPct val="80000"/>
              </a:lnSpc>
            </a:pPr>
            <a:r>
              <a:rPr lang="cs-CZ" altLang="cs-CZ" sz="1000" dirty="0"/>
              <a:t>Dokončení instrukce (nastavení příznaku přetečení, nuly, úklid po provedené práci, návrat do počátečního stavu….)</a:t>
            </a:r>
          </a:p>
          <a:p>
            <a:pPr lvl="1" eaLnBrk="1" hangingPunct="1">
              <a:lnSpc>
                <a:spcPct val="80000"/>
              </a:lnSpc>
            </a:pPr>
            <a:r>
              <a:rPr lang="cs-CZ" altLang="cs-CZ" sz="1000" dirty="0"/>
              <a:t>Doplňkové akce spojené s dokončením instrukce trvají </a:t>
            </a:r>
            <a:r>
              <a:rPr lang="cs-CZ" altLang="cs-CZ" sz="1000" b="1" dirty="0"/>
              <a:t>19 </a:t>
            </a:r>
            <a:r>
              <a:rPr lang="cs-CZ" altLang="cs-CZ" sz="1000" b="1" dirty="0" err="1"/>
              <a:t>ns</a:t>
            </a:r>
            <a:endParaRPr lang="cs-CZ" altLang="cs-CZ" sz="1000" b="1" dirty="0"/>
          </a:p>
          <a:p>
            <a:pPr lvl="1" eaLnBrk="1" hangingPunct="1">
              <a:lnSpc>
                <a:spcPct val="80000"/>
              </a:lnSpc>
            </a:pPr>
            <a:endParaRPr lang="cs-CZ" altLang="cs-CZ" sz="1000" dirty="0"/>
          </a:p>
          <a:p>
            <a:pPr lvl="1" eaLnBrk="1" hangingPunct="1">
              <a:lnSpc>
                <a:spcPct val="80000"/>
              </a:lnSpc>
            </a:pPr>
            <a:endParaRPr lang="cs-CZ" altLang="cs-CZ" sz="1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nchor="ctr"/>
          <a:lstStyle/>
          <a:p>
            <a:pPr eaLnBrk="1" hangingPunct="1"/>
            <a:r>
              <a:rPr lang="cs-CZ" altLang="cs-CZ"/>
              <a:t>Frekvence hodinového signálu</a:t>
            </a:r>
          </a:p>
        </p:txBody>
      </p:sp>
      <p:sp>
        <p:nvSpPr>
          <p:cNvPr id="31747" name="Rectangle 3"/>
          <p:cNvSpPr>
            <a:spLocks noGrp="1" noChangeArrowheads="1"/>
          </p:cNvSpPr>
          <p:nvPr>
            <p:ph type="body" idx="4294967295"/>
          </p:nvPr>
        </p:nvSpPr>
        <p:spPr/>
        <p:txBody>
          <a:bodyPr/>
          <a:lstStyle/>
          <a:p>
            <a:pPr eaLnBrk="1" hangingPunct="1">
              <a:lnSpc>
                <a:spcPct val="80000"/>
              </a:lnSpc>
            </a:pPr>
            <a:r>
              <a:rPr lang="cs-CZ" altLang="cs-CZ" sz="1100" dirty="0"/>
              <a:t>Jednotlivé fáze, na které je rozděleno provádění instrukce, obvykle netrvají stejně dlouho</a:t>
            </a:r>
          </a:p>
          <a:p>
            <a:pPr eaLnBrk="1" hangingPunct="1">
              <a:lnSpc>
                <a:spcPct val="80000"/>
              </a:lnSpc>
            </a:pPr>
            <a:r>
              <a:rPr lang="cs-CZ" altLang="cs-CZ" sz="1100" dirty="0"/>
              <a:t>Ukažme si příklad na instrukci INC 100</a:t>
            </a:r>
          </a:p>
          <a:p>
            <a:pPr eaLnBrk="1" hangingPunct="1">
              <a:lnSpc>
                <a:spcPct val="80000"/>
              </a:lnSpc>
            </a:pPr>
            <a:r>
              <a:rPr lang="cs-CZ" altLang="cs-CZ" sz="1100" dirty="0"/>
              <a:t>Tato instrukce má inkrementovat hodnotu bajtu, který leží v paměti na adrese 100</a:t>
            </a:r>
          </a:p>
          <a:p>
            <a:pPr eaLnBrk="1" hangingPunct="1">
              <a:lnSpc>
                <a:spcPct val="80000"/>
              </a:lnSpc>
            </a:pPr>
            <a:r>
              <a:rPr lang="cs-CZ" altLang="cs-CZ" sz="1100" dirty="0"/>
              <a:t>Provádění této instrukce bude rozděleno do několik fází:</a:t>
            </a:r>
          </a:p>
          <a:p>
            <a:pPr lvl="1" eaLnBrk="1" hangingPunct="1">
              <a:lnSpc>
                <a:spcPct val="80000"/>
              </a:lnSpc>
            </a:pPr>
            <a:r>
              <a:rPr lang="cs-CZ" altLang="cs-CZ" sz="1000" dirty="0"/>
              <a:t>Přečtení strojového kódu instrukce z paměti (mikroprocesor musí zjistit, jakou instrukci má vlastně pro</a:t>
            </a:r>
            <a:r>
              <a:rPr lang="en-US" altLang="cs-CZ" sz="1000" dirty="0"/>
              <a:t>v</a:t>
            </a:r>
            <a:r>
              <a:rPr lang="cs-CZ" altLang="cs-CZ" sz="1000" dirty="0" err="1"/>
              <a:t>ádět</a:t>
            </a:r>
            <a:endParaRPr lang="cs-CZ" altLang="cs-CZ" sz="1000" dirty="0"/>
          </a:p>
          <a:p>
            <a:pPr lvl="1" eaLnBrk="1" hangingPunct="1">
              <a:lnSpc>
                <a:spcPct val="80000"/>
              </a:lnSpc>
            </a:pPr>
            <a:r>
              <a:rPr lang="cs-CZ" altLang="cs-CZ" sz="1000" dirty="0"/>
              <a:t>Řadič generuje řídící signál pro paměť, kterým vybírá adresu, ze které je potřeba přečíst strojový kód a dalším řídícím signálem sděluje, že z paměti se bude číst</a:t>
            </a:r>
          </a:p>
          <a:p>
            <a:pPr lvl="1" eaLnBrk="1" hangingPunct="1">
              <a:lnSpc>
                <a:spcPct val="80000"/>
              </a:lnSpc>
            </a:pPr>
            <a:r>
              <a:rPr lang="cs-CZ" altLang="cs-CZ" sz="1000" dirty="0"/>
              <a:t>Potřebný čas na přečtení strojového kódu z paměti: </a:t>
            </a:r>
            <a:r>
              <a:rPr lang="cs-CZ" altLang="cs-CZ" sz="1000" b="1" dirty="0"/>
              <a:t>25 </a:t>
            </a:r>
            <a:r>
              <a:rPr lang="cs-CZ" altLang="cs-CZ" sz="1000" b="1" dirty="0" err="1"/>
              <a:t>ns</a:t>
            </a:r>
            <a:endParaRPr lang="cs-CZ" altLang="cs-CZ" sz="1000" b="1" dirty="0"/>
          </a:p>
          <a:p>
            <a:pPr lvl="1" eaLnBrk="1" hangingPunct="1">
              <a:lnSpc>
                <a:spcPct val="80000"/>
              </a:lnSpc>
            </a:pPr>
            <a:endParaRPr lang="cs-CZ" altLang="cs-CZ" sz="1000" dirty="0"/>
          </a:p>
          <a:p>
            <a:pPr lvl="1" eaLnBrk="1" hangingPunct="1">
              <a:lnSpc>
                <a:spcPct val="80000"/>
              </a:lnSpc>
            </a:pPr>
            <a:r>
              <a:rPr lang="cs-CZ" altLang="cs-CZ" sz="1000" dirty="0"/>
              <a:t>Strojový kód je uvnitř mikroprocesoru dekódován a řadič plánuje provedení instrukce</a:t>
            </a:r>
          </a:p>
          <a:p>
            <a:pPr lvl="1" eaLnBrk="1" hangingPunct="1">
              <a:lnSpc>
                <a:spcPct val="80000"/>
              </a:lnSpc>
            </a:pPr>
            <a:r>
              <a:rPr lang="cs-CZ" altLang="cs-CZ" sz="1000" dirty="0"/>
              <a:t>Potřebný čas na dekódování přečteného strojového kódu: </a:t>
            </a:r>
            <a:r>
              <a:rPr lang="cs-CZ" altLang="cs-CZ" sz="1000" b="1" dirty="0"/>
              <a:t>12 </a:t>
            </a:r>
            <a:r>
              <a:rPr lang="cs-CZ" altLang="cs-CZ" sz="1000" b="1" dirty="0" err="1"/>
              <a:t>ns</a:t>
            </a:r>
            <a:endParaRPr lang="cs-CZ" altLang="cs-CZ" sz="1000" b="1" dirty="0"/>
          </a:p>
          <a:p>
            <a:pPr lvl="1" eaLnBrk="1" hangingPunct="1">
              <a:lnSpc>
                <a:spcPct val="80000"/>
              </a:lnSpc>
            </a:pPr>
            <a:endParaRPr lang="cs-CZ" altLang="cs-CZ" sz="1000" dirty="0"/>
          </a:p>
          <a:p>
            <a:pPr lvl="1" eaLnBrk="1" hangingPunct="1">
              <a:lnSpc>
                <a:spcPct val="80000"/>
              </a:lnSpc>
            </a:pPr>
            <a:r>
              <a:rPr lang="cs-CZ" altLang="cs-CZ" sz="1000" dirty="0"/>
              <a:t>Přečtení bajtu, který má být inkrementován, z paměti z adresy 100</a:t>
            </a:r>
          </a:p>
          <a:p>
            <a:pPr lvl="1" eaLnBrk="1" hangingPunct="1">
              <a:lnSpc>
                <a:spcPct val="80000"/>
              </a:lnSpc>
            </a:pPr>
            <a:r>
              <a:rPr lang="cs-CZ" altLang="cs-CZ" sz="1000" dirty="0"/>
              <a:t>Řadič generuje řídící signál, kterým vybírá adresu 100 a dalším řídícím signálem paměti sděluje, že z této adresy chce číst</a:t>
            </a:r>
          </a:p>
          <a:p>
            <a:pPr lvl="1" eaLnBrk="1" hangingPunct="1">
              <a:lnSpc>
                <a:spcPct val="80000"/>
              </a:lnSpc>
            </a:pPr>
            <a:r>
              <a:rPr lang="cs-CZ" altLang="cs-CZ" sz="1000" dirty="0"/>
              <a:t>Potřebný čas na přečtení datového bajtu z paměti: </a:t>
            </a:r>
            <a:r>
              <a:rPr lang="cs-CZ" altLang="cs-CZ" sz="1000" b="1" dirty="0"/>
              <a:t>25 </a:t>
            </a:r>
            <a:r>
              <a:rPr lang="cs-CZ" altLang="cs-CZ" sz="1000" b="1" dirty="0" err="1"/>
              <a:t>ns</a:t>
            </a:r>
            <a:endParaRPr lang="cs-CZ" altLang="cs-CZ" sz="1000" b="1" dirty="0"/>
          </a:p>
          <a:p>
            <a:pPr lvl="1" eaLnBrk="1" hangingPunct="1">
              <a:lnSpc>
                <a:spcPct val="80000"/>
              </a:lnSpc>
            </a:pPr>
            <a:endParaRPr lang="cs-CZ" altLang="cs-CZ" sz="1000" dirty="0"/>
          </a:p>
          <a:p>
            <a:pPr lvl="1" eaLnBrk="1" hangingPunct="1">
              <a:lnSpc>
                <a:spcPct val="80000"/>
              </a:lnSpc>
            </a:pPr>
            <a:r>
              <a:rPr lang="cs-CZ" altLang="cs-CZ" sz="1000" dirty="0"/>
              <a:t>Výpočet – Inkrementace</a:t>
            </a:r>
          </a:p>
          <a:p>
            <a:pPr lvl="1" eaLnBrk="1" hangingPunct="1">
              <a:lnSpc>
                <a:spcPct val="80000"/>
              </a:lnSpc>
            </a:pPr>
            <a:r>
              <a:rPr lang="cs-CZ" altLang="cs-CZ" sz="1000" dirty="0"/>
              <a:t>Řadič generuje řídící signál, který říká ALU, aby inkrementovala zadaný bajt</a:t>
            </a:r>
          </a:p>
          <a:p>
            <a:pPr lvl="1" eaLnBrk="1" hangingPunct="1">
              <a:lnSpc>
                <a:spcPct val="80000"/>
              </a:lnSpc>
            </a:pPr>
            <a:r>
              <a:rPr lang="cs-CZ" altLang="cs-CZ" sz="1000" dirty="0"/>
              <a:t>ALU provádí výpočet (časově náročné)</a:t>
            </a:r>
          </a:p>
          <a:p>
            <a:pPr lvl="1" eaLnBrk="1" hangingPunct="1">
              <a:lnSpc>
                <a:spcPct val="80000"/>
              </a:lnSpc>
            </a:pPr>
            <a:r>
              <a:rPr lang="cs-CZ" altLang="cs-CZ" sz="1000" dirty="0"/>
              <a:t>Potřebný čas na provedení výpočtu: </a:t>
            </a:r>
            <a:r>
              <a:rPr lang="cs-CZ" altLang="cs-CZ" sz="1000" b="1" dirty="0"/>
              <a:t>63 </a:t>
            </a:r>
            <a:r>
              <a:rPr lang="cs-CZ" altLang="cs-CZ" sz="1000" b="1" dirty="0" err="1"/>
              <a:t>ns</a:t>
            </a:r>
            <a:endParaRPr lang="cs-CZ" altLang="cs-CZ" sz="1000" b="1" dirty="0"/>
          </a:p>
          <a:p>
            <a:pPr lvl="1" eaLnBrk="1" hangingPunct="1">
              <a:lnSpc>
                <a:spcPct val="80000"/>
              </a:lnSpc>
            </a:pPr>
            <a:endParaRPr lang="cs-CZ" altLang="cs-CZ" sz="1000" dirty="0"/>
          </a:p>
          <a:p>
            <a:pPr lvl="1" eaLnBrk="1" hangingPunct="1">
              <a:lnSpc>
                <a:spcPct val="80000"/>
              </a:lnSpc>
            </a:pPr>
            <a:r>
              <a:rPr lang="cs-CZ" altLang="cs-CZ" sz="1000" dirty="0"/>
              <a:t>Zápis výsledku zpět do paměti (inkrementovaný bajt se uloží zpět na adresu 100)</a:t>
            </a:r>
          </a:p>
          <a:p>
            <a:pPr lvl="1" eaLnBrk="1" hangingPunct="1">
              <a:lnSpc>
                <a:spcPct val="80000"/>
              </a:lnSpc>
            </a:pPr>
            <a:r>
              <a:rPr lang="cs-CZ" altLang="cs-CZ" sz="1000" dirty="0"/>
              <a:t>Řadič generuje řídící signál, kterým vybírá adresu 100 a dalším řídícím signálem sděluje, že na tuto adresu se bude zapisovat</a:t>
            </a:r>
          </a:p>
          <a:p>
            <a:pPr lvl="1" eaLnBrk="1" hangingPunct="1">
              <a:lnSpc>
                <a:spcPct val="80000"/>
              </a:lnSpc>
            </a:pPr>
            <a:r>
              <a:rPr lang="cs-CZ" altLang="cs-CZ" sz="1000" dirty="0"/>
              <a:t>Zápis bajtu do paměti trvá </a:t>
            </a:r>
            <a:r>
              <a:rPr lang="cs-CZ" altLang="cs-CZ" sz="1000" b="1" dirty="0"/>
              <a:t>36 </a:t>
            </a:r>
            <a:r>
              <a:rPr lang="cs-CZ" altLang="cs-CZ" sz="1000" b="1" dirty="0" err="1"/>
              <a:t>ns</a:t>
            </a:r>
            <a:endParaRPr lang="cs-CZ" altLang="cs-CZ" sz="1000" b="1" dirty="0"/>
          </a:p>
          <a:p>
            <a:pPr lvl="1" eaLnBrk="1" hangingPunct="1">
              <a:lnSpc>
                <a:spcPct val="80000"/>
              </a:lnSpc>
            </a:pPr>
            <a:endParaRPr lang="cs-CZ" altLang="cs-CZ" sz="1000" dirty="0"/>
          </a:p>
          <a:p>
            <a:pPr lvl="1" eaLnBrk="1" hangingPunct="1">
              <a:lnSpc>
                <a:spcPct val="80000"/>
              </a:lnSpc>
            </a:pPr>
            <a:r>
              <a:rPr lang="cs-CZ" altLang="cs-CZ" sz="1000" dirty="0"/>
              <a:t>Dokončení instrukce (nastavení příznaku přetečení, nuly, úklid po provedené práci, návrat do počátečního stavu….)</a:t>
            </a:r>
          </a:p>
          <a:p>
            <a:pPr lvl="1" eaLnBrk="1" hangingPunct="1">
              <a:lnSpc>
                <a:spcPct val="80000"/>
              </a:lnSpc>
            </a:pPr>
            <a:r>
              <a:rPr lang="cs-CZ" altLang="cs-CZ" sz="1000" dirty="0"/>
              <a:t>Doplňkové akce spojené s dokončením instrukce trvají </a:t>
            </a:r>
            <a:r>
              <a:rPr lang="cs-CZ" altLang="cs-CZ" sz="1000" b="1" dirty="0"/>
              <a:t>19 </a:t>
            </a:r>
            <a:r>
              <a:rPr lang="cs-CZ" altLang="cs-CZ" sz="1000" b="1" dirty="0" err="1"/>
              <a:t>ns</a:t>
            </a:r>
            <a:endParaRPr lang="cs-CZ" altLang="cs-CZ" sz="1000" b="1" dirty="0"/>
          </a:p>
          <a:p>
            <a:pPr lvl="1" eaLnBrk="1" hangingPunct="1">
              <a:lnSpc>
                <a:spcPct val="80000"/>
              </a:lnSpc>
            </a:pPr>
            <a:endParaRPr lang="cs-CZ" altLang="cs-CZ" sz="1000" dirty="0"/>
          </a:p>
          <a:p>
            <a:pPr lvl="1" eaLnBrk="1" hangingPunct="1">
              <a:lnSpc>
                <a:spcPct val="80000"/>
              </a:lnSpc>
            </a:pPr>
            <a:endParaRPr lang="cs-CZ" altLang="cs-CZ" sz="1000" dirty="0"/>
          </a:p>
        </p:txBody>
      </p:sp>
      <p:sp>
        <p:nvSpPr>
          <p:cNvPr id="31748" name="Text Box 4"/>
          <p:cNvSpPr txBox="1">
            <a:spLocks noChangeArrowheads="1"/>
          </p:cNvSpPr>
          <p:nvPr/>
        </p:nvSpPr>
        <p:spPr bwMode="auto">
          <a:xfrm>
            <a:off x="457200" y="227013"/>
            <a:ext cx="3671888" cy="11906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a:t>Řadič musí mezi generováním jednotlivých řídících signálů dodržet dostatečný časový odstup. </a:t>
            </a:r>
          </a:p>
        </p:txBody>
      </p:sp>
      <p:sp>
        <p:nvSpPr>
          <p:cNvPr id="31749" name="Text Box 4"/>
          <p:cNvSpPr txBox="1">
            <a:spLocks noChangeArrowheads="1"/>
          </p:cNvSpPr>
          <p:nvPr/>
        </p:nvSpPr>
        <p:spPr bwMode="auto">
          <a:xfrm>
            <a:off x="4968875" y="1952625"/>
            <a:ext cx="4175125" cy="39401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a:t>K odměření času používá řadič hodinový signál</a:t>
            </a:r>
          </a:p>
          <a:p>
            <a:pPr eaLnBrk="1" hangingPunct="1">
              <a:spcBef>
                <a:spcPct val="50000"/>
              </a:spcBef>
            </a:pPr>
            <a:r>
              <a:rPr lang="cs-CZ" altLang="cs-CZ"/>
              <a:t>Každá fáze musí být provedena během jednoho taktu</a:t>
            </a:r>
          </a:p>
          <a:p>
            <a:pPr eaLnBrk="1" hangingPunct="1">
              <a:spcBef>
                <a:spcPct val="50000"/>
              </a:spcBef>
            </a:pPr>
            <a:r>
              <a:rPr lang="cs-CZ" altLang="cs-CZ"/>
              <a:t>Nejdelší zpoždění je 63 ns, takže perioda hodinového signálu (takt) musí trvat minimálně 63 ns</a:t>
            </a:r>
          </a:p>
          <a:p>
            <a:pPr eaLnBrk="1" hangingPunct="1">
              <a:spcBef>
                <a:spcPct val="50000"/>
              </a:spcBef>
            </a:pPr>
            <a:r>
              <a:rPr lang="cs-CZ" altLang="cs-CZ"/>
              <a:t>Navíc bývá zpravidla zvolena určitá rezerva a takt v našem případě by mohl trvat např. 100 ns</a:t>
            </a:r>
          </a:p>
          <a:p>
            <a:pPr eaLnBrk="1" hangingPunct="1">
              <a:spcBef>
                <a:spcPct val="50000"/>
              </a:spcBef>
            </a:pPr>
            <a:r>
              <a:rPr lang="cs-CZ" altLang="cs-CZ"/>
              <a:t>Procesor by tedy běžel na frekvenci 10 MHz</a:t>
            </a:r>
          </a:p>
        </p:txBody>
      </p:sp>
      <p:sp>
        <p:nvSpPr>
          <p:cNvPr id="31750" name="Line 6"/>
          <p:cNvSpPr>
            <a:spLocks noChangeShapeType="1"/>
          </p:cNvSpPr>
          <p:nvPr/>
        </p:nvSpPr>
        <p:spPr bwMode="auto">
          <a:xfrm flipH="1">
            <a:off x="3563938" y="4149725"/>
            <a:ext cx="3095625" cy="574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nchor="ctr"/>
          <a:lstStyle/>
          <a:p>
            <a:pPr eaLnBrk="1" hangingPunct="1"/>
            <a:r>
              <a:rPr lang="cs-CZ" altLang="cs-CZ"/>
              <a:t>Frekvence hodinového signálu</a:t>
            </a:r>
          </a:p>
        </p:txBody>
      </p:sp>
      <p:sp>
        <p:nvSpPr>
          <p:cNvPr id="32771" name="Rectangle 3"/>
          <p:cNvSpPr>
            <a:spLocks noGrp="1" noChangeArrowheads="1"/>
          </p:cNvSpPr>
          <p:nvPr>
            <p:ph type="body" idx="4294967295"/>
          </p:nvPr>
        </p:nvSpPr>
        <p:spPr/>
        <p:txBody>
          <a:bodyPr/>
          <a:lstStyle/>
          <a:p>
            <a:pPr eaLnBrk="1" hangingPunct="1">
              <a:lnSpc>
                <a:spcPct val="80000"/>
              </a:lnSpc>
            </a:pPr>
            <a:r>
              <a:rPr lang="cs-CZ" altLang="cs-CZ" sz="1100"/>
              <a:t>Jednotlivé fáze, na které je rozděleno provádení instrukce, obvykle netrvají stejně dlouho</a:t>
            </a:r>
          </a:p>
          <a:p>
            <a:pPr eaLnBrk="1" hangingPunct="1">
              <a:lnSpc>
                <a:spcPct val="80000"/>
              </a:lnSpc>
            </a:pPr>
            <a:r>
              <a:rPr lang="cs-CZ" altLang="cs-CZ" sz="1100"/>
              <a:t>Ukažme si příklad na instrukci INC 100</a:t>
            </a:r>
          </a:p>
          <a:p>
            <a:pPr eaLnBrk="1" hangingPunct="1">
              <a:lnSpc>
                <a:spcPct val="80000"/>
              </a:lnSpc>
            </a:pPr>
            <a:r>
              <a:rPr lang="cs-CZ" altLang="cs-CZ" sz="1100"/>
              <a:t>Tato instrukce má inkrementovat hodnotu bajtu, který leží v paměti na adrese 100</a:t>
            </a:r>
          </a:p>
          <a:p>
            <a:pPr eaLnBrk="1" hangingPunct="1">
              <a:lnSpc>
                <a:spcPct val="80000"/>
              </a:lnSpc>
            </a:pPr>
            <a:r>
              <a:rPr lang="cs-CZ" altLang="cs-CZ" sz="1100"/>
              <a:t>Provádění této instrukce bude rozděleno do několik fází:</a:t>
            </a:r>
          </a:p>
          <a:p>
            <a:pPr lvl="1" eaLnBrk="1" hangingPunct="1">
              <a:lnSpc>
                <a:spcPct val="80000"/>
              </a:lnSpc>
            </a:pPr>
            <a:r>
              <a:rPr lang="cs-CZ" altLang="cs-CZ" sz="1000"/>
              <a:t>Přečtení strojového kódu isntrukce z paměti (mikroprocesor musí zjistit, jakou instrukci má vlastně pro</a:t>
            </a:r>
            <a:r>
              <a:rPr lang="en-US" altLang="cs-CZ" sz="1000"/>
              <a:t>v</a:t>
            </a:r>
            <a:r>
              <a:rPr lang="cs-CZ" altLang="cs-CZ" sz="1000"/>
              <a:t>ádět</a:t>
            </a:r>
          </a:p>
          <a:p>
            <a:pPr lvl="1" eaLnBrk="1" hangingPunct="1">
              <a:lnSpc>
                <a:spcPct val="80000"/>
              </a:lnSpc>
            </a:pPr>
            <a:r>
              <a:rPr lang="cs-CZ" altLang="cs-CZ" sz="1000"/>
              <a:t>Řadič generuje řídící signál pro paměť, kterým vybírá adresu, ze které je potřeba přečíst strojový kód a dalším řídícím signálem sděluje, že z paměti se bude číst</a:t>
            </a:r>
          </a:p>
          <a:p>
            <a:pPr lvl="1" eaLnBrk="1" hangingPunct="1">
              <a:lnSpc>
                <a:spcPct val="80000"/>
              </a:lnSpc>
            </a:pPr>
            <a:r>
              <a:rPr lang="cs-CZ" altLang="cs-CZ" sz="1000"/>
              <a:t>Potřebný čas na přečtení strojového kódu z paměti: </a:t>
            </a:r>
            <a:r>
              <a:rPr lang="cs-CZ" altLang="cs-CZ" sz="1000" b="1"/>
              <a:t>25 ns</a:t>
            </a:r>
          </a:p>
          <a:p>
            <a:pPr lvl="1" eaLnBrk="1" hangingPunct="1">
              <a:lnSpc>
                <a:spcPct val="80000"/>
              </a:lnSpc>
            </a:pPr>
            <a:endParaRPr lang="cs-CZ" altLang="cs-CZ" sz="1000"/>
          </a:p>
          <a:p>
            <a:pPr lvl="1" eaLnBrk="1" hangingPunct="1">
              <a:lnSpc>
                <a:spcPct val="80000"/>
              </a:lnSpc>
            </a:pPr>
            <a:r>
              <a:rPr lang="cs-CZ" altLang="cs-CZ" sz="1000"/>
              <a:t>Strojový kód je uvnitř mikroprocesoru dekódován a řadič plánuje provedení instrukce</a:t>
            </a:r>
          </a:p>
          <a:p>
            <a:pPr lvl="1" eaLnBrk="1" hangingPunct="1">
              <a:lnSpc>
                <a:spcPct val="80000"/>
              </a:lnSpc>
            </a:pPr>
            <a:r>
              <a:rPr lang="cs-CZ" altLang="cs-CZ" sz="1000"/>
              <a:t>Potřebný čas na dekódování přečteného strojového kódu: </a:t>
            </a:r>
            <a:r>
              <a:rPr lang="cs-CZ" altLang="cs-CZ" sz="1000" b="1"/>
              <a:t>12 ns</a:t>
            </a:r>
          </a:p>
          <a:p>
            <a:pPr lvl="1" eaLnBrk="1" hangingPunct="1">
              <a:lnSpc>
                <a:spcPct val="80000"/>
              </a:lnSpc>
            </a:pPr>
            <a:endParaRPr lang="cs-CZ" altLang="cs-CZ" sz="1000"/>
          </a:p>
          <a:p>
            <a:pPr lvl="1" eaLnBrk="1" hangingPunct="1">
              <a:lnSpc>
                <a:spcPct val="80000"/>
              </a:lnSpc>
            </a:pPr>
            <a:r>
              <a:rPr lang="cs-CZ" altLang="cs-CZ" sz="1000"/>
              <a:t>Přečtení bajtu, který má být inkrementován, z paměti z adresy 100</a:t>
            </a:r>
          </a:p>
          <a:p>
            <a:pPr lvl="1" eaLnBrk="1" hangingPunct="1">
              <a:lnSpc>
                <a:spcPct val="80000"/>
              </a:lnSpc>
            </a:pPr>
            <a:r>
              <a:rPr lang="cs-CZ" altLang="cs-CZ" sz="1000"/>
              <a:t>Řadič generuje řídící signál, kterým vybírá adresu 100 a dalším řídícím signálem paměti sděluje, že z této adresy chce číst</a:t>
            </a:r>
          </a:p>
          <a:p>
            <a:pPr lvl="1" eaLnBrk="1" hangingPunct="1">
              <a:lnSpc>
                <a:spcPct val="80000"/>
              </a:lnSpc>
            </a:pPr>
            <a:r>
              <a:rPr lang="cs-CZ" altLang="cs-CZ" sz="1000"/>
              <a:t>Potřebný čas na přečtení datového bajtu z paměti: </a:t>
            </a:r>
            <a:r>
              <a:rPr lang="cs-CZ" altLang="cs-CZ" sz="1000" b="1"/>
              <a:t>25 ns</a:t>
            </a:r>
          </a:p>
          <a:p>
            <a:pPr lvl="1" eaLnBrk="1" hangingPunct="1">
              <a:lnSpc>
                <a:spcPct val="80000"/>
              </a:lnSpc>
            </a:pPr>
            <a:endParaRPr lang="cs-CZ" altLang="cs-CZ" sz="1000"/>
          </a:p>
          <a:p>
            <a:pPr lvl="1" eaLnBrk="1" hangingPunct="1">
              <a:lnSpc>
                <a:spcPct val="80000"/>
              </a:lnSpc>
            </a:pPr>
            <a:r>
              <a:rPr lang="cs-CZ" altLang="cs-CZ" sz="1000"/>
              <a:t>Výpočet – Inkrementace</a:t>
            </a:r>
          </a:p>
          <a:p>
            <a:pPr lvl="1" eaLnBrk="1" hangingPunct="1">
              <a:lnSpc>
                <a:spcPct val="80000"/>
              </a:lnSpc>
            </a:pPr>
            <a:r>
              <a:rPr lang="cs-CZ" altLang="cs-CZ" sz="1000"/>
              <a:t>Řadič generuje řídící signál, který říká ALU, aby inkrementovala zadaný bajt</a:t>
            </a:r>
          </a:p>
          <a:p>
            <a:pPr lvl="1" eaLnBrk="1" hangingPunct="1">
              <a:lnSpc>
                <a:spcPct val="80000"/>
              </a:lnSpc>
            </a:pPr>
            <a:r>
              <a:rPr lang="cs-CZ" altLang="cs-CZ" sz="1000"/>
              <a:t>ALU provádí výpočet (časově náročné)</a:t>
            </a:r>
          </a:p>
          <a:p>
            <a:pPr lvl="1" eaLnBrk="1" hangingPunct="1">
              <a:lnSpc>
                <a:spcPct val="80000"/>
              </a:lnSpc>
            </a:pPr>
            <a:r>
              <a:rPr lang="cs-CZ" altLang="cs-CZ" sz="1000"/>
              <a:t>Potřebný čas na provedení výpočtu: </a:t>
            </a:r>
            <a:r>
              <a:rPr lang="cs-CZ" altLang="cs-CZ" sz="1000" b="1"/>
              <a:t>63 ns</a:t>
            </a:r>
          </a:p>
          <a:p>
            <a:pPr lvl="1" eaLnBrk="1" hangingPunct="1">
              <a:lnSpc>
                <a:spcPct val="80000"/>
              </a:lnSpc>
            </a:pPr>
            <a:endParaRPr lang="cs-CZ" altLang="cs-CZ" sz="1000"/>
          </a:p>
          <a:p>
            <a:pPr lvl="1" eaLnBrk="1" hangingPunct="1">
              <a:lnSpc>
                <a:spcPct val="80000"/>
              </a:lnSpc>
            </a:pPr>
            <a:r>
              <a:rPr lang="cs-CZ" altLang="cs-CZ" sz="1000"/>
              <a:t>Zápis výsledku zpět do paměti (inkrementovaný bajt se uloží zpět na adresu 100)</a:t>
            </a:r>
          </a:p>
          <a:p>
            <a:pPr lvl="1" eaLnBrk="1" hangingPunct="1">
              <a:lnSpc>
                <a:spcPct val="80000"/>
              </a:lnSpc>
            </a:pPr>
            <a:r>
              <a:rPr lang="cs-CZ" altLang="cs-CZ" sz="1000"/>
              <a:t>Řadič generuje řídící signál, kterým vybírá adresu 100 a dalším řídícím signálem sděluje, že na tuto adresu se bude zapisovat</a:t>
            </a:r>
          </a:p>
          <a:p>
            <a:pPr lvl="1" eaLnBrk="1" hangingPunct="1">
              <a:lnSpc>
                <a:spcPct val="80000"/>
              </a:lnSpc>
            </a:pPr>
            <a:r>
              <a:rPr lang="cs-CZ" altLang="cs-CZ" sz="1000"/>
              <a:t>Zápis bajtu do paměti trvá </a:t>
            </a:r>
            <a:r>
              <a:rPr lang="cs-CZ" altLang="cs-CZ" sz="1000" b="1"/>
              <a:t>36 ns</a:t>
            </a:r>
          </a:p>
          <a:p>
            <a:pPr lvl="1" eaLnBrk="1" hangingPunct="1">
              <a:lnSpc>
                <a:spcPct val="80000"/>
              </a:lnSpc>
            </a:pPr>
            <a:endParaRPr lang="cs-CZ" altLang="cs-CZ" sz="1000"/>
          </a:p>
          <a:p>
            <a:pPr lvl="1" eaLnBrk="1" hangingPunct="1">
              <a:lnSpc>
                <a:spcPct val="80000"/>
              </a:lnSpc>
            </a:pPr>
            <a:r>
              <a:rPr lang="cs-CZ" altLang="cs-CZ" sz="1000"/>
              <a:t>Dokončení instrukce (nastavení příznaku přetečení, nuly, úklid po provedené práci, návrat do počátečního stavu….)</a:t>
            </a:r>
          </a:p>
          <a:p>
            <a:pPr lvl="1" eaLnBrk="1" hangingPunct="1">
              <a:lnSpc>
                <a:spcPct val="80000"/>
              </a:lnSpc>
            </a:pPr>
            <a:r>
              <a:rPr lang="cs-CZ" altLang="cs-CZ" sz="1000"/>
              <a:t>Doplňkové akce spojené s dokončením intrukce trvají </a:t>
            </a:r>
            <a:r>
              <a:rPr lang="cs-CZ" altLang="cs-CZ" sz="1000" b="1"/>
              <a:t>19 ns</a:t>
            </a:r>
          </a:p>
          <a:p>
            <a:pPr lvl="1" eaLnBrk="1" hangingPunct="1">
              <a:lnSpc>
                <a:spcPct val="80000"/>
              </a:lnSpc>
            </a:pPr>
            <a:endParaRPr lang="cs-CZ" altLang="cs-CZ" sz="1000"/>
          </a:p>
          <a:p>
            <a:pPr lvl="1" eaLnBrk="1" hangingPunct="1">
              <a:lnSpc>
                <a:spcPct val="80000"/>
              </a:lnSpc>
            </a:pPr>
            <a:endParaRPr lang="cs-CZ" altLang="cs-CZ" sz="1000"/>
          </a:p>
        </p:txBody>
      </p:sp>
      <p:sp>
        <p:nvSpPr>
          <p:cNvPr id="32772" name="Text Box 4"/>
          <p:cNvSpPr txBox="1">
            <a:spLocks noChangeArrowheads="1"/>
          </p:cNvSpPr>
          <p:nvPr/>
        </p:nvSpPr>
        <p:spPr bwMode="auto">
          <a:xfrm>
            <a:off x="5002213" y="3573463"/>
            <a:ext cx="4176712" cy="217011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a:t>Přestože některé fáze lze provést poměrně rychle (např. za 12 ns), následuje provádění další fáze vždy až v dalším taktu (po uplynutí 100 ns)</a:t>
            </a:r>
          </a:p>
          <a:p>
            <a:pPr eaLnBrk="1" hangingPunct="1">
              <a:spcBef>
                <a:spcPct val="50000"/>
              </a:spcBef>
            </a:pPr>
            <a:r>
              <a:rPr lang="cs-CZ" altLang="cs-CZ"/>
              <a:t>Správně navržený mikroprocesor má proto činnost rozloženou do pokud možno stejně dlouho trvajících fází</a:t>
            </a:r>
          </a:p>
        </p:txBody>
      </p:sp>
      <p:cxnSp>
        <p:nvCxnSpPr>
          <p:cNvPr id="5" name="Přímá spojnice se šipkou 4"/>
          <p:cNvCxnSpPr/>
          <p:nvPr/>
        </p:nvCxnSpPr>
        <p:spPr>
          <a:xfrm flipH="1" flipV="1">
            <a:off x="4859338" y="3357563"/>
            <a:ext cx="2881312" cy="5762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Nadpis 1"/>
          <p:cNvSpPr>
            <a:spLocks noGrp="1" noChangeArrowheads="1"/>
          </p:cNvSpPr>
          <p:nvPr>
            <p:ph type="title" idx="4294967295"/>
          </p:nvPr>
        </p:nvSpPr>
        <p:spPr/>
        <p:txBody>
          <a:bodyPr anchor="ctr"/>
          <a:lstStyle/>
          <a:p>
            <a:pPr eaLnBrk="1" hangingPunct="1"/>
            <a:r>
              <a:rPr lang="cs-CZ" altLang="cs-CZ"/>
              <a:t>Výkon klasických mikroprocesorů</a:t>
            </a:r>
          </a:p>
        </p:txBody>
      </p:sp>
      <p:sp>
        <p:nvSpPr>
          <p:cNvPr id="33795" name="Zástupný symbol pro obsah 2"/>
          <p:cNvSpPr>
            <a:spLocks noGrp="1" noChangeArrowheads="1"/>
          </p:cNvSpPr>
          <p:nvPr>
            <p:ph idx="4294967295"/>
          </p:nvPr>
        </p:nvSpPr>
        <p:spPr/>
        <p:txBody>
          <a:bodyPr/>
          <a:lstStyle/>
          <a:p>
            <a:pPr eaLnBrk="1" hangingPunct="1"/>
            <a:r>
              <a:rPr lang="cs-CZ" altLang="cs-CZ" sz="1500"/>
              <a:t>Každý mikroprocesor potřebuje k vykonání každé instrukce několik taktů</a:t>
            </a:r>
          </a:p>
          <a:p>
            <a:pPr eaLnBrk="1" hangingPunct="1"/>
            <a:r>
              <a:rPr lang="cs-CZ" altLang="cs-CZ" sz="1500"/>
              <a:t>Některé instrukce bývají jednoduché a k jejích vykonání je potřeba méně taktů, jiné instrukce jsou složité a jejich provedení trvá procesoru více taktů</a:t>
            </a:r>
          </a:p>
          <a:p>
            <a:pPr eaLnBrk="1" hangingPunct="1"/>
            <a:endParaRPr lang="cs-CZ" altLang="cs-CZ" sz="1500"/>
          </a:p>
          <a:p>
            <a:pPr eaLnBrk="1" hangingPunct="1"/>
            <a:r>
              <a:rPr lang="cs-CZ" altLang="cs-CZ" sz="1500"/>
              <a:t>Příklad:</a:t>
            </a:r>
          </a:p>
          <a:p>
            <a:pPr eaLnBrk="1" hangingPunct="1"/>
            <a:r>
              <a:rPr lang="cs-CZ" altLang="cs-CZ" sz="1500"/>
              <a:t>U </a:t>
            </a:r>
            <a:r>
              <a:rPr lang="cs-CZ" altLang="cs-CZ" sz="1500" b="1"/>
              <a:t>klasických mikroprocesorů </a:t>
            </a:r>
            <a:r>
              <a:rPr lang="cs-CZ" altLang="cs-CZ" sz="1500"/>
              <a:t>to vypadá například takto</a:t>
            </a:r>
          </a:p>
          <a:p>
            <a:pPr lvl="1" eaLnBrk="1" hangingPunct="1"/>
            <a:r>
              <a:rPr lang="cs-CZ" altLang="cs-CZ" sz="1500"/>
              <a:t>Mikroprocesor běží na frekvenci </a:t>
            </a:r>
            <a:r>
              <a:rPr lang="cs-CZ" altLang="cs-CZ" sz="1500" b="1"/>
              <a:t>12 MHz</a:t>
            </a:r>
          </a:p>
          <a:p>
            <a:pPr lvl="1" eaLnBrk="1" hangingPunct="1"/>
            <a:r>
              <a:rPr lang="cs-CZ" altLang="cs-CZ" sz="1500"/>
              <a:t>Jednoduché instrukce (např. inkrementace) procesor vykoná za </a:t>
            </a:r>
            <a:r>
              <a:rPr lang="cs-CZ" altLang="cs-CZ" sz="1500" b="1"/>
              <a:t>12 taktů</a:t>
            </a:r>
            <a:r>
              <a:rPr lang="cs-CZ" altLang="cs-CZ" sz="1500"/>
              <a:t>, složitější instrukce (napč. dělení dvou čísel) dokončí za </a:t>
            </a:r>
            <a:r>
              <a:rPr lang="cs-CZ" altLang="cs-CZ" sz="1500" b="1"/>
              <a:t>24 taktů</a:t>
            </a:r>
          </a:p>
          <a:p>
            <a:pPr lvl="1" eaLnBrk="1" hangingPunct="1"/>
            <a:r>
              <a:rPr lang="cs-CZ" altLang="cs-CZ" sz="1500"/>
              <a:t>Mikroprocesor tedy dokáže vykonat </a:t>
            </a:r>
            <a:r>
              <a:rPr lang="cs-CZ" altLang="cs-CZ" sz="1500" b="1"/>
              <a:t>1 milion jednoduchých </a:t>
            </a:r>
            <a:r>
              <a:rPr lang="cs-CZ" altLang="cs-CZ" sz="1500"/>
              <a:t>nebo </a:t>
            </a:r>
            <a:r>
              <a:rPr lang="cs-CZ" altLang="cs-CZ" sz="1500" b="1"/>
              <a:t>500 000 složitých </a:t>
            </a:r>
            <a:r>
              <a:rPr lang="cs-CZ" altLang="cs-CZ" sz="1500"/>
              <a:t>instrukcí za sekundu</a:t>
            </a:r>
          </a:p>
          <a:p>
            <a:pPr lvl="1" eaLnBrk="1" hangingPunct="1"/>
            <a:r>
              <a:rPr lang="cs-CZ" altLang="cs-CZ" sz="1500"/>
              <a:t>Při zpracování konkrétního programu záleží na tom, kolik obsahuje jednoduchých a kolik složitých instrukcí, abychom mohli určit, kolik instrukcí za sekundu se vykoná v průměru (např. 725 000 Instr/s)</a:t>
            </a:r>
          </a:p>
          <a:p>
            <a:pPr lvl="1" eaLnBrk="1" hangingPunct="1"/>
            <a:r>
              <a:rPr lang="cs-CZ" altLang="cs-CZ" sz="1500"/>
              <a:t>Počet vykonaných instrukcí za sekundu je podstatně nižší než taktovací frekvence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cs-CZ" altLang="cs-CZ"/>
              <a:t>Instrukční sada</a:t>
            </a:r>
          </a:p>
        </p:txBody>
      </p:sp>
      <p:sp>
        <p:nvSpPr>
          <p:cNvPr id="7171" name="Rectangle 3"/>
          <p:cNvSpPr>
            <a:spLocks noGrp="1" noChangeArrowheads="1"/>
          </p:cNvSpPr>
          <p:nvPr>
            <p:ph type="body" idx="1"/>
          </p:nvPr>
        </p:nvSpPr>
        <p:spPr>
          <a:xfrm>
            <a:off x="441410" y="1520788"/>
            <a:ext cx="8229600" cy="4411662"/>
          </a:xfrm>
        </p:spPr>
        <p:txBody>
          <a:bodyPr/>
          <a:lstStyle/>
          <a:p>
            <a:pPr eaLnBrk="1" hangingPunct="1">
              <a:lnSpc>
                <a:spcPct val="80000"/>
              </a:lnSpc>
            </a:pPr>
            <a:r>
              <a:rPr lang="cs-CZ" altLang="cs-CZ" sz="2100" dirty="0"/>
              <a:t>Každý mikroprocesor má svou </a:t>
            </a:r>
            <a:r>
              <a:rPr lang="cs-CZ" altLang="cs-CZ" sz="2100" b="1" dirty="0"/>
              <a:t>instrukční sadu</a:t>
            </a:r>
          </a:p>
          <a:p>
            <a:pPr eaLnBrk="1" hangingPunct="1">
              <a:lnSpc>
                <a:spcPct val="80000"/>
              </a:lnSpc>
            </a:pPr>
            <a:r>
              <a:rPr lang="cs-CZ" altLang="cs-CZ" sz="2100" dirty="0"/>
              <a:t>Instrukční sada = </a:t>
            </a:r>
            <a:r>
              <a:rPr lang="cs-CZ" altLang="cs-CZ" sz="2100" b="1" dirty="0"/>
              <a:t>repertoár instrukcí</a:t>
            </a:r>
            <a:r>
              <a:rPr lang="cs-CZ" altLang="cs-CZ" sz="2100" dirty="0"/>
              <a:t>, které dokáže daný mikroprocesor vykonávat</a:t>
            </a:r>
          </a:p>
          <a:p>
            <a:pPr eaLnBrk="1" hangingPunct="1">
              <a:lnSpc>
                <a:spcPct val="80000"/>
              </a:lnSpc>
            </a:pPr>
            <a:r>
              <a:rPr lang="cs-CZ" altLang="cs-CZ" sz="2100" dirty="0"/>
              <a:t>Každý typ mikroprocesoru má jinou instrukční sadu</a:t>
            </a:r>
          </a:p>
          <a:p>
            <a:pPr eaLnBrk="1" hangingPunct="1">
              <a:lnSpc>
                <a:spcPct val="80000"/>
              </a:lnSpc>
            </a:pPr>
            <a:r>
              <a:rPr lang="cs-CZ" altLang="cs-CZ" sz="2100" dirty="0"/>
              <a:t>Pokud dva různé mikroprocesory mají stejnou instrukční sadu a strojový kód, jsou </a:t>
            </a:r>
            <a:r>
              <a:rPr lang="cs-CZ" altLang="cs-CZ" sz="2100" b="1" dirty="0"/>
              <a:t>kompatibilní</a:t>
            </a:r>
            <a:r>
              <a:rPr lang="cs-CZ" altLang="cs-CZ" sz="2100" dirty="0"/>
              <a:t> – stejný program ve strojovém kódu půjde spustit na obou procesorech</a:t>
            </a:r>
          </a:p>
          <a:p>
            <a:pPr eaLnBrk="1" hangingPunct="1">
              <a:lnSpc>
                <a:spcPct val="80000"/>
              </a:lnSpc>
            </a:pPr>
            <a:r>
              <a:rPr lang="cs-CZ" altLang="cs-CZ" sz="2100" dirty="0"/>
              <a:t>Mikroprocesory mohou být </a:t>
            </a:r>
            <a:r>
              <a:rPr lang="cs-CZ" altLang="cs-CZ" sz="2100" b="1" dirty="0"/>
              <a:t>zpětně</a:t>
            </a:r>
            <a:r>
              <a:rPr lang="cs-CZ" altLang="cs-CZ" sz="2100" dirty="0"/>
              <a:t> </a:t>
            </a:r>
            <a:r>
              <a:rPr lang="cs-CZ" altLang="cs-CZ" sz="2100" b="1" dirty="0"/>
              <a:t>kompatibilní</a:t>
            </a:r>
            <a:r>
              <a:rPr lang="cs-CZ" altLang="cs-CZ" sz="2100" dirty="0"/>
              <a:t>, pokud instrukční sada novějšího mikroprocesoru obsahuje všechny instrukce z instrukční sady nějakého staršího typu</a:t>
            </a:r>
          </a:p>
          <a:p>
            <a:pPr eaLnBrk="1" hangingPunct="1">
              <a:lnSpc>
                <a:spcPct val="80000"/>
              </a:lnSpc>
            </a:pPr>
            <a:r>
              <a:rPr lang="cs-CZ" altLang="cs-CZ" sz="2100" b="1" dirty="0"/>
              <a:t>Program</a:t>
            </a:r>
            <a:r>
              <a:rPr lang="cs-CZ" altLang="cs-CZ" sz="2100" dirty="0"/>
              <a:t> je posloupnost instrukcí</a:t>
            </a:r>
          </a:p>
          <a:p>
            <a:pPr eaLnBrk="1" hangingPunct="1">
              <a:lnSpc>
                <a:spcPct val="80000"/>
              </a:lnSpc>
            </a:pPr>
            <a:r>
              <a:rPr lang="cs-CZ" altLang="cs-CZ" sz="2100" dirty="0"/>
              <a:t>Program pro daný mikroprocesor může obsahovat pouze instrukce z jeho instrukční sady</a:t>
            </a:r>
          </a:p>
          <a:p>
            <a:pPr eaLnBrk="1" hangingPunct="1">
              <a:lnSpc>
                <a:spcPct val="80000"/>
              </a:lnSpc>
            </a:pPr>
            <a:r>
              <a:rPr lang="cs-CZ" altLang="cs-CZ" sz="2100" dirty="0"/>
              <a:t>Instrukční sada může být různě široká</a:t>
            </a:r>
          </a:p>
          <a:p>
            <a:pPr lvl="1" eaLnBrk="1" hangingPunct="1">
              <a:lnSpc>
                <a:spcPct val="80000"/>
              </a:lnSpc>
            </a:pPr>
            <a:r>
              <a:rPr lang="cs-CZ" altLang="cs-CZ" sz="2000" dirty="0"/>
              <a:t>Existují mikroprocesory s bohatou instrukční sadou (např. 500 a více instrukcí)</a:t>
            </a:r>
          </a:p>
          <a:p>
            <a:pPr lvl="1" eaLnBrk="1" hangingPunct="1">
              <a:lnSpc>
                <a:spcPct val="80000"/>
              </a:lnSpc>
            </a:pPr>
            <a:r>
              <a:rPr lang="cs-CZ" altLang="cs-CZ" sz="2000" dirty="0"/>
              <a:t>Existují mikroprocesory s malou instrukční sadou (např. pouze kolem 20 instrukcí)</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B2BDF44-4143-4E55-9048-DE0BF299BEBA}"/>
              </a:ext>
            </a:extLst>
          </p:cNvPr>
          <p:cNvSpPr>
            <a:spLocks noGrp="1"/>
          </p:cNvSpPr>
          <p:nvPr>
            <p:ph type="title"/>
          </p:nvPr>
        </p:nvSpPr>
        <p:spPr/>
        <p:txBody>
          <a:bodyPr/>
          <a:lstStyle/>
          <a:p>
            <a:r>
              <a:rPr lang="cs-CZ" dirty="0"/>
              <a:t>Příklad</a:t>
            </a:r>
          </a:p>
        </p:txBody>
      </p:sp>
      <mc:AlternateContent xmlns:mc="http://schemas.openxmlformats.org/markup-compatibility/2006" xmlns:a14="http://schemas.microsoft.com/office/drawing/2010/main">
        <mc:Choice Requires="a14">
          <p:sp>
            <p:nvSpPr>
              <p:cNvPr id="3" name="Zástupný obsah 2">
                <a:extLst>
                  <a:ext uri="{FF2B5EF4-FFF2-40B4-BE49-F238E27FC236}">
                    <a16:creationId xmlns:a16="http://schemas.microsoft.com/office/drawing/2014/main" id="{820EBBBE-40E6-454D-8BD8-7EA5F87E13D1}"/>
                  </a:ext>
                </a:extLst>
              </p:cNvPr>
              <p:cNvSpPr>
                <a:spLocks noGrp="1"/>
              </p:cNvSpPr>
              <p:nvPr>
                <p:ph idx="1"/>
              </p:nvPr>
            </p:nvSpPr>
            <p:spPr>
              <a:xfrm>
                <a:off x="457200" y="1719262"/>
                <a:ext cx="8229600" cy="4662065"/>
              </a:xfrm>
            </p:spPr>
            <p:txBody>
              <a:bodyPr/>
              <a:lstStyle/>
              <a:p>
                <a:r>
                  <a:rPr lang="cs-CZ" sz="1400" dirty="0"/>
                  <a:t>Mikroprocesor má taktovací frekvenci </a:t>
                </a:r>
                <a:r>
                  <a:rPr lang="cs-CZ" sz="1400" b="1" dirty="0"/>
                  <a:t>100 MHz</a:t>
                </a:r>
              </a:p>
              <a:p>
                <a:r>
                  <a:rPr lang="cs-CZ" sz="1400" dirty="0"/>
                  <a:t>Vykonání instrukce trvá v průměru </a:t>
                </a:r>
                <a:r>
                  <a:rPr lang="cs-CZ" sz="1400" b="1" dirty="0"/>
                  <a:t>10 taktů</a:t>
                </a:r>
              </a:p>
              <a:p>
                <a:r>
                  <a:rPr lang="cs-CZ" sz="1400" dirty="0"/>
                  <a:t>Jak dlouho trvá v průměru vykonání jedné instrukce?</a:t>
                </a:r>
              </a:p>
              <a:p>
                <a:r>
                  <a:rPr lang="cs-CZ" sz="1400" dirty="0"/>
                  <a:t>Kolik instrukcí vykoná průměrně procesor za sekundu?</a:t>
                </a:r>
              </a:p>
              <a:p>
                <a:r>
                  <a:rPr lang="cs-CZ" sz="1400" dirty="0"/>
                  <a:t>V kolikátém taktu po spuštění dokončí procesor desátou instrukci?</a:t>
                </a:r>
              </a:p>
              <a:p>
                <a:endParaRPr lang="cs-CZ" sz="1400" dirty="0"/>
              </a:p>
              <a:p>
                <a:r>
                  <a:rPr lang="cs-CZ" sz="1400" dirty="0"/>
                  <a:t>Instrukce jsou časově různě náročné. Provedení jedné instrukce vyžaduje v průměru 10 taktů. Vykonání instrukce tedy průměrně trvá  </a:t>
                </a:r>
                <a14:m>
                  <m:oMath xmlns:m="http://schemas.openxmlformats.org/officeDocument/2006/math">
                    <m:sSub>
                      <m:sSubPr>
                        <m:ctrlPr>
                          <a:rPr lang="cs-CZ" sz="1400" b="0" i="1" smtClean="0">
                            <a:latin typeface="Cambria Math" panose="02040503050406030204" pitchFamily="18" charset="0"/>
                          </a:rPr>
                        </m:ctrlPr>
                      </m:sSubPr>
                      <m:e>
                        <m:r>
                          <a:rPr lang="cs-CZ" sz="1400" b="0" i="1" smtClean="0">
                            <a:latin typeface="Cambria Math" panose="02040503050406030204" pitchFamily="18" charset="0"/>
                          </a:rPr>
                          <m:t>𝑡</m:t>
                        </m:r>
                      </m:e>
                      <m:sub>
                        <m:r>
                          <a:rPr lang="cs-CZ" sz="1400" b="0" i="1" smtClean="0">
                            <a:latin typeface="Cambria Math" panose="02040503050406030204" pitchFamily="18" charset="0"/>
                          </a:rPr>
                          <m:t>𝑖𝑛𝑠𝑡𝑟𝑢𝑘𝑐𝑒</m:t>
                        </m:r>
                      </m:sub>
                    </m:sSub>
                    <m:r>
                      <a:rPr lang="cs-CZ" sz="1400" b="0" i="1" smtClean="0">
                        <a:latin typeface="Cambria Math" panose="02040503050406030204" pitchFamily="18" charset="0"/>
                      </a:rPr>
                      <m:t>=10 </m:t>
                    </m:r>
                    <m:r>
                      <a:rPr lang="cs-CZ" sz="1400" b="0" i="1" smtClean="0">
                        <a:latin typeface="Cambria Math" panose="02040503050406030204" pitchFamily="18" charset="0"/>
                      </a:rPr>
                      <m:t>𝑡𝑎𝑘𝑡</m:t>
                    </m:r>
                    <m:r>
                      <a:rPr lang="cs-CZ" sz="1400" b="0" i="1" smtClean="0">
                        <a:latin typeface="Cambria Math" panose="02040503050406030204" pitchFamily="18" charset="0"/>
                      </a:rPr>
                      <m:t>=10</m:t>
                    </m:r>
                    <m:r>
                      <a:rPr lang="cs-CZ" sz="1400" b="0" i="1" smtClean="0">
                        <a:latin typeface="Cambria Math" panose="02040503050406030204" pitchFamily="18" charset="0"/>
                      </a:rPr>
                      <m:t>𝑇</m:t>
                    </m:r>
                    <m:r>
                      <a:rPr lang="cs-CZ" sz="1400" b="0" i="1" smtClean="0">
                        <a:latin typeface="Cambria Math" panose="02040503050406030204" pitchFamily="18" charset="0"/>
                      </a:rPr>
                      <m:t>=10</m:t>
                    </m:r>
                    <m:f>
                      <m:fPr>
                        <m:ctrlPr>
                          <a:rPr lang="cs-CZ" sz="1400" b="0" i="1" smtClean="0">
                            <a:latin typeface="Cambria Math" panose="02040503050406030204" pitchFamily="18" charset="0"/>
                          </a:rPr>
                        </m:ctrlPr>
                      </m:fPr>
                      <m:num>
                        <m:r>
                          <a:rPr lang="cs-CZ" sz="1400" b="0" i="1" smtClean="0">
                            <a:latin typeface="Cambria Math" panose="02040503050406030204" pitchFamily="18" charset="0"/>
                          </a:rPr>
                          <m:t>1</m:t>
                        </m:r>
                      </m:num>
                      <m:den>
                        <m:r>
                          <a:rPr lang="cs-CZ" sz="1400" b="0" i="1" smtClean="0">
                            <a:latin typeface="Cambria Math" panose="02040503050406030204" pitchFamily="18" charset="0"/>
                          </a:rPr>
                          <m:t>𝑓</m:t>
                        </m:r>
                      </m:den>
                    </m:f>
                    <m:r>
                      <a:rPr lang="cs-CZ" sz="1400" b="0" i="1" smtClean="0">
                        <a:latin typeface="Cambria Math" panose="02040503050406030204" pitchFamily="18" charset="0"/>
                      </a:rPr>
                      <m:t>=10</m:t>
                    </m:r>
                    <m:f>
                      <m:fPr>
                        <m:ctrlPr>
                          <a:rPr lang="cs-CZ" sz="1400" b="0" i="1" smtClean="0">
                            <a:latin typeface="Cambria Math" panose="02040503050406030204" pitchFamily="18" charset="0"/>
                          </a:rPr>
                        </m:ctrlPr>
                      </m:fPr>
                      <m:num>
                        <m:r>
                          <a:rPr lang="cs-CZ" sz="1400" b="0" i="1" smtClean="0">
                            <a:latin typeface="Cambria Math" panose="02040503050406030204" pitchFamily="18" charset="0"/>
                          </a:rPr>
                          <m:t>1</m:t>
                        </m:r>
                      </m:num>
                      <m:den>
                        <m:r>
                          <a:rPr lang="cs-CZ" sz="1400" b="0" i="1" smtClean="0">
                            <a:latin typeface="Cambria Math" panose="02040503050406030204" pitchFamily="18" charset="0"/>
                          </a:rPr>
                          <m:t>100 000 000</m:t>
                        </m:r>
                      </m:den>
                    </m:f>
                    <m:r>
                      <a:rPr lang="cs-CZ" sz="1400" b="0" i="1" smtClean="0">
                        <a:latin typeface="Cambria Math" panose="02040503050406030204" pitchFamily="18" charset="0"/>
                      </a:rPr>
                      <m:t>=</m:t>
                    </m:r>
                    <m:r>
                      <a:rPr lang="cs-CZ" sz="1400" b="1" i="1" smtClean="0">
                        <a:latin typeface="Cambria Math" panose="02040503050406030204" pitchFamily="18" charset="0"/>
                      </a:rPr>
                      <m:t>𝟏𝟎𝟎</m:t>
                    </m:r>
                    <m:r>
                      <a:rPr lang="cs-CZ" sz="1400" b="1" i="1" smtClean="0">
                        <a:latin typeface="Cambria Math" panose="02040503050406030204" pitchFamily="18" charset="0"/>
                      </a:rPr>
                      <m:t> </m:t>
                    </m:r>
                    <m:r>
                      <a:rPr lang="cs-CZ" sz="1400" b="1" i="1" smtClean="0">
                        <a:latin typeface="Cambria Math" panose="02040503050406030204" pitchFamily="18" charset="0"/>
                      </a:rPr>
                      <m:t>𝒏𝒔</m:t>
                    </m:r>
                  </m:oMath>
                </a14:m>
                <a:endParaRPr lang="cs-CZ" sz="1400" b="1" dirty="0"/>
              </a:p>
              <a:p>
                <a:r>
                  <a:rPr lang="cs-CZ" sz="1400" dirty="0"/>
                  <a:t>Instrukce se provádějí postupně. Provedení instrukce vyžaduje v průměru 10 taktů. Oscilátor během jedné sekundy generuje 100 000 000 taktů. </a:t>
                </a:r>
              </a:p>
              <a:p>
                <a14:m>
                  <m:oMath xmlns:m="http://schemas.openxmlformats.org/officeDocument/2006/math">
                    <m:r>
                      <a:rPr lang="cs-CZ" sz="1400" b="0" i="1" smtClean="0">
                        <a:latin typeface="Cambria Math" panose="02040503050406030204" pitchFamily="18" charset="0"/>
                      </a:rPr>
                      <m:t>𝐼𝑃𝑆</m:t>
                    </m:r>
                    <m:r>
                      <a:rPr lang="cs-CZ" sz="1400" b="0" i="1" smtClean="0">
                        <a:latin typeface="Cambria Math" panose="02040503050406030204" pitchFamily="18" charset="0"/>
                      </a:rPr>
                      <m:t>=</m:t>
                    </m:r>
                    <m:f>
                      <m:fPr>
                        <m:ctrlPr>
                          <a:rPr lang="cs-CZ" sz="1400" b="0" i="1" smtClean="0">
                            <a:latin typeface="Cambria Math" panose="02040503050406030204" pitchFamily="18" charset="0"/>
                          </a:rPr>
                        </m:ctrlPr>
                      </m:fPr>
                      <m:num>
                        <m:r>
                          <a:rPr lang="cs-CZ" sz="1400" b="0" i="1" smtClean="0">
                            <a:latin typeface="Cambria Math" panose="02040503050406030204" pitchFamily="18" charset="0"/>
                          </a:rPr>
                          <m:t>𝑓</m:t>
                        </m:r>
                      </m:num>
                      <m:den>
                        <m:r>
                          <a:rPr lang="cs-CZ" sz="1400" b="0" i="1" smtClean="0">
                            <a:latin typeface="Cambria Math" panose="02040503050406030204" pitchFamily="18" charset="0"/>
                          </a:rPr>
                          <m:t>10 </m:t>
                        </m:r>
                      </m:den>
                    </m:f>
                    <m:r>
                      <a:rPr lang="cs-CZ" sz="1400" b="0" i="1" smtClean="0">
                        <a:latin typeface="Cambria Math" panose="02040503050406030204" pitchFamily="18" charset="0"/>
                      </a:rPr>
                      <m:t>=</m:t>
                    </m:r>
                    <m:f>
                      <m:fPr>
                        <m:ctrlPr>
                          <a:rPr lang="cs-CZ" sz="1400" b="0" i="1" smtClean="0">
                            <a:latin typeface="Cambria Math" panose="02040503050406030204" pitchFamily="18" charset="0"/>
                          </a:rPr>
                        </m:ctrlPr>
                      </m:fPr>
                      <m:num>
                        <m:r>
                          <a:rPr lang="cs-CZ" sz="1400" b="0" i="1" smtClean="0">
                            <a:latin typeface="Cambria Math" panose="02040503050406030204" pitchFamily="18" charset="0"/>
                          </a:rPr>
                          <m:t>100 000 000</m:t>
                        </m:r>
                      </m:num>
                      <m:den>
                        <m:r>
                          <a:rPr lang="cs-CZ" sz="1400" b="0" i="1" smtClean="0">
                            <a:latin typeface="Cambria Math" panose="02040503050406030204" pitchFamily="18" charset="0"/>
                          </a:rPr>
                          <m:t>10</m:t>
                        </m:r>
                      </m:den>
                    </m:f>
                    <m:r>
                      <a:rPr lang="cs-CZ" sz="1400" b="0" i="1" smtClean="0">
                        <a:latin typeface="Cambria Math" panose="02040503050406030204" pitchFamily="18" charset="0"/>
                      </a:rPr>
                      <m:t>=</m:t>
                    </m:r>
                    <m:r>
                      <a:rPr lang="cs-CZ" sz="1400" b="1" i="1" smtClean="0">
                        <a:latin typeface="Cambria Math" panose="02040503050406030204" pitchFamily="18" charset="0"/>
                      </a:rPr>
                      <m:t>𝟏𝟎</m:t>
                    </m:r>
                    <m:r>
                      <a:rPr lang="cs-CZ" sz="1400" b="1" i="1" smtClean="0">
                        <a:latin typeface="Cambria Math" panose="02040503050406030204" pitchFamily="18" charset="0"/>
                      </a:rPr>
                      <m:t> </m:t>
                    </m:r>
                    <m:r>
                      <a:rPr lang="cs-CZ" sz="1400" b="1" i="1" smtClean="0">
                        <a:latin typeface="Cambria Math" panose="02040503050406030204" pitchFamily="18" charset="0"/>
                      </a:rPr>
                      <m:t>𝟎𝟎𝟎</m:t>
                    </m:r>
                    <m:r>
                      <a:rPr lang="cs-CZ" sz="1400" b="1" i="1" smtClean="0">
                        <a:latin typeface="Cambria Math" panose="02040503050406030204" pitchFamily="18" charset="0"/>
                      </a:rPr>
                      <m:t> </m:t>
                    </m:r>
                    <m:r>
                      <a:rPr lang="cs-CZ" sz="1400" b="1" i="1" smtClean="0">
                        <a:latin typeface="Cambria Math" panose="02040503050406030204" pitchFamily="18" charset="0"/>
                      </a:rPr>
                      <m:t>𝟎𝟎𝟎</m:t>
                    </m:r>
                    <m:r>
                      <a:rPr lang="cs-CZ" sz="1400" b="1" i="1" smtClean="0">
                        <a:latin typeface="Cambria Math" panose="02040503050406030204" pitchFamily="18" charset="0"/>
                      </a:rPr>
                      <m:t> </m:t>
                    </m:r>
                    <m:r>
                      <a:rPr lang="cs-CZ" sz="1400" b="1" i="1" smtClean="0">
                        <a:latin typeface="Cambria Math" panose="02040503050406030204" pitchFamily="18" charset="0"/>
                      </a:rPr>
                      <m:t>𝑰𝒏𝒔𝒕𝒓𝒖𝒌𝒄</m:t>
                    </m:r>
                    <m:r>
                      <a:rPr lang="cs-CZ" sz="1400" b="1" i="1" smtClean="0">
                        <a:latin typeface="Cambria Math" panose="02040503050406030204" pitchFamily="18" charset="0"/>
                      </a:rPr>
                      <m:t>í </m:t>
                    </m:r>
                    <m:r>
                      <a:rPr lang="cs-CZ" sz="1400" b="1" i="1" smtClean="0">
                        <a:latin typeface="Cambria Math" panose="02040503050406030204" pitchFamily="18" charset="0"/>
                      </a:rPr>
                      <m:t>𝒛𝒂</m:t>
                    </m:r>
                    <m:r>
                      <a:rPr lang="cs-CZ" sz="1400" b="1" i="1" smtClean="0">
                        <a:latin typeface="Cambria Math" panose="02040503050406030204" pitchFamily="18" charset="0"/>
                      </a:rPr>
                      <m:t> </m:t>
                    </m:r>
                    <m:r>
                      <a:rPr lang="cs-CZ" sz="1400" b="1" i="1" smtClean="0">
                        <a:latin typeface="Cambria Math" panose="02040503050406030204" pitchFamily="18" charset="0"/>
                      </a:rPr>
                      <m:t>𝒔𝒆𝒌𝒖𝒏𝒅𝒖</m:t>
                    </m:r>
                  </m:oMath>
                </a14:m>
                <a:endParaRPr lang="cs-CZ" sz="1400" b="1" dirty="0"/>
              </a:p>
              <a:p>
                <a:endParaRPr lang="cs-CZ" sz="1400" dirty="0"/>
              </a:p>
              <a:p>
                <a:r>
                  <a:rPr lang="cs-CZ" sz="1400" dirty="0"/>
                  <a:t>Po spuštění procesoru trvá 10 taktů, než bude vykonána první instrukce. Provádění druhé instrukce bude dokončeno za dalších 10 taktů, tedy ve 20. taktu. Třetí instrukce bude hotová v 30. taktu atd… Desátá instrukce bude tedy dokončena ve </a:t>
                </a:r>
                <a:r>
                  <a:rPr lang="cs-CZ" sz="1400" b="1" dirty="0"/>
                  <a:t>100. taktu</a:t>
                </a:r>
              </a:p>
              <a:p>
                <a:endParaRPr lang="cs-CZ" sz="1400" b="1" dirty="0"/>
              </a:p>
              <a:p>
                <a:r>
                  <a:rPr lang="cs-CZ" sz="1400" b="1" dirty="0"/>
                  <a:t>Situace se ale může každou sekundu měnit, podle toho jak složité instrukce mikroprocesor právě vykonává – provedení každé instrukce procesoru trvá jinak dlouho</a:t>
                </a:r>
              </a:p>
              <a:p>
                <a:endParaRPr lang="cs-CZ" sz="1400" b="1" dirty="0"/>
              </a:p>
            </p:txBody>
          </p:sp>
        </mc:Choice>
        <mc:Fallback xmlns="">
          <p:sp>
            <p:nvSpPr>
              <p:cNvPr id="3" name="Zástupný obsah 2">
                <a:extLst>
                  <a:ext uri="{FF2B5EF4-FFF2-40B4-BE49-F238E27FC236}">
                    <a16:creationId xmlns:a16="http://schemas.microsoft.com/office/drawing/2014/main" id="{820EBBBE-40E6-454D-8BD8-7EA5F87E13D1}"/>
                  </a:ext>
                </a:extLst>
              </p:cNvPr>
              <p:cNvSpPr>
                <a:spLocks noGrp="1" noRot="1" noChangeAspect="1" noMove="1" noResize="1" noEditPoints="1" noAdjustHandles="1" noChangeArrowheads="1" noChangeShapeType="1" noTextEdit="1"/>
              </p:cNvSpPr>
              <p:nvPr>
                <p:ph idx="1"/>
              </p:nvPr>
            </p:nvSpPr>
            <p:spPr>
              <a:xfrm>
                <a:off x="457200" y="1719262"/>
                <a:ext cx="8229600" cy="4662065"/>
              </a:xfrm>
              <a:blipFill>
                <a:blip r:embed="rId2"/>
                <a:stretch>
                  <a:fillRect t="-261" r="-370" b="-1699"/>
                </a:stretch>
              </a:blipFill>
            </p:spPr>
            <p:txBody>
              <a:bodyPr/>
              <a:lstStyle/>
              <a:p>
                <a:r>
                  <a:rPr lang="cs-CZ">
                    <a:noFill/>
                  </a:rPr>
                  <a:t> </a:t>
                </a:r>
              </a:p>
            </p:txBody>
          </p:sp>
        </mc:Fallback>
      </mc:AlternateContent>
    </p:spTree>
    <p:extLst>
      <p:ext uri="{BB962C8B-B14F-4D97-AF65-F5344CB8AC3E}">
        <p14:creationId xmlns:p14="http://schemas.microsoft.com/office/powerpoint/2010/main" val="2707611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8217481-195B-4EAE-AC9F-00E386C24438}"/>
              </a:ext>
            </a:extLst>
          </p:cNvPr>
          <p:cNvSpPr>
            <a:spLocks noGrp="1"/>
          </p:cNvSpPr>
          <p:nvPr>
            <p:ph type="title"/>
          </p:nvPr>
        </p:nvSpPr>
        <p:spPr/>
        <p:txBody>
          <a:bodyPr/>
          <a:lstStyle/>
          <a:p>
            <a:endParaRPr lang="cs-CZ"/>
          </a:p>
        </p:txBody>
      </p:sp>
      <p:sp>
        <p:nvSpPr>
          <p:cNvPr id="3" name="Zástupný obsah 2">
            <a:extLst>
              <a:ext uri="{FF2B5EF4-FFF2-40B4-BE49-F238E27FC236}">
                <a16:creationId xmlns:a16="http://schemas.microsoft.com/office/drawing/2014/main" id="{3F63A6FA-18F1-471E-84EC-6067CC59514F}"/>
              </a:ext>
            </a:extLst>
          </p:cNvPr>
          <p:cNvSpPr>
            <a:spLocks noGrp="1"/>
          </p:cNvSpPr>
          <p:nvPr>
            <p:ph idx="1"/>
          </p:nvPr>
        </p:nvSpPr>
        <p:spPr>
          <a:xfrm>
            <a:off x="457200" y="1719263"/>
            <a:ext cx="8543292" cy="4411662"/>
          </a:xfrm>
        </p:spPr>
        <p:txBody>
          <a:bodyPr/>
          <a:lstStyle/>
          <a:p>
            <a:r>
              <a:rPr lang="cs-CZ" sz="2000" dirty="0"/>
              <a:t>IPS = </a:t>
            </a:r>
            <a:r>
              <a:rPr lang="cs-CZ" sz="2000" dirty="0" err="1"/>
              <a:t>Instructions</a:t>
            </a:r>
            <a:r>
              <a:rPr lang="cs-CZ" sz="2000" dirty="0"/>
              <a:t> per second (počet instrukcí vykonaných za sekundu)</a:t>
            </a:r>
          </a:p>
          <a:p>
            <a:endParaRPr lang="cs-CZ" sz="2000" dirty="0"/>
          </a:p>
          <a:p>
            <a:r>
              <a:rPr lang="cs-CZ" sz="2000" dirty="0"/>
              <a:t>MIPS = </a:t>
            </a:r>
            <a:r>
              <a:rPr lang="cs-CZ" sz="2000" dirty="0" err="1"/>
              <a:t>Million</a:t>
            </a:r>
            <a:r>
              <a:rPr lang="cs-CZ" sz="2000" dirty="0"/>
              <a:t> </a:t>
            </a:r>
            <a:r>
              <a:rPr lang="cs-CZ" sz="2000" dirty="0" err="1"/>
              <a:t>instructions</a:t>
            </a:r>
            <a:r>
              <a:rPr lang="cs-CZ" sz="2000" dirty="0"/>
              <a:t> per second</a:t>
            </a:r>
          </a:p>
          <a:p>
            <a:endParaRPr lang="cs-CZ" sz="2000" dirty="0"/>
          </a:p>
          <a:p>
            <a:r>
              <a:rPr lang="cs-CZ" sz="2000" dirty="0"/>
              <a:t>Jedná se o primitivní ukazatel „výpočetního výkonu“</a:t>
            </a:r>
          </a:p>
          <a:p>
            <a:r>
              <a:rPr lang="cs-CZ" sz="2000" dirty="0"/>
              <a:t>Dva různé mikroprocesory se stejným IPS (stejným počtem instrukcí vykonaných za sekundu) vůbec nemusí mít stejný výpočetní výkon (například pokud jeden z nich je 64-bitový a druhý 8-bitový - pak i přes stejný počet vykonaných instrukcí bude rozdíl ve výkonu značný)</a:t>
            </a:r>
          </a:p>
          <a:p>
            <a:r>
              <a:rPr lang="cs-CZ" sz="2000" dirty="0"/>
              <a:t>Dokonce ani dva různé 64-bitové mikroprocesory se stejným IPS nebudou mít stejný výpočetní výkon (například pokud jeden z nich umí vykonávat pouze jednoduché instrukce a druhý je složitější a nabízí složitější operace)</a:t>
            </a:r>
          </a:p>
        </p:txBody>
      </p:sp>
    </p:spTree>
    <p:extLst>
      <p:ext uri="{BB962C8B-B14F-4D97-AF65-F5344CB8AC3E}">
        <p14:creationId xmlns:p14="http://schemas.microsoft.com/office/powerpoint/2010/main" val="34570174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52FFB07-B347-4B4E-8DEC-9FE30BC038EE}"/>
              </a:ext>
            </a:extLst>
          </p:cNvPr>
          <p:cNvSpPr>
            <a:spLocks noGrp="1"/>
          </p:cNvSpPr>
          <p:nvPr>
            <p:ph type="title"/>
          </p:nvPr>
        </p:nvSpPr>
        <p:spPr/>
        <p:txBody>
          <a:bodyPr/>
          <a:lstStyle/>
          <a:p>
            <a:r>
              <a:rPr lang="cs-CZ" dirty="0"/>
              <a:t>Příklad</a:t>
            </a:r>
          </a:p>
        </p:txBody>
      </p:sp>
      <mc:AlternateContent xmlns:mc="http://schemas.openxmlformats.org/markup-compatibility/2006" xmlns:a14="http://schemas.microsoft.com/office/drawing/2010/main">
        <mc:Choice Requires="a14">
          <p:sp>
            <p:nvSpPr>
              <p:cNvPr id="3" name="Zástupný obsah 2">
                <a:extLst>
                  <a:ext uri="{FF2B5EF4-FFF2-40B4-BE49-F238E27FC236}">
                    <a16:creationId xmlns:a16="http://schemas.microsoft.com/office/drawing/2014/main" id="{C16E069C-BFF4-428C-8415-9B0397366534}"/>
                  </a:ext>
                </a:extLst>
              </p:cNvPr>
              <p:cNvSpPr>
                <a:spLocks noGrp="1"/>
              </p:cNvSpPr>
              <p:nvPr>
                <p:ph idx="1"/>
              </p:nvPr>
            </p:nvSpPr>
            <p:spPr/>
            <p:txBody>
              <a:bodyPr/>
              <a:lstStyle/>
              <a:p>
                <a:r>
                  <a:rPr lang="cs-CZ" sz="2000" dirty="0"/>
                  <a:t>Mikroprocesor má taktovací frekvencí 100 MHz. </a:t>
                </a:r>
              </a:p>
              <a:p>
                <a:r>
                  <a:rPr lang="cs-CZ" sz="2000" dirty="0"/>
                  <a:t>Vykonání jedné instrukce vyžaduje 5 taktů. </a:t>
                </a:r>
              </a:p>
              <a:p>
                <a:r>
                  <a:rPr lang="cs-CZ" sz="2000" i="1" dirty="0"/>
                  <a:t>Určete výpočetní výkon mikroprocesoru v MIPS</a:t>
                </a:r>
              </a:p>
              <a:p>
                <a:endParaRPr lang="cs-CZ" sz="2000" dirty="0"/>
              </a:p>
              <a:p>
                <a:r>
                  <a:rPr lang="cs-CZ" sz="2000" dirty="0"/>
                  <a:t>Během jedné sekundy máme 100 000 000 taktů</a:t>
                </a:r>
              </a:p>
              <a:p>
                <a:r>
                  <a:rPr lang="cs-CZ" sz="2000" dirty="0"/>
                  <a:t>Každý pátý takt dokončí mikroprocesor jednu instrukci</a:t>
                </a:r>
              </a:p>
              <a:p>
                <a:r>
                  <a:rPr lang="cs-CZ" sz="2000" dirty="0"/>
                  <a:t>Počet vykonaných instrukcí za sekundu </a:t>
                </a:r>
                <a14:m>
                  <m:oMath xmlns:m="http://schemas.openxmlformats.org/officeDocument/2006/math">
                    <m:r>
                      <a:rPr lang="cs-CZ" sz="2000" b="0" i="1" smtClean="0">
                        <a:latin typeface="Cambria Math" panose="02040503050406030204" pitchFamily="18" charset="0"/>
                      </a:rPr>
                      <m:t>𝐼𝑃𝑆</m:t>
                    </m:r>
                    <m:r>
                      <a:rPr lang="cs-CZ" sz="2000" b="0" i="1" smtClean="0">
                        <a:latin typeface="Cambria Math" panose="02040503050406030204" pitchFamily="18" charset="0"/>
                      </a:rPr>
                      <m:t>=</m:t>
                    </m:r>
                    <m:f>
                      <m:fPr>
                        <m:ctrlPr>
                          <a:rPr lang="cs-CZ" sz="2000" b="0" i="1" smtClean="0">
                            <a:latin typeface="Cambria Math" panose="02040503050406030204" pitchFamily="18" charset="0"/>
                          </a:rPr>
                        </m:ctrlPr>
                      </m:fPr>
                      <m:num>
                        <m:r>
                          <a:rPr lang="cs-CZ" sz="2000" b="0" i="1" smtClean="0">
                            <a:latin typeface="Cambria Math" panose="02040503050406030204" pitchFamily="18" charset="0"/>
                          </a:rPr>
                          <m:t>100 000 000 </m:t>
                        </m:r>
                        <m:r>
                          <a:rPr lang="cs-CZ" sz="2000" b="0" i="1" smtClean="0">
                            <a:latin typeface="Cambria Math" panose="02040503050406030204" pitchFamily="18" charset="0"/>
                          </a:rPr>
                          <m:t>𝑡𝑎𝑘𝑡</m:t>
                        </m:r>
                        <m:r>
                          <a:rPr lang="cs-CZ" sz="2000" b="0" i="1" smtClean="0">
                            <a:latin typeface="Cambria Math" panose="02040503050406030204" pitchFamily="18" charset="0"/>
                          </a:rPr>
                          <m:t>ů/</m:t>
                        </m:r>
                        <m:r>
                          <a:rPr lang="cs-CZ" sz="2000" b="0" i="1" smtClean="0">
                            <a:latin typeface="Cambria Math" panose="02040503050406030204" pitchFamily="18" charset="0"/>
                          </a:rPr>
                          <m:t>𝑠</m:t>
                        </m:r>
                      </m:num>
                      <m:den>
                        <m:r>
                          <a:rPr lang="cs-CZ" sz="2000" b="0" i="1" smtClean="0">
                            <a:latin typeface="Cambria Math" panose="02040503050406030204" pitchFamily="18" charset="0"/>
                          </a:rPr>
                          <m:t>5 </m:t>
                        </m:r>
                        <m:r>
                          <a:rPr lang="cs-CZ" sz="2000" b="0" i="1" smtClean="0">
                            <a:latin typeface="Cambria Math" panose="02040503050406030204" pitchFamily="18" charset="0"/>
                          </a:rPr>
                          <m:t>𝑡𝑎𝑘𝑡</m:t>
                        </m:r>
                        <m:r>
                          <a:rPr lang="cs-CZ" sz="2000" b="0" i="1" smtClean="0">
                            <a:latin typeface="Cambria Math" panose="02040503050406030204" pitchFamily="18" charset="0"/>
                          </a:rPr>
                          <m:t>ů</m:t>
                        </m:r>
                      </m:den>
                    </m:f>
                    <m:r>
                      <a:rPr lang="cs-CZ" sz="2000" b="0" i="1" smtClean="0">
                        <a:latin typeface="Cambria Math" panose="02040503050406030204" pitchFamily="18" charset="0"/>
                      </a:rPr>
                      <m:t>=20 000 000</m:t>
                    </m:r>
                  </m:oMath>
                </a14:m>
                <a:endParaRPr lang="cs-CZ" sz="2000" b="0" dirty="0"/>
              </a:p>
              <a:p>
                <a:r>
                  <a:rPr lang="cs-CZ" sz="2000" dirty="0"/>
                  <a:t>Mikroprocesor má tedy „výpočetní výkon“ 20 MIPS</a:t>
                </a:r>
              </a:p>
            </p:txBody>
          </p:sp>
        </mc:Choice>
        <mc:Fallback xmlns="">
          <p:sp>
            <p:nvSpPr>
              <p:cNvPr id="3" name="Zástupný obsah 2">
                <a:extLst>
                  <a:ext uri="{FF2B5EF4-FFF2-40B4-BE49-F238E27FC236}">
                    <a16:creationId xmlns:a16="http://schemas.microsoft.com/office/drawing/2014/main" id="{C16E069C-BFF4-428C-8415-9B0397366534}"/>
                  </a:ext>
                </a:extLst>
              </p:cNvPr>
              <p:cNvSpPr>
                <a:spLocks noGrp="1" noRot="1" noChangeAspect="1" noMove="1" noResize="1" noEditPoints="1" noAdjustHandles="1" noChangeArrowheads="1" noChangeShapeType="1" noTextEdit="1"/>
              </p:cNvSpPr>
              <p:nvPr>
                <p:ph idx="1"/>
              </p:nvPr>
            </p:nvSpPr>
            <p:spPr>
              <a:blipFill>
                <a:blip r:embed="rId2"/>
                <a:stretch>
                  <a:fillRect l="-74" t="-552"/>
                </a:stretch>
              </a:blipFill>
            </p:spPr>
            <p:txBody>
              <a:bodyPr/>
              <a:lstStyle/>
              <a:p>
                <a:r>
                  <a:rPr lang="cs-CZ">
                    <a:noFill/>
                  </a:rPr>
                  <a:t> </a:t>
                </a:r>
              </a:p>
            </p:txBody>
          </p:sp>
        </mc:Fallback>
      </mc:AlternateContent>
    </p:spTree>
    <p:extLst>
      <p:ext uri="{BB962C8B-B14F-4D97-AF65-F5344CB8AC3E}">
        <p14:creationId xmlns:p14="http://schemas.microsoft.com/office/powerpoint/2010/main" val="1704349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59D1433-A25D-4298-831C-0C33921A8A5B}"/>
              </a:ext>
            </a:extLst>
          </p:cNvPr>
          <p:cNvSpPr>
            <a:spLocks noGrp="1"/>
          </p:cNvSpPr>
          <p:nvPr>
            <p:ph type="title"/>
          </p:nvPr>
        </p:nvSpPr>
        <p:spPr/>
        <p:txBody>
          <a:bodyPr/>
          <a:lstStyle/>
          <a:p>
            <a:r>
              <a:rPr lang="cs-CZ" dirty="0"/>
              <a:t>Příklad</a:t>
            </a:r>
          </a:p>
        </p:txBody>
      </p:sp>
      <mc:AlternateContent xmlns:mc="http://schemas.openxmlformats.org/markup-compatibility/2006">
        <mc:Choice xmlns:a14="http://schemas.microsoft.com/office/drawing/2010/main" Requires="a14">
          <p:sp>
            <p:nvSpPr>
              <p:cNvPr id="3" name="Zástupný obsah 2">
                <a:extLst>
                  <a:ext uri="{FF2B5EF4-FFF2-40B4-BE49-F238E27FC236}">
                    <a16:creationId xmlns:a16="http://schemas.microsoft.com/office/drawing/2014/main" id="{223616B1-E15E-4CE8-8375-50E78B1B1D96}"/>
                  </a:ext>
                </a:extLst>
              </p:cNvPr>
              <p:cNvSpPr>
                <a:spLocks noGrp="1"/>
              </p:cNvSpPr>
              <p:nvPr>
                <p:ph idx="1"/>
              </p:nvPr>
            </p:nvSpPr>
            <p:spPr>
              <a:xfrm>
                <a:off x="395536" y="1340768"/>
                <a:ext cx="8388932" cy="5112568"/>
              </a:xfrm>
            </p:spPr>
            <p:txBody>
              <a:bodyPr/>
              <a:lstStyle/>
              <a:p>
                <a:r>
                  <a:rPr lang="cs-CZ" sz="2000" dirty="0"/>
                  <a:t>Mikroprocesor má výpočetní výkon 1 MIPS</a:t>
                </a:r>
              </a:p>
              <a:p>
                <a:r>
                  <a:rPr lang="cs-CZ" sz="2000" dirty="0"/>
                  <a:t>Vykonání každé instrukce vyžaduje 6 taktů</a:t>
                </a:r>
              </a:p>
              <a:p>
                <a:endParaRPr lang="cs-CZ" sz="2000" dirty="0"/>
              </a:p>
              <a:p>
                <a:r>
                  <a:rPr lang="cs-CZ" sz="1600" i="1" dirty="0"/>
                  <a:t>Určete taktovací frekvenci mikroprocesoru</a:t>
                </a:r>
              </a:p>
              <a:p>
                <a:r>
                  <a:rPr lang="cs-CZ" sz="1600" i="1" dirty="0"/>
                  <a:t>Určete dobu provádění jedné instrukce</a:t>
                </a:r>
              </a:p>
              <a:p>
                <a:r>
                  <a:rPr lang="cs-CZ" sz="1600" i="1" dirty="0"/>
                  <a:t>Určete dobu trvání jednoho taktu</a:t>
                </a:r>
              </a:p>
              <a:p>
                <a:endParaRPr lang="cs-CZ" sz="1600" dirty="0"/>
              </a:p>
              <a:p>
                <a:r>
                  <a:rPr lang="cs-CZ" sz="1600" dirty="0"/>
                  <a:t>Mikroprocesor vykoná 1 000 000 instrukcí za sekundu</a:t>
                </a:r>
              </a:p>
              <a:p>
                <a:r>
                  <a:rPr lang="cs-CZ" sz="1600" dirty="0"/>
                  <a:t>Vykonání každé instrukce trvá 6 taktů, takže vykonání milionu instrukcí vyžaduje 6000000 taktů</a:t>
                </a:r>
              </a:p>
              <a:p>
                <a:r>
                  <a:rPr lang="cs-CZ" sz="1600" dirty="0"/>
                  <a:t>Aby se to stihlo za sekundu, musí proběhnout 6 000 000 period hodinového signálu</a:t>
                </a:r>
              </a:p>
              <a:p>
                <a:r>
                  <a:rPr lang="cs-CZ" sz="1600" dirty="0"/>
                  <a:t>Taktovací frekvence je tedy 6 000 000 Hz = 6 MHz</a:t>
                </a:r>
              </a:p>
              <a:p>
                <a:r>
                  <a:rPr lang="cs-CZ" sz="1600" dirty="0"/>
                  <a:t>Jeden takt trvá </a:t>
                </a:r>
                <a14:m>
                  <m:oMath xmlns:m="http://schemas.openxmlformats.org/officeDocument/2006/math">
                    <m:r>
                      <a:rPr lang="cs-CZ" sz="1600" b="0" i="1" smtClean="0">
                        <a:latin typeface="Cambria Math" panose="02040503050406030204" pitchFamily="18" charset="0"/>
                      </a:rPr>
                      <m:t>𝑇</m:t>
                    </m:r>
                    <m:r>
                      <a:rPr lang="cs-CZ" sz="1600" b="0" i="1" smtClean="0">
                        <a:latin typeface="Cambria Math" panose="02040503050406030204" pitchFamily="18" charset="0"/>
                      </a:rPr>
                      <m:t>=</m:t>
                    </m:r>
                    <m:f>
                      <m:fPr>
                        <m:ctrlPr>
                          <a:rPr lang="cs-CZ" sz="1600" b="0" i="1" smtClean="0">
                            <a:latin typeface="Cambria Math" panose="02040503050406030204" pitchFamily="18" charset="0"/>
                          </a:rPr>
                        </m:ctrlPr>
                      </m:fPr>
                      <m:num>
                        <m:r>
                          <a:rPr lang="cs-CZ" sz="1600" b="0" i="1" smtClean="0">
                            <a:latin typeface="Cambria Math" panose="02040503050406030204" pitchFamily="18" charset="0"/>
                          </a:rPr>
                          <m:t>1</m:t>
                        </m:r>
                      </m:num>
                      <m:den>
                        <m:r>
                          <a:rPr lang="cs-CZ" sz="1600" b="0" i="1" smtClean="0">
                            <a:latin typeface="Cambria Math" panose="02040503050406030204" pitchFamily="18" charset="0"/>
                          </a:rPr>
                          <m:t>𝑓</m:t>
                        </m:r>
                      </m:den>
                    </m:f>
                    <m:r>
                      <a:rPr lang="cs-CZ" sz="1600" b="0" i="1" smtClean="0">
                        <a:latin typeface="Cambria Math" panose="02040503050406030204" pitchFamily="18" charset="0"/>
                      </a:rPr>
                      <m:t>=</m:t>
                    </m:r>
                    <m:f>
                      <m:fPr>
                        <m:ctrlPr>
                          <a:rPr lang="cs-CZ" sz="1600" b="0" i="1" smtClean="0">
                            <a:latin typeface="Cambria Math" panose="02040503050406030204" pitchFamily="18" charset="0"/>
                          </a:rPr>
                        </m:ctrlPr>
                      </m:fPr>
                      <m:num>
                        <m:r>
                          <a:rPr lang="cs-CZ" sz="1600" b="0" i="1" smtClean="0">
                            <a:latin typeface="Cambria Math" panose="02040503050406030204" pitchFamily="18" charset="0"/>
                          </a:rPr>
                          <m:t>1</m:t>
                        </m:r>
                      </m:num>
                      <m:den>
                        <m:r>
                          <a:rPr lang="cs-CZ" sz="1600" b="0" i="1" smtClean="0">
                            <a:latin typeface="Cambria Math" panose="02040503050406030204" pitchFamily="18" charset="0"/>
                          </a:rPr>
                          <m:t>6 000 000</m:t>
                        </m:r>
                      </m:den>
                    </m:f>
                    <m:r>
                      <a:rPr lang="cs-CZ" sz="1600" b="0" i="1" smtClean="0">
                        <a:latin typeface="Cambria Math" panose="02040503050406030204" pitchFamily="18" charset="0"/>
                      </a:rPr>
                      <m:t>=166,6 </m:t>
                    </m:r>
                    <m:r>
                      <a:rPr lang="cs-CZ" sz="1600" b="0" i="1" smtClean="0">
                        <a:latin typeface="Cambria Math" panose="02040503050406030204" pitchFamily="18" charset="0"/>
                      </a:rPr>
                      <m:t>𝑛𝑠</m:t>
                    </m:r>
                  </m:oMath>
                </a14:m>
                <a:endParaRPr lang="cs-CZ" sz="1600" b="0" dirty="0"/>
              </a:p>
              <a:p>
                <a:r>
                  <a:rPr lang="cs-CZ" sz="1600" dirty="0"/>
                  <a:t>Vykonání jedné instrukce trvá 6 taktů,  </a:t>
                </a:r>
                <a14:m>
                  <m:oMath xmlns:m="http://schemas.openxmlformats.org/officeDocument/2006/math">
                    <m:sSub>
                      <m:sSubPr>
                        <m:ctrlPr>
                          <a:rPr lang="cs-CZ" sz="1600" b="0" i="1" smtClean="0">
                            <a:latin typeface="Cambria Math" panose="02040503050406030204" pitchFamily="18" charset="0"/>
                          </a:rPr>
                        </m:ctrlPr>
                      </m:sSubPr>
                      <m:e>
                        <m:r>
                          <a:rPr lang="cs-CZ" sz="1600" b="0" i="1" smtClean="0">
                            <a:latin typeface="Cambria Math" panose="02040503050406030204" pitchFamily="18" charset="0"/>
                          </a:rPr>
                          <m:t>𝑡</m:t>
                        </m:r>
                      </m:e>
                      <m:sub>
                        <m:r>
                          <a:rPr lang="cs-CZ" sz="1600" b="0" i="1" smtClean="0">
                            <a:latin typeface="Cambria Math" panose="02040503050406030204" pitchFamily="18" charset="0"/>
                          </a:rPr>
                          <m:t>𝑖𝑛𝑠𝑡𝑟𝑢𝑘𝑐𝑒</m:t>
                        </m:r>
                      </m:sub>
                    </m:sSub>
                    <m:r>
                      <a:rPr lang="cs-CZ" sz="1600" b="0" i="1" smtClean="0">
                        <a:latin typeface="Cambria Math" panose="02040503050406030204" pitchFamily="18" charset="0"/>
                      </a:rPr>
                      <m:t>=6</m:t>
                    </m:r>
                    <m:r>
                      <a:rPr lang="cs-CZ" sz="1600" b="0" i="1" smtClean="0">
                        <a:latin typeface="Cambria Math" panose="02040503050406030204" pitchFamily="18" charset="0"/>
                      </a:rPr>
                      <m:t>𝑇</m:t>
                    </m:r>
                    <m:r>
                      <a:rPr lang="cs-CZ" sz="1600" b="0" i="1" smtClean="0">
                        <a:latin typeface="Cambria Math" panose="02040503050406030204" pitchFamily="18" charset="0"/>
                      </a:rPr>
                      <m:t>=6∙166,6</m:t>
                    </m:r>
                    <m:r>
                      <a:rPr lang="cs-CZ" sz="1600" b="0" i="1" smtClean="0">
                        <a:latin typeface="Cambria Math" panose="02040503050406030204" pitchFamily="18" charset="0"/>
                        <a:ea typeface="Cambria Math" panose="02040503050406030204" pitchFamily="18" charset="0"/>
                      </a:rPr>
                      <m:t>𝑛𝑠</m:t>
                    </m:r>
                    <m:r>
                      <a:rPr lang="cs-CZ" sz="1600" b="0" i="1" smtClean="0">
                        <a:latin typeface="Cambria Math" panose="02040503050406030204" pitchFamily="18" charset="0"/>
                        <a:ea typeface="Cambria Math" panose="02040503050406030204" pitchFamily="18" charset="0"/>
                      </a:rPr>
                      <m:t>=1000</m:t>
                    </m:r>
                    <m:r>
                      <a:rPr lang="cs-CZ" sz="1600" b="0" i="1" smtClean="0">
                        <a:latin typeface="Cambria Math" panose="02040503050406030204" pitchFamily="18" charset="0"/>
                        <a:ea typeface="Cambria Math" panose="02040503050406030204" pitchFamily="18" charset="0"/>
                      </a:rPr>
                      <m:t>𝑛𝑠</m:t>
                    </m:r>
                    <m:r>
                      <a:rPr lang="cs-CZ" sz="1600" b="0" i="1" smtClean="0">
                        <a:latin typeface="Cambria Math" panose="02040503050406030204" pitchFamily="18" charset="0"/>
                        <a:ea typeface="Cambria Math" panose="02040503050406030204" pitchFamily="18" charset="0"/>
                      </a:rPr>
                      <m:t>=1</m:t>
                    </m:r>
                    <m:r>
                      <a:rPr lang="cs-CZ" sz="1600" b="0" i="1" smtClean="0">
                        <a:latin typeface="Cambria Math" panose="02040503050406030204" pitchFamily="18" charset="0"/>
                        <a:ea typeface="Cambria Math" panose="02040503050406030204" pitchFamily="18" charset="0"/>
                      </a:rPr>
                      <m:t>𝜇</m:t>
                    </m:r>
                    <m:r>
                      <a:rPr lang="cs-CZ" sz="1600" b="0" i="1" smtClean="0">
                        <a:latin typeface="Cambria Math" panose="02040503050406030204" pitchFamily="18" charset="0"/>
                        <a:ea typeface="Cambria Math" panose="02040503050406030204" pitchFamily="18" charset="0"/>
                      </a:rPr>
                      <m:t>𝑠</m:t>
                    </m:r>
                  </m:oMath>
                </a14:m>
                <a:endParaRPr lang="cs-CZ" sz="1600" dirty="0"/>
              </a:p>
              <a:p>
                <a:r>
                  <a:rPr lang="cs-CZ" sz="1600" dirty="0"/>
                  <a:t>Anebo jinak -za sekundu se vykoná 100000 instrukcí, takže </a:t>
                </a:r>
                <a14:m>
                  <m:oMath xmlns:m="http://schemas.openxmlformats.org/officeDocument/2006/math">
                    <m:sSub>
                      <m:sSubPr>
                        <m:ctrlPr>
                          <a:rPr lang="cs-CZ" sz="1600" b="0" i="1" smtClean="0">
                            <a:latin typeface="Cambria Math" panose="02040503050406030204" pitchFamily="18" charset="0"/>
                          </a:rPr>
                        </m:ctrlPr>
                      </m:sSubPr>
                      <m:e>
                        <m:r>
                          <a:rPr lang="cs-CZ" sz="1600" b="0" i="1" smtClean="0">
                            <a:latin typeface="Cambria Math" panose="02040503050406030204" pitchFamily="18" charset="0"/>
                          </a:rPr>
                          <m:t>𝑡</m:t>
                        </m:r>
                      </m:e>
                      <m:sub>
                        <m:r>
                          <a:rPr lang="cs-CZ" sz="1600" b="0" i="1" smtClean="0">
                            <a:latin typeface="Cambria Math" panose="02040503050406030204" pitchFamily="18" charset="0"/>
                          </a:rPr>
                          <m:t>𝑖𝑛𝑠𝑡𝑟𝑢𝑘𝑐𝑒</m:t>
                        </m:r>
                      </m:sub>
                    </m:sSub>
                    <m:r>
                      <a:rPr lang="cs-CZ" sz="1600" b="0" i="1" smtClean="0">
                        <a:latin typeface="Cambria Math" panose="02040503050406030204" pitchFamily="18" charset="0"/>
                      </a:rPr>
                      <m:t>=</m:t>
                    </m:r>
                    <m:f>
                      <m:fPr>
                        <m:ctrlPr>
                          <a:rPr lang="cs-CZ" sz="1600" b="0" i="1" smtClean="0">
                            <a:latin typeface="Cambria Math" panose="02040503050406030204" pitchFamily="18" charset="0"/>
                          </a:rPr>
                        </m:ctrlPr>
                      </m:fPr>
                      <m:num>
                        <m:r>
                          <a:rPr lang="cs-CZ" sz="1600" b="0" i="1" smtClean="0">
                            <a:latin typeface="Cambria Math" panose="02040503050406030204" pitchFamily="18" charset="0"/>
                          </a:rPr>
                          <m:t>1</m:t>
                        </m:r>
                        <m:r>
                          <a:rPr lang="cs-CZ" sz="1600" b="0" i="1" smtClean="0">
                            <a:latin typeface="Cambria Math" panose="02040503050406030204" pitchFamily="18" charset="0"/>
                          </a:rPr>
                          <m:t>𝑠</m:t>
                        </m:r>
                      </m:num>
                      <m:den>
                        <m:r>
                          <a:rPr lang="cs-CZ" sz="1600" b="0" i="1" smtClean="0">
                            <a:latin typeface="Cambria Math" panose="02040503050406030204" pitchFamily="18" charset="0"/>
                          </a:rPr>
                          <m:t>1 000 000</m:t>
                        </m:r>
                      </m:den>
                    </m:f>
                    <m:r>
                      <a:rPr lang="cs-CZ" sz="1600" b="0" i="1" smtClean="0">
                        <a:latin typeface="Cambria Math" panose="02040503050406030204" pitchFamily="18" charset="0"/>
                      </a:rPr>
                      <m:t>=1</m:t>
                    </m:r>
                    <m:r>
                      <a:rPr lang="cs-CZ" sz="1600" b="0" i="1" smtClean="0">
                        <a:latin typeface="Cambria Math" panose="02040503050406030204" pitchFamily="18" charset="0"/>
                        <a:ea typeface="Cambria Math" panose="02040503050406030204" pitchFamily="18" charset="0"/>
                      </a:rPr>
                      <m:t>𝜇</m:t>
                    </m:r>
                    <m:r>
                      <a:rPr lang="cs-CZ" sz="1600" b="0" i="1" smtClean="0">
                        <a:latin typeface="Cambria Math" panose="02040503050406030204" pitchFamily="18" charset="0"/>
                        <a:ea typeface="Cambria Math" panose="02040503050406030204" pitchFamily="18" charset="0"/>
                      </a:rPr>
                      <m:t>𝑠</m:t>
                    </m:r>
                  </m:oMath>
                </a14:m>
                <a:endParaRPr lang="cs-CZ" sz="1600" dirty="0"/>
              </a:p>
              <a:p>
                <a:endParaRPr lang="cs-CZ" sz="2000" dirty="0"/>
              </a:p>
            </p:txBody>
          </p:sp>
        </mc:Choice>
        <mc:Fallback>
          <p:sp>
            <p:nvSpPr>
              <p:cNvPr id="3" name="Zástupný obsah 2">
                <a:extLst>
                  <a:ext uri="{FF2B5EF4-FFF2-40B4-BE49-F238E27FC236}">
                    <a16:creationId xmlns:a16="http://schemas.microsoft.com/office/drawing/2014/main" id="{223616B1-E15E-4CE8-8375-50E78B1B1D96}"/>
                  </a:ext>
                </a:extLst>
              </p:cNvPr>
              <p:cNvSpPr>
                <a:spLocks noGrp="1" noRot="1" noChangeAspect="1" noMove="1" noResize="1" noEditPoints="1" noAdjustHandles="1" noChangeArrowheads="1" noChangeShapeType="1" noTextEdit="1"/>
              </p:cNvSpPr>
              <p:nvPr>
                <p:ph idx="1"/>
              </p:nvPr>
            </p:nvSpPr>
            <p:spPr>
              <a:xfrm>
                <a:off x="395536" y="1340768"/>
                <a:ext cx="8388932" cy="5112568"/>
              </a:xfrm>
              <a:blipFill>
                <a:blip r:embed="rId2"/>
                <a:stretch>
                  <a:fillRect l="-145" t="-596"/>
                </a:stretch>
              </a:blipFill>
            </p:spPr>
            <p:txBody>
              <a:bodyPr/>
              <a:lstStyle/>
              <a:p>
                <a:r>
                  <a:rPr lang="cs-CZ">
                    <a:noFill/>
                  </a:rPr>
                  <a:t> </a:t>
                </a:r>
              </a:p>
            </p:txBody>
          </p:sp>
        </mc:Fallback>
      </mc:AlternateContent>
    </p:spTree>
    <p:extLst>
      <p:ext uri="{BB962C8B-B14F-4D97-AF65-F5344CB8AC3E}">
        <p14:creationId xmlns:p14="http://schemas.microsoft.com/office/powerpoint/2010/main" val="8640161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3038039-CDB5-4FEC-8114-BA85940A23CC}"/>
              </a:ext>
            </a:extLst>
          </p:cNvPr>
          <p:cNvSpPr>
            <a:spLocks noGrp="1"/>
          </p:cNvSpPr>
          <p:nvPr>
            <p:ph type="title"/>
          </p:nvPr>
        </p:nvSpPr>
        <p:spPr/>
        <p:txBody>
          <a:bodyPr/>
          <a:lstStyle/>
          <a:p>
            <a:r>
              <a:rPr lang="cs-CZ" dirty="0"/>
              <a:t>Příklad</a:t>
            </a:r>
          </a:p>
        </p:txBody>
      </p:sp>
      <p:sp>
        <p:nvSpPr>
          <p:cNvPr id="3" name="Zástupný obsah 2">
            <a:extLst>
              <a:ext uri="{FF2B5EF4-FFF2-40B4-BE49-F238E27FC236}">
                <a16:creationId xmlns:a16="http://schemas.microsoft.com/office/drawing/2014/main" id="{A36B1D11-DED8-456D-9203-AD5BA539C5AA}"/>
              </a:ext>
            </a:extLst>
          </p:cNvPr>
          <p:cNvSpPr>
            <a:spLocks noGrp="1"/>
          </p:cNvSpPr>
          <p:nvPr>
            <p:ph idx="1"/>
          </p:nvPr>
        </p:nvSpPr>
        <p:spPr/>
        <p:txBody>
          <a:bodyPr/>
          <a:lstStyle/>
          <a:p>
            <a:r>
              <a:rPr lang="cs-CZ" sz="1800" dirty="0"/>
              <a:t>Mikroprocesor během jedné sekundy vykonal 1 000 000 jednoduchých a 1 500 000 složitých instrukcí</a:t>
            </a:r>
          </a:p>
          <a:p>
            <a:r>
              <a:rPr lang="cs-CZ" sz="1800" dirty="0"/>
              <a:t>Provedení jednoduché instrukce vyžaduje 5 taktů</a:t>
            </a:r>
          </a:p>
          <a:p>
            <a:r>
              <a:rPr lang="cs-CZ" sz="1800" dirty="0"/>
              <a:t>Provedení složité instrukce vyžaduje 10 taktů</a:t>
            </a:r>
          </a:p>
          <a:p>
            <a:r>
              <a:rPr lang="cs-CZ" sz="1800" i="1" dirty="0"/>
              <a:t>Určete taktovací frekvenci mikroprocesoru</a:t>
            </a:r>
          </a:p>
          <a:p>
            <a:endParaRPr lang="cs-CZ" sz="1800" i="1" dirty="0"/>
          </a:p>
          <a:p>
            <a:r>
              <a:rPr lang="cs-CZ" sz="1800" dirty="0"/>
              <a:t>Mikroprocesor vykonal 1 000 000 jednoduchých instrukcí, což vyžadovalo 1000000 x 5 taktů = 5 000 000 taktů</a:t>
            </a:r>
          </a:p>
          <a:p>
            <a:r>
              <a:rPr lang="cs-CZ" sz="1800" dirty="0"/>
              <a:t>Mikroprocesor vykonal 1 500 000 složitých instrukcí, což vyžadovalo 1 500 000 x 10 taktů = 15 000 000 taktů</a:t>
            </a:r>
          </a:p>
          <a:p>
            <a:r>
              <a:rPr lang="cs-CZ" sz="1800" dirty="0"/>
              <a:t>Vykonání všech instrukcí tedy vyžadovalo 5 000 000 + 15 000 000 taktů = 20 000 000 taktů</a:t>
            </a:r>
          </a:p>
          <a:p>
            <a:r>
              <a:rPr lang="cs-CZ" sz="1800" dirty="0"/>
              <a:t>Toto se stihlo během jedné sekundy</a:t>
            </a:r>
          </a:p>
          <a:p>
            <a:r>
              <a:rPr lang="cs-CZ" sz="1800" dirty="0"/>
              <a:t>Taktovací frekvence tedy musí být 20 000 000 taktů za sekundu</a:t>
            </a:r>
          </a:p>
          <a:p>
            <a:r>
              <a:rPr lang="cs-CZ" sz="1800" dirty="0"/>
              <a:t>f = </a:t>
            </a:r>
            <a:r>
              <a:rPr lang="cs-CZ" sz="1800" u="sng" dirty="0"/>
              <a:t>20 MHz</a:t>
            </a:r>
          </a:p>
          <a:p>
            <a:endParaRPr lang="cs-CZ" sz="2000" i="1" dirty="0"/>
          </a:p>
          <a:p>
            <a:endParaRPr lang="cs-CZ" sz="2000" i="1" dirty="0"/>
          </a:p>
        </p:txBody>
      </p:sp>
    </p:spTree>
    <p:extLst>
      <p:ext uri="{BB962C8B-B14F-4D97-AF65-F5344CB8AC3E}">
        <p14:creationId xmlns:p14="http://schemas.microsoft.com/office/powerpoint/2010/main" val="33115088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Nadpis 1"/>
          <p:cNvSpPr>
            <a:spLocks noGrp="1" noChangeArrowheads="1"/>
          </p:cNvSpPr>
          <p:nvPr>
            <p:ph type="title" idx="4294967295"/>
          </p:nvPr>
        </p:nvSpPr>
        <p:spPr/>
        <p:txBody>
          <a:bodyPr anchor="ctr"/>
          <a:lstStyle/>
          <a:p>
            <a:pPr eaLnBrk="1" hangingPunct="1"/>
            <a:r>
              <a:rPr lang="cs-CZ" altLang="cs-CZ"/>
              <a:t>Výkon moderních mikroprocesorů</a:t>
            </a:r>
          </a:p>
        </p:txBody>
      </p:sp>
      <p:sp>
        <p:nvSpPr>
          <p:cNvPr id="34819" name="Zástupný symbol pro obsah 2"/>
          <p:cNvSpPr>
            <a:spLocks noGrp="1" noChangeArrowheads="1"/>
          </p:cNvSpPr>
          <p:nvPr>
            <p:ph idx="4294967295"/>
          </p:nvPr>
        </p:nvSpPr>
        <p:spPr/>
        <p:txBody>
          <a:bodyPr/>
          <a:lstStyle/>
          <a:p>
            <a:pPr eaLnBrk="1" hangingPunct="1"/>
            <a:r>
              <a:rPr lang="cs-CZ" altLang="cs-CZ" sz="1900" dirty="0"/>
              <a:t>U dnešních </a:t>
            </a:r>
            <a:r>
              <a:rPr lang="cs-CZ" altLang="cs-CZ" sz="1900" b="1" dirty="0"/>
              <a:t>moderních mikroprocesorů </a:t>
            </a:r>
            <a:r>
              <a:rPr lang="cs-CZ" altLang="cs-CZ" sz="1900" dirty="0"/>
              <a:t>je situace odlišná a mnohem komplikovanější</a:t>
            </a:r>
          </a:p>
          <a:p>
            <a:pPr eaLnBrk="1" hangingPunct="1"/>
            <a:r>
              <a:rPr lang="cs-CZ" altLang="cs-CZ" sz="1900" dirty="0"/>
              <a:t>Nadále platí, že mikroprocesor potřebuje k vykonání každé instrukce </a:t>
            </a:r>
            <a:r>
              <a:rPr lang="cs-CZ" altLang="cs-CZ" sz="1900" b="1" dirty="0"/>
              <a:t>několik taktů</a:t>
            </a:r>
          </a:p>
          <a:p>
            <a:pPr eaLnBrk="1" hangingPunct="1"/>
            <a:r>
              <a:rPr lang="cs-CZ" altLang="cs-CZ" sz="1900" dirty="0"/>
              <a:t>Protože ale moderní mikroprocesory zpracovávají </a:t>
            </a:r>
            <a:r>
              <a:rPr lang="cs-CZ" altLang="cs-CZ" sz="1900" b="1" dirty="0"/>
              <a:t>několik instrukcí současně</a:t>
            </a:r>
            <a:r>
              <a:rPr lang="cs-CZ" altLang="cs-CZ" sz="1900" dirty="0"/>
              <a:t>, je možné, že v každém taktu je dokončena jedna nebo i více instrukcí</a:t>
            </a:r>
          </a:p>
          <a:p>
            <a:pPr eaLnBrk="1" hangingPunct="1"/>
            <a:r>
              <a:rPr lang="cs-CZ" altLang="cs-CZ" sz="1900" dirty="0"/>
              <a:t>U </a:t>
            </a:r>
            <a:r>
              <a:rPr lang="cs-CZ" altLang="cs-CZ" sz="1900" b="1" dirty="0"/>
              <a:t>moderních mikroprocesorů </a:t>
            </a:r>
            <a:r>
              <a:rPr lang="cs-CZ" altLang="cs-CZ" sz="1900" dirty="0"/>
              <a:t>se tedy setkáme s tím, že dokáží provést více instrukcí za sekundu, než jaká je jejich taktovací frekvence</a:t>
            </a:r>
          </a:p>
          <a:p>
            <a:pPr eaLnBrk="1" hangingPunct="1"/>
            <a:r>
              <a:rPr lang="cs-CZ" altLang="cs-CZ" sz="1900" dirty="0"/>
              <a:t>Např. mikroprocesor běží na frekvenci </a:t>
            </a:r>
            <a:r>
              <a:rPr lang="cs-CZ" altLang="cs-CZ" sz="1900" b="1" dirty="0"/>
              <a:t>2,5 GHz </a:t>
            </a:r>
            <a:r>
              <a:rPr lang="cs-CZ" altLang="cs-CZ" sz="1900" dirty="0"/>
              <a:t>(2,5 miliardy taktů za sekundu)</a:t>
            </a:r>
            <a:r>
              <a:rPr lang="cs-CZ" altLang="cs-CZ" sz="1900" b="1" dirty="0"/>
              <a:t> </a:t>
            </a:r>
            <a:r>
              <a:rPr lang="cs-CZ" altLang="cs-CZ" sz="1900" dirty="0"/>
              <a:t>a při tom dokáže vykonat v průměru </a:t>
            </a:r>
            <a:r>
              <a:rPr lang="cs-CZ" altLang="cs-CZ" sz="1900" b="1" dirty="0"/>
              <a:t>4 miliardy </a:t>
            </a:r>
            <a:r>
              <a:rPr lang="cs-CZ" altLang="cs-CZ" sz="1900" dirty="0"/>
              <a:t>instrukcí za sekundu</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p:txBody>
          <a:bodyPr anchor="ctr"/>
          <a:lstStyle/>
          <a:p>
            <a:pPr eaLnBrk="1" hangingPunct="1"/>
            <a:r>
              <a:rPr lang="cs-CZ" altLang="cs-CZ"/>
              <a:t>Taktovací frekvence</a:t>
            </a:r>
          </a:p>
        </p:txBody>
      </p:sp>
      <p:sp>
        <p:nvSpPr>
          <p:cNvPr id="35843" name="Rectangle 3"/>
          <p:cNvSpPr>
            <a:spLocks noGrp="1" noChangeArrowheads="1"/>
          </p:cNvSpPr>
          <p:nvPr>
            <p:ph type="body" idx="4294967295"/>
          </p:nvPr>
        </p:nvSpPr>
        <p:spPr>
          <a:xfrm>
            <a:off x="457200" y="1719262"/>
            <a:ext cx="8229600" cy="4842085"/>
          </a:xfrm>
        </p:spPr>
        <p:txBody>
          <a:bodyPr/>
          <a:lstStyle/>
          <a:p>
            <a:pPr eaLnBrk="1" hangingPunct="1"/>
            <a:r>
              <a:rPr lang="cs-CZ" altLang="cs-CZ" sz="1400" b="1" dirty="0"/>
              <a:t>Nominální frekvence</a:t>
            </a:r>
            <a:r>
              <a:rPr lang="cs-CZ" altLang="cs-CZ" sz="1400" dirty="0"/>
              <a:t> mikroprocesoru je frekvence, na které výrobce zaručuje bezproblémový chod</a:t>
            </a:r>
          </a:p>
          <a:p>
            <a:pPr eaLnBrk="1" hangingPunct="1"/>
            <a:r>
              <a:rPr lang="cs-CZ" altLang="cs-CZ" sz="1400" dirty="0"/>
              <a:t>Snížením této frekvence dojde k „</a:t>
            </a:r>
            <a:r>
              <a:rPr lang="cs-CZ" altLang="cs-CZ" sz="1400" b="1" dirty="0" err="1"/>
              <a:t>podtaktování</a:t>
            </a:r>
            <a:r>
              <a:rPr lang="cs-CZ" altLang="cs-CZ" sz="1400" dirty="0"/>
              <a:t>“, což má za důsledek </a:t>
            </a:r>
            <a:r>
              <a:rPr lang="cs-CZ" altLang="cs-CZ" sz="1400" b="1" dirty="0"/>
              <a:t>nižší výpočetní výkon</a:t>
            </a:r>
            <a:r>
              <a:rPr lang="cs-CZ" altLang="cs-CZ" sz="1400" dirty="0"/>
              <a:t>, než kterého je mikroprocesor schopen</a:t>
            </a:r>
          </a:p>
          <a:p>
            <a:pPr eaLnBrk="1" hangingPunct="1"/>
            <a:r>
              <a:rPr lang="cs-CZ" altLang="cs-CZ" sz="1400" dirty="0" err="1"/>
              <a:t>Podtaktováním</a:t>
            </a:r>
            <a:r>
              <a:rPr lang="cs-CZ" altLang="cs-CZ" sz="1400" dirty="0"/>
              <a:t> se také často významně sníží </a:t>
            </a:r>
            <a:r>
              <a:rPr lang="cs-CZ" altLang="cs-CZ" sz="1400" b="1" dirty="0"/>
              <a:t>elektrický příkon</a:t>
            </a:r>
            <a:r>
              <a:rPr lang="cs-CZ" altLang="cs-CZ" sz="1400" dirty="0"/>
              <a:t> procesoru a je tedy </a:t>
            </a:r>
            <a:r>
              <a:rPr lang="cs-CZ" altLang="cs-CZ" sz="1400" b="1" dirty="0"/>
              <a:t>úspornější</a:t>
            </a:r>
          </a:p>
          <a:p>
            <a:pPr eaLnBrk="1" hangingPunct="1"/>
            <a:r>
              <a:rPr lang="cs-CZ" altLang="cs-CZ" sz="1400" dirty="0"/>
              <a:t>Moderní mikroprocesory při nízké zátěži (když počítač zahálí) umí automaticky přechodem na nižší taktovací frekvenci přejít do </a:t>
            </a:r>
            <a:r>
              <a:rPr lang="cs-CZ" altLang="cs-CZ" sz="1400" b="1" dirty="0"/>
              <a:t>úsporného režimu běhu</a:t>
            </a:r>
          </a:p>
          <a:p>
            <a:pPr eaLnBrk="1" hangingPunct="1"/>
            <a:r>
              <a:rPr lang="cs-CZ" altLang="cs-CZ" sz="1400" dirty="0"/>
              <a:t>Zvýšením taktovací frekvence nad doporučenou hodnotu dochází k „</a:t>
            </a:r>
            <a:r>
              <a:rPr lang="cs-CZ" altLang="cs-CZ" sz="1400" b="1" dirty="0"/>
              <a:t>přetaktování</a:t>
            </a:r>
            <a:r>
              <a:rPr lang="cs-CZ" altLang="cs-CZ" sz="1400" dirty="0"/>
              <a:t>“</a:t>
            </a:r>
          </a:p>
          <a:p>
            <a:pPr eaLnBrk="1" hangingPunct="1"/>
            <a:r>
              <a:rPr lang="cs-CZ" altLang="cs-CZ" sz="1400" dirty="0"/>
              <a:t>Přetaktováním lze </a:t>
            </a:r>
            <a:r>
              <a:rPr lang="cs-CZ" altLang="cs-CZ" sz="1400" b="1" dirty="0"/>
              <a:t>zvýšit výpočetní výkon mikroprocesoru</a:t>
            </a:r>
            <a:r>
              <a:rPr lang="cs-CZ" altLang="cs-CZ" sz="1400" dirty="0"/>
              <a:t>, ale bude docházet k větší spotřebě elektrické energie a </a:t>
            </a:r>
            <a:r>
              <a:rPr lang="cs-CZ" altLang="cs-CZ" sz="1400" b="1" dirty="0"/>
              <a:t>zahřívání</a:t>
            </a:r>
          </a:p>
          <a:p>
            <a:pPr eaLnBrk="1" hangingPunct="1"/>
            <a:r>
              <a:rPr lang="cs-CZ" altLang="cs-CZ" sz="1400" dirty="0"/>
              <a:t>Dokážeme-li mikroprocesor uchladit, lze obvykle taktovací frekvenci o dost zvýšit, protože rezerva zvolená při stanovení nominální frekvence bývá značná</a:t>
            </a:r>
          </a:p>
          <a:p>
            <a:pPr eaLnBrk="1" hangingPunct="1"/>
            <a:r>
              <a:rPr lang="cs-CZ" altLang="cs-CZ" sz="1400" dirty="0"/>
              <a:t>Nad určitou hraniční taktovací frekvencí však již procesor přestane zcela fungovat, i kdybychom ho chladili sebevíc</a:t>
            </a:r>
          </a:p>
          <a:p>
            <a:pPr eaLnBrk="1" hangingPunct="1"/>
            <a:r>
              <a:rPr lang="cs-CZ" altLang="cs-CZ" sz="1400" dirty="0"/>
              <a:t>Problém není v zahřívání, ale v tom, že procesor „přestane stíhat“ – Frekvence je moc vysoká, perioda hodinového signálu je moc krátká a jednotlivé fáze provádění instrukcí nastávají dříve než byly dokončeny předchozí, takže procesor generuje chaotické výsledky</a:t>
            </a:r>
          </a:p>
          <a:p>
            <a:pPr eaLnBrk="1" hangingPunct="1"/>
            <a:r>
              <a:rPr lang="cs-CZ" altLang="cs-CZ" sz="1400" b="1" dirty="0"/>
              <a:t>Mezní frekvence</a:t>
            </a:r>
            <a:r>
              <a:rPr lang="cs-CZ" altLang="cs-CZ" sz="1400" dirty="0"/>
              <a:t> je taková frekvence, kdy </a:t>
            </a:r>
            <a:r>
              <a:rPr lang="cs-CZ" altLang="cs-CZ" sz="1400" b="1" dirty="0"/>
              <a:t>perioda hodinového signálu</a:t>
            </a:r>
            <a:r>
              <a:rPr lang="cs-CZ" altLang="cs-CZ" sz="1400" dirty="0"/>
              <a:t> je kratší, než </a:t>
            </a:r>
            <a:r>
              <a:rPr lang="cs-CZ" altLang="cs-CZ" sz="1400" b="1" dirty="0"/>
              <a:t>zpoždění</a:t>
            </a:r>
            <a:r>
              <a:rPr lang="cs-CZ" altLang="cs-CZ" sz="1400" dirty="0"/>
              <a:t> vznikající uvnitř mikroprocesoru – řadič generuje řídící signály rychleji, než jsou na ně jednotlivé funkční bloky schopny reagovat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Nadpis 1"/>
          <p:cNvSpPr>
            <a:spLocks noGrp="1" noChangeArrowheads="1"/>
          </p:cNvSpPr>
          <p:nvPr>
            <p:ph type="title" idx="4294967295"/>
          </p:nvPr>
        </p:nvSpPr>
        <p:spPr/>
        <p:txBody>
          <a:bodyPr anchor="ctr"/>
          <a:lstStyle/>
          <a:p>
            <a:pPr eaLnBrk="1" hangingPunct="1"/>
            <a:r>
              <a:rPr lang="cs-CZ" altLang="cs-CZ"/>
              <a:t>Frekvence</a:t>
            </a:r>
          </a:p>
        </p:txBody>
      </p:sp>
      <p:sp>
        <p:nvSpPr>
          <p:cNvPr id="36867" name="Zástupný symbol pro obsah 2"/>
          <p:cNvSpPr>
            <a:spLocks noGrp="1" noChangeArrowheads="1"/>
          </p:cNvSpPr>
          <p:nvPr>
            <p:ph idx="4294967295"/>
          </p:nvPr>
        </p:nvSpPr>
        <p:spPr/>
        <p:txBody>
          <a:bodyPr/>
          <a:lstStyle/>
          <a:p>
            <a:pPr eaLnBrk="1" hangingPunct="1"/>
            <a:r>
              <a:rPr lang="cs-CZ" altLang="cs-CZ" sz="1600" dirty="0"/>
              <a:t>Taktovací frekvence prvních mikroprocesorů se pohybovala okolo </a:t>
            </a:r>
            <a:r>
              <a:rPr lang="cs-CZ" altLang="cs-CZ" sz="1600" b="1" dirty="0"/>
              <a:t>500 kHz</a:t>
            </a:r>
          </a:p>
          <a:p>
            <a:pPr eaLnBrk="1" hangingPunct="1"/>
            <a:r>
              <a:rPr lang="cs-CZ" altLang="cs-CZ" sz="1600" dirty="0"/>
              <a:t>Nejvyšší taktovací frekvence moderních mikroprocesorů se pohybuje okolo </a:t>
            </a:r>
            <a:r>
              <a:rPr lang="cs-CZ" altLang="cs-CZ" sz="1600" b="1" dirty="0"/>
              <a:t>4 GHz</a:t>
            </a:r>
          </a:p>
          <a:p>
            <a:pPr eaLnBrk="1" hangingPunct="1"/>
            <a:r>
              <a:rPr lang="cs-CZ" altLang="cs-CZ" sz="1600" dirty="0"/>
              <a:t>Procesory běžící na </a:t>
            </a:r>
            <a:r>
              <a:rPr lang="cs-CZ" altLang="cs-CZ" sz="1600" b="1" dirty="0"/>
              <a:t>vyšší frekvenci </a:t>
            </a:r>
            <a:r>
              <a:rPr lang="cs-CZ" altLang="cs-CZ" sz="1600" dirty="0"/>
              <a:t>je velmi obtížné </a:t>
            </a:r>
            <a:r>
              <a:rPr lang="cs-CZ" altLang="cs-CZ" sz="1600" b="1" dirty="0"/>
              <a:t>ochlazovat</a:t>
            </a:r>
          </a:p>
          <a:p>
            <a:pPr eaLnBrk="1" hangingPunct="1"/>
            <a:r>
              <a:rPr lang="cs-CZ" altLang="cs-CZ" sz="1600" dirty="0"/>
              <a:t>Moderní mikroprocesory by stíhaly běžet až na frekvencích 10 GHz, ale prakticky to není možné, protože obsahují miliardy tranzistorů, které musí být umístěny na velmi malé ploše, aby mezi nimi stíhal putovat signál (šířící se konečnou rychlostí)</a:t>
            </a:r>
          </a:p>
          <a:p>
            <a:pPr eaLnBrk="1" hangingPunct="1"/>
            <a:r>
              <a:rPr lang="cs-CZ" altLang="cs-CZ" sz="1600" dirty="0"/>
              <a:t>Při frekvenci 10 GHz stihne světlo během jednoho taktu urazit vzdálenost pouze 3 cm – vzdálenost dvou bodů, které si chtějí vyměnit informaci během jednoho taktu nemůže být větší</a:t>
            </a:r>
          </a:p>
          <a:p>
            <a:pPr eaLnBrk="1" hangingPunct="1"/>
            <a:r>
              <a:rPr lang="cs-CZ" altLang="cs-CZ" sz="1600" dirty="0"/>
              <a:t>Elektrický signál uvnitř mikroprocesoru se ale šíří nižší rychlostí, než je rychlost světla a navíc cesty jsou pořádně komplikované</a:t>
            </a:r>
          </a:p>
          <a:p>
            <a:pPr eaLnBrk="1" hangingPunct="1"/>
            <a:r>
              <a:rPr lang="cs-CZ" altLang="cs-CZ" sz="1600" dirty="0"/>
              <a:t>Na velmi malé ploše tak vzniká ohromné množství tepla, které nedokážeme odvádět a mikroprocesor se přehřívá</a:t>
            </a:r>
          </a:p>
          <a:p>
            <a:pPr eaLnBrk="1" hangingPunct="1"/>
            <a:r>
              <a:rPr lang="cs-CZ" altLang="cs-CZ" sz="2100" dirty="0"/>
              <a:t>Za posledních 15 let frekvence procesorů téměř nestoupá a zřejmě dále stoupat nebude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cs-CZ" altLang="cs-CZ"/>
              <a:t>Základní parametry mikroprocesorů</a:t>
            </a:r>
          </a:p>
        </p:txBody>
      </p:sp>
      <p:sp>
        <p:nvSpPr>
          <p:cNvPr id="37891" name="Rectangle 3"/>
          <p:cNvSpPr>
            <a:spLocks noGrp="1" noChangeArrowheads="1"/>
          </p:cNvSpPr>
          <p:nvPr>
            <p:ph type="body" idx="1"/>
          </p:nvPr>
        </p:nvSpPr>
        <p:spPr/>
        <p:txBody>
          <a:bodyPr/>
          <a:lstStyle/>
          <a:p>
            <a:pPr eaLnBrk="1" hangingPunct="1">
              <a:lnSpc>
                <a:spcPct val="80000"/>
              </a:lnSpc>
            </a:pPr>
            <a:r>
              <a:rPr lang="cs-CZ" altLang="cs-CZ" sz="1900" dirty="0"/>
              <a:t>Počet bitů (šířka zpracovávaných dat, registrů a ALU)</a:t>
            </a:r>
          </a:p>
          <a:p>
            <a:pPr eaLnBrk="1" hangingPunct="1">
              <a:lnSpc>
                <a:spcPct val="80000"/>
              </a:lnSpc>
            </a:pPr>
            <a:r>
              <a:rPr lang="cs-CZ" altLang="cs-CZ" sz="1900" dirty="0"/>
              <a:t>Počet instrukcí v instrukční sadě</a:t>
            </a:r>
          </a:p>
          <a:p>
            <a:pPr eaLnBrk="1" hangingPunct="1">
              <a:lnSpc>
                <a:spcPct val="80000"/>
              </a:lnSpc>
            </a:pPr>
            <a:r>
              <a:rPr lang="cs-CZ" altLang="cs-CZ" sz="1900" dirty="0"/>
              <a:t>Počet registrů</a:t>
            </a:r>
          </a:p>
          <a:p>
            <a:pPr eaLnBrk="1" hangingPunct="1">
              <a:lnSpc>
                <a:spcPct val="80000"/>
              </a:lnSpc>
            </a:pPr>
            <a:r>
              <a:rPr lang="cs-CZ" altLang="cs-CZ" sz="1900" dirty="0"/>
              <a:t>Role registrů (</a:t>
            </a:r>
            <a:r>
              <a:rPr lang="cs-CZ" altLang="cs-CZ" sz="1900" dirty="0" err="1"/>
              <a:t>střadačová</a:t>
            </a:r>
            <a:r>
              <a:rPr lang="cs-CZ" altLang="cs-CZ" sz="1900" dirty="0"/>
              <a:t> architektura / univerzální registry)</a:t>
            </a:r>
          </a:p>
          <a:p>
            <a:pPr eaLnBrk="1" hangingPunct="1">
              <a:lnSpc>
                <a:spcPct val="80000"/>
              </a:lnSpc>
            </a:pPr>
            <a:r>
              <a:rPr lang="cs-CZ" altLang="cs-CZ" sz="1900" dirty="0"/>
              <a:t>Možnosti adresace paměti (šířka adresy v bitech)</a:t>
            </a:r>
          </a:p>
          <a:p>
            <a:pPr eaLnBrk="1" hangingPunct="1">
              <a:lnSpc>
                <a:spcPct val="80000"/>
              </a:lnSpc>
            </a:pPr>
            <a:r>
              <a:rPr lang="cs-CZ" altLang="cs-CZ" sz="1900" dirty="0"/>
              <a:t>Počet tranzistorů na jednom čipu</a:t>
            </a:r>
          </a:p>
          <a:p>
            <a:pPr eaLnBrk="1" hangingPunct="1">
              <a:lnSpc>
                <a:spcPct val="80000"/>
              </a:lnSpc>
            </a:pPr>
            <a:r>
              <a:rPr lang="cs-CZ" altLang="cs-CZ" sz="1900" dirty="0"/>
              <a:t>Pouzdro a počet vývodů</a:t>
            </a:r>
          </a:p>
          <a:p>
            <a:pPr eaLnBrk="1" hangingPunct="1">
              <a:lnSpc>
                <a:spcPct val="80000"/>
              </a:lnSpc>
            </a:pPr>
            <a:r>
              <a:rPr lang="cs-CZ" altLang="cs-CZ" sz="1900" dirty="0"/>
              <a:t>Napájecí napětí a příkon</a:t>
            </a:r>
          </a:p>
          <a:p>
            <a:pPr eaLnBrk="1" hangingPunct="1">
              <a:lnSpc>
                <a:spcPct val="80000"/>
              </a:lnSpc>
            </a:pPr>
            <a:r>
              <a:rPr lang="cs-CZ" altLang="cs-CZ" sz="1900" dirty="0"/>
              <a:t>Taktovací frekvence (počet hodinových cyklů za sekundu – pozor, neodpovídá počtu provedených instrukcí, protože různé instrukce vyžadují různý počet taktů)</a:t>
            </a:r>
          </a:p>
          <a:p>
            <a:pPr eaLnBrk="1" hangingPunct="1">
              <a:lnSpc>
                <a:spcPct val="80000"/>
              </a:lnSpc>
            </a:pPr>
            <a:r>
              <a:rPr lang="cs-CZ" altLang="cs-CZ" sz="1900" dirty="0"/>
              <a:t>Frekvence vnější sběrnice (komunikace s vnějším okolím procesoru může probíhat na jiné frekvenci /obvykle nižší/ než je taktovací)</a:t>
            </a:r>
          </a:p>
          <a:p>
            <a:pPr eaLnBrk="1" hangingPunct="1">
              <a:lnSpc>
                <a:spcPct val="80000"/>
              </a:lnSpc>
            </a:pPr>
            <a:r>
              <a:rPr lang="cs-CZ" altLang="cs-CZ" sz="1900" dirty="0"/>
              <a:t>Průměrný počet vykonaných operací za sekundu</a:t>
            </a:r>
          </a:p>
          <a:p>
            <a:pPr eaLnBrk="1" hangingPunct="1">
              <a:lnSpc>
                <a:spcPct val="80000"/>
              </a:lnSpc>
            </a:pPr>
            <a:r>
              <a:rPr lang="cs-CZ" altLang="cs-CZ" sz="1900" dirty="0"/>
              <a:t>Struktura procesoru (mikroprogram nebo obvod, FPU, RISC nebo CISC, </a:t>
            </a:r>
            <a:r>
              <a:rPr lang="cs-CZ" altLang="cs-CZ" sz="1900" dirty="0" err="1"/>
              <a:t>cache</a:t>
            </a:r>
            <a:r>
              <a:rPr lang="cs-CZ" altLang="cs-CZ" sz="1900" dirty="0"/>
              <a:t> – všechny tyto pojmy probereme později)</a:t>
            </a:r>
          </a:p>
          <a:p>
            <a:pPr eaLnBrk="1" hangingPunct="1">
              <a:lnSpc>
                <a:spcPct val="80000"/>
              </a:lnSpc>
            </a:pPr>
            <a:endParaRPr lang="cs-CZ" altLang="cs-CZ" sz="19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cs-CZ" altLang="cs-CZ"/>
              <a:t>Počátky mikroprocesorů</a:t>
            </a:r>
          </a:p>
        </p:txBody>
      </p:sp>
      <p:sp>
        <p:nvSpPr>
          <p:cNvPr id="38915" name="Rectangle 3"/>
          <p:cNvSpPr>
            <a:spLocks noGrp="1" noChangeArrowheads="1"/>
          </p:cNvSpPr>
          <p:nvPr>
            <p:ph type="body" idx="1"/>
          </p:nvPr>
        </p:nvSpPr>
        <p:spPr/>
        <p:txBody>
          <a:bodyPr/>
          <a:lstStyle/>
          <a:p>
            <a:pPr eaLnBrk="1" hangingPunct="1"/>
            <a:r>
              <a:rPr lang="cs-CZ" altLang="cs-CZ" sz="2000"/>
              <a:t>První obvod nazvaný </a:t>
            </a:r>
            <a:r>
              <a:rPr lang="cs-CZ" altLang="cs-CZ" sz="2000" b="1"/>
              <a:t>mikroprocesor </a:t>
            </a:r>
            <a:r>
              <a:rPr lang="cs-CZ" altLang="cs-CZ" sz="2000"/>
              <a:t>uvedla na trh firma Intel v roce 1970. Šlo o 4bitový procesor Intel 4004</a:t>
            </a:r>
          </a:p>
          <a:p>
            <a:pPr eaLnBrk="1" hangingPunct="1"/>
            <a:r>
              <a:rPr lang="cs-CZ" altLang="cs-CZ" sz="2000"/>
              <a:t>Souběžně s ním byl firmou Zilog vyvíjen systém MCS4 </a:t>
            </a:r>
            <a:endParaRPr lang="en-US" altLang="cs-CZ" sz="2000"/>
          </a:p>
          <a:p>
            <a:pPr eaLnBrk="1" hangingPunct="1"/>
            <a:r>
              <a:rPr lang="en-US" altLang="cs-CZ" sz="2000"/>
              <a:t>Auto</a:t>
            </a:r>
            <a:r>
              <a:rPr lang="cs-CZ" altLang="cs-CZ" sz="2000"/>
              <a:t>ři obou procesorů pracovali střídavě pro obě firmy</a:t>
            </a:r>
          </a:p>
          <a:p>
            <a:pPr eaLnBrk="1" hangingPunct="1"/>
            <a:endParaRPr lang="cs-CZ" altLang="cs-CZ" sz="2000"/>
          </a:p>
          <a:p>
            <a:pPr eaLnBrk="1" hangingPunct="1"/>
            <a:endParaRPr lang="cs-CZ" altLang="cs-CZ" sz="2000"/>
          </a:p>
        </p:txBody>
      </p:sp>
      <p:pic>
        <p:nvPicPr>
          <p:cNvPr id="389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3729038"/>
            <a:ext cx="3097212" cy="240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cs-CZ" altLang="cs-CZ"/>
              <a:t>Strojový kód</a:t>
            </a:r>
          </a:p>
        </p:txBody>
      </p:sp>
      <p:sp>
        <p:nvSpPr>
          <p:cNvPr id="8195" name="Rectangle 3"/>
          <p:cNvSpPr>
            <a:spLocks noGrp="1" noChangeArrowheads="1"/>
          </p:cNvSpPr>
          <p:nvPr>
            <p:ph type="body" idx="1"/>
          </p:nvPr>
        </p:nvSpPr>
        <p:spPr/>
        <p:txBody>
          <a:bodyPr/>
          <a:lstStyle/>
          <a:p>
            <a:pPr eaLnBrk="1" hangingPunct="1"/>
            <a:r>
              <a:rPr lang="cs-CZ" altLang="cs-CZ" dirty="0"/>
              <a:t>JK , ukázka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cs-CZ" altLang="cs-CZ"/>
              <a:t>Intel 4004</a:t>
            </a:r>
          </a:p>
        </p:txBody>
      </p:sp>
      <p:sp>
        <p:nvSpPr>
          <p:cNvPr id="39939" name="Rectangle 3"/>
          <p:cNvSpPr>
            <a:spLocks noGrp="1" noChangeArrowheads="1"/>
          </p:cNvSpPr>
          <p:nvPr>
            <p:ph type="body" idx="1"/>
          </p:nvPr>
        </p:nvSpPr>
        <p:spPr>
          <a:xfrm>
            <a:off x="457200" y="1582738"/>
            <a:ext cx="8229600" cy="4411662"/>
          </a:xfrm>
        </p:spPr>
        <p:txBody>
          <a:bodyPr/>
          <a:lstStyle/>
          <a:p>
            <a:pPr eaLnBrk="1" hangingPunct="1"/>
            <a:r>
              <a:rPr lang="cs-CZ" altLang="cs-CZ" sz="2000"/>
              <a:t>Mikroprocesor byl dodáván v pouzdře CERDIP se 16 vývody </a:t>
            </a:r>
          </a:p>
          <a:p>
            <a:pPr eaLnBrk="1" hangingPunct="1"/>
            <a:r>
              <a:rPr lang="cs-CZ" altLang="cs-CZ" sz="2000"/>
              <a:t>Obsahoval 2 300 tranzistorů</a:t>
            </a:r>
          </a:p>
          <a:p>
            <a:pPr eaLnBrk="1" hangingPunct="1"/>
            <a:r>
              <a:rPr lang="cs-CZ" altLang="cs-CZ" sz="2000"/>
              <a:t>Napájecí napětí 15 V </a:t>
            </a:r>
          </a:p>
          <a:p>
            <a:pPr eaLnBrk="1" hangingPunct="1"/>
            <a:r>
              <a:rPr lang="cs-CZ" altLang="cs-CZ" sz="2000"/>
              <a:t>Maximální taktovací frekvence 750 kHz </a:t>
            </a:r>
          </a:p>
          <a:p>
            <a:pPr eaLnBrk="1" hangingPunct="1"/>
            <a:r>
              <a:rPr lang="cs-CZ" altLang="cs-CZ" sz="2000"/>
              <a:t>Instrukční sada obsahuje 45 instrukcí</a:t>
            </a:r>
          </a:p>
          <a:p>
            <a:pPr eaLnBrk="1" hangingPunct="1"/>
            <a:r>
              <a:rPr lang="cs-CZ" altLang="cs-CZ" sz="2000"/>
              <a:t>Sada registrů obsahuje 16 registrů s šířkou 4 bity (tzn. pracuje pouze s hodnotami 0..15 !)</a:t>
            </a:r>
          </a:p>
          <a:p>
            <a:pPr eaLnBrk="1" hangingPunct="1"/>
            <a:endParaRPr lang="cs-CZ" altLang="cs-CZ" sz="2000"/>
          </a:p>
          <a:p>
            <a:pPr eaLnBrk="1" hangingPunct="1">
              <a:buFont typeface="Wingdings" panose="05000000000000000000" pitchFamily="2" charset="2"/>
              <a:buNone/>
            </a:pPr>
            <a:r>
              <a:rPr lang="cs-CZ" altLang="cs-CZ"/>
              <a:t> </a:t>
            </a:r>
          </a:p>
          <a:p>
            <a:pPr eaLnBrk="1" hangingPunct="1"/>
            <a:endParaRPr lang="cs-CZ" altLang="cs-CZ"/>
          </a:p>
        </p:txBody>
      </p:sp>
      <p:pic>
        <p:nvPicPr>
          <p:cNvPr id="399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638" y="3944938"/>
            <a:ext cx="3024187"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cs-CZ" altLang="cs-CZ"/>
              <a:t>8-bitové procesory</a:t>
            </a:r>
          </a:p>
        </p:txBody>
      </p:sp>
      <p:sp>
        <p:nvSpPr>
          <p:cNvPr id="40963" name="Rectangle 3"/>
          <p:cNvSpPr>
            <a:spLocks noGrp="1" noChangeArrowheads="1"/>
          </p:cNvSpPr>
          <p:nvPr>
            <p:ph type="body" idx="1"/>
          </p:nvPr>
        </p:nvSpPr>
        <p:spPr/>
        <p:txBody>
          <a:bodyPr/>
          <a:lstStyle/>
          <a:p>
            <a:pPr eaLnBrk="1" hangingPunct="1"/>
            <a:r>
              <a:rPr lang="cs-CZ" altLang="cs-CZ" sz="1600"/>
              <a:t>V roce 1972 byl MCS8 od Zilogu prvním 8bitovým mikroprocesorem</a:t>
            </a:r>
            <a:endParaRPr lang="en-US" altLang="cs-CZ" sz="1600"/>
          </a:p>
          <a:p>
            <a:pPr eaLnBrk="1" hangingPunct="1"/>
            <a:r>
              <a:rPr lang="cs-CZ" altLang="cs-CZ" sz="1600"/>
              <a:t>V roce 1972 také došlo k rozšíření datové sběrnice 4004 na 8 bitů - vznikl procesor 8008</a:t>
            </a:r>
          </a:p>
          <a:p>
            <a:pPr lvl="1" eaLnBrk="1" hangingPunct="1"/>
            <a:r>
              <a:rPr lang="cs-CZ" altLang="cs-CZ" sz="1400"/>
              <a:t>Pouzdro DIP 18</a:t>
            </a:r>
          </a:p>
          <a:p>
            <a:pPr lvl="1" eaLnBrk="1" hangingPunct="1"/>
            <a:r>
              <a:rPr lang="cs-CZ" altLang="cs-CZ" sz="1400"/>
              <a:t>3500 tranzistorů</a:t>
            </a:r>
          </a:p>
          <a:p>
            <a:pPr lvl="1" eaLnBrk="1" hangingPunct="1"/>
            <a:r>
              <a:rPr lang="cs-CZ" altLang="cs-CZ" sz="1400"/>
              <a:t>šestnáct 8-bitových registrů</a:t>
            </a:r>
          </a:p>
          <a:p>
            <a:pPr lvl="1" eaLnBrk="1" hangingPunct="1"/>
            <a:r>
              <a:rPr lang="cs-CZ" altLang="cs-CZ" sz="1400"/>
              <a:t>Taktovací frekvence 500 až 800 kHz</a:t>
            </a:r>
          </a:p>
          <a:p>
            <a:pPr lvl="1" eaLnBrk="1" hangingPunct="1"/>
            <a:r>
              <a:rPr lang="cs-CZ" altLang="cs-CZ" sz="1400"/>
              <a:t>Provádí 45000 až 100000 instrukcí za sekundu (různé instrukce jsou dle složitosti prováděny během různého počtu hodinových taktů)</a:t>
            </a:r>
          </a:p>
          <a:p>
            <a:pPr eaLnBrk="1" hangingPunct="1"/>
            <a:r>
              <a:rPr lang="cs-CZ" altLang="cs-CZ" sz="1600"/>
              <a:t>Procesor vykonal za sekundu zhruba stejný počet instrukcí jako jeho předchůdce i4004, přesto byl asi 3x výkonnější</a:t>
            </a:r>
          </a:p>
          <a:p>
            <a:pPr eaLnBrk="1" hangingPunct="1"/>
            <a:r>
              <a:rPr lang="cs-CZ" altLang="cs-CZ" sz="1600"/>
              <a:t>Vyšší výkonnost tedy není dána pouze počtem vykonávaných instrukcí, ale je třeba také posoudit o jak kvalitní instrukce jde a s kolikabitovými daty jsou prováděny</a:t>
            </a:r>
          </a:p>
          <a:p>
            <a:pPr eaLnBrk="1" hangingPunct="1"/>
            <a:r>
              <a:rPr lang="cs-CZ" altLang="cs-CZ" sz="1600"/>
              <a:t>8008 zpracovává celý bajt, zatímco 4004 pracovala pouze se čtyřmi bity</a:t>
            </a:r>
          </a:p>
          <a:p>
            <a:pPr eaLnBrk="1" hangingPunct="1"/>
            <a:r>
              <a:rPr lang="cs-CZ" altLang="cs-CZ" sz="1600"/>
              <a:t>Krom toho jsou instrukce procesoru 8008 výkonnější (vyžadují méně hodinových taktů)</a:t>
            </a:r>
            <a:endParaRPr lang="cs-CZ" altLang="cs-CZ" sz="26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cs-CZ" altLang="cs-CZ"/>
              <a:t>i8080</a:t>
            </a:r>
          </a:p>
        </p:txBody>
      </p:sp>
      <p:sp>
        <p:nvSpPr>
          <p:cNvPr id="41987" name="Rectangle 3"/>
          <p:cNvSpPr>
            <a:spLocks noGrp="1" noChangeArrowheads="1"/>
          </p:cNvSpPr>
          <p:nvPr>
            <p:ph type="body" idx="1"/>
          </p:nvPr>
        </p:nvSpPr>
        <p:spPr/>
        <p:txBody>
          <a:bodyPr/>
          <a:lstStyle/>
          <a:p>
            <a:pPr eaLnBrk="1" hangingPunct="1">
              <a:lnSpc>
                <a:spcPct val="90000"/>
              </a:lnSpc>
            </a:pPr>
            <a:r>
              <a:rPr lang="cs-CZ" altLang="cs-CZ" sz="2000"/>
              <a:t>V roce 1974 uvádí Intel svůj velmi úspěšný procesor 8080 </a:t>
            </a:r>
          </a:p>
          <a:p>
            <a:pPr eaLnBrk="1" hangingPunct="1">
              <a:lnSpc>
                <a:spcPct val="90000"/>
              </a:lnSpc>
            </a:pPr>
            <a:r>
              <a:rPr lang="cs-CZ" altLang="cs-CZ" sz="2000"/>
              <a:t>Stal se základem prvních osmibitových počítačů, stal se nejrozšířenějším procesorem sedmdesátých let a byl kopírován mnoha dalšími výrobci (např. i československou Teslou)</a:t>
            </a:r>
          </a:p>
          <a:p>
            <a:pPr lvl="1" eaLnBrk="1" hangingPunct="1">
              <a:lnSpc>
                <a:spcPct val="90000"/>
              </a:lnSpc>
            </a:pPr>
            <a:r>
              <a:rPr lang="cs-CZ" altLang="cs-CZ" sz="1800"/>
              <a:t>4500 tranzistorů</a:t>
            </a:r>
          </a:p>
          <a:p>
            <a:pPr lvl="1" eaLnBrk="1" hangingPunct="1">
              <a:lnSpc>
                <a:spcPct val="90000"/>
              </a:lnSpc>
            </a:pPr>
            <a:r>
              <a:rPr lang="cs-CZ" altLang="cs-CZ" sz="1800"/>
              <a:t>Osmibitové registry: A (střadač), B, C, D, E, H, L</a:t>
            </a:r>
          </a:p>
          <a:p>
            <a:pPr lvl="1" eaLnBrk="1" hangingPunct="1">
              <a:lnSpc>
                <a:spcPct val="90000"/>
              </a:lnSpc>
            </a:pPr>
            <a:r>
              <a:rPr lang="cs-CZ" altLang="cs-CZ" sz="1800"/>
              <a:t>Taktovací frekvence 1 až 2 MHz</a:t>
            </a:r>
          </a:p>
          <a:p>
            <a:pPr lvl="1" eaLnBrk="1" hangingPunct="1">
              <a:lnSpc>
                <a:spcPct val="90000"/>
              </a:lnSpc>
            </a:pPr>
            <a:r>
              <a:rPr lang="cs-CZ" altLang="cs-CZ" sz="1800"/>
              <a:t>provádí cca 250000 operací za sekundu</a:t>
            </a:r>
          </a:p>
          <a:p>
            <a:pPr eaLnBrk="1" hangingPunct="1">
              <a:lnSpc>
                <a:spcPct val="90000"/>
              </a:lnSpc>
            </a:pPr>
            <a:endParaRPr lang="cs-CZ" altLang="cs-CZ" sz="2000"/>
          </a:p>
          <a:p>
            <a:pPr eaLnBrk="1" hangingPunct="1">
              <a:lnSpc>
                <a:spcPct val="90000"/>
              </a:lnSpc>
            </a:pPr>
            <a:endParaRPr lang="cs-CZ" altLang="cs-CZ" sz="2600"/>
          </a:p>
        </p:txBody>
      </p:sp>
      <p:pic>
        <p:nvPicPr>
          <p:cNvPr id="41988" name="Picture 4"/>
          <p:cNvPicPr>
            <a:picLocks noChangeAspect="1" noChangeArrowheads="1"/>
          </p:cNvPicPr>
          <p:nvPr/>
        </p:nvPicPr>
        <p:blipFill>
          <a:blip r:embed="rId2">
            <a:lum bright="40000"/>
            <a:extLst>
              <a:ext uri="{28A0092B-C50C-407E-A947-70E740481C1C}">
                <a14:useLocalDpi xmlns:a14="http://schemas.microsoft.com/office/drawing/2010/main" val="0"/>
              </a:ext>
            </a:extLst>
          </a:blip>
          <a:srcRect/>
          <a:stretch>
            <a:fillRect/>
          </a:stretch>
        </p:blipFill>
        <p:spPr bwMode="auto">
          <a:xfrm>
            <a:off x="2500313" y="4711700"/>
            <a:ext cx="4143375"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cs-CZ" altLang="cs-CZ"/>
              <a:t>Motorola 6800</a:t>
            </a:r>
          </a:p>
        </p:txBody>
      </p:sp>
      <p:sp>
        <p:nvSpPr>
          <p:cNvPr id="46083" name="Rectangle 3"/>
          <p:cNvSpPr>
            <a:spLocks noGrp="1" noChangeArrowheads="1"/>
          </p:cNvSpPr>
          <p:nvPr>
            <p:ph type="body" idx="1"/>
          </p:nvPr>
        </p:nvSpPr>
        <p:spPr/>
        <p:txBody>
          <a:bodyPr/>
          <a:lstStyle/>
          <a:p>
            <a:pPr eaLnBrk="1" hangingPunct="1"/>
            <a:r>
              <a:rPr lang="cs-CZ" altLang="cs-CZ" sz="1800"/>
              <a:t>první z rodiny 6800, která je v podstatě až dodnes základem počítačů Apple Macintosh </a:t>
            </a:r>
          </a:p>
          <a:p>
            <a:pPr eaLnBrk="1" hangingPunct="1"/>
            <a:r>
              <a:rPr lang="cs-CZ" altLang="cs-CZ" sz="1800"/>
              <a:t>Dnes z něj vycházejí řady jednočipů 68HC11 a 68HC08 </a:t>
            </a:r>
          </a:p>
          <a:p>
            <a:pPr lvl="1" eaLnBrk="1" hangingPunct="1"/>
            <a:r>
              <a:rPr lang="cs-CZ" altLang="cs-CZ" sz="1600"/>
              <a:t>4000 tranzistorů </a:t>
            </a:r>
          </a:p>
          <a:p>
            <a:pPr lvl="1" eaLnBrk="1" hangingPunct="1"/>
            <a:r>
              <a:rPr lang="cs-CZ" altLang="cs-CZ" sz="1600"/>
              <a:t>Instrukční sada 75 instrukcí</a:t>
            </a:r>
          </a:p>
          <a:p>
            <a:pPr lvl="1" eaLnBrk="1" hangingPunct="1"/>
            <a:r>
              <a:rPr lang="cs-CZ" altLang="cs-CZ" sz="1600"/>
              <a:t>Pouzdro DIL 40</a:t>
            </a:r>
          </a:p>
          <a:p>
            <a:pPr lvl="1" eaLnBrk="1" hangingPunct="1"/>
            <a:r>
              <a:rPr lang="cs-CZ" altLang="cs-CZ" sz="1600"/>
              <a:t>8-bitová data, 16-bitové adresy</a:t>
            </a:r>
          </a:p>
          <a:p>
            <a:pPr lvl="1" eaLnBrk="1" hangingPunct="1"/>
            <a:r>
              <a:rPr lang="cs-CZ" altLang="cs-CZ" sz="1600"/>
              <a:t>Taktovací frekvence až 2 MHz</a:t>
            </a:r>
          </a:p>
        </p:txBody>
      </p:sp>
      <p:pic>
        <p:nvPicPr>
          <p:cNvPr id="460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4437063"/>
            <a:ext cx="5562600" cy="202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cs-CZ" altLang="cs-CZ"/>
              <a:t>MOS 6502</a:t>
            </a:r>
          </a:p>
        </p:txBody>
      </p:sp>
      <p:sp>
        <p:nvSpPr>
          <p:cNvPr id="43011" name="Rectangle 3"/>
          <p:cNvSpPr>
            <a:spLocks noGrp="1" noChangeArrowheads="1"/>
          </p:cNvSpPr>
          <p:nvPr>
            <p:ph type="body" idx="1"/>
          </p:nvPr>
        </p:nvSpPr>
        <p:spPr/>
        <p:txBody>
          <a:bodyPr/>
          <a:lstStyle/>
          <a:p>
            <a:pPr eaLnBrk="1" hangingPunct="1">
              <a:lnSpc>
                <a:spcPct val="90000"/>
              </a:lnSpc>
            </a:pPr>
            <a:r>
              <a:rPr lang="cs-CZ" altLang="cs-CZ" sz="2100" dirty="0"/>
              <a:t>Legendární čip, který se proslavil zejména svou </a:t>
            </a:r>
            <a:r>
              <a:rPr lang="cs-CZ" altLang="cs-CZ" sz="2100" b="1" dirty="0"/>
              <a:t>cenou</a:t>
            </a:r>
            <a:r>
              <a:rPr lang="cs-CZ" altLang="cs-CZ" sz="2100" dirty="0"/>
              <a:t> </a:t>
            </a:r>
          </a:p>
          <a:p>
            <a:pPr eaLnBrk="1" hangingPunct="1">
              <a:lnSpc>
                <a:spcPct val="90000"/>
              </a:lnSpc>
            </a:pPr>
            <a:r>
              <a:rPr lang="cs-CZ" altLang="cs-CZ" sz="2100" dirty="0"/>
              <a:t>V době, kdy Intel prodával 8080 za 179 dolarů a Motorola svoji 6800  také za 179 dolarů, přišel MOS s cenou pouhých 25 dolarů </a:t>
            </a:r>
          </a:p>
          <a:p>
            <a:pPr eaLnBrk="1" hangingPunct="1">
              <a:lnSpc>
                <a:spcPct val="90000"/>
              </a:lnSpc>
            </a:pPr>
            <a:r>
              <a:rPr lang="cs-CZ" altLang="cs-CZ" sz="2100" dirty="0"/>
              <a:t>MOS 6502 či jeho upravené verze MOS 65C02 či MOS 6510 byly použity v mnoha osobních i domácích počítačích</a:t>
            </a:r>
          </a:p>
          <a:p>
            <a:pPr lvl="1" eaLnBrk="1" hangingPunct="1">
              <a:lnSpc>
                <a:spcPct val="90000"/>
              </a:lnSpc>
            </a:pPr>
            <a:r>
              <a:rPr lang="cs-CZ" altLang="cs-CZ" sz="2000" dirty="0"/>
              <a:t>především v Apple II (jeden z nejprodávanějších počítačů v USA)</a:t>
            </a:r>
          </a:p>
          <a:p>
            <a:pPr lvl="1" eaLnBrk="1" hangingPunct="1">
              <a:lnSpc>
                <a:spcPct val="90000"/>
              </a:lnSpc>
            </a:pPr>
            <a:r>
              <a:rPr lang="cs-CZ" altLang="cs-CZ" sz="2000" dirty="0"/>
              <a:t>Apple Lisa (první osobní počítač se grafickým uživatelským rozhraním) </a:t>
            </a:r>
          </a:p>
          <a:p>
            <a:pPr lvl="1" eaLnBrk="1" hangingPunct="1">
              <a:lnSpc>
                <a:spcPct val="90000"/>
              </a:lnSpc>
            </a:pPr>
            <a:r>
              <a:rPr lang="cs-CZ" altLang="cs-CZ" sz="2000" dirty="0"/>
              <a:t>osmibitových </a:t>
            </a:r>
            <a:r>
              <a:rPr lang="cs-CZ" altLang="cs-CZ" sz="2000" dirty="0" err="1"/>
              <a:t>Atari</a:t>
            </a:r>
            <a:r>
              <a:rPr lang="cs-CZ" altLang="cs-CZ" sz="2000" dirty="0"/>
              <a:t> </a:t>
            </a:r>
          </a:p>
          <a:p>
            <a:pPr lvl="1" eaLnBrk="1" hangingPunct="1">
              <a:lnSpc>
                <a:spcPct val="90000"/>
              </a:lnSpc>
            </a:pPr>
            <a:r>
              <a:rPr lang="cs-CZ" altLang="cs-CZ" sz="2000" dirty="0" err="1"/>
              <a:t>Commodore</a:t>
            </a:r>
            <a:r>
              <a:rPr lang="cs-CZ" altLang="cs-CZ" sz="2000" dirty="0"/>
              <a:t> C64 </a:t>
            </a:r>
          </a:p>
        </p:txBody>
      </p:sp>
      <p:pic>
        <p:nvPicPr>
          <p:cNvPr id="430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4941888"/>
            <a:ext cx="3960813" cy="143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773238"/>
            <a:ext cx="7620000"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035" name="Text Box 5"/>
          <p:cNvSpPr txBox="1">
            <a:spLocks noChangeArrowheads="1"/>
          </p:cNvSpPr>
          <p:nvPr/>
        </p:nvSpPr>
        <p:spPr bwMode="auto">
          <a:xfrm>
            <a:off x="539750" y="620713"/>
            <a:ext cx="6048375"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a:t>Commodore 64 – klasika 80. let</a:t>
            </a:r>
          </a:p>
          <a:p>
            <a:pPr eaLnBrk="1" hangingPunct="1">
              <a:spcBef>
                <a:spcPct val="50000"/>
              </a:spcBef>
            </a:pPr>
            <a:r>
              <a:rPr lang="cs-CZ" altLang="cs-CZ"/>
              <a:t>Počítač pro domácí použití byl k sehnání i v Československu. Ve světě se prodalo 25 milionů kusů</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cs-CZ" altLang="cs-CZ"/>
              <a:t>AMD Am2900</a:t>
            </a:r>
          </a:p>
        </p:txBody>
      </p:sp>
      <p:sp>
        <p:nvSpPr>
          <p:cNvPr id="45059" name="Rectangle 3"/>
          <p:cNvSpPr>
            <a:spLocks noGrp="1" noChangeArrowheads="1"/>
          </p:cNvSpPr>
          <p:nvPr>
            <p:ph type="body" idx="1"/>
          </p:nvPr>
        </p:nvSpPr>
        <p:spPr/>
        <p:txBody>
          <a:bodyPr/>
          <a:lstStyle/>
          <a:p>
            <a:pPr eaLnBrk="1" hangingPunct="1">
              <a:lnSpc>
                <a:spcPct val="80000"/>
              </a:lnSpc>
            </a:pPr>
            <a:r>
              <a:rPr lang="cs-CZ" altLang="cs-CZ" sz="1700"/>
              <a:t>První „stavebnice“ mikroprocesoru firmy </a:t>
            </a:r>
            <a:r>
              <a:rPr lang="cs-CZ" altLang="cs-CZ" sz="1700" b="1"/>
              <a:t>AMD </a:t>
            </a:r>
            <a:r>
              <a:rPr lang="cs-CZ" altLang="cs-CZ" sz="1700"/>
              <a:t>z roku 1975</a:t>
            </a:r>
          </a:p>
          <a:p>
            <a:pPr eaLnBrk="1" hangingPunct="1">
              <a:lnSpc>
                <a:spcPct val="80000"/>
              </a:lnSpc>
            </a:pPr>
            <a:r>
              <a:rPr lang="cs-CZ" altLang="cs-CZ" sz="1700"/>
              <a:t>Technologie </a:t>
            </a:r>
            <a:r>
              <a:rPr lang="cs-CZ" altLang="cs-CZ" sz="1700" b="1"/>
              <a:t>Bit Slicing</a:t>
            </a:r>
            <a:r>
              <a:rPr lang="cs-CZ" altLang="cs-CZ" sz="1700"/>
              <a:t> - „krájení bitů“ </a:t>
            </a:r>
          </a:p>
          <a:p>
            <a:pPr eaLnBrk="1" hangingPunct="1">
              <a:lnSpc>
                <a:spcPct val="80000"/>
              </a:lnSpc>
            </a:pPr>
            <a:r>
              <a:rPr lang="cs-CZ" altLang="cs-CZ" sz="1700"/>
              <a:t>Konstrukce procesoru z modulů schopných pracovat s menší bitovou šířkou, než je výsledný počet bitů procesoru </a:t>
            </a:r>
          </a:p>
          <a:p>
            <a:pPr eaLnBrk="1" hangingPunct="1">
              <a:lnSpc>
                <a:spcPct val="80000"/>
              </a:lnSpc>
            </a:pPr>
            <a:r>
              <a:rPr lang="cs-CZ" altLang="cs-CZ" sz="1700"/>
              <a:t>Obvody řady 2900 schopny tvořit řídicí jednotky s daty, adresami a instrukcemi, jejichž bitová šířka mohla být jakýkoli násobek 4 bitů </a:t>
            </a:r>
          </a:p>
          <a:p>
            <a:pPr eaLnBrk="1" hangingPunct="1">
              <a:lnSpc>
                <a:spcPct val="80000"/>
              </a:lnSpc>
            </a:pPr>
            <a:r>
              <a:rPr lang="cs-CZ" altLang="cs-CZ" sz="1700"/>
              <a:t>Každý z těchto modulů zpracovává jednu část bitového slova </a:t>
            </a:r>
          </a:p>
          <a:p>
            <a:pPr eaLnBrk="1" hangingPunct="1">
              <a:lnSpc>
                <a:spcPct val="80000"/>
              </a:lnSpc>
            </a:pPr>
            <a:r>
              <a:rPr lang="cs-CZ" altLang="cs-CZ" sz="1700"/>
              <a:t>Tyto moduly schopny zpracovat „plné“ bitové slovo (dané šířkou datové sběrnice) nebo obecně libovolně dlouhé bitové slovo </a:t>
            </a:r>
          </a:p>
          <a:p>
            <a:pPr eaLnBrk="1" hangingPunct="1">
              <a:lnSpc>
                <a:spcPct val="80000"/>
              </a:lnSpc>
            </a:pPr>
            <a:r>
              <a:rPr lang="cs-CZ" altLang="cs-CZ" sz="1700"/>
              <a:t>Procesory založené na této technice se většinou skládají z 1, 2, 4 nebo 8bitové aritmeticko-logické jednotky (ALU) – v případě AMD 2900 jde o 4 bity</a:t>
            </a:r>
          </a:p>
          <a:p>
            <a:pPr eaLnBrk="1" hangingPunct="1">
              <a:lnSpc>
                <a:spcPct val="80000"/>
              </a:lnSpc>
            </a:pPr>
            <a:r>
              <a:rPr lang="cs-CZ" altLang="cs-CZ" sz="1700"/>
              <a:t>Ale teoreticky nebyl problém postavit si ze „stavebnice“ obvodů 64 bitový procesor nebo i více…</a:t>
            </a:r>
          </a:p>
          <a:p>
            <a:pPr eaLnBrk="1" hangingPunct="1">
              <a:lnSpc>
                <a:spcPct val="80000"/>
              </a:lnSpc>
            </a:pPr>
            <a:r>
              <a:rPr lang="cs-CZ" altLang="cs-CZ" sz="1700"/>
              <a:t>Jedním hlavním problémem s touto modulární technikou byl větší požadovaný počet obvodů, který by jinak zastal jeden procesor. </a:t>
            </a:r>
          </a:p>
          <a:p>
            <a:pPr eaLnBrk="1" hangingPunct="1">
              <a:lnSpc>
                <a:spcPct val="80000"/>
              </a:lnSpc>
            </a:pPr>
            <a:r>
              <a:rPr lang="cs-CZ" altLang="cs-CZ" sz="1700"/>
              <a:t>Postupem času a rozvojem technologie přestal být tak velký problém vyrábět procesory se všemi integrovanými obvody ve společném jádru </a:t>
            </a:r>
          </a:p>
          <a:p>
            <a:pPr eaLnBrk="1" hangingPunct="1">
              <a:lnSpc>
                <a:spcPct val="80000"/>
              </a:lnSpc>
            </a:pPr>
            <a:endParaRPr lang="cs-CZ" altLang="cs-CZ" sz="17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cs-CZ" altLang="cs-CZ"/>
              <a:t>Z80</a:t>
            </a:r>
          </a:p>
        </p:txBody>
      </p:sp>
      <p:sp>
        <p:nvSpPr>
          <p:cNvPr id="47107" name="Rectangle 3"/>
          <p:cNvSpPr>
            <a:spLocks noGrp="1" noChangeArrowheads="1"/>
          </p:cNvSpPr>
          <p:nvPr>
            <p:ph type="body" idx="1"/>
          </p:nvPr>
        </p:nvSpPr>
        <p:spPr/>
        <p:txBody>
          <a:bodyPr/>
          <a:lstStyle/>
          <a:p>
            <a:pPr eaLnBrk="1" hangingPunct="1">
              <a:lnSpc>
                <a:spcPct val="80000"/>
              </a:lnSpc>
            </a:pPr>
            <a:r>
              <a:rPr lang="cs-CZ" altLang="cs-CZ" sz="1900" dirty="0"/>
              <a:t>Uveden firmou </a:t>
            </a:r>
            <a:r>
              <a:rPr lang="cs-CZ" altLang="cs-CZ" sz="1900" b="1" dirty="0" err="1"/>
              <a:t>Zilog</a:t>
            </a:r>
            <a:r>
              <a:rPr lang="cs-CZ" altLang="cs-CZ" sz="1900" dirty="0"/>
              <a:t> v roce 1976</a:t>
            </a:r>
          </a:p>
          <a:p>
            <a:pPr eaLnBrk="1" hangingPunct="1">
              <a:lnSpc>
                <a:spcPct val="80000"/>
              </a:lnSpc>
            </a:pPr>
            <a:r>
              <a:rPr lang="cs-CZ" altLang="cs-CZ" sz="1900" dirty="0"/>
              <a:t>Struktura registrů i instrukční sada vycházely z architektury procesoru Intel8080</a:t>
            </a:r>
          </a:p>
          <a:p>
            <a:pPr lvl="1" eaLnBrk="1" hangingPunct="1">
              <a:lnSpc>
                <a:spcPct val="80000"/>
              </a:lnSpc>
            </a:pPr>
            <a:r>
              <a:rPr lang="cs-CZ" altLang="cs-CZ" sz="1700" dirty="0"/>
              <a:t>8500 tranzistorů na čipu</a:t>
            </a:r>
          </a:p>
          <a:p>
            <a:pPr lvl="1" eaLnBrk="1" hangingPunct="1">
              <a:lnSpc>
                <a:spcPct val="80000"/>
              </a:lnSpc>
            </a:pPr>
            <a:r>
              <a:rPr lang="cs-CZ" altLang="cs-CZ" sz="1700" dirty="0"/>
              <a:t>8-bitová data, 16-bitů adresa (tzn. umí adresovat paměť až 64 kB)</a:t>
            </a:r>
          </a:p>
          <a:p>
            <a:pPr lvl="1" eaLnBrk="1" hangingPunct="1">
              <a:lnSpc>
                <a:spcPct val="80000"/>
              </a:lnSpc>
            </a:pPr>
            <a:r>
              <a:rPr lang="cs-CZ" altLang="cs-CZ" sz="1700" dirty="0"/>
              <a:t>Taktovací frekvence až 4 MHz (vylepšený model Z80A)</a:t>
            </a:r>
          </a:p>
          <a:p>
            <a:pPr lvl="1" eaLnBrk="1" hangingPunct="1">
              <a:lnSpc>
                <a:spcPct val="80000"/>
              </a:lnSpc>
            </a:pPr>
            <a:r>
              <a:rPr lang="cs-CZ" altLang="cs-CZ" sz="1700" dirty="0"/>
              <a:t>Instrukční soubor obsahuje 158 instrukcí </a:t>
            </a:r>
          </a:p>
          <a:p>
            <a:pPr lvl="1" eaLnBrk="1" hangingPunct="1">
              <a:lnSpc>
                <a:spcPct val="80000"/>
              </a:lnSpc>
            </a:pPr>
            <a:r>
              <a:rPr lang="cs-CZ" altLang="cs-CZ" sz="1700" dirty="0"/>
              <a:t>Pouzdro DIL se 40 vývody </a:t>
            </a:r>
          </a:p>
          <a:p>
            <a:pPr lvl="1" eaLnBrk="1" hangingPunct="1">
              <a:lnSpc>
                <a:spcPct val="80000"/>
              </a:lnSpc>
            </a:pPr>
            <a:r>
              <a:rPr lang="cs-CZ" altLang="cs-CZ" sz="1700" dirty="0"/>
              <a:t>Napájecí napětí +5 V </a:t>
            </a:r>
          </a:p>
          <a:p>
            <a:pPr eaLnBrk="1" hangingPunct="1">
              <a:lnSpc>
                <a:spcPct val="80000"/>
              </a:lnSpc>
            </a:pPr>
            <a:r>
              <a:rPr lang="cs-CZ" altLang="cs-CZ" sz="1900" dirty="0"/>
              <a:t>Byl použit v nejprodávanějším osmibitovém počítači </a:t>
            </a:r>
            <a:r>
              <a:rPr lang="cs-CZ" altLang="cs-CZ" sz="1900" dirty="0" err="1"/>
              <a:t>Sinclair</a:t>
            </a:r>
            <a:r>
              <a:rPr lang="cs-CZ" altLang="cs-CZ" sz="1900" dirty="0"/>
              <a:t> ZX </a:t>
            </a:r>
            <a:r>
              <a:rPr lang="cs-CZ" altLang="cs-CZ" sz="1900" dirty="0" err="1"/>
              <a:t>Spectrum</a:t>
            </a:r>
            <a:endParaRPr lang="cs-CZ" altLang="cs-CZ" sz="1900" dirty="0"/>
          </a:p>
          <a:p>
            <a:pPr eaLnBrk="1" hangingPunct="1">
              <a:lnSpc>
                <a:spcPct val="80000"/>
              </a:lnSpc>
            </a:pPr>
            <a:r>
              <a:rPr lang="cs-CZ" altLang="cs-CZ" sz="1900" dirty="0"/>
              <a:t>V Československu byl Z80 použit v domácím mikropočítači Didaktik (cena v roce 1988 asi 6000 Kčs)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cs-CZ" altLang="cs-CZ"/>
              <a:t>ZX Spectrum</a:t>
            </a:r>
            <a:br>
              <a:rPr lang="cs-CZ" altLang="cs-CZ"/>
            </a:br>
            <a:endParaRPr lang="cs-CZ" altLang="cs-CZ"/>
          </a:p>
        </p:txBody>
      </p:sp>
      <p:pic>
        <p:nvPicPr>
          <p:cNvPr id="4813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125538"/>
            <a:ext cx="7620000" cy="560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cs-CZ" altLang="cs-CZ"/>
              <a:t>Texas Instruments</a:t>
            </a:r>
            <a:br>
              <a:rPr lang="cs-CZ" altLang="cs-CZ"/>
            </a:br>
            <a:r>
              <a:rPr lang="cs-CZ" altLang="cs-CZ"/>
              <a:t>TM9900</a:t>
            </a:r>
          </a:p>
        </p:txBody>
      </p:sp>
      <p:sp>
        <p:nvSpPr>
          <p:cNvPr id="49155" name="Rectangle 3"/>
          <p:cNvSpPr>
            <a:spLocks noGrp="1" noChangeArrowheads="1"/>
          </p:cNvSpPr>
          <p:nvPr>
            <p:ph type="body" idx="1"/>
          </p:nvPr>
        </p:nvSpPr>
        <p:spPr/>
        <p:txBody>
          <a:bodyPr/>
          <a:lstStyle/>
          <a:p>
            <a:pPr eaLnBrk="1" hangingPunct="1">
              <a:lnSpc>
                <a:spcPct val="90000"/>
              </a:lnSpc>
            </a:pPr>
            <a:r>
              <a:rPr lang="cs-CZ" altLang="cs-CZ" sz="2000" dirty="0"/>
              <a:t>První </a:t>
            </a:r>
            <a:r>
              <a:rPr lang="cs-CZ" altLang="cs-CZ" sz="2000" b="1" dirty="0"/>
              <a:t>16-bitový</a:t>
            </a:r>
            <a:r>
              <a:rPr lang="cs-CZ" altLang="cs-CZ" sz="2000" dirty="0"/>
              <a:t> procesor vyrobila firma Texas Instruments v roce 1976</a:t>
            </a:r>
          </a:p>
          <a:p>
            <a:pPr eaLnBrk="1" hangingPunct="1">
              <a:lnSpc>
                <a:spcPct val="90000"/>
              </a:lnSpc>
            </a:pPr>
            <a:r>
              <a:rPr lang="cs-CZ" altLang="cs-CZ" sz="2000" dirty="0"/>
              <a:t>Předběhlo ji vlastně trochu AMD se svou stavebnicí Am2900, ze které se dala postavit 16-bitová konfigurace, ale vyžadovalo to kaskádové propojení několika obvodů, zatímco TM9900 byl jediný čip</a:t>
            </a:r>
          </a:p>
          <a:p>
            <a:pPr eaLnBrk="1" hangingPunct="1">
              <a:lnSpc>
                <a:spcPct val="90000"/>
              </a:lnSpc>
            </a:pPr>
            <a:r>
              <a:rPr lang="cs-CZ" altLang="cs-CZ" sz="2000" dirty="0"/>
              <a:t>Umí zpracovávat 16-bitová data, ale pracuje pouze s 15-bitovými adresami (tzn. max. 32 kB paměti)</a:t>
            </a:r>
          </a:p>
          <a:p>
            <a:pPr eaLnBrk="1" hangingPunct="1">
              <a:lnSpc>
                <a:spcPct val="90000"/>
              </a:lnSpc>
            </a:pPr>
            <a:endParaRPr lang="cs-CZ" altLang="cs-CZ" dirty="0"/>
          </a:p>
        </p:txBody>
      </p:sp>
      <p:pic>
        <p:nvPicPr>
          <p:cNvPr id="491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4221163"/>
            <a:ext cx="4464050"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cs-CZ" altLang="cs-CZ"/>
              <a:t>Počátky mikroprocesorů</a:t>
            </a:r>
          </a:p>
        </p:txBody>
      </p:sp>
      <p:sp>
        <p:nvSpPr>
          <p:cNvPr id="9219" name="Rectangle 3"/>
          <p:cNvSpPr>
            <a:spLocks noGrp="1" noChangeArrowheads="1"/>
          </p:cNvSpPr>
          <p:nvPr>
            <p:ph type="body" idx="1"/>
          </p:nvPr>
        </p:nvSpPr>
        <p:spPr/>
        <p:txBody>
          <a:bodyPr/>
          <a:lstStyle/>
          <a:p>
            <a:pPr eaLnBrk="1" hangingPunct="1">
              <a:lnSpc>
                <a:spcPct val="80000"/>
              </a:lnSpc>
            </a:pPr>
            <a:r>
              <a:rPr lang="cs-CZ" altLang="cs-CZ" sz="2100"/>
              <a:t>Počínaje třetí generací počítačů se začínají objevovat první mikroprocesory </a:t>
            </a:r>
          </a:p>
          <a:p>
            <a:pPr eaLnBrk="1" hangingPunct="1">
              <a:lnSpc>
                <a:spcPct val="80000"/>
              </a:lnSpc>
            </a:pPr>
            <a:r>
              <a:rPr lang="cs-CZ" altLang="cs-CZ" sz="2100"/>
              <a:t>Mikroprocesor vzniká splynutím </a:t>
            </a:r>
            <a:r>
              <a:rPr lang="cs-CZ" altLang="cs-CZ" sz="2100" b="1"/>
              <a:t>řadiče</a:t>
            </a:r>
            <a:r>
              <a:rPr lang="cs-CZ" altLang="cs-CZ" sz="2100"/>
              <a:t> a </a:t>
            </a:r>
            <a:r>
              <a:rPr lang="cs-CZ" altLang="cs-CZ" sz="2100" b="1"/>
              <a:t>ALU</a:t>
            </a:r>
            <a:r>
              <a:rPr lang="cs-CZ" altLang="cs-CZ" sz="2100"/>
              <a:t> do jediného funkčního bloku integrovaného na jediném čipu</a:t>
            </a:r>
          </a:p>
          <a:p>
            <a:pPr eaLnBrk="1" hangingPunct="1">
              <a:lnSpc>
                <a:spcPct val="80000"/>
              </a:lnSpc>
            </a:pPr>
            <a:r>
              <a:rPr lang="cs-CZ" altLang="cs-CZ" sz="2100"/>
              <a:t>Základním parametrem procesoru je </a:t>
            </a:r>
            <a:r>
              <a:rPr lang="cs-CZ" altLang="cs-CZ" sz="2100" b="1"/>
              <a:t>počet bitů</a:t>
            </a:r>
            <a:r>
              <a:rPr lang="cs-CZ" altLang="cs-CZ" sz="2100"/>
              <a:t>, tzn. šířka dat, která je procesor schopen naráz zpracovat v jednom kroku</a:t>
            </a:r>
          </a:p>
          <a:p>
            <a:pPr eaLnBrk="1" hangingPunct="1">
              <a:lnSpc>
                <a:spcPct val="80000"/>
              </a:lnSpc>
            </a:pPr>
            <a:r>
              <a:rPr lang="cs-CZ" altLang="cs-CZ" sz="2100"/>
              <a:t>Instrukce </a:t>
            </a:r>
            <a:r>
              <a:rPr lang="cs-CZ" altLang="cs-CZ" sz="2100" b="1"/>
              <a:t>osmibitového</a:t>
            </a:r>
            <a:r>
              <a:rPr lang="cs-CZ" altLang="cs-CZ" sz="2100"/>
              <a:t> procesoru umí pracovat s jedním bajtem (například lze inkrementovat osmibitové číslo)</a:t>
            </a:r>
          </a:p>
          <a:p>
            <a:pPr eaLnBrk="1" hangingPunct="1">
              <a:lnSpc>
                <a:spcPct val="80000"/>
              </a:lnSpc>
            </a:pPr>
            <a:r>
              <a:rPr lang="cs-CZ" altLang="cs-CZ" sz="2100"/>
              <a:t>Instrukce </a:t>
            </a:r>
            <a:r>
              <a:rPr lang="cs-CZ" altLang="cs-CZ" sz="2100" b="1"/>
              <a:t>šestnáctibitového</a:t>
            </a:r>
            <a:r>
              <a:rPr lang="cs-CZ" altLang="cs-CZ" sz="2100"/>
              <a:t> procesoru již zpracují 16 bitů naráz</a:t>
            </a:r>
          </a:p>
          <a:p>
            <a:pPr eaLnBrk="1" hangingPunct="1">
              <a:lnSpc>
                <a:spcPct val="80000"/>
              </a:lnSpc>
            </a:pPr>
            <a:r>
              <a:rPr lang="cs-CZ" altLang="cs-CZ" sz="2100"/>
              <a:t>Osmibitový procesor má osmibitové registry, šestnáctibitový procesor má šéstnáctibitové registry atd....</a:t>
            </a:r>
          </a:p>
          <a:p>
            <a:pPr eaLnBrk="1" hangingPunct="1">
              <a:lnSpc>
                <a:spcPct val="80000"/>
              </a:lnSpc>
            </a:pPr>
            <a:r>
              <a:rPr lang="cs-CZ" altLang="cs-CZ" sz="2100" b="1"/>
              <a:t>Registr</a:t>
            </a:r>
            <a:r>
              <a:rPr lang="cs-CZ" altLang="cs-CZ" sz="2100"/>
              <a:t> je velmi malá, ale velmi rychlá paměť nacházející se v přímo v mikroprocesoru</a:t>
            </a:r>
          </a:p>
          <a:p>
            <a:pPr eaLnBrk="1" hangingPunct="1">
              <a:lnSpc>
                <a:spcPct val="80000"/>
              </a:lnSpc>
            </a:pPr>
            <a:r>
              <a:rPr lang="cs-CZ" altLang="cs-CZ" sz="2100" b="1"/>
              <a:t>Registry</a:t>
            </a:r>
            <a:r>
              <a:rPr lang="cs-CZ" altLang="cs-CZ" sz="2100"/>
              <a:t> mají své </a:t>
            </a:r>
            <a:r>
              <a:rPr lang="cs-CZ" altLang="cs-CZ" sz="2100" b="1"/>
              <a:t>jméno</a:t>
            </a:r>
            <a:r>
              <a:rPr lang="cs-CZ" altLang="cs-CZ" sz="2100"/>
              <a:t> , např AX, CS, R2 ... (narozdíl od paměťových míst, která jsou identifikována svou adresou)</a:t>
            </a:r>
          </a:p>
          <a:p>
            <a:pPr eaLnBrk="1" hangingPunct="1">
              <a:lnSpc>
                <a:spcPct val="80000"/>
              </a:lnSpc>
            </a:pPr>
            <a:endParaRPr lang="cs-CZ" altLang="cs-CZ" sz="2100"/>
          </a:p>
          <a:p>
            <a:pPr eaLnBrk="1" hangingPunct="1">
              <a:lnSpc>
                <a:spcPct val="80000"/>
              </a:lnSpc>
            </a:pPr>
            <a:endParaRPr lang="cs-CZ" altLang="cs-CZ" sz="21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endParaRPr lang="cs-CZ" altLang="cs-CZ"/>
          </a:p>
        </p:txBody>
      </p:sp>
      <p:sp>
        <p:nvSpPr>
          <p:cNvPr id="50179" name="Rectangle 3"/>
          <p:cNvSpPr>
            <a:spLocks noGrp="1" noChangeArrowheads="1"/>
          </p:cNvSpPr>
          <p:nvPr>
            <p:ph type="body" idx="1"/>
          </p:nvPr>
        </p:nvSpPr>
        <p:spPr/>
        <p:txBody>
          <a:bodyPr/>
          <a:lstStyle/>
          <a:p>
            <a:pPr eaLnBrk="1" hangingPunct="1"/>
            <a:endParaRPr lang="cs-CZ" altLang="cs-CZ"/>
          </a:p>
          <a:p>
            <a:pPr eaLnBrk="1" hangingPunct="1">
              <a:buFont typeface="Wingdings" panose="05000000000000000000" pitchFamily="2" charset="2"/>
              <a:buChar char=" "/>
            </a:pPr>
            <a:r>
              <a:rPr lang="cs-CZ" altLang="cs-CZ"/>
              <a:t>Přelom 70. a 80. let dvacáteho století </a:t>
            </a:r>
          </a:p>
          <a:p>
            <a:pPr eaLnBrk="1" hangingPunct="1">
              <a:buFont typeface="Wingdings" panose="05000000000000000000" pitchFamily="2" charset="2"/>
              <a:buChar char=" "/>
            </a:pPr>
            <a:endParaRPr lang="cs-CZ" altLang="cs-CZ"/>
          </a:p>
          <a:p>
            <a:pPr eaLnBrk="1" hangingPunct="1"/>
            <a:r>
              <a:rPr lang="cs-CZ" altLang="cs-CZ"/>
              <a:t>Někdy v této době se oddělila vývojová větev monolitických mikroprocesorů (jenočipových mikropočítačů)</a:t>
            </a:r>
          </a:p>
          <a:p>
            <a:pPr eaLnBrk="1" hangingPunct="1"/>
            <a:r>
              <a:rPr lang="cs-CZ" altLang="cs-CZ"/>
              <a:t>1980 vzniká jednočip i8051</a:t>
            </a:r>
            <a:endParaRPr lang="cs-CZ" altLang="cs-CZ" sz="4300"/>
          </a:p>
          <a:p>
            <a:pPr eaLnBrk="1" hangingPunct="1"/>
            <a:endParaRPr lang="cs-CZ" altLang="cs-CZ"/>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cs-CZ" altLang="cs-CZ"/>
              <a:t>Kontrolní otázky</a:t>
            </a:r>
          </a:p>
        </p:txBody>
      </p:sp>
      <p:sp>
        <p:nvSpPr>
          <p:cNvPr id="51203" name="Rectangle 3"/>
          <p:cNvSpPr>
            <a:spLocks noGrp="1" noChangeArrowheads="1"/>
          </p:cNvSpPr>
          <p:nvPr>
            <p:ph type="body" idx="1"/>
          </p:nvPr>
        </p:nvSpPr>
        <p:spPr>
          <a:xfrm>
            <a:off x="457200" y="1592796"/>
            <a:ext cx="8229600" cy="4411662"/>
          </a:xfrm>
        </p:spPr>
        <p:txBody>
          <a:bodyPr/>
          <a:lstStyle/>
          <a:p>
            <a:pPr eaLnBrk="1" hangingPunct="1">
              <a:lnSpc>
                <a:spcPct val="80000"/>
              </a:lnSpc>
            </a:pPr>
            <a:r>
              <a:rPr lang="cs-CZ" altLang="cs-CZ" sz="1700" dirty="0"/>
              <a:t>Vysvětlete rozdíl mezi 8-bitovým a 16-bitovým mikroprocesorem</a:t>
            </a:r>
          </a:p>
          <a:p>
            <a:pPr eaLnBrk="1" hangingPunct="1">
              <a:lnSpc>
                <a:spcPct val="80000"/>
              </a:lnSpc>
            </a:pPr>
            <a:r>
              <a:rPr lang="cs-CZ" altLang="cs-CZ" sz="1700" dirty="0"/>
              <a:t>Kdy vznikají první mikroprocesory ?</a:t>
            </a:r>
          </a:p>
          <a:p>
            <a:pPr eaLnBrk="1" hangingPunct="1">
              <a:lnSpc>
                <a:spcPct val="80000"/>
              </a:lnSpc>
            </a:pPr>
            <a:r>
              <a:rPr lang="cs-CZ" altLang="cs-CZ" sz="1700" dirty="0"/>
              <a:t>Kolik tranzistorů obsahují první mikroprocesory ? Kolik tranzistorů současné ?</a:t>
            </a:r>
          </a:p>
          <a:p>
            <a:pPr eaLnBrk="1" hangingPunct="1">
              <a:lnSpc>
                <a:spcPct val="80000"/>
              </a:lnSpc>
            </a:pPr>
            <a:r>
              <a:rPr lang="cs-CZ" altLang="cs-CZ" sz="1700" dirty="0"/>
              <a:t>Co je to programový čítač ?</a:t>
            </a:r>
          </a:p>
          <a:p>
            <a:pPr eaLnBrk="1" hangingPunct="1">
              <a:lnSpc>
                <a:spcPct val="80000"/>
              </a:lnSpc>
            </a:pPr>
            <a:r>
              <a:rPr lang="cs-CZ" altLang="cs-CZ" sz="1700" dirty="0"/>
              <a:t>K čemu slouží příznak přetečení ?</a:t>
            </a:r>
          </a:p>
          <a:p>
            <a:pPr eaLnBrk="1" hangingPunct="1">
              <a:lnSpc>
                <a:spcPct val="80000"/>
              </a:lnSpc>
            </a:pPr>
            <a:r>
              <a:rPr lang="cs-CZ" altLang="cs-CZ" sz="1700" dirty="0"/>
              <a:t>Vysvětlete rozdíl mezi </a:t>
            </a:r>
            <a:r>
              <a:rPr lang="cs-CZ" altLang="cs-CZ" sz="1700" dirty="0" err="1"/>
              <a:t>střadačovou</a:t>
            </a:r>
            <a:r>
              <a:rPr lang="cs-CZ" altLang="cs-CZ" sz="1700" dirty="0"/>
              <a:t> architekturou a univerzálními registry</a:t>
            </a:r>
          </a:p>
          <a:p>
            <a:pPr eaLnBrk="1" hangingPunct="1">
              <a:lnSpc>
                <a:spcPct val="80000"/>
              </a:lnSpc>
            </a:pPr>
            <a:r>
              <a:rPr lang="cs-CZ" altLang="cs-CZ" sz="1700" dirty="0"/>
              <a:t>Jak velkou paměť lze připojit k osmibitovému mikroprocesoru s patnáctibitovou adresací ?</a:t>
            </a:r>
          </a:p>
          <a:p>
            <a:pPr eaLnBrk="1" hangingPunct="1">
              <a:lnSpc>
                <a:spcPct val="80000"/>
              </a:lnSpc>
            </a:pPr>
            <a:r>
              <a:rPr lang="cs-CZ" altLang="cs-CZ" sz="1700" dirty="0"/>
              <a:t>Mikroprocesor má registry s šířkou 16 bitů a umí adresovat 1 MB paměti. O kolikabitový mikroprocesor se jedná ? Kolikabitovou adresaci tento mikroprocesor používá ?</a:t>
            </a:r>
          </a:p>
          <a:p>
            <a:pPr eaLnBrk="1" hangingPunct="1">
              <a:lnSpc>
                <a:spcPct val="80000"/>
              </a:lnSpc>
            </a:pPr>
            <a:r>
              <a:rPr lang="cs-CZ" altLang="cs-CZ" sz="1700" dirty="0"/>
              <a:t>Vysvětlete rozdíl mezi uložením dat v registrech a v paměti</a:t>
            </a:r>
          </a:p>
          <a:p>
            <a:pPr eaLnBrk="1" hangingPunct="1">
              <a:lnSpc>
                <a:spcPct val="80000"/>
              </a:lnSpc>
            </a:pPr>
            <a:r>
              <a:rPr lang="cs-CZ" altLang="cs-CZ" sz="1700" dirty="0"/>
              <a:t>K čemu slouží na většině mikroprocesorů registr SP ?</a:t>
            </a:r>
          </a:p>
          <a:p>
            <a:pPr eaLnBrk="1" hangingPunct="1">
              <a:lnSpc>
                <a:spcPct val="80000"/>
              </a:lnSpc>
            </a:pPr>
            <a:r>
              <a:rPr lang="cs-CZ" altLang="cs-CZ" sz="1700" dirty="0"/>
              <a:t>Jaké firmy spolupracovali na výrobě prvního mikroprocesoru ? Pod jakými názvy se tento mikroprocesor vyráběl ?</a:t>
            </a:r>
          </a:p>
          <a:p>
            <a:pPr eaLnBrk="1" hangingPunct="1">
              <a:lnSpc>
                <a:spcPct val="80000"/>
              </a:lnSpc>
            </a:pPr>
            <a:r>
              <a:rPr lang="cs-CZ" altLang="cs-CZ" sz="1700" dirty="0"/>
              <a:t>Vyjmenujte alespoň tři legendární osmibitové mikroprocesory</a:t>
            </a:r>
          </a:p>
          <a:p>
            <a:pPr eaLnBrk="1" hangingPunct="1">
              <a:lnSpc>
                <a:spcPct val="80000"/>
              </a:lnSpc>
            </a:pPr>
            <a:r>
              <a:rPr lang="cs-CZ" altLang="cs-CZ" sz="1700" dirty="0"/>
              <a:t>Dva různé mikroprocesory A </a:t>
            </a:r>
            <a:r>
              <a:rPr lang="cs-CZ" altLang="cs-CZ" sz="1700" dirty="0" err="1"/>
              <a:t>a</a:t>
            </a:r>
            <a:r>
              <a:rPr lang="cs-CZ" altLang="cs-CZ" sz="1700" dirty="0"/>
              <a:t> B  vykonají 20 milionů instrukcí za sekundu. Mikroprocesor A má taktovací frekvenci 100 MHz. Mikroprocesor B má taktovací frekvenci 200 MHz. Který z těchto mikroprocesorů má vyšší výpočetní výkon.</a:t>
            </a:r>
          </a:p>
          <a:p>
            <a:pPr eaLnBrk="1" hangingPunct="1">
              <a:lnSpc>
                <a:spcPct val="80000"/>
              </a:lnSpc>
            </a:pPr>
            <a:endParaRPr lang="cs-CZ" altLang="cs-CZ" sz="1700" dirty="0"/>
          </a:p>
          <a:p>
            <a:pPr eaLnBrk="1" hangingPunct="1">
              <a:lnSpc>
                <a:spcPct val="80000"/>
              </a:lnSpc>
            </a:pPr>
            <a:endParaRPr lang="cs-CZ" altLang="cs-CZ" sz="1700" dirty="0"/>
          </a:p>
          <a:p>
            <a:pPr eaLnBrk="1" hangingPunct="1">
              <a:lnSpc>
                <a:spcPct val="80000"/>
              </a:lnSpc>
            </a:pPr>
            <a:endParaRPr lang="cs-CZ" altLang="cs-CZ" sz="17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cs-CZ" altLang="cs-CZ"/>
              <a:t>Kontrolní otázky</a:t>
            </a:r>
          </a:p>
        </p:txBody>
      </p:sp>
      <p:sp>
        <p:nvSpPr>
          <p:cNvPr id="52227" name="Rectangle 3"/>
          <p:cNvSpPr>
            <a:spLocks noGrp="1" noChangeArrowheads="1"/>
          </p:cNvSpPr>
          <p:nvPr>
            <p:ph type="body" idx="1"/>
          </p:nvPr>
        </p:nvSpPr>
        <p:spPr/>
        <p:txBody>
          <a:bodyPr/>
          <a:lstStyle/>
          <a:p>
            <a:pPr eaLnBrk="1" hangingPunct="1"/>
            <a:r>
              <a:rPr lang="cs-CZ" altLang="cs-CZ" sz="1500"/>
              <a:t>Kolikrát vzrostla frekvence během vývoje mikroprocesorů od prvního procesoru i4004 po dnešní nejmodernější ? </a:t>
            </a:r>
          </a:p>
          <a:p>
            <a:pPr eaLnBrk="1" hangingPunct="1"/>
            <a:r>
              <a:rPr lang="cs-CZ" altLang="cs-CZ" sz="1500"/>
              <a:t>Mikroprocesor i8051 beží na frekvenci 6 MHz. Instrukce násobení trvá 48 taktů. Kolik násobení je procesor schopen vykonat na sekundu ?</a:t>
            </a:r>
          </a:p>
          <a:p>
            <a:pPr eaLnBrk="1" hangingPunct="1"/>
            <a:r>
              <a:rPr lang="cs-CZ" altLang="cs-CZ" sz="1500"/>
              <a:t>Jak se nazývá obvod, který generuje hodinový signál ?</a:t>
            </a:r>
          </a:p>
          <a:p>
            <a:pPr eaLnBrk="1" hangingPunct="1"/>
            <a:r>
              <a:rPr lang="cs-CZ" altLang="cs-CZ" sz="1500"/>
              <a:t>Mikroprocesor je synchronní/asynchronní sekvenční/kombinační logický obvod ?</a:t>
            </a:r>
          </a:p>
          <a:p>
            <a:pPr eaLnBrk="1" hangingPunct="1"/>
            <a:r>
              <a:rPr lang="cs-CZ" altLang="cs-CZ" sz="1500"/>
              <a:t>Co se obvykle stane, pokud taktovací frekvenci mikroprocesoru zvýšíte o 10 % ?</a:t>
            </a:r>
          </a:p>
          <a:p>
            <a:pPr eaLnBrk="1" hangingPunct="1"/>
            <a:r>
              <a:rPr lang="cs-CZ" altLang="cs-CZ" sz="1500"/>
              <a:t>Co se obvykle stane, pokud taktovací frekvenci mikroprocesoru zvýšíte na dvojnásobek ?</a:t>
            </a:r>
          </a:p>
          <a:p>
            <a:pPr eaLnBrk="1" hangingPunct="1"/>
            <a:r>
              <a:rPr lang="cs-CZ" altLang="cs-CZ" sz="1500"/>
              <a:t>Co se obvykle stane, pokud taktovací frekvenci mikroproceosru snížíte na polovinu ?</a:t>
            </a:r>
          </a:p>
          <a:p>
            <a:pPr eaLnBrk="1" hangingPunct="1"/>
            <a:r>
              <a:rPr lang="cs-CZ" altLang="cs-CZ" sz="1500"/>
              <a:t>Zjistěte, na jaké frekvenci běžel mikroprocesor Pentium IV v roce 2003 </a:t>
            </a:r>
          </a:p>
          <a:p>
            <a:pPr eaLnBrk="1" hangingPunct="1"/>
            <a:r>
              <a:rPr lang="cs-CZ" altLang="cs-CZ" sz="1500"/>
              <a:t>Zjistěte, na jaké frekvencí běží současné nejvýkonnější běžně používané čtyřjádrové mikroprocesory</a:t>
            </a:r>
          </a:p>
          <a:p>
            <a:pPr eaLnBrk="1" hangingPunct="1"/>
            <a:r>
              <a:rPr lang="cs-CZ" altLang="cs-CZ" sz="1500"/>
              <a:t>Co je to bit-slicing ?</a:t>
            </a:r>
          </a:p>
          <a:p>
            <a:pPr eaLnBrk="1" hangingPunct="1"/>
            <a:r>
              <a:rPr lang="cs-CZ" altLang="cs-CZ" sz="1500"/>
              <a:t>Co to znamená DIL 40 ?</a:t>
            </a:r>
          </a:p>
          <a:p>
            <a:pPr eaLnBrk="1" hangingPunct="1"/>
            <a:r>
              <a:rPr lang="cs-CZ" altLang="cs-CZ" sz="1500"/>
              <a:t>Seřaďte tyto mikroprocesory dle roku jejich uvedení: Z80, TM9900, Intel 4004, Intel 8080, Intel 8008</a:t>
            </a:r>
          </a:p>
          <a:p>
            <a:pPr eaLnBrk="1" hangingPunct="1"/>
            <a:endParaRPr lang="cs-CZ" altLang="cs-CZ" sz="1500"/>
          </a:p>
          <a:p>
            <a:pPr eaLnBrk="1" hangingPunct="1"/>
            <a:endParaRPr lang="cs-CZ" altLang="cs-CZ" sz="1500"/>
          </a:p>
          <a:p>
            <a:pPr eaLnBrk="1" hangingPunct="1"/>
            <a:endParaRPr lang="cs-CZ" altLang="cs-CZ" sz="2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cs-CZ" altLang="cs-CZ"/>
              <a:t>Registry</a:t>
            </a:r>
          </a:p>
        </p:txBody>
      </p:sp>
      <p:sp>
        <p:nvSpPr>
          <p:cNvPr id="10243" name="Rectangle 3"/>
          <p:cNvSpPr>
            <a:spLocks noGrp="1" noChangeArrowheads="1"/>
          </p:cNvSpPr>
          <p:nvPr>
            <p:ph type="body" idx="1"/>
          </p:nvPr>
        </p:nvSpPr>
        <p:spPr>
          <a:xfrm>
            <a:off x="457200" y="1719262"/>
            <a:ext cx="8471284" cy="5016499"/>
          </a:xfrm>
        </p:spPr>
        <p:txBody>
          <a:bodyPr/>
          <a:lstStyle/>
          <a:p>
            <a:pPr eaLnBrk="1" hangingPunct="1"/>
            <a:r>
              <a:rPr lang="cs-CZ" altLang="cs-CZ" sz="1900" dirty="0"/>
              <a:t>Registry slouží zejména k</a:t>
            </a:r>
            <a:r>
              <a:rPr lang="cs-CZ" altLang="cs-CZ" sz="1900" b="1" dirty="0"/>
              <a:t> dočasnému uložení operandů, </a:t>
            </a:r>
            <a:r>
              <a:rPr lang="cs-CZ" altLang="cs-CZ" sz="1900" dirty="0"/>
              <a:t>se kterými právě pracuje</a:t>
            </a:r>
          </a:p>
          <a:p>
            <a:pPr eaLnBrk="1" hangingPunct="1"/>
            <a:r>
              <a:rPr lang="cs-CZ" altLang="cs-CZ" sz="1900" dirty="0"/>
              <a:t>Mnoho instrukcí obvykle umí pracovat pouze s bajty uloženými v registrech</a:t>
            </a:r>
          </a:p>
          <a:p>
            <a:pPr eaLnBrk="1" hangingPunct="1"/>
            <a:r>
              <a:rPr lang="cs-CZ" altLang="cs-CZ" sz="1900" dirty="0"/>
              <a:t>Běžné procesory neumí sečíst dva bajty ležící v paměti, ale umí sčítat bajty ležící v registrech procesoru - je nutné nejprve sčítané bajty přesunout z paměti do registrů</a:t>
            </a:r>
          </a:p>
          <a:p>
            <a:pPr eaLnBrk="1" hangingPunct="1"/>
            <a:r>
              <a:rPr lang="cs-CZ" altLang="cs-CZ" sz="1900" dirty="0"/>
              <a:t>Registrů je obvykle v procesoru poměrně </a:t>
            </a:r>
            <a:r>
              <a:rPr lang="cs-CZ" altLang="cs-CZ" sz="1900" b="1" dirty="0"/>
              <a:t>malý počet</a:t>
            </a:r>
          </a:p>
          <a:p>
            <a:pPr eaLnBrk="1" hangingPunct="1"/>
            <a:r>
              <a:rPr lang="cs-CZ" altLang="cs-CZ" sz="1900" dirty="0"/>
              <a:t>Bajty, které není nutné mít okamžitě k dispozici k budoucím operacím se obvykle zbytečně neuchovávají v registrech, ale odkládají se do paměti</a:t>
            </a:r>
          </a:p>
          <a:p>
            <a:pPr eaLnBrk="1" hangingPunct="1"/>
            <a:r>
              <a:rPr lang="cs-CZ" altLang="cs-CZ" sz="1900" b="1" dirty="0"/>
              <a:t>Paměť</a:t>
            </a:r>
            <a:r>
              <a:rPr lang="cs-CZ" altLang="cs-CZ" sz="1900" dirty="0"/>
              <a:t> tedy slouží k </a:t>
            </a:r>
            <a:r>
              <a:rPr lang="cs-CZ" altLang="cs-CZ" sz="1900" b="1" dirty="0"/>
              <a:t>dlouhodobému uložení</a:t>
            </a:r>
            <a:r>
              <a:rPr lang="cs-CZ" altLang="cs-CZ" sz="1900" dirty="0"/>
              <a:t> dat</a:t>
            </a:r>
          </a:p>
          <a:p>
            <a:pPr eaLnBrk="1" hangingPunct="1"/>
            <a:r>
              <a:rPr lang="cs-CZ" altLang="cs-CZ" sz="1900" dirty="0"/>
              <a:t>S daty v paměti ale nelze provádět všechny operace</a:t>
            </a:r>
          </a:p>
          <a:p>
            <a:pPr eaLnBrk="1" hangingPunct="1"/>
            <a:r>
              <a:rPr lang="cs-CZ" altLang="cs-CZ" sz="1900" dirty="0"/>
              <a:t>Registry slouží k uložení dat, se kterými se právě pracuje a která v registrech být musí, protože daná operace vyžaduje uložení operandů v registru </a:t>
            </a:r>
          </a:p>
          <a:p>
            <a:pPr eaLnBrk="1" hangingPunct="1">
              <a:lnSpc>
                <a:spcPct val="80000"/>
              </a:lnSpc>
              <a:buFont typeface="Wingdings" panose="05000000000000000000" pitchFamily="2" charset="2"/>
              <a:buNone/>
            </a:pPr>
            <a:endParaRPr lang="cs-CZ" altLang="cs-CZ"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cs-CZ" altLang="cs-CZ"/>
              <a:t>Registry</a:t>
            </a:r>
          </a:p>
        </p:txBody>
      </p:sp>
      <p:sp>
        <p:nvSpPr>
          <p:cNvPr id="11267" name="Rectangle 3"/>
          <p:cNvSpPr>
            <a:spLocks noGrp="1" noChangeArrowheads="1"/>
          </p:cNvSpPr>
          <p:nvPr>
            <p:ph type="body" idx="1"/>
          </p:nvPr>
        </p:nvSpPr>
        <p:spPr/>
        <p:txBody>
          <a:bodyPr/>
          <a:lstStyle/>
          <a:p>
            <a:pPr eaLnBrk="1" hangingPunct="1"/>
            <a:r>
              <a:rPr lang="cs-CZ" altLang="cs-CZ" sz="2600" dirty="0"/>
              <a:t>Například mikroprocesor i8051 disponuje pracovními registry A, B, R0, R1, R2... R7 (kromě dalších speciálních řídících registrů)</a:t>
            </a:r>
          </a:p>
          <a:p>
            <a:pPr eaLnBrk="1" hangingPunct="1"/>
            <a:r>
              <a:rPr lang="cs-CZ" altLang="cs-CZ" sz="2600" dirty="0"/>
              <a:t>Instrukce násobení </a:t>
            </a:r>
            <a:r>
              <a:rPr lang="cs-CZ" altLang="cs-CZ" sz="2600" i="1" dirty="0"/>
              <a:t>MUL</a:t>
            </a:r>
            <a:r>
              <a:rPr lang="cs-CZ" altLang="cs-CZ" sz="2600" dirty="0"/>
              <a:t> dokáže vynásobit pouze bajty ležící v registrech </a:t>
            </a:r>
            <a:r>
              <a:rPr lang="cs-CZ" altLang="cs-CZ" sz="2600" b="1" i="1" dirty="0"/>
              <a:t>A</a:t>
            </a:r>
            <a:r>
              <a:rPr lang="cs-CZ" altLang="cs-CZ" sz="2600" dirty="0"/>
              <a:t> </a:t>
            </a:r>
            <a:r>
              <a:rPr lang="cs-CZ" altLang="cs-CZ" sz="2600" dirty="0" err="1"/>
              <a:t>a</a:t>
            </a:r>
            <a:r>
              <a:rPr lang="cs-CZ" altLang="cs-CZ" sz="2600" dirty="0"/>
              <a:t> </a:t>
            </a:r>
            <a:r>
              <a:rPr lang="cs-CZ" altLang="cs-CZ" sz="2600" b="1" i="1" dirty="0"/>
              <a:t>B</a:t>
            </a:r>
            <a:r>
              <a:rPr lang="cs-CZ" altLang="cs-CZ" sz="2600" dirty="0"/>
              <a:t> a výsledný celočíselný součin uloží automaticky do registru </a:t>
            </a:r>
            <a:r>
              <a:rPr lang="cs-CZ" altLang="cs-CZ" sz="2600" b="1" i="1" dirty="0"/>
              <a:t>A</a:t>
            </a:r>
          </a:p>
          <a:p>
            <a:pPr eaLnBrk="1" hangingPunct="1"/>
            <a:r>
              <a:rPr lang="cs-CZ" altLang="cs-CZ" sz="2600" dirty="0"/>
              <a:t>Chceme-li vynásobit bajt uložený v paměti na adrese </a:t>
            </a:r>
            <a:r>
              <a:rPr lang="cs-CZ" altLang="cs-CZ" sz="2600" b="1" i="1" dirty="0"/>
              <a:t>50</a:t>
            </a:r>
            <a:r>
              <a:rPr lang="cs-CZ" altLang="cs-CZ" sz="2600" dirty="0"/>
              <a:t> bajtem v registru </a:t>
            </a:r>
            <a:r>
              <a:rPr lang="cs-CZ" altLang="cs-CZ" sz="2600" b="1" i="1" dirty="0"/>
              <a:t>R2</a:t>
            </a:r>
            <a:r>
              <a:rPr lang="cs-CZ" altLang="cs-CZ" sz="2600" dirty="0"/>
              <a:t>, je nejprve potřeba přesunout tyto dva bajty do registrů </a:t>
            </a:r>
            <a:r>
              <a:rPr lang="cs-CZ" altLang="cs-CZ" sz="2600" b="1" i="1" dirty="0"/>
              <a:t>A</a:t>
            </a:r>
            <a:r>
              <a:rPr lang="cs-CZ" altLang="cs-CZ" sz="2600" dirty="0"/>
              <a:t> </a:t>
            </a:r>
            <a:r>
              <a:rPr lang="cs-CZ" altLang="cs-CZ" sz="2600" dirty="0" err="1"/>
              <a:t>a</a:t>
            </a:r>
            <a:r>
              <a:rPr lang="cs-CZ" altLang="cs-CZ" sz="2600" dirty="0"/>
              <a:t> </a:t>
            </a:r>
            <a:r>
              <a:rPr lang="cs-CZ" altLang="cs-CZ" sz="2600" b="1" i="1" dirty="0"/>
              <a:t>B</a:t>
            </a:r>
          </a:p>
          <a:p>
            <a:pPr eaLnBrk="1" hangingPunct="1">
              <a:buFont typeface="Wingdings" panose="05000000000000000000" pitchFamily="2" charset="2"/>
              <a:buNone/>
            </a:pPr>
            <a:endParaRPr lang="cs-CZ" altLang="cs-CZ" sz="2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cs-CZ" altLang="cs-CZ"/>
              <a:t>Střadačová architektura</a:t>
            </a:r>
          </a:p>
        </p:txBody>
      </p:sp>
      <p:sp>
        <p:nvSpPr>
          <p:cNvPr id="12291" name="Rectangle 3"/>
          <p:cNvSpPr>
            <a:spLocks noGrp="1" noChangeArrowheads="1"/>
          </p:cNvSpPr>
          <p:nvPr>
            <p:ph type="body" idx="1"/>
          </p:nvPr>
        </p:nvSpPr>
        <p:spPr/>
        <p:txBody>
          <a:bodyPr/>
          <a:lstStyle/>
          <a:p>
            <a:pPr eaLnBrk="1" hangingPunct="1">
              <a:lnSpc>
                <a:spcPct val="90000"/>
              </a:lnSpc>
            </a:pPr>
            <a:r>
              <a:rPr lang="cs-CZ" altLang="cs-CZ" sz="2100" dirty="0"/>
              <a:t>U některých mikroprocesorů je běžné, že některé instrukce lze provádět pouze s některými konkrétními registry</a:t>
            </a:r>
          </a:p>
          <a:p>
            <a:pPr eaLnBrk="1" hangingPunct="1">
              <a:lnSpc>
                <a:spcPct val="90000"/>
              </a:lnSpc>
            </a:pPr>
            <a:r>
              <a:rPr lang="cs-CZ" altLang="cs-CZ" sz="2100" dirty="0"/>
              <a:t>Výsadní postavení mívá registr zvaný </a:t>
            </a:r>
            <a:r>
              <a:rPr lang="cs-CZ" altLang="cs-CZ" sz="2100" b="1" dirty="0"/>
              <a:t>střadač</a:t>
            </a:r>
            <a:r>
              <a:rPr lang="cs-CZ" altLang="cs-CZ" sz="2100" dirty="0"/>
              <a:t> (označovaný obvykle A, ACC, AX apod.), se kterým lze provádět všechny operace</a:t>
            </a:r>
          </a:p>
          <a:p>
            <a:pPr eaLnBrk="1" hangingPunct="1">
              <a:lnSpc>
                <a:spcPct val="90000"/>
              </a:lnSpc>
            </a:pPr>
            <a:r>
              <a:rPr lang="cs-CZ" altLang="cs-CZ" sz="2100" dirty="0"/>
              <a:t>Do střadače se také obvykle automaticky ukládají všechny výsledky</a:t>
            </a:r>
          </a:p>
          <a:p>
            <a:pPr eaLnBrk="1" hangingPunct="1">
              <a:lnSpc>
                <a:spcPct val="90000"/>
              </a:lnSpc>
            </a:pPr>
            <a:r>
              <a:rPr lang="cs-CZ" altLang="cs-CZ" sz="2100" dirty="0"/>
              <a:t>S ostatními registry lze provádět pouze omezený okruh operací</a:t>
            </a:r>
          </a:p>
          <a:p>
            <a:pPr eaLnBrk="1" hangingPunct="1">
              <a:lnSpc>
                <a:spcPct val="90000"/>
              </a:lnSpc>
            </a:pPr>
            <a:r>
              <a:rPr lang="cs-CZ" altLang="cs-CZ" sz="2100" dirty="0"/>
              <a:t>S daty v paměti pak obvykle nelze provádět přímo nic kromě čtení</a:t>
            </a:r>
            <a:r>
              <a:rPr lang="en-US" altLang="cs-CZ" sz="2100" dirty="0"/>
              <a:t>/z</a:t>
            </a:r>
            <a:r>
              <a:rPr lang="cs-CZ" altLang="cs-CZ" sz="2100" dirty="0" err="1"/>
              <a:t>ápisu</a:t>
            </a:r>
            <a:r>
              <a:rPr lang="cs-CZ" altLang="cs-CZ" sz="2100" dirty="0"/>
              <a:t> (tzn. přesunu do</a:t>
            </a:r>
            <a:r>
              <a:rPr lang="en-US" altLang="cs-CZ" sz="2100" dirty="0"/>
              <a:t>/z </a:t>
            </a:r>
            <a:r>
              <a:rPr lang="en-US" altLang="cs-CZ" sz="2100" dirty="0" err="1"/>
              <a:t>registru</a:t>
            </a:r>
            <a:r>
              <a:rPr lang="cs-CZ" altLang="cs-CZ" sz="2100" dirty="0"/>
              <a:t>)</a:t>
            </a:r>
          </a:p>
          <a:p>
            <a:pPr eaLnBrk="1" hangingPunct="1">
              <a:lnSpc>
                <a:spcPct val="90000"/>
              </a:lnSpc>
            </a:pPr>
            <a:r>
              <a:rPr lang="cs-CZ" altLang="cs-CZ" sz="2100" dirty="0"/>
              <a:t>Taková architektura procesu se nazývá </a:t>
            </a:r>
            <a:r>
              <a:rPr lang="cs-CZ" altLang="cs-CZ" sz="2100" b="1" dirty="0" err="1"/>
              <a:t>střadačová</a:t>
            </a:r>
            <a:endParaRPr lang="cs-CZ" altLang="cs-CZ" sz="2100" b="1" dirty="0"/>
          </a:p>
          <a:p>
            <a:pPr eaLnBrk="1" hangingPunct="1">
              <a:lnSpc>
                <a:spcPct val="90000"/>
              </a:lnSpc>
            </a:pPr>
            <a:r>
              <a:rPr lang="cs-CZ" altLang="cs-CZ" sz="2100" b="1" dirty="0" err="1"/>
              <a:t>Střadačovou</a:t>
            </a:r>
            <a:r>
              <a:rPr lang="cs-CZ" altLang="cs-CZ" sz="2100" b="1" dirty="0"/>
              <a:t> architekturu</a:t>
            </a:r>
            <a:r>
              <a:rPr lang="cs-CZ" altLang="cs-CZ" sz="2100" dirty="0"/>
              <a:t> mají například procesory rodiny Intel 8051 nebo 8086</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cs-CZ" altLang="cs-CZ"/>
              <a:t>Univerzální registry</a:t>
            </a:r>
          </a:p>
        </p:txBody>
      </p:sp>
      <p:sp>
        <p:nvSpPr>
          <p:cNvPr id="13315" name="Rectangle 3"/>
          <p:cNvSpPr>
            <a:spLocks noGrp="1" noChangeArrowheads="1"/>
          </p:cNvSpPr>
          <p:nvPr>
            <p:ph type="body" idx="1"/>
          </p:nvPr>
        </p:nvSpPr>
        <p:spPr/>
        <p:txBody>
          <a:bodyPr/>
          <a:lstStyle/>
          <a:p>
            <a:pPr eaLnBrk="1" hangingPunct="1">
              <a:lnSpc>
                <a:spcPct val="90000"/>
              </a:lnSpc>
            </a:pPr>
            <a:r>
              <a:rPr lang="cs-CZ" altLang="cs-CZ" sz="2100" dirty="0"/>
              <a:t>Procesor obsahuje několik registrů, které mají naprosto rovnoprávné postavení</a:t>
            </a:r>
          </a:p>
          <a:p>
            <a:pPr eaLnBrk="1" hangingPunct="1">
              <a:lnSpc>
                <a:spcPct val="90000"/>
              </a:lnSpc>
            </a:pPr>
            <a:r>
              <a:rPr lang="cs-CZ" altLang="cs-CZ" sz="2100" dirty="0"/>
              <a:t>Architektura s univerzálními registry nepoužívá privilegovaný střadač</a:t>
            </a:r>
          </a:p>
          <a:p>
            <a:pPr eaLnBrk="1" hangingPunct="1">
              <a:lnSpc>
                <a:spcPct val="90000"/>
              </a:lnSpc>
            </a:pPr>
            <a:r>
              <a:rPr lang="cs-CZ" altLang="cs-CZ" sz="2100" dirty="0"/>
              <a:t>Veškeré operace lze provádět s </a:t>
            </a:r>
            <a:r>
              <a:rPr lang="cs-CZ" altLang="cs-CZ" sz="2100" b="1" dirty="0"/>
              <a:t>kterýmkoliv registrem</a:t>
            </a:r>
          </a:p>
          <a:p>
            <a:pPr eaLnBrk="1" hangingPunct="1">
              <a:lnSpc>
                <a:spcPct val="90000"/>
              </a:lnSpc>
            </a:pPr>
            <a:r>
              <a:rPr lang="cs-CZ" altLang="cs-CZ" sz="2100" dirty="0"/>
              <a:t>Výsledky lze ukládat do libovolného registru</a:t>
            </a:r>
          </a:p>
          <a:p>
            <a:pPr eaLnBrk="1" hangingPunct="1">
              <a:lnSpc>
                <a:spcPct val="90000"/>
              </a:lnSpc>
            </a:pPr>
            <a:r>
              <a:rPr lang="cs-CZ" altLang="cs-CZ" sz="2100" dirty="0"/>
              <a:t>Zatímco na </a:t>
            </a:r>
            <a:r>
              <a:rPr lang="cs-CZ" altLang="cs-CZ" sz="2100" dirty="0" err="1"/>
              <a:t>střadačové</a:t>
            </a:r>
            <a:r>
              <a:rPr lang="cs-CZ" altLang="cs-CZ" sz="2100" dirty="0"/>
              <a:t> architektuře musí programátor ve strojovém kódu neustále přemýšlet, jak správně rozmístit do registrů zpracovávaná data, aby prováděné instrukce uměli právě s těmito registry pracovat, na architektuře s univerzálními registry tato komplikace odpadá</a:t>
            </a:r>
          </a:p>
          <a:p>
            <a:pPr eaLnBrk="1" hangingPunct="1">
              <a:lnSpc>
                <a:spcPct val="90000"/>
              </a:lnSpc>
            </a:pPr>
            <a:r>
              <a:rPr lang="cs-CZ" altLang="cs-CZ" sz="2100" dirty="0"/>
              <a:t>Tato architektura je dnes typická například pro RISC procesory</a:t>
            </a:r>
          </a:p>
          <a:p>
            <a:pPr eaLnBrk="1" hangingPunct="1">
              <a:lnSpc>
                <a:spcPct val="90000"/>
              </a:lnSpc>
            </a:pPr>
            <a:endParaRPr lang="cs-CZ" altLang="cs-CZ" sz="2100" dirty="0"/>
          </a:p>
        </p:txBody>
      </p:sp>
    </p:spTree>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iv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iv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84CE8C14981BF4CBC493A3F7F132DCE" ma:contentTypeVersion="2" ma:contentTypeDescription="Vytvoří nový dokument" ma:contentTypeScope="" ma:versionID="eafae4565c518caa62d4da08735c7f48">
  <xsd:schema xmlns:xsd="http://www.w3.org/2001/XMLSchema" xmlns:xs="http://www.w3.org/2001/XMLSchema" xmlns:p="http://schemas.microsoft.com/office/2006/metadata/properties" xmlns:ns2="c03aa7f5-da92-46be-bbd5-752e8d8cfb59" targetNamespace="http://schemas.microsoft.com/office/2006/metadata/properties" ma:root="true" ma:fieldsID="4aa9e07a25eb4b13cbdf99461fe2be06" ns2:_="">
    <xsd:import namespace="c03aa7f5-da92-46be-bbd5-752e8d8cfb5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3aa7f5-da92-46be-bbd5-752e8d8cfb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obsahu"/>
        <xsd:element ref="dc:title" minOccurs="0" maxOccurs="1" ma:index="4" ma:displayName="Nadpis"/>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AD78844-82D5-4594-A53A-6B4208B14571}"/>
</file>

<file path=customXml/itemProps2.xml><?xml version="1.0" encoding="utf-8"?>
<ds:datastoreItem xmlns:ds="http://schemas.openxmlformats.org/officeDocument/2006/customXml" ds:itemID="{FC1D1616-32A7-4EBB-B02D-84C07EABBFD3}"/>
</file>

<file path=customXml/itemProps3.xml><?xml version="1.0" encoding="utf-8"?>
<ds:datastoreItem xmlns:ds="http://schemas.openxmlformats.org/officeDocument/2006/customXml" ds:itemID="{AACA440E-13E6-4CE9-B133-4E3210A36775}"/>
</file>

<file path=docProps/app.xml><?xml version="1.0" encoding="utf-8"?>
<Properties xmlns="http://schemas.openxmlformats.org/officeDocument/2006/extended-properties" xmlns:vt="http://schemas.openxmlformats.org/officeDocument/2006/docPropsVTypes">
  <Template>Network</Template>
  <TotalTime>2300</TotalTime>
  <Words>5529</Words>
  <Application>Microsoft Office PowerPoint</Application>
  <PresentationFormat>Předvádění na obrazovce (4:3)</PresentationFormat>
  <Paragraphs>506</Paragraphs>
  <Slides>52</Slides>
  <Notes>0</Notes>
  <HiddenSlides>0</HiddenSlides>
  <MMClips>0</MMClips>
  <ScaleCrop>false</ScaleCrop>
  <HeadingPairs>
    <vt:vector size="6" baseType="variant">
      <vt:variant>
        <vt:lpstr>Použitá písma</vt:lpstr>
      </vt:variant>
      <vt:variant>
        <vt:i4>4</vt:i4>
      </vt:variant>
      <vt:variant>
        <vt:lpstr>Motiv</vt:lpstr>
      </vt:variant>
      <vt:variant>
        <vt:i4>1</vt:i4>
      </vt:variant>
      <vt:variant>
        <vt:lpstr>Nadpisy snímků</vt:lpstr>
      </vt:variant>
      <vt:variant>
        <vt:i4>52</vt:i4>
      </vt:variant>
    </vt:vector>
  </HeadingPairs>
  <TitlesOfParts>
    <vt:vector size="57" baseType="lpstr">
      <vt:lpstr>Arial</vt:lpstr>
      <vt:lpstr>Cambria Math</vt:lpstr>
      <vt:lpstr>Courier New</vt:lpstr>
      <vt:lpstr>Wingdings</vt:lpstr>
      <vt:lpstr>Network</vt:lpstr>
      <vt:lpstr>První mikroprocesory</vt:lpstr>
      <vt:lpstr>Mikroprocesor</vt:lpstr>
      <vt:lpstr>Instrukční sada</vt:lpstr>
      <vt:lpstr>Strojový kód</vt:lpstr>
      <vt:lpstr>Počátky mikroprocesorů</vt:lpstr>
      <vt:lpstr>Registry</vt:lpstr>
      <vt:lpstr>Registry</vt:lpstr>
      <vt:lpstr>Střadačová architektura</vt:lpstr>
      <vt:lpstr>Univerzální registry</vt:lpstr>
      <vt:lpstr>Registry - shrnutí</vt:lpstr>
      <vt:lpstr>Šířka zpracovaných dat</vt:lpstr>
      <vt:lpstr>Prezentace aplikace PowerPoint</vt:lpstr>
      <vt:lpstr>Šířka adresy</vt:lpstr>
      <vt:lpstr>Prezentace aplikace PowerPoint</vt:lpstr>
      <vt:lpstr>Speciální registry</vt:lpstr>
      <vt:lpstr>Řídící registry</vt:lpstr>
      <vt:lpstr>Programový čítač</vt:lpstr>
      <vt:lpstr>Ukazatel vrcholu zásobníku</vt:lpstr>
      <vt:lpstr>Příznakové bity</vt:lpstr>
      <vt:lpstr>Taktovací frekvence</vt:lpstr>
      <vt:lpstr>Zpoždění log. obvodu</vt:lpstr>
      <vt:lpstr>Zpoždění uvnitř mikroprocesoru</vt:lpstr>
      <vt:lpstr>Synchronizace</vt:lpstr>
      <vt:lpstr>Oscilátor</vt:lpstr>
      <vt:lpstr>Krystal</vt:lpstr>
      <vt:lpstr>Frekvence hodinového signálu</vt:lpstr>
      <vt:lpstr>Frekvence hodinového signálu</vt:lpstr>
      <vt:lpstr>Frekvence hodinového signálu</vt:lpstr>
      <vt:lpstr>Výkon klasických mikroprocesorů</vt:lpstr>
      <vt:lpstr>Příklad</vt:lpstr>
      <vt:lpstr>Prezentace aplikace PowerPoint</vt:lpstr>
      <vt:lpstr>Příklad</vt:lpstr>
      <vt:lpstr>Příklad</vt:lpstr>
      <vt:lpstr>Příklad</vt:lpstr>
      <vt:lpstr>Výkon moderních mikroprocesorů</vt:lpstr>
      <vt:lpstr>Taktovací frekvence</vt:lpstr>
      <vt:lpstr>Frekvence</vt:lpstr>
      <vt:lpstr>Základní parametry mikroprocesorů</vt:lpstr>
      <vt:lpstr>Počátky mikroprocesorů</vt:lpstr>
      <vt:lpstr>Intel 4004</vt:lpstr>
      <vt:lpstr>8-bitové procesory</vt:lpstr>
      <vt:lpstr>i8080</vt:lpstr>
      <vt:lpstr>Motorola 6800</vt:lpstr>
      <vt:lpstr>MOS 6502</vt:lpstr>
      <vt:lpstr>Prezentace aplikace PowerPoint</vt:lpstr>
      <vt:lpstr>AMD Am2900</vt:lpstr>
      <vt:lpstr>Z80</vt:lpstr>
      <vt:lpstr>ZX Spectrum </vt:lpstr>
      <vt:lpstr>Texas Instruments TM9900</vt:lpstr>
      <vt:lpstr>Prezentace aplikace PowerPoint</vt:lpstr>
      <vt:lpstr>Kontrolní otázky</vt:lpstr>
      <vt:lpstr>Kontrolní otázky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8086</dc:title>
  <dc:creator>Radek Jelínek</dc:creator>
  <cp:lastModifiedBy>Radek</cp:lastModifiedBy>
  <cp:revision>120</cp:revision>
  <dcterms:created xsi:type="dcterms:W3CDTF">2006-08-24T17:28:17Z</dcterms:created>
  <dcterms:modified xsi:type="dcterms:W3CDTF">2020-11-02T17:31:59Z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0x010100584CE8C14981BF4CBC493A3F7F132DCE</vt:lpwstr>
  </property>
</Properties>
</file>