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20"/>
  </p:notesMasterIdLst>
  <p:handoutMasterIdLst>
    <p:handoutMasterId r:id="rId121"/>
  </p:handoutMasterIdLst>
  <p:sldIdLst>
    <p:sldId id="256" r:id="rId2"/>
    <p:sldId id="360" r:id="rId3"/>
    <p:sldId id="361" r:id="rId4"/>
    <p:sldId id="257" r:id="rId5"/>
    <p:sldId id="258" r:id="rId6"/>
    <p:sldId id="261" r:id="rId7"/>
    <p:sldId id="366" r:id="rId8"/>
    <p:sldId id="371" r:id="rId9"/>
    <p:sldId id="329" r:id="rId10"/>
    <p:sldId id="395" r:id="rId11"/>
    <p:sldId id="387" r:id="rId12"/>
    <p:sldId id="423" r:id="rId13"/>
    <p:sldId id="424" r:id="rId14"/>
    <p:sldId id="432" r:id="rId15"/>
    <p:sldId id="425" r:id="rId16"/>
    <p:sldId id="433" r:id="rId17"/>
    <p:sldId id="396" r:id="rId18"/>
    <p:sldId id="426" r:id="rId19"/>
    <p:sldId id="429" r:id="rId20"/>
    <p:sldId id="427" r:id="rId21"/>
    <p:sldId id="428" r:id="rId22"/>
    <p:sldId id="430" r:id="rId23"/>
    <p:sldId id="431" r:id="rId24"/>
    <p:sldId id="434" r:id="rId25"/>
    <p:sldId id="388" r:id="rId26"/>
    <p:sldId id="389" r:id="rId27"/>
    <p:sldId id="391" r:id="rId28"/>
    <p:sldId id="392" r:id="rId29"/>
    <p:sldId id="393" r:id="rId30"/>
    <p:sldId id="394" r:id="rId31"/>
    <p:sldId id="435" r:id="rId32"/>
    <p:sldId id="436" r:id="rId33"/>
    <p:sldId id="437" r:id="rId34"/>
    <p:sldId id="438" r:id="rId35"/>
    <p:sldId id="260" r:id="rId36"/>
    <p:sldId id="324" r:id="rId37"/>
    <p:sldId id="462" r:id="rId38"/>
    <p:sldId id="470" r:id="rId39"/>
    <p:sldId id="271" r:id="rId40"/>
    <p:sldId id="272" r:id="rId41"/>
    <p:sldId id="439" r:id="rId42"/>
    <p:sldId id="440" r:id="rId43"/>
    <p:sldId id="441" r:id="rId44"/>
    <p:sldId id="442" r:id="rId45"/>
    <p:sldId id="443" r:id="rId46"/>
    <p:sldId id="444" r:id="rId47"/>
    <p:sldId id="445" r:id="rId48"/>
    <p:sldId id="307" r:id="rId49"/>
    <p:sldId id="308" r:id="rId50"/>
    <p:sldId id="448" r:id="rId51"/>
    <p:sldId id="449" r:id="rId52"/>
    <p:sldId id="447" r:id="rId53"/>
    <p:sldId id="310" r:id="rId54"/>
    <p:sldId id="311" r:id="rId55"/>
    <p:sldId id="312" r:id="rId56"/>
    <p:sldId id="450" r:id="rId57"/>
    <p:sldId id="446" r:id="rId58"/>
    <p:sldId id="451" r:id="rId59"/>
    <p:sldId id="452" r:id="rId60"/>
    <p:sldId id="453" r:id="rId61"/>
    <p:sldId id="456" r:id="rId62"/>
    <p:sldId id="454" r:id="rId63"/>
    <p:sldId id="455" r:id="rId64"/>
    <p:sldId id="309" r:id="rId65"/>
    <p:sldId id="457" r:id="rId66"/>
    <p:sldId id="313" r:id="rId67"/>
    <p:sldId id="314" r:id="rId68"/>
    <p:sldId id="315" r:id="rId69"/>
    <p:sldId id="458" r:id="rId70"/>
    <p:sldId id="318" r:id="rId71"/>
    <p:sldId id="459" r:id="rId72"/>
    <p:sldId id="460" r:id="rId73"/>
    <p:sldId id="467" r:id="rId74"/>
    <p:sldId id="468" r:id="rId75"/>
    <p:sldId id="469" r:id="rId76"/>
    <p:sldId id="319" r:id="rId77"/>
    <p:sldId id="320" r:id="rId78"/>
    <p:sldId id="461" r:id="rId79"/>
    <p:sldId id="464" r:id="rId80"/>
    <p:sldId id="463" r:id="rId81"/>
    <p:sldId id="321" r:id="rId82"/>
    <p:sldId id="465" r:id="rId83"/>
    <p:sldId id="466" r:id="rId84"/>
    <p:sldId id="397" r:id="rId85"/>
    <p:sldId id="398" r:id="rId86"/>
    <p:sldId id="472" r:id="rId87"/>
    <p:sldId id="399" r:id="rId88"/>
    <p:sldId id="400" r:id="rId89"/>
    <p:sldId id="401" r:id="rId90"/>
    <p:sldId id="402" r:id="rId91"/>
    <p:sldId id="403" r:id="rId92"/>
    <p:sldId id="404" r:id="rId93"/>
    <p:sldId id="471" r:id="rId94"/>
    <p:sldId id="405" r:id="rId95"/>
    <p:sldId id="406" r:id="rId96"/>
    <p:sldId id="407" r:id="rId97"/>
    <p:sldId id="411" r:id="rId98"/>
    <p:sldId id="413" r:id="rId99"/>
    <p:sldId id="416" r:id="rId100"/>
    <p:sldId id="477" r:id="rId101"/>
    <p:sldId id="478" r:id="rId102"/>
    <p:sldId id="479" r:id="rId103"/>
    <p:sldId id="480" r:id="rId104"/>
    <p:sldId id="417" r:id="rId105"/>
    <p:sldId id="418" r:id="rId106"/>
    <p:sldId id="368" r:id="rId107"/>
    <p:sldId id="473" r:id="rId108"/>
    <p:sldId id="420" r:id="rId109"/>
    <p:sldId id="474" r:id="rId110"/>
    <p:sldId id="421" r:id="rId111"/>
    <p:sldId id="475" r:id="rId112"/>
    <p:sldId id="476" r:id="rId113"/>
    <p:sldId id="422" r:id="rId114"/>
    <p:sldId id="382" r:id="rId115"/>
    <p:sldId id="385" r:id="rId116"/>
    <p:sldId id="383" r:id="rId117"/>
    <p:sldId id="384" r:id="rId118"/>
    <p:sldId id="386" r:id="rId119"/>
  </p:sldIdLst>
  <p:sldSz cx="9144000" cy="6858000" type="screen4x3"/>
  <p:notesSz cx="6761163" cy="9942513"/>
  <p:defaultTextStyle>
    <a:defPPr>
      <a:defRPr lang="cs-CZ"/>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3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108" d="100"/>
          <a:sy n="108" d="100"/>
        </p:scale>
        <p:origin x="17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914"/>
    </p:cViewPr>
  </p:sorterViewPr>
  <p:notesViewPr>
    <p:cSldViewPr snapToObjects="1">
      <p:cViewPr varScale="1">
        <p:scale>
          <a:sx n="60" d="100"/>
          <a:sy n="60" d="100"/>
        </p:scale>
        <p:origin x="-1146" y="-84"/>
      </p:cViewPr>
      <p:guideLst>
        <p:guide orient="horz" pos="3132"/>
        <p:guide pos="213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128" Type="http://schemas.openxmlformats.org/officeDocument/2006/relationships/customXml" Target="../customXml/item3.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01B71CBB-B079-4E54-8ED0-D3BD6D36A3E6}"/>
              </a:ext>
            </a:extLst>
          </p:cNvPr>
          <p:cNvSpPr>
            <a:spLocks noGrp="1" noChangeArrowheads="1"/>
          </p:cNvSpPr>
          <p:nvPr>
            <p:ph type="hdr" sz="quarter"/>
          </p:nvPr>
        </p:nvSpPr>
        <p:spPr bwMode="auto">
          <a:xfrm>
            <a:off x="0" y="0"/>
            <a:ext cx="2929837"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cs-CZ"/>
          </a:p>
        </p:txBody>
      </p:sp>
      <p:sp>
        <p:nvSpPr>
          <p:cNvPr id="107523" name="Rectangle 3">
            <a:extLst>
              <a:ext uri="{FF2B5EF4-FFF2-40B4-BE49-F238E27FC236}">
                <a16:creationId xmlns:a16="http://schemas.microsoft.com/office/drawing/2014/main" id="{6130E732-9E43-4EC2-B9F7-A499C683B366}"/>
              </a:ext>
            </a:extLst>
          </p:cNvPr>
          <p:cNvSpPr>
            <a:spLocks noGrp="1" noChangeArrowheads="1"/>
          </p:cNvSpPr>
          <p:nvPr>
            <p:ph type="dt" sz="quarter" idx="1"/>
          </p:nvPr>
        </p:nvSpPr>
        <p:spPr bwMode="auto">
          <a:xfrm>
            <a:off x="3829761" y="0"/>
            <a:ext cx="2929837"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cs-CZ"/>
          </a:p>
        </p:txBody>
      </p:sp>
      <p:sp>
        <p:nvSpPr>
          <p:cNvPr id="107524" name="Rectangle 4">
            <a:extLst>
              <a:ext uri="{FF2B5EF4-FFF2-40B4-BE49-F238E27FC236}">
                <a16:creationId xmlns:a16="http://schemas.microsoft.com/office/drawing/2014/main" id="{BF342334-9939-495C-98B8-82E06BD86C6A}"/>
              </a:ext>
            </a:extLst>
          </p:cNvPr>
          <p:cNvSpPr>
            <a:spLocks noGrp="1" noChangeArrowheads="1"/>
          </p:cNvSpPr>
          <p:nvPr>
            <p:ph type="ftr" sz="quarter" idx="2"/>
          </p:nvPr>
        </p:nvSpPr>
        <p:spPr bwMode="auto">
          <a:xfrm>
            <a:off x="0" y="9443662"/>
            <a:ext cx="2929837"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cs-CZ"/>
          </a:p>
        </p:txBody>
      </p:sp>
      <p:sp>
        <p:nvSpPr>
          <p:cNvPr id="107525" name="Rectangle 5">
            <a:extLst>
              <a:ext uri="{FF2B5EF4-FFF2-40B4-BE49-F238E27FC236}">
                <a16:creationId xmlns:a16="http://schemas.microsoft.com/office/drawing/2014/main" id="{3DD50475-5F77-49B6-9C71-C5CA92AACB50}"/>
              </a:ext>
            </a:extLst>
          </p:cNvPr>
          <p:cNvSpPr>
            <a:spLocks noGrp="1" noChangeArrowheads="1"/>
          </p:cNvSpPr>
          <p:nvPr>
            <p:ph type="sldNum" sz="quarter" idx="3"/>
          </p:nvPr>
        </p:nvSpPr>
        <p:spPr bwMode="auto">
          <a:xfrm>
            <a:off x="3829761" y="9443662"/>
            <a:ext cx="2929837"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3402700-A80E-4BE5-A494-5929FE0A4CED}" type="slidenum">
              <a:rPr lang="cs-CZ" altLang="cs-CZ"/>
              <a:pPr/>
              <a:t>‹#›</a:t>
            </a:fld>
            <a:endParaRPr lang="cs-CZ" altLang="cs-CZ"/>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8BEA66E-859D-43D9-BAB5-668B60DD5B17}"/>
              </a:ext>
            </a:extLst>
          </p:cNvPr>
          <p:cNvSpPr>
            <a:spLocks noGrp="1" noChangeArrowheads="1"/>
          </p:cNvSpPr>
          <p:nvPr>
            <p:ph type="hdr" sz="quarter"/>
          </p:nvPr>
        </p:nvSpPr>
        <p:spPr bwMode="auto">
          <a:xfrm>
            <a:off x="0" y="0"/>
            <a:ext cx="2929837"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cs-CZ"/>
          </a:p>
        </p:txBody>
      </p:sp>
      <p:sp>
        <p:nvSpPr>
          <p:cNvPr id="44035" name="Rectangle 3">
            <a:extLst>
              <a:ext uri="{FF2B5EF4-FFF2-40B4-BE49-F238E27FC236}">
                <a16:creationId xmlns:a16="http://schemas.microsoft.com/office/drawing/2014/main" id="{08086C61-6ED0-4A36-BC9B-CE4E6B350EA7}"/>
              </a:ext>
            </a:extLst>
          </p:cNvPr>
          <p:cNvSpPr>
            <a:spLocks noGrp="1" noChangeArrowheads="1"/>
          </p:cNvSpPr>
          <p:nvPr>
            <p:ph type="dt" idx="1"/>
          </p:nvPr>
        </p:nvSpPr>
        <p:spPr bwMode="auto">
          <a:xfrm>
            <a:off x="3829761" y="0"/>
            <a:ext cx="2929837"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cs-CZ"/>
          </a:p>
        </p:txBody>
      </p:sp>
      <p:sp>
        <p:nvSpPr>
          <p:cNvPr id="72708" name="Rectangle 4">
            <a:extLst>
              <a:ext uri="{FF2B5EF4-FFF2-40B4-BE49-F238E27FC236}">
                <a16:creationId xmlns:a16="http://schemas.microsoft.com/office/drawing/2014/main" id="{0A395F7A-8BFF-4230-8EC5-C0B1F9403BD8}"/>
              </a:ext>
            </a:extLst>
          </p:cNvPr>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7" name="Rectangle 5">
            <a:extLst>
              <a:ext uri="{FF2B5EF4-FFF2-40B4-BE49-F238E27FC236}">
                <a16:creationId xmlns:a16="http://schemas.microsoft.com/office/drawing/2014/main" id="{E2F5D1FD-CB68-4000-8EC6-130A4DE76211}"/>
              </a:ext>
            </a:extLst>
          </p:cNvPr>
          <p:cNvSpPr>
            <a:spLocks noGrp="1" noChangeArrowheads="1"/>
          </p:cNvSpPr>
          <p:nvPr>
            <p:ph type="body" sz="quarter" idx="3"/>
          </p:nvPr>
        </p:nvSpPr>
        <p:spPr bwMode="auto">
          <a:xfrm>
            <a:off x="676117" y="4722694"/>
            <a:ext cx="5408930" cy="447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cs-CZ" noProof="0"/>
              <a:t>Klepnutím lze upravit styly předlohy textu.</a:t>
            </a:r>
          </a:p>
          <a:p>
            <a:pPr lvl="1"/>
            <a:r>
              <a:rPr lang="cs-CZ" noProof="0"/>
              <a:t>Druhá úroveň</a:t>
            </a:r>
          </a:p>
          <a:p>
            <a:pPr lvl="2"/>
            <a:r>
              <a:rPr lang="cs-CZ" noProof="0"/>
              <a:t>Třetí úroveň</a:t>
            </a:r>
          </a:p>
          <a:p>
            <a:pPr lvl="3"/>
            <a:r>
              <a:rPr lang="cs-CZ" noProof="0"/>
              <a:t>Čtvrtá úroveň</a:t>
            </a:r>
          </a:p>
          <a:p>
            <a:pPr lvl="4"/>
            <a:r>
              <a:rPr lang="cs-CZ" noProof="0"/>
              <a:t>Pátá úroveň</a:t>
            </a:r>
          </a:p>
        </p:txBody>
      </p:sp>
      <p:sp>
        <p:nvSpPr>
          <p:cNvPr id="44038" name="Rectangle 6">
            <a:extLst>
              <a:ext uri="{FF2B5EF4-FFF2-40B4-BE49-F238E27FC236}">
                <a16:creationId xmlns:a16="http://schemas.microsoft.com/office/drawing/2014/main" id="{D1AADD0B-5C67-4DA4-AF76-AE119FAFD2EA}"/>
              </a:ext>
            </a:extLst>
          </p:cNvPr>
          <p:cNvSpPr>
            <a:spLocks noGrp="1" noChangeArrowheads="1"/>
          </p:cNvSpPr>
          <p:nvPr>
            <p:ph type="ftr" sz="quarter" idx="4"/>
          </p:nvPr>
        </p:nvSpPr>
        <p:spPr bwMode="auto">
          <a:xfrm>
            <a:off x="0" y="9443662"/>
            <a:ext cx="2929837"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cs-CZ"/>
          </a:p>
        </p:txBody>
      </p:sp>
      <p:sp>
        <p:nvSpPr>
          <p:cNvPr id="44039" name="Rectangle 7">
            <a:extLst>
              <a:ext uri="{FF2B5EF4-FFF2-40B4-BE49-F238E27FC236}">
                <a16:creationId xmlns:a16="http://schemas.microsoft.com/office/drawing/2014/main" id="{5125CF16-67FF-4CEF-AE03-198B001B3FC0}"/>
              </a:ext>
            </a:extLst>
          </p:cNvPr>
          <p:cNvSpPr>
            <a:spLocks noGrp="1" noChangeArrowheads="1"/>
          </p:cNvSpPr>
          <p:nvPr>
            <p:ph type="sldNum" sz="quarter" idx="5"/>
          </p:nvPr>
        </p:nvSpPr>
        <p:spPr bwMode="auto">
          <a:xfrm>
            <a:off x="3829761" y="9443662"/>
            <a:ext cx="2929837"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D969FEA-BC11-49F0-8278-045C5A3210F7}" type="slidenum">
              <a:rPr lang="cs-CZ" altLang="cs-CZ"/>
              <a:pPr/>
              <a:t>‹#›</a:t>
            </a:fld>
            <a:endParaRPr lang="cs-CZ" altLang="cs-CZ"/>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AD969FEA-BC11-49F0-8278-045C5A3210F7}" type="slidenum">
              <a:rPr lang="cs-CZ" altLang="cs-CZ" smtClean="0"/>
              <a:pPr/>
              <a:t>82</a:t>
            </a:fld>
            <a:endParaRPr lang="cs-CZ" altLang="cs-CZ"/>
          </a:p>
        </p:txBody>
      </p:sp>
    </p:spTree>
    <p:extLst>
      <p:ext uri="{BB962C8B-B14F-4D97-AF65-F5344CB8AC3E}">
        <p14:creationId xmlns:p14="http://schemas.microsoft.com/office/powerpoint/2010/main" val="3210692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AD969FEA-BC11-49F0-8278-045C5A3210F7}" type="slidenum">
              <a:rPr lang="cs-CZ" altLang="cs-CZ" smtClean="0"/>
              <a:pPr/>
              <a:t>83</a:t>
            </a:fld>
            <a:endParaRPr lang="cs-CZ" altLang="cs-CZ"/>
          </a:p>
        </p:txBody>
      </p:sp>
    </p:spTree>
    <p:extLst>
      <p:ext uri="{BB962C8B-B14F-4D97-AF65-F5344CB8AC3E}">
        <p14:creationId xmlns:p14="http://schemas.microsoft.com/office/powerpoint/2010/main" val="3755448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B380F98E-5C44-46E6-9456-178BCC914378}"/>
              </a:ext>
            </a:extLst>
          </p:cNvPr>
          <p:cNvSpPr txBox="1">
            <a:spLocks noGrp="1" noChangeArrowheads="1"/>
          </p:cNvSpPr>
          <p:nvPr/>
        </p:nvSpPr>
        <p:spPr bwMode="auto">
          <a:xfrm>
            <a:off x="3829761" y="9443662"/>
            <a:ext cx="2929837"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CCF189C1-E18B-4D72-9E98-4387FD992F38}" type="slidenum">
              <a:rPr lang="cs-CZ" altLang="cs-CZ" sz="1200"/>
              <a:pPr algn="r" eaLnBrk="1" hangingPunct="1"/>
              <a:t>84</a:t>
            </a:fld>
            <a:endParaRPr lang="cs-CZ" altLang="cs-CZ" sz="1200"/>
          </a:p>
        </p:txBody>
      </p:sp>
      <p:sp>
        <p:nvSpPr>
          <p:cNvPr id="73731" name="Rectangle 2">
            <a:extLst>
              <a:ext uri="{FF2B5EF4-FFF2-40B4-BE49-F238E27FC236}">
                <a16:creationId xmlns:a16="http://schemas.microsoft.com/office/drawing/2014/main" id="{078BB68D-1949-44DC-8C01-87193700EDD4}"/>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42492C67-2971-4739-A306-57C3550A1E9A}"/>
              </a:ext>
            </a:extLst>
          </p:cNvPr>
          <p:cNvSpPr>
            <a:spLocks noGrp="1" noChangeArrowheads="1"/>
          </p:cNvSpPr>
          <p:nvPr>
            <p:ph type="body" idx="1"/>
          </p:nvPr>
        </p:nvSpPr>
        <p:spPr>
          <a:xfrm>
            <a:off x="901489" y="4722694"/>
            <a:ext cx="4958186" cy="4474131"/>
          </a:xfrm>
          <a:noFill/>
        </p:spPr>
        <p:txBody>
          <a:bodyPr/>
          <a:lstStyle/>
          <a:p>
            <a:pPr eaLnBrk="1" hangingPunct="1"/>
            <a:endParaRPr lang="cs-CZ" altLang="cs-CZ">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121FCD52-890C-49F8-940E-18688F1C8340}" type="slidenum">
              <a:rPr lang="cs-CZ" smtClean="0"/>
              <a:t>106</a:t>
            </a:fld>
            <a:endParaRPr lang="cs-CZ"/>
          </a:p>
        </p:txBody>
      </p:sp>
    </p:spTree>
    <p:extLst>
      <p:ext uri="{BB962C8B-B14F-4D97-AF65-F5344CB8AC3E}">
        <p14:creationId xmlns:p14="http://schemas.microsoft.com/office/powerpoint/2010/main" val="4088800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435E6C22-3A36-41FA-8F07-B45910210F1A}"/>
              </a:ext>
            </a:extLst>
          </p:cNvPr>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grpSp>
        <p:nvGrpSpPr>
          <p:cNvPr id="5" name="Group 8">
            <a:extLst>
              <a:ext uri="{FF2B5EF4-FFF2-40B4-BE49-F238E27FC236}">
                <a16:creationId xmlns:a16="http://schemas.microsoft.com/office/drawing/2014/main" id="{ECE4D1D4-1BD4-4204-AFB9-781D21B089FF}"/>
              </a:ext>
            </a:extLst>
          </p:cNvPr>
          <p:cNvGrpSpPr>
            <a:grpSpLocks/>
          </p:cNvGrpSpPr>
          <p:nvPr/>
        </p:nvGrpSpPr>
        <p:grpSpPr bwMode="auto">
          <a:xfrm>
            <a:off x="7493000" y="2992438"/>
            <a:ext cx="1338263" cy="2189162"/>
            <a:chOff x="4704" y="1885"/>
            <a:chExt cx="843" cy="1379"/>
          </a:xfrm>
        </p:grpSpPr>
        <p:sp>
          <p:nvSpPr>
            <p:cNvPr id="6" name="Oval 9">
              <a:extLst>
                <a:ext uri="{FF2B5EF4-FFF2-40B4-BE49-F238E27FC236}">
                  <a16:creationId xmlns:a16="http://schemas.microsoft.com/office/drawing/2014/main" id="{5679DCA8-81F5-4BCE-8940-FCF6E39BB708}"/>
                </a:ext>
              </a:extLst>
            </p:cNvPr>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7" name="Oval 10">
              <a:extLst>
                <a:ext uri="{FF2B5EF4-FFF2-40B4-BE49-F238E27FC236}">
                  <a16:creationId xmlns:a16="http://schemas.microsoft.com/office/drawing/2014/main" id="{5EB21B27-0E68-4842-A767-B0241A462450}"/>
                </a:ext>
              </a:extLst>
            </p:cNvPr>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8" name="Oval 11">
              <a:extLst>
                <a:ext uri="{FF2B5EF4-FFF2-40B4-BE49-F238E27FC236}">
                  <a16:creationId xmlns:a16="http://schemas.microsoft.com/office/drawing/2014/main" id="{A932AF33-F35C-43B2-A501-786E08A55CA0}"/>
                </a:ext>
              </a:extLst>
            </p:cNvPr>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9" name="Oval 12">
              <a:extLst>
                <a:ext uri="{FF2B5EF4-FFF2-40B4-BE49-F238E27FC236}">
                  <a16:creationId xmlns:a16="http://schemas.microsoft.com/office/drawing/2014/main" id="{FD1EFD2A-5ABF-424B-868D-CDD87F696DA6}"/>
                </a:ext>
              </a:extLst>
            </p:cNvPr>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 name="Oval 13">
              <a:extLst>
                <a:ext uri="{FF2B5EF4-FFF2-40B4-BE49-F238E27FC236}">
                  <a16:creationId xmlns:a16="http://schemas.microsoft.com/office/drawing/2014/main" id="{931C7B30-3692-4E91-A76D-580DDB852AA1}"/>
                </a:ext>
              </a:extLst>
            </p:cNvPr>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1" name="Oval 14">
              <a:extLst>
                <a:ext uri="{FF2B5EF4-FFF2-40B4-BE49-F238E27FC236}">
                  <a16:creationId xmlns:a16="http://schemas.microsoft.com/office/drawing/2014/main" id="{485AD02E-3C30-47F1-9CD7-A08A9D2ED7D4}"/>
                </a:ext>
              </a:extLst>
            </p:cNvPr>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2" name="Oval 15">
              <a:extLst>
                <a:ext uri="{FF2B5EF4-FFF2-40B4-BE49-F238E27FC236}">
                  <a16:creationId xmlns:a16="http://schemas.microsoft.com/office/drawing/2014/main" id="{1062C1C7-2C5A-4711-876E-18E4BC323324}"/>
                </a:ext>
              </a:extLst>
            </p:cNvPr>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3" name="Oval 16">
              <a:extLst>
                <a:ext uri="{FF2B5EF4-FFF2-40B4-BE49-F238E27FC236}">
                  <a16:creationId xmlns:a16="http://schemas.microsoft.com/office/drawing/2014/main" id="{8DAA119F-952E-4391-B56C-A71831EA67F2}"/>
                </a:ext>
              </a:extLst>
            </p:cNvPr>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4" name="Oval 17">
              <a:extLst>
                <a:ext uri="{FF2B5EF4-FFF2-40B4-BE49-F238E27FC236}">
                  <a16:creationId xmlns:a16="http://schemas.microsoft.com/office/drawing/2014/main" id="{2171BD41-9A3C-4595-B857-2D8D3684AD3F}"/>
                </a:ext>
              </a:extLst>
            </p:cNvPr>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5" name="Oval 18">
              <a:extLst>
                <a:ext uri="{FF2B5EF4-FFF2-40B4-BE49-F238E27FC236}">
                  <a16:creationId xmlns:a16="http://schemas.microsoft.com/office/drawing/2014/main" id="{A60323FE-221C-470B-AF2C-52CC56174B65}"/>
                </a:ext>
              </a:extLst>
            </p:cNvPr>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6" name="Oval 19">
              <a:extLst>
                <a:ext uri="{FF2B5EF4-FFF2-40B4-BE49-F238E27FC236}">
                  <a16:creationId xmlns:a16="http://schemas.microsoft.com/office/drawing/2014/main" id="{A2D3C093-520F-45BC-B6E9-A7E8C83480E4}"/>
                </a:ext>
              </a:extLst>
            </p:cNvPr>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7" name="Oval 20">
              <a:extLst>
                <a:ext uri="{FF2B5EF4-FFF2-40B4-BE49-F238E27FC236}">
                  <a16:creationId xmlns:a16="http://schemas.microsoft.com/office/drawing/2014/main" id="{A1D8A3CE-CF3F-40FA-9A3A-83563D59F658}"/>
                </a:ext>
              </a:extLst>
            </p:cNvPr>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8" name="Oval 21">
              <a:extLst>
                <a:ext uri="{FF2B5EF4-FFF2-40B4-BE49-F238E27FC236}">
                  <a16:creationId xmlns:a16="http://schemas.microsoft.com/office/drawing/2014/main" id="{F4A5C319-8C41-48F9-8D1A-2896CC3A5159}"/>
                </a:ext>
              </a:extLst>
            </p:cNvPr>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9" name="Oval 22">
              <a:extLst>
                <a:ext uri="{FF2B5EF4-FFF2-40B4-BE49-F238E27FC236}">
                  <a16:creationId xmlns:a16="http://schemas.microsoft.com/office/drawing/2014/main" id="{73F4F42C-5BF1-4671-99AC-91FA110C5DD0}"/>
                </a:ext>
              </a:extLst>
            </p:cNvPr>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0" name="Oval 23">
              <a:extLst>
                <a:ext uri="{FF2B5EF4-FFF2-40B4-BE49-F238E27FC236}">
                  <a16:creationId xmlns:a16="http://schemas.microsoft.com/office/drawing/2014/main" id="{63257136-69ED-4FB4-92E0-E81CAF8880D5}"/>
                </a:ext>
              </a:extLst>
            </p:cNvPr>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1" name="Oval 24">
              <a:extLst>
                <a:ext uri="{FF2B5EF4-FFF2-40B4-BE49-F238E27FC236}">
                  <a16:creationId xmlns:a16="http://schemas.microsoft.com/office/drawing/2014/main" id="{8E8CF8FA-F1D9-4E7A-8A88-8EA129FCFDF4}"/>
                </a:ext>
              </a:extLst>
            </p:cNvPr>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2" name="Oval 25">
              <a:extLst>
                <a:ext uri="{FF2B5EF4-FFF2-40B4-BE49-F238E27FC236}">
                  <a16:creationId xmlns:a16="http://schemas.microsoft.com/office/drawing/2014/main" id="{F3EF1609-0D01-4A2B-B731-F491773482F6}"/>
                </a:ext>
              </a:extLst>
            </p:cNvPr>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3" name="Oval 26">
              <a:extLst>
                <a:ext uri="{FF2B5EF4-FFF2-40B4-BE49-F238E27FC236}">
                  <a16:creationId xmlns:a16="http://schemas.microsoft.com/office/drawing/2014/main" id="{98128746-4F7E-4DB3-ADE9-47F526588B2B}"/>
                </a:ext>
              </a:extLst>
            </p:cNvPr>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4" name="Oval 27">
              <a:extLst>
                <a:ext uri="{FF2B5EF4-FFF2-40B4-BE49-F238E27FC236}">
                  <a16:creationId xmlns:a16="http://schemas.microsoft.com/office/drawing/2014/main" id="{0F5A0D62-499F-43F0-94D8-8E700B04D366}"/>
                </a:ext>
              </a:extLst>
            </p:cNvPr>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5" name="Oval 28">
              <a:extLst>
                <a:ext uri="{FF2B5EF4-FFF2-40B4-BE49-F238E27FC236}">
                  <a16:creationId xmlns:a16="http://schemas.microsoft.com/office/drawing/2014/main" id="{97C31B29-08FB-42BA-9942-1915991BA1F6}"/>
                </a:ext>
              </a:extLst>
            </p:cNvPr>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6" name="Oval 29">
              <a:extLst>
                <a:ext uri="{FF2B5EF4-FFF2-40B4-BE49-F238E27FC236}">
                  <a16:creationId xmlns:a16="http://schemas.microsoft.com/office/drawing/2014/main" id="{53CA380C-1247-46B7-B78C-12C23E50ED8C}"/>
                </a:ext>
              </a:extLst>
            </p:cNvPr>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7" name="Oval 30">
              <a:extLst>
                <a:ext uri="{FF2B5EF4-FFF2-40B4-BE49-F238E27FC236}">
                  <a16:creationId xmlns:a16="http://schemas.microsoft.com/office/drawing/2014/main" id="{03D95607-55B5-4E16-8E76-7D669E553420}"/>
                </a:ext>
              </a:extLst>
            </p:cNvPr>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8" name="Oval 31">
              <a:extLst>
                <a:ext uri="{FF2B5EF4-FFF2-40B4-BE49-F238E27FC236}">
                  <a16:creationId xmlns:a16="http://schemas.microsoft.com/office/drawing/2014/main" id="{ABE4658E-4833-4955-AE69-0C8DF148B15A}"/>
                </a:ext>
              </a:extLst>
            </p:cNvPr>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9" name="Oval 32">
              <a:extLst>
                <a:ext uri="{FF2B5EF4-FFF2-40B4-BE49-F238E27FC236}">
                  <a16:creationId xmlns:a16="http://schemas.microsoft.com/office/drawing/2014/main" id="{665ADA2D-4AE8-4632-8786-9A2CBEA5092E}"/>
                </a:ext>
              </a:extLst>
            </p:cNvPr>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30" name="Oval 33">
              <a:extLst>
                <a:ext uri="{FF2B5EF4-FFF2-40B4-BE49-F238E27FC236}">
                  <a16:creationId xmlns:a16="http://schemas.microsoft.com/office/drawing/2014/main" id="{1964375F-95DB-4215-BC36-BF1C1557EAD6}"/>
                </a:ext>
              </a:extLst>
            </p:cNvPr>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31" name="Oval 34">
              <a:extLst>
                <a:ext uri="{FF2B5EF4-FFF2-40B4-BE49-F238E27FC236}">
                  <a16:creationId xmlns:a16="http://schemas.microsoft.com/office/drawing/2014/main" id="{330883F9-523C-4B6A-B195-45B6A0CB30A0}"/>
                </a:ext>
              </a:extLst>
            </p:cNvPr>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32" name="Oval 35">
              <a:extLst>
                <a:ext uri="{FF2B5EF4-FFF2-40B4-BE49-F238E27FC236}">
                  <a16:creationId xmlns:a16="http://schemas.microsoft.com/office/drawing/2014/main" id="{56820E9B-B26C-4ED6-ADC3-E94B14D8978F}"/>
                </a:ext>
              </a:extLst>
            </p:cNvPr>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33" name="Oval 36">
              <a:extLst>
                <a:ext uri="{FF2B5EF4-FFF2-40B4-BE49-F238E27FC236}">
                  <a16:creationId xmlns:a16="http://schemas.microsoft.com/office/drawing/2014/main" id="{DAB6066C-74B4-4C82-B496-827853C3572B}"/>
                </a:ext>
              </a:extLst>
            </p:cNvPr>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34" name="Oval 37">
              <a:extLst>
                <a:ext uri="{FF2B5EF4-FFF2-40B4-BE49-F238E27FC236}">
                  <a16:creationId xmlns:a16="http://schemas.microsoft.com/office/drawing/2014/main" id="{4B2DB145-234B-470C-A43F-205520A0F304}"/>
                </a:ext>
              </a:extLst>
            </p:cNvPr>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35" name="Oval 38">
              <a:extLst>
                <a:ext uri="{FF2B5EF4-FFF2-40B4-BE49-F238E27FC236}">
                  <a16:creationId xmlns:a16="http://schemas.microsoft.com/office/drawing/2014/main" id="{365942B5-27DB-4525-A385-83D61A6E22D8}"/>
                </a:ext>
              </a:extLst>
            </p:cNvPr>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36" name="Oval 39">
              <a:extLst>
                <a:ext uri="{FF2B5EF4-FFF2-40B4-BE49-F238E27FC236}">
                  <a16:creationId xmlns:a16="http://schemas.microsoft.com/office/drawing/2014/main" id="{8ED7AE62-E331-4571-A2A8-0CC480B5DF5E}"/>
                </a:ext>
              </a:extLst>
            </p:cNvPr>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grpSp>
      <p:sp>
        <p:nvSpPr>
          <p:cNvPr id="37" name="Line 40">
            <a:extLst>
              <a:ext uri="{FF2B5EF4-FFF2-40B4-BE49-F238E27FC236}">
                <a16:creationId xmlns:a16="http://schemas.microsoft.com/office/drawing/2014/main" id="{25DBB117-69E9-41D1-B6C6-E3C15E65BCA5}"/>
              </a:ext>
            </a:extLst>
          </p:cNvPr>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87043" name="Rectangle 3"/>
          <p:cNvSpPr>
            <a:spLocks noGrp="1" noChangeArrowheads="1"/>
          </p:cNvSpPr>
          <p:nvPr>
            <p:ph type="ctrTitle"/>
          </p:nvPr>
        </p:nvSpPr>
        <p:spPr>
          <a:xfrm>
            <a:off x="315913" y="466725"/>
            <a:ext cx="6781800" cy="2133600"/>
          </a:xfrm>
        </p:spPr>
        <p:txBody>
          <a:bodyPr/>
          <a:lstStyle>
            <a:lvl1pPr algn="r">
              <a:defRPr sz="4800"/>
            </a:lvl1pPr>
          </a:lstStyle>
          <a:p>
            <a:pPr lvl="0"/>
            <a:r>
              <a:rPr lang="cs-CZ" altLang="en-US" noProof="0"/>
              <a:t>Klepnutím lze upravit styl předlohy nadpisů.</a:t>
            </a:r>
          </a:p>
        </p:txBody>
      </p:sp>
      <p:sp>
        <p:nvSpPr>
          <p:cNvPr id="8704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cs-CZ" altLang="en-US" noProof="0"/>
              <a:t>Klepnutím lze upravit styl předlohy podnadpisů.</a:t>
            </a:r>
          </a:p>
        </p:txBody>
      </p:sp>
      <p:sp>
        <p:nvSpPr>
          <p:cNvPr id="38" name="Rectangle 5">
            <a:extLst>
              <a:ext uri="{FF2B5EF4-FFF2-40B4-BE49-F238E27FC236}">
                <a16:creationId xmlns:a16="http://schemas.microsoft.com/office/drawing/2014/main" id="{EAB9C0C3-E020-45F1-939E-56D1611C19D7}"/>
              </a:ext>
            </a:extLst>
          </p:cNvPr>
          <p:cNvSpPr>
            <a:spLocks noGrp="1" noChangeArrowheads="1"/>
          </p:cNvSpPr>
          <p:nvPr>
            <p:ph type="dt" sz="half" idx="10"/>
          </p:nvPr>
        </p:nvSpPr>
        <p:spPr/>
        <p:txBody>
          <a:bodyPr/>
          <a:lstStyle>
            <a:lvl1pPr>
              <a:defRPr/>
            </a:lvl1pPr>
          </a:lstStyle>
          <a:p>
            <a:pPr>
              <a:defRPr/>
            </a:pPr>
            <a:endParaRPr lang="cs-CZ" altLang="en-US"/>
          </a:p>
        </p:txBody>
      </p:sp>
      <p:sp>
        <p:nvSpPr>
          <p:cNvPr id="39" name="Rectangle 6">
            <a:extLst>
              <a:ext uri="{FF2B5EF4-FFF2-40B4-BE49-F238E27FC236}">
                <a16:creationId xmlns:a16="http://schemas.microsoft.com/office/drawing/2014/main" id="{7A6E684E-7637-4D1D-8EDD-356F344562D6}"/>
              </a:ext>
            </a:extLst>
          </p:cNvPr>
          <p:cNvSpPr>
            <a:spLocks noGrp="1" noChangeArrowheads="1"/>
          </p:cNvSpPr>
          <p:nvPr>
            <p:ph type="ftr" sz="quarter" idx="11"/>
          </p:nvPr>
        </p:nvSpPr>
        <p:spPr>
          <a:xfrm>
            <a:off x="3124200" y="6248400"/>
            <a:ext cx="2895600" cy="457200"/>
          </a:xfrm>
        </p:spPr>
        <p:txBody>
          <a:bodyPr/>
          <a:lstStyle>
            <a:lvl1pPr>
              <a:defRPr/>
            </a:lvl1pPr>
          </a:lstStyle>
          <a:p>
            <a:pPr>
              <a:defRPr/>
            </a:pPr>
            <a:r>
              <a:rPr lang="cs-CZ" altLang="en-US"/>
              <a:t>2006   -   Ing. Radek Jelínek </a:t>
            </a:r>
          </a:p>
        </p:txBody>
      </p:sp>
      <p:sp>
        <p:nvSpPr>
          <p:cNvPr id="40" name="Rectangle 7">
            <a:extLst>
              <a:ext uri="{FF2B5EF4-FFF2-40B4-BE49-F238E27FC236}">
                <a16:creationId xmlns:a16="http://schemas.microsoft.com/office/drawing/2014/main" id="{494CC19A-3687-45E5-B734-FEEB9A46BA1E}"/>
              </a:ext>
            </a:extLst>
          </p:cNvPr>
          <p:cNvSpPr>
            <a:spLocks noGrp="1" noChangeArrowheads="1"/>
          </p:cNvSpPr>
          <p:nvPr>
            <p:ph type="sldNum" sz="quarter" idx="12"/>
          </p:nvPr>
        </p:nvSpPr>
        <p:spPr/>
        <p:txBody>
          <a:bodyPr/>
          <a:lstStyle>
            <a:lvl1pPr>
              <a:defRPr/>
            </a:lvl1pPr>
          </a:lstStyle>
          <a:p>
            <a:fld id="{0C4460DB-D643-49A1-ACB6-EB42E8742885}" type="slidenum">
              <a:rPr lang="cs-CZ" altLang="en-US"/>
              <a:pPr/>
              <a:t>‹#›</a:t>
            </a:fld>
            <a:endParaRPr lang="cs-CZ" altLang="en-US"/>
          </a:p>
        </p:txBody>
      </p:sp>
    </p:spTree>
    <p:extLst>
      <p:ext uri="{BB962C8B-B14F-4D97-AF65-F5344CB8AC3E}">
        <p14:creationId xmlns:p14="http://schemas.microsoft.com/office/powerpoint/2010/main" val="1773959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svislý text 2"/>
          <p:cNvSpPr>
            <a:spLocks noGrp="1"/>
          </p:cNvSpPr>
          <p:nvPr>
            <p:ph type="body" orient="vert" idx="1"/>
          </p:nvPr>
        </p:nvSpPr>
        <p:spPr/>
        <p:txBody>
          <a:bodyPr vert="eaVert"/>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Rectangle 5">
            <a:extLst>
              <a:ext uri="{FF2B5EF4-FFF2-40B4-BE49-F238E27FC236}">
                <a16:creationId xmlns:a16="http://schemas.microsoft.com/office/drawing/2014/main" id="{D7B0DEC3-9348-47AE-AEC5-C580D506D247}"/>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5" name="Rectangle 6">
            <a:extLst>
              <a:ext uri="{FF2B5EF4-FFF2-40B4-BE49-F238E27FC236}">
                <a16:creationId xmlns:a16="http://schemas.microsoft.com/office/drawing/2014/main" id="{057762D4-8D84-4AD4-B97C-521EE3BF96D4}"/>
              </a:ext>
            </a:extLst>
          </p:cNvPr>
          <p:cNvSpPr>
            <a:spLocks noGrp="1" noChangeArrowheads="1"/>
          </p:cNvSpPr>
          <p:nvPr>
            <p:ph type="ftr" sz="quarter" idx="11"/>
          </p:nvPr>
        </p:nvSpPr>
        <p:spPr>
          <a:ln/>
        </p:spPr>
        <p:txBody>
          <a:bodyPr/>
          <a:lstStyle>
            <a:lvl1pPr>
              <a:defRPr/>
            </a:lvl1pPr>
          </a:lstStyle>
          <a:p>
            <a:pPr>
              <a:defRPr/>
            </a:pPr>
            <a:r>
              <a:rPr lang="cs-CZ" altLang="en-US"/>
              <a:t>2006   -   Ing. Radek Jelínek </a:t>
            </a:r>
          </a:p>
        </p:txBody>
      </p:sp>
      <p:sp>
        <p:nvSpPr>
          <p:cNvPr id="6" name="Rectangle 7">
            <a:extLst>
              <a:ext uri="{FF2B5EF4-FFF2-40B4-BE49-F238E27FC236}">
                <a16:creationId xmlns:a16="http://schemas.microsoft.com/office/drawing/2014/main" id="{31A55E68-A2AF-4F25-B2F9-E30541738CE3}"/>
              </a:ext>
            </a:extLst>
          </p:cNvPr>
          <p:cNvSpPr>
            <a:spLocks noGrp="1" noChangeArrowheads="1"/>
          </p:cNvSpPr>
          <p:nvPr>
            <p:ph type="sldNum" sz="quarter" idx="12"/>
          </p:nvPr>
        </p:nvSpPr>
        <p:spPr>
          <a:ln/>
        </p:spPr>
        <p:txBody>
          <a:bodyPr/>
          <a:lstStyle>
            <a:lvl1pPr>
              <a:defRPr/>
            </a:lvl1pPr>
          </a:lstStyle>
          <a:p>
            <a:fld id="{7F8BE951-AB3C-47B4-9995-3B2E9184601B}" type="slidenum">
              <a:rPr lang="cs-CZ" altLang="en-US"/>
              <a:pPr/>
              <a:t>‹#›</a:t>
            </a:fld>
            <a:endParaRPr lang="cs-CZ" altLang="en-US"/>
          </a:p>
        </p:txBody>
      </p:sp>
    </p:spTree>
    <p:extLst>
      <p:ext uri="{BB962C8B-B14F-4D97-AF65-F5344CB8AC3E}">
        <p14:creationId xmlns:p14="http://schemas.microsoft.com/office/powerpoint/2010/main" val="1789863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122238"/>
            <a:ext cx="2057400" cy="6008687"/>
          </a:xfrm>
        </p:spPr>
        <p:txBody>
          <a:bodyPr vert="eaVert"/>
          <a:lstStyle/>
          <a:p>
            <a:r>
              <a:rPr lang="cs-CZ"/>
              <a:t>Kliknutím lze upravit styl.</a:t>
            </a:r>
          </a:p>
        </p:txBody>
      </p:sp>
      <p:sp>
        <p:nvSpPr>
          <p:cNvPr id="3" name="Zástupný symbol pro svislý text 2"/>
          <p:cNvSpPr>
            <a:spLocks noGrp="1"/>
          </p:cNvSpPr>
          <p:nvPr>
            <p:ph type="body" orient="vert" idx="1"/>
          </p:nvPr>
        </p:nvSpPr>
        <p:spPr>
          <a:xfrm>
            <a:off x="457200" y="122238"/>
            <a:ext cx="6019800" cy="6008687"/>
          </a:xfrm>
        </p:spPr>
        <p:txBody>
          <a:bodyPr vert="eaVert"/>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Rectangle 5">
            <a:extLst>
              <a:ext uri="{FF2B5EF4-FFF2-40B4-BE49-F238E27FC236}">
                <a16:creationId xmlns:a16="http://schemas.microsoft.com/office/drawing/2014/main" id="{279D6D44-6810-4090-8DD1-018E3BDF87C0}"/>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5" name="Rectangle 6">
            <a:extLst>
              <a:ext uri="{FF2B5EF4-FFF2-40B4-BE49-F238E27FC236}">
                <a16:creationId xmlns:a16="http://schemas.microsoft.com/office/drawing/2014/main" id="{8B68EB1D-A911-4034-B344-1FF80996296F}"/>
              </a:ext>
            </a:extLst>
          </p:cNvPr>
          <p:cNvSpPr>
            <a:spLocks noGrp="1" noChangeArrowheads="1"/>
          </p:cNvSpPr>
          <p:nvPr>
            <p:ph type="ftr" sz="quarter" idx="11"/>
          </p:nvPr>
        </p:nvSpPr>
        <p:spPr>
          <a:ln/>
        </p:spPr>
        <p:txBody>
          <a:bodyPr/>
          <a:lstStyle>
            <a:lvl1pPr>
              <a:defRPr/>
            </a:lvl1pPr>
          </a:lstStyle>
          <a:p>
            <a:pPr>
              <a:defRPr/>
            </a:pPr>
            <a:r>
              <a:rPr lang="cs-CZ" altLang="en-US"/>
              <a:t>2006   -   Ing. Radek Jelínek </a:t>
            </a:r>
          </a:p>
        </p:txBody>
      </p:sp>
      <p:sp>
        <p:nvSpPr>
          <p:cNvPr id="6" name="Rectangle 7">
            <a:extLst>
              <a:ext uri="{FF2B5EF4-FFF2-40B4-BE49-F238E27FC236}">
                <a16:creationId xmlns:a16="http://schemas.microsoft.com/office/drawing/2014/main" id="{B0DFFFF0-C2BC-4EE0-8549-8F6F7AD32D91}"/>
              </a:ext>
            </a:extLst>
          </p:cNvPr>
          <p:cNvSpPr>
            <a:spLocks noGrp="1" noChangeArrowheads="1"/>
          </p:cNvSpPr>
          <p:nvPr>
            <p:ph type="sldNum" sz="quarter" idx="12"/>
          </p:nvPr>
        </p:nvSpPr>
        <p:spPr>
          <a:ln/>
        </p:spPr>
        <p:txBody>
          <a:bodyPr/>
          <a:lstStyle>
            <a:lvl1pPr>
              <a:defRPr/>
            </a:lvl1pPr>
          </a:lstStyle>
          <a:p>
            <a:fld id="{28514864-D628-4D39-A1A5-9EA2B814E2B2}" type="slidenum">
              <a:rPr lang="cs-CZ" altLang="en-US"/>
              <a:pPr/>
              <a:t>‹#›</a:t>
            </a:fld>
            <a:endParaRPr lang="cs-CZ" altLang="en-US"/>
          </a:p>
        </p:txBody>
      </p:sp>
    </p:spTree>
    <p:extLst>
      <p:ext uri="{BB962C8B-B14F-4D97-AF65-F5344CB8AC3E}">
        <p14:creationId xmlns:p14="http://schemas.microsoft.com/office/powerpoint/2010/main" val="54541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idx="1"/>
          </p:nvPr>
        </p:nvSpPr>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Rectangle 5">
            <a:extLst>
              <a:ext uri="{FF2B5EF4-FFF2-40B4-BE49-F238E27FC236}">
                <a16:creationId xmlns:a16="http://schemas.microsoft.com/office/drawing/2014/main" id="{3FD1552F-8BA3-435D-9CD3-F2414A193ECD}"/>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5" name="Rectangle 6">
            <a:extLst>
              <a:ext uri="{FF2B5EF4-FFF2-40B4-BE49-F238E27FC236}">
                <a16:creationId xmlns:a16="http://schemas.microsoft.com/office/drawing/2014/main" id="{B4B51DB5-9034-47EB-9A0B-E317E92D27E0}"/>
              </a:ext>
            </a:extLst>
          </p:cNvPr>
          <p:cNvSpPr>
            <a:spLocks noGrp="1" noChangeArrowheads="1"/>
          </p:cNvSpPr>
          <p:nvPr>
            <p:ph type="ftr" sz="quarter" idx="11"/>
          </p:nvPr>
        </p:nvSpPr>
        <p:spPr>
          <a:ln/>
        </p:spPr>
        <p:txBody>
          <a:bodyPr/>
          <a:lstStyle>
            <a:lvl1pPr>
              <a:defRPr/>
            </a:lvl1pPr>
          </a:lstStyle>
          <a:p>
            <a:pPr>
              <a:defRPr/>
            </a:pPr>
            <a:r>
              <a:rPr lang="cs-CZ" altLang="en-US"/>
              <a:t>2006   -   Ing. Radek Jelínek </a:t>
            </a:r>
          </a:p>
        </p:txBody>
      </p:sp>
      <p:sp>
        <p:nvSpPr>
          <p:cNvPr id="6" name="Rectangle 7">
            <a:extLst>
              <a:ext uri="{FF2B5EF4-FFF2-40B4-BE49-F238E27FC236}">
                <a16:creationId xmlns:a16="http://schemas.microsoft.com/office/drawing/2014/main" id="{2C765917-875F-4D0A-9FC9-3FC59AA4FEDC}"/>
              </a:ext>
            </a:extLst>
          </p:cNvPr>
          <p:cNvSpPr>
            <a:spLocks noGrp="1" noChangeArrowheads="1"/>
          </p:cNvSpPr>
          <p:nvPr>
            <p:ph type="sldNum" sz="quarter" idx="12"/>
          </p:nvPr>
        </p:nvSpPr>
        <p:spPr>
          <a:ln/>
        </p:spPr>
        <p:txBody>
          <a:bodyPr/>
          <a:lstStyle>
            <a:lvl1pPr>
              <a:defRPr/>
            </a:lvl1pPr>
          </a:lstStyle>
          <a:p>
            <a:fld id="{8421AF4C-9D06-45AD-8576-401B1CC23A4B}" type="slidenum">
              <a:rPr lang="cs-CZ" altLang="en-US"/>
              <a:pPr/>
              <a:t>‹#›</a:t>
            </a:fld>
            <a:endParaRPr lang="cs-CZ" altLang="en-US"/>
          </a:p>
        </p:txBody>
      </p:sp>
    </p:spTree>
    <p:extLst>
      <p:ext uri="{BB962C8B-B14F-4D97-AF65-F5344CB8AC3E}">
        <p14:creationId xmlns:p14="http://schemas.microsoft.com/office/powerpoint/2010/main" val="135802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a:t>Kliknutím lze upravit styl.</a:t>
            </a:r>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cs-CZ"/>
              <a:t>Kliknutím lze upravit styly předlohy textu.</a:t>
            </a:r>
          </a:p>
        </p:txBody>
      </p:sp>
      <p:sp>
        <p:nvSpPr>
          <p:cNvPr id="4" name="Rectangle 5">
            <a:extLst>
              <a:ext uri="{FF2B5EF4-FFF2-40B4-BE49-F238E27FC236}">
                <a16:creationId xmlns:a16="http://schemas.microsoft.com/office/drawing/2014/main" id="{C33290B1-9ED2-4A9F-BC0C-B06950CCA015}"/>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5" name="Rectangle 6">
            <a:extLst>
              <a:ext uri="{FF2B5EF4-FFF2-40B4-BE49-F238E27FC236}">
                <a16:creationId xmlns:a16="http://schemas.microsoft.com/office/drawing/2014/main" id="{1E92464C-8D4D-4A01-84FD-C9A2657E5694}"/>
              </a:ext>
            </a:extLst>
          </p:cNvPr>
          <p:cNvSpPr>
            <a:spLocks noGrp="1" noChangeArrowheads="1"/>
          </p:cNvSpPr>
          <p:nvPr>
            <p:ph type="ftr" sz="quarter" idx="11"/>
          </p:nvPr>
        </p:nvSpPr>
        <p:spPr>
          <a:ln/>
        </p:spPr>
        <p:txBody>
          <a:bodyPr/>
          <a:lstStyle>
            <a:lvl1pPr>
              <a:defRPr/>
            </a:lvl1pPr>
          </a:lstStyle>
          <a:p>
            <a:pPr>
              <a:defRPr/>
            </a:pPr>
            <a:r>
              <a:rPr lang="cs-CZ" altLang="en-US"/>
              <a:t>2006   -   Ing. Radek Jelínek </a:t>
            </a:r>
          </a:p>
        </p:txBody>
      </p:sp>
      <p:sp>
        <p:nvSpPr>
          <p:cNvPr id="6" name="Rectangle 7">
            <a:extLst>
              <a:ext uri="{FF2B5EF4-FFF2-40B4-BE49-F238E27FC236}">
                <a16:creationId xmlns:a16="http://schemas.microsoft.com/office/drawing/2014/main" id="{031FCBE2-C500-464D-BDB2-19CCC72E2464}"/>
              </a:ext>
            </a:extLst>
          </p:cNvPr>
          <p:cNvSpPr>
            <a:spLocks noGrp="1" noChangeArrowheads="1"/>
          </p:cNvSpPr>
          <p:nvPr>
            <p:ph type="sldNum" sz="quarter" idx="12"/>
          </p:nvPr>
        </p:nvSpPr>
        <p:spPr>
          <a:ln/>
        </p:spPr>
        <p:txBody>
          <a:bodyPr/>
          <a:lstStyle>
            <a:lvl1pPr>
              <a:defRPr/>
            </a:lvl1pPr>
          </a:lstStyle>
          <a:p>
            <a:fld id="{9C685374-2087-470A-8E17-E4041C0C59DF}" type="slidenum">
              <a:rPr lang="cs-CZ" altLang="en-US"/>
              <a:pPr/>
              <a:t>‹#›</a:t>
            </a:fld>
            <a:endParaRPr lang="cs-CZ" altLang="en-US"/>
          </a:p>
        </p:txBody>
      </p:sp>
    </p:spTree>
    <p:extLst>
      <p:ext uri="{BB962C8B-B14F-4D97-AF65-F5344CB8AC3E}">
        <p14:creationId xmlns:p14="http://schemas.microsoft.com/office/powerpoint/2010/main" val="658319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Rectangle 5">
            <a:extLst>
              <a:ext uri="{FF2B5EF4-FFF2-40B4-BE49-F238E27FC236}">
                <a16:creationId xmlns:a16="http://schemas.microsoft.com/office/drawing/2014/main" id="{C7CE9B9C-9C04-4D4B-9922-1D8F01B7C563}"/>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6" name="Rectangle 6">
            <a:extLst>
              <a:ext uri="{FF2B5EF4-FFF2-40B4-BE49-F238E27FC236}">
                <a16:creationId xmlns:a16="http://schemas.microsoft.com/office/drawing/2014/main" id="{AA17709B-F685-421E-9FB1-76BF919DA98E}"/>
              </a:ext>
            </a:extLst>
          </p:cNvPr>
          <p:cNvSpPr>
            <a:spLocks noGrp="1" noChangeArrowheads="1"/>
          </p:cNvSpPr>
          <p:nvPr>
            <p:ph type="ftr" sz="quarter" idx="11"/>
          </p:nvPr>
        </p:nvSpPr>
        <p:spPr>
          <a:ln/>
        </p:spPr>
        <p:txBody>
          <a:bodyPr/>
          <a:lstStyle>
            <a:lvl1pPr>
              <a:defRPr/>
            </a:lvl1pPr>
          </a:lstStyle>
          <a:p>
            <a:pPr>
              <a:defRPr/>
            </a:pPr>
            <a:r>
              <a:rPr lang="cs-CZ" altLang="en-US"/>
              <a:t>2006   -   Ing. Radek Jelínek </a:t>
            </a:r>
          </a:p>
        </p:txBody>
      </p:sp>
      <p:sp>
        <p:nvSpPr>
          <p:cNvPr id="7" name="Rectangle 7">
            <a:extLst>
              <a:ext uri="{FF2B5EF4-FFF2-40B4-BE49-F238E27FC236}">
                <a16:creationId xmlns:a16="http://schemas.microsoft.com/office/drawing/2014/main" id="{864E6495-83E3-452D-B04A-EBA013148209}"/>
              </a:ext>
            </a:extLst>
          </p:cNvPr>
          <p:cNvSpPr>
            <a:spLocks noGrp="1" noChangeArrowheads="1"/>
          </p:cNvSpPr>
          <p:nvPr>
            <p:ph type="sldNum" sz="quarter" idx="12"/>
          </p:nvPr>
        </p:nvSpPr>
        <p:spPr>
          <a:ln/>
        </p:spPr>
        <p:txBody>
          <a:bodyPr/>
          <a:lstStyle>
            <a:lvl1pPr>
              <a:defRPr/>
            </a:lvl1pPr>
          </a:lstStyle>
          <a:p>
            <a:fld id="{5B63863B-3A56-46F8-BB5D-5D37C0A3835E}" type="slidenum">
              <a:rPr lang="cs-CZ" altLang="en-US"/>
              <a:pPr/>
              <a:t>‹#›</a:t>
            </a:fld>
            <a:endParaRPr lang="cs-CZ" altLang="en-US"/>
          </a:p>
        </p:txBody>
      </p:sp>
    </p:spTree>
    <p:extLst>
      <p:ext uri="{BB962C8B-B14F-4D97-AF65-F5344CB8AC3E}">
        <p14:creationId xmlns:p14="http://schemas.microsoft.com/office/powerpoint/2010/main" val="24398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1143000"/>
          </a:xfrm>
        </p:spPr>
        <p:txBody>
          <a:bodyPr/>
          <a:lstStyle>
            <a:lvl1pPr>
              <a:defRPr/>
            </a:lvl1pPr>
          </a:lstStyle>
          <a:p>
            <a:r>
              <a:rPr lang="cs-CZ"/>
              <a:t>Kliknutím lze upravit styl.</a:t>
            </a:r>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Kliknutím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Kliknutím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7" name="Rectangle 5">
            <a:extLst>
              <a:ext uri="{FF2B5EF4-FFF2-40B4-BE49-F238E27FC236}">
                <a16:creationId xmlns:a16="http://schemas.microsoft.com/office/drawing/2014/main" id="{8AFB232A-5DA3-48A2-A13D-60798AA1A4D6}"/>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8" name="Rectangle 6">
            <a:extLst>
              <a:ext uri="{FF2B5EF4-FFF2-40B4-BE49-F238E27FC236}">
                <a16:creationId xmlns:a16="http://schemas.microsoft.com/office/drawing/2014/main" id="{E3075921-84A4-469F-926A-9ED366CBECB1}"/>
              </a:ext>
            </a:extLst>
          </p:cNvPr>
          <p:cNvSpPr>
            <a:spLocks noGrp="1" noChangeArrowheads="1"/>
          </p:cNvSpPr>
          <p:nvPr>
            <p:ph type="ftr" sz="quarter" idx="11"/>
          </p:nvPr>
        </p:nvSpPr>
        <p:spPr>
          <a:ln/>
        </p:spPr>
        <p:txBody>
          <a:bodyPr/>
          <a:lstStyle>
            <a:lvl1pPr>
              <a:defRPr/>
            </a:lvl1pPr>
          </a:lstStyle>
          <a:p>
            <a:pPr>
              <a:defRPr/>
            </a:pPr>
            <a:r>
              <a:rPr lang="cs-CZ" altLang="en-US"/>
              <a:t>2006   -   Ing. Radek Jelínek </a:t>
            </a:r>
          </a:p>
        </p:txBody>
      </p:sp>
      <p:sp>
        <p:nvSpPr>
          <p:cNvPr id="9" name="Rectangle 7">
            <a:extLst>
              <a:ext uri="{FF2B5EF4-FFF2-40B4-BE49-F238E27FC236}">
                <a16:creationId xmlns:a16="http://schemas.microsoft.com/office/drawing/2014/main" id="{17860528-DBCB-4EB6-AD16-6C5881BD8EB9}"/>
              </a:ext>
            </a:extLst>
          </p:cNvPr>
          <p:cNvSpPr>
            <a:spLocks noGrp="1" noChangeArrowheads="1"/>
          </p:cNvSpPr>
          <p:nvPr>
            <p:ph type="sldNum" sz="quarter" idx="12"/>
          </p:nvPr>
        </p:nvSpPr>
        <p:spPr>
          <a:ln/>
        </p:spPr>
        <p:txBody>
          <a:bodyPr/>
          <a:lstStyle>
            <a:lvl1pPr>
              <a:defRPr/>
            </a:lvl1pPr>
          </a:lstStyle>
          <a:p>
            <a:fld id="{71922ADF-7E2A-4C23-84C5-F84A96E21AEA}" type="slidenum">
              <a:rPr lang="cs-CZ" altLang="en-US"/>
              <a:pPr/>
              <a:t>‹#›</a:t>
            </a:fld>
            <a:endParaRPr lang="cs-CZ" altLang="en-US"/>
          </a:p>
        </p:txBody>
      </p:sp>
    </p:spTree>
    <p:extLst>
      <p:ext uri="{BB962C8B-B14F-4D97-AF65-F5344CB8AC3E}">
        <p14:creationId xmlns:p14="http://schemas.microsoft.com/office/powerpoint/2010/main" val="1854488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Rectangle 5">
            <a:extLst>
              <a:ext uri="{FF2B5EF4-FFF2-40B4-BE49-F238E27FC236}">
                <a16:creationId xmlns:a16="http://schemas.microsoft.com/office/drawing/2014/main" id="{B886ECC5-B136-4697-BCF6-66857530C689}"/>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4" name="Rectangle 6">
            <a:extLst>
              <a:ext uri="{FF2B5EF4-FFF2-40B4-BE49-F238E27FC236}">
                <a16:creationId xmlns:a16="http://schemas.microsoft.com/office/drawing/2014/main" id="{5EAAB260-FF60-4D1C-ABA2-8C1416430907}"/>
              </a:ext>
            </a:extLst>
          </p:cNvPr>
          <p:cNvSpPr>
            <a:spLocks noGrp="1" noChangeArrowheads="1"/>
          </p:cNvSpPr>
          <p:nvPr>
            <p:ph type="ftr" sz="quarter" idx="11"/>
          </p:nvPr>
        </p:nvSpPr>
        <p:spPr>
          <a:ln/>
        </p:spPr>
        <p:txBody>
          <a:bodyPr/>
          <a:lstStyle>
            <a:lvl1pPr>
              <a:defRPr/>
            </a:lvl1pPr>
          </a:lstStyle>
          <a:p>
            <a:pPr>
              <a:defRPr/>
            </a:pPr>
            <a:r>
              <a:rPr lang="cs-CZ" altLang="en-US"/>
              <a:t>2006   -   Ing. Radek Jelínek </a:t>
            </a:r>
          </a:p>
        </p:txBody>
      </p:sp>
      <p:sp>
        <p:nvSpPr>
          <p:cNvPr id="5" name="Rectangle 7">
            <a:extLst>
              <a:ext uri="{FF2B5EF4-FFF2-40B4-BE49-F238E27FC236}">
                <a16:creationId xmlns:a16="http://schemas.microsoft.com/office/drawing/2014/main" id="{47BDE266-1FA5-4310-9F67-3CCC854AFD77}"/>
              </a:ext>
            </a:extLst>
          </p:cNvPr>
          <p:cNvSpPr>
            <a:spLocks noGrp="1" noChangeArrowheads="1"/>
          </p:cNvSpPr>
          <p:nvPr>
            <p:ph type="sldNum" sz="quarter" idx="12"/>
          </p:nvPr>
        </p:nvSpPr>
        <p:spPr>
          <a:ln/>
        </p:spPr>
        <p:txBody>
          <a:bodyPr/>
          <a:lstStyle>
            <a:lvl1pPr>
              <a:defRPr/>
            </a:lvl1pPr>
          </a:lstStyle>
          <a:p>
            <a:fld id="{A66BBA11-E4F2-4BE3-96FC-844E77764DAA}" type="slidenum">
              <a:rPr lang="cs-CZ" altLang="en-US"/>
              <a:pPr/>
              <a:t>‹#›</a:t>
            </a:fld>
            <a:endParaRPr lang="cs-CZ" altLang="en-US"/>
          </a:p>
        </p:txBody>
      </p:sp>
    </p:spTree>
    <p:extLst>
      <p:ext uri="{BB962C8B-B14F-4D97-AF65-F5344CB8AC3E}">
        <p14:creationId xmlns:p14="http://schemas.microsoft.com/office/powerpoint/2010/main" val="1801861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1C2600E9-7D8B-4C89-8BD5-797E37E40193}"/>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3" name="Rectangle 6">
            <a:extLst>
              <a:ext uri="{FF2B5EF4-FFF2-40B4-BE49-F238E27FC236}">
                <a16:creationId xmlns:a16="http://schemas.microsoft.com/office/drawing/2014/main" id="{E189C69B-7950-4440-A0EC-964AA069F76A}"/>
              </a:ext>
            </a:extLst>
          </p:cNvPr>
          <p:cNvSpPr>
            <a:spLocks noGrp="1" noChangeArrowheads="1"/>
          </p:cNvSpPr>
          <p:nvPr>
            <p:ph type="ftr" sz="quarter" idx="11"/>
          </p:nvPr>
        </p:nvSpPr>
        <p:spPr>
          <a:ln/>
        </p:spPr>
        <p:txBody>
          <a:bodyPr/>
          <a:lstStyle>
            <a:lvl1pPr>
              <a:defRPr/>
            </a:lvl1pPr>
          </a:lstStyle>
          <a:p>
            <a:pPr>
              <a:defRPr/>
            </a:pPr>
            <a:r>
              <a:rPr lang="cs-CZ" altLang="en-US"/>
              <a:t>2006   -   Ing. Radek Jelínek </a:t>
            </a:r>
          </a:p>
        </p:txBody>
      </p:sp>
      <p:sp>
        <p:nvSpPr>
          <p:cNvPr id="4" name="Rectangle 7">
            <a:extLst>
              <a:ext uri="{FF2B5EF4-FFF2-40B4-BE49-F238E27FC236}">
                <a16:creationId xmlns:a16="http://schemas.microsoft.com/office/drawing/2014/main" id="{9AA88FE3-D78D-490F-9445-82B9D5E46675}"/>
              </a:ext>
            </a:extLst>
          </p:cNvPr>
          <p:cNvSpPr>
            <a:spLocks noGrp="1" noChangeArrowheads="1"/>
          </p:cNvSpPr>
          <p:nvPr>
            <p:ph type="sldNum" sz="quarter" idx="12"/>
          </p:nvPr>
        </p:nvSpPr>
        <p:spPr>
          <a:ln/>
        </p:spPr>
        <p:txBody>
          <a:bodyPr/>
          <a:lstStyle>
            <a:lvl1pPr>
              <a:defRPr/>
            </a:lvl1pPr>
          </a:lstStyle>
          <a:p>
            <a:fld id="{8754E7B7-772D-40BD-8441-A8A70E05F814}" type="slidenum">
              <a:rPr lang="cs-CZ" altLang="en-US"/>
              <a:pPr/>
              <a:t>‹#›</a:t>
            </a:fld>
            <a:endParaRPr lang="cs-CZ" altLang="en-US"/>
          </a:p>
        </p:txBody>
      </p:sp>
    </p:spTree>
    <p:extLst>
      <p:ext uri="{BB962C8B-B14F-4D97-AF65-F5344CB8AC3E}">
        <p14:creationId xmlns:p14="http://schemas.microsoft.com/office/powerpoint/2010/main" val="1820178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lstStyle>
            <a:lvl1pPr algn="l">
              <a:defRPr sz="2000" b="1"/>
            </a:lvl1pPr>
          </a:lstStyle>
          <a:p>
            <a:r>
              <a:rPr lang="cs-CZ"/>
              <a:t>Kliknutím lze upravit styl.</a:t>
            </a:r>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Kliknutím lze upravit styly předlohy textu.</a:t>
            </a:r>
          </a:p>
        </p:txBody>
      </p:sp>
      <p:sp>
        <p:nvSpPr>
          <p:cNvPr id="5" name="Rectangle 5">
            <a:extLst>
              <a:ext uri="{FF2B5EF4-FFF2-40B4-BE49-F238E27FC236}">
                <a16:creationId xmlns:a16="http://schemas.microsoft.com/office/drawing/2014/main" id="{377524BC-60D9-41F7-8DD9-FB60B8358ACA}"/>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6" name="Rectangle 6">
            <a:extLst>
              <a:ext uri="{FF2B5EF4-FFF2-40B4-BE49-F238E27FC236}">
                <a16:creationId xmlns:a16="http://schemas.microsoft.com/office/drawing/2014/main" id="{850CE135-B80A-4DE9-8CFE-807ADEB99F2B}"/>
              </a:ext>
            </a:extLst>
          </p:cNvPr>
          <p:cNvSpPr>
            <a:spLocks noGrp="1" noChangeArrowheads="1"/>
          </p:cNvSpPr>
          <p:nvPr>
            <p:ph type="ftr" sz="quarter" idx="11"/>
          </p:nvPr>
        </p:nvSpPr>
        <p:spPr>
          <a:ln/>
        </p:spPr>
        <p:txBody>
          <a:bodyPr/>
          <a:lstStyle>
            <a:lvl1pPr>
              <a:defRPr/>
            </a:lvl1pPr>
          </a:lstStyle>
          <a:p>
            <a:pPr>
              <a:defRPr/>
            </a:pPr>
            <a:r>
              <a:rPr lang="cs-CZ" altLang="en-US"/>
              <a:t>2006   -   Ing. Radek Jelínek </a:t>
            </a:r>
          </a:p>
        </p:txBody>
      </p:sp>
      <p:sp>
        <p:nvSpPr>
          <p:cNvPr id="7" name="Rectangle 7">
            <a:extLst>
              <a:ext uri="{FF2B5EF4-FFF2-40B4-BE49-F238E27FC236}">
                <a16:creationId xmlns:a16="http://schemas.microsoft.com/office/drawing/2014/main" id="{8834BCED-597F-4377-B75C-AB4A30496914}"/>
              </a:ext>
            </a:extLst>
          </p:cNvPr>
          <p:cNvSpPr>
            <a:spLocks noGrp="1" noChangeArrowheads="1"/>
          </p:cNvSpPr>
          <p:nvPr>
            <p:ph type="sldNum" sz="quarter" idx="12"/>
          </p:nvPr>
        </p:nvSpPr>
        <p:spPr>
          <a:ln/>
        </p:spPr>
        <p:txBody>
          <a:bodyPr/>
          <a:lstStyle>
            <a:lvl1pPr>
              <a:defRPr/>
            </a:lvl1pPr>
          </a:lstStyle>
          <a:p>
            <a:fld id="{E7D5047D-EFE8-4B62-90B0-F6BD06A61C94}" type="slidenum">
              <a:rPr lang="cs-CZ" altLang="en-US"/>
              <a:pPr/>
              <a:t>‹#›</a:t>
            </a:fld>
            <a:endParaRPr lang="cs-CZ" altLang="en-US"/>
          </a:p>
        </p:txBody>
      </p:sp>
    </p:spTree>
    <p:extLst>
      <p:ext uri="{BB962C8B-B14F-4D97-AF65-F5344CB8AC3E}">
        <p14:creationId xmlns:p14="http://schemas.microsoft.com/office/powerpoint/2010/main" val="372986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lstStyle>
            <a:lvl1pPr algn="l">
              <a:defRPr sz="2000" b="1"/>
            </a:lvl1pPr>
          </a:lstStyle>
          <a:p>
            <a:r>
              <a:rPr lang="cs-CZ"/>
              <a:t>Kliknutím lze upravit styl.</a:t>
            </a:r>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cs-CZ" noProof="0"/>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Kliknutím lze upravit styly předlohy textu.</a:t>
            </a:r>
          </a:p>
        </p:txBody>
      </p:sp>
      <p:sp>
        <p:nvSpPr>
          <p:cNvPr id="5" name="Rectangle 5">
            <a:extLst>
              <a:ext uri="{FF2B5EF4-FFF2-40B4-BE49-F238E27FC236}">
                <a16:creationId xmlns:a16="http://schemas.microsoft.com/office/drawing/2014/main" id="{9F9E871F-AC70-443F-8C86-0CA081325B74}"/>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6" name="Rectangle 6">
            <a:extLst>
              <a:ext uri="{FF2B5EF4-FFF2-40B4-BE49-F238E27FC236}">
                <a16:creationId xmlns:a16="http://schemas.microsoft.com/office/drawing/2014/main" id="{272FBDAA-9B52-4E52-AE4A-7417C53A7A06}"/>
              </a:ext>
            </a:extLst>
          </p:cNvPr>
          <p:cNvSpPr>
            <a:spLocks noGrp="1" noChangeArrowheads="1"/>
          </p:cNvSpPr>
          <p:nvPr>
            <p:ph type="ftr" sz="quarter" idx="11"/>
          </p:nvPr>
        </p:nvSpPr>
        <p:spPr>
          <a:ln/>
        </p:spPr>
        <p:txBody>
          <a:bodyPr/>
          <a:lstStyle>
            <a:lvl1pPr>
              <a:defRPr/>
            </a:lvl1pPr>
          </a:lstStyle>
          <a:p>
            <a:pPr>
              <a:defRPr/>
            </a:pPr>
            <a:r>
              <a:rPr lang="cs-CZ" altLang="en-US"/>
              <a:t>2006   -   Ing. Radek Jelínek </a:t>
            </a:r>
          </a:p>
        </p:txBody>
      </p:sp>
      <p:sp>
        <p:nvSpPr>
          <p:cNvPr id="7" name="Rectangle 7">
            <a:extLst>
              <a:ext uri="{FF2B5EF4-FFF2-40B4-BE49-F238E27FC236}">
                <a16:creationId xmlns:a16="http://schemas.microsoft.com/office/drawing/2014/main" id="{D5985DE4-4506-427B-B7E4-7D910C1F4C1C}"/>
              </a:ext>
            </a:extLst>
          </p:cNvPr>
          <p:cNvSpPr>
            <a:spLocks noGrp="1" noChangeArrowheads="1"/>
          </p:cNvSpPr>
          <p:nvPr>
            <p:ph type="sldNum" sz="quarter" idx="12"/>
          </p:nvPr>
        </p:nvSpPr>
        <p:spPr>
          <a:ln/>
        </p:spPr>
        <p:txBody>
          <a:bodyPr/>
          <a:lstStyle>
            <a:lvl1pPr>
              <a:defRPr/>
            </a:lvl1pPr>
          </a:lstStyle>
          <a:p>
            <a:fld id="{CAA44C92-D2CE-47B5-B63E-197382FCAAA0}" type="slidenum">
              <a:rPr lang="cs-CZ" altLang="en-US"/>
              <a:pPr/>
              <a:t>‹#›</a:t>
            </a:fld>
            <a:endParaRPr lang="cs-CZ" altLang="en-US"/>
          </a:p>
        </p:txBody>
      </p:sp>
    </p:spTree>
    <p:extLst>
      <p:ext uri="{BB962C8B-B14F-4D97-AF65-F5344CB8AC3E}">
        <p14:creationId xmlns:p14="http://schemas.microsoft.com/office/powerpoint/2010/main" val="81605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2DD28AD8-8331-4661-BD04-15EAB8082006}"/>
              </a:ext>
            </a:extLst>
          </p:cNvPr>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027" name="Rectangle 3">
            <a:extLst>
              <a:ext uri="{FF2B5EF4-FFF2-40B4-BE49-F238E27FC236}">
                <a16:creationId xmlns:a16="http://schemas.microsoft.com/office/drawing/2014/main" id="{2DDE0001-B1C0-4141-8089-9CE5697208DE}"/>
              </a:ext>
            </a:extLst>
          </p:cNvPr>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cs-CZ" altLang="en-US"/>
              <a:t>Klepnutím lze upravit styl předlohy nadpisů.</a:t>
            </a:r>
          </a:p>
        </p:txBody>
      </p:sp>
      <p:sp>
        <p:nvSpPr>
          <p:cNvPr id="1028" name="Rectangle 4">
            <a:extLst>
              <a:ext uri="{FF2B5EF4-FFF2-40B4-BE49-F238E27FC236}">
                <a16:creationId xmlns:a16="http://schemas.microsoft.com/office/drawing/2014/main" id="{B206AE1E-E204-44D1-A2C9-4BFBB1E8BF03}"/>
              </a:ext>
            </a:extLst>
          </p:cNvPr>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cs-CZ" altLang="en-US"/>
              <a:t>Klepnutím lze upravit styly předlohy textu.</a:t>
            </a:r>
          </a:p>
          <a:p>
            <a:pPr lvl="1"/>
            <a:r>
              <a:rPr lang="cs-CZ" altLang="en-US"/>
              <a:t>Druhá úroveň</a:t>
            </a:r>
          </a:p>
          <a:p>
            <a:pPr lvl="2"/>
            <a:r>
              <a:rPr lang="cs-CZ" altLang="en-US"/>
              <a:t>Třetí úroveň</a:t>
            </a:r>
          </a:p>
          <a:p>
            <a:pPr lvl="3"/>
            <a:r>
              <a:rPr lang="cs-CZ" altLang="en-US"/>
              <a:t>Čtvrtá úroveň</a:t>
            </a:r>
          </a:p>
          <a:p>
            <a:pPr lvl="4"/>
            <a:r>
              <a:rPr lang="cs-CZ" altLang="en-US"/>
              <a:t>Pátá úroveň</a:t>
            </a:r>
          </a:p>
        </p:txBody>
      </p:sp>
      <p:sp>
        <p:nvSpPr>
          <p:cNvPr id="86021" name="Rectangle 5">
            <a:extLst>
              <a:ext uri="{FF2B5EF4-FFF2-40B4-BE49-F238E27FC236}">
                <a16:creationId xmlns:a16="http://schemas.microsoft.com/office/drawing/2014/main" id="{1183B4D4-D385-4C3C-BA0D-519F74061B99}"/>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cs-CZ" altLang="en-US"/>
          </a:p>
        </p:txBody>
      </p:sp>
      <p:sp>
        <p:nvSpPr>
          <p:cNvPr id="86022" name="Rectangle 6">
            <a:extLst>
              <a:ext uri="{FF2B5EF4-FFF2-40B4-BE49-F238E27FC236}">
                <a16:creationId xmlns:a16="http://schemas.microsoft.com/office/drawing/2014/main" id="{557BF745-30F5-44EE-B906-F0C56F9B0627}"/>
              </a:ext>
            </a:extLst>
          </p:cNvPr>
          <p:cNvSpPr>
            <a:spLocks noGrp="1" noChangeArrowheads="1"/>
          </p:cNvSpPr>
          <p:nvPr>
            <p:ph type="ftr" sz="quarter" idx="3"/>
          </p:nvPr>
        </p:nvSpPr>
        <p:spPr bwMode="auto">
          <a:xfrm>
            <a:off x="3109913" y="6629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r>
              <a:rPr lang="cs-CZ" altLang="en-US"/>
              <a:t>2006   -   Ing. Radek Jelínek </a:t>
            </a:r>
          </a:p>
        </p:txBody>
      </p:sp>
      <p:sp>
        <p:nvSpPr>
          <p:cNvPr id="86023" name="Rectangle 7">
            <a:extLst>
              <a:ext uri="{FF2B5EF4-FFF2-40B4-BE49-F238E27FC236}">
                <a16:creationId xmlns:a16="http://schemas.microsoft.com/office/drawing/2014/main" id="{ACDE6656-5C02-4297-ABFB-4503AF4308D0}"/>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CE0E552F-934C-46B2-AD7B-09E8D88BA4A6}" type="slidenum">
              <a:rPr lang="cs-CZ" altLang="en-US"/>
              <a:pPr/>
              <a:t>‹#›</a:t>
            </a:fld>
            <a:endParaRPr lang="cs-CZ" altLang="en-US"/>
          </a:p>
        </p:txBody>
      </p:sp>
      <p:grpSp>
        <p:nvGrpSpPr>
          <p:cNvPr id="1032" name="Group 8">
            <a:extLst>
              <a:ext uri="{FF2B5EF4-FFF2-40B4-BE49-F238E27FC236}">
                <a16:creationId xmlns:a16="http://schemas.microsoft.com/office/drawing/2014/main" id="{4D683054-54E8-482E-82C8-12A68D135F44}"/>
              </a:ext>
            </a:extLst>
          </p:cNvPr>
          <p:cNvGrpSpPr>
            <a:grpSpLocks/>
          </p:cNvGrpSpPr>
          <p:nvPr/>
        </p:nvGrpSpPr>
        <p:grpSpPr bwMode="auto">
          <a:xfrm>
            <a:off x="8153400" y="152400"/>
            <a:ext cx="792163" cy="1295400"/>
            <a:chOff x="5136" y="960"/>
            <a:chExt cx="528" cy="864"/>
          </a:xfrm>
        </p:grpSpPr>
        <p:sp>
          <p:nvSpPr>
            <p:cNvPr id="1033" name="Oval 9">
              <a:extLst>
                <a:ext uri="{FF2B5EF4-FFF2-40B4-BE49-F238E27FC236}">
                  <a16:creationId xmlns:a16="http://schemas.microsoft.com/office/drawing/2014/main" id="{736507F1-2350-4EED-99B5-A4E1400DEEBF}"/>
                </a:ext>
              </a:extLst>
            </p:cNvPr>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34" name="Oval 10">
              <a:extLst>
                <a:ext uri="{FF2B5EF4-FFF2-40B4-BE49-F238E27FC236}">
                  <a16:creationId xmlns:a16="http://schemas.microsoft.com/office/drawing/2014/main" id="{5969C63A-06DD-4806-8F37-E57F71DC807B}"/>
                </a:ext>
              </a:extLst>
            </p:cNvPr>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35" name="Oval 11">
              <a:extLst>
                <a:ext uri="{FF2B5EF4-FFF2-40B4-BE49-F238E27FC236}">
                  <a16:creationId xmlns:a16="http://schemas.microsoft.com/office/drawing/2014/main" id="{6ABA6D37-334C-454F-9521-30F1C3633C98}"/>
                </a:ext>
              </a:extLst>
            </p:cNvPr>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36" name="Oval 12">
              <a:extLst>
                <a:ext uri="{FF2B5EF4-FFF2-40B4-BE49-F238E27FC236}">
                  <a16:creationId xmlns:a16="http://schemas.microsoft.com/office/drawing/2014/main" id="{F0425C4F-DAAF-45D9-B116-10D5920CD606}"/>
                </a:ext>
              </a:extLst>
            </p:cNvPr>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37" name="Oval 13">
              <a:extLst>
                <a:ext uri="{FF2B5EF4-FFF2-40B4-BE49-F238E27FC236}">
                  <a16:creationId xmlns:a16="http://schemas.microsoft.com/office/drawing/2014/main" id="{042B5A31-3BD4-4AEF-B04D-3D36D99079D9}"/>
                </a:ext>
              </a:extLst>
            </p:cNvPr>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38" name="Oval 14">
              <a:extLst>
                <a:ext uri="{FF2B5EF4-FFF2-40B4-BE49-F238E27FC236}">
                  <a16:creationId xmlns:a16="http://schemas.microsoft.com/office/drawing/2014/main" id="{B176612C-EC53-4331-B0B5-1AD09E62AA01}"/>
                </a:ext>
              </a:extLst>
            </p:cNvPr>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39" name="Oval 15">
              <a:extLst>
                <a:ext uri="{FF2B5EF4-FFF2-40B4-BE49-F238E27FC236}">
                  <a16:creationId xmlns:a16="http://schemas.microsoft.com/office/drawing/2014/main" id="{029BCFA9-5087-44BA-B882-5BAC5C03AE6F}"/>
                </a:ext>
              </a:extLst>
            </p:cNvPr>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40" name="Oval 16">
              <a:extLst>
                <a:ext uri="{FF2B5EF4-FFF2-40B4-BE49-F238E27FC236}">
                  <a16:creationId xmlns:a16="http://schemas.microsoft.com/office/drawing/2014/main" id="{6A490FFF-1B36-404A-87D7-6B0BE7EFC066}"/>
                </a:ext>
              </a:extLst>
            </p:cNvPr>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41" name="Oval 17">
              <a:extLst>
                <a:ext uri="{FF2B5EF4-FFF2-40B4-BE49-F238E27FC236}">
                  <a16:creationId xmlns:a16="http://schemas.microsoft.com/office/drawing/2014/main" id="{809A64A4-C5C4-4DB1-A64E-43B4F6FC323B}"/>
                </a:ext>
              </a:extLst>
            </p:cNvPr>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42" name="Oval 18">
              <a:extLst>
                <a:ext uri="{FF2B5EF4-FFF2-40B4-BE49-F238E27FC236}">
                  <a16:creationId xmlns:a16="http://schemas.microsoft.com/office/drawing/2014/main" id="{5024D230-D4C6-4E87-86BF-A7F291BBB227}"/>
                </a:ext>
              </a:extLst>
            </p:cNvPr>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43" name="Oval 19">
              <a:extLst>
                <a:ext uri="{FF2B5EF4-FFF2-40B4-BE49-F238E27FC236}">
                  <a16:creationId xmlns:a16="http://schemas.microsoft.com/office/drawing/2014/main" id="{D9CFBC7C-D927-42CF-A1FE-74E166427A69}"/>
                </a:ext>
              </a:extLst>
            </p:cNvPr>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44" name="Oval 20">
              <a:extLst>
                <a:ext uri="{FF2B5EF4-FFF2-40B4-BE49-F238E27FC236}">
                  <a16:creationId xmlns:a16="http://schemas.microsoft.com/office/drawing/2014/main" id="{75C7D689-7A75-4910-90A4-63ECA3E0BC2A}"/>
                </a:ext>
              </a:extLst>
            </p:cNvPr>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45" name="Oval 21">
              <a:extLst>
                <a:ext uri="{FF2B5EF4-FFF2-40B4-BE49-F238E27FC236}">
                  <a16:creationId xmlns:a16="http://schemas.microsoft.com/office/drawing/2014/main" id="{2C4D511E-45AF-42C2-9822-73554955AE57}"/>
                </a:ext>
              </a:extLst>
            </p:cNvPr>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46" name="Oval 22">
              <a:extLst>
                <a:ext uri="{FF2B5EF4-FFF2-40B4-BE49-F238E27FC236}">
                  <a16:creationId xmlns:a16="http://schemas.microsoft.com/office/drawing/2014/main" id="{232BC0DD-EDF8-42A1-9B5C-657244CFE2F3}"/>
                </a:ext>
              </a:extLst>
            </p:cNvPr>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47" name="Oval 23">
              <a:extLst>
                <a:ext uri="{FF2B5EF4-FFF2-40B4-BE49-F238E27FC236}">
                  <a16:creationId xmlns:a16="http://schemas.microsoft.com/office/drawing/2014/main" id="{544119E3-3ED8-4668-B7F8-7AAB1E63D53C}"/>
                </a:ext>
              </a:extLst>
            </p:cNvPr>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48" name="Oval 24">
              <a:extLst>
                <a:ext uri="{FF2B5EF4-FFF2-40B4-BE49-F238E27FC236}">
                  <a16:creationId xmlns:a16="http://schemas.microsoft.com/office/drawing/2014/main" id="{086CA15D-DB76-4DCC-981A-F438860F61E6}"/>
                </a:ext>
              </a:extLst>
            </p:cNvPr>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49" name="Oval 25">
              <a:extLst>
                <a:ext uri="{FF2B5EF4-FFF2-40B4-BE49-F238E27FC236}">
                  <a16:creationId xmlns:a16="http://schemas.microsoft.com/office/drawing/2014/main" id="{50A194D3-8F17-4922-950F-667B24DE784F}"/>
                </a:ext>
              </a:extLst>
            </p:cNvPr>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50" name="Oval 26">
              <a:extLst>
                <a:ext uri="{FF2B5EF4-FFF2-40B4-BE49-F238E27FC236}">
                  <a16:creationId xmlns:a16="http://schemas.microsoft.com/office/drawing/2014/main" id="{9BF131BC-B014-4259-96BF-DBFF1582A7A2}"/>
                </a:ext>
              </a:extLst>
            </p:cNvPr>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51" name="Oval 27">
              <a:extLst>
                <a:ext uri="{FF2B5EF4-FFF2-40B4-BE49-F238E27FC236}">
                  <a16:creationId xmlns:a16="http://schemas.microsoft.com/office/drawing/2014/main" id="{E35E7152-A7C6-489C-A913-BB77104CC3FC}"/>
                </a:ext>
              </a:extLst>
            </p:cNvPr>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52" name="Oval 28">
              <a:extLst>
                <a:ext uri="{FF2B5EF4-FFF2-40B4-BE49-F238E27FC236}">
                  <a16:creationId xmlns:a16="http://schemas.microsoft.com/office/drawing/2014/main" id="{7BC5A523-A8D8-4B9D-BDA0-0E1CE7CC9B1B}"/>
                </a:ext>
              </a:extLst>
            </p:cNvPr>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53" name="Oval 29">
              <a:extLst>
                <a:ext uri="{FF2B5EF4-FFF2-40B4-BE49-F238E27FC236}">
                  <a16:creationId xmlns:a16="http://schemas.microsoft.com/office/drawing/2014/main" id="{D7C0EDB8-4970-41DD-BDB5-36028AFC2B7C}"/>
                </a:ext>
              </a:extLst>
            </p:cNvPr>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54" name="Oval 30">
              <a:extLst>
                <a:ext uri="{FF2B5EF4-FFF2-40B4-BE49-F238E27FC236}">
                  <a16:creationId xmlns:a16="http://schemas.microsoft.com/office/drawing/2014/main" id="{ACEFE10D-9267-4E9B-ADC5-7E8EC22D4CB4}"/>
                </a:ext>
              </a:extLst>
            </p:cNvPr>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55" name="Oval 31">
              <a:extLst>
                <a:ext uri="{FF2B5EF4-FFF2-40B4-BE49-F238E27FC236}">
                  <a16:creationId xmlns:a16="http://schemas.microsoft.com/office/drawing/2014/main" id="{9848D0C0-7690-455B-BFAA-DA73781F4E75}"/>
                </a:ext>
              </a:extLst>
            </p:cNvPr>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56" name="Oval 32">
              <a:extLst>
                <a:ext uri="{FF2B5EF4-FFF2-40B4-BE49-F238E27FC236}">
                  <a16:creationId xmlns:a16="http://schemas.microsoft.com/office/drawing/2014/main" id="{9E57F02E-7755-485A-AE53-3FA59890EF11}"/>
                </a:ext>
              </a:extLst>
            </p:cNvPr>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57" name="Oval 33">
              <a:extLst>
                <a:ext uri="{FF2B5EF4-FFF2-40B4-BE49-F238E27FC236}">
                  <a16:creationId xmlns:a16="http://schemas.microsoft.com/office/drawing/2014/main" id="{96DFF664-7BB7-48A9-A041-0FF74E73CA44}"/>
                </a:ext>
              </a:extLst>
            </p:cNvPr>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58" name="Oval 34">
              <a:extLst>
                <a:ext uri="{FF2B5EF4-FFF2-40B4-BE49-F238E27FC236}">
                  <a16:creationId xmlns:a16="http://schemas.microsoft.com/office/drawing/2014/main" id="{5958C5BF-7CD7-4DDA-ADA1-FEF92865D331}"/>
                </a:ext>
              </a:extLst>
            </p:cNvPr>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59" name="Oval 35">
              <a:extLst>
                <a:ext uri="{FF2B5EF4-FFF2-40B4-BE49-F238E27FC236}">
                  <a16:creationId xmlns:a16="http://schemas.microsoft.com/office/drawing/2014/main" id="{E1125F17-EA3C-45AF-9D24-B8F34AD98E3C}"/>
                </a:ext>
              </a:extLst>
            </p:cNvPr>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60" name="Oval 36">
              <a:extLst>
                <a:ext uri="{FF2B5EF4-FFF2-40B4-BE49-F238E27FC236}">
                  <a16:creationId xmlns:a16="http://schemas.microsoft.com/office/drawing/2014/main" id="{414D820F-B862-4290-B2E3-6D205A29C506}"/>
                </a:ext>
              </a:extLst>
            </p:cNvPr>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61" name="Oval 37">
              <a:extLst>
                <a:ext uri="{FF2B5EF4-FFF2-40B4-BE49-F238E27FC236}">
                  <a16:creationId xmlns:a16="http://schemas.microsoft.com/office/drawing/2014/main" id="{1BC91897-19C6-4CC1-B1C4-56A68FA4540A}"/>
                </a:ext>
              </a:extLst>
            </p:cNvPr>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62" name="Oval 38">
              <a:extLst>
                <a:ext uri="{FF2B5EF4-FFF2-40B4-BE49-F238E27FC236}">
                  <a16:creationId xmlns:a16="http://schemas.microsoft.com/office/drawing/2014/main" id="{548DF7CC-F97D-4602-B4CF-F410732C6DDB}"/>
                </a:ext>
              </a:extLst>
            </p:cNvPr>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63" name="Oval 39">
              <a:extLst>
                <a:ext uri="{FF2B5EF4-FFF2-40B4-BE49-F238E27FC236}">
                  <a16:creationId xmlns:a16="http://schemas.microsoft.com/office/drawing/2014/main" id="{C4D3E557-E845-4F74-A621-00369C4D2CBD}"/>
                </a:ext>
              </a:extLst>
            </p:cNvPr>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grpSp>
    </p:spTree>
  </p:cSld>
  <p:clrMap bg1="lt1" tx1="dk1" bg2="lt2" tx2="dk2" accent1="accent1" accent2="accent2" accent3="accent3" accent4="accent4" accent5="accent5" accent6="accent6" hlink="hlink" folHlink="folHlink"/>
  <p:sldLayoutIdLst>
    <p:sldLayoutId id="2147483782"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5FF92A0-D7F0-4C0F-96FB-0FB1757DECE8}"/>
              </a:ext>
            </a:extLst>
          </p:cNvPr>
          <p:cNvSpPr>
            <a:spLocks noGrp="1" noChangeArrowheads="1"/>
          </p:cNvSpPr>
          <p:nvPr>
            <p:ph type="ctrTitle"/>
          </p:nvPr>
        </p:nvSpPr>
        <p:spPr/>
        <p:txBody>
          <a:bodyPr/>
          <a:lstStyle/>
          <a:p>
            <a:pPr eaLnBrk="1" hangingPunct="1"/>
            <a:r>
              <a:rPr lang="cs-CZ" altLang="cs-CZ"/>
              <a:t>Počítače řady IBM PC</a:t>
            </a:r>
          </a:p>
        </p:txBody>
      </p:sp>
      <p:sp>
        <p:nvSpPr>
          <p:cNvPr id="3075" name="Rectangle 3">
            <a:extLst>
              <a:ext uri="{FF2B5EF4-FFF2-40B4-BE49-F238E27FC236}">
                <a16:creationId xmlns:a16="http://schemas.microsoft.com/office/drawing/2014/main" id="{EFC522DF-E656-4478-938D-231746E9207A}"/>
              </a:ext>
            </a:extLst>
          </p:cNvPr>
          <p:cNvSpPr>
            <a:spLocks noGrp="1" noChangeArrowheads="1"/>
          </p:cNvSpPr>
          <p:nvPr>
            <p:ph type="subTitle" idx="1"/>
          </p:nvPr>
        </p:nvSpPr>
        <p:spPr/>
        <p:txBody>
          <a:bodyPr/>
          <a:lstStyle/>
          <a:p>
            <a:pPr eaLnBrk="1" hangingPunct="1"/>
            <a:r>
              <a:rPr lang="cs-CZ" altLang="cs-CZ">
                <a:solidFill>
                  <a:srgbClr val="FF3300"/>
                </a:solidFill>
              </a:rPr>
              <a:t>Mikroprocesor Intel 8086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97087DC-8480-4509-B76D-4E2B19B8EBAA}"/>
              </a:ext>
            </a:extLst>
          </p:cNvPr>
          <p:cNvSpPr>
            <a:spLocks noGrp="1" noChangeArrowheads="1"/>
          </p:cNvSpPr>
          <p:nvPr>
            <p:ph type="title" idx="4294967295"/>
          </p:nvPr>
        </p:nvSpPr>
        <p:spPr/>
        <p:txBody>
          <a:bodyPr/>
          <a:lstStyle/>
          <a:p>
            <a:pPr eaLnBrk="1" hangingPunct="1"/>
            <a:r>
              <a:rPr lang="cs-CZ" altLang="cs-CZ"/>
              <a:t>Adresace paměti</a:t>
            </a:r>
          </a:p>
        </p:txBody>
      </p:sp>
      <p:sp>
        <p:nvSpPr>
          <p:cNvPr id="12291" name="Rectangle 3">
            <a:extLst>
              <a:ext uri="{FF2B5EF4-FFF2-40B4-BE49-F238E27FC236}">
                <a16:creationId xmlns:a16="http://schemas.microsoft.com/office/drawing/2014/main" id="{E2144BC3-1B40-45F9-AEBD-7C93181AD701}"/>
              </a:ext>
            </a:extLst>
          </p:cNvPr>
          <p:cNvSpPr>
            <a:spLocks noGrp="1" noChangeArrowheads="1"/>
          </p:cNvSpPr>
          <p:nvPr>
            <p:ph type="body" idx="4294967295"/>
          </p:nvPr>
        </p:nvSpPr>
        <p:spPr/>
        <p:txBody>
          <a:bodyPr/>
          <a:lstStyle/>
          <a:p>
            <a:pPr eaLnBrk="1" hangingPunct="1"/>
            <a:r>
              <a:rPr lang="cs-CZ" altLang="cs-CZ" sz="2100" dirty="0"/>
              <a:t>8086 umí adresovat až </a:t>
            </a:r>
            <a:r>
              <a:rPr lang="cs-CZ" altLang="cs-CZ" sz="2100" b="1" dirty="0"/>
              <a:t>1 </a:t>
            </a:r>
            <a:r>
              <a:rPr lang="cs-CZ" altLang="cs-CZ" sz="2100" b="1" dirty="0" err="1"/>
              <a:t>MiB</a:t>
            </a:r>
            <a:r>
              <a:rPr lang="cs-CZ" altLang="cs-CZ" sz="2100" dirty="0"/>
              <a:t> paměti</a:t>
            </a:r>
          </a:p>
          <a:p>
            <a:pPr eaLnBrk="1" hangingPunct="1"/>
            <a:r>
              <a:rPr lang="cs-CZ" altLang="cs-CZ" sz="2100" dirty="0"/>
              <a:t>Pro adresaci jednoho Megabajtu je třeba </a:t>
            </a:r>
            <a:r>
              <a:rPr lang="cs-CZ" altLang="cs-CZ" sz="2100" b="1" dirty="0"/>
              <a:t>20-bitová</a:t>
            </a:r>
            <a:r>
              <a:rPr lang="cs-CZ" altLang="cs-CZ" sz="2100" dirty="0"/>
              <a:t> adresa (2</a:t>
            </a:r>
            <a:r>
              <a:rPr lang="cs-CZ" altLang="cs-CZ" sz="2100" baseline="30000" dirty="0"/>
              <a:t>20</a:t>
            </a:r>
            <a:r>
              <a:rPr lang="cs-CZ" altLang="cs-CZ" sz="2100" dirty="0"/>
              <a:t>=1048576)</a:t>
            </a:r>
          </a:p>
          <a:p>
            <a:pPr eaLnBrk="1" hangingPunct="1"/>
            <a:r>
              <a:rPr lang="cs-CZ" altLang="cs-CZ" sz="2100" dirty="0"/>
              <a:t>Všechny registry 8086 jsou ale pouze </a:t>
            </a:r>
            <a:r>
              <a:rPr lang="cs-CZ" altLang="cs-CZ" sz="2100" b="1" dirty="0"/>
              <a:t>16-bitové</a:t>
            </a:r>
          </a:p>
          <a:p>
            <a:pPr eaLnBrk="1" hangingPunct="1"/>
            <a:r>
              <a:rPr lang="cs-CZ" altLang="cs-CZ" sz="2100" dirty="0"/>
              <a:t>K paměťové buňce tedy program přistupuje jinak než uvedením její přesné adresy v intervalu </a:t>
            </a:r>
            <a:r>
              <a:rPr lang="en-US" altLang="cs-CZ" sz="2100" dirty="0"/>
              <a:t>&lt;</a:t>
            </a:r>
            <a:r>
              <a:rPr lang="cs-CZ" altLang="cs-CZ" sz="2100" dirty="0"/>
              <a:t>0</a:t>
            </a:r>
            <a:r>
              <a:rPr lang="en-US" altLang="cs-CZ" sz="2100" dirty="0"/>
              <a:t>;</a:t>
            </a:r>
            <a:r>
              <a:rPr lang="cs-CZ" altLang="cs-CZ" sz="2100" dirty="0" err="1"/>
              <a:t>FFFFFh</a:t>
            </a:r>
            <a:r>
              <a:rPr lang="en-US" altLang="cs-CZ" sz="2100" dirty="0"/>
              <a:t>&gt;</a:t>
            </a:r>
            <a:endParaRPr lang="cs-CZ" altLang="cs-CZ" sz="2100" dirty="0"/>
          </a:p>
          <a:p>
            <a:pPr eaLnBrk="1" hangingPunct="1"/>
            <a:r>
              <a:rPr lang="cs-CZ" altLang="cs-CZ" sz="2100" dirty="0"/>
              <a:t>Program generuje tzv. </a:t>
            </a:r>
            <a:r>
              <a:rPr lang="cs-CZ" altLang="cs-CZ" sz="2100" b="1" dirty="0"/>
              <a:t>logickou adresu</a:t>
            </a:r>
            <a:r>
              <a:rPr lang="cs-CZ" altLang="cs-CZ" sz="2100" dirty="0"/>
              <a:t>, která je složena ze </a:t>
            </a:r>
            <a:r>
              <a:rPr lang="cs-CZ" altLang="cs-CZ" sz="2100" b="1" dirty="0"/>
              <a:t>segmentu</a:t>
            </a:r>
            <a:r>
              <a:rPr lang="cs-CZ" altLang="cs-CZ" sz="2100" dirty="0"/>
              <a:t> a </a:t>
            </a:r>
            <a:r>
              <a:rPr lang="cs-CZ" altLang="cs-CZ" sz="2100" b="1" dirty="0"/>
              <a:t>offsetu</a:t>
            </a:r>
            <a:r>
              <a:rPr lang="cs-CZ" altLang="cs-CZ" sz="2100" dirty="0"/>
              <a:t> a BIU tuto adresu překládá na skutečnou </a:t>
            </a:r>
            <a:r>
              <a:rPr lang="cs-CZ" altLang="cs-CZ" sz="2100" b="1" dirty="0"/>
              <a:t>fyzickou adresu</a:t>
            </a:r>
            <a:r>
              <a:rPr lang="cs-CZ" altLang="cs-CZ" sz="2100" dirty="0"/>
              <a:t> paměťové buňky</a:t>
            </a:r>
          </a:p>
          <a:p>
            <a:pPr eaLnBrk="1" hangingPunct="1">
              <a:lnSpc>
                <a:spcPct val="90000"/>
              </a:lnSpc>
            </a:pPr>
            <a:endParaRPr lang="cs-CZ" altLang="cs-CZ" sz="21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ovéPole 42">
            <a:extLst>
              <a:ext uri="{FF2B5EF4-FFF2-40B4-BE49-F238E27FC236}">
                <a16:creationId xmlns:a16="http://schemas.microsoft.com/office/drawing/2014/main" id="{3F81B29C-4A62-4E83-9A85-EEC6E4EAC5BD}"/>
              </a:ext>
            </a:extLst>
          </p:cNvPr>
          <p:cNvSpPr txBox="1"/>
          <p:nvPr/>
        </p:nvSpPr>
        <p:spPr>
          <a:xfrm>
            <a:off x="2997280" y="1348096"/>
            <a:ext cx="988787" cy="369332"/>
          </a:xfrm>
          <a:prstGeom prst="rect">
            <a:avLst/>
          </a:prstGeom>
          <a:noFill/>
        </p:spPr>
        <p:txBody>
          <a:bodyPr wrap="square" rtlCol="0">
            <a:spAutoFit/>
          </a:bodyPr>
          <a:lstStyle/>
          <a:p>
            <a:r>
              <a:rPr lang="cs-CZ" dirty="0"/>
              <a:t>M/IO</a:t>
            </a:r>
          </a:p>
        </p:txBody>
      </p:sp>
      <p:sp>
        <p:nvSpPr>
          <p:cNvPr id="5" name="TextovéPole 4">
            <a:extLst>
              <a:ext uri="{FF2B5EF4-FFF2-40B4-BE49-F238E27FC236}">
                <a16:creationId xmlns:a16="http://schemas.microsoft.com/office/drawing/2014/main" id="{A820B34A-2DA4-495C-BDFB-74ED2A4624D4}"/>
              </a:ext>
            </a:extLst>
          </p:cNvPr>
          <p:cNvSpPr txBox="1"/>
          <p:nvPr/>
        </p:nvSpPr>
        <p:spPr>
          <a:xfrm>
            <a:off x="661366" y="584684"/>
            <a:ext cx="2094787" cy="2232248"/>
          </a:xfrm>
          <a:prstGeom prst="rect">
            <a:avLst/>
          </a:prstGeom>
          <a:noFill/>
          <a:ln>
            <a:solidFill>
              <a:schemeClr val="tx1"/>
            </a:solidFill>
          </a:ln>
        </p:spPr>
        <p:txBody>
          <a:bodyPr wrap="square" rtlCol="0">
            <a:spAutoFit/>
          </a:bodyPr>
          <a:lstStyle/>
          <a:p>
            <a:endParaRPr lang="cs-CZ" dirty="0"/>
          </a:p>
        </p:txBody>
      </p:sp>
      <p:sp>
        <p:nvSpPr>
          <p:cNvPr id="8" name="TextovéPole 7">
            <a:extLst>
              <a:ext uri="{FF2B5EF4-FFF2-40B4-BE49-F238E27FC236}">
                <a16:creationId xmlns:a16="http://schemas.microsoft.com/office/drawing/2014/main" id="{1D8D07F9-88EB-4081-AA13-33AC4ED0BF24}"/>
              </a:ext>
            </a:extLst>
          </p:cNvPr>
          <p:cNvSpPr txBox="1"/>
          <p:nvPr/>
        </p:nvSpPr>
        <p:spPr>
          <a:xfrm>
            <a:off x="4572000" y="584684"/>
            <a:ext cx="2094787" cy="2232248"/>
          </a:xfrm>
          <a:prstGeom prst="rect">
            <a:avLst/>
          </a:prstGeom>
          <a:noFill/>
          <a:ln>
            <a:solidFill>
              <a:schemeClr val="tx1"/>
            </a:solidFill>
          </a:ln>
        </p:spPr>
        <p:txBody>
          <a:bodyPr wrap="square" rtlCol="0">
            <a:spAutoFit/>
          </a:bodyPr>
          <a:lstStyle/>
          <a:p>
            <a:endParaRPr lang="cs-CZ" dirty="0"/>
          </a:p>
        </p:txBody>
      </p:sp>
      <p:sp>
        <p:nvSpPr>
          <p:cNvPr id="3" name="TextovéPole 2">
            <a:extLst>
              <a:ext uri="{FF2B5EF4-FFF2-40B4-BE49-F238E27FC236}">
                <a16:creationId xmlns:a16="http://schemas.microsoft.com/office/drawing/2014/main" id="{4B0F3C13-934C-4EDA-B004-4C2183675270}"/>
              </a:ext>
            </a:extLst>
          </p:cNvPr>
          <p:cNvSpPr txBox="1"/>
          <p:nvPr/>
        </p:nvSpPr>
        <p:spPr>
          <a:xfrm>
            <a:off x="935596" y="1498722"/>
            <a:ext cx="1692188" cy="369332"/>
          </a:xfrm>
          <a:prstGeom prst="rect">
            <a:avLst/>
          </a:prstGeom>
          <a:noFill/>
          <a:ln>
            <a:noFill/>
          </a:ln>
        </p:spPr>
        <p:txBody>
          <a:bodyPr wrap="square" rtlCol="0">
            <a:spAutoFit/>
          </a:bodyPr>
          <a:lstStyle/>
          <a:p>
            <a:r>
              <a:rPr lang="cs-CZ" dirty="0"/>
              <a:t>Mikroprocesor</a:t>
            </a:r>
          </a:p>
        </p:txBody>
      </p:sp>
      <p:sp>
        <p:nvSpPr>
          <p:cNvPr id="7" name="TextovéPole 6">
            <a:extLst>
              <a:ext uri="{FF2B5EF4-FFF2-40B4-BE49-F238E27FC236}">
                <a16:creationId xmlns:a16="http://schemas.microsoft.com/office/drawing/2014/main" id="{0DBFA1FD-B6CB-4774-B081-22190BEA9F36}"/>
              </a:ext>
            </a:extLst>
          </p:cNvPr>
          <p:cNvSpPr txBox="1"/>
          <p:nvPr/>
        </p:nvSpPr>
        <p:spPr>
          <a:xfrm>
            <a:off x="4896036" y="1285380"/>
            <a:ext cx="1692188" cy="646331"/>
          </a:xfrm>
          <a:prstGeom prst="rect">
            <a:avLst/>
          </a:prstGeom>
          <a:noFill/>
          <a:ln>
            <a:noFill/>
          </a:ln>
        </p:spPr>
        <p:txBody>
          <a:bodyPr wrap="square" rtlCol="0">
            <a:spAutoFit/>
          </a:bodyPr>
          <a:lstStyle/>
          <a:p>
            <a:r>
              <a:rPr lang="cs-CZ" dirty="0"/>
              <a:t>Operační paměť</a:t>
            </a:r>
          </a:p>
        </p:txBody>
      </p:sp>
      <p:sp>
        <p:nvSpPr>
          <p:cNvPr id="9" name="Šipka: obousměrná vodorovná 8">
            <a:extLst>
              <a:ext uri="{FF2B5EF4-FFF2-40B4-BE49-F238E27FC236}">
                <a16:creationId xmlns:a16="http://schemas.microsoft.com/office/drawing/2014/main" id="{4644EB47-E27B-4C36-A110-947B5AC522AF}"/>
              </a:ext>
            </a:extLst>
          </p:cNvPr>
          <p:cNvSpPr/>
          <p:nvPr/>
        </p:nvSpPr>
        <p:spPr>
          <a:xfrm>
            <a:off x="251520" y="3095672"/>
            <a:ext cx="8280920" cy="66665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0" name="Šipka: obousměrná vodorovná 9">
            <a:extLst>
              <a:ext uri="{FF2B5EF4-FFF2-40B4-BE49-F238E27FC236}">
                <a16:creationId xmlns:a16="http://schemas.microsoft.com/office/drawing/2014/main" id="{8FC9F93E-AF5B-49A1-84DE-81DDD0C35D1B}"/>
              </a:ext>
            </a:extLst>
          </p:cNvPr>
          <p:cNvSpPr/>
          <p:nvPr/>
        </p:nvSpPr>
        <p:spPr>
          <a:xfrm>
            <a:off x="261382" y="3933056"/>
            <a:ext cx="8280920" cy="66665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1" name="Šipka: dolů 10">
            <a:extLst>
              <a:ext uri="{FF2B5EF4-FFF2-40B4-BE49-F238E27FC236}">
                <a16:creationId xmlns:a16="http://schemas.microsoft.com/office/drawing/2014/main" id="{AF4FACF6-5F59-428F-AB3D-C1145B5A247B}"/>
              </a:ext>
            </a:extLst>
          </p:cNvPr>
          <p:cNvSpPr/>
          <p:nvPr/>
        </p:nvSpPr>
        <p:spPr>
          <a:xfrm>
            <a:off x="1043608" y="2816932"/>
            <a:ext cx="360040" cy="432048"/>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2" name="Šipka: nahoru 11">
            <a:extLst>
              <a:ext uri="{FF2B5EF4-FFF2-40B4-BE49-F238E27FC236}">
                <a16:creationId xmlns:a16="http://schemas.microsoft.com/office/drawing/2014/main" id="{F9A87AF3-0234-410F-8A3A-EA44966C80B0}"/>
              </a:ext>
            </a:extLst>
          </p:cNvPr>
          <p:cNvSpPr/>
          <p:nvPr/>
        </p:nvSpPr>
        <p:spPr>
          <a:xfrm>
            <a:off x="5004048" y="2816932"/>
            <a:ext cx="360040" cy="432048"/>
          </a:xfrm>
          <a:prstGeom prst="up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3" name="TextovéPole 12">
            <a:extLst>
              <a:ext uri="{FF2B5EF4-FFF2-40B4-BE49-F238E27FC236}">
                <a16:creationId xmlns:a16="http://schemas.microsoft.com/office/drawing/2014/main" id="{AAFA43A0-4DCE-40EF-A396-3055445FF51A}"/>
              </a:ext>
            </a:extLst>
          </p:cNvPr>
          <p:cNvSpPr txBox="1"/>
          <p:nvPr/>
        </p:nvSpPr>
        <p:spPr>
          <a:xfrm>
            <a:off x="1280697" y="4084582"/>
            <a:ext cx="2448272" cy="369332"/>
          </a:xfrm>
          <a:prstGeom prst="rect">
            <a:avLst/>
          </a:prstGeom>
          <a:noFill/>
        </p:spPr>
        <p:txBody>
          <a:bodyPr wrap="square" rtlCol="0">
            <a:spAutoFit/>
          </a:bodyPr>
          <a:lstStyle/>
          <a:p>
            <a:r>
              <a:rPr lang="cs-CZ" dirty="0"/>
              <a:t>datová sběrnice</a:t>
            </a:r>
          </a:p>
        </p:txBody>
      </p:sp>
      <p:sp>
        <p:nvSpPr>
          <p:cNvPr id="14" name="TextovéPole 13">
            <a:extLst>
              <a:ext uri="{FF2B5EF4-FFF2-40B4-BE49-F238E27FC236}">
                <a16:creationId xmlns:a16="http://schemas.microsoft.com/office/drawing/2014/main" id="{34617AE5-0E56-4642-8587-864AA2962144}"/>
              </a:ext>
            </a:extLst>
          </p:cNvPr>
          <p:cNvSpPr txBox="1"/>
          <p:nvPr/>
        </p:nvSpPr>
        <p:spPr>
          <a:xfrm>
            <a:off x="1628052" y="3267800"/>
            <a:ext cx="2448272" cy="369332"/>
          </a:xfrm>
          <a:prstGeom prst="rect">
            <a:avLst/>
          </a:prstGeom>
          <a:noFill/>
        </p:spPr>
        <p:txBody>
          <a:bodyPr wrap="square" rtlCol="0">
            <a:spAutoFit/>
          </a:bodyPr>
          <a:lstStyle/>
          <a:p>
            <a:r>
              <a:rPr lang="cs-CZ" dirty="0"/>
              <a:t>adresová sběrnice</a:t>
            </a:r>
          </a:p>
        </p:txBody>
      </p:sp>
      <p:cxnSp>
        <p:nvCxnSpPr>
          <p:cNvPr id="16" name="Přímá spojnice 15">
            <a:extLst>
              <a:ext uri="{FF2B5EF4-FFF2-40B4-BE49-F238E27FC236}">
                <a16:creationId xmlns:a16="http://schemas.microsoft.com/office/drawing/2014/main" id="{9E3C1294-0A2E-4B15-BAC4-70B30D926CA2}"/>
              </a:ext>
            </a:extLst>
          </p:cNvPr>
          <p:cNvCxnSpPr/>
          <p:nvPr/>
        </p:nvCxnSpPr>
        <p:spPr>
          <a:xfrm flipH="1">
            <a:off x="7488324" y="3032956"/>
            <a:ext cx="432048" cy="729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ovéPole 16">
            <a:extLst>
              <a:ext uri="{FF2B5EF4-FFF2-40B4-BE49-F238E27FC236}">
                <a16:creationId xmlns:a16="http://schemas.microsoft.com/office/drawing/2014/main" id="{54F17151-A140-469A-A123-DFC89164B4C1}"/>
              </a:ext>
            </a:extLst>
          </p:cNvPr>
          <p:cNvSpPr txBox="1"/>
          <p:nvPr/>
        </p:nvSpPr>
        <p:spPr>
          <a:xfrm>
            <a:off x="7697793" y="2791044"/>
            <a:ext cx="1044116" cy="307777"/>
          </a:xfrm>
          <a:prstGeom prst="rect">
            <a:avLst/>
          </a:prstGeom>
          <a:noFill/>
        </p:spPr>
        <p:txBody>
          <a:bodyPr wrap="square" rtlCol="0">
            <a:spAutoFit/>
          </a:bodyPr>
          <a:lstStyle/>
          <a:p>
            <a:r>
              <a:rPr lang="cs-CZ" sz="1400" dirty="0"/>
              <a:t>20 b</a:t>
            </a:r>
          </a:p>
        </p:txBody>
      </p:sp>
      <p:cxnSp>
        <p:nvCxnSpPr>
          <p:cNvPr id="18" name="Přímá spojnice 17">
            <a:extLst>
              <a:ext uri="{FF2B5EF4-FFF2-40B4-BE49-F238E27FC236}">
                <a16:creationId xmlns:a16="http://schemas.microsoft.com/office/drawing/2014/main" id="{E2A60433-235E-4293-AA35-74718B7E301B}"/>
              </a:ext>
            </a:extLst>
          </p:cNvPr>
          <p:cNvCxnSpPr/>
          <p:nvPr/>
        </p:nvCxnSpPr>
        <p:spPr>
          <a:xfrm flipH="1">
            <a:off x="7431255" y="3883979"/>
            <a:ext cx="432048" cy="729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ovéPole 18">
            <a:extLst>
              <a:ext uri="{FF2B5EF4-FFF2-40B4-BE49-F238E27FC236}">
                <a16:creationId xmlns:a16="http://schemas.microsoft.com/office/drawing/2014/main" id="{F05787DF-5537-4E57-9C81-AE341FD8E00E}"/>
              </a:ext>
            </a:extLst>
          </p:cNvPr>
          <p:cNvSpPr txBox="1"/>
          <p:nvPr/>
        </p:nvSpPr>
        <p:spPr>
          <a:xfrm>
            <a:off x="7640724" y="3642067"/>
            <a:ext cx="1044116" cy="307777"/>
          </a:xfrm>
          <a:prstGeom prst="rect">
            <a:avLst/>
          </a:prstGeom>
          <a:noFill/>
        </p:spPr>
        <p:txBody>
          <a:bodyPr wrap="square" rtlCol="0">
            <a:spAutoFit/>
          </a:bodyPr>
          <a:lstStyle/>
          <a:p>
            <a:r>
              <a:rPr lang="cs-CZ" sz="1400" dirty="0"/>
              <a:t>16 b</a:t>
            </a:r>
          </a:p>
        </p:txBody>
      </p:sp>
      <p:sp>
        <p:nvSpPr>
          <p:cNvPr id="20" name="Šipka: obousměrná svislá 19">
            <a:extLst>
              <a:ext uri="{FF2B5EF4-FFF2-40B4-BE49-F238E27FC236}">
                <a16:creationId xmlns:a16="http://schemas.microsoft.com/office/drawing/2014/main" id="{4CC614CB-88DE-4182-A714-D00FE803FA0E}"/>
              </a:ext>
            </a:extLst>
          </p:cNvPr>
          <p:cNvSpPr/>
          <p:nvPr/>
        </p:nvSpPr>
        <p:spPr>
          <a:xfrm>
            <a:off x="1423428" y="2825562"/>
            <a:ext cx="310234" cy="1246175"/>
          </a:xfrm>
          <a:prstGeom prst="up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1" name="Šipka: obousměrná svislá 20">
            <a:extLst>
              <a:ext uri="{FF2B5EF4-FFF2-40B4-BE49-F238E27FC236}">
                <a16:creationId xmlns:a16="http://schemas.microsoft.com/office/drawing/2014/main" id="{03C2CDD5-DDEE-4607-AE25-04582EF2B39C}"/>
              </a:ext>
            </a:extLst>
          </p:cNvPr>
          <p:cNvSpPr/>
          <p:nvPr/>
        </p:nvSpPr>
        <p:spPr>
          <a:xfrm>
            <a:off x="5856121" y="2816932"/>
            <a:ext cx="310234" cy="1274331"/>
          </a:xfrm>
          <a:prstGeom prst="up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2" name="Obdélník 21">
            <a:extLst>
              <a:ext uri="{FF2B5EF4-FFF2-40B4-BE49-F238E27FC236}">
                <a16:creationId xmlns:a16="http://schemas.microsoft.com/office/drawing/2014/main" id="{0DB4F421-06B0-43BA-879E-B1C30E61EB48}"/>
              </a:ext>
            </a:extLst>
          </p:cNvPr>
          <p:cNvSpPr/>
          <p:nvPr/>
        </p:nvSpPr>
        <p:spPr>
          <a:xfrm>
            <a:off x="661366" y="4948169"/>
            <a:ext cx="1404156" cy="16201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3" name="Obdélník 22">
            <a:extLst>
              <a:ext uri="{FF2B5EF4-FFF2-40B4-BE49-F238E27FC236}">
                <a16:creationId xmlns:a16="http://schemas.microsoft.com/office/drawing/2014/main" id="{8A441FA3-4E05-4FB0-ADF4-05C69515D1B7}"/>
              </a:ext>
            </a:extLst>
          </p:cNvPr>
          <p:cNvSpPr/>
          <p:nvPr/>
        </p:nvSpPr>
        <p:spPr>
          <a:xfrm>
            <a:off x="2519772" y="4948169"/>
            <a:ext cx="1404156" cy="16201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4" name="Obdélník 23">
            <a:extLst>
              <a:ext uri="{FF2B5EF4-FFF2-40B4-BE49-F238E27FC236}">
                <a16:creationId xmlns:a16="http://schemas.microsoft.com/office/drawing/2014/main" id="{FD32ADAA-0972-4122-972F-ADFF4C34252E}"/>
              </a:ext>
            </a:extLst>
          </p:cNvPr>
          <p:cNvSpPr/>
          <p:nvPr/>
        </p:nvSpPr>
        <p:spPr>
          <a:xfrm>
            <a:off x="4401842" y="4948169"/>
            <a:ext cx="1404156" cy="16201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5" name="Obdélník 24">
            <a:extLst>
              <a:ext uri="{FF2B5EF4-FFF2-40B4-BE49-F238E27FC236}">
                <a16:creationId xmlns:a16="http://schemas.microsoft.com/office/drawing/2014/main" id="{A6560844-1140-4ADD-902A-C6DF1F36C500}"/>
              </a:ext>
            </a:extLst>
          </p:cNvPr>
          <p:cNvSpPr/>
          <p:nvPr/>
        </p:nvSpPr>
        <p:spPr>
          <a:xfrm>
            <a:off x="6236568" y="4948169"/>
            <a:ext cx="1404156" cy="16201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6" name="TextovéPole 25">
            <a:extLst>
              <a:ext uri="{FF2B5EF4-FFF2-40B4-BE49-F238E27FC236}">
                <a16:creationId xmlns:a16="http://schemas.microsoft.com/office/drawing/2014/main" id="{D1E8D497-BFFA-438E-8157-6975C7EA6A48}"/>
              </a:ext>
            </a:extLst>
          </p:cNvPr>
          <p:cNvSpPr txBox="1"/>
          <p:nvPr/>
        </p:nvSpPr>
        <p:spPr>
          <a:xfrm>
            <a:off x="743853" y="5572009"/>
            <a:ext cx="1359150" cy="369332"/>
          </a:xfrm>
          <a:prstGeom prst="rect">
            <a:avLst/>
          </a:prstGeom>
          <a:noFill/>
          <a:ln>
            <a:noFill/>
          </a:ln>
        </p:spPr>
        <p:txBody>
          <a:bodyPr wrap="square" rtlCol="0">
            <a:spAutoFit/>
          </a:bodyPr>
          <a:lstStyle/>
          <a:p>
            <a:r>
              <a:rPr lang="cs-CZ" dirty="0"/>
              <a:t>Klávesnice</a:t>
            </a:r>
          </a:p>
        </p:txBody>
      </p:sp>
      <p:sp>
        <p:nvSpPr>
          <p:cNvPr id="27" name="TextovéPole 26">
            <a:extLst>
              <a:ext uri="{FF2B5EF4-FFF2-40B4-BE49-F238E27FC236}">
                <a16:creationId xmlns:a16="http://schemas.microsoft.com/office/drawing/2014/main" id="{3FD28901-ABA1-4060-9568-B4A0B1D76C45}"/>
              </a:ext>
            </a:extLst>
          </p:cNvPr>
          <p:cNvSpPr txBox="1"/>
          <p:nvPr/>
        </p:nvSpPr>
        <p:spPr>
          <a:xfrm>
            <a:off x="2745228" y="5573593"/>
            <a:ext cx="945105" cy="369332"/>
          </a:xfrm>
          <a:prstGeom prst="rect">
            <a:avLst/>
          </a:prstGeom>
          <a:noFill/>
          <a:ln>
            <a:noFill/>
          </a:ln>
        </p:spPr>
        <p:txBody>
          <a:bodyPr wrap="square" rtlCol="0">
            <a:spAutoFit/>
          </a:bodyPr>
          <a:lstStyle/>
          <a:p>
            <a:r>
              <a:rPr lang="cs-CZ" dirty="0"/>
              <a:t>Grafika</a:t>
            </a:r>
          </a:p>
        </p:txBody>
      </p:sp>
      <p:sp>
        <p:nvSpPr>
          <p:cNvPr id="28" name="TextovéPole 27">
            <a:extLst>
              <a:ext uri="{FF2B5EF4-FFF2-40B4-BE49-F238E27FC236}">
                <a16:creationId xmlns:a16="http://schemas.microsoft.com/office/drawing/2014/main" id="{4B0B1FCE-A874-4AF2-8AC6-79A81FA67330}"/>
              </a:ext>
            </a:extLst>
          </p:cNvPr>
          <p:cNvSpPr txBox="1"/>
          <p:nvPr/>
        </p:nvSpPr>
        <p:spPr>
          <a:xfrm>
            <a:off x="4773299" y="5573593"/>
            <a:ext cx="846094" cy="369332"/>
          </a:xfrm>
          <a:prstGeom prst="rect">
            <a:avLst/>
          </a:prstGeom>
          <a:noFill/>
          <a:ln>
            <a:noFill/>
          </a:ln>
        </p:spPr>
        <p:txBody>
          <a:bodyPr wrap="square" rtlCol="0">
            <a:spAutoFit/>
          </a:bodyPr>
          <a:lstStyle/>
          <a:p>
            <a:r>
              <a:rPr lang="cs-CZ" dirty="0"/>
              <a:t>Zvuk</a:t>
            </a:r>
          </a:p>
        </p:txBody>
      </p:sp>
      <p:sp>
        <p:nvSpPr>
          <p:cNvPr id="29" name="TextovéPole 28">
            <a:extLst>
              <a:ext uri="{FF2B5EF4-FFF2-40B4-BE49-F238E27FC236}">
                <a16:creationId xmlns:a16="http://schemas.microsoft.com/office/drawing/2014/main" id="{D50C1355-9E56-42E9-A8A7-08DD6C21DEA8}"/>
              </a:ext>
            </a:extLst>
          </p:cNvPr>
          <p:cNvSpPr txBox="1"/>
          <p:nvPr/>
        </p:nvSpPr>
        <p:spPr>
          <a:xfrm>
            <a:off x="6666787" y="5572009"/>
            <a:ext cx="846094" cy="369332"/>
          </a:xfrm>
          <a:prstGeom prst="rect">
            <a:avLst/>
          </a:prstGeom>
          <a:noFill/>
          <a:ln>
            <a:noFill/>
          </a:ln>
        </p:spPr>
        <p:txBody>
          <a:bodyPr wrap="square" rtlCol="0">
            <a:spAutoFit/>
          </a:bodyPr>
          <a:lstStyle/>
          <a:p>
            <a:r>
              <a:rPr lang="cs-CZ" dirty="0"/>
              <a:t>Síť</a:t>
            </a:r>
          </a:p>
        </p:txBody>
      </p:sp>
      <p:sp>
        <p:nvSpPr>
          <p:cNvPr id="30" name="Šipka: dolů 29">
            <a:extLst>
              <a:ext uri="{FF2B5EF4-FFF2-40B4-BE49-F238E27FC236}">
                <a16:creationId xmlns:a16="http://schemas.microsoft.com/office/drawing/2014/main" id="{1A1F6D12-650C-4927-B070-F8614E9FBDE9}"/>
              </a:ext>
            </a:extLst>
          </p:cNvPr>
          <p:cNvSpPr/>
          <p:nvPr/>
        </p:nvSpPr>
        <p:spPr>
          <a:xfrm>
            <a:off x="1038613" y="3593497"/>
            <a:ext cx="360040" cy="1351503"/>
          </a:xfrm>
          <a:prstGeom prst="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1" name="Šipka: dolů 30">
            <a:extLst>
              <a:ext uri="{FF2B5EF4-FFF2-40B4-BE49-F238E27FC236}">
                <a16:creationId xmlns:a16="http://schemas.microsoft.com/office/drawing/2014/main" id="{644BC5C4-78E0-495C-9DEE-A55CB64A55A4}"/>
              </a:ext>
            </a:extLst>
          </p:cNvPr>
          <p:cNvSpPr/>
          <p:nvPr/>
        </p:nvSpPr>
        <p:spPr>
          <a:xfrm>
            <a:off x="2935141" y="3592644"/>
            <a:ext cx="360040" cy="1351503"/>
          </a:xfrm>
          <a:prstGeom prst="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2" name="Šipka: dolů 31">
            <a:extLst>
              <a:ext uri="{FF2B5EF4-FFF2-40B4-BE49-F238E27FC236}">
                <a16:creationId xmlns:a16="http://schemas.microsoft.com/office/drawing/2014/main" id="{39836D0C-CE72-4879-B862-0E5BA0A8FDA2}"/>
              </a:ext>
            </a:extLst>
          </p:cNvPr>
          <p:cNvSpPr/>
          <p:nvPr/>
        </p:nvSpPr>
        <p:spPr>
          <a:xfrm>
            <a:off x="4572000" y="3593497"/>
            <a:ext cx="360040" cy="1351503"/>
          </a:xfrm>
          <a:prstGeom prst="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3" name="Šipka: dolů 32">
            <a:extLst>
              <a:ext uri="{FF2B5EF4-FFF2-40B4-BE49-F238E27FC236}">
                <a16:creationId xmlns:a16="http://schemas.microsoft.com/office/drawing/2014/main" id="{B2F73191-17D6-41F8-8CA1-8C76BED0A6AC}"/>
              </a:ext>
            </a:extLst>
          </p:cNvPr>
          <p:cNvSpPr/>
          <p:nvPr/>
        </p:nvSpPr>
        <p:spPr>
          <a:xfrm>
            <a:off x="6429698" y="3602506"/>
            <a:ext cx="360040" cy="1351503"/>
          </a:xfrm>
          <a:prstGeom prst="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4" name="Šipka: obousměrná svislá 33">
            <a:extLst>
              <a:ext uri="{FF2B5EF4-FFF2-40B4-BE49-F238E27FC236}">
                <a16:creationId xmlns:a16="http://schemas.microsoft.com/office/drawing/2014/main" id="{A8233E8D-E5F0-42A1-B0DC-E916972D4DD6}"/>
              </a:ext>
            </a:extLst>
          </p:cNvPr>
          <p:cNvSpPr/>
          <p:nvPr/>
        </p:nvSpPr>
        <p:spPr>
          <a:xfrm>
            <a:off x="1582600" y="4453914"/>
            <a:ext cx="310234" cy="490233"/>
          </a:xfrm>
          <a:prstGeom prst="up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5" name="Šipka: obousměrná svislá 34">
            <a:extLst>
              <a:ext uri="{FF2B5EF4-FFF2-40B4-BE49-F238E27FC236}">
                <a16:creationId xmlns:a16="http://schemas.microsoft.com/office/drawing/2014/main" id="{F3FEF342-0A3B-4BB6-9251-5F6025ED4575}"/>
              </a:ext>
            </a:extLst>
          </p:cNvPr>
          <p:cNvSpPr/>
          <p:nvPr/>
        </p:nvSpPr>
        <p:spPr>
          <a:xfrm>
            <a:off x="3410861" y="4444588"/>
            <a:ext cx="310234" cy="490233"/>
          </a:xfrm>
          <a:prstGeom prst="up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6" name="Šipka: obousměrná svislá 35">
            <a:extLst>
              <a:ext uri="{FF2B5EF4-FFF2-40B4-BE49-F238E27FC236}">
                <a16:creationId xmlns:a16="http://schemas.microsoft.com/office/drawing/2014/main" id="{4EC8987E-E56D-440D-83C6-2C2D6A57B75E}"/>
              </a:ext>
            </a:extLst>
          </p:cNvPr>
          <p:cNvSpPr/>
          <p:nvPr/>
        </p:nvSpPr>
        <p:spPr>
          <a:xfrm>
            <a:off x="5117482" y="4447002"/>
            <a:ext cx="310234" cy="490233"/>
          </a:xfrm>
          <a:prstGeom prst="up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7" name="Šipka: obousměrná svislá 36">
            <a:extLst>
              <a:ext uri="{FF2B5EF4-FFF2-40B4-BE49-F238E27FC236}">
                <a16:creationId xmlns:a16="http://schemas.microsoft.com/office/drawing/2014/main" id="{38C20005-E7CB-4D5E-80C1-EFB16794332D}"/>
              </a:ext>
            </a:extLst>
          </p:cNvPr>
          <p:cNvSpPr/>
          <p:nvPr/>
        </p:nvSpPr>
        <p:spPr>
          <a:xfrm>
            <a:off x="6863486" y="4454767"/>
            <a:ext cx="310234" cy="490233"/>
          </a:xfrm>
          <a:prstGeom prst="up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cxnSp>
        <p:nvCxnSpPr>
          <p:cNvPr id="39" name="Přímá spojnice se šipkou 38">
            <a:extLst>
              <a:ext uri="{FF2B5EF4-FFF2-40B4-BE49-F238E27FC236}">
                <a16:creationId xmlns:a16="http://schemas.microsoft.com/office/drawing/2014/main" id="{0E42871A-640C-4EB6-B290-391D41D82F64}"/>
              </a:ext>
            </a:extLst>
          </p:cNvPr>
          <p:cNvCxnSpPr>
            <a:cxnSpLocks/>
            <a:stCxn id="5" idx="3"/>
          </p:cNvCxnSpPr>
          <p:nvPr/>
        </p:nvCxnSpPr>
        <p:spPr>
          <a:xfrm>
            <a:off x="2756153" y="1700808"/>
            <a:ext cx="9728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Přímá spojnice se šipkou 41">
            <a:extLst>
              <a:ext uri="{FF2B5EF4-FFF2-40B4-BE49-F238E27FC236}">
                <a16:creationId xmlns:a16="http://schemas.microsoft.com/office/drawing/2014/main" id="{7697DFEE-9444-4B9C-A5B6-A92619D35C80}"/>
              </a:ext>
            </a:extLst>
          </p:cNvPr>
          <p:cNvCxnSpPr/>
          <p:nvPr/>
        </p:nvCxnSpPr>
        <p:spPr>
          <a:xfrm>
            <a:off x="3295181" y="1700808"/>
            <a:ext cx="0" cy="684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Přímá spojnice 44">
            <a:extLst>
              <a:ext uri="{FF2B5EF4-FFF2-40B4-BE49-F238E27FC236}">
                <a16:creationId xmlns:a16="http://schemas.microsoft.com/office/drawing/2014/main" id="{F460B02A-6ADA-4DC6-B2E6-8E8DB5DB3EFC}"/>
              </a:ext>
            </a:extLst>
          </p:cNvPr>
          <p:cNvCxnSpPr>
            <a:stCxn id="43" idx="0"/>
            <a:endCxn id="43" idx="0"/>
          </p:cNvCxnSpPr>
          <p:nvPr/>
        </p:nvCxnSpPr>
        <p:spPr>
          <a:xfrm>
            <a:off x="3491674" y="1348096"/>
            <a:ext cx="0" cy="0"/>
          </a:xfrm>
          <a:prstGeom prst="line">
            <a:avLst/>
          </a:prstGeom>
        </p:spPr>
        <p:style>
          <a:lnRef idx="1">
            <a:schemeClr val="dk1"/>
          </a:lnRef>
          <a:fillRef idx="0">
            <a:schemeClr val="dk1"/>
          </a:fillRef>
          <a:effectRef idx="0">
            <a:schemeClr val="dk1"/>
          </a:effectRef>
          <a:fontRef idx="minor">
            <a:schemeClr val="tx1"/>
          </a:fontRef>
        </p:style>
      </p:cxnSp>
      <p:cxnSp>
        <p:nvCxnSpPr>
          <p:cNvPr id="47" name="Přímá spojnice 46">
            <a:extLst>
              <a:ext uri="{FF2B5EF4-FFF2-40B4-BE49-F238E27FC236}">
                <a16:creationId xmlns:a16="http://schemas.microsoft.com/office/drawing/2014/main" id="{4CB7D7FE-EF6B-49F9-9FC5-A7E4F077A087}"/>
              </a:ext>
            </a:extLst>
          </p:cNvPr>
          <p:cNvCxnSpPr>
            <a:cxnSpLocks/>
          </p:cNvCxnSpPr>
          <p:nvPr/>
        </p:nvCxnSpPr>
        <p:spPr>
          <a:xfrm>
            <a:off x="3356274" y="1412776"/>
            <a:ext cx="209704" cy="0"/>
          </a:xfrm>
          <a:prstGeom prst="line">
            <a:avLst/>
          </a:prstGeom>
        </p:spPr>
        <p:style>
          <a:lnRef idx="1">
            <a:schemeClr val="dk1"/>
          </a:lnRef>
          <a:fillRef idx="0">
            <a:schemeClr val="dk1"/>
          </a:fillRef>
          <a:effectRef idx="0">
            <a:schemeClr val="dk1"/>
          </a:effectRef>
          <a:fontRef idx="minor">
            <a:schemeClr val="tx1"/>
          </a:fontRef>
        </p:style>
      </p:cxnSp>
      <p:sp>
        <p:nvSpPr>
          <p:cNvPr id="49" name="TextovéPole 48">
            <a:extLst>
              <a:ext uri="{FF2B5EF4-FFF2-40B4-BE49-F238E27FC236}">
                <a16:creationId xmlns:a16="http://schemas.microsoft.com/office/drawing/2014/main" id="{598C3CA3-7770-4EB2-B883-51499440EDA2}"/>
              </a:ext>
            </a:extLst>
          </p:cNvPr>
          <p:cNvSpPr txBox="1"/>
          <p:nvPr/>
        </p:nvSpPr>
        <p:spPr>
          <a:xfrm>
            <a:off x="1650456" y="658372"/>
            <a:ext cx="4155542" cy="738664"/>
          </a:xfrm>
          <a:prstGeom prst="rect">
            <a:avLst/>
          </a:prstGeom>
          <a:solidFill>
            <a:schemeClr val="accent1">
              <a:lumMod val="20000"/>
              <a:lumOff val="80000"/>
            </a:schemeClr>
          </a:solidFill>
        </p:spPr>
        <p:txBody>
          <a:bodyPr wrap="square" rtlCol="0">
            <a:spAutoFit/>
          </a:bodyPr>
          <a:lstStyle/>
          <a:p>
            <a:r>
              <a:rPr lang="cs-CZ" sz="1400" dirty="0"/>
              <a:t>Signál M/IO určuje, jestli mikroprocesor přistupuje do paměti nebo ke vstupním/výstupním zařízením</a:t>
            </a:r>
          </a:p>
          <a:p>
            <a:r>
              <a:rPr lang="cs-CZ" sz="1400" dirty="0"/>
              <a:t>M=</a:t>
            </a:r>
            <a:r>
              <a:rPr lang="cs-CZ" sz="1400" dirty="0" err="1"/>
              <a:t>Memory</a:t>
            </a:r>
            <a:r>
              <a:rPr lang="cs-CZ" sz="1400" dirty="0"/>
              <a:t>   IO=Input/Output</a:t>
            </a:r>
          </a:p>
        </p:txBody>
      </p:sp>
    </p:spTree>
    <p:extLst>
      <p:ext uri="{BB962C8B-B14F-4D97-AF65-F5344CB8AC3E}">
        <p14:creationId xmlns:p14="http://schemas.microsoft.com/office/powerpoint/2010/main" val="288090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ovéPole 42">
            <a:extLst>
              <a:ext uri="{FF2B5EF4-FFF2-40B4-BE49-F238E27FC236}">
                <a16:creationId xmlns:a16="http://schemas.microsoft.com/office/drawing/2014/main" id="{3F81B29C-4A62-4E83-9A85-EEC6E4EAC5BD}"/>
              </a:ext>
            </a:extLst>
          </p:cNvPr>
          <p:cNvSpPr txBox="1"/>
          <p:nvPr/>
        </p:nvSpPr>
        <p:spPr>
          <a:xfrm>
            <a:off x="2997280" y="1348096"/>
            <a:ext cx="988787" cy="369332"/>
          </a:xfrm>
          <a:prstGeom prst="rect">
            <a:avLst/>
          </a:prstGeom>
          <a:noFill/>
        </p:spPr>
        <p:txBody>
          <a:bodyPr wrap="square" rtlCol="0">
            <a:spAutoFit/>
          </a:bodyPr>
          <a:lstStyle/>
          <a:p>
            <a:r>
              <a:rPr lang="cs-CZ" dirty="0"/>
              <a:t>M/IO</a:t>
            </a:r>
          </a:p>
        </p:txBody>
      </p:sp>
      <p:sp>
        <p:nvSpPr>
          <p:cNvPr id="5" name="TextovéPole 4">
            <a:extLst>
              <a:ext uri="{FF2B5EF4-FFF2-40B4-BE49-F238E27FC236}">
                <a16:creationId xmlns:a16="http://schemas.microsoft.com/office/drawing/2014/main" id="{A820B34A-2DA4-495C-BDFB-74ED2A4624D4}"/>
              </a:ext>
            </a:extLst>
          </p:cNvPr>
          <p:cNvSpPr txBox="1"/>
          <p:nvPr/>
        </p:nvSpPr>
        <p:spPr>
          <a:xfrm>
            <a:off x="699962" y="584684"/>
            <a:ext cx="2094787" cy="2232248"/>
          </a:xfrm>
          <a:prstGeom prst="rect">
            <a:avLst/>
          </a:prstGeom>
          <a:noFill/>
          <a:ln>
            <a:solidFill>
              <a:schemeClr val="tx1"/>
            </a:solidFill>
          </a:ln>
        </p:spPr>
        <p:txBody>
          <a:bodyPr wrap="square" rtlCol="0">
            <a:spAutoFit/>
          </a:bodyPr>
          <a:lstStyle/>
          <a:p>
            <a:endParaRPr lang="cs-CZ" dirty="0"/>
          </a:p>
        </p:txBody>
      </p:sp>
      <p:sp>
        <p:nvSpPr>
          <p:cNvPr id="8" name="TextovéPole 7">
            <a:extLst>
              <a:ext uri="{FF2B5EF4-FFF2-40B4-BE49-F238E27FC236}">
                <a16:creationId xmlns:a16="http://schemas.microsoft.com/office/drawing/2014/main" id="{1D8D07F9-88EB-4081-AA13-33AC4ED0BF24}"/>
              </a:ext>
            </a:extLst>
          </p:cNvPr>
          <p:cNvSpPr txBox="1"/>
          <p:nvPr/>
        </p:nvSpPr>
        <p:spPr>
          <a:xfrm>
            <a:off x="4572000" y="584684"/>
            <a:ext cx="2094787" cy="2232248"/>
          </a:xfrm>
          <a:prstGeom prst="rect">
            <a:avLst/>
          </a:prstGeom>
          <a:noFill/>
          <a:ln>
            <a:solidFill>
              <a:schemeClr val="tx1"/>
            </a:solidFill>
          </a:ln>
        </p:spPr>
        <p:txBody>
          <a:bodyPr wrap="square" rtlCol="0">
            <a:spAutoFit/>
          </a:bodyPr>
          <a:lstStyle/>
          <a:p>
            <a:endParaRPr lang="cs-CZ" dirty="0"/>
          </a:p>
        </p:txBody>
      </p:sp>
      <p:sp>
        <p:nvSpPr>
          <p:cNvPr id="3" name="TextovéPole 2">
            <a:extLst>
              <a:ext uri="{FF2B5EF4-FFF2-40B4-BE49-F238E27FC236}">
                <a16:creationId xmlns:a16="http://schemas.microsoft.com/office/drawing/2014/main" id="{4B0F3C13-934C-4EDA-B004-4C2183675270}"/>
              </a:ext>
            </a:extLst>
          </p:cNvPr>
          <p:cNvSpPr txBox="1"/>
          <p:nvPr/>
        </p:nvSpPr>
        <p:spPr>
          <a:xfrm>
            <a:off x="935596" y="1498722"/>
            <a:ext cx="1692188" cy="369332"/>
          </a:xfrm>
          <a:prstGeom prst="rect">
            <a:avLst/>
          </a:prstGeom>
          <a:noFill/>
          <a:ln>
            <a:noFill/>
          </a:ln>
        </p:spPr>
        <p:txBody>
          <a:bodyPr wrap="square" rtlCol="0">
            <a:spAutoFit/>
          </a:bodyPr>
          <a:lstStyle/>
          <a:p>
            <a:r>
              <a:rPr lang="cs-CZ" dirty="0"/>
              <a:t>Mikroprocesor</a:t>
            </a:r>
          </a:p>
        </p:txBody>
      </p:sp>
      <p:sp>
        <p:nvSpPr>
          <p:cNvPr id="7" name="TextovéPole 6">
            <a:extLst>
              <a:ext uri="{FF2B5EF4-FFF2-40B4-BE49-F238E27FC236}">
                <a16:creationId xmlns:a16="http://schemas.microsoft.com/office/drawing/2014/main" id="{0DBFA1FD-B6CB-4774-B081-22190BEA9F36}"/>
              </a:ext>
            </a:extLst>
          </p:cNvPr>
          <p:cNvSpPr txBox="1"/>
          <p:nvPr/>
        </p:nvSpPr>
        <p:spPr>
          <a:xfrm>
            <a:off x="4896036" y="1285380"/>
            <a:ext cx="1692188" cy="646331"/>
          </a:xfrm>
          <a:prstGeom prst="rect">
            <a:avLst/>
          </a:prstGeom>
          <a:noFill/>
          <a:ln>
            <a:noFill/>
          </a:ln>
        </p:spPr>
        <p:txBody>
          <a:bodyPr wrap="square" rtlCol="0">
            <a:spAutoFit/>
          </a:bodyPr>
          <a:lstStyle/>
          <a:p>
            <a:r>
              <a:rPr lang="cs-CZ" dirty="0"/>
              <a:t>Operační paměť</a:t>
            </a:r>
          </a:p>
        </p:txBody>
      </p:sp>
      <p:sp>
        <p:nvSpPr>
          <p:cNvPr id="9" name="Šipka: obousměrná vodorovná 8">
            <a:extLst>
              <a:ext uri="{FF2B5EF4-FFF2-40B4-BE49-F238E27FC236}">
                <a16:creationId xmlns:a16="http://schemas.microsoft.com/office/drawing/2014/main" id="{4644EB47-E27B-4C36-A110-947B5AC522AF}"/>
              </a:ext>
            </a:extLst>
          </p:cNvPr>
          <p:cNvSpPr/>
          <p:nvPr/>
        </p:nvSpPr>
        <p:spPr>
          <a:xfrm>
            <a:off x="251520" y="3095672"/>
            <a:ext cx="8280920" cy="66665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0" name="Šipka: obousměrná vodorovná 9">
            <a:extLst>
              <a:ext uri="{FF2B5EF4-FFF2-40B4-BE49-F238E27FC236}">
                <a16:creationId xmlns:a16="http://schemas.microsoft.com/office/drawing/2014/main" id="{8FC9F93E-AF5B-49A1-84DE-81DDD0C35D1B}"/>
              </a:ext>
            </a:extLst>
          </p:cNvPr>
          <p:cNvSpPr/>
          <p:nvPr/>
        </p:nvSpPr>
        <p:spPr>
          <a:xfrm>
            <a:off x="261382" y="3933056"/>
            <a:ext cx="8280920" cy="66665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1" name="Šipka: dolů 10">
            <a:extLst>
              <a:ext uri="{FF2B5EF4-FFF2-40B4-BE49-F238E27FC236}">
                <a16:creationId xmlns:a16="http://schemas.microsoft.com/office/drawing/2014/main" id="{AF4FACF6-5F59-428F-AB3D-C1145B5A247B}"/>
              </a:ext>
            </a:extLst>
          </p:cNvPr>
          <p:cNvSpPr/>
          <p:nvPr/>
        </p:nvSpPr>
        <p:spPr>
          <a:xfrm>
            <a:off x="1043608" y="2816932"/>
            <a:ext cx="360040" cy="432048"/>
          </a:xfrm>
          <a:prstGeom prst="down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rgbClr val="FF0000"/>
              </a:solidFill>
            </a:endParaRPr>
          </a:p>
        </p:txBody>
      </p:sp>
      <p:sp>
        <p:nvSpPr>
          <p:cNvPr id="12" name="Šipka: nahoru 11">
            <a:extLst>
              <a:ext uri="{FF2B5EF4-FFF2-40B4-BE49-F238E27FC236}">
                <a16:creationId xmlns:a16="http://schemas.microsoft.com/office/drawing/2014/main" id="{F9A87AF3-0234-410F-8A3A-EA44966C80B0}"/>
              </a:ext>
            </a:extLst>
          </p:cNvPr>
          <p:cNvSpPr/>
          <p:nvPr/>
        </p:nvSpPr>
        <p:spPr>
          <a:xfrm>
            <a:off x="5004048" y="2816932"/>
            <a:ext cx="360040" cy="432048"/>
          </a:xfrm>
          <a:prstGeom prst="up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3" name="TextovéPole 12">
            <a:extLst>
              <a:ext uri="{FF2B5EF4-FFF2-40B4-BE49-F238E27FC236}">
                <a16:creationId xmlns:a16="http://schemas.microsoft.com/office/drawing/2014/main" id="{AAFA43A0-4DCE-40EF-A396-3055445FF51A}"/>
              </a:ext>
            </a:extLst>
          </p:cNvPr>
          <p:cNvSpPr txBox="1"/>
          <p:nvPr/>
        </p:nvSpPr>
        <p:spPr>
          <a:xfrm>
            <a:off x="1280697" y="4084582"/>
            <a:ext cx="2448272" cy="369332"/>
          </a:xfrm>
          <a:prstGeom prst="rect">
            <a:avLst/>
          </a:prstGeom>
          <a:noFill/>
        </p:spPr>
        <p:txBody>
          <a:bodyPr wrap="square" rtlCol="0">
            <a:spAutoFit/>
          </a:bodyPr>
          <a:lstStyle/>
          <a:p>
            <a:r>
              <a:rPr lang="cs-CZ" dirty="0"/>
              <a:t>datová sběrnice</a:t>
            </a:r>
          </a:p>
        </p:txBody>
      </p:sp>
      <p:sp>
        <p:nvSpPr>
          <p:cNvPr id="14" name="TextovéPole 13">
            <a:extLst>
              <a:ext uri="{FF2B5EF4-FFF2-40B4-BE49-F238E27FC236}">
                <a16:creationId xmlns:a16="http://schemas.microsoft.com/office/drawing/2014/main" id="{34617AE5-0E56-4642-8587-864AA2962144}"/>
              </a:ext>
            </a:extLst>
          </p:cNvPr>
          <p:cNvSpPr txBox="1"/>
          <p:nvPr/>
        </p:nvSpPr>
        <p:spPr>
          <a:xfrm>
            <a:off x="1628052" y="3267800"/>
            <a:ext cx="2448272" cy="369332"/>
          </a:xfrm>
          <a:prstGeom prst="rect">
            <a:avLst/>
          </a:prstGeom>
          <a:noFill/>
        </p:spPr>
        <p:txBody>
          <a:bodyPr wrap="square" rtlCol="0">
            <a:spAutoFit/>
          </a:bodyPr>
          <a:lstStyle/>
          <a:p>
            <a:r>
              <a:rPr lang="cs-CZ" dirty="0"/>
              <a:t>adresová sběrnice</a:t>
            </a:r>
          </a:p>
        </p:txBody>
      </p:sp>
      <p:cxnSp>
        <p:nvCxnSpPr>
          <p:cNvPr id="16" name="Přímá spojnice 15">
            <a:extLst>
              <a:ext uri="{FF2B5EF4-FFF2-40B4-BE49-F238E27FC236}">
                <a16:creationId xmlns:a16="http://schemas.microsoft.com/office/drawing/2014/main" id="{9E3C1294-0A2E-4B15-BAC4-70B30D926CA2}"/>
              </a:ext>
            </a:extLst>
          </p:cNvPr>
          <p:cNvCxnSpPr/>
          <p:nvPr/>
        </p:nvCxnSpPr>
        <p:spPr>
          <a:xfrm flipH="1">
            <a:off x="7488324" y="3032956"/>
            <a:ext cx="432048" cy="729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ovéPole 16">
            <a:extLst>
              <a:ext uri="{FF2B5EF4-FFF2-40B4-BE49-F238E27FC236}">
                <a16:creationId xmlns:a16="http://schemas.microsoft.com/office/drawing/2014/main" id="{54F17151-A140-469A-A123-DFC89164B4C1}"/>
              </a:ext>
            </a:extLst>
          </p:cNvPr>
          <p:cNvSpPr txBox="1"/>
          <p:nvPr/>
        </p:nvSpPr>
        <p:spPr>
          <a:xfrm>
            <a:off x="7697793" y="2791044"/>
            <a:ext cx="1044116" cy="307777"/>
          </a:xfrm>
          <a:prstGeom prst="rect">
            <a:avLst/>
          </a:prstGeom>
          <a:noFill/>
        </p:spPr>
        <p:txBody>
          <a:bodyPr wrap="square" rtlCol="0">
            <a:spAutoFit/>
          </a:bodyPr>
          <a:lstStyle/>
          <a:p>
            <a:r>
              <a:rPr lang="cs-CZ" sz="1400" dirty="0"/>
              <a:t>20 b</a:t>
            </a:r>
          </a:p>
        </p:txBody>
      </p:sp>
      <p:cxnSp>
        <p:nvCxnSpPr>
          <p:cNvPr id="18" name="Přímá spojnice 17">
            <a:extLst>
              <a:ext uri="{FF2B5EF4-FFF2-40B4-BE49-F238E27FC236}">
                <a16:creationId xmlns:a16="http://schemas.microsoft.com/office/drawing/2014/main" id="{E2A60433-235E-4293-AA35-74718B7E301B}"/>
              </a:ext>
            </a:extLst>
          </p:cNvPr>
          <p:cNvCxnSpPr/>
          <p:nvPr/>
        </p:nvCxnSpPr>
        <p:spPr>
          <a:xfrm flipH="1">
            <a:off x="7431255" y="3883979"/>
            <a:ext cx="432048" cy="729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ovéPole 18">
            <a:extLst>
              <a:ext uri="{FF2B5EF4-FFF2-40B4-BE49-F238E27FC236}">
                <a16:creationId xmlns:a16="http://schemas.microsoft.com/office/drawing/2014/main" id="{F05787DF-5537-4E57-9C81-AE341FD8E00E}"/>
              </a:ext>
            </a:extLst>
          </p:cNvPr>
          <p:cNvSpPr txBox="1"/>
          <p:nvPr/>
        </p:nvSpPr>
        <p:spPr>
          <a:xfrm>
            <a:off x="7640724" y="3642067"/>
            <a:ext cx="1044116" cy="307777"/>
          </a:xfrm>
          <a:prstGeom prst="rect">
            <a:avLst/>
          </a:prstGeom>
          <a:noFill/>
        </p:spPr>
        <p:txBody>
          <a:bodyPr wrap="square" rtlCol="0">
            <a:spAutoFit/>
          </a:bodyPr>
          <a:lstStyle/>
          <a:p>
            <a:r>
              <a:rPr lang="cs-CZ" sz="1400" dirty="0"/>
              <a:t>16 b</a:t>
            </a:r>
          </a:p>
        </p:txBody>
      </p:sp>
      <p:sp>
        <p:nvSpPr>
          <p:cNvPr id="20" name="Šipka: obousměrná svislá 19">
            <a:extLst>
              <a:ext uri="{FF2B5EF4-FFF2-40B4-BE49-F238E27FC236}">
                <a16:creationId xmlns:a16="http://schemas.microsoft.com/office/drawing/2014/main" id="{4CC614CB-88DE-4182-A714-D00FE803FA0E}"/>
              </a:ext>
            </a:extLst>
          </p:cNvPr>
          <p:cNvSpPr/>
          <p:nvPr/>
        </p:nvSpPr>
        <p:spPr>
          <a:xfrm>
            <a:off x="1423428" y="2825562"/>
            <a:ext cx="310234" cy="1246175"/>
          </a:xfrm>
          <a:prstGeom prst="upDown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1" name="Šipka: obousměrná svislá 20">
            <a:extLst>
              <a:ext uri="{FF2B5EF4-FFF2-40B4-BE49-F238E27FC236}">
                <a16:creationId xmlns:a16="http://schemas.microsoft.com/office/drawing/2014/main" id="{03C2CDD5-DDEE-4607-AE25-04582EF2B39C}"/>
              </a:ext>
            </a:extLst>
          </p:cNvPr>
          <p:cNvSpPr/>
          <p:nvPr/>
        </p:nvSpPr>
        <p:spPr>
          <a:xfrm>
            <a:off x="5856121" y="2180852"/>
            <a:ext cx="310234" cy="1910411"/>
          </a:xfrm>
          <a:prstGeom prst="upDown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2" name="Obdélník 21">
            <a:extLst>
              <a:ext uri="{FF2B5EF4-FFF2-40B4-BE49-F238E27FC236}">
                <a16:creationId xmlns:a16="http://schemas.microsoft.com/office/drawing/2014/main" id="{0DB4F421-06B0-43BA-879E-B1C30E61EB48}"/>
              </a:ext>
            </a:extLst>
          </p:cNvPr>
          <p:cNvSpPr/>
          <p:nvPr/>
        </p:nvSpPr>
        <p:spPr>
          <a:xfrm>
            <a:off x="661366" y="4948169"/>
            <a:ext cx="1404156" cy="16201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3" name="Obdélník 22">
            <a:extLst>
              <a:ext uri="{FF2B5EF4-FFF2-40B4-BE49-F238E27FC236}">
                <a16:creationId xmlns:a16="http://schemas.microsoft.com/office/drawing/2014/main" id="{8A441FA3-4E05-4FB0-ADF4-05C69515D1B7}"/>
              </a:ext>
            </a:extLst>
          </p:cNvPr>
          <p:cNvSpPr/>
          <p:nvPr/>
        </p:nvSpPr>
        <p:spPr>
          <a:xfrm>
            <a:off x="2519772" y="4948169"/>
            <a:ext cx="1404156" cy="16201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4" name="Obdélník 23">
            <a:extLst>
              <a:ext uri="{FF2B5EF4-FFF2-40B4-BE49-F238E27FC236}">
                <a16:creationId xmlns:a16="http://schemas.microsoft.com/office/drawing/2014/main" id="{FD32ADAA-0972-4122-972F-ADFF4C34252E}"/>
              </a:ext>
            </a:extLst>
          </p:cNvPr>
          <p:cNvSpPr/>
          <p:nvPr/>
        </p:nvSpPr>
        <p:spPr>
          <a:xfrm>
            <a:off x="4401842" y="4948169"/>
            <a:ext cx="1404156" cy="16201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5" name="Obdélník 24">
            <a:extLst>
              <a:ext uri="{FF2B5EF4-FFF2-40B4-BE49-F238E27FC236}">
                <a16:creationId xmlns:a16="http://schemas.microsoft.com/office/drawing/2014/main" id="{A6560844-1140-4ADD-902A-C6DF1F36C500}"/>
              </a:ext>
            </a:extLst>
          </p:cNvPr>
          <p:cNvSpPr/>
          <p:nvPr/>
        </p:nvSpPr>
        <p:spPr>
          <a:xfrm>
            <a:off x="6236568" y="4948169"/>
            <a:ext cx="1404156" cy="16201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6" name="TextovéPole 25">
            <a:extLst>
              <a:ext uri="{FF2B5EF4-FFF2-40B4-BE49-F238E27FC236}">
                <a16:creationId xmlns:a16="http://schemas.microsoft.com/office/drawing/2014/main" id="{D1E8D497-BFFA-438E-8157-6975C7EA6A48}"/>
              </a:ext>
            </a:extLst>
          </p:cNvPr>
          <p:cNvSpPr txBox="1"/>
          <p:nvPr/>
        </p:nvSpPr>
        <p:spPr>
          <a:xfrm>
            <a:off x="743853" y="5572009"/>
            <a:ext cx="1359150" cy="369332"/>
          </a:xfrm>
          <a:prstGeom prst="rect">
            <a:avLst/>
          </a:prstGeom>
          <a:noFill/>
          <a:ln>
            <a:noFill/>
          </a:ln>
        </p:spPr>
        <p:txBody>
          <a:bodyPr wrap="square" rtlCol="0">
            <a:spAutoFit/>
          </a:bodyPr>
          <a:lstStyle/>
          <a:p>
            <a:r>
              <a:rPr lang="cs-CZ" dirty="0"/>
              <a:t>Klávesnice</a:t>
            </a:r>
          </a:p>
        </p:txBody>
      </p:sp>
      <p:sp>
        <p:nvSpPr>
          <p:cNvPr id="27" name="TextovéPole 26">
            <a:extLst>
              <a:ext uri="{FF2B5EF4-FFF2-40B4-BE49-F238E27FC236}">
                <a16:creationId xmlns:a16="http://schemas.microsoft.com/office/drawing/2014/main" id="{3FD28901-ABA1-4060-9568-B4A0B1D76C45}"/>
              </a:ext>
            </a:extLst>
          </p:cNvPr>
          <p:cNvSpPr txBox="1"/>
          <p:nvPr/>
        </p:nvSpPr>
        <p:spPr>
          <a:xfrm>
            <a:off x="2745228" y="5573593"/>
            <a:ext cx="945105" cy="369332"/>
          </a:xfrm>
          <a:prstGeom prst="rect">
            <a:avLst/>
          </a:prstGeom>
          <a:noFill/>
          <a:ln>
            <a:noFill/>
          </a:ln>
        </p:spPr>
        <p:txBody>
          <a:bodyPr wrap="square" rtlCol="0">
            <a:spAutoFit/>
          </a:bodyPr>
          <a:lstStyle/>
          <a:p>
            <a:r>
              <a:rPr lang="cs-CZ" dirty="0"/>
              <a:t>Grafika</a:t>
            </a:r>
          </a:p>
        </p:txBody>
      </p:sp>
      <p:sp>
        <p:nvSpPr>
          <p:cNvPr id="28" name="TextovéPole 27">
            <a:extLst>
              <a:ext uri="{FF2B5EF4-FFF2-40B4-BE49-F238E27FC236}">
                <a16:creationId xmlns:a16="http://schemas.microsoft.com/office/drawing/2014/main" id="{4B0B1FCE-A874-4AF2-8AC6-79A81FA67330}"/>
              </a:ext>
            </a:extLst>
          </p:cNvPr>
          <p:cNvSpPr txBox="1"/>
          <p:nvPr/>
        </p:nvSpPr>
        <p:spPr>
          <a:xfrm>
            <a:off x="4773299" y="5573593"/>
            <a:ext cx="846094" cy="369332"/>
          </a:xfrm>
          <a:prstGeom prst="rect">
            <a:avLst/>
          </a:prstGeom>
          <a:noFill/>
          <a:ln>
            <a:noFill/>
          </a:ln>
        </p:spPr>
        <p:txBody>
          <a:bodyPr wrap="square" rtlCol="0">
            <a:spAutoFit/>
          </a:bodyPr>
          <a:lstStyle/>
          <a:p>
            <a:r>
              <a:rPr lang="cs-CZ" dirty="0"/>
              <a:t>Zvuk</a:t>
            </a:r>
          </a:p>
        </p:txBody>
      </p:sp>
      <p:sp>
        <p:nvSpPr>
          <p:cNvPr id="29" name="TextovéPole 28">
            <a:extLst>
              <a:ext uri="{FF2B5EF4-FFF2-40B4-BE49-F238E27FC236}">
                <a16:creationId xmlns:a16="http://schemas.microsoft.com/office/drawing/2014/main" id="{D50C1355-9E56-42E9-A8A7-08DD6C21DEA8}"/>
              </a:ext>
            </a:extLst>
          </p:cNvPr>
          <p:cNvSpPr txBox="1"/>
          <p:nvPr/>
        </p:nvSpPr>
        <p:spPr>
          <a:xfrm>
            <a:off x="6666787" y="5572009"/>
            <a:ext cx="846094" cy="369332"/>
          </a:xfrm>
          <a:prstGeom prst="rect">
            <a:avLst/>
          </a:prstGeom>
          <a:noFill/>
          <a:ln>
            <a:noFill/>
          </a:ln>
        </p:spPr>
        <p:txBody>
          <a:bodyPr wrap="square" rtlCol="0">
            <a:spAutoFit/>
          </a:bodyPr>
          <a:lstStyle/>
          <a:p>
            <a:r>
              <a:rPr lang="cs-CZ" dirty="0"/>
              <a:t>Síť</a:t>
            </a:r>
          </a:p>
        </p:txBody>
      </p:sp>
      <p:sp>
        <p:nvSpPr>
          <p:cNvPr id="30" name="Šipka: dolů 29">
            <a:extLst>
              <a:ext uri="{FF2B5EF4-FFF2-40B4-BE49-F238E27FC236}">
                <a16:creationId xmlns:a16="http://schemas.microsoft.com/office/drawing/2014/main" id="{1A1F6D12-650C-4927-B070-F8614E9FBDE9}"/>
              </a:ext>
            </a:extLst>
          </p:cNvPr>
          <p:cNvSpPr/>
          <p:nvPr/>
        </p:nvSpPr>
        <p:spPr>
          <a:xfrm>
            <a:off x="1038613" y="3593497"/>
            <a:ext cx="360040" cy="1351503"/>
          </a:xfrm>
          <a:prstGeom prst="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1" name="Šipka: dolů 30">
            <a:extLst>
              <a:ext uri="{FF2B5EF4-FFF2-40B4-BE49-F238E27FC236}">
                <a16:creationId xmlns:a16="http://schemas.microsoft.com/office/drawing/2014/main" id="{644BC5C4-78E0-495C-9DEE-A55CB64A55A4}"/>
              </a:ext>
            </a:extLst>
          </p:cNvPr>
          <p:cNvSpPr/>
          <p:nvPr/>
        </p:nvSpPr>
        <p:spPr>
          <a:xfrm>
            <a:off x="2935141" y="3592644"/>
            <a:ext cx="360040" cy="1351503"/>
          </a:xfrm>
          <a:prstGeom prst="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2" name="Šipka: dolů 31">
            <a:extLst>
              <a:ext uri="{FF2B5EF4-FFF2-40B4-BE49-F238E27FC236}">
                <a16:creationId xmlns:a16="http://schemas.microsoft.com/office/drawing/2014/main" id="{39836D0C-CE72-4879-B862-0E5BA0A8FDA2}"/>
              </a:ext>
            </a:extLst>
          </p:cNvPr>
          <p:cNvSpPr/>
          <p:nvPr/>
        </p:nvSpPr>
        <p:spPr>
          <a:xfrm>
            <a:off x="4572000" y="3593497"/>
            <a:ext cx="360040" cy="1351503"/>
          </a:xfrm>
          <a:prstGeom prst="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3" name="Šipka: dolů 32">
            <a:extLst>
              <a:ext uri="{FF2B5EF4-FFF2-40B4-BE49-F238E27FC236}">
                <a16:creationId xmlns:a16="http://schemas.microsoft.com/office/drawing/2014/main" id="{B2F73191-17D6-41F8-8CA1-8C76BED0A6AC}"/>
              </a:ext>
            </a:extLst>
          </p:cNvPr>
          <p:cNvSpPr/>
          <p:nvPr/>
        </p:nvSpPr>
        <p:spPr>
          <a:xfrm>
            <a:off x="6429698" y="3602506"/>
            <a:ext cx="360040" cy="1351503"/>
          </a:xfrm>
          <a:prstGeom prst="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4" name="Šipka: obousměrná svislá 33">
            <a:extLst>
              <a:ext uri="{FF2B5EF4-FFF2-40B4-BE49-F238E27FC236}">
                <a16:creationId xmlns:a16="http://schemas.microsoft.com/office/drawing/2014/main" id="{A8233E8D-E5F0-42A1-B0DC-E916972D4DD6}"/>
              </a:ext>
            </a:extLst>
          </p:cNvPr>
          <p:cNvSpPr/>
          <p:nvPr/>
        </p:nvSpPr>
        <p:spPr>
          <a:xfrm>
            <a:off x="1582600" y="4453914"/>
            <a:ext cx="310234" cy="490233"/>
          </a:xfrm>
          <a:prstGeom prst="up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5" name="Šipka: obousměrná svislá 34">
            <a:extLst>
              <a:ext uri="{FF2B5EF4-FFF2-40B4-BE49-F238E27FC236}">
                <a16:creationId xmlns:a16="http://schemas.microsoft.com/office/drawing/2014/main" id="{F3FEF342-0A3B-4BB6-9251-5F6025ED4575}"/>
              </a:ext>
            </a:extLst>
          </p:cNvPr>
          <p:cNvSpPr/>
          <p:nvPr/>
        </p:nvSpPr>
        <p:spPr>
          <a:xfrm>
            <a:off x="3410861" y="4444588"/>
            <a:ext cx="310234" cy="490233"/>
          </a:xfrm>
          <a:prstGeom prst="up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6" name="Šipka: obousměrná svislá 35">
            <a:extLst>
              <a:ext uri="{FF2B5EF4-FFF2-40B4-BE49-F238E27FC236}">
                <a16:creationId xmlns:a16="http://schemas.microsoft.com/office/drawing/2014/main" id="{4EC8987E-E56D-440D-83C6-2C2D6A57B75E}"/>
              </a:ext>
            </a:extLst>
          </p:cNvPr>
          <p:cNvSpPr/>
          <p:nvPr/>
        </p:nvSpPr>
        <p:spPr>
          <a:xfrm>
            <a:off x="5117482" y="4447002"/>
            <a:ext cx="310234" cy="490233"/>
          </a:xfrm>
          <a:prstGeom prst="up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7" name="Šipka: obousměrná svislá 36">
            <a:extLst>
              <a:ext uri="{FF2B5EF4-FFF2-40B4-BE49-F238E27FC236}">
                <a16:creationId xmlns:a16="http://schemas.microsoft.com/office/drawing/2014/main" id="{38C20005-E7CB-4D5E-80C1-EFB16794332D}"/>
              </a:ext>
            </a:extLst>
          </p:cNvPr>
          <p:cNvSpPr/>
          <p:nvPr/>
        </p:nvSpPr>
        <p:spPr>
          <a:xfrm>
            <a:off x="6863486" y="4454767"/>
            <a:ext cx="310234" cy="490233"/>
          </a:xfrm>
          <a:prstGeom prst="up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cxnSp>
        <p:nvCxnSpPr>
          <p:cNvPr id="39" name="Přímá spojnice se šipkou 38">
            <a:extLst>
              <a:ext uri="{FF2B5EF4-FFF2-40B4-BE49-F238E27FC236}">
                <a16:creationId xmlns:a16="http://schemas.microsoft.com/office/drawing/2014/main" id="{0E42871A-640C-4EB6-B290-391D41D82F64}"/>
              </a:ext>
            </a:extLst>
          </p:cNvPr>
          <p:cNvCxnSpPr>
            <a:cxnSpLocks/>
            <a:stCxn id="5" idx="3"/>
          </p:cNvCxnSpPr>
          <p:nvPr/>
        </p:nvCxnSpPr>
        <p:spPr>
          <a:xfrm>
            <a:off x="2794749" y="1700808"/>
            <a:ext cx="9728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Přímá spojnice se šipkou 41">
            <a:extLst>
              <a:ext uri="{FF2B5EF4-FFF2-40B4-BE49-F238E27FC236}">
                <a16:creationId xmlns:a16="http://schemas.microsoft.com/office/drawing/2014/main" id="{7697DFEE-9444-4B9C-A5B6-A92619D35C80}"/>
              </a:ext>
            </a:extLst>
          </p:cNvPr>
          <p:cNvCxnSpPr/>
          <p:nvPr/>
        </p:nvCxnSpPr>
        <p:spPr>
          <a:xfrm>
            <a:off x="3295181" y="1700808"/>
            <a:ext cx="0" cy="684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Přímá spojnice 44">
            <a:extLst>
              <a:ext uri="{FF2B5EF4-FFF2-40B4-BE49-F238E27FC236}">
                <a16:creationId xmlns:a16="http://schemas.microsoft.com/office/drawing/2014/main" id="{F460B02A-6ADA-4DC6-B2E6-8E8DB5DB3EFC}"/>
              </a:ext>
            </a:extLst>
          </p:cNvPr>
          <p:cNvCxnSpPr>
            <a:stCxn id="43" idx="0"/>
            <a:endCxn id="43" idx="0"/>
          </p:cNvCxnSpPr>
          <p:nvPr/>
        </p:nvCxnSpPr>
        <p:spPr>
          <a:xfrm>
            <a:off x="3491674" y="1348096"/>
            <a:ext cx="0" cy="0"/>
          </a:xfrm>
          <a:prstGeom prst="line">
            <a:avLst/>
          </a:prstGeom>
        </p:spPr>
        <p:style>
          <a:lnRef idx="1">
            <a:schemeClr val="dk1"/>
          </a:lnRef>
          <a:fillRef idx="0">
            <a:schemeClr val="dk1"/>
          </a:fillRef>
          <a:effectRef idx="0">
            <a:schemeClr val="dk1"/>
          </a:effectRef>
          <a:fontRef idx="minor">
            <a:schemeClr val="tx1"/>
          </a:fontRef>
        </p:style>
      </p:cxnSp>
      <p:cxnSp>
        <p:nvCxnSpPr>
          <p:cNvPr id="47" name="Přímá spojnice 46">
            <a:extLst>
              <a:ext uri="{FF2B5EF4-FFF2-40B4-BE49-F238E27FC236}">
                <a16:creationId xmlns:a16="http://schemas.microsoft.com/office/drawing/2014/main" id="{4CB7D7FE-EF6B-49F9-9FC5-A7E4F077A087}"/>
              </a:ext>
            </a:extLst>
          </p:cNvPr>
          <p:cNvCxnSpPr>
            <a:cxnSpLocks/>
          </p:cNvCxnSpPr>
          <p:nvPr/>
        </p:nvCxnSpPr>
        <p:spPr>
          <a:xfrm>
            <a:off x="3356274" y="1412776"/>
            <a:ext cx="209704" cy="0"/>
          </a:xfrm>
          <a:prstGeom prst="line">
            <a:avLst/>
          </a:prstGeom>
        </p:spPr>
        <p:style>
          <a:lnRef idx="1">
            <a:schemeClr val="dk1"/>
          </a:lnRef>
          <a:fillRef idx="0">
            <a:schemeClr val="dk1"/>
          </a:fillRef>
          <a:effectRef idx="0">
            <a:schemeClr val="dk1"/>
          </a:effectRef>
          <a:fontRef idx="minor">
            <a:schemeClr val="tx1"/>
          </a:fontRef>
        </p:style>
      </p:cxnSp>
      <p:sp>
        <p:nvSpPr>
          <p:cNvPr id="49" name="TextovéPole 48">
            <a:extLst>
              <a:ext uri="{FF2B5EF4-FFF2-40B4-BE49-F238E27FC236}">
                <a16:creationId xmlns:a16="http://schemas.microsoft.com/office/drawing/2014/main" id="{598C3CA3-7770-4EB2-B883-51499440EDA2}"/>
              </a:ext>
            </a:extLst>
          </p:cNvPr>
          <p:cNvSpPr txBox="1"/>
          <p:nvPr/>
        </p:nvSpPr>
        <p:spPr>
          <a:xfrm>
            <a:off x="1024620" y="72497"/>
            <a:ext cx="6616104" cy="1169551"/>
          </a:xfrm>
          <a:prstGeom prst="rect">
            <a:avLst/>
          </a:prstGeom>
          <a:solidFill>
            <a:schemeClr val="accent1">
              <a:lumMod val="20000"/>
              <a:lumOff val="80000"/>
            </a:schemeClr>
          </a:solidFill>
        </p:spPr>
        <p:txBody>
          <a:bodyPr wrap="square" rtlCol="0">
            <a:spAutoFit/>
          </a:bodyPr>
          <a:lstStyle/>
          <a:p>
            <a:r>
              <a:rPr lang="cs-CZ" sz="1400" dirty="0"/>
              <a:t>Do paměti mikroprocesor přistupuje pomocí instrukcí MOV. V tomto případě bude signál M/IO ve stavu jedna. Na adresové sběrnici se objeví adresa vybraného místa v paměti. Přes datovou sběrnici se z vybrané adresy přečtou data nebo se se na ní zapíší data</a:t>
            </a:r>
          </a:p>
          <a:p>
            <a:r>
              <a:rPr lang="cs-CZ" sz="1400" b="1" dirty="0"/>
              <a:t>Adresa na adresové sběrnici slouží k výběru místa v operační paměti</a:t>
            </a:r>
          </a:p>
        </p:txBody>
      </p:sp>
      <p:sp>
        <p:nvSpPr>
          <p:cNvPr id="2" name="TextovéPole 1">
            <a:extLst>
              <a:ext uri="{FF2B5EF4-FFF2-40B4-BE49-F238E27FC236}">
                <a16:creationId xmlns:a16="http://schemas.microsoft.com/office/drawing/2014/main" id="{83827A94-9F48-4D33-AB95-43BF8A84CDA7}"/>
              </a:ext>
            </a:extLst>
          </p:cNvPr>
          <p:cNvSpPr txBox="1"/>
          <p:nvPr/>
        </p:nvSpPr>
        <p:spPr>
          <a:xfrm>
            <a:off x="1093104" y="2361536"/>
            <a:ext cx="1102632" cy="369332"/>
          </a:xfrm>
          <a:prstGeom prst="rect">
            <a:avLst/>
          </a:prstGeom>
          <a:noFill/>
        </p:spPr>
        <p:txBody>
          <a:bodyPr wrap="square" rtlCol="0">
            <a:spAutoFit/>
          </a:bodyPr>
          <a:lstStyle/>
          <a:p>
            <a:r>
              <a:rPr lang="cs-CZ" b="1" dirty="0">
                <a:solidFill>
                  <a:srgbClr val="FF0000"/>
                </a:solidFill>
              </a:rPr>
              <a:t>MOV</a:t>
            </a:r>
          </a:p>
        </p:txBody>
      </p:sp>
      <p:sp>
        <p:nvSpPr>
          <p:cNvPr id="4" name="TextovéPole 3">
            <a:extLst>
              <a:ext uri="{FF2B5EF4-FFF2-40B4-BE49-F238E27FC236}">
                <a16:creationId xmlns:a16="http://schemas.microsoft.com/office/drawing/2014/main" id="{FD5476FF-2DA1-417A-AEA0-57AEE729D2DA}"/>
              </a:ext>
            </a:extLst>
          </p:cNvPr>
          <p:cNvSpPr txBox="1"/>
          <p:nvPr/>
        </p:nvSpPr>
        <p:spPr>
          <a:xfrm>
            <a:off x="3686363" y="1505396"/>
            <a:ext cx="218502" cy="369332"/>
          </a:xfrm>
          <a:prstGeom prst="rect">
            <a:avLst/>
          </a:prstGeom>
          <a:noFill/>
        </p:spPr>
        <p:txBody>
          <a:bodyPr wrap="square" rtlCol="0">
            <a:spAutoFit/>
          </a:bodyPr>
          <a:lstStyle/>
          <a:p>
            <a:r>
              <a:rPr lang="cs-CZ" dirty="0"/>
              <a:t>1</a:t>
            </a:r>
          </a:p>
        </p:txBody>
      </p:sp>
      <p:sp>
        <p:nvSpPr>
          <p:cNvPr id="51" name="TextovéPole 50">
            <a:extLst>
              <a:ext uri="{FF2B5EF4-FFF2-40B4-BE49-F238E27FC236}">
                <a16:creationId xmlns:a16="http://schemas.microsoft.com/office/drawing/2014/main" id="{9760A87A-BF2F-4A7E-A2C7-56F042E47A04}"/>
              </a:ext>
            </a:extLst>
          </p:cNvPr>
          <p:cNvSpPr txBox="1"/>
          <p:nvPr/>
        </p:nvSpPr>
        <p:spPr>
          <a:xfrm>
            <a:off x="3137772" y="2340863"/>
            <a:ext cx="218502" cy="369332"/>
          </a:xfrm>
          <a:prstGeom prst="rect">
            <a:avLst/>
          </a:prstGeom>
          <a:noFill/>
        </p:spPr>
        <p:txBody>
          <a:bodyPr wrap="square" rtlCol="0">
            <a:spAutoFit/>
          </a:bodyPr>
          <a:lstStyle/>
          <a:p>
            <a:r>
              <a:rPr lang="cs-CZ" dirty="0"/>
              <a:t>1</a:t>
            </a:r>
          </a:p>
        </p:txBody>
      </p:sp>
      <p:sp>
        <p:nvSpPr>
          <p:cNvPr id="54" name="Volný tvar: obrazec 53">
            <a:extLst>
              <a:ext uri="{FF2B5EF4-FFF2-40B4-BE49-F238E27FC236}">
                <a16:creationId xmlns:a16="http://schemas.microsoft.com/office/drawing/2014/main" id="{E659DB79-8218-4738-AD19-A4AD718813E0}"/>
              </a:ext>
            </a:extLst>
          </p:cNvPr>
          <p:cNvSpPr/>
          <p:nvPr/>
        </p:nvSpPr>
        <p:spPr>
          <a:xfrm>
            <a:off x="1233996" y="3275860"/>
            <a:ext cx="3950934" cy="204965"/>
          </a:xfrm>
          <a:custGeom>
            <a:avLst/>
            <a:gdLst>
              <a:gd name="connsiteX0" fmla="*/ 0 w 3950934"/>
              <a:gd name="connsiteY0" fmla="*/ 8878 h 204965"/>
              <a:gd name="connsiteX1" fmla="*/ 97654 w 3950934"/>
              <a:gd name="connsiteY1" fmla="*/ 44389 h 204965"/>
              <a:gd name="connsiteX2" fmla="*/ 168676 w 3950934"/>
              <a:gd name="connsiteY2" fmla="*/ 62144 h 204965"/>
              <a:gd name="connsiteX3" fmla="*/ 204187 w 3950934"/>
              <a:gd name="connsiteY3" fmla="*/ 71022 h 204965"/>
              <a:gd name="connsiteX4" fmla="*/ 230820 w 3950934"/>
              <a:gd name="connsiteY4" fmla="*/ 79899 h 204965"/>
              <a:gd name="connsiteX5" fmla="*/ 284086 w 3950934"/>
              <a:gd name="connsiteY5" fmla="*/ 106532 h 204965"/>
              <a:gd name="connsiteX6" fmla="*/ 346229 w 3950934"/>
              <a:gd name="connsiteY6" fmla="*/ 133165 h 204965"/>
              <a:gd name="connsiteX7" fmla="*/ 390618 w 3950934"/>
              <a:gd name="connsiteY7" fmla="*/ 142043 h 204965"/>
              <a:gd name="connsiteX8" fmla="*/ 426128 w 3950934"/>
              <a:gd name="connsiteY8" fmla="*/ 150921 h 204965"/>
              <a:gd name="connsiteX9" fmla="*/ 452761 w 3950934"/>
              <a:gd name="connsiteY9" fmla="*/ 159798 h 204965"/>
              <a:gd name="connsiteX10" fmla="*/ 2237173 w 3950934"/>
              <a:gd name="connsiteY10" fmla="*/ 168676 h 204965"/>
              <a:gd name="connsiteX11" fmla="*/ 2290439 w 3950934"/>
              <a:gd name="connsiteY11" fmla="*/ 177554 h 204965"/>
              <a:gd name="connsiteX12" fmla="*/ 2823099 w 3950934"/>
              <a:gd name="connsiteY12" fmla="*/ 186431 h 204965"/>
              <a:gd name="connsiteX13" fmla="*/ 2867487 w 3950934"/>
              <a:gd name="connsiteY13" fmla="*/ 195309 h 204965"/>
              <a:gd name="connsiteX14" fmla="*/ 2894121 w 3950934"/>
              <a:gd name="connsiteY14" fmla="*/ 204187 h 204965"/>
              <a:gd name="connsiteX15" fmla="*/ 3551068 w 3950934"/>
              <a:gd name="connsiteY15" fmla="*/ 186431 h 204965"/>
              <a:gd name="connsiteX16" fmla="*/ 3604334 w 3950934"/>
              <a:gd name="connsiteY16" fmla="*/ 177554 h 204965"/>
              <a:gd name="connsiteX17" fmla="*/ 3657600 w 3950934"/>
              <a:gd name="connsiteY17" fmla="*/ 159798 h 204965"/>
              <a:gd name="connsiteX18" fmla="*/ 3764132 w 3950934"/>
              <a:gd name="connsiteY18" fmla="*/ 142043 h 204965"/>
              <a:gd name="connsiteX19" fmla="*/ 3790765 w 3950934"/>
              <a:gd name="connsiteY19" fmla="*/ 133165 h 204965"/>
              <a:gd name="connsiteX20" fmla="*/ 3870664 w 3950934"/>
              <a:gd name="connsiteY20" fmla="*/ 124288 h 204965"/>
              <a:gd name="connsiteX21" fmla="*/ 3915053 w 3950934"/>
              <a:gd name="connsiteY21" fmla="*/ 88777 h 204965"/>
              <a:gd name="connsiteX22" fmla="*/ 3950563 w 3950934"/>
              <a:gd name="connsiteY22" fmla="*/ 0 h 204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50934" h="204965">
                <a:moveTo>
                  <a:pt x="0" y="8878"/>
                </a:moveTo>
                <a:cubicBezTo>
                  <a:pt x="29410" y="20642"/>
                  <a:pt x="67269" y="36793"/>
                  <a:pt x="97654" y="44389"/>
                </a:cubicBezTo>
                <a:lnTo>
                  <a:pt x="168676" y="62144"/>
                </a:lnTo>
                <a:cubicBezTo>
                  <a:pt x="180513" y="65103"/>
                  <a:pt x="192612" y="67164"/>
                  <a:pt x="204187" y="71022"/>
                </a:cubicBezTo>
                <a:lnTo>
                  <a:pt x="230820" y="79899"/>
                </a:lnTo>
                <a:cubicBezTo>
                  <a:pt x="282006" y="114024"/>
                  <a:pt x="232625" y="84477"/>
                  <a:pt x="284086" y="106532"/>
                </a:cubicBezTo>
                <a:cubicBezTo>
                  <a:pt x="319667" y="121781"/>
                  <a:pt x="312909" y="124835"/>
                  <a:pt x="346229" y="133165"/>
                </a:cubicBezTo>
                <a:cubicBezTo>
                  <a:pt x="360868" y="136825"/>
                  <a:pt x="375888" y="138770"/>
                  <a:pt x="390618" y="142043"/>
                </a:cubicBezTo>
                <a:cubicBezTo>
                  <a:pt x="402528" y="144690"/>
                  <a:pt x="414396" y="147569"/>
                  <a:pt x="426128" y="150921"/>
                </a:cubicBezTo>
                <a:cubicBezTo>
                  <a:pt x="435126" y="153492"/>
                  <a:pt x="443404" y="159706"/>
                  <a:pt x="452761" y="159798"/>
                </a:cubicBezTo>
                <a:lnTo>
                  <a:pt x="2237173" y="168676"/>
                </a:lnTo>
                <a:cubicBezTo>
                  <a:pt x="2254928" y="171635"/>
                  <a:pt x="2272447" y="177009"/>
                  <a:pt x="2290439" y="177554"/>
                </a:cubicBezTo>
                <a:cubicBezTo>
                  <a:pt x="2467936" y="182933"/>
                  <a:pt x="2645605" y="180970"/>
                  <a:pt x="2823099" y="186431"/>
                </a:cubicBezTo>
                <a:cubicBezTo>
                  <a:pt x="2838181" y="186895"/>
                  <a:pt x="2852849" y="191649"/>
                  <a:pt x="2867487" y="195309"/>
                </a:cubicBezTo>
                <a:cubicBezTo>
                  <a:pt x="2876566" y="197579"/>
                  <a:pt x="2885243" y="201228"/>
                  <a:pt x="2894121" y="204187"/>
                </a:cubicBezTo>
                <a:cubicBezTo>
                  <a:pt x="3131396" y="200536"/>
                  <a:pt x="3331035" y="215768"/>
                  <a:pt x="3551068" y="186431"/>
                </a:cubicBezTo>
                <a:cubicBezTo>
                  <a:pt x="3568910" y="184052"/>
                  <a:pt x="3586579" y="180513"/>
                  <a:pt x="3604334" y="177554"/>
                </a:cubicBezTo>
                <a:cubicBezTo>
                  <a:pt x="3622089" y="171635"/>
                  <a:pt x="3639248" y="163468"/>
                  <a:pt x="3657600" y="159798"/>
                </a:cubicBezTo>
                <a:cubicBezTo>
                  <a:pt x="3722507" y="146818"/>
                  <a:pt x="3687051" y="153055"/>
                  <a:pt x="3764132" y="142043"/>
                </a:cubicBezTo>
                <a:cubicBezTo>
                  <a:pt x="3773010" y="139084"/>
                  <a:pt x="3781534" y="134703"/>
                  <a:pt x="3790765" y="133165"/>
                </a:cubicBezTo>
                <a:cubicBezTo>
                  <a:pt x="3817197" y="128760"/>
                  <a:pt x="3844667" y="130787"/>
                  <a:pt x="3870664" y="124288"/>
                </a:cubicBezTo>
                <a:cubicBezTo>
                  <a:pt x="3881413" y="121601"/>
                  <a:pt x="3907676" y="98613"/>
                  <a:pt x="3915053" y="88777"/>
                </a:cubicBezTo>
                <a:cubicBezTo>
                  <a:pt x="3957129" y="32676"/>
                  <a:pt x="3950563" y="52959"/>
                  <a:pt x="3950563"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5" name="Volný tvar: obrazec 54">
            <a:extLst>
              <a:ext uri="{FF2B5EF4-FFF2-40B4-BE49-F238E27FC236}">
                <a16:creationId xmlns:a16="http://schemas.microsoft.com/office/drawing/2014/main" id="{AFC24FA6-CB1A-4AF1-BCAD-142C5E058232}"/>
              </a:ext>
            </a:extLst>
          </p:cNvPr>
          <p:cNvSpPr/>
          <p:nvPr/>
        </p:nvSpPr>
        <p:spPr>
          <a:xfrm>
            <a:off x="1571348" y="4083728"/>
            <a:ext cx="4474345" cy="286275"/>
          </a:xfrm>
          <a:custGeom>
            <a:avLst/>
            <a:gdLst>
              <a:gd name="connsiteX0" fmla="*/ 0 w 4474345"/>
              <a:gd name="connsiteY0" fmla="*/ 35511 h 346343"/>
              <a:gd name="connsiteX1" fmla="*/ 115409 w 4474345"/>
              <a:gd name="connsiteY1" fmla="*/ 150921 h 346343"/>
              <a:gd name="connsiteX2" fmla="*/ 168675 w 4474345"/>
              <a:gd name="connsiteY2" fmla="*/ 168676 h 346343"/>
              <a:gd name="connsiteX3" fmla="*/ 221941 w 4474345"/>
              <a:gd name="connsiteY3" fmla="*/ 186431 h 346343"/>
              <a:gd name="connsiteX4" fmla="*/ 284085 w 4474345"/>
              <a:gd name="connsiteY4" fmla="*/ 195309 h 346343"/>
              <a:gd name="connsiteX5" fmla="*/ 3435658 w 4474345"/>
              <a:gd name="connsiteY5" fmla="*/ 213064 h 346343"/>
              <a:gd name="connsiteX6" fmla="*/ 3542190 w 4474345"/>
              <a:gd name="connsiteY6" fmla="*/ 239697 h 346343"/>
              <a:gd name="connsiteX7" fmla="*/ 3613211 w 4474345"/>
              <a:gd name="connsiteY7" fmla="*/ 248575 h 346343"/>
              <a:gd name="connsiteX8" fmla="*/ 3986073 w 4474345"/>
              <a:gd name="connsiteY8" fmla="*/ 257453 h 346343"/>
              <a:gd name="connsiteX9" fmla="*/ 4012706 w 4474345"/>
              <a:gd name="connsiteY9" fmla="*/ 248575 h 346343"/>
              <a:gd name="connsiteX10" fmla="*/ 4048217 w 4474345"/>
              <a:gd name="connsiteY10" fmla="*/ 239697 h 346343"/>
              <a:gd name="connsiteX11" fmla="*/ 4252403 w 4474345"/>
              <a:gd name="connsiteY11" fmla="*/ 221942 h 346343"/>
              <a:gd name="connsiteX12" fmla="*/ 4323425 w 4474345"/>
              <a:gd name="connsiteY12" fmla="*/ 204187 h 346343"/>
              <a:gd name="connsiteX13" fmla="*/ 4367813 w 4474345"/>
              <a:gd name="connsiteY13" fmla="*/ 177554 h 346343"/>
              <a:gd name="connsiteX14" fmla="*/ 4403324 w 4474345"/>
              <a:gd name="connsiteY14" fmla="*/ 124288 h 346343"/>
              <a:gd name="connsiteX15" fmla="*/ 4474345 w 4474345"/>
              <a:gd name="connsiteY15" fmla="*/ 35511 h 346343"/>
              <a:gd name="connsiteX16" fmla="*/ 4474345 w 4474345"/>
              <a:gd name="connsiteY16" fmla="*/ 0 h 346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4345" h="346343">
                <a:moveTo>
                  <a:pt x="0" y="35511"/>
                </a:moveTo>
                <a:cubicBezTo>
                  <a:pt x="38470" y="73981"/>
                  <a:pt x="72708" y="117209"/>
                  <a:pt x="115409" y="150921"/>
                </a:cubicBezTo>
                <a:cubicBezTo>
                  <a:pt x="130099" y="162518"/>
                  <a:pt x="150920" y="162758"/>
                  <a:pt x="168675" y="168676"/>
                </a:cubicBezTo>
                <a:lnTo>
                  <a:pt x="221941" y="186431"/>
                </a:lnTo>
                <a:lnTo>
                  <a:pt x="284085" y="195309"/>
                </a:lnTo>
                <a:cubicBezTo>
                  <a:pt x="1280712" y="527530"/>
                  <a:pt x="2385133" y="207195"/>
                  <a:pt x="3435658" y="213064"/>
                </a:cubicBezTo>
                <a:cubicBezTo>
                  <a:pt x="3528650" y="213583"/>
                  <a:pt x="3449737" y="228140"/>
                  <a:pt x="3542190" y="239697"/>
                </a:cubicBezTo>
                <a:lnTo>
                  <a:pt x="3613211" y="248575"/>
                </a:lnTo>
                <a:cubicBezTo>
                  <a:pt x="3747648" y="315791"/>
                  <a:pt x="3649845" y="273854"/>
                  <a:pt x="3986073" y="257453"/>
                </a:cubicBezTo>
                <a:cubicBezTo>
                  <a:pt x="3995420" y="256997"/>
                  <a:pt x="4003708" y="251146"/>
                  <a:pt x="4012706" y="248575"/>
                </a:cubicBezTo>
                <a:cubicBezTo>
                  <a:pt x="4024438" y="245223"/>
                  <a:pt x="4036158" y="241552"/>
                  <a:pt x="4048217" y="239697"/>
                </a:cubicBezTo>
                <a:cubicBezTo>
                  <a:pt x="4106551" y="230723"/>
                  <a:pt x="4198797" y="225771"/>
                  <a:pt x="4252403" y="221942"/>
                </a:cubicBezTo>
                <a:cubicBezTo>
                  <a:pt x="4276077" y="216024"/>
                  <a:pt x="4306170" y="221443"/>
                  <a:pt x="4323425" y="204187"/>
                </a:cubicBezTo>
                <a:cubicBezTo>
                  <a:pt x="4347797" y="179814"/>
                  <a:pt x="4333239" y="189078"/>
                  <a:pt x="4367813" y="177554"/>
                </a:cubicBezTo>
                <a:cubicBezTo>
                  <a:pt x="4379650" y="159799"/>
                  <a:pt x="4388235" y="139377"/>
                  <a:pt x="4403324" y="124288"/>
                </a:cubicBezTo>
                <a:cubicBezTo>
                  <a:pt x="4418783" y="108829"/>
                  <a:pt x="4474345" y="57910"/>
                  <a:pt x="4474345" y="35511"/>
                </a:cubicBezTo>
                <a:lnTo>
                  <a:pt x="4474345"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cxnSp>
        <p:nvCxnSpPr>
          <p:cNvPr id="57" name="Přímá spojnice 56">
            <a:extLst>
              <a:ext uri="{FF2B5EF4-FFF2-40B4-BE49-F238E27FC236}">
                <a16:creationId xmlns:a16="http://schemas.microsoft.com/office/drawing/2014/main" id="{AFC08D87-7DB0-4444-A1E6-E4B37F7AD2F0}"/>
              </a:ext>
            </a:extLst>
          </p:cNvPr>
          <p:cNvCxnSpPr/>
          <p:nvPr/>
        </p:nvCxnSpPr>
        <p:spPr>
          <a:xfrm>
            <a:off x="4572000" y="2168860"/>
            <a:ext cx="209478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ovéPole 57">
            <a:extLst>
              <a:ext uri="{FF2B5EF4-FFF2-40B4-BE49-F238E27FC236}">
                <a16:creationId xmlns:a16="http://schemas.microsoft.com/office/drawing/2014/main" id="{1139DE18-0721-4236-8A10-61FC1EAEE73E}"/>
              </a:ext>
            </a:extLst>
          </p:cNvPr>
          <p:cNvSpPr txBox="1"/>
          <p:nvPr/>
        </p:nvSpPr>
        <p:spPr>
          <a:xfrm>
            <a:off x="6635903" y="1971531"/>
            <a:ext cx="1092775" cy="369332"/>
          </a:xfrm>
          <a:prstGeom prst="rect">
            <a:avLst/>
          </a:prstGeom>
          <a:noFill/>
        </p:spPr>
        <p:txBody>
          <a:bodyPr wrap="square" rtlCol="0">
            <a:spAutoFit/>
          </a:bodyPr>
          <a:lstStyle/>
          <a:p>
            <a:r>
              <a:rPr lang="cs-CZ" dirty="0"/>
              <a:t>2F5B1h</a:t>
            </a:r>
          </a:p>
        </p:txBody>
      </p:sp>
      <p:cxnSp>
        <p:nvCxnSpPr>
          <p:cNvPr id="60" name="Přímá spojnice se šipkou 59">
            <a:extLst>
              <a:ext uri="{FF2B5EF4-FFF2-40B4-BE49-F238E27FC236}">
                <a16:creationId xmlns:a16="http://schemas.microsoft.com/office/drawing/2014/main" id="{266D5632-1553-4ADE-984F-D34AC887E804}"/>
              </a:ext>
            </a:extLst>
          </p:cNvPr>
          <p:cNvCxnSpPr/>
          <p:nvPr/>
        </p:nvCxnSpPr>
        <p:spPr>
          <a:xfrm flipV="1">
            <a:off x="5196346" y="2168860"/>
            <a:ext cx="231370" cy="622184"/>
          </a:xfrm>
          <a:prstGeom prst="straightConnector1">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61" name="TextovéPole 60">
            <a:extLst>
              <a:ext uri="{FF2B5EF4-FFF2-40B4-BE49-F238E27FC236}">
                <a16:creationId xmlns:a16="http://schemas.microsoft.com/office/drawing/2014/main" id="{93739E0E-752B-4FED-A22F-1F6DDFE1E7F6}"/>
              </a:ext>
            </a:extLst>
          </p:cNvPr>
          <p:cNvSpPr txBox="1"/>
          <p:nvPr/>
        </p:nvSpPr>
        <p:spPr>
          <a:xfrm>
            <a:off x="253795" y="2773018"/>
            <a:ext cx="1092775" cy="369332"/>
          </a:xfrm>
          <a:prstGeom prst="rect">
            <a:avLst/>
          </a:prstGeom>
          <a:noFill/>
        </p:spPr>
        <p:txBody>
          <a:bodyPr wrap="square" rtlCol="0">
            <a:spAutoFit/>
          </a:bodyPr>
          <a:lstStyle/>
          <a:p>
            <a:r>
              <a:rPr lang="cs-CZ" dirty="0"/>
              <a:t>2F5B1h</a:t>
            </a:r>
          </a:p>
        </p:txBody>
      </p:sp>
    </p:spTree>
    <p:extLst>
      <p:ext uri="{BB962C8B-B14F-4D97-AF65-F5344CB8AC3E}">
        <p14:creationId xmlns:p14="http://schemas.microsoft.com/office/powerpoint/2010/main" val="337694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ovéPole 42">
            <a:extLst>
              <a:ext uri="{FF2B5EF4-FFF2-40B4-BE49-F238E27FC236}">
                <a16:creationId xmlns:a16="http://schemas.microsoft.com/office/drawing/2014/main" id="{3F81B29C-4A62-4E83-9A85-EEC6E4EAC5BD}"/>
              </a:ext>
            </a:extLst>
          </p:cNvPr>
          <p:cNvSpPr txBox="1"/>
          <p:nvPr/>
        </p:nvSpPr>
        <p:spPr>
          <a:xfrm>
            <a:off x="2997280" y="1348096"/>
            <a:ext cx="988787" cy="369332"/>
          </a:xfrm>
          <a:prstGeom prst="rect">
            <a:avLst/>
          </a:prstGeom>
          <a:noFill/>
        </p:spPr>
        <p:txBody>
          <a:bodyPr wrap="square" rtlCol="0">
            <a:spAutoFit/>
          </a:bodyPr>
          <a:lstStyle/>
          <a:p>
            <a:r>
              <a:rPr lang="cs-CZ" dirty="0"/>
              <a:t>M/IO</a:t>
            </a:r>
          </a:p>
        </p:txBody>
      </p:sp>
      <p:sp>
        <p:nvSpPr>
          <p:cNvPr id="5" name="TextovéPole 4">
            <a:extLst>
              <a:ext uri="{FF2B5EF4-FFF2-40B4-BE49-F238E27FC236}">
                <a16:creationId xmlns:a16="http://schemas.microsoft.com/office/drawing/2014/main" id="{A820B34A-2DA4-495C-BDFB-74ED2A4624D4}"/>
              </a:ext>
            </a:extLst>
          </p:cNvPr>
          <p:cNvSpPr txBox="1"/>
          <p:nvPr/>
        </p:nvSpPr>
        <p:spPr>
          <a:xfrm>
            <a:off x="699962" y="584684"/>
            <a:ext cx="2094787" cy="2232248"/>
          </a:xfrm>
          <a:prstGeom prst="rect">
            <a:avLst/>
          </a:prstGeom>
          <a:noFill/>
          <a:ln>
            <a:solidFill>
              <a:schemeClr val="tx1"/>
            </a:solidFill>
          </a:ln>
        </p:spPr>
        <p:txBody>
          <a:bodyPr wrap="square" rtlCol="0">
            <a:spAutoFit/>
          </a:bodyPr>
          <a:lstStyle/>
          <a:p>
            <a:endParaRPr lang="cs-CZ" dirty="0"/>
          </a:p>
        </p:txBody>
      </p:sp>
      <p:sp>
        <p:nvSpPr>
          <p:cNvPr id="8" name="TextovéPole 7">
            <a:extLst>
              <a:ext uri="{FF2B5EF4-FFF2-40B4-BE49-F238E27FC236}">
                <a16:creationId xmlns:a16="http://schemas.microsoft.com/office/drawing/2014/main" id="{1D8D07F9-88EB-4081-AA13-33AC4ED0BF24}"/>
              </a:ext>
            </a:extLst>
          </p:cNvPr>
          <p:cNvSpPr txBox="1"/>
          <p:nvPr/>
        </p:nvSpPr>
        <p:spPr>
          <a:xfrm>
            <a:off x="4572000" y="584684"/>
            <a:ext cx="2094787" cy="2232248"/>
          </a:xfrm>
          <a:prstGeom prst="rect">
            <a:avLst/>
          </a:prstGeom>
          <a:noFill/>
          <a:ln>
            <a:solidFill>
              <a:schemeClr val="tx1"/>
            </a:solidFill>
          </a:ln>
        </p:spPr>
        <p:txBody>
          <a:bodyPr wrap="square" rtlCol="0">
            <a:spAutoFit/>
          </a:bodyPr>
          <a:lstStyle/>
          <a:p>
            <a:endParaRPr lang="cs-CZ" dirty="0"/>
          </a:p>
        </p:txBody>
      </p:sp>
      <p:sp>
        <p:nvSpPr>
          <p:cNvPr id="3" name="TextovéPole 2">
            <a:extLst>
              <a:ext uri="{FF2B5EF4-FFF2-40B4-BE49-F238E27FC236}">
                <a16:creationId xmlns:a16="http://schemas.microsoft.com/office/drawing/2014/main" id="{4B0F3C13-934C-4EDA-B004-4C2183675270}"/>
              </a:ext>
            </a:extLst>
          </p:cNvPr>
          <p:cNvSpPr txBox="1"/>
          <p:nvPr/>
        </p:nvSpPr>
        <p:spPr>
          <a:xfrm>
            <a:off x="935596" y="1498722"/>
            <a:ext cx="1692188" cy="369332"/>
          </a:xfrm>
          <a:prstGeom prst="rect">
            <a:avLst/>
          </a:prstGeom>
          <a:noFill/>
          <a:ln>
            <a:noFill/>
          </a:ln>
        </p:spPr>
        <p:txBody>
          <a:bodyPr wrap="square" rtlCol="0">
            <a:spAutoFit/>
          </a:bodyPr>
          <a:lstStyle/>
          <a:p>
            <a:r>
              <a:rPr lang="cs-CZ" dirty="0"/>
              <a:t>Mikroprocesor</a:t>
            </a:r>
          </a:p>
        </p:txBody>
      </p:sp>
      <p:sp>
        <p:nvSpPr>
          <p:cNvPr id="7" name="TextovéPole 6">
            <a:extLst>
              <a:ext uri="{FF2B5EF4-FFF2-40B4-BE49-F238E27FC236}">
                <a16:creationId xmlns:a16="http://schemas.microsoft.com/office/drawing/2014/main" id="{0DBFA1FD-B6CB-4774-B081-22190BEA9F36}"/>
              </a:ext>
            </a:extLst>
          </p:cNvPr>
          <p:cNvSpPr txBox="1"/>
          <p:nvPr/>
        </p:nvSpPr>
        <p:spPr>
          <a:xfrm>
            <a:off x="4896036" y="1285380"/>
            <a:ext cx="1692188" cy="646331"/>
          </a:xfrm>
          <a:prstGeom prst="rect">
            <a:avLst/>
          </a:prstGeom>
          <a:noFill/>
          <a:ln>
            <a:noFill/>
          </a:ln>
        </p:spPr>
        <p:txBody>
          <a:bodyPr wrap="square" rtlCol="0">
            <a:spAutoFit/>
          </a:bodyPr>
          <a:lstStyle/>
          <a:p>
            <a:r>
              <a:rPr lang="cs-CZ" dirty="0"/>
              <a:t>Operační paměť</a:t>
            </a:r>
          </a:p>
        </p:txBody>
      </p:sp>
      <p:sp>
        <p:nvSpPr>
          <p:cNvPr id="9" name="Šipka: obousměrná vodorovná 8">
            <a:extLst>
              <a:ext uri="{FF2B5EF4-FFF2-40B4-BE49-F238E27FC236}">
                <a16:creationId xmlns:a16="http://schemas.microsoft.com/office/drawing/2014/main" id="{4644EB47-E27B-4C36-A110-947B5AC522AF}"/>
              </a:ext>
            </a:extLst>
          </p:cNvPr>
          <p:cNvSpPr/>
          <p:nvPr/>
        </p:nvSpPr>
        <p:spPr>
          <a:xfrm>
            <a:off x="251520" y="3095672"/>
            <a:ext cx="8280920" cy="66665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0" name="Šipka: obousměrná vodorovná 9">
            <a:extLst>
              <a:ext uri="{FF2B5EF4-FFF2-40B4-BE49-F238E27FC236}">
                <a16:creationId xmlns:a16="http://schemas.microsoft.com/office/drawing/2014/main" id="{8FC9F93E-AF5B-49A1-84DE-81DDD0C35D1B}"/>
              </a:ext>
            </a:extLst>
          </p:cNvPr>
          <p:cNvSpPr/>
          <p:nvPr/>
        </p:nvSpPr>
        <p:spPr>
          <a:xfrm>
            <a:off x="261382" y="3933056"/>
            <a:ext cx="8280920" cy="66665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1" name="Šipka: dolů 10">
            <a:extLst>
              <a:ext uri="{FF2B5EF4-FFF2-40B4-BE49-F238E27FC236}">
                <a16:creationId xmlns:a16="http://schemas.microsoft.com/office/drawing/2014/main" id="{AF4FACF6-5F59-428F-AB3D-C1145B5A247B}"/>
              </a:ext>
            </a:extLst>
          </p:cNvPr>
          <p:cNvSpPr/>
          <p:nvPr/>
        </p:nvSpPr>
        <p:spPr>
          <a:xfrm>
            <a:off x="1043608" y="2816932"/>
            <a:ext cx="360040" cy="432048"/>
          </a:xfrm>
          <a:prstGeom prst="down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rgbClr val="FF0000"/>
              </a:solidFill>
            </a:endParaRPr>
          </a:p>
        </p:txBody>
      </p:sp>
      <p:sp>
        <p:nvSpPr>
          <p:cNvPr id="12" name="Šipka: nahoru 11">
            <a:extLst>
              <a:ext uri="{FF2B5EF4-FFF2-40B4-BE49-F238E27FC236}">
                <a16:creationId xmlns:a16="http://schemas.microsoft.com/office/drawing/2014/main" id="{F9A87AF3-0234-410F-8A3A-EA44966C80B0}"/>
              </a:ext>
            </a:extLst>
          </p:cNvPr>
          <p:cNvSpPr/>
          <p:nvPr/>
        </p:nvSpPr>
        <p:spPr>
          <a:xfrm>
            <a:off x="5004048" y="2816932"/>
            <a:ext cx="360040" cy="432048"/>
          </a:xfrm>
          <a:prstGeom prst="up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3" name="TextovéPole 12">
            <a:extLst>
              <a:ext uri="{FF2B5EF4-FFF2-40B4-BE49-F238E27FC236}">
                <a16:creationId xmlns:a16="http://schemas.microsoft.com/office/drawing/2014/main" id="{AAFA43A0-4DCE-40EF-A396-3055445FF51A}"/>
              </a:ext>
            </a:extLst>
          </p:cNvPr>
          <p:cNvSpPr txBox="1"/>
          <p:nvPr/>
        </p:nvSpPr>
        <p:spPr>
          <a:xfrm>
            <a:off x="1280697" y="4084582"/>
            <a:ext cx="2448272" cy="369332"/>
          </a:xfrm>
          <a:prstGeom prst="rect">
            <a:avLst/>
          </a:prstGeom>
          <a:noFill/>
        </p:spPr>
        <p:txBody>
          <a:bodyPr wrap="square" rtlCol="0">
            <a:spAutoFit/>
          </a:bodyPr>
          <a:lstStyle/>
          <a:p>
            <a:r>
              <a:rPr lang="cs-CZ" dirty="0"/>
              <a:t>datová sběrnice</a:t>
            </a:r>
          </a:p>
        </p:txBody>
      </p:sp>
      <p:sp>
        <p:nvSpPr>
          <p:cNvPr id="14" name="TextovéPole 13">
            <a:extLst>
              <a:ext uri="{FF2B5EF4-FFF2-40B4-BE49-F238E27FC236}">
                <a16:creationId xmlns:a16="http://schemas.microsoft.com/office/drawing/2014/main" id="{34617AE5-0E56-4642-8587-864AA2962144}"/>
              </a:ext>
            </a:extLst>
          </p:cNvPr>
          <p:cNvSpPr txBox="1"/>
          <p:nvPr/>
        </p:nvSpPr>
        <p:spPr>
          <a:xfrm>
            <a:off x="1628052" y="3267800"/>
            <a:ext cx="2448272" cy="369332"/>
          </a:xfrm>
          <a:prstGeom prst="rect">
            <a:avLst/>
          </a:prstGeom>
          <a:noFill/>
        </p:spPr>
        <p:txBody>
          <a:bodyPr wrap="square" rtlCol="0">
            <a:spAutoFit/>
          </a:bodyPr>
          <a:lstStyle/>
          <a:p>
            <a:r>
              <a:rPr lang="cs-CZ" dirty="0"/>
              <a:t>adresová sběrnice</a:t>
            </a:r>
          </a:p>
        </p:txBody>
      </p:sp>
      <p:cxnSp>
        <p:nvCxnSpPr>
          <p:cNvPr id="16" name="Přímá spojnice 15">
            <a:extLst>
              <a:ext uri="{FF2B5EF4-FFF2-40B4-BE49-F238E27FC236}">
                <a16:creationId xmlns:a16="http://schemas.microsoft.com/office/drawing/2014/main" id="{9E3C1294-0A2E-4B15-BAC4-70B30D926CA2}"/>
              </a:ext>
            </a:extLst>
          </p:cNvPr>
          <p:cNvCxnSpPr/>
          <p:nvPr/>
        </p:nvCxnSpPr>
        <p:spPr>
          <a:xfrm flipH="1">
            <a:off x="7488324" y="3032956"/>
            <a:ext cx="432048" cy="729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ovéPole 16">
            <a:extLst>
              <a:ext uri="{FF2B5EF4-FFF2-40B4-BE49-F238E27FC236}">
                <a16:creationId xmlns:a16="http://schemas.microsoft.com/office/drawing/2014/main" id="{54F17151-A140-469A-A123-DFC89164B4C1}"/>
              </a:ext>
            </a:extLst>
          </p:cNvPr>
          <p:cNvSpPr txBox="1"/>
          <p:nvPr/>
        </p:nvSpPr>
        <p:spPr>
          <a:xfrm>
            <a:off x="7697793" y="2791044"/>
            <a:ext cx="1044116" cy="307777"/>
          </a:xfrm>
          <a:prstGeom prst="rect">
            <a:avLst/>
          </a:prstGeom>
          <a:noFill/>
        </p:spPr>
        <p:txBody>
          <a:bodyPr wrap="square" rtlCol="0">
            <a:spAutoFit/>
          </a:bodyPr>
          <a:lstStyle/>
          <a:p>
            <a:r>
              <a:rPr lang="cs-CZ" sz="1400" dirty="0"/>
              <a:t>20 b</a:t>
            </a:r>
          </a:p>
        </p:txBody>
      </p:sp>
      <p:cxnSp>
        <p:nvCxnSpPr>
          <p:cNvPr id="18" name="Přímá spojnice 17">
            <a:extLst>
              <a:ext uri="{FF2B5EF4-FFF2-40B4-BE49-F238E27FC236}">
                <a16:creationId xmlns:a16="http://schemas.microsoft.com/office/drawing/2014/main" id="{E2A60433-235E-4293-AA35-74718B7E301B}"/>
              </a:ext>
            </a:extLst>
          </p:cNvPr>
          <p:cNvCxnSpPr/>
          <p:nvPr/>
        </p:nvCxnSpPr>
        <p:spPr>
          <a:xfrm flipH="1">
            <a:off x="7431255" y="3883979"/>
            <a:ext cx="432048" cy="729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ovéPole 18">
            <a:extLst>
              <a:ext uri="{FF2B5EF4-FFF2-40B4-BE49-F238E27FC236}">
                <a16:creationId xmlns:a16="http://schemas.microsoft.com/office/drawing/2014/main" id="{F05787DF-5537-4E57-9C81-AE341FD8E00E}"/>
              </a:ext>
            </a:extLst>
          </p:cNvPr>
          <p:cNvSpPr txBox="1"/>
          <p:nvPr/>
        </p:nvSpPr>
        <p:spPr>
          <a:xfrm>
            <a:off x="7640724" y="3642067"/>
            <a:ext cx="1044116" cy="307777"/>
          </a:xfrm>
          <a:prstGeom prst="rect">
            <a:avLst/>
          </a:prstGeom>
          <a:noFill/>
        </p:spPr>
        <p:txBody>
          <a:bodyPr wrap="square" rtlCol="0">
            <a:spAutoFit/>
          </a:bodyPr>
          <a:lstStyle/>
          <a:p>
            <a:r>
              <a:rPr lang="cs-CZ" sz="1400" dirty="0"/>
              <a:t>16 b</a:t>
            </a:r>
          </a:p>
        </p:txBody>
      </p:sp>
      <p:sp>
        <p:nvSpPr>
          <p:cNvPr id="20" name="Šipka: obousměrná svislá 19">
            <a:extLst>
              <a:ext uri="{FF2B5EF4-FFF2-40B4-BE49-F238E27FC236}">
                <a16:creationId xmlns:a16="http://schemas.microsoft.com/office/drawing/2014/main" id="{4CC614CB-88DE-4182-A714-D00FE803FA0E}"/>
              </a:ext>
            </a:extLst>
          </p:cNvPr>
          <p:cNvSpPr/>
          <p:nvPr/>
        </p:nvSpPr>
        <p:spPr>
          <a:xfrm>
            <a:off x="1423428" y="2825562"/>
            <a:ext cx="310234" cy="1246175"/>
          </a:xfrm>
          <a:prstGeom prst="upDown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1" name="Šipka: obousměrná svislá 20">
            <a:extLst>
              <a:ext uri="{FF2B5EF4-FFF2-40B4-BE49-F238E27FC236}">
                <a16:creationId xmlns:a16="http://schemas.microsoft.com/office/drawing/2014/main" id="{03C2CDD5-DDEE-4607-AE25-04582EF2B39C}"/>
              </a:ext>
            </a:extLst>
          </p:cNvPr>
          <p:cNvSpPr/>
          <p:nvPr/>
        </p:nvSpPr>
        <p:spPr>
          <a:xfrm>
            <a:off x="5856121" y="2816932"/>
            <a:ext cx="310234" cy="1274331"/>
          </a:xfrm>
          <a:prstGeom prst="up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2" name="Obdélník 21">
            <a:extLst>
              <a:ext uri="{FF2B5EF4-FFF2-40B4-BE49-F238E27FC236}">
                <a16:creationId xmlns:a16="http://schemas.microsoft.com/office/drawing/2014/main" id="{0DB4F421-06B0-43BA-879E-B1C30E61EB48}"/>
              </a:ext>
            </a:extLst>
          </p:cNvPr>
          <p:cNvSpPr/>
          <p:nvPr/>
        </p:nvSpPr>
        <p:spPr>
          <a:xfrm>
            <a:off x="661366" y="4948169"/>
            <a:ext cx="1404156" cy="16201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3" name="Obdélník 22">
            <a:extLst>
              <a:ext uri="{FF2B5EF4-FFF2-40B4-BE49-F238E27FC236}">
                <a16:creationId xmlns:a16="http://schemas.microsoft.com/office/drawing/2014/main" id="{8A441FA3-4E05-4FB0-ADF4-05C69515D1B7}"/>
              </a:ext>
            </a:extLst>
          </p:cNvPr>
          <p:cNvSpPr/>
          <p:nvPr/>
        </p:nvSpPr>
        <p:spPr>
          <a:xfrm>
            <a:off x="2519772" y="4948169"/>
            <a:ext cx="1404156" cy="16201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4" name="Obdélník 23">
            <a:extLst>
              <a:ext uri="{FF2B5EF4-FFF2-40B4-BE49-F238E27FC236}">
                <a16:creationId xmlns:a16="http://schemas.microsoft.com/office/drawing/2014/main" id="{FD32ADAA-0972-4122-972F-ADFF4C34252E}"/>
              </a:ext>
            </a:extLst>
          </p:cNvPr>
          <p:cNvSpPr/>
          <p:nvPr/>
        </p:nvSpPr>
        <p:spPr>
          <a:xfrm>
            <a:off x="4401842" y="4948169"/>
            <a:ext cx="1404156" cy="16201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5" name="Obdélník 24">
            <a:extLst>
              <a:ext uri="{FF2B5EF4-FFF2-40B4-BE49-F238E27FC236}">
                <a16:creationId xmlns:a16="http://schemas.microsoft.com/office/drawing/2014/main" id="{A6560844-1140-4ADD-902A-C6DF1F36C500}"/>
              </a:ext>
            </a:extLst>
          </p:cNvPr>
          <p:cNvSpPr/>
          <p:nvPr/>
        </p:nvSpPr>
        <p:spPr>
          <a:xfrm>
            <a:off x="6236568" y="4948169"/>
            <a:ext cx="1404156" cy="16201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6" name="TextovéPole 25">
            <a:extLst>
              <a:ext uri="{FF2B5EF4-FFF2-40B4-BE49-F238E27FC236}">
                <a16:creationId xmlns:a16="http://schemas.microsoft.com/office/drawing/2014/main" id="{D1E8D497-BFFA-438E-8157-6975C7EA6A48}"/>
              </a:ext>
            </a:extLst>
          </p:cNvPr>
          <p:cNvSpPr txBox="1"/>
          <p:nvPr/>
        </p:nvSpPr>
        <p:spPr>
          <a:xfrm>
            <a:off x="743853" y="5572009"/>
            <a:ext cx="1359150" cy="369332"/>
          </a:xfrm>
          <a:prstGeom prst="rect">
            <a:avLst/>
          </a:prstGeom>
          <a:noFill/>
          <a:ln>
            <a:noFill/>
          </a:ln>
        </p:spPr>
        <p:txBody>
          <a:bodyPr wrap="square" rtlCol="0">
            <a:spAutoFit/>
          </a:bodyPr>
          <a:lstStyle/>
          <a:p>
            <a:r>
              <a:rPr lang="cs-CZ" dirty="0"/>
              <a:t>Klávesnice</a:t>
            </a:r>
          </a:p>
        </p:txBody>
      </p:sp>
      <p:sp>
        <p:nvSpPr>
          <p:cNvPr id="27" name="TextovéPole 26">
            <a:extLst>
              <a:ext uri="{FF2B5EF4-FFF2-40B4-BE49-F238E27FC236}">
                <a16:creationId xmlns:a16="http://schemas.microsoft.com/office/drawing/2014/main" id="{3FD28901-ABA1-4060-9568-B4A0B1D76C45}"/>
              </a:ext>
            </a:extLst>
          </p:cNvPr>
          <p:cNvSpPr txBox="1"/>
          <p:nvPr/>
        </p:nvSpPr>
        <p:spPr>
          <a:xfrm>
            <a:off x="2745228" y="5573593"/>
            <a:ext cx="945105" cy="369332"/>
          </a:xfrm>
          <a:prstGeom prst="rect">
            <a:avLst/>
          </a:prstGeom>
          <a:noFill/>
          <a:ln>
            <a:noFill/>
          </a:ln>
        </p:spPr>
        <p:txBody>
          <a:bodyPr wrap="square" rtlCol="0">
            <a:spAutoFit/>
          </a:bodyPr>
          <a:lstStyle/>
          <a:p>
            <a:r>
              <a:rPr lang="cs-CZ" dirty="0"/>
              <a:t>Grafika</a:t>
            </a:r>
          </a:p>
        </p:txBody>
      </p:sp>
      <p:sp>
        <p:nvSpPr>
          <p:cNvPr id="28" name="TextovéPole 27">
            <a:extLst>
              <a:ext uri="{FF2B5EF4-FFF2-40B4-BE49-F238E27FC236}">
                <a16:creationId xmlns:a16="http://schemas.microsoft.com/office/drawing/2014/main" id="{4B0B1FCE-A874-4AF2-8AC6-79A81FA67330}"/>
              </a:ext>
            </a:extLst>
          </p:cNvPr>
          <p:cNvSpPr txBox="1"/>
          <p:nvPr/>
        </p:nvSpPr>
        <p:spPr>
          <a:xfrm>
            <a:off x="4773299" y="5573593"/>
            <a:ext cx="846094" cy="369332"/>
          </a:xfrm>
          <a:prstGeom prst="rect">
            <a:avLst/>
          </a:prstGeom>
          <a:noFill/>
          <a:ln>
            <a:noFill/>
          </a:ln>
        </p:spPr>
        <p:txBody>
          <a:bodyPr wrap="square" rtlCol="0">
            <a:spAutoFit/>
          </a:bodyPr>
          <a:lstStyle/>
          <a:p>
            <a:r>
              <a:rPr lang="cs-CZ" dirty="0"/>
              <a:t>Zvuk</a:t>
            </a:r>
          </a:p>
        </p:txBody>
      </p:sp>
      <p:sp>
        <p:nvSpPr>
          <p:cNvPr id="29" name="TextovéPole 28">
            <a:extLst>
              <a:ext uri="{FF2B5EF4-FFF2-40B4-BE49-F238E27FC236}">
                <a16:creationId xmlns:a16="http://schemas.microsoft.com/office/drawing/2014/main" id="{D50C1355-9E56-42E9-A8A7-08DD6C21DEA8}"/>
              </a:ext>
            </a:extLst>
          </p:cNvPr>
          <p:cNvSpPr txBox="1"/>
          <p:nvPr/>
        </p:nvSpPr>
        <p:spPr>
          <a:xfrm>
            <a:off x="6642230" y="5223108"/>
            <a:ext cx="846094" cy="369332"/>
          </a:xfrm>
          <a:prstGeom prst="rect">
            <a:avLst/>
          </a:prstGeom>
          <a:noFill/>
          <a:ln>
            <a:noFill/>
          </a:ln>
        </p:spPr>
        <p:txBody>
          <a:bodyPr wrap="square" rtlCol="0">
            <a:spAutoFit/>
          </a:bodyPr>
          <a:lstStyle/>
          <a:p>
            <a:r>
              <a:rPr lang="cs-CZ" dirty="0"/>
              <a:t>Síť</a:t>
            </a:r>
          </a:p>
        </p:txBody>
      </p:sp>
      <p:sp>
        <p:nvSpPr>
          <p:cNvPr id="30" name="Šipka: dolů 29">
            <a:extLst>
              <a:ext uri="{FF2B5EF4-FFF2-40B4-BE49-F238E27FC236}">
                <a16:creationId xmlns:a16="http://schemas.microsoft.com/office/drawing/2014/main" id="{1A1F6D12-650C-4927-B070-F8614E9FBDE9}"/>
              </a:ext>
            </a:extLst>
          </p:cNvPr>
          <p:cNvSpPr/>
          <p:nvPr/>
        </p:nvSpPr>
        <p:spPr>
          <a:xfrm>
            <a:off x="1038613" y="3593497"/>
            <a:ext cx="360040" cy="1351503"/>
          </a:xfrm>
          <a:prstGeom prst="down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1" name="Šipka: dolů 30">
            <a:extLst>
              <a:ext uri="{FF2B5EF4-FFF2-40B4-BE49-F238E27FC236}">
                <a16:creationId xmlns:a16="http://schemas.microsoft.com/office/drawing/2014/main" id="{644BC5C4-78E0-495C-9DEE-A55CB64A55A4}"/>
              </a:ext>
            </a:extLst>
          </p:cNvPr>
          <p:cNvSpPr/>
          <p:nvPr/>
        </p:nvSpPr>
        <p:spPr>
          <a:xfrm>
            <a:off x="2935141" y="3592644"/>
            <a:ext cx="360040" cy="1351503"/>
          </a:xfrm>
          <a:prstGeom prst="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2" name="Šipka: dolů 31">
            <a:extLst>
              <a:ext uri="{FF2B5EF4-FFF2-40B4-BE49-F238E27FC236}">
                <a16:creationId xmlns:a16="http://schemas.microsoft.com/office/drawing/2014/main" id="{39836D0C-CE72-4879-B862-0E5BA0A8FDA2}"/>
              </a:ext>
            </a:extLst>
          </p:cNvPr>
          <p:cNvSpPr/>
          <p:nvPr/>
        </p:nvSpPr>
        <p:spPr>
          <a:xfrm>
            <a:off x="4572000" y="3593497"/>
            <a:ext cx="360040" cy="1351503"/>
          </a:xfrm>
          <a:prstGeom prst="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3" name="Šipka: dolů 32">
            <a:extLst>
              <a:ext uri="{FF2B5EF4-FFF2-40B4-BE49-F238E27FC236}">
                <a16:creationId xmlns:a16="http://schemas.microsoft.com/office/drawing/2014/main" id="{B2F73191-17D6-41F8-8CA1-8C76BED0A6AC}"/>
              </a:ext>
            </a:extLst>
          </p:cNvPr>
          <p:cNvSpPr/>
          <p:nvPr/>
        </p:nvSpPr>
        <p:spPr>
          <a:xfrm>
            <a:off x="6429698" y="3602506"/>
            <a:ext cx="360040" cy="1351503"/>
          </a:xfrm>
          <a:prstGeom prst="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4" name="Šipka: obousměrná svislá 33">
            <a:extLst>
              <a:ext uri="{FF2B5EF4-FFF2-40B4-BE49-F238E27FC236}">
                <a16:creationId xmlns:a16="http://schemas.microsoft.com/office/drawing/2014/main" id="{A8233E8D-E5F0-42A1-B0DC-E916972D4DD6}"/>
              </a:ext>
            </a:extLst>
          </p:cNvPr>
          <p:cNvSpPr/>
          <p:nvPr/>
        </p:nvSpPr>
        <p:spPr>
          <a:xfrm>
            <a:off x="1582600" y="4453914"/>
            <a:ext cx="310234" cy="490233"/>
          </a:xfrm>
          <a:prstGeom prst="upDown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5" name="Šipka: obousměrná svislá 34">
            <a:extLst>
              <a:ext uri="{FF2B5EF4-FFF2-40B4-BE49-F238E27FC236}">
                <a16:creationId xmlns:a16="http://schemas.microsoft.com/office/drawing/2014/main" id="{F3FEF342-0A3B-4BB6-9251-5F6025ED4575}"/>
              </a:ext>
            </a:extLst>
          </p:cNvPr>
          <p:cNvSpPr/>
          <p:nvPr/>
        </p:nvSpPr>
        <p:spPr>
          <a:xfrm>
            <a:off x="3410861" y="4444588"/>
            <a:ext cx="310234" cy="490233"/>
          </a:xfrm>
          <a:prstGeom prst="up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6" name="Šipka: obousměrná svislá 35">
            <a:extLst>
              <a:ext uri="{FF2B5EF4-FFF2-40B4-BE49-F238E27FC236}">
                <a16:creationId xmlns:a16="http://schemas.microsoft.com/office/drawing/2014/main" id="{4EC8987E-E56D-440D-83C6-2C2D6A57B75E}"/>
              </a:ext>
            </a:extLst>
          </p:cNvPr>
          <p:cNvSpPr/>
          <p:nvPr/>
        </p:nvSpPr>
        <p:spPr>
          <a:xfrm>
            <a:off x="5117482" y="4447002"/>
            <a:ext cx="310234" cy="490233"/>
          </a:xfrm>
          <a:prstGeom prst="up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7" name="Šipka: obousměrná svislá 36">
            <a:extLst>
              <a:ext uri="{FF2B5EF4-FFF2-40B4-BE49-F238E27FC236}">
                <a16:creationId xmlns:a16="http://schemas.microsoft.com/office/drawing/2014/main" id="{38C20005-E7CB-4D5E-80C1-EFB16794332D}"/>
              </a:ext>
            </a:extLst>
          </p:cNvPr>
          <p:cNvSpPr/>
          <p:nvPr/>
        </p:nvSpPr>
        <p:spPr>
          <a:xfrm>
            <a:off x="6863486" y="4454767"/>
            <a:ext cx="310234" cy="490233"/>
          </a:xfrm>
          <a:prstGeom prst="up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cxnSp>
        <p:nvCxnSpPr>
          <p:cNvPr id="39" name="Přímá spojnice se šipkou 38">
            <a:extLst>
              <a:ext uri="{FF2B5EF4-FFF2-40B4-BE49-F238E27FC236}">
                <a16:creationId xmlns:a16="http://schemas.microsoft.com/office/drawing/2014/main" id="{0E42871A-640C-4EB6-B290-391D41D82F64}"/>
              </a:ext>
            </a:extLst>
          </p:cNvPr>
          <p:cNvCxnSpPr>
            <a:cxnSpLocks/>
            <a:stCxn id="5" idx="3"/>
          </p:cNvCxnSpPr>
          <p:nvPr/>
        </p:nvCxnSpPr>
        <p:spPr>
          <a:xfrm>
            <a:off x="2794749" y="1700808"/>
            <a:ext cx="9728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Přímá spojnice se šipkou 41">
            <a:extLst>
              <a:ext uri="{FF2B5EF4-FFF2-40B4-BE49-F238E27FC236}">
                <a16:creationId xmlns:a16="http://schemas.microsoft.com/office/drawing/2014/main" id="{7697DFEE-9444-4B9C-A5B6-A92619D35C80}"/>
              </a:ext>
            </a:extLst>
          </p:cNvPr>
          <p:cNvCxnSpPr/>
          <p:nvPr/>
        </p:nvCxnSpPr>
        <p:spPr>
          <a:xfrm>
            <a:off x="3295181" y="1700808"/>
            <a:ext cx="0" cy="684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Přímá spojnice 44">
            <a:extLst>
              <a:ext uri="{FF2B5EF4-FFF2-40B4-BE49-F238E27FC236}">
                <a16:creationId xmlns:a16="http://schemas.microsoft.com/office/drawing/2014/main" id="{F460B02A-6ADA-4DC6-B2E6-8E8DB5DB3EFC}"/>
              </a:ext>
            </a:extLst>
          </p:cNvPr>
          <p:cNvCxnSpPr>
            <a:stCxn id="43" idx="0"/>
            <a:endCxn id="43" idx="0"/>
          </p:cNvCxnSpPr>
          <p:nvPr/>
        </p:nvCxnSpPr>
        <p:spPr>
          <a:xfrm>
            <a:off x="3491674" y="1348096"/>
            <a:ext cx="0" cy="0"/>
          </a:xfrm>
          <a:prstGeom prst="line">
            <a:avLst/>
          </a:prstGeom>
        </p:spPr>
        <p:style>
          <a:lnRef idx="1">
            <a:schemeClr val="dk1"/>
          </a:lnRef>
          <a:fillRef idx="0">
            <a:schemeClr val="dk1"/>
          </a:fillRef>
          <a:effectRef idx="0">
            <a:schemeClr val="dk1"/>
          </a:effectRef>
          <a:fontRef idx="minor">
            <a:schemeClr val="tx1"/>
          </a:fontRef>
        </p:style>
      </p:cxnSp>
      <p:cxnSp>
        <p:nvCxnSpPr>
          <p:cNvPr id="47" name="Přímá spojnice 46">
            <a:extLst>
              <a:ext uri="{FF2B5EF4-FFF2-40B4-BE49-F238E27FC236}">
                <a16:creationId xmlns:a16="http://schemas.microsoft.com/office/drawing/2014/main" id="{4CB7D7FE-EF6B-49F9-9FC5-A7E4F077A087}"/>
              </a:ext>
            </a:extLst>
          </p:cNvPr>
          <p:cNvCxnSpPr>
            <a:cxnSpLocks/>
          </p:cNvCxnSpPr>
          <p:nvPr/>
        </p:nvCxnSpPr>
        <p:spPr>
          <a:xfrm>
            <a:off x="3356274" y="1412776"/>
            <a:ext cx="209704" cy="0"/>
          </a:xfrm>
          <a:prstGeom prst="line">
            <a:avLst/>
          </a:prstGeom>
        </p:spPr>
        <p:style>
          <a:lnRef idx="1">
            <a:schemeClr val="dk1"/>
          </a:lnRef>
          <a:fillRef idx="0">
            <a:schemeClr val="dk1"/>
          </a:fillRef>
          <a:effectRef idx="0">
            <a:schemeClr val="dk1"/>
          </a:effectRef>
          <a:fontRef idx="minor">
            <a:schemeClr val="tx1"/>
          </a:fontRef>
        </p:style>
      </p:cxnSp>
      <p:sp>
        <p:nvSpPr>
          <p:cNvPr id="49" name="TextovéPole 48">
            <a:extLst>
              <a:ext uri="{FF2B5EF4-FFF2-40B4-BE49-F238E27FC236}">
                <a16:creationId xmlns:a16="http://schemas.microsoft.com/office/drawing/2014/main" id="{598C3CA3-7770-4EB2-B883-51499440EDA2}"/>
              </a:ext>
            </a:extLst>
          </p:cNvPr>
          <p:cNvSpPr txBox="1"/>
          <p:nvPr/>
        </p:nvSpPr>
        <p:spPr>
          <a:xfrm>
            <a:off x="902741" y="2515"/>
            <a:ext cx="6838683" cy="1384995"/>
          </a:xfrm>
          <a:prstGeom prst="rect">
            <a:avLst/>
          </a:prstGeom>
          <a:solidFill>
            <a:schemeClr val="accent1">
              <a:lumMod val="20000"/>
              <a:lumOff val="80000"/>
            </a:schemeClr>
          </a:solidFill>
        </p:spPr>
        <p:txBody>
          <a:bodyPr wrap="square" rtlCol="0">
            <a:spAutoFit/>
          </a:bodyPr>
          <a:lstStyle/>
          <a:p>
            <a:r>
              <a:rPr lang="cs-CZ" sz="1400" dirty="0"/>
              <a:t>Ke vstupním/výstupním zařízením se přistupuje pomocí instrukcí IN a OUT. V tomto případě bude signál M/IO ve stavu nula. Na adresové sběrnici se objeví číslo brány (portu) a přes datovou sběrnici se z vybraného zařízení přečtou nebo do vybraného zařízení pošlou data. </a:t>
            </a:r>
          </a:p>
          <a:p>
            <a:r>
              <a:rPr lang="cs-CZ" sz="1400" b="1" dirty="0"/>
              <a:t>Adresa na datové sběrnici představuje číslo brány (portu) a slouží k výběru vstupního/výstupního zařízení</a:t>
            </a:r>
          </a:p>
        </p:txBody>
      </p:sp>
      <p:sp>
        <p:nvSpPr>
          <p:cNvPr id="2" name="TextovéPole 1">
            <a:extLst>
              <a:ext uri="{FF2B5EF4-FFF2-40B4-BE49-F238E27FC236}">
                <a16:creationId xmlns:a16="http://schemas.microsoft.com/office/drawing/2014/main" id="{83827A94-9F48-4D33-AB95-43BF8A84CDA7}"/>
              </a:ext>
            </a:extLst>
          </p:cNvPr>
          <p:cNvSpPr txBox="1"/>
          <p:nvPr/>
        </p:nvSpPr>
        <p:spPr>
          <a:xfrm>
            <a:off x="1093104" y="2361536"/>
            <a:ext cx="1102632" cy="369332"/>
          </a:xfrm>
          <a:prstGeom prst="rect">
            <a:avLst/>
          </a:prstGeom>
          <a:noFill/>
        </p:spPr>
        <p:txBody>
          <a:bodyPr wrap="square" rtlCol="0">
            <a:spAutoFit/>
          </a:bodyPr>
          <a:lstStyle/>
          <a:p>
            <a:r>
              <a:rPr lang="cs-CZ" b="1" dirty="0">
                <a:solidFill>
                  <a:srgbClr val="FF0000"/>
                </a:solidFill>
              </a:rPr>
              <a:t>IN, OUT</a:t>
            </a:r>
          </a:p>
        </p:txBody>
      </p:sp>
      <p:sp>
        <p:nvSpPr>
          <p:cNvPr id="4" name="TextovéPole 3">
            <a:extLst>
              <a:ext uri="{FF2B5EF4-FFF2-40B4-BE49-F238E27FC236}">
                <a16:creationId xmlns:a16="http://schemas.microsoft.com/office/drawing/2014/main" id="{FD5476FF-2DA1-417A-AEA0-57AEE729D2DA}"/>
              </a:ext>
            </a:extLst>
          </p:cNvPr>
          <p:cNvSpPr txBox="1"/>
          <p:nvPr/>
        </p:nvSpPr>
        <p:spPr>
          <a:xfrm>
            <a:off x="3686363" y="1505396"/>
            <a:ext cx="218502" cy="369332"/>
          </a:xfrm>
          <a:prstGeom prst="rect">
            <a:avLst/>
          </a:prstGeom>
          <a:noFill/>
        </p:spPr>
        <p:txBody>
          <a:bodyPr wrap="square" rtlCol="0">
            <a:spAutoFit/>
          </a:bodyPr>
          <a:lstStyle/>
          <a:p>
            <a:r>
              <a:rPr lang="cs-CZ" dirty="0"/>
              <a:t>0</a:t>
            </a:r>
          </a:p>
        </p:txBody>
      </p:sp>
      <p:sp>
        <p:nvSpPr>
          <p:cNvPr id="51" name="TextovéPole 50">
            <a:extLst>
              <a:ext uri="{FF2B5EF4-FFF2-40B4-BE49-F238E27FC236}">
                <a16:creationId xmlns:a16="http://schemas.microsoft.com/office/drawing/2014/main" id="{9760A87A-BF2F-4A7E-A2C7-56F042E47A04}"/>
              </a:ext>
            </a:extLst>
          </p:cNvPr>
          <p:cNvSpPr txBox="1"/>
          <p:nvPr/>
        </p:nvSpPr>
        <p:spPr>
          <a:xfrm>
            <a:off x="3137772" y="2340863"/>
            <a:ext cx="218502" cy="369332"/>
          </a:xfrm>
          <a:prstGeom prst="rect">
            <a:avLst/>
          </a:prstGeom>
          <a:noFill/>
        </p:spPr>
        <p:txBody>
          <a:bodyPr wrap="square" rtlCol="0">
            <a:spAutoFit/>
          </a:bodyPr>
          <a:lstStyle/>
          <a:p>
            <a:r>
              <a:rPr lang="cs-CZ" dirty="0"/>
              <a:t>0</a:t>
            </a:r>
          </a:p>
        </p:txBody>
      </p:sp>
      <p:sp>
        <p:nvSpPr>
          <p:cNvPr id="6" name="TextovéPole 5">
            <a:extLst>
              <a:ext uri="{FF2B5EF4-FFF2-40B4-BE49-F238E27FC236}">
                <a16:creationId xmlns:a16="http://schemas.microsoft.com/office/drawing/2014/main" id="{AA182C3C-986A-4318-B15D-B86ACBA6AAC8}"/>
              </a:ext>
            </a:extLst>
          </p:cNvPr>
          <p:cNvSpPr txBox="1"/>
          <p:nvPr/>
        </p:nvSpPr>
        <p:spPr>
          <a:xfrm>
            <a:off x="743853" y="6057292"/>
            <a:ext cx="1148981" cy="307777"/>
          </a:xfrm>
          <a:prstGeom prst="rect">
            <a:avLst/>
          </a:prstGeom>
          <a:noFill/>
        </p:spPr>
        <p:txBody>
          <a:bodyPr wrap="square" rtlCol="0">
            <a:spAutoFit/>
          </a:bodyPr>
          <a:lstStyle/>
          <a:p>
            <a:r>
              <a:rPr lang="cs-CZ" sz="1400" dirty="0"/>
              <a:t>Port 2F8h </a:t>
            </a:r>
          </a:p>
        </p:txBody>
      </p:sp>
      <p:sp>
        <p:nvSpPr>
          <p:cNvPr id="44" name="TextovéPole 43">
            <a:extLst>
              <a:ext uri="{FF2B5EF4-FFF2-40B4-BE49-F238E27FC236}">
                <a16:creationId xmlns:a16="http://schemas.microsoft.com/office/drawing/2014/main" id="{BD207B49-5360-471D-BFBD-788736803CEC}"/>
              </a:ext>
            </a:extLst>
          </p:cNvPr>
          <p:cNvSpPr txBox="1"/>
          <p:nvPr/>
        </p:nvSpPr>
        <p:spPr>
          <a:xfrm>
            <a:off x="2706666" y="5896597"/>
            <a:ext cx="1148981" cy="738664"/>
          </a:xfrm>
          <a:prstGeom prst="rect">
            <a:avLst/>
          </a:prstGeom>
          <a:noFill/>
        </p:spPr>
        <p:txBody>
          <a:bodyPr wrap="square" rtlCol="0">
            <a:spAutoFit/>
          </a:bodyPr>
          <a:lstStyle/>
          <a:p>
            <a:r>
              <a:rPr lang="cs-CZ" sz="1400" dirty="0"/>
              <a:t>Port 300h</a:t>
            </a:r>
          </a:p>
          <a:p>
            <a:r>
              <a:rPr lang="cs-CZ" sz="1400" dirty="0"/>
              <a:t>Port 301h</a:t>
            </a:r>
          </a:p>
          <a:p>
            <a:r>
              <a:rPr lang="cs-CZ" sz="1400" dirty="0"/>
              <a:t>Port 302h</a:t>
            </a:r>
          </a:p>
        </p:txBody>
      </p:sp>
      <p:sp>
        <p:nvSpPr>
          <p:cNvPr id="46" name="TextovéPole 45">
            <a:extLst>
              <a:ext uri="{FF2B5EF4-FFF2-40B4-BE49-F238E27FC236}">
                <a16:creationId xmlns:a16="http://schemas.microsoft.com/office/drawing/2014/main" id="{3FD5DD6C-B0E6-42AE-9983-A27DF02A5622}"/>
              </a:ext>
            </a:extLst>
          </p:cNvPr>
          <p:cNvSpPr txBox="1"/>
          <p:nvPr/>
        </p:nvSpPr>
        <p:spPr>
          <a:xfrm>
            <a:off x="4593149" y="5896597"/>
            <a:ext cx="1148981" cy="738664"/>
          </a:xfrm>
          <a:prstGeom prst="rect">
            <a:avLst/>
          </a:prstGeom>
          <a:noFill/>
        </p:spPr>
        <p:txBody>
          <a:bodyPr wrap="square" rtlCol="0">
            <a:spAutoFit/>
          </a:bodyPr>
          <a:lstStyle/>
          <a:p>
            <a:r>
              <a:rPr lang="cs-CZ" sz="1400" dirty="0"/>
              <a:t>Port 1F2h</a:t>
            </a:r>
          </a:p>
          <a:p>
            <a:r>
              <a:rPr lang="cs-CZ" sz="1400" dirty="0"/>
              <a:t>Port 1F3h</a:t>
            </a:r>
          </a:p>
          <a:p>
            <a:r>
              <a:rPr lang="cs-CZ" sz="1400" dirty="0"/>
              <a:t>Port 1F4h</a:t>
            </a:r>
          </a:p>
        </p:txBody>
      </p:sp>
      <p:sp>
        <p:nvSpPr>
          <p:cNvPr id="48" name="TextovéPole 47">
            <a:extLst>
              <a:ext uri="{FF2B5EF4-FFF2-40B4-BE49-F238E27FC236}">
                <a16:creationId xmlns:a16="http://schemas.microsoft.com/office/drawing/2014/main" id="{1D5F1978-C473-4AD9-9176-EDC14956C503}"/>
              </a:ext>
            </a:extLst>
          </p:cNvPr>
          <p:cNvSpPr txBox="1"/>
          <p:nvPr/>
        </p:nvSpPr>
        <p:spPr>
          <a:xfrm>
            <a:off x="6429698" y="5645175"/>
            <a:ext cx="1148981" cy="954107"/>
          </a:xfrm>
          <a:prstGeom prst="rect">
            <a:avLst/>
          </a:prstGeom>
          <a:noFill/>
        </p:spPr>
        <p:txBody>
          <a:bodyPr wrap="square" rtlCol="0">
            <a:spAutoFit/>
          </a:bodyPr>
          <a:lstStyle/>
          <a:p>
            <a:r>
              <a:rPr lang="cs-CZ" sz="1400" dirty="0"/>
              <a:t>Port 4E0h</a:t>
            </a:r>
          </a:p>
          <a:p>
            <a:r>
              <a:rPr lang="cs-CZ" sz="1400" dirty="0"/>
              <a:t>Port 4E1h</a:t>
            </a:r>
          </a:p>
          <a:p>
            <a:r>
              <a:rPr lang="cs-CZ" sz="1400" dirty="0"/>
              <a:t>Port 4E2h</a:t>
            </a:r>
          </a:p>
          <a:p>
            <a:r>
              <a:rPr lang="cs-CZ" sz="1400" dirty="0"/>
              <a:t>Port 4E3h</a:t>
            </a:r>
          </a:p>
        </p:txBody>
      </p:sp>
      <p:sp>
        <p:nvSpPr>
          <p:cNvPr id="50" name="TextovéPole 49">
            <a:extLst>
              <a:ext uri="{FF2B5EF4-FFF2-40B4-BE49-F238E27FC236}">
                <a16:creationId xmlns:a16="http://schemas.microsoft.com/office/drawing/2014/main" id="{29F1CFD0-7F73-46E8-977D-A2275334B024}"/>
              </a:ext>
            </a:extLst>
          </p:cNvPr>
          <p:cNvSpPr txBox="1"/>
          <p:nvPr/>
        </p:nvSpPr>
        <p:spPr>
          <a:xfrm>
            <a:off x="530272" y="2817861"/>
            <a:ext cx="1148981" cy="307777"/>
          </a:xfrm>
          <a:prstGeom prst="rect">
            <a:avLst/>
          </a:prstGeom>
          <a:noFill/>
        </p:spPr>
        <p:txBody>
          <a:bodyPr wrap="square" rtlCol="0">
            <a:spAutoFit/>
          </a:bodyPr>
          <a:lstStyle/>
          <a:p>
            <a:r>
              <a:rPr lang="cs-CZ" sz="1400" dirty="0"/>
              <a:t> </a:t>
            </a:r>
            <a:r>
              <a:rPr lang="cs-CZ" sz="1400" b="1" dirty="0">
                <a:solidFill>
                  <a:srgbClr val="FF0000"/>
                </a:solidFill>
              </a:rPr>
              <a:t>2F8h</a:t>
            </a:r>
            <a:r>
              <a:rPr lang="cs-CZ" sz="1400" dirty="0"/>
              <a:t> </a:t>
            </a:r>
          </a:p>
        </p:txBody>
      </p:sp>
    </p:spTree>
    <p:extLst>
      <p:ext uri="{BB962C8B-B14F-4D97-AF65-F5344CB8AC3E}">
        <p14:creationId xmlns:p14="http://schemas.microsoft.com/office/powerpoint/2010/main" val="216122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ovéPole 42">
            <a:extLst>
              <a:ext uri="{FF2B5EF4-FFF2-40B4-BE49-F238E27FC236}">
                <a16:creationId xmlns:a16="http://schemas.microsoft.com/office/drawing/2014/main" id="{3F81B29C-4A62-4E83-9A85-EEC6E4EAC5BD}"/>
              </a:ext>
            </a:extLst>
          </p:cNvPr>
          <p:cNvSpPr txBox="1"/>
          <p:nvPr/>
        </p:nvSpPr>
        <p:spPr>
          <a:xfrm>
            <a:off x="2997280" y="1348096"/>
            <a:ext cx="988787" cy="369332"/>
          </a:xfrm>
          <a:prstGeom prst="rect">
            <a:avLst/>
          </a:prstGeom>
          <a:noFill/>
        </p:spPr>
        <p:txBody>
          <a:bodyPr wrap="square" rtlCol="0">
            <a:spAutoFit/>
          </a:bodyPr>
          <a:lstStyle/>
          <a:p>
            <a:r>
              <a:rPr lang="cs-CZ" dirty="0"/>
              <a:t>M/IO</a:t>
            </a:r>
          </a:p>
        </p:txBody>
      </p:sp>
      <p:sp>
        <p:nvSpPr>
          <p:cNvPr id="5" name="TextovéPole 4">
            <a:extLst>
              <a:ext uri="{FF2B5EF4-FFF2-40B4-BE49-F238E27FC236}">
                <a16:creationId xmlns:a16="http://schemas.microsoft.com/office/drawing/2014/main" id="{A820B34A-2DA4-495C-BDFB-74ED2A4624D4}"/>
              </a:ext>
            </a:extLst>
          </p:cNvPr>
          <p:cNvSpPr txBox="1"/>
          <p:nvPr/>
        </p:nvSpPr>
        <p:spPr>
          <a:xfrm>
            <a:off x="699962" y="584684"/>
            <a:ext cx="2094787" cy="2232248"/>
          </a:xfrm>
          <a:prstGeom prst="rect">
            <a:avLst/>
          </a:prstGeom>
          <a:noFill/>
          <a:ln>
            <a:solidFill>
              <a:schemeClr val="tx1"/>
            </a:solidFill>
          </a:ln>
        </p:spPr>
        <p:txBody>
          <a:bodyPr wrap="square" rtlCol="0">
            <a:spAutoFit/>
          </a:bodyPr>
          <a:lstStyle/>
          <a:p>
            <a:endParaRPr lang="cs-CZ" dirty="0"/>
          </a:p>
        </p:txBody>
      </p:sp>
      <p:sp>
        <p:nvSpPr>
          <p:cNvPr id="8" name="TextovéPole 7">
            <a:extLst>
              <a:ext uri="{FF2B5EF4-FFF2-40B4-BE49-F238E27FC236}">
                <a16:creationId xmlns:a16="http://schemas.microsoft.com/office/drawing/2014/main" id="{1D8D07F9-88EB-4081-AA13-33AC4ED0BF24}"/>
              </a:ext>
            </a:extLst>
          </p:cNvPr>
          <p:cNvSpPr txBox="1"/>
          <p:nvPr/>
        </p:nvSpPr>
        <p:spPr>
          <a:xfrm>
            <a:off x="4572000" y="584684"/>
            <a:ext cx="2094787" cy="2232248"/>
          </a:xfrm>
          <a:prstGeom prst="rect">
            <a:avLst/>
          </a:prstGeom>
          <a:noFill/>
          <a:ln>
            <a:solidFill>
              <a:schemeClr val="tx1"/>
            </a:solidFill>
          </a:ln>
        </p:spPr>
        <p:txBody>
          <a:bodyPr wrap="square" rtlCol="0">
            <a:spAutoFit/>
          </a:bodyPr>
          <a:lstStyle/>
          <a:p>
            <a:endParaRPr lang="cs-CZ" dirty="0"/>
          </a:p>
        </p:txBody>
      </p:sp>
      <p:sp>
        <p:nvSpPr>
          <p:cNvPr id="3" name="TextovéPole 2">
            <a:extLst>
              <a:ext uri="{FF2B5EF4-FFF2-40B4-BE49-F238E27FC236}">
                <a16:creationId xmlns:a16="http://schemas.microsoft.com/office/drawing/2014/main" id="{4B0F3C13-934C-4EDA-B004-4C2183675270}"/>
              </a:ext>
            </a:extLst>
          </p:cNvPr>
          <p:cNvSpPr txBox="1"/>
          <p:nvPr/>
        </p:nvSpPr>
        <p:spPr>
          <a:xfrm>
            <a:off x="935596" y="1498722"/>
            <a:ext cx="1692188" cy="369332"/>
          </a:xfrm>
          <a:prstGeom prst="rect">
            <a:avLst/>
          </a:prstGeom>
          <a:noFill/>
          <a:ln>
            <a:noFill/>
          </a:ln>
        </p:spPr>
        <p:txBody>
          <a:bodyPr wrap="square" rtlCol="0">
            <a:spAutoFit/>
          </a:bodyPr>
          <a:lstStyle/>
          <a:p>
            <a:r>
              <a:rPr lang="cs-CZ" dirty="0"/>
              <a:t>Mikroprocesor</a:t>
            </a:r>
          </a:p>
        </p:txBody>
      </p:sp>
      <p:sp>
        <p:nvSpPr>
          <p:cNvPr id="7" name="TextovéPole 6">
            <a:extLst>
              <a:ext uri="{FF2B5EF4-FFF2-40B4-BE49-F238E27FC236}">
                <a16:creationId xmlns:a16="http://schemas.microsoft.com/office/drawing/2014/main" id="{0DBFA1FD-B6CB-4774-B081-22190BEA9F36}"/>
              </a:ext>
            </a:extLst>
          </p:cNvPr>
          <p:cNvSpPr txBox="1"/>
          <p:nvPr/>
        </p:nvSpPr>
        <p:spPr>
          <a:xfrm>
            <a:off x="4896036" y="1285380"/>
            <a:ext cx="1692188" cy="646331"/>
          </a:xfrm>
          <a:prstGeom prst="rect">
            <a:avLst/>
          </a:prstGeom>
          <a:noFill/>
          <a:ln>
            <a:noFill/>
          </a:ln>
        </p:spPr>
        <p:txBody>
          <a:bodyPr wrap="square" rtlCol="0">
            <a:spAutoFit/>
          </a:bodyPr>
          <a:lstStyle/>
          <a:p>
            <a:r>
              <a:rPr lang="cs-CZ" dirty="0"/>
              <a:t>Operační paměť</a:t>
            </a:r>
          </a:p>
        </p:txBody>
      </p:sp>
      <p:sp>
        <p:nvSpPr>
          <p:cNvPr id="9" name="Šipka: obousměrná vodorovná 8">
            <a:extLst>
              <a:ext uri="{FF2B5EF4-FFF2-40B4-BE49-F238E27FC236}">
                <a16:creationId xmlns:a16="http://schemas.microsoft.com/office/drawing/2014/main" id="{4644EB47-E27B-4C36-A110-947B5AC522AF}"/>
              </a:ext>
            </a:extLst>
          </p:cNvPr>
          <p:cNvSpPr/>
          <p:nvPr/>
        </p:nvSpPr>
        <p:spPr>
          <a:xfrm>
            <a:off x="251520" y="3095672"/>
            <a:ext cx="8280920" cy="66665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0" name="Šipka: obousměrná vodorovná 9">
            <a:extLst>
              <a:ext uri="{FF2B5EF4-FFF2-40B4-BE49-F238E27FC236}">
                <a16:creationId xmlns:a16="http://schemas.microsoft.com/office/drawing/2014/main" id="{8FC9F93E-AF5B-49A1-84DE-81DDD0C35D1B}"/>
              </a:ext>
            </a:extLst>
          </p:cNvPr>
          <p:cNvSpPr/>
          <p:nvPr/>
        </p:nvSpPr>
        <p:spPr>
          <a:xfrm>
            <a:off x="261382" y="3933056"/>
            <a:ext cx="8280920" cy="66665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1" name="Šipka: dolů 10">
            <a:extLst>
              <a:ext uri="{FF2B5EF4-FFF2-40B4-BE49-F238E27FC236}">
                <a16:creationId xmlns:a16="http://schemas.microsoft.com/office/drawing/2014/main" id="{AF4FACF6-5F59-428F-AB3D-C1145B5A247B}"/>
              </a:ext>
            </a:extLst>
          </p:cNvPr>
          <p:cNvSpPr/>
          <p:nvPr/>
        </p:nvSpPr>
        <p:spPr>
          <a:xfrm>
            <a:off x="1043608" y="2816932"/>
            <a:ext cx="360040" cy="432048"/>
          </a:xfrm>
          <a:prstGeom prst="down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rgbClr val="FF0000"/>
              </a:solidFill>
            </a:endParaRPr>
          </a:p>
        </p:txBody>
      </p:sp>
      <p:sp>
        <p:nvSpPr>
          <p:cNvPr id="12" name="Šipka: nahoru 11">
            <a:extLst>
              <a:ext uri="{FF2B5EF4-FFF2-40B4-BE49-F238E27FC236}">
                <a16:creationId xmlns:a16="http://schemas.microsoft.com/office/drawing/2014/main" id="{F9A87AF3-0234-410F-8A3A-EA44966C80B0}"/>
              </a:ext>
            </a:extLst>
          </p:cNvPr>
          <p:cNvSpPr/>
          <p:nvPr/>
        </p:nvSpPr>
        <p:spPr>
          <a:xfrm>
            <a:off x="5004048" y="2816932"/>
            <a:ext cx="360040" cy="432048"/>
          </a:xfrm>
          <a:prstGeom prst="up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3" name="TextovéPole 12">
            <a:extLst>
              <a:ext uri="{FF2B5EF4-FFF2-40B4-BE49-F238E27FC236}">
                <a16:creationId xmlns:a16="http://schemas.microsoft.com/office/drawing/2014/main" id="{AAFA43A0-4DCE-40EF-A396-3055445FF51A}"/>
              </a:ext>
            </a:extLst>
          </p:cNvPr>
          <p:cNvSpPr txBox="1"/>
          <p:nvPr/>
        </p:nvSpPr>
        <p:spPr>
          <a:xfrm>
            <a:off x="1280697" y="4084582"/>
            <a:ext cx="2448272" cy="369332"/>
          </a:xfrm>
          <a:prstGeom prst="rect">
            <a:avLst/>
          </a:prstGeom>
          <a:noFill/>
        </p:spPr>
        <p:txBody>
          <a:bodyPr wrap="square" rtlCol="0">
            <a:spAutoFit/>
          </a:bodyPr>
          <a:lstStyle/>
          <a:p>
            <a:r>
              <a:rPr lang="cs-CZ" dirty="0"/>
              <a:t>datová sběrnice</a:t>
            </a:r>
          </a:p>
        </p:txBody>
      </p:sp>
      <p:sp>
        <p:nvSpPr>
          <p:cNvPr id="14" name="TextovéPole 13">
            <a:extLst>
              <a:ext uri="{FF2B5EF4-FFF2-40B4-BE49-F238E27FC236}">
                <a16:creationId xmlns:a16="http://schemas.microsoft.com/office/drawing/2014/main" id="{34617AE5-0E56-4642-8587-864AA2962144}"/>
              </a:ext>
            </a:extLst>
          </p:cNvPr>
          <p:cNvSpPr txBox="1"/>
          <p:nvPr/>
        </p:nvSpPr>
        <p:spPr>
          <a:xfrm>
            <a:off x="1628052" y="3267800"/>
            <a:ext cx="2448272" cy="369332"/>
          </a:xfrm>
          <a:prstGeom prst="rect">
            <a:avLst/>
          </a:prstGeom>
          <a:noFill/>
        </p:spPr>
        <p:txBody>
          <a:bodyPr wrap="square" rtlCol="0">
            <a:spAutoFit/>
          </a:bodyPr>
          <a:lstStyle/>
          <a:p>
            <a:r>
              <a:rPr lang="cs-CZ" dirty="0"/>
              <a:t>adresová sběrnice</a:t>
            </a:r>
          </a:p>
        </p:txBody>
      </p:sp>
      <p:cxnSp>
        <p:nvCxnSpPr>
          <p:cNvPr id="16" name="Přímá spojnice 15">
            <a:extLst>
              <a:ext uri="{FF2B5EF4-FFF2-40B4-BE49-F238E27FC236}">
                <a16:creationId xmlns:a16="http://schemas.microsoft.com/office/drawing/2014/main" id="{9E3C1294-0A2E-4B15-BAC4-70B30D926CA2}"/>
              </a:ext>
            </a:extLst>
          </p:cNvPr>
          <p:cNvCxnSpPr/>
          <p:nvPr/>
        </p:nvCxnSpPr>
        <p:spPr>
          <a:xfrm flipH="1">
            <a:off x="7488324" y="3032956"/>
            <a:ext cx="432048" cy="729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ovéPole 16">
            <a:extLst>
              <a:ext uri="{FF2B5EF4-FFF2-40B4-BE49-F238E27FC236}">
                <a16:creationId xmlns:a16="http://schemas.microsoft.com/office/drawing/2014/main" id="{54F17151-A140-469A-A123-DFC89164B4C1}"/>
              </a:ext>
            </a:extLst>
          </p:cNvPr>
          <p:cNvSpPr txBox="1"/>
          <p:nvPr/>
        </p:nvSpPr>
        <p:spPr>
          <a:xfrm>
            <a:off x="7697793" y="2791044"/>
            <a:ext cx="1044116" cy="307777"/>
          </a:xfrm>
          <a:prstGeom prst="rect">
            <a:avLst/>
          </a:prstGeom>
          <a:noFill/>
        </p:spPr>
        <p:txBody>
          <a:bodyPr wrap="square" rtlCol="0">
            <a:spAutoFit/>
          </a:bodyPr>
          <a:lstStyle/>
          <a:p>
            <a:r>
              <a:rPr lang="cs-CZ" sz="1400" dirty="0"/>
              <a:t>20 b</a:t>
            </a:r>
          </a:p>
        </p:txBody>
      </p:sp>
      <p:cxnSp>
        <p:nvCxnSpPr>
          <p:cNvPr id="18" name="Přímá spojnice 17">
            <a:extLst>
              <a:ext uri="{FF2B5EF4-FFF2-40B4-BE49-F238E27FC236}">
                <a16:creationId xmlns:a16="http://schemas.microsoft.com/office/drawing/2014/main" id="{E2A60433-235E-4293-AA35-74718B7E301B}"/>
              </a:ext>
            </a:extLst>
          </p:cNvPr>
          <p:cNvCxnSpPr/>
          <p:nvPr/>
        </p:nvCxnSpPr>
        <p:spPr>
          <a:xfrm flipH="1">
            <a:off x="7431255" y="3883979"/>
            <a:ext cx="432048" cy="729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ovéPole 18">
            <a:extLst>
              <a:ext uri="{FF2B5EF4-FFF2-40B4-BE49-F238E27FC236}">
                <a16:creationId xmlns:a16="http://schemas.microsoft.com/office/drawing/2014/main" id="{F05787DF-5537-4E57-9C81-AE341FD8E00E}"/>
              </a:ext>
            </a:extLst>
          </p:cNvPr>
          <p:cNvSpPr txBox="1"/>
          <p:nvPr/>
        </p:nvSpPr>
        <p:spPr>
          <a:xfrm>
            <a:off x="7640724" y="3642067"/>
            <a:ext cx="1044116" cy="307777"/>
          </a:xfrm>
          <a:prstGeom prst="rect">
            <a:avLst/>
          </a:prstGeom>
          <a:noFill/>
        </p:spPr>
        <p:txBody>
          <a:bodyPr wrap="square" rtlCol="0">
            <a:spAutoFit/>
          </a:bodyPr>
          <a:lstStyle/>
          <a:p>
            <a:r>
              <a:rPr lang="cs-CZ" sz="1400" dirty="0"/>
              <a:t>16 b</a:t>
            </a:r>
          </a:p>
        </p:txBody>
      </p:sp>
      <p:sp>
        <p:nvSpPr>
          <p:cNvPr id="20" name="Šipka: obousměrná svislá 19">
            <a:extLst>
              <a:ext uri="{FF2B5EF4-FFF2-40B4-BE49-F238E27FC236}">
                <a16:creationId xmlns:a16="http://schemas.microsoft.com/office/drawing/2014/main" id="{4CC614CB-88DE-4182-A714-D00FE803FA0E}"/>
              </a:ext>
            </a:extLst>
          </p:cNvPr>
          <p:cNvSpPr/>
          <p:nvPr/>
        </p:nvSpPr>
        <p:spPr>
          <a:xfrm>
            <a:off x="1423428" y="2825562"/>
            <a:ext cx="310234" cy="1246175"/>
          </a:xfrm>
          <a:prstGeom prst="upDown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1" name="Šipka: obousměrná svislá 20">
            <a:extLst>
              <a:ext uri="{FF2B5EF4-FFF2-40B4-BE49-F238E27FC236}">
                <a16:creationId xmlns:a16="http://schemas.microsoft.com/office/drawing/2014/main" id="{03C2CDD5-DDEE-4607-AE25-04582EF2B39C}"/>
              </a:ext>
            </a:extLst>
          </p:cNvPr>
          <p:cNvSpPr/>
          <p:nvPr/>
        </p:nvSpPr>
        <p:spPr>
          <a:xfrm>
            <a:off x="5856121" y="2816932"/>
            <a:ext cx="310234" cy="1274331"/>
          </a:xfrm>
          <a:prstGeom prst="up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2" name="Obdélník 21">
            <a:extLst>
              <a:ext uri="{FF2B5EF4-FFF2-40B4-BE49-F238E27FC236}">
                <a16:creationId xmlns:a16="http://schemas.microsoft.com/office/drawing/2014/main" id="{0DB4F421-06B0-43BA-879E-B1C30E61EB48}"/>
              </a:ext>
            </a:extLst>
          </p:cNvPr>
          <p:cNvSpPr/>
          <p:nvPr/>
        </p:nvSpPr>
        <p:spPr>
          <a:xfrm>
            <a:off x="661366" y="4948169"/>
            <a:ext cx="1404156" cy="16201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3" name="Obdélník 22">
            <a:extLst>
              <a:ext uri="{FF2B5EF4-FFF2-40B4-BE49-F238E27FC236}">
                <a16:creationId xmlns:a16="http://schemas.microsoft.com/office/drawing/2014/main" id="{8A441FA3-4E05-4FB0-ADF4-05C69515D1B7}"/>
              </a:ext>
            </a:extLst>
          </p:cNvPr>
          <p:cNvSpPr/>
          <p:nvPr/>
        </p:nvSpPr>
        <p:spPr>
          <a:xfrm>
            <a:off x="2519772" y="4948169"/>
            <a:ext cx="1404156" cy="16201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4" name="Obdélník 23">
            <a:extLst>
              <a:ext uri="{FF2B5EF4-FFF2-40B4-BE49-F238E27FC236}">
                <a16:creationId xmlns:a16="http://schemas.microsoft.com/office/drawing/2014/main" id="{FD32ADAA-0972-4122-972F-ADFF4C34252E}"/>
              </a:ext>
            </a:extLst>
          </p:cNvPr>
          <p:cNvSpPr/>
          <p:nvPr/>
        </p:nvSpPr>
        <p:spPr>
          <a:xfrm>
            <a:off x="4401842" y="4948169"/>
            <a:ext cx="1404156" cy="16201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5" name="Obdélník 24">
            <a:extLst>
              <a:ext uri="{FF2B5EF4-FFF2-40B4-BE49-F238E27FC236}">
                <a16:creationId xmlns:a16="http://schemas.microsoft.com/office/drawing/2014/main" id="{A6560844-1140-4ADD-902A-C6DF1F36C500}"/>
              </a:ext>
            </a:extLst>
          </p:cNvPr>
          <p:cNvSpPr/>
          <p:nvPr/>
        </p:nvSpPr>
        <p:spPr>
          <a:xfrm>
            <a:off x="6236568" y="4948169"/>
            <a:ext cx="1404156" cy="16201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6" name="TextovéPole 25">
            <a:extLst>
              <a:ext uri="{FF2B5EF4-FFF2-40B4-BE49-F238E27FC236}">
                <a16:creationId xmlns:a16="http://schemas.microsoft.com/office/drawing/2014/main" id="{D1E8D497-BFFA-438E-8157-6975C7EA6A48}"/>
              </a:ext>
            </a:extLst>
          </p:cNvPr>
          <p:cNvSpPr txBox="1"/>
          <p:nvPr/>
        </p:nvSpPr>
        <p:spPr>
          <a:xfrm>
            <a:off x="743853" y="5572009"/>
            <a:ext cx="1359150" cy="369332"/>
          </a:xfrm>
          <a:prstGeom prst="rect">
            <a:avLst/>
          </a:prstGeom>
          <a:noFill/>
          <a:ln>
            <a:noFill/>
          </a:ln>
        </p:spPr>
        <p:txBody>
          <a:bodyPr wrap="square" rtlCol="0">
            <a:spAutoFit/>
          </a:bodyPr>
          <a:lstStyle/>
          <a:p>
            <a:r>
              <a:rPr lang="cs-CZ" dirty="0"/>
              <a:t>Klávesnice</a:t>
            </a:r>
          </a:p>
        </p:txBody>
      </p:sp>
      <p:sp>
        <p:nvSpPr>
          <p:cNvPr id="27" name="TextovéPole 26">
            <a:extLst>
              <a:ext uri="{FF2B5EF4-FFF2-40B4-BE49-F238E27FC236}">
                <a16:creationId xmlns:a16="http://schemas.microsoft.com/office/drawing/2014/main" id="{3FD28901-ABA1-4060-9568-B4A0B1D76C45}"/>
              </a:ext>
            </a:extLst>
          </p:cNvPr>
          <p:cNvSpPr txBox="1"/>
          <p:nvPr/>
        </p:nvSpPr>
        <p:spPr>
          <a:xfrm>
            <a:off x="2745228" y="5573593"/>
            <a:ext cx="945105" cy="369332"/>
          </a:xfrm>
          <a:prstGeom prst="rect">
            <a:avLst/>
          </a:prstGeom>
          <a:noFill/>
          <a:ln>
            <a:noFill/>
          </a:ln>
        </p:spPr>
        <p:txBody>
          <a:bodyPr wrap="square" rtlCol="0">
            <a:spAutoFit/>
          </a:bodyPr>
          <a:lstStyle/>
          <a:p>
            <a:r>
              <a:rPr lang="cs-CZ" dirty="0"/>
              <a:t>Grafika</a:t>
            </a:r>
          </a:p>
        </p:txBody>
      </p:sp>
      <p:sp>
        <p:nvSpPr>
          <p:cNvPr id="28" name="TextovéPole 27">
            <a:extLst>
              <a:ext uri="{FF2B5EF4-FFF2-40B4-BE49-F238E27FC236}">
                <a16:creationId xmlns:a16="http://schemas.microsoft.com/office/drawing/2014/main" id="{4B0B1FCE-A874-4AF2-8AC6-79A81FA67330}"/>
              </a:ext>
            </a:extLst>
          </p:cNvPr>
          <p:cNvSpPr txBox="1"/>
          <p:nvPr/>
        </p:nvSpPr>
        <p:spPr>
          <a:xfrm>
            <a:off x="4773299" y="5573593"/>
            <a:ext cx="846094" cy="369332"/>
          </a:xfrm>
          <a:prstGeom prst="rect">
            <a:avLst/>
          </a:prstGeom>
          <a:noFill/>
          <a:ln>
            <a:noFill/>
          </a:ln>
        </p:spPr>
        <p:txBody>
          <a:bodyPr wrap="square" rtlCol="0">
            <a:spAutoFit/>
          </a:bodyPr>
          <a:lstStyle/>
          <a:p>
            <a:r>
              <a:rPr lang="cs-CZ" dirty="0"/>
              <a:t>Zvuk</a:t>
            </a:r>
          </a:p>
        </p:txBody>
      </p:sp>
      <p:sp>
        <p:nvSpPr>
          <p:cNvPr id="29" name="TextovéPole 28">
            <a:extLst>
              <a:ext uri="{FF2B5EF4-FFF2-40B4-BE49-F238E27FC236}">
                <a16:creationId xmlns:a16="http://schemas.microsoft.com/office/drawing/2014/main" id="{D50C1355-9E56-42E9-A8A7-08DD6C21DEA8}"/>
              </a:ext>
            </a:extLst>
          </p:cNvPr>
          <p:cNvSpPr txBox="1"/>
          <p:nvPr/>
        </p:nvSpPr>
        <p:spPr>
          <a:xfrm>
            <a:off x="6642230" y="5223108"/>
            <a:ext cx="846094" cy="369332"/>
          </a:xfrm>
          <a:prstGeom prst="rect">
            <a:avLst/>
          </a:prstGeom>
          <a:noFill/>
          <a:ln>
            <a:noFill/>
          </a:ln>
        </p:spPr>
        <p:txBody>
          <a:bodyPr wrap="square" rtlCol="0">
            <a:spAutoFit/>
          </a:bodyPr>
          <a:lstStyle/>
          <a:p>
            <a:r>
              <a:rPr lang="cs-CZ" dirty="0"/>
              <a:t>Síť</a:t>
            </a:r>
          </a:p>
        </p:txBody>
      </p:sp>
      <p:sp>
        <p:nvSpPr>
          <p:cNvPr id="30" name="Šipka: dolů 29">
            <a:extLst>
              <a:ext uri="{FF2B5EF4-FFF2-40B4-BE49-F238E27FC236}">
                <a16:creationId xmlns:a16="http://schemas.microsoft.com/office/drawing/2014/main" id="{1A1F6D12-650C-4927-B070-F8614E9FBDE9}"/>
              </a:ext>
            </a:extLst>
          </p:cNvPr>
          <p:cNvSpPr/>
          <p:nvPr/>
        </p:nvSpPr>
        <p:spPr>
          <a:xfrm>
            <a:off x="1038613" y="3593497"/>
            <a:ext cx="360040" cy="1351503"/>
          </a:xfrm>
          <a:prstGeom prst="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1" name="Šipka: dolů 30">
            <a:extLst>
              <a:ext uri="{FF2B5EF4-FFF2-40B4-BE49-F238E27FC236}">
                <a16:creationId xmlns:a16="http://schemas.microsoft.com/office/drawing/2014/main" id="{644BC5C4-78E0-495C-9DEE-A55CB64A55A4}"/>
              </a:ext>
            </a:extLst>
          </p:cNvPr>
          <p:cNvSpPr/>
          <p:nvPr/>
        </p:nvSpPr>
        <p:spPr>
          <a:xfrm>
            <a:off x="2935141" y="3592644"/>
            <a:ext cx="360040" cy="1351503"/>
          </a:xfrm>
          <a:prstGeom prst="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2" name="Šipka: dolů 31">
            <a:extLst>
              <a:ext uri="{FF2B5EF4-FFF2-40B4-BE49-F238E27FC236}">
                <a16:creationId xmlns:a16="http://schemas.microsoft.com/office/drawing/2014/main" id="{39836D0C-CE72-4879-B862-0E5BA0A8FDA2}"/>
              </a:ext>
            </a:extLst>
          </p:cNvPr>
          <p:cNvSpPr/>
          <p:nvPr/>
        </p:nvSpPr>
        <p:spPr>
          <a:xfrm>
            <a:off x="4572000" y="3593497"/>
            <a:ext cx="360040" cy="1351503"/>
          </a:xfrm>
          <a:prstGeom prst="down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3" name="Šipka: dolů 32">
            <a:extLst>
              <a:ext uri="{FF2B5EF4-FFF2-40B4-BE49-F238E27FC236}">
                <a16:creationId xmlns:a16="http://schemas.microsoft.com/office/drawing/2014/main" id="{B2F73191-17D6-41F8-8CA1-8C76BED0A6AC}"/>
              </a:ext>
            </a:extLst>
          </p:cNvPr>
          <p:cNvSpPr/>
          <p:nvPr/>
        </p:nvSpPr>
        <p:spPr>
          <a:xfrm>
            <a:off x="6429698" y="3602506"/>
            <a:ext cx="360040" cy="1351503"/>
          </a:xfrm>
          <a:prstGeom prst="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4" name="Šipka: obousměrná svislá 33">
            <a:extLst>
              <a:ext uri="{FF2B5EF4-FFF2-40B4-BE49-F238E27FC236}">
                <a16:creationId xmlns:a16="http://schemas.microsoft.com/office/drawing/2014/main" id="{A8233E8D-E5F0-42A1-B0DC-E916972D4DD6}"/>
              </a:ext>
            </a:extLst>
          </p:cNvPr>
          <p:cNvSpPr/>
          <p:nvPr/>
        </p:nvSpPr>
        <p:spPr>
          <a:xfrm>
            <a:off x="1582600" y="4453914"/>
            <a:ext cx="310234" cy="490233"/>
          </a:xfrm>
          <a:prstGeom prst="up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5" name="Šipka: obousměrná svislá 34">
            <a:extLst>
              <a:ext uri="{FF2B5EF4-FFF2-40B4-BE49-F238E27FC236}">
                <a16:creationId xmlns:a16="http://schemas.microsoft.com/office/drawing/2014/main" id="{F3FEF342-0A3B-4BB6-9251-5F6025ED4575}"/>
              </a:ext>
            </a:extLst>
          </p:cNvPr>
          <p:cNvSpPr/>
          <p:nvPr/>
        </p:nvSpPr>
        <p:spPr>
          <a:xfrm>
            <a:off x="3410861" y="4444588"/>
            <a:ext cx="310234" cy="490233"/>
          </a:xfrm>
          <a:prstGeom prst="up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6" name="Šipka: obousměrná svislá 35">
            <a:extLst>
              <a:ext uri="{FF2B5EF4-FFF2-40B4-BE49-F238E27FC236}">
                <a16:creationId xmlns:a16="http://schemas.microsoft.com/office/drawing/2014/main" id="{4EC8987E-E56D-440D-83C6-2C2D6A57B75E}"/>
              </a:ext>
            </a:extLst>
          </p:cNvPr>
          <p:cNvSpPr/>
          <p:nvPr/>
        </p:nvSpPr>
        <p:spPr>
          <a:xfrm>
            <a:off x="5117482" y="4447002"/>
            <a:ext cx="310234" cy="490233"/>
          </a:xfrm>
          <a:prstGeom prst="upDown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7" name="Šipka: obousměrná svislá 36">
            <a:extLst>
              <a:ext uri="{FF2B5EF4-FFF2-40B4-BE49-F238E27FC236}">
                <a16:creationId xmlns:a16="http://schemas.microsoft.com/office/drawing/2014/main" id="{38C20005-E7CB-4D5E-80C1-EFB16794332D}"/>
              </a:ext>
            </a:extLst>
          </p:cNvPr>
          <p:cNvSpPr/>
          <p:nvPr/>
        </p:nvSpPr>
        <p:spPr>
          <a:xfrm>
            <a:off x="6863486" y="4454767"/>
            <a:ext cx="310234" cy="490233"/>
          </a:xfrm>
          <a:prstGeom prst="up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cxnSp>
        <p:nvCxnSpPr>
          <p:cNvPr id="39" name="Přímá spojnice se šipkou 38">
            <a:extLst>
              <a:ext uri="{FF2B5EF4-FFF2-40B4-BE49-F238E27FC236}">
                <a16:creationId xmlns:a16="http://schemas.microsoft.com/office/drawing/2014/main" id="{0E42871A-640C-4EB6-B290-391D41D82F64}"/>
              </a:ext>
            </a:extLst>
          </p:cNvPr>
          <p:cNvCxnSpPr>
            <a:cxnSpLocks/>
            <a:stCxn id="5" idx="3"/>
          </p:cNvCxnSpPr>
          <p:nvPr/>
        </p:nvCxnSpPr>
        <p:spPr>
          <a:xfrm>
            <a:off x="2794749" y="1700808"/>
            <a:ext cx="9728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Přímá spojnice se šipkou 41">
            <a:extLst>
              <a:ext uri="{FF2B5EF4-FFF2-40B4-BE49-F238E27FC236}">
                <a16:creationId xmlns:a16="http://schemas.microsoft.com/office/drawing/2014/main" id="{7697DFEE-9444-4B9C-A5B6-A92619D35C80}"/>
              </a:ext>
            </a:extLst>
          </p:cNvPr>
          <p:cNvCxnSpPr/>
          <p:nvPr/>
        </p:nvCxnSpPr>
        <p:spPr>
          <a:xfrm>
            <a:off x="3295181" y="1700808"/>
            <a:ext cx="0" cy="684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Přímá spojnice 44">
            <a:extLst>
              <a:ext uri="{FF2B5EF4-FFF2-40B4-BE49-F238E27FC236}">
                <a16:creationId xmlns:a16="http://schemas.microsoft.com/office/drawing/2014/main" id="{F460B02A-6ADA-4DC6-B2E6-8E8DB5DB3EFC}"/>
              </a:ext>
            </a:extLst>
          </p:cNvPr>
          <p:cNvCxnSpPr>
            <a:stCxn id="43" idx="0"/>
            <a:endCxn id="43" idx="0"/>
          </p:cNvCxnSpPr>
          <p:nvPr/>
        </p:nvCxnSpPr>
        <p:spPr>
          <a:xfrm>
            <a:off x="3491674" y="1348096"/>
            <a:ext cx="0" cy="0"/>
          </a:xfrm>
          <a:prstGeom prst="line">
            <a:avLst/>
          </a:prstGeom>
        </p:spPr>
        <p:style>
          <a:lnRef idx="1">
            <a:schemeClr val="dk1"/>
          </a:lnRef>
          <a:fillRef idx="0">
            <a:schemeClr val="dk1"/>
          </a:fillRef>
          <a:effectRef idx="0">
            <a:schemeClr val="dk1"/>
          </a:effectRef>
          <a:fontRef idx="minor">
            <a:schemeClr val="tx1"/>
          </a:fontRef>
        </p:style>
      </p:cxnSp>
      <p:cxnSp>
        <p:nvCxnSpPr>
          <p:cNvPr id="47" name="Přímá spojnice 46">
            <a:extLst>
              <a:ext uri="{FF2B5EF4-FFF2-40B4-BE49-F238E27FC236}">
                <a16:creationId xmlns:a16="http://schemas.microsoft.com/office/drawing/2014/main" id="{4CB7D7FE-EF6B-49F9-9FC5-A7E4F077A087}"/>
              </a:ext>
            </a:extLst>
          </p:cNvPr>
          <p:cNvCxnSpPr>
            <a:cxnSpLocks/>
          </p:cNvCxnSpPr>
          <p:nvPr/>
        </p:nvCxnSpPr>
        <p:spPr>
          <a:xfrm>
            <a:off x="3356274" y="1412776"/>
            <a:ext cx="209704" cy="0"/>
          </a:xfrm>
          <a:prstGeom prst="line">
            <a:avLst/>
          </a:prstGeom>
        </p:spPr>
        <p:style>
          <a:lnRef idx="1">
            <a:schemeClr val="dk1"/>
          </a:lnRef>
          <a:fillRef idx="0">
            <a:schemeClr val="dk1"/>
          </a:fillRef>
          <a:effectRef idx="0">
            <a:schemeClr val="dk1"/>
          </a:effectRef>
          <a:fontRef idx="minor">
            <a:schemeClr val="tx1"/>
          </a:fontRef>
        </p:style>
      </p:cxnSp>
      <p:sp>
        <p:nvSpPr>
          <p:cNvPr id="49" name="TextovéPole 48">
            <a:extLst>
              <a:ext uri="{FF2B5EF4-FFF2-40B4-BE49-F238E27FC236}">
                <a16:creationId xmlns:a16="http://schemas.microsoft.com/office/drawing/2014/main" id="{598C3CA3-7770-4EB2-B883-51499440EDA2}"/>
              </a:ext>
            </a:extLst>
          </p:cNvPr>
          <p:cNvSpPr txBox="1"/>
          <p:nvPr/>
        </p:nvSpPr>
        <p:spPr>
          <a:xfrm>
            <a:off x="902741" y="2515"/>
            <a:ext cx="6838683" cy="1384995"/>
          </a:xfrm>
          <a:prstGeom prst="rect">
            <a:avLst/>
          </a:prstGeom>
          <a:solidFill>
            <a:schemeClr val="accent1">
              <a:lumMod val="20000"/>
              <a:lumOff val="80000"/>
            </a:schemeClr>
          </a:solidFill>
        </p:spPr>
        <p:txBody>
          <a:bodyPr wrap="square" rtlCol="0">
            <a:spAutoFit/>
          </a:bodyPr>
          <a:lstStyle/>
          <a:p>
            <a:r>
              <a:rPr lang="cs-CZ" sz="1400" dirty="0"/>
              <a:t>Ke vstupním/výstupním zařízením se přistupuje pomocí instrukcí IN a OUT. V tomto případě bude signál M/IO ve stavu nula. Na adresové sběrnici se objeví číslo brány (portu) a přes datovou sběrnici se z vybraného zařízení přečtou nebo do vybraného zařízení pošlou data. </a:t>
            </a:r>
          </a:p>
          <a:p>
            <a:r>
              <a:rPr lang="cs-CZ" sz="1400" b="1" dirty="0"/>
              <a:t>Adresa na datové sběrnici představuje číslo brány (portu) a slouží k výběru vstupního/výstupního zařízení</a:t>
            </a:r>
          </a:p>
        </p:txBody>
      </p:sp>
      <p:sp>
        <p:nvSpPr>
          <p:cNvPr id="2" name="TextovéPole 1">
            <a:extLst>
              <a:ext uri="{FF2B5EF4-FFF2-40B4-BE49-F238E27FC236}">
                <a16:creationId xmlns:a16="http://schemas.microsoft.com/office/drawing/2014/main" id="{83827A94-9F48-4D33-AB95-43BF8A84CDA7}"/>
              </a:ext>
            </a:extLst>
          </p:cNvPr>
          <p:cNvSpPr txBox="1"/>
          <p:nvPr/>
        </p:nvSpPr>
        <p:spPr>
          <a:xfrm>
            <a:off x="1093104" y="2361536"/>
            <a:ext cx="1102632" cy="369332"/>
          </a:xfrm>
          <a:prstGeom prst="rect">
            <a:avLst/>
          </a:prstGeom>
          <a:noFill/>
        </p:spPr>
        <p:txBody>
          <a:bodyPr wrap="square" rtlCol="0">
            <a:spAutoFit/>
          </a:bodyPr>
          <a:lstStyle/>
          <a:p>
            <a:r>
              <a:rPr lang="cs-CZ" b="1" dirty="0">
                <a:solidFill>
                  <a:srgbClr val="FF0000"/>
                </a:solidFill>
              </a:rPr>
              <a:t>IN, OUT</a:t>
            </a:r>
          </a:p>
        </p:txBody>
      </p:sp>
      <p:sp>
        <p:nvSpPr>
          <p:cNvPr id="4" name="TextovéPole 3">
            <a:extLst>
              <a:ext uri="{FF2B5EF4-FFF2-40B4-BE49-F238E27FC236}">
                <a16:creationId xmlns:a16="http://schemas.microsoft.com/office/drawing/2014/main" id="{FD5476FF-2DA1-417A-AEA0-57AEE729D2DA}"/>
              </a:ext>
            </a:extLst>
          </p:cNvPr>
          <p:cNvSpPr txBox="1"/>
          <p:nvPr/>
        </p:nvSpPr>
        <p:spPr>
          <a:xfrm>
            <a:off x="3686363" y="1505396"/>
            <a:ext cx="218502" cy="369332"/>
          </a:xfrm>
          <a:prstGeom prst="rect">
            <a:avLst/>
          </a:prstGeom>
          <a:noFill/>
        </p:spPr>
        <p:txBody>
          <a:bodyPr wrap="square" rtlCol="0">
            <a:spAutoFit/>
          </a:bodyPr>
          <a:lstStyle/>
          <a:p>
            <a:r>
              <a:rPr lang="cs-CZ" dirty="0"/>
              <a:t>0</a:t>
            </a:r>
          </a:p>
        </p:txBody>
      </p:sp>
      <p:sp>
        <p:nvSpPr>
          <p:cNvPr id="51" name="TextovéPole 50">
            <a:extLst>
              <a:ext uri="{FF2B5EF4-FFF2-40B4-BE49-F238E27FC236}">
                <a16:creationId xmlns:a16="http://schemas.microsoft.com/office/drawing/2014/main" id="{9760A87A-BF2F-4A7E-A2C7-56F042E47A04}"/>
              </a:ext>
            </a:extLst>
          </p:cNvPr>
          <p:cNvSpPr txBox="1"/>
          <p:nvPr/>
        </p:nvSpPr>
        <p:spPr>
          <a:xfrm>
            <a:off x="3137772" y="2340863"/>
            <a:ext cx="218502" cy="369332"/>
          </a:xfrm>
          <a:prstGeom prst="rect">
            <a:avLst/>
          </a:prstGeom>
          <a:noFill/>
        </p:spPr>
        <p:txBody>
          <a:bodyPr wrap="square" rtlCol="0">
            <a:spAutoFit/>
          </a:bodyPr>
          <a:lstStyle/>
          <a:p>
            <a:r>
              <a:rPr lang="cs-CZ" dirty="0"/>
              <a:t>0</a:t>
            </a:r>
          </a:p>
        </p:txBody>
      </p:sp>
      <p:sp>
        <p:nvSpPr>
          <p:cNvPr id="6" name="TextovéPole 5">
            <a:extLst>
              <a:ext uri="{FF2B5EF4-FFF2-40B4-BE49-F238E27FC236}">
                <a16:creationId xmlns:a16="http://schemas.microsoft.com/office/drawing/2014/main" id="{AA182C3C-986A-4318-B15D-B86ACBA6AAC8}"/>
              </a:ext>
            </a:extLst>
          </p:cNvPr>
          <p:cNvSpPr txBox="1"/>
          <p:nvPr/>
        </p:nvSpPr>
        <p:spPr>
          <a:xfrm>
            <a:off x="743853" y="6057292"/>
            <a:ext cx="1148981" cy="307777"/>
          </a:xfrm>
          <a:prstGeom prst="rect">
            <a:avLst/>
          </a:prstGeom>
          <a:noFill/>
        </p:spPr>
        <p:txBody>
          <a:bodyPr wrap="square" rtlCol="0">
            <a:spAutoFit/>
          </a:bodyPr>
          <a:lstStyle/>
          <a:p>
            <a:r>
              <a:rPr lang="cs-CZ" sz="1400" dirty="0"/>
              <a:t>Port 2F8h </a:t>
            </a:r>
          </a:p>
        </p:txBody>
      </p:sp>
      <p:sp>
        <p:nvSpPr>
          <p:cNvPr id="44" name="TextovéPole 43">
            <a:extLst>
              <a:ext uri="{FF2B5EF4-FFF2-40B4-BE49-F238E27FC236}">
                <a16:creationId xmlns:a16="http://schemas.microsoft.com/office/drawing/2014/main" id="{BD207B49-5360-471D-BFBD-788736803CEC}"/>
              </a:ext>
            </a:extLst>
          </p:cNvPr>
          <p:cNvSpPr txBox="1"/>
          <p:nvPr/>
        </p:nvSpPr>
        <p:spPr>
          <a:xfrm>
            <a:off x="2706666" y="5896597"/>
            <a:ext cx="1148981" cy="738664"/>
          </a:xfrm>
          <a:prstGeom prst="rect">
            <a:avLst/>
          </a:prstGeom>
          <a:noFill/>
        </p:spPr>
        <p:txBody>
          <a:bodyPr wrap="square" rtlCol="0">
            <a:spAutoFit/>
          </a:bodyPr>
          <a:lstStyle/>
          <a:p>
            <a:r>
              <a:rPr lang="cs-CZ" sz="1400" dirty="0"/>
              <a:t>Port 300h</a:t>
            </a:r>
          </a:p>
          <a:p>
            <a:r>
              <a:rPr lang="cs-CZ" sz="1400" dirty="0"/>
              <a:t>Port 301h</a:t>
            </a:r>
          </a:p>
          <a:p>
            <a:r>
              <a:rPr lang="cs-CZ" sz="1400" dirty="0"/>
              <a:t>Port 302h</a:t>
            </a:r>
          </a:p>
        </p:txBody>
      </p:sp>
      <p:sp>
        <p:nvSpPr>
          <p:cNvPr id="46" name="TextovéPole 45">
            <a:extLst>
              <a:ext uri="{FF2B5EF4-FFF2-40B4-BE49-F238E27FC236}">
                <a16:creationId xmlns:a16="http://schemas.microsoft.com/office/drawing/2014/main" id="{3FD5DD6C-B0E6-42AE-9983-A27DF02A5622}"/>
              </a:ext>
            </a:extLst>
          </p:cNvPr>
          <p:cNvSpPr txBox="1"/>
          <p:nvPr/>
        </p:nvSpPr>
        <p:spPr>
          <a:xfrm>
            <a:off x="4593149" y="5896597"/>
            <a:ext cx="1148981" cy="738664"/>
          </a:xfrm>
          <a:prstGeom prst="rect">
            <a:avLst/>
          </a:prstGeom>
          <a:noFill/>
        </p:spPr>
        <p:txBody>
          <a:bodyPr wrap="square" rtlCol="0">
            <a:spAutoFit/>
          </a:bodyPr>
          <a:lstStyle/>
          <a:p>
            <a:r>
              <a:rPr lang="cs-CZ" sz="1400" dirty="0"/>
              <a:t>Port 1F2h</a:t>
            </a:r>
          </a:p>
          <a:p>
            <a:r>
              <a:rPr lang="cs-CZ" sz="1400" dirty="0"/>
              <a:t>Port </a:t>
            </a:r>
            <a:r>
              <a:rPr lang="cs-CZ" sz="1400" dirty="0">
                <a:solidFill>
                  <a:srgbClr val="FF0000"/>
                </a:solidFill>
              </a:rPr>
              <a:t>1F3h</a:t>
            </a:r>
          </a:p>
          <a:p>
            <a:r>
              <a:rPr lang="cs-CZ" sz="1400" dirty="0"/>
              <a:t>Port 1F4h</a:t>
            </a:r>
          </a:p>
        </p:txBody>
      </p:sp>
      <p:sp>
        <p:nvSpPr>
          <p:cNvPr id="48" name="TextovéPole 47">
            <a:extLst>
              <a:ext uri="{FF2B5EF4-FFF2-40B4-BE49-F238E27FC236}">
                <a16:creationId xmlns:a16="http://schemas.microsoft.com/office/drawing/2014/main" id="{1D5F1978-C473-4AD9-9176-EDC14956C503}"/>
              </a:ext>
            </a:extLst>
          </p:cNvPr>
          <p:cNvSpPr txBox="1"/>
          <p:nvPr/>
        </p:nvSpPr>
        <p:spPr>
          <a:xfrm>
            <a:off x="6429698" y="5645175"/>
            <a:ext cx="1148981" cy="954107"/>
          </a:xfrm>
          <a:prstGeom prst="rect">
            <a:avLst/>
          </a:prstGeom>
          <a:noFill/>
        </p:spPr>
        <p:txBody>
          <a:bodyPr wrap="square" rtlCol="0">
            <a:spAutoFit/>
          </a:bodyPr>
          <a:lstStyle/>
          <a:p>
            <a:r>
              <a:rPr lang="cs-CZ" sz="1400" dirty="0"/>
              <a:t>Port 4E0h</a:t>
            </a:r>
          </a:p>
          <a:p>
            <a:r>
              <a:rPr lang="cs-CZ" sz="1400" dirty="0"/>
              <a:t>Port 4E1h</a:t>
            </a:r>
          </a:p>
          <a:p>
            <a:r>
              <a:rPr lang="cs-CZ" sz="1400" dirty="0"/>
              <a:t>Port 4E2h</a:t>
            </a:r>
          </a:p>
          <a:p>
            <a:r>
              <a:rPr lang="cs-CZ" sz="1400" dirty="0"/>
              <a:t>Port 4E3h</a:t>
            </a:r>
          </a:p>
        </p:txBody>
      </p:sp>
      <p:sp>
        <p:nvSpPr>
          <p:cNvPr id="50" name="TextovéPole 49">
            <a:extLst>
              <a:ext uri="{FF2B5EF4-FFF2-40B4-BE49-F238E27FC236}">
                <a16:creationId xmlns:a16="http://schemas.microsoft.com/office/drawing/2014/main" id="{29F1CFD0-7F73-46E8-977D-A2275334B024}"/>
              </a:ext>
            </a:extLst>
          </p:cNvPr>
          <p:cNvSpPr txBox="1"/>
          <p:nvPr/>
        </p:nvSpPr>
        <p:spPr>
          <a:xfrm>
            <a:off x="530272" y="2817861"/>
            <a:ext cx="1148981" cy="307777"/>
          </a:xfrm>
          <a:prstGeom prst="rect">
            <a:avLst/>
          </a:prstGeom>
          <a:noFill/>
        </p:spPr>
        <p:txBody>
          <a:bodyPr wrap="square" rtlCol="0">
            <a:spAutoFit/>
          </a:bodyPr>
          <a:lstStyle/>
          <a:p>
            <a:r>
              <a:rPr lang="cs-CZ" sz="1400" dirty="0"/>
              <a:t> </a:t>
            </a:r>
            <a:r>
              <a:rPr lang="cs-CZ" sz="1400" b="1" dirty="0">
                <a:solidFill>
                  <a:srgbClr val="FF0000"/>
                </a:solidFill>
              </a:rPr>
              <a:t>1F3h</a:t>
            </a:r>
            <a:r>
              <a:rPr lang="cs-CZ" sz="1400" dirty="0"/>
              <a:t> </a:t>
            </a:r>
          </a:p>
        </p:txBody>
      </p:sp>
    </p:spTree>
    <p:extLst>
      <p:ext uri="{BB962C8B-B14F-4D97-AF65-F5344CB8AC3E}">
        <p14:creationId xmlns:p14="http://schemas.microsoft.com/office/powerpoint/2010/main" val="69132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7CC5344-FACD-4662-B384-FEF6B1341F8D}"/>
              </a:ext>
            </a:extLst>
          </p:cNvPr>
          <p:cNvSpPr>
            <a:spLocks noGrp="1" noChangeArrowheads="1"/>
          </p:cNvSpPr>
          <p:nvPr>
            <p:ph type="title" idx="4294967295"/>
          </p:nvPr>
        </p:nvSpPr>
        <p:spPr/>
        <p:txBody>
          <a:bodyPr/>
          <a:lstStyle/>
          <a:p>
            <a:pPr eaLnBrk="1" hangingPunct="1"/>
            <a:r>
              <a:rPr lang="en-US" altLang="cs-CZ"/>
              <a:t>Z</a:t>
            </a:r>
            <a:r>
              <a:rPr lang="cs-CZ" altLang="cs-CZ"/>
              <a:t>ákladní podpůrné obvody</a:t>
            </a:r>
          </a:p>
        </p:txBody>
      </p:sp>
      <p:sp>
        <p:nvSpPr>
          <p:cNvPr id="61443" name="Rectangle 3">
            <a:extLst>
              <a:ext uri="{FF2B5EF4-FFF2-40B4-BE49-F238E27FC236}">
                <a16:creationId xmlns:a16="http://schemas.microsoft.com/office/drawing/2014/main" id="{D675504D-1B92-4AF5-875D-CAED27E421E3}"/>
              </a:ext>
            </a:extLst>
          </p:cNvPr>
          <p:cNvSpPr>
            <a:spLocks noGrp="1" noChangeArrowheads="1"/>
          </p:cNvSpPr>
          <p:nvPr>
            <p:ph type="body" idx="4294967295"/>
          </p:nvPr>
        </p:nvSpPr>
        <p:spPr/>
        <p:txBody>
          <a:bodyPr/>
          <a:lstStyle/>
          <a:p>
            <a:pPr eaLnBrk="1" hangingPunct="1">
              <a:lnSpc>
                <a:spcPct val="80000"/>
              </a:lnSpc>
            </a:pPr>
            <a:r>
              <a:rPr lang="cs-CZ" altLang="cs-CZ" sz="1700" b="1"/>
              <a:t>8284 - generátor hodinového signálu</a:t>
            </a:r>
          </a:p>
          <a:p>
            <a:pPr lvl="1" eaLnBrk="1" hangingPunct="1">
              <a:lnSpc>
                <a:spcPct val="80000"/>
              </a:lnSpc>
            </a:pPr>
            <a:r>
              <a:rPr lang="cs-CZ" altLang="cs-CZ" sz="1500"/>
              <a:t>používá krystalový oscilátor </a:t>
            </a:r>
          </a:p>
          <a:p>
            <a:pPr eaLnBrk="1" hangingPunct="1">
              <a:lnSpc>
                <a:spcPct val="80000"/>
              </a:lnSpc>
            </a:pPr>
            <a:endParaRPr lang="cs-CZ" altLang="cs-CZ" sz="1700" b="1"/>
          </a:p>
          <a:p>
            <a:pPr eaLnBrk="1" hangingPunct="1">
              <a:lnSpc>
                <a:spcPct val="80000"/>
              </a:lnSpc>
            </a:pPr>
            <a:r>
              <a:rPr lang="cs-CZ" altLang="cs-CZ" sz="1700" b="1"/>
              <a:t>8259A - řadič přerušení</a:t>
            </a:r>
          </a:p>
          <a:p>
            <a:pPr lvl="1" eaLnBrk="1" hangingPunct="1">
              <a:lnSpc>
                <a:spcPct val="80000"/>
              </a:lnSpc>
            </a:pPr>
            <a:r>
              <a:rPr lang="cs-CZ" altLang="cs-CZ" sz="1500"/>
              <a:t>v kaskádním zapojení umožňuje až 64 vnějších přerušení</a:t>
            </a:r>
          </a:p>
          <a:p>
            <a:pPr lvl="1" eaLnBrk="1" hangingPunct="1">
              <a:lnSpc>
                <a:spcPct val="80000"/>
              </a:lnSpc>
            </a:pPr>
            <a:r>
              <a:rPr lang="cs-CZ" altLang="cs-CZ" sz="1500"/>
              <a:t>Vedou do něj přerušovací signály od všech zařízení a podle režimu a priority je generován pro mikroprocesor signál INTR  a vybráno přerušení s nejvyšší prioritou</a:t>
            </a:r>
          </a:p>
          <a:p>
            <a:pPr eaLnBrk="1" hangingPunct="1">
              <a:lnSpc>
                <a:spcPct val="80000"/>
              </a:lnSpc>
            </a:pPr>
            <a:endParaRPr lang="cs-CZ" altLang="cs-CZ" sz="1700"/>
          </a:p>
          <a:p>
            <a:pPr eaLnBrk="1" hangingPunct="1">
              <a:lnSpc>
                <a:spcPct val="80000"/>
              </a:lnSpc>
            </a:pPr>
            <a:r>
              <a:rPr lang="cs-CZ" altLang="cs-CZ" sz="1700" b="1"/>
              <a:t>8251 – UART</a:t>
            </a:r>
          </a:p>
          <a:p>
            <a:pPr lvl="1" eaLnBrk="1" hangingPunct="1">
              <a:lnSpc>
                <a:spcPct val="80000"/>
              </a:lnSpc>
            </a:pPr>
            <a:r>
              <a:rPr lang="cs-CZ" altLang="cs-CZ" sz="1500"/>
              <a:t>obvod pro sériovou komunikaci</a:t>
            </a:r>
          </a:p>
          <a:p>
            <a:pPr eaLnBrk="1" hangingPunct="1">
              <a:lnSpc>
                <a:spcPct val="80000"/>
              </a:lnSpc>
            </a:pPr>
            <a:endParaRPr lang="cs-CZ" altLang="cs-CZ" sz="1700"/>
          </a:p>
          <a:p>
            <a:pPr eaLnBrk="1" hangingPunct="1">
              <a:lnSpc>
                <a:spcPct val="80000"/>
              </a:lnSpc>
            </a:pPr>
            <a:r>
              <a:rPr lang="cs-CZ" altLang="cs-CZ" sz="1700" b="1"/>
              <a:t>8255 – Paralelní port</a:t>
            </a:r>
            <a:r>
              <a:rPr lang="cs-CZ" altLang="cs-CZ" sz="1700"/>
              <a:t> </a:t>
            </a:r>
          </a:p>
          <a:p>
            <a:pPr eaLnBrk="1" hangingPunct="1">
              <a:lnSpc>
                <a:spcPct val="80000"/>
              </a:lnSpc>
            </a:pPr>
            <a:endParaRPr lang="cs-CZ" altLang="cs-CZ" sz="1700"/>
          </a:p>
          <a:p>
            <a:pPr eaLnBrk="1" hangingPunct="1">
              <a:lnSpc>
                <a:spcPct val="80000"/>
              </a:lnSpc>
            </a:pPr>
            <a:r>
              <a:rPr lang="cs-CZ" altLang="cs-CZ" sz="1700" b="1"/>
              <a:t>8237 – Řadič DMA</a:t>
            </a:r>
          </a:p>
          <a:p>
            <a:pPr eaLnBrk="1" hangingPunct="1">
              <a:lnSpc>
                <a:spcPct val="80000"/>
              </a:lnSpc>
            </a:pPr>
            <a:endParaRPr lang="cs-CZ" altLang="cs-CZ" sz="1700" b="1"/>
          </a:p>
          <a:p>
            <a:pPr eaLnBrk="1" hangingPunct="1">
              <a:lnSpc>
                <a:spcPct val="80000"/>
              </a:lnSpc>
            </a:pPr>
            <a:r>
              <a:rPr lang="cs-CZ" altLang="cs-CZ" sz="1700" b="1"/>
              <a:t>8253 – Čítač časovač</a:t>
            </a:r>
          </a:p>
          <a:p>
            <a:pPr lvl="1" eaLnBrk="1" hangingPunct="1">
              <a:lnSpc>
                <a:spcPct val="80000"/>
              </a:lnSpc>
            </a:pPr>
            <a:r>
              <a:rPr lang="cs-CZ" altLang="cs-CZ" sz="1500" b="1"/>
              <a:t>3 nezávislé 16- bitové čítače směrem dolů</a:t>
            </a:r>
            <a:r>
              <a:rPr lang="cs-CZ" altLang="cs-CZ" sz="1500"/>
              <a:t> </a:t>
            </a:r>
            <a:endParaRPr lang="cs-CZ" altLang="cs-CZ" sz="1500" b="1"/>
          </a:p>
          <a:p>
            <a:pPr eaLnBrk="1" hangingPunct="1">
              <a:lnSpc>
                <a:spcPct val="80000"/>
              </a:lnSpc>
            </a:pPr>
            <a:endParaRPr lang="cs-CZ" altLang="cs-CZ" sz="1700"/>
          </a:p>
        </p:txBody>
      </p:sp>
      <p:sp>
        <p:nvSpPr>
          <p:cNvPr id="120836" name="Text Box 4">
            <a:extLst>
              <a:ext uri="{FF2B5EF4-FFF2-40B4-BE49-F238E27FC236}">
                <a16:creationId xmlns:a16="http://schemas.microsoft.com/office/drawing/2014/main" id="{A4C764FD-74B0-4532-A8CB-884359AFEAB6}"/>
              </a:ext>
            </a:extLst>
          </p:cNvPr>
          <p:cNvSpPr txBox="1">
            <a:spLocks noChangeArrowheads="1"/>
          </p:cNvSpPr>
          <p:nvPr/>
        </p:nvSpPr>
        <p:spPr bwMode="auto">
          <a:xfrm>
            <a:off x="3203575" y="4292600"/>
            <a:ext cx="5688013" cy="11906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dirty="0"/>
              <a:t>Vidíme tedy, že nejde o jednočipový mikropočítač, kde by bylo vše integrováno na jednom čipu, ale 8086 je klasický mikroprocesor, který potřebuje okolo sebe celou řadu samostatných podpůrných obvodů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0836"/>
                                        </p:tgtEl>
                                        <p:attrNameLst>
                                          <p:attrName>style.visibility</p:attrName>
                                        </p:attrNameLst>
                                      </p:cBhvr>
                                      <p:to>
                                        <p:strVal val="visible"/>
                                      </p:to>
                                    </p:set>
                                    <p:anim calcmode="lin" valueType="num">
                                      <p:cBhvr additive="base">
                                        <p:cTn id="7" dur="500" fill="hold"/>
                                        <p:tgtEl>
                                          <p:spTgt spid="120836"/>
                                        </p:tgtEl>
                                        <p:attrNameLst>
                                          <p:attrName>ppt_x</p:attrName>
                                        </p:attrNameLst>
                                      </p:cBhvr>
                                      <p:tavLst>
                                        <p:tav tm="0">
                                          <p:val>
                                            <p:strVal val="1+#ppt_w/2"/>
                                          </p:val>
                                        </p:tav>
                                        <p:tav tm="100000">
                                          <p:val>
                                            <p:strVal val="#ppt_x"/>
                                          </p:val>
                                        </p:tav>
                                      </p:tavLst>
                                    </p:anim>
                                    <p:anim calcmode="lin" valueType="num">
                                      <p:cBhvr additive="base">
                                        <p:cTn id="8" dur="500" fill="hold"/>
                                        <p:tgtEl>
                                          <p:spTgt spid="1208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ED53A5C-BD22-4A49-B96D-4E9C5164CB9D}"/>
              </a:ext>
            </a:extLst>
          </p:cNvPr>
          <p:cNvSpPr>
            <a:spLocks noGrp="1" noChangeArrowheads="1"/>
          </p:cNvSpPr>
          <p:nvPr>
            <p:ph type="title" idx="4294967295"/>
          </p:nvPr>
        </p:nvSpPr>
        <p:spPr/>
        <p:txBody>
          <a:bodyPr/>
          <a:lstStyle/>
          <a:p>
            <a:pPr eaLnBrk="1" hangingPunct="1"/>
            <a:r>
              <a:rPr lang="cs-CZ" altLang="cs-CZ"/>
              <a:t>DMA</a:t>
            </a:r>
          </a:p>
        </p:txBody>
      </p:sp>
      <p:sp>
        <p:nvSpPr>
          <p:cNvPr id="62467" name="Rectangle 3">
            <a:extLst>
              <a:ext uri="{FF2B5EF4-FFF2-40B4-BE49-F238E27FC236}">
                <a16:creationId xmlns:a16="http://schemas.microsoft.com/office/drawing/2014/main" id="{716E66FB-E55D-407C-938F-3EAA66DD688D}"/>
              </a:ext>
            </a:extLst>
          </p:cNvPr>
          <p:cNvSpPr>
            <a:spLocks noGrp="1" noChangeArrowheads="1"/>
          </p:cNvSpPr>
          <p:nvPr>
            <p:ph type="body" idx="4294967295"/>
          </p:nvPr>
        </p:nvSpPr>
        <p:spPr>
          <a:xfrm>
            <a:off x="429075" y="1592796"/>
            <a:ext cx="8229600" cy="4411662"/>
          </a:xfrm>
        </p:spPr>
        <p:txBody>
          <a:bodyPr/>
          <a:lstStyle/>
          <a:p>
            <a:pPr eaLnBrk="1" hangingPunct="1"/>
            <a:r>
              <a:rPr lang="cs-CZ" altLang="cs-CZ" sz="1600" b="1" dirty="0"/>
              <a:t>Direct </a:t>
            </a:r>
            <a:r>
              <a:rPr lang="cs-CZ" altLang="cs-CZ" sz="1600" b="1" dirty="0" err="1"/>
              <a:t>Memory</a:t>
            </a:r>
            <a:r>
              <a:rPr lang="cs-CZ" altLang="cs-CZ" sz="1600" b="1" dirty="0"/>
              <a:t> Access</a:t>
            </a:r>
            <a:r>
              <a:rPr lang="cs-CZ" altLang="cs-CZ" sz="1600" dirty="0"/>
              <a:t> - možnost přenosu dat mezi I/O zařízením a pamětí bez účasti procesoru</a:t>
            </a:r>
          </a:p>
          <a:p>
            <a:pPr eaLnBrk="1" hangingPunct="1"/>
            <a:r>
              <a:rPr lang="cs-CZ" altLang="cs-CZ" sz="1600" dirty="0"/>
              <a:t>I/O zařízení může „samo“ přistupovat (zapisovat nebo číst) k datům v paměti</a:t>
            </a:r>
          </a:p>
          <a:p>
            <a:pPr eaLnBrk="1" hangingPunct="1"/>
            <a:r>
              <a:rPr lang="cs-CZ" altLang="cs-CZ" sz="1600" dirty="0"/>
              <a:t>Během přenosu dat mezi I/O zařízením a pamětí se mikroprocesor věnuje jiné činnosti</a:t>
            </a:r>
          </a:p>
          <a:p>
            <a:pPr eaLnBrk="1" hangingPunct="1"/>
            <a:r>
              <a:rPr lang="cs-CZ" altLang="cs-CZ" sz="1600" dirty="0"/>
              <a:t>Příklad využití - zvuková karta sama dostává  z paměti zvuková data a generuje na výstupu zvukový signál, tato činnost nezatěžuje procesor</a:t>
            </a:r>
          </a:p>
          <a:p>
            <a:pPr eaLnBrk="1" hangingPunct="1"/>
            <a:r>
              <a:rPr lang="cs-CZ" altLang="cs-CZ" sz="1600" dirty="0"/>
              <a:t>Bez DMA by mikroprocesor musel každý bajt nejprve přečíst z paměti instrukcí </a:t>
            </a:r>
            <a:r>
              <a:rPr lang="cs-CZ" altLang="cs-CZ" sz="1600" b="1" dirty="0"/>
              <a:t>MOV</a:t>
            </a:r>
            <a:r>
              <a:rPr lang="cs-CZ" altLang="cs-CZ" sz="1600" dirty="0"/>
              <a:t> a potom ho instrukcí </a:t>
            </a:r>
            <a:r>
              <a:rPr lang="cs-CZ" altLang="cs-CZ" sz="1600" b="1" dirty="0"/>
              <a:t>OUT</a:t>
            </a:r>
            <a:r>
              <a:rPr lang="cs-CZ" altLang="cs-CZ" sz="1600" dirty="0"/>
              <a:t> poslat na bránu zvukové karty</a:t>
            </a:r>
          </a:p>
          <a:p>
            <a:pPr eaLnBrk="1" hangingPunct="1"/>
            <a:r>
              <a:rPr lang="cs-CZ" altLang="cs-CZ" sz="1600" dirty="0"/>
              <a:t>DMA přenosy řídí pomocný </a:t>
            </a:r>
            <a:r>
              <a:rPr lang="cs-CZ" altLang="cs-CZ" sz="1600" b="1" dirty="0"/>
              <a:t>řadič 8237</a:t>
            </a:r>
          </a:p>
          <a:p>
            <a:pPr eaLnBrk="1" hangingPunct="1"/>
            <a:r>
              <a:rPr lang="cs-CZ" altLang="cs-CZ" sz="1600" dirty="0"/>
              <a:t>Přenos tedy probíhá bez účasti mikroprocesoru, ale I/O zařízení ve skutečnosti nepřistupuje do paměti samo, ale přenos dat řídí zvláštní </a:t>
            </a:r>
            <a:r>
              <a:rPr lang="cs-CZ" altLang="cs-CZ" sz="1600" b="1" dirty="0"/>
              <a:t>DMA řadič</a:t>
            </a:r>
            <a:r>
              <a:rPr lang="cs-CZ" altLang="cs-CZ" sz="1600" dirty="0"/>
              <a:t>, který je mikroprocesorem naprogramován </a:t>
            </a:r>
          </a:p>
          <a:p>
            <a:pPr eaLnBrk="1" hangingPunct="1"/>
            <a:r>
              <a:rPr lang="cs-CZ" altLang="cs-CZ" sz="1600" dirty="0"/>
              <a:t>DMA řadič realizuje 4 nezávislé DMA kanály 0,1,2 a 3</a:t>
            </a:r>
          </a:p>
          <a:p>
            <a:pPr eaLnBrk="1" hangingPunct="1"/>
            <a:r>
              <a:rPr lang="cs-CZ" altLang="cs-CZ" sz="1600" b="1" dirty="0"/>
              <a:t>DMA kanál</a:t>
            </a:r>
            <a:r>
              <a:rPr lang="cs-CZ" altLang="cs-CZ" sz="1600" dirty="0"/>
              <a:t> = naprogramovaný přenos dat. Vybraná oblast paměti se DMA řadičem přenáší do I/O zařízení, zatímco mikroprocesor se věnuje jiné činnosti</a:t>
            </a:r>
          </a:p>
          <a:p>
            <a:pPr eaLnBrk="1" hangingPunct="1"/>
            <a:r>
              <a:rPr lang="cs-CZ" altLang="cs-CZ" sz="1600" dirty="0"/>
              <a:t>Od řady IBM PC/AT byly přítomny dva DMA řadiče a tak přibyly další kanály 4,5,6 a 7</a:t>
            </a:r>
          </a:p>
          <a:p>
            <a:pPr eaLnBrk="1" hangingPunct="1"/>
            <a:r>
              <a:rPr lang="cs-CZ" altLang="cs-CZ" sz="1600" dirty="0"/>
              <a:t>DMA nelze využít k přenosu mezi dvěma I/O  - vždy musí jít o přístup zařízení do paměti</a:t>
            </a:r>
            <a:endParaRPr lang="cs-CZ" altLang="cs-CZ" sz="1800" dirty="0"/>
          </a:p>
          <a:p>
            <a:pPr eaLnBrk="1" hangingPunct="1">
              <a:lnSpc>
                <a:spcPct val="80000"/>
              </a:lnSpc>
            </a:pPr>
            <a:endParaRPr lang="cs-CZ" altLang="cs-CZ" sz="26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cs-CZ" altLang="cs-CZ" dirty="0"/>
              <a:t>DMA</a:t>
            </a:r>
          </a:p>
        </p:txBody>
      </p:sp>
      <p:sp>
        <p:nvSpPr>
          <p:cNvPr id="57347" name="Text Box 4"/>
          <p:cNvSpPr txBox="1">
            <a:spLocks noChangeArrowheads="1"/>
          </p:cNvSpPr>
          <p:nvPr/>
        </p:nvSpPr>
        <p:spPr bwMode="auto">
          <a:xfrm>
            <a:off x="3203575" y="4149725"/>
            <a:ext cx="15843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ŘADIČ</a:t>
            </a:r>
          </a:p>
        </p:txBody>
      </p:sp>
      <p:sp>
        <p:nvSpPr>
          <p:cNvPr id="57348" name="Text Box 5"/>
          <p:cNvSpPr txBox="1">
            <a:spLocks noChangeArrowheads="1"/>
          </p:cNvSpPr>
          <p:nvPr/>
        </p:nvSpPr>
        <p:spPr bwMode="auto">
          <a:xfrm>
            <a:off x="3203575" y="3429000"/>
            <a:ext cx="15843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ALU</a:t>
            </a:r>
          </a:p>
        </p:txBody>
      </p:sp>
      <p:sp>
        <p:nvSpPr>
          <p:cNvPr id="57349" name="Text Box 6"/>
          <p:cNvSpPr txBox="1">
            <a:spLocks noChangeArrowheads="1"/>
          </p:cNvSpPr>
          <p:nvPr/>
        </p:nvSpPr>
        <p:spPr bwMode="auto">
          <a:xfrm>
            <a:off x="3203575" y="2708275"/>
            <a:ext cx="15843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dirty="0"/>
              <a:t>Paměť</a:t>
            </a:r>
          </a:p>
        </p:txBody>
      </p:sp>
      <p:sp>
        <p:nvSpPr>
          <p:cNvPr id="57351" name="Text Box 8"/>
          <p:cNvSpPr txBox="1">
            <a:spLocks noChangeArrowheads="1"/>
          </p:cNvSpPr>
          <p:nvPr/>
        </p:nvSpPr>
        <p:spPr bwMode="auto">
          <a:xfrm>
            <a:off x="1042988" y="3429000"/>
            <a:ext cx="15843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Vstup</a:t>
            </a:r>
          </a:p>
        </p:txBody>
      </p:sp>
      <p:sp>
        <p:nvSpPr>
          <p:cNvPr id="57352" name="Text Box 9"/>
          <p:cNvSpPr txBox="1">
            <a:spLocks noChangeArrowheads="1"/>
          </p:cNvSpPr>
          <p:nvPr/>
        </p:nvSpPr>
        <p:spPr bwMode="auto">
          <a:xfrm>
            <a:off x="5364163" y="3429000"/>
            <a:ext cx="15843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Výstup</a:t>
            </a:r>
          </a:p>
        </p:txBody>
      </p:sp>
      <p:sp>
        <p:nvSpPr>
          <p:cNvPr id="57353" name="Line 10"/>
          <p:cNvSpPr>
            <a:spLocks noChangeShapeType="1"/>
          </p:cNvSpPr>
          <p:nvPr/>
        </p:nvSpPr>
        <p:spPr bwMode="auto">
          <a:xfrm>
            <a:off x="2627313" y="3573463"/>
            <a:ext cx="576262" cy="0"/>
          </a:xfrm>
          <a:prstGeom prst="line">
            <a:avLst/>
          </a:prstGeom>
          <a:noFill/>
          <a:ln w="25400" cmpd="dbl">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57354" name="Line 11"/>
          <p:cNvSpPr>
            <a:spLocks noChangeShapeType="1"/>
          </p:cNvSpPr>
          <p:nvPr/>
        </p:nvSpPr>
        <p:spPr bwMode="auto">
          <a:xfrm>
            <a:off x="4787900" y="3573463"/>
            <a:ext cx="576263" cy="0"/>
          </a:xfrm>
          <a:prstGeom prst="line">
            <a:avLst/>
          </a:prstGeom>
          <a:noFill/>
          <a:ln w="25400" cmpd="dbl">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57355" name="Line 12"/>
          <p:cNvSpPr>
            <a:spLocks noChangeShapeType="1"/>
          </p:cNvSpPr>
          <p:nvPr/>
        </p:nvSpPr>
        <p:spPr bwMode="auto">
          <a:xfrm>
            <a:off x="3563938" y="3068638"/>
            <a:ext cx="0" cy="361950"/>
          </a:xfrm>
          <a:prstGeom prst="line">
            <a:avLst/>
          </a:prstGeom>
          <a:noFill/>
          <a:ln w="25400" cmpd="dbl">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57356" name="Line 13"/>
          <p:cNvSpPr>
            <a:spLocks noChangeShapeType="1"/>
          </p:cNvSpPr>
          <p:nvPr/>
        </p:nvSpPr>
        <p:spPr bwMode="auto">
          <a:xfrm flipV="1">
            <a:off x="4356100" y="3068638"/>
            <a:ext cx="0" cy="360362"/>
          </a:xfrm>
          <a:prstGeom prst="line">
            <a:avLst/>
          </a:prstGeom>
          <a:noFill/>
          <a:ln w="25400" cmpd="dbl">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57357" name="Line 14"/>
          <p:cNvSpPr>
            <a:spLocks noChangeShapeType="1"/>
          </p:cNvSpPr>
          <p:nvPr/>
        </p:nvSpPr>
        <p:spPr bwMode="auto">
          <a:xfrm flipV="1">
            <a:off x="4067175" y="3789363"/>
            <a:ext cx="0" cy="3603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57359" name="Line 16"/>
          <p:cNvSpPr>
            <a:spLocks noChangeShapeType="1"/>
          </p:cNvSpPr>
          <p:nvPr/>
        </p:nvSpPr>
        <p:spPr bwMode="auto">
          <a:xfrm>
            <a:off x="4787900" y="4292600"/>
            <a:ext cx="129698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57360" name="Line 17"/>
          <p:cNvSpPr>
            <a:spLocks noChangeShapeType="1"/>
          </p:cNvSpPr>
          <p:nvPr/>
        </p:nvSpPr>
        <p:spPr bwMode="auto">
          <a:xfrm flipV="1">
            <a:off x="6084888" y="3789363"/>
            <a:ext cx="0" cy="50323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57361" name="Line 18"/>
          <p:cNvSpPr>
            <a:spLocks noChangeShapeType="1"/>
          </p:cNvSpPr>
          <p:nvPr/>
        </p:nvSpPr>
        <p:spPr bwMode="auto">
          <a:xfrm flipH="1">
            <a:off x="1979613" y="4292600"/>
            <a:ext cx="122396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57362" name="Line 19"/>
          <p:cNvSpPr>
            <a:spLocks noChangeShapeType="1"/>
          </p:cNvSpPr>
          <p:nvPr/>
        </p:nvSpPr>
        <p:spPr bwMode="auto">
          <a:xfrm flipV="1">
            <a:off x="1979613" y="3789363"/>
            <a:ext cx="0" cy="50323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57363" name="Line 20"/>
          <p:cNvSpPr>
            <a:spLocks noChangeShapeType="1"/>
          </p:cNvSpPr>
          <p:nvPr/>
        </p:nvSpPr>
        <p:spPr bwMode="auto">
          <a:xfrm>
            <a:off x="4787900" y="4437063"/>
            <a:ext cx="244792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57364" name="Line 21"/>
          <p:cNvSpPr>
            <a:spLocks noChangeShapeType="1"/>
          </p:cNvSpPr>
          <p:nvPr/>
        </p:nvSpPr>
        <p:spPr bwMode="auto">
          <a:xfrm flipV="1">
            <a:off x="7235825" y="2997200"/>
            <a:ext cx="0" cy="143986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57365" name="Line 22"/>
          <p:cNvSpPr>
            <a:spLocks noChangeShapeType="1"/>
          </p:cNvSpPr>
          <p:nvPr/>
        </p:nvSpPr>
        <p:spPr bwMode="auto">
          <a:xfrm flipH="1">
            <a:off x="4787900" y="2997200"/>
            <a:ext cx="2447925"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57366" name="Line 23"/>
          <p:cNvSpPr>
            <a:spLocks noChangeShapeType="1"/>
          </p:cNvSpPr>
          <p:nvPr/>
        </p:nvSpPr>
        <p:spPr bwMode="auto">
          <a:xfrm flipV="1">
            <a:off x="3488927" y="4525963"/>
            <a:ext cx="3573" cy="43338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57367" name="Line 24"/>
          <p:cNvSpPr>
            <a:spLocks noChangeShapeType="1"/>
          </p:cNvSpPr>
          <p:nvPr/>
        </p:nvSpPr>
        <p:spPr bwMode="auto">
          <a:xfrm>
            <a:off x="684213" y="1700213"/>
            <a:ext cx="792162"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57368" name="Line 25"/>
          <p:cNvSpPr>
            <a:spLocks noChangeShapeType="1"/>
          </p:cNvSpPr>
          <p:nvPr/>
        </p:nvSpPr>
        <p:spPr bwMode="auto">
          <a:xfrm>
            <a:off x="684213" y="2060575"/>
            <a:ext cx="792162" cy="0"/>
          </a:xfrm>
          <a:prstGeom prst="line">
            <a:avLst/>
          </a:prstGeom>
          <a:noFill/>
          <a:ln w="25400" cmpd="dbl">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57369" name="Line 26"/>
          <p:cNvSpPr>
            <a:spLocks noChangeShapeType="1"/>
          </p:cNvSpPr>
          <p:nvPr/>
        </p:nvSpPr>
        <p:spPr bwMode="auto">
          <a:xfrm flipV="1">
            <a:off x="684213" y="2420938"/>
            <a:ext cx="792162" cy="15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57370" name="Text Box 27"/>
          <p:cNvSpPr txBox="1">
            <a:spLocks noChangeArrowheads="1"/>
          </p:cNvSpPr>
          <p:nvPr/>
        </p:nvSpPr>
        <p:spPr bwMode="auto">
          <a:xfrm>
            <a:off x="1547813" y="1557338"/>
            <a:ext cx="1584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400"/>
              <a:t>Řídící signál</a:t>
            </a:r>
          </a:p>
        </p:txBody>
      </p:sp>
      <p:sp>
        <p:nvSpPr>
          <p:cNvPr id="57371" name="Text Box 28"/>
          <p:cNvSpPr txBox="1">
            <a:spLocks noChangeArrowheads="1"/>
          </p:cNvSpPr>
          <p:nvPr/>
        </p:nvSpPr>
        <p:spPr bwMode="auto">
          <a:xfrm>
            <a:off x="1547813" y="1916113"/>
            <a:ext cx="1584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400"/>
              <a:t>Tok dat</a:t>
            </a:r>
          </a:p>
        </p:txBody>
      </p:sp>
      <p:sp>
        <p:nvSpPr>
          <p:cNvPr id="57372" name="Text Box 29"/>
          <p:cNvSpPr txBox="1">
            <a:spLocks noChangeArrowheads="1"/>
          </p:cNvSpPr>
          <p:nvPr/>
        </p:nvSpPr>
        <p:spPr bwMode="auto">
          <a:xfrm>
            <a:off x="1547813" y="2276475"/>
            <a:ext cx="19446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400"/>
              <a:t>Čtení strojového kódu</a:t>
            </a:r>
          </a:p>
        </p:txBody>
      </p:sp>
      <p:cxnSp>
        <p:nvCxnSpPr>
          <p:cNvPr id="3" name="Přímá spojnice 2">
            <a:extLst>
              <a:ext uri="{FF2B5EF4-FFF2-40B4-BE49-F238E27FC236}">
                <a16:creationId xmlns:a16="http://schemas.microsoft.com/office/drawing/2014/main" id="{0E4964A9-4BD1-4664-A7B8-C4B3B9063222}"/>
              </a:ext>
            </a:extLst>
          </p:cNvPr>
          <p:cNvCxnSpPr/>
          <p:nvPr/>
        </p:nvCxnSpPr>
        <p:spPr>
          <a:xfrm flipH="1">
            <a:off x="2771800" y="4941168"/>
            <a:ext cx="7207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Přímá spojnice 4">
            <a:extLst>
              <a:ext uri="{FF2B5EF4-FFF2-40B4-BE49-F238E27FC236}">
                <a16:creationId xmlns:a16="http://schemas.microsoft.com/office/drawing/2014/main" id="{73145C4F-081A-402B-BCE9-3D9CDEAE3318}"/>
              </a:ext>
            </a:extLst>
          </p:cNvPr>
          <p:cNvCxnSpPr>
            <a:cxnSpLocks/>
          </p:cNvCxnSpPr>
          <p:nvPr/>
        </p:nvCxnSpPr>
        <p:spPr>
          <a:xfrm flipV="1">
            <a:off x="2771800" y="2924944"/>
            <a:ext cx="0" cy="203440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Přímá spojnice 6">
            <a:extLst>
              <a:ext uri="{FF2B5EF4-FFF2-40B4-BE49-F238E27FC236}">
                <a16:creationId xmlns:a16="http://schemas.microsoft.com/office/drawing/2014/main" id="{7E0C24E6-04AE-42F5-929A-0F16C28EE6FE}"/>
              </a:ext>
            </a:extLst>
          </p:cNvPr>
          <p:cNvCxnSpPr/>
          <p:nvPr/>
        </p:nvCxnSpPr>
        <p:spPr>
          <a:xfrm>
            <a:off x="2771800" y="2930369"/>
            <a:ext cx="43177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Line 25">
            <a:extLst>
              <a:ext uri="{FF2B5EF4-FFF2-40B4-BE49-F238E27FC236}">
                <a16:creationId xmlns:a16="http://schemas.microsoft.com/office/drawing/2014/main" id="{8A47EA0A-DA45-4437-ADE9-8EF064784178}"/>
              </a:ext>
            </a:extLst>
          </p:cNvPr>
          <p:cNvSpPr>
            <a:spLocks noChangeShapeType="1"/>
          </p:cNvSpPr>
          <p:nvPr/>
        </p:nvSpPr>
        <p:spPr bwMode="auto">
          <a:xfrm>
            <a:off x="2411413" y="2816932"/>
            <a:ext cx="792162" cy="0"/>
          </a:xfrm>
          <a:prstGeom prst="line">
            <a:avLst/>
          </a:prstGeom>
          <a:noFill/>
          <a:ln w="25400" cmpd="dbl">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cxnSp>
        <p:nvCxnSpPr>
          <p:cNvPr id="4" name="Přímá spojnice 3">
            <a:extLst>
              <a:ext uri="{FF2B5EF4-FFF2-40B4-BE49-F238E27FC236}">
                <a16:creationId xmlns:a16="http://schemas.microsoft.com/office/drawing/2014/main" id="{B4AF7F90-55E7-4C94-85FA-EF66A01D9420}"/>
              </a:ext>
            </a:extLst>
          </p:cNvPr>
          <p:cNvCxnSpPr/>
          <p:nvPr/>
        </p:nvCxnSpPr>
        <p:spPr>
          <a:xfrm>
            <a:off x="2411413" y="2816932"/>
            <a:ext cx="0" cy="613656"/>
          </a:xfrm>
          <a:prstGeom prst="line">
            <a:avLst/>
          </a:prstGeom>
          <a:ln w="25400" cmpd="dbl">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Přímá spojnice 32">
            <a:extLst>
              <a:ext uri="{FF2B5EF4-FFF2-40B4-BE49-F238E27FC236}">
                <a16:creationId xmlns:a16="http://schemas.microsoft.com/office/drawing/2014/main" id="{39C826A1-F1F1-440E-9FB7-6625D483D559}"/>
              </a:ext>
            </a:extLst>
          </p:cNvPr>
          <p:cNvCxnSpPr>
            <a:cxnSpLocks/>
          </p:cNvCxnSpPr>
          <p:nvPr/>
        </p:nvCxnSpPr>
        <p:spPr>
          <a:xfrm>
            <a:off x="5868144" y="2816932"/>
            <a:ext cx="0" cy="612068"/>
          </a:xfrm>
          <a:prstGeom prst="line">
            <a:avLst/>
          </a:prstGeom>
          <a:ln w="25400" cmpd="dbl">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5" name="Line 25">
            <a:extLst>
              <a:ext uri="{FF2B5EF4-FFF2-40B4-BE49-F238E27FC236}">
                <a16:creationId xmlns:a16="http://schemas.microsoft.com/office/drawing/2014/main" id="{A06BE547-EFC5-40AA-9639-6BFB20AA3390}"/>
              </a:ext>
            </a:extLst>
          </p:cNvPr>
          <p:cNvSpPr>
            <a:spLocks noChangeShapeType="1"/>
          </p:cNvSpPr>
          <p:nvPr/>
        </p:nvSpPr>
        <p:spPr bwMode="auto">
          <a:xfrm>
            <a:off x="4787900" y="2816932"/>
            <a:ext cx="1080244" cy="0"/>
          </a:xfrm>
          <a:prstGeom prst="line">
            <a:avLst/>
          </a:prstGeom>
          <a:noFill/>
          <a:ln w="25400" cmpd="dbl">
            <a:solidFill>
              <a:srgbClr val="0070C0"/>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8" name="TextovéPole 7">
            <a:extLst>
              <a:ext uri="{FF2B5EF4-FFF2-40B4-BE49-F238E27FC236}">
                <a16:creationId xmlns:a16="http://schemas.microsoft.com/office/drawing/2014/main" id="{0EFF17EA-8B0F-4FE5-BB10-F3AA0C3CC932}"/>
              </a:ext>
            </a:extLst>
          </p:cNvPr>
          <p:cNvSpPr txBox="1"/>
          <p:nvPr/>
        </p:nvSpPr>
        <p:spPr>
          <a:xfrm>
            <a:off x="5364162" y="2492896"/>
            <a:ext cx="720725" cy="369332"/>
          </a:xfrm>
          <a:prstGeom prst="rect">
            <a:avLst/>
          </a:prstGeom>
          <a:noFill/>
        </p:spPr>
        <p:txBody>
          <a:bodyPr wrap="square" rtlCol="0">
            <a:spAutoFit/>
          </a:bodyPr>
          <a:lstStyle/>
          <a:p>
            <a:r>
              <a:rPr lang="cs-CZ" b="1" dirty="0"/>
              <a:t>DMA</a:t>
            </a:r>
          </a:p>
        </p:txBody>
      </p:sp>
      <p:sp>
        <p:nvSpPr>
          <p:cNvPr id="37" name="TextovéPole 36">
            <a:extLst>
              <a:ext uri="{FF2B5EF4-FFF2-40B4-BE49-F238E27FC236}">
                <a16:creationId xmlns:a16="http://schemas.microsoft.com/office/drawing/2014/main" id="{00A4659D-5006-4530-BC4B-9D4E9DE37BE3}"/>
              </a:ext>
            </a:extLst>
          </p:cNvPr>
          <p:cNvSpPr txBox="1"/>
          <p:nvPr/>
        </p:nvSpPr>
        <p:spPr>
          <a:xfrm>
            <a:off x="1762869" y="2832980"/>
            <a:ext cx="720725" cy="369332"/>
          </a:xfrm>
          <a:prstGeom prst="rect">
            <a:avLst/>
          </a:prstGeom>
          <a:noFill/>
        </p:spPr>
        <p:txBody>
          <a:bodyPr wrap="square" rtlCol="0">
            <a:spAutoFit/>
          </a:bodyPr>
          <a:lstStyle/>
          <a:p>
            <a:r>
              <a:rPr lang="cs-CZ" b="1" dirty="0"/>
              <a:t>DMA</a:t>
            </a:r>
          </a:p>
        </p:txBody>
      </p:sp>
    </p:spTree>
    <p:extLst>
      <p:ext uri="{BB962C8B-B14F-4D97-AF65-F5344CB8AC3E}">
        <p14:creationId xmlns:p14="http://schemas.microsoft.com/office/powerpoint/2010/main" val="37969563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F94AEE-80F8-47D1-BA35-65D85A02B5FB}"/>
              </a:ext>
            </a:extLst>
          </p:cNvPr>
          <p:cNvSpPr>
            <a:spLocks noGrp="1"/>
          </p:cNvSpPr>
          <p:nvPr>
            <p:ph type="title"/>
          </p:nvPr>
        </p:nvSpPr>
        <p:spPr/>
        <p:txBody>
          <a:bodyPr/>
          <a:lstStyle/>
          <a:p>
            <a:r>
              <a:rPr lang="cs-CZ" dirty="0"/>
              <a:t>DMA</a:t>
            </a:r>
          </a:p>
        </p:txBody>
      </p:sp>
      <p:sp>
        <p:nvSpPr>
          <p:cNvPr id="3" name="Zástupný obsah 2">
            <a:extLst>
              <a:ext uri="{FF2B5EF4-FFF2-40B4-BE49-F238E27FC236}">
                <a16:creationId xmlns:a16="http://schemas.microsoft.com/office/drawing/2014/main" id="{0458F99C-5FDF-4BDB-804D-E565EFA83A48}"/>
              </a:ext>
            </a:extLst>
          </p:cNvPr>
          <p:cNvSpPr>
            <a:spLocks noGrp="1"/>
          </p:cNvSpPr>
          <p:nvPr>
            <p:ph idx="1"/>
          </p:nvPr>
        </p:nvSpPr>
        <p:spPr>
          <a:xfrm>
            <a:off x="470998" y="1458460"/>
            <a:ext cx="8229600" cy="521605"/>
          </a:xfrm>
        </p:spPr>
        <p:txBody>
          <a:bodyPr/>
          <a:lstStyle/>
          <a:p>
            <a:r>
              <a:rPr lang="cs-CZ" dirty="0"/>
              <a:t>Čtení 1 MB souboru  z disku</a:t>
            </a:r>
          </a:p>
        </p:txBody>
      </p:sp>
      <p:sp>
        <p:nvSpPr>
          <p:cNvPr id="4" name="TextovéPole 3">
            <a:extLst>
              <a:ext uri="{FF2B5EF4-FFF2-40B4-BE49-F238E27FC236}">
                <a16:creationId xmlns:a16="http://schemas.microsoft.com/office/drawing/2014/main" id="{A966BDBB-0B6C-4E17-8538-9687BD2F3091}"/>
              </a:ext>
            </a:extLst>
          </p:cNvPr>
          <p:cNvSpPr txBox="1"/>
          <p:nvPr/>
        </p:nvSpPr>
        <p:spPr>
          <a:xfrm>
            <a:off x="827584" y="2014718"/>
            <a:ext cx="8028892" cy="4524315"/>
          </a:xfrm>
          <a:prstGeom prst="rect">
            <a:avLst/>
          </a:prstGeom>
          <a:noFill/>
        </p:spPr>
        <p:txBody>
          <a:bodyPr wrap="square" rtlCol="0">
            <a:spAutoFit/>
          </a:bodyPr>
          <a:lstStyle/>
          <a:p>
            <a:r>
              <a:rPr lang="cs-CZ" u="sng" dirty="0"/>
              <a:t>Bez DMA</a:t>
            </a:r>
          </a:p>
          <a:p>
            <a:r>
              <a:rPr lang="cs-CZ" dirty="0"/>
              <a:t>Čtení bajtu instrukcí IN z disku do registru AL</a:t>
            </a:r>
          </a:p>
          <a:p>
            <a:r>
              <a:rPr lang="cs-CZ" dirty="0"/>
              <a:t>Zápis bajtu z registru AL do paměti instrukcí MOV</a:t>
            </a:r>
          </a:p>
          <a:p>
            <a:r>
              <a:rPr lang="cs-CZ" dirty="0"/>
              <a:t>Čtení bajtu instrukcí IN z disku do registru AL</a:t>
            </a:r>
          </a:p>
          <a:p>
            <a:r>
              <a:rPr lang="cs-CZ" dirty="0"/>
              <a:t>Zápis bajtu z registru AL do paměti instrukcí MOV</a:t>
            </a:r>
          </a:p>
          <a:p>
            <a:r>
              <a:rPr lang="cs-CZ" dirty="0"/>
              <a:t>Čtení bajtu instrukcí IN z disku do registru AL</a:t>
            </a:r>
          </a:p>
          <a:p>
            <a:r>
              <a:rPr lang="cs-CZ" dirty="0"/>
              <a:t>Zápis bajtu z registru AL do paměti instrukcí MOV</a:t>
            </a:r>
          </a:p>
          <a:p>
            <a:r>
              <a:rPr lang="cs-CZ" dirty="0"/>
              <a:t>……a to se milionkrát opakuje, dokud nejsou všechny bajty přečteny z disku a zapsány do paměti, mikroprocesor neustále pracuje. Každý z milionu bajtů putuje z disku do paměti přes mikroprocesor</a:t>
            </a:r>
          </a:p>
          <a:p>
            <a:endParaRPr lang="cs-CZ" dirty="0"/>
          </a:p>
          <a:p>
            <a:r>
              <a:rPr lang="cs-CZ" u="sng" dirty="0"/>
              <a:t>S využitím DMA</a:t>
            </a:r>
          </a:p>
          <a:p>
            <a:r>
              <a:rPr lang="cs-CZ" dirty="0"/>
              <a:t>Nastavení DMA kanálu – mikroprocesor sdělí DMA řadiči z jakého portu se mají číst data a do jaké oblasti v paměti mají být zapsána</a:t>
            </a:r>
          </a:p>
          <a:p>
            <a:r>
              <a:rPr lang="cs-CZ" dirty="0"/>
              <a:t>Tím práce pro mikroprocesor skončila a může se věnovat jiné činnosti</a:t>
            </a:r>
          </a:p>
          <a:p>
            <a:r>
              <a:rPr lang="cs-CZ" dirty="0"/>
              <a:t>Mikroprocesor ani jeden z milionu přenášených bajtů nevidí – jdou mimo něj</a:t>
            </a:r>
          </a:p>
        </p:txBody>
      </p:sp>
    </p:spTree>
    <p:extLst>
      <p:ext uri="{BB962C8B-B14F-4D97-AF65-F5344CB8AC3E}">
        <p14:creationId xmlns:p14="http://schemas.microsoft.com/office/powerpoint/2010/main" val="5963496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2DC8DDB-6001-4D84-B49F-F46D04C581B5}"/>
              </a:ext>
            </a:extLst>
          </p:cNvPr>
          <p:cNvSpPr>
            <a:spLocks noGrp="1" noChangeArrowheads="1"/>
          </p:cNvSpPr>
          <p:nvPr>
            <p:ph type="title" idx="4294967295"/>
          </p:nvPr>
        </p:nvSpPr>
        <p:spPr/>
        <p:txBody>
          <a:bodyPr/>
          <a:lstStyle/>
          <a:p>
            <a:pPr eaLnBrk="1" hangingPunct="1"/>
            <a:r>
              <a:rPr lang="cs-CZ" altLang="cs-CZ" dirty="0"/>
              <a:t>BIOS</a:t>
            </a:r>
          </a:p>
        </p:txBody>
      </p:sp>
      <p:sp>
        <p:nvSpPr>
          <p:cNvPr id="64515" name="Rectangle 3">
            <a:extLst>
              <a:ext uri="{FF2B5EF4-FFF2-40B4-BE49-F238E27FC236}">
                <a16:creationId xmlns:a16="http://schemas.microsoft.com/office/drawing/2014/main" id="{D98CB9E7-81B6-4108-8E53-CB1A814A9545}"/>
              </a:ext>
            </a:extLst>
          </p:cNvPr>
          <p:cNvSpPr>
            <a:spLocks noGrp="1" noChangeArrowheads="1"/>
          </p:cNvSpPr>
          <p:nvPr>
            <p:ph type="body" idx="4294967295"/>
          </p:nvPr>
        </p:nvSpPr>
        <p:spPr>
          <a:xfrm>
            <a:off x="359532" y="1520788"/>
            <a:ext cx="8229600" cy="4411662"/>
          </a:xfrm>
        </p:spPr>
        <p:txBody>
          <a:bodyPr/>
          <a:lstStyle/>
          <a:p>
            <a:pPr eaLnBrk="1" hangingPunct="1"/>
            <a:r>
              <a:rPr lang="cs-CZ" altLang="cs-CZ" sz="2000" dirty="0"/>
              <a:t>Basic Input Output </a:t>
            </a:r>
            <a:r>
              <a:rPr lang="cs-CZ" altLang="cs-CZ" sz="2000" dirty="0" err="1"/>
              <a:t>System</a:t>
            </a:r>
            <a:endParaRPr lang="cs-CZ" altLang="cs-CZ" sz="2000" dirty="0"/>
          </a:p>
          <a:p>
            <a:pPr eaLnBrk="1" hangingPunct="1"/>
            <a:r>
              <a:rPr lang="cs-CZ" altLang="cs-CZ" sz="2000" dirty="0"/>
              <a:t>Počítač po zapnutí má </a:t>
            </a:r>
            <a:r>
              <a:rPr lang="cs-CZ" altLang="cs-CZ" sz="2000" b="1" dirty="0"/>
              <a:t>prázdnou</a:t>
            </a:r>
            <a:r>
              <a:rPr lang="cs-CZ" altLang="cs-CZ" sz="2000" dirty="0"/>
              <a:t> operační paměť RAM, do které je potřeba odněkud zavést operační systém, který nám umožní spouštět další programy</a:t>
            </a:r>
          </a:p>
          <a:p>
            <a:pPr eaLnBrk="1" hangingPunct="1"/>
            <a:r>
              <a:rPr lang="cs-CZ" altLang="cs-CZ" sz="2000" dirty="0"/>
              <a:t>Proto jsou všechny osobní počítače vybaveny pamětí nezávislou na napájení (ROM, EPROM, EEPROM, FLASH), ve které je uložen tzv. BIOS</a:t>
            </a:r>
          </a:p>
          <a:p>
            <a:pPr eaLnBrk="1" hangingPunct="1"/>
            <a:r>
              <a:rPr lang="cs-CZ" altLang="cs-CZ" sz="2000" dirty="0"/>
              <a:t>Díky </a:t>
            </a:r>
            <a:r>
              <a:rPr lang="cs-CZ" altLang="cs-CZ" sz="2000" dirty="0" err="1"/>
              <a:t>BIOSu</a:t>
            </a:r>
            <a:r>
              <a:rPr lang="cs-CZ" altLang="cs-CZ" sz="2000" dirty="0"/>
              <a:t> umí počítač po zapnutí komunikovat s disketovou mechanikou, hard diskem, optickou mechanikou, </a:t>
            </a:r>
            <a:r>
              <a:rPr lang="cs-CZ" altLang="cs-CZ" sz="2000" dirty="0" err="1"/>
              <a:t>flash</a:t>
            </a:r>
            <a:r>
              <a:rPr lang="cs-CZ" altLang="cs-CZ" sz="2000" dirty="0"/>
              <a:t> diskem a načíst odtud operační systém nebo </a:t>
            </a:r>
            <a:r>
              <a:rPr lang="cs-CZ" altLang="cs-CZ" sz="2000" dirty="0" err="1"/>
              <a:t>bootovat</a:t>
            </a:r>
            <a:r>
              <a:rPr lang="cs-CZ" altLang="cs-CZ" sz="2000" dirty="0"/>
              <a:t> a spustit jiný program (např. </a:t>
            </a:r>
            <a:r>
              <a:rPr lang="cs-CZ" altLang="cs-CZ" sz="2000" dirty="0" err="1"/>
              <a:t>Clonezilla</a:t>
            </a:r>
            <a:r>
              <a:rPr lang="cs-CZ" altLang="cs-CZ" sz="2000" dirty="0"/>
              <a:t>, </a:t>
            </a:r>
            <a:r>
              <a:rPr lang="cs-CZ" altLang="cs-CZ" sz="2000" dirty="0" err="1"/>
              <a:t>TrueImage</a:t>
            </a:r>
            <a:r>
              <a:rPr lang="cs-CZ" altLang="cs-CZ" sz="2000" dirty="0"/>
              <a:t>…)</a:t>
            </a:r>
          </a:p>
          <a:p>
            <a:pPr eaLnBrk="1" hangingPunct="1"/>
            <a:r>
              <a:rPr lang="cs-CZ" altLang="cs-CZ" sz="2000" dirty="0"/>
              <a:t>Bez </a:t>
            </a:r>
            <a:r>
              <a:rPr lang="cs-CZ" altLang="cs-CZ" sz="2000" dirty="0" err="1"/>
              <a:t>BIOSu</a:t>
            </a:r>
            <a:r>
              <a:rPr lang="cs-CZ" altLang="cs-CZ" sz="2000" dirty="0"/>
              <a:t> by byl počítač po zapnutí pouze mrtvým kusem hardwaru – v prázdné paměti není žádný strojový kód a mikroprocesor nic nedělá</a:t>
            </a:r>
          </a:p>
          <a:p>
            <a:pPr eaLnBrk="1" hangingPunct="1">
              <a:lnSpc>
                <a:spcPct val="80000"/>
              </a:lnSpc>
            </a:pPr>
            <a:endParaRPr lang="cs-CZ" altLang="cs-CZ" sz="20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2DC8DDB-6001-4D84-B49F-F46D04C581B5}"/>
              </a:ext>
            </a:extLst>
          </p:cNvPr>
          <p:cNvSpPr>
            <a:spLocks noGrp="1" noChangeArrowheads="1"/>
          </p:cNvSpPr>
          <p:nvPr>
            <p:ph type="title" idx="4294967295"/>
          </p:nvPr>
        </p:nvSpPr>
        <p:spPr/>
        <p:txBody>
          <a:bodyPr/>
          <a:lstStyle/>
          <a:p>
            <a:pPr eaLnBrk="1" hangingPunct="1"/>
            <a:r>
              <a:rPr lang="cs-CZ" altLang="cs-CZ"/>
              <a:t>Služby BIOSu</a:t>
            </a:r>
          </a:p>
        </p:txBody>
      </p:sp>
      <p:sp>
        <p:nvSpPr>
          <p:cNvPr id="64515" name="Rectangle 3">
            <a:extLst>
              <a:ext uri="{FF2B5EF4-FFF2-40B4-BE49-F238E27FC236}">
                <a16:creationId xmlns:a16="http://schemas.microsoft.com/office/drawing/2014/main" id="{D98CB9E7-81B6-4108-8E53-CB1A814A9545}"/>
              </a:ext>
            </a:extLst>
          </p:cNvPr>
          <p:cNvSpPr>
            <a:spLocks noGrp="1" noChangeArrowheads="1"/>
          </p:cNvSpPr>
          <p:nvPr>
            <p:ph type="body" idx="4294967295"/>
          </p:nvPr>
        </p:nvSpPr>
        <p:spPr/>
        <p:txBody>
          <a:bodyPr/>
          <a:lstStyle/>
          <a:p>
            <a:pPr eaLnBrk="1" hangingPunct="1"/>
            <a:r>
              <a:rPr lang="cs-CZ" altLang="cs-CZ" sz="2000" dirty="0"/>
              <a:t>BIOS umožňuje po zapnutí počítače také například výpis textu na obrazovku, komunikaci s klávesnicí a další základní vstupní a výstupní funkce, díky kterým může počítač po zapnutí komunikovat s okolním světem a „ožije“</a:t>
            </a:r>
          </a:p>
          <a:p>
            <a:pPr eaLnBrk="1" hangingPunct="1"/>
            <a:r>
              <a:rPr lang="cs-CZ" altLang="cs-CZ" sz="2000" dirty="0"/>
              <a:t>Součástí </a:t>
            </a:r>
            <a:r>
              <a:rPr lang="cs-CZ" altLang="cs-CZ" sz="2000" dirty="0" err="1"/>
              <a:t>BIOSu</a:t>
            </a:r>
            <a:r>
              <a:rPr lang="cs-CZ" altLang="cs-CZ" sz="2000" dirty="0"/>
              <a:t> jsou </a:t>
            </a:r>
            <a:r>
              <a:rPr lang="cs-CZ" altLang="cs-CZ" sz="2000" b="1" dirty="0"/>
              <a:t>služby</a:t>
            </a:r>
            <a:r>
              <a:rPr lang="cs-CZ" altLang="cs-CZ" sz="2000" dirty="0"/>
              <a:t> umožňující základní využití periferií</a:t>
            </a:r>
          </a:p>
          <a:p>
            <a:pPr eaLnBrk="1" hangingPunct="1"/>
            <a:r>
              <a:rPr lang="cs-CZ" altLang="cs-CZ" sz="2000" dirty="0"/>
              <a:t>Služby </a:t>
            </a:r>
            <a:r>
              <a:rPr lang="cs-CZ" altLang="cs-CZ" sz="2000" dirty="0" err="1"/>
              <a:t>BIOSu</a:t>
            </a:r>
            <a:r>
              <a:rPr lang="cs-CZ" altLang="cs-CZ" sz="2000" dirty="0"/>
              <a:t> lze volat z programů</a:t>
            </a:r>
          </a:p>
          <a:p>
            <a:pPr eaLnBrk="1" hangingPunct="1"/>
            <a:r>
              <a:rPr lang="cs-CZ" altLang="cs-CZ" sz="2000" dirty="0"/>
              <a:t>Tyto služby jsou k dispozici vždy, na každém na počítači a to již před zavedením operačního systému – lze je tedy použít například v programu, který bude spuštěn bez operačního systému (přímo </a:t>
            </a:r>
            <a:r>
              <a:rPr lang="cs-CZ" altLang="cs-CZ" sz="2000" dirty="0" err="1"/>
              <a:t>bootován</a:t>
            </a:r>
            <a:r>
              <a:rPr lang="cs-CZ" altLang="cs-CZ" sz="2000" dirty="0"/>
              <a:t>)</a:t>
            </a:r>
          </a:p>
          <a:p>
            <a:pPr eaLnBrk="1" hangingPunct="1">
              <a:lnSpc>
                <a:spcPct val="80000"/>
              </a:lnSpc>
            </a:pPr>
            <a:endParaRPr lang="cs-CZ" altLang="cs-CZ" sz="2000" dirty="0"/>
          </a:p>
        </p:txBody>
      </p:sp>
    </p:spTree>
    <p:extLst>
      <p:ext uri="{BB962C8B-B14F-4D97-AF65-F5344CB8AC3E}">
        <p14:creationId xmlns:p14="http://schemas.microsoft.com/office/powerpoint/2010/main" val="1434530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271CBC9-09A4-4369-B4E1-1B48E2C0C525}"/>
              </a:ext>
            </a:extLst>
          </p:cNvPr>
          <p:cNvSpPr>
            <a:spLocks noGrp="1" noChangeArrowheads="1"/>
          </p:cNvSpPr>
          <p:nvPr>
            <p:ph type="title" idx="4294967295"/>
          </p:nvPr>
        </p:nvSpPr>
        <p:spPr/>
        <p:txBody>
          <a:bodyPr/>
          <a:lstStyle/>
          <a:p>
            <a:pPr eaLnBrk="1" hangingPunct="1"/>
            <a:r>
              <a:rPr lang="cs-CZ" altLang="cs-CZ"/>
              <a:t>Adresace paměti</a:t>
            </a:r>
          </a:p>
        </p:txBody>
      </p:sp>
      <p:sp>
        <p:nvSpPr>
          <p:cNvPr id="13315" name="Rectangle 3">
            <a:extLst>
              <a:ext uri="{FF2B5EF4-FFF2-40B4-BE49-F238E27FC236}">
                <a16:creationId xmlns:a16="http://schemas.microsoft.com/office/drawing/2014/main" id="{A0DD259D-5C63-42A2-944C-0F051417A41C}"/>
              </a:ext>
            </a:extLst>
          </p:cNvPr>
          <p:cNvSpPr>
            <a:spLocks noGrp="1" noChangeArrowheads="1"/>
          </p:cNvSpPr>
          <p:nvPr>
            <p:ph type="body" idx="4294967295"/>
          </p:nvPr>
        </p:nvSpPr>
        <p:spPr/>
        <p:txBody>
          <a:bodyPr/>
          <a:lstStyle/>
          <a:p>
            <a:pPr eaLnBrk="1" hangingPunct="1"/>
            <a:r>
              <a:rPr lang="cs-CZ" altLang="cs-CZ" sz="1800" dirty="0"/>
              <a:t>Mikroprocesor tedy komunikuje s pamětí pomocí 20-bitové </a:t>
            </a:r>
            <a:r>
              <a:rPr lang="cs-CZ" altLang="cs-CZ" sz="1800" b="1" dirty="0"/>
              <a:t>fyzické</a:t>
            </a:r>
            <a:r>
              <a:rPr lang="cs-CZ" altLang="cs-CZ" sz="1800" dirty="0"/>
              <a:t> (skutečné) adresy</a:t>
            </a:r>
          </a:p>
          <a:p>
            <a:pPr eaLnBrk="1" hangingPunct="1"/>
            <a:r>
              <a:rPr lang="cs-CZ" altLang="cs-CZ" sz="1800" dirty="0"/>
              <a:t>Program ale přistupuje k paměťovému místu prostřednictvím segmentu a ofsetu. </a:t>
            </a:r>
          </a:p>
          <a:p>
            <a:pPr eaLnBrk="1" hangingPunct="1"/>
            <a:r>
              <a:rPr lang="cs-CZ" altLang="cs-CZ" sz="1800" dirty="0"/>
              <a:t>Takto složenou adresu nazýváme jako </a:t>
            </a:r>
            <a:r>
              <a:rPr lang="cs-CZ" altLang="cs-CZ" sz="1800" b="1" dirty="0"/>
              <a:t>logickou</a:t>
            </a:r>
            <a:r>
              <a:rPr lang="cs-CZ" altLang="cs-CZ" sz="1800" dirty="0"/>
              <a:t> – jde o dvě šestnáctibitové informace (protože registry jsou 16-bitové) -  kombinací vzniká skutečná </a:t>
            </a:r>
            <a:r>
              <a:rPr lang="cs-CZ" altLang="cs-CZ" sz="1800" b="1" dirty="0"/>
              <a:t>fyzická</a:t>
            </a:r>
            <a:r>
              <a:rPr lang="cs-CZ" altLang="cs-CZ" sz="1800" dirty="0"/>
              <a:t> adresa</a:t>
            </a:r>
          </a:p>
          <a:p>
            <a:pPr eaLnBrk="1" hangingPunct="1"/>
            <a:endParaRPr lang="cs-CZ" altLang="cs-CZ" sz="1800" dirty="0"/>
          </a:p>
          <a:p>
            <a:pPr eaLnBrk="1" hangingPunct="1"/>
            <a:r>
              <a:rPr lang="cs-CZ" altLang="cs-CZ" sz="1800" b="1" dirty="0"/>
              <a:t>Fyzická adresa </a:t>
            </a:r>
            <a:r>
              <a:rPr lang="cs-CZ" altLang="cs-CZ" sz="1800" dirty="0"/>
              <a:t>se musí při každém přístupu do paměti </a:t>
            </a:r>
            <a:r>
              <a:rPr lang="cs-CZ" altLang="cs-CZ" sz="1800" b="1" dirty="0"/>
              <a:t>vypočítat</a:t>
            </a:r>
            <a:r>
              <a:rPr lang="cs-CZ" altLang="cs-CZ" sz="1800" dirty="0"/>
              <a:t> ze dvou 16-bitových informací</a:t>
            </a:r>
          </a:p>
          <a:p>
            <a:pPr eaLnBrk="1" hangingPunct="1"/>
            <a:r>
              <a:rPr lang="cs-CZ" altLang="cs-CZ" sz="1800" dirty="0"/>
              <a:t>Tento výpočet provádí 20-bitová sčítačka v </a:t>
            </a:r>
            <a:r>
              <a:rPr lang="cs-CZ" altLang="cs-CZ" sz="1800" b="1" dirty="0"/>
              <a:t>BIU</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0AD3E026-F928-4F13-BD95-2FD4F02F8847}"/>
              </a:ext>
            </a:extLst>
          </p:cNvPr>
          <p:cNvSpPr>
            <a:spLocks noGrp="1" noChangeArrowheads="1"/>
          </p:cNvSpPr>
          <p:nvPr>
            <p:ph type="title" idx="4294967295"/>
          </p:nvPr>
        </p:nvSpPr>
        <p:spPr/>
        <p:txBody>
          <a:bodyPr/>
          <a:lstStyle/>
          <a:p>
            <a:pPr eaLnBrk="1" hangingPunct="1"/>
            <a:r>
              <a:rPr lang="cs-CZ" altLang="cs-CZ"/>
              <a:t>Služby BIOSu</a:t>
            </a:r>
          </a:p>
        </p:txBody>
      </p:sp>
      <p:sp>
        <p:nvSpPr>
          <p:cNvPr id="65539" name="Rectangle 3">
            <a:extLst>
              <a:ext uri="{FF2B5EF4-FFF2-40B4-BE49-F238E27FC236}">
                <a16:creationId xmlns:a16="http://schemas.microsoft.com/office/drawing/2014/main" id="{214B6C07-9483-49C3-957A-6123878B6A13}"/>
              </a:ext>
            </a:extLst>
          </p:cNvPr>
          <p:cNvSpPr>
            <a:spLocks noGrp="1" noChangeArrowheads="1"/>
          </p:cNvSpPr>
          <p:nvPr>
            <p:ph type="body" idx="4294967295"/>
          </p:nvPr>
        </p:nvSpPr>
        <p:spPr/>
        <p:txBody>
          <a:bodyPr/>
          <a:lstStyle/>
          <a:p>
            <a:pPr eaLnBrk="1" hangingPunct="1">
              <a:lnSpc>
                <a:spcPct val="90000"/>
              </a:lnSpc>
            </a:pPr>
            <a:r>
              <a:rPr lang="cs-CZ" altLang="cs-CZ" sz="2100" dirty="0"/>
              <a:t>Existuje mnoho různých verzí </a:t>
            </a:r>
            <a:r>
              <a:rPr lang="cs-CZ" altLang="cs-CZ" sz="2100" dirty="0" err="1"/>
              <a:t>BIOSu</a:t>
            </a:r>
            <a:endParaRPr lang="cs-CZ" altLang="cs-CZ" sz="2100" dirty="0"/>
          </a:p>
          <a:p>
            <a:pPr eaLnBrk="1" hangingPunct="1">
              <a:lnSpc>
                <a:spcPct val="90000"/>
              </a:lnSpc>
            </a:pPr>
            <a:r>
              <a:rPr lang="cs-CZ" altLang="cs-CZ" sz="2100" dirty="0"/>
              <a:t>V každé verzi </a:t>
            </a:r>
            <a:r>
              <a:rPr lang="cs-CZ" altLang="cs-CZ" sz="2100" dirty="0" err="1"/>
              <a:t>BIOSu</a:t>
            </a:r>
            <a:r>
              <a:rPr lang="cs-CZ" altLang="cs-CZ" sz="2100" dirty="0"/>
              <a:t> jsou služby, které nabízí uloženy v paměti na jiném místě</a:t>
            </a:r>
          </a:p>
          <a:p>
            <a:pPr eaLnBrk="1" hangingPunct="1">
              <a:lnSpc>
                <a:spcPct val="90000"/>
              </a:lnSpc>
            </a:pPr>
            <a:r>
              <a:rPr lang="cs-CZ" altLang="cs-CZ" sz="2100" dirty="0"/>
              <a:t>Pokud chce program zavolat funkci </a:t>
            </a:r>
            <a:r>
              <a:rPr lang="cs-CZ" altLang="cs-CZ" sz="2100" dirty="0" err="1"/>
              <a:t>BIOSu</a:t>
            </a:r>
            <a:r>
              <a:rPr lang="cs-CZ" altLang="cs-CZ" sz="2100" dirty="0"/>
              <a:t> pro výpis textu na obrazovku, neví na jaké adrese v paměti jí nalezne, protože na každém počítači to může být jinde</a:t>
            </a:r>
          </a:p>
          <a:p>
            <a:pPr eaLnBrk="1" hangingPunct="1">
              <a:lnSpc>
                <a:spcPct val="90000"/>
              </a:lnSpc>
            </a:pPr>
            <a:r>
              <a:rPr lang="cs-CZ" altLang="cs-CZ" sz="2100" dirty="0"/>
              <a:t>Ve všech verzích </a:t>
            </a:r>
            <a:r>
              <a:rPr lang="cs-CZ" altLang="cs-CZ" sz="2100" dirty="0" err="1"/>
              <a:t>BIOSu</a:t>
            </a:r>
            <a:r>
              <a:rPr lang="cs-CZ" altLang="cs-CZ" sz="2100" dirty="0"/>
              <a:t> se musí jeho služby volat stejně – musí existovat univerzální způsob (něco jako mezinárodní tísňová linka 112)</a:t>
            </a:r>
          </a:p>
          <a:p>
            <a:pPr eaLnBrk="1" hangingPunct="1">
              <a:lnSpc>
                <a:spcPct val="90000"/>
              </a:lnSpc>
            </a:pPr>
            <a:r>
              <a:rPr lang="cs-CZ" altLang="cs-CZ" sz="2100" dirty="0"/>
              <a:t>Služby </a:t>
            </a:r>
            <a:r>
              <a:rPr lang="cs-CZ" altLang="cs-CZ" sz="2100" dirty="0" err="1"/>
              <a:t>BIOSu</a:t>
            </a:r>
            <a:r>
              <a:rPr lang="cs-CZ" altLang="cs-CZ" sz="2100" dirty="0"/>
              <a:t> se z programu volají vygenerováním </a:t>
            </a:r>
            <a:r>
              <a:rPr lang="cs-CZ" altLang="cs-CZ" sz="2100" b="1" dirty="0"/>
              <a:t>softwarového přerušení – </a:t>
            </a:r>
            <a:r>
              <a:rPr lang="cs-CZ" altLang="cs-CZ" sz="2100" dirty="0"/>
              <a:t>instrukcí INT</a:t>
            </a:r>
            <a:endParaRPr lang="cs-CZ" altLang="cs-CZ" sz="2100" b="1" dirty="0"/>
          </a:p>
          <a:p>
            <a:pPr eaLnBrk="1" hangingPunct="1">
              <a:lnSpc>
                <a:spcPct val="90000"/>
              </a:lnSpc>
            </a:pPr>
            <a:r>
              <a:rPr lang="cs-CZ" altLang="cs-CZ" sz="2100" b="1" dirty="0"/>
              <a:t>Služby</a:t>
            </a:r>
            <a:r>
              <a:rPr lang="cs-CZ" altLang="cs-CZ" sz="2100" dirty="0"/>
              <a:t> se pak chovají jako podprogramy volané různými parametry</a:t>
            </a:r>
          </a:p>
          <a:p>
            <a:pPr eaLnBrk="1" hangingPunct="1">
              <a:lnSpc>
                <a:spcPct val="90000"/>
              </a:lnSpc>
            </a:pPr>
            <a:r>
              <a:rPr lang="cs-CZ" altLang="cs-CZ" sz="2100" dirty="0"/>
              <a:t>Programátor na každém počítači bez ohledu na verzi </a:t>
            </a:r>
            <a:r>
              <a:rPr lang="cs-CZ" altLang="cs-CZ" sz="2100" dirty="0" err="1"/>
              <a:t>BIOSu</a:t>
            </a:r>
            <a:r>
              <a:rPr lang="cs-CZ" altLang="cs-CZ" sz="2100" dirty="0"/>
              <a:t> volá služby stejným způsobem</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0AD3E026-F928-4F13-BD95-2FD4F02F8847}"/>
              </a:ext>
            </a:extLst>
          </p:cNvPr>
          <p:cNvSpPr>
            <a:spLocks noGrp="1" noChangeArrowheads="1"/>
          </p:cNvSpPr>
          <p:nvPr>
            <p:ph type="title" idx="4294967295"/>
          </p:nvPr>
        </p:nvSpPr>
        <p:spPr/>
        <p:txBody>
          <a:bodyPr/>
          <a:lstStyle/>
          <a:p>
            <a:pPr eaLnBrk="1" hangingPunct="1"/>
            <a:r>
              <a:rPr lang="cs-CZ" altLang="cs-CZ"/>
              <a:t>Služby BIOSu</a:t>
            </a:r>
          </a:p>
        </p:txBody>
      </p:sp>
      <p:sp>
        <p:nvSpPr>
          <p:cNvPr id="65539" name="Rectangle 3">
            <a:extLst>
              <a:ext uri="{FF2B5EF4-FFF2-40B4-BE49-F238E27FC236}">
                <a16:creationId xmlns:a16="http://schemas.microsoft.com/office/drawing/2014/main" id="{214B6C07-9483-49C3-957A-6123878B6A13}"/>
              </a:ext>
            </a:extLst>
          </p:cNvPr>
          <p:cNvSpPr>
            <a:spLocks noGrp="1" noChangeArrowheads="1"/>
          </p:cNvSpPr>
          <p:nvPr>
            <p:ph type="body" idx="4294967295"/>
          </p:nvPr>
        </p:nvSpPr>
        <p:spPr/>
        <p:txBody>
          <a:bodyPr/>
          <a:lstStyle/>
          <a:p>
            <a:pPr eaLnBrk="1" hangingPunct="1">
              <a:lnSpc>
                <a:spcPct val="90000"/>
              </a:lnSpc>
            </a:pPr>
            <a:r>
              <a:rPr lang="cs-CZ" altLang="cs-CZ" sz="2100" dirty="0"/>
              <a:t>Příklad</a:t>
            </a:r>
          </a:p>
          <a:p>
            <a:pPr eaLnBrk="1" hangingPunct="1">
              <a:lnSpc>
                <a:spcPct val="90000"/>
              </a:lnSpc>
            </a:pPr>
            <a:r>
              <a:rPr lang="cs-CZ" altLang="cs-CZ" sz="2100" dirty="0"/>
              <a:t>Volání služby pro výpis znaku na obrazovku</a:t>
            </a:r>
          </a:p>
          <a:p>
            <a:pPr marL="0" indent="0" eaLnBrk="1" hangingPunct="1">
              <a:lnSpc>
                <a:spcPct val="90000"/>
              </a:lnSpc>
              <a:buNone/>
            </a:pPr>
            <a:endParaRPr lang="cs-CZ" altLang="cs-CZ" sz="2100" dirty="0"/>
          </a:p>
          <a:p>
            <a:pPr marL="0" indent="0" eaLnBrk="1" hangingPunct="1">
              <a:lnSpc>
                <a:spcPct val="90000"/>
              </a:lnSpc>
              <a:buNone/>
            </a:pPr>
            <a:r>
              <a:rPr lang="cs-CZ" altLang="cs-CZ" sz="2100" dirty="0"/>
              <a:t>MOV AH,9  		- číslo služby, která má být zavolána </a:t>
            </a:r>
          </a:p>
          <a:p>
            <a:pPr marL="0" indent="0" eaLnBrk="1" hangingPunct="1">
              <a:lnSpc>
                <a:spcPct val="90000"/>
              </a:lnSpc>
              <a:buNone/>
            </a:pPr>
            <a:r>
              <a:rPr lang="cs-CZ" altLang="cs-CZ" sz="2100" dirty="0"/>
              <a:t>MOV AL, 65		- ASCII kód znaku, který má být vypsán</a:t>
            </a:r>
          </a:p>
          <a:p>
            <a:pPr marL="0" indent="0" eaLnBrk="1" hangingPunct="1">
              <a:lnSpc>
                <a:spcPct val="90000"/>
              </a:lnSpc>
              <a:buNone/>
            </a:pPr>
            <a:r>
              <a:rPr lang="cs-CZ" altLang="cs-CZ" sz="2100" dirty="0"/>
              <a:t>INT 10h		- přerušení, kterým voláme služby </a:t>
            </a:r>
            <a:r>
              <a:rPr lang="cs-CZ" altLang="cs-CZ" sz="2100" dirty="0" err="1"/>
              <a:t>BIOSu</a:t>
            </a:r>
            <a:endParaRPr lang="cs-CZ" altLang="cs-CZ" sz="2100" dirty="0"/>
          </a:p>
          <a:p>
            <a:pPr eaLnBrk="1" hangingPunct="1">
              <a:lnSpc>
                <a:spcPct val="90000"/>
              </a:lnSpc>
            </a:pPr>
            <a:endParaRPr lang="cs-CZ" altLang="cs-CZ" sz="2100" dirty="0"/>
          </a:p>
          <a:p>
            <a:pPr eaLnBrk="1" hangingPunct="1">
              <a:lnSpc>
                <a:spcPct val="90000"/>
              </a:lnSpc>
            </a:pPr>
            <a:r>
              <a:rPr lang="cs-CZ" altLang="cs-CZ" sz="2100" dirty="0"/>
              <a:t>Služby, které BIOS nabízí jsou očíslovány. Služba pro výpis znaku na obrazovku má pořadové číslo 9. Číslo služby, která je volána, se vždy vloží do registru AH. </a:t>
            </a:r>
          </a:p>
          <a:p>
            <a:pPr eaLnBrk="1" hangingPunct="1">
              <a:lnSpc>
                <a:spcPct val="90000"/>
              </a:lnSpc>
            </a:pPr>
            <a:endParaRPr lang="cs-CZ" altLang="cs-CZ" sz="2100" dirty="0"/>
          </a:p>
          <a:p>
            <a:pPr eaLnBrk="1" hangingPunct="1">
              <a:lnSpc>
                <a:spcPct val="90000"/>
              </a:lnSpc>
            </a:pPr>
            <a:r>
              <a:rPr lang="cs-CZ" altLang="cs-CZ" sz="2100" dirty="0"/>
              <a:t>Bez zavolání služby </a:t>
            </a:r>
            <a:r>
              <a:rPr lang="cs-CZ" altLang="cs-CZ" sz="2100" dirty="0" err="1"/>
              <a:t>BIOSu</a:t>
            </a:r>
            <a:r>
              <a:rPr lang="cs-CZ" altLang="cs-CZ" sz="2100" dirty="0"/>
              <a:t> by byl výpis znaku na obrazovku pro programátora velmi komplikovanou záležitostí. Musel by složitě komunikovat s grafickým adapterem a uložit do jeho paměti data, která vyústí v rozsvícení požadovaných pixelů</a:t>
            </a:r>
          </a:p>
        </p:txBody>
      </p:sp>
    </p:spTree>
    <p:extLst>
      <p:ext uri="{BB962C8B-B14F-4D97-AF65-F5344CB8AC3E}">
        <p14:creationId xmlns:p14="http://schemas.microsoft.com/office/powerpoint/2010/main" val="264006025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0AD3E026-F928-4F13-BD95-2FD4F02F8847}"/>
              </a:ext>
            </a:extLst>
          </p:cNvPr>
          <p:cNvSpPr>
            <a:spLocks noGrp="1" noChangeArrowheads="1"/>
          </p:cNvSpPr>
          <p:nvPr>
            <p:ph type="title" idx="4294967295"/>
          </p:nvPr>
        </p:nvSpPr>
        <p:spPr/>
        <p:txBody>
          <a:bodyPr/>
          <a:lstStyle/>
          <a:p>
            <a:pPr eaLnBrk="1" hangingPunct="1"/>
            <a:r>
              <a:rPr lang="cs-CZ" altLang="cs-CZ"/>
              <a:t>Služby BIOSu</a:t>
            </a:r>
          </a:p>
        </p:txBody>
      </p:sp>
      <p:sp>
        <p:nvSpPr>
          <p:cNvPr id="65539" name="Rectangle 3">
            <a:extLst>
              <a:ext uri="{FF2B5EF4-FFF2-40B4-BE49-F238E27FC236}">
                <a16:creationId xmlns:a16="http://schemas.microsoft.com/office/drawing/2014/main" id="{214B6C07-9483-49C3-957A-6123878B6A13}"/>
              </a:ext>
            </a:extLst>
          </p:cNvPr>
          <p:cNvSpPr>
            <a:spLocks noGrp="1" noChangeArrowheads="1"/>
          </p:cNvSpPr>
          <p:nvPr>
            <p:ph type="body" idx="4294967295"/>
          </p:nvPr>
        </p:nvSpPr>
        <p:spPr/>
        <p:txBody>
          <a:bodyPr/>
          <a:lstStyle/>
          <a:p>
            <a:pPr eaLnBrk="1" hangingPunct="1">
              <a:lnSpc>
                <a:spcPct val="90000"/>
              </a:lnSpc>
            </a:pPr>
            <a:r>
              <a:rPr lang="cs-CZ" altLang="cs-CZ" sz="2100" dirty="0"/>
              <a:t>Příklad</a:t>
            </a:r>
          </a:p>
          <a:p>
            <a:pPr eaLnBrk="1" hangingPunct="1">
              <a:lnSpc>
                <a:spcPct val="90000"/>
              </a:lnSpc>
            </a:pPr>
            <a:r>
              <a:rPr lang="cs-CZ" altLang="cs-CZ" sz="2100" dirty="0"/>
              <a:t>Volání služby pro výpis znaku na obrazovku</a:t>
            </a:r>
          </a:p>
          <a:p>
            <a:pPr marL="0" indent="0" eaLnBrk="1" hangingPunct="1">
              <a:lnSpc>
                <a:spcPct val="90000"/>
              </a:lnSpc>
              <a:buNone/>
            </a:pPr>
            <a:endParaRPr lang="cs-CZ" altLang="cs-CZ" sz="2100" dirty="0"/>
          </a:p>
          <a:p>
            <a:pPr marL="0" indent="0" eaLnBrk="1" hangingPunct="1">
              <a:lnSpc>
                <a:spcPct val="90000"/>
              </a:lnSpc>
              <a:buNone/>
            </a:pPr>
            <a:r>
              <a:rPr lang="cs-CZ" altLang="cs-CZ" sz="2100" dirty="0"/>
              <a:t>MOV AH,9  		- číslo služby, která má být zavolána </a:t>
            </a:r>
          </a:p>
          <a:p>
            <a:pPr marL="0" indent="0" eaLnBrk="1" hangingPunct="1">
              <a:lnSpc>
                <a:spcPct val="90000"/>
              </a:lnSpc>
              <a:buNone/>
            </a:pPr>
            <a:r>
              <a:rPr lang="cs-CZ" altLang="cs-CZ" sz="2100" dirty="0"/>
              <a:t>MOV AL, 65		- ASCII kód znaku, který má být vypsán</a:t>
            </a:r>
          </a:p>
          <a:p>
            <a:pPr marL="0" indent="0" eaLnBrk="1" hangingPunct="1">
              <a:lnSpc>
                <a:spcPct val="90000"/>
              </a:lnSpc>
              <a:buNone/>
            </a:pPr>
            <a:r>
              <a:rPr lang="cs-CZ" altLang="cs-CZ" sz="2100" dirty="0"/>
              <a:t>INT 10h		- přerušení, kterým voláme služby </a:t>
            </a:r>
            <a:r>
              <a:rPr lang="cs-CZ" altLang="cs-CZ" sz="2100" dirty="0" err="1"/>
              <a:t>BIOSu</a:t>
            </a:r>
            <a:endParaRPr lang="cs-CZ" altLang="cs-CZ" sz="2100" dirty="0"/>
          </a:p>
          <a:p>
            <a:pPr eaLnBrk="1" hangingPunct="1">
              <a:lnSpc>
                <a:spcPct val="90000"/>
              </a:lnSpc>
            </a:pPr>
            <a:endParaRPr lang="cs-CZ" altLang="cs-CZ" sz="2100" dirty="0"/>
          </a:p>
          <a:p>
            <a:pPr eaLnBrk="1" hangingPunct="1">
              <a:lnSpc>
                <a:spcPct val="90000"/>
              </a:lnSpc>
            </a:pPr>
            <a:r>
              <a:rPr lang="cs-CZ" altLang="cs-CZ" sz="2100" dirty="0"/>
              <a:t>Služby, které BIOS nabízí jsou očíslovány. Služba pro výpis znaku na obrazovku má pořadové číslo 9. Číslo služby, která je volána, se vždy vloží do registru AH. </a:t>
            </a:r>
          </a:p>
          <a:p>
            <a:pPr eaLnBrk="1" hangingPunct="1">
              <a:lnSpc>
                <a:spcPct val="90000"/>
              </a:lnSpc>
            </a:pPr>
            <a:endParaRPr lang="cs-CZ" altLang="cs-CZ" sz="2100" dirty="0"/>
          </a:p>
          <a:p>
            <a:pPr eaLnBrk="1" hangingPunct="1">
              <a:lnSpc>
                <a:spcPct val="90000"/>
              </a:lnSpc>
            </a:pPr>
            <a:r>
              <a:rPr lang="cs-CZ" altLang="cs-CZ" sz="2100" dirty="0"/>
              <a:t>Bez zavolání služby </a:t>
            </a:r>
            <a:r>
              <a:rPr lang="cs-CZ" altLang="cs-CZ" sz="2100" dirty="0" err="1"/>
              <a:t>BIOSu</a:t>
            </a:r>
            <a:r>
              <a:rPr lang="cs-CZ" altLang="cs-CZ" sz="2100" dirty="0"/>
              <a:t> by byl výpis znaku na obrazovku pro programátora velmi komplikovanou záležitostí. Musel by složitě komunikovat s grafickým adapterem a uložit do jeho paměti data, která vyústí v rozsvícení požadovaných pixelů</a:t>
            </a:r>
          </a:p>
        </p:txBody>
      </p:sp>
    </p:spTree>
    <p:extLst>
      <p:ext uri="{BB962C8B-B14F-4D97-AF65-F5344CB8AC3E}">
        <p14:creationId xmlns:p14="http://schemas.microsoft.com/office/powerpoint/2010/main" val="270783422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4AE707CD-D804-4226-9DB0-FEECF7D79C81}"/>
              </a:ext>
            </a:extLst>
          </p:cNvPr>
          <p:cNvSpPr>
            <a:spLocks noGrp="1" noChangeArrowheads="1"/>
          </p:cNvSpPr>
          <p:nvPr>
            <p:ph type="title" idx="4294967295"/>
          </p:nvPr>
        </p:nvSpPr>
        <p:spPr/>
        <p:txBody>
          <a:bodyPr/>
          <a:lstStyle/>
          <a:p>
            <a:pPr eaLnBrk="1" hangingPunct="1"/>
            <a:r>
              <a:rPr lang="cs-CZ" altLang="cs-CZ"/>
              <a:t>Služby DOSu</a:t>
            </a:r>
          </a:p>
        </p:txBody>
      </p:sp>
      <p:sp>
        <p:nvSpPr>
          <p:cNvPr id="66563" name="Rectangle 3">
            <a:extLst>
              <a:ext uri="{FF2B5EF4-FFF2-40B4-BE49-F238E27FC236}">
                <a16:creationId xmlns:a16="http://schemas.microsoft.com/office/drawing/2014/main" id="{E586EFA6-F9CF-4DDF-9CBD-68EA8B869B85}"/>
              </a:ext>
            </a:extLst>
          </p:cNvPr>
          <p:cNvSpPr>
            <a:spLocks noGrp="1" noChangeArrowheads="1"/>
          </p:cNvSpPr>
          <p:nvPr>
            <p:ph type="body" idx="4294967295"/>
          </p:nvPr>
        </p:nvSpPr>
        <p:spPr/>
        <p:txBody>
          <a:bodyPr/>
          <a:lstStyle/>
          <a:p>
            <a:pPr eaLnBrk="1" hangingPunct="1">
              <a:lnSpc>
                <a:spcPct val="80000"/>
              </a:lnSpc>
            </a:pPr>
            <a:r>
              <a:rPr lang="cs-CZ" altLang="cs-CZ" sz="2100"/>
              <a:t>Tyto služby jsou k dispozici až po zavedení </a:t>
            </a:r>
            <a:r>
              <a:rPr lang="cs-CZ" altLang="cs-CZ" sz="2100" b="1"/>
              <a:t>operačního systému</a:t>
            </a:r>
          </a:p>
          <a:p>
            <a:pPr eaLnBrk="1" hangingPunct="1">
              <a:lnSpc>
                <a:spcPct val="80000"/>
              </a:lnSpc>
            </a:pPr>
            <a:r>
              <a:rPr lang="cs-CZ" altLang="cs-CZ" sz="2100"/>
              <a:t>Každá verze DOSu (windows) má tyto služby řešeny trochu jiným způsobem</a:t>
            </a:r>
          </a:p>
          <a:p>
            <a:pPr eaLnBrk="1" hangingPunct="1">
              <a:lnSpc>
                <a:spcPct val="80000"/>
              </a:lnSpc>
            </a:pPr>
            <a:r>
              <a:rPr lang="cs-CZ" altLang="cs-CZ" sz="2100"/>
              <a:t>Pomocí těchto služeb lze využívat vyšší úrovně abstrakce při styky s periferiemi, kterou nám nabízí operační systém (na disku vidíme soubory, adresáře, lze pracovat se standardním vstupem a výstupem)</a:t>
            </a:r>
          </a:p>
          <a:p>
            <a:pPr eaLnBrk="1" hangingPunct="1">
              <a:lnSpc>
                <a:spcPct val="80000"/>
              </a:lnSpc>
            </a:pPr>
            <a:r>
              <a:rPr lang="cs-CZ" altLang="cs-CZ" sz="2100"/>
              <a:t>Všechny tyto služby se volají společně jako softwarové přerušení </a:t>
            </a:r>
            <a:r>
              <a:rPr lang="cs-CZ" altLang="cs-CZ" sz="2100" b="1"/>
              <a:t>INT 21h</a:t>
            </a:r>
          </a:p>
          <a:p>
            <a:pPr eaLnBrk="1" hangingPunct="1">
              <a:lnSpc>
                <a:spcPct val="80000"/>
              </a:lnSpc>
            </a:pPr>
            <a:r>
              <a:rPr lang="cs-CZ" altLang="cs-CZ" sz="2100"/>
              <a:t>Obsah registru </a:t>
            </a:r>
            <a:r>
              <a:rPr lang="cs-CZ" altLang="cs-CZ" sz="2100" b="1"/>
              <a:t>AH</a:t>
            </a:r>
            <a:r>
              <a:rPr lang="cs-CZ" altLang="cs-CZ" sz="2100"/>
              <a:t> pak určuje, jaká konkrétní služba se má provést</a:t>
            </a:r>
          </a:p>
          <a:p>
            <a:pPr eaLnBrk="1" hangingPunct="1">
              <a:lnSpc>
                <a:spcPct val="80000"/>
              </a:lnSpc>
            </a:pPr>
            <a:r>
              <a:rPr lang="cs-CZ" altLang="cs-CZ" sz="2100"/>
              <a:t>Celá věc je tedy realizována tak, že operační systém nastaví vektor přerušení </a:t>
            </a:r>
            <a:r>
              <a:rPr lang="cs-CZ" altLang="cs-CZ" sz="2100" b="1"/>
              <a:t>INT 21h</a:t>
            </a:r>
            <a:r>
              <a:rPr lang="cs-CZ" altLang="cs-CZ" sz="2100"/>
              <a:t> tak, aby směroval na adresu, kde je kód, který čte obsah registru AH a podle toho se provádí skok na kód příslušné služby DOSu</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8C59D1AA-0507-4FD9-92DE-2DE4F08B1B6D}"/>
              </a:ext>
            </a:extLst>
          </p:cNvPr>
          <p:cNvSpPr>
            <a:spLocks noGrp="1" noChangeArrowheads="1"/>
          </p:cNvSpPr>
          <p:nvPr>
            <p:ph type="title"/>
          </p:nvPr>
        </p:nvSpPr>
        <p:spPr/>
        <p:txBody>
          <a:bodyPr/>
          <a:lstStyle/>
          <a:p>
            <a:pPr eaLnBrk="1" hangingPunct="1"/>
            <a:r>
              <a:rPr lang="cs-CZ" altLang="cs-CZ"/>
              <a:t>Kontrolní otázky</a:t>
            </a:r>
          </a:p>
        </p:txBody>
      </p:sp>
      <p:sp>
        <p:nvSpPr>
          <p:cNvPr id="67587" name="Rectangle 3">
            <a:extLst>
              <a:ext uri="{FF2B5EF4-FFF2-40B4-BE49-F238E27FC236}">
                <a16:creationId xmlns:a16="http://schemas.microsoft.com/office/drawing/2014/main" id="{0B124C81-8861-4B0E-A558-71B316609AF5}"/>
              </a:ext>
            </a:extLst>
          </p:cNvPr>
          <p:cNvSpPr>
            <a:spLocks noGrp="1" noChangeArrowheads="1"/>
          </p:cNvSpPr>
          <p:nvPr>
            <p:ph type="body" idx="1"/>
          </p:nvPr>
        </p:nvSpPr>
        <p:spPr/>
        <p:txBody>
          <a:bodyPr/>
          <a:lstStyle/>
          <a:p>
            <a:pPr eaLnBrk="1" hangingPunct="1">
              <a:lnSpc>
                <a:spcPct val="90000"/>
              </a:lnSpc>
            </a:pPr>
            <a:r>
              <a:rPr lang="cs-CZ" altLang="cs-CZ" sz="1600"/>
              <a:t>Jakou šířku má fyzická adresa ?</a:t>
            </a:r>
          </a:p>
          <a:p>
            <a:pPr eaLnBrk="1" hangingPunct="1">
              <a:lnSpc>
                <a:spcPct val="90000"/>
              </a:lnSpc>
            </a:pPr>
            <a:r>
              <a:rPr lang="cs-CZ" altLang="cs-CZ" sz="1600"/>
              <a:t>Jakou šířku má offset ?</a:t>
            </a:r>
          </a:p>
          <a:p>
            <a:pPr eaLnBrk="1" hangingPunct="1">
              <a:lnSpc>
                <a:spcPct val="90000"/>
              </a:lnSpc>
            </a:pPr>
            <a:r>
              <a:rPr lang="cs-CZ" altLang="cs-CZ" sz="1600"/>
              <a:t>Jakou šířku mají segmentové registry ?</a:t>
            </a:r>
          </a:p>
          <a:p>
            <a:pPr eaLnBrk="1" hangingPunct="1">
              <a:lnSpc>
                <a:spcPct val="90000"/>
              </a:lnSpc>
            </a:pPr>
            <a:r>
              <a:rPr lang="cs-CZ" altLang="cs-CZ" sz="1600"/>
              <a:t>Jak lze snadno poznat číslo dělitelné šestnácti, když je zapsané v šestnáctkové soustavě ?</a:t>
            </a:r>
          </a:p>
          <a:p>
            <a:pPr eaLnBrk="1" hangingPunct="1">
              <a:lnSpc>
                <a:spcPct val="90000"/>
              </a:lnSpc>
            </a:pPr>
            <a:r>
              <a:rPr lang="cs-CZ" altLang="cs-CZ" sz="1600"/>
              <a:t>Jak lze snadno poznat číslo dělitelné šestnácti, když je zapsané v dvojkové soustavě ?</a:t>
            </a:r>
          </a:p>
          <a:p>
            <a:pPr eaLnBrk="1" hangingPunct="1">
              <a:lnSpc>
                <a:spcPct val="90000"/>
              </a:lnSpc>
            </a:pPr>
            <a:r>
              <a:rPr lang="cs-CZ" altLang="cs-CZ" sz="1600"/>
              <a:t>Jak velký je jeden segment ?</a:t>
            </a:r>
          </a:p>
          <a:p>
            <a:pPr eaLnBrk="1" hangingPunct="1">
              <a:lnSpc>
                <a:spcPct val="90000"/>
              </a:lnSpc>
            </a:pPr>
            <a:r>
              <a:rPr lang="cs-CZ" altLang="cs-CZ" sz="1600"/>
              <a:t>Vysvětlete roli BIU a EU při pipeliningu.</a:t>
            </a:r>
          </a:p>
          <a:p>
            <a:pPr eaLnBrk="1" hangingPunct="1">
              <a:lnSpc>
                <a:spcPct val="90000"/>
              </a:lnSpc>
            </a:pPr>
            <a:r>
              <a:rPr lang="cs-CZ" altLang="cs-CZ" sz="1600"/>
              <a:t>Proč obsahuje BIU 20-bitovou sčítačku ?</a:t>
            </a:r>
          </a:p>
          <a:p>
            <a:pPr eaLnBrk="1" hangingPunct="1">
              <a:lnSpc>
                <a:spcPct val="90000"/>
              </a:lnSpc>
            </a:pPr>
            <a:r>
              <a:rPr lang="cs-CZ" altLang="cs-CZ" sz="1600"/>
              <a:t>V jakém roce byl uveden na trh šestnáctibitový mikropočítač IBM PC/XT ?</a:t>
            </a:r>
          </a:p>
          <a:p>
            <a:pPr eaLnBrk="1" hangingPunct="1">
              <a:lnSpc>
                <a:spcPct val="90000"/>
              </a:lnSpc>
            </a:pPr>
            <a:r>
              <a:rPr lang="cs-CZ" altLang="cs-CZ" sz="1600"/>
              <a:t>Vyjmenujte datové registry.</a:t>
            </a:r>
          </a:p>
          <a:p>
            <a:pPr eaLnBrk="1" hangingPunct="1">
              <a:lnSpc>
                <a:spcPct val="90000"/>
              </a:lnSpc>
            </a:pPr>
            <a:r>
              <a:rPr lang="cs-CZ" altLang="cs-CZ" sz="1600"/>
              <a:t>Vyjmenujte segmentové registry.</a:t>
            </a:r>
          </a:p>
          <a:p>
            <a:pPr eaLnBrk="1" hangingPunct="1">
              <a:lnSpc>
                <a:spcPct val="90000"/>
              </a:lnSpc>
            </a:pPr>
            <a:r>
              <a:rPr lang="cs-CZ" altLang="cs-CZ" sz="1600"/>
              <a:t>Vyjmenujte indexové registry.</a:t>
            </a:r>
          </a:p>
          <a:p>
            <a:pPr eaLnBrk="1" hangingPunct="1">
              <a:lnSpc>
                <a:spcPct val="90000"/>
              </a:lnSpc>
            </a:pPr>
            <a:r>
              <a:rPr lang="cs-CZ" altLang="cs-CZ" sz="1600"/>
              <a:t>Uveďte alespoň tři příznakové bity a vysvětlete jejich význam.</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A369471-2FA8-42AA-9D79-54E3A04A2F3C}"/>
              </a:ext>
            </a:extLst>
          </p:cNvPr>
          <p:cNvSpPr>
            <a:spLocks noGrp="1" noChangeArrowheads="1"/>
          </p:cNvSpPr>
          <p:nvPr>
            <p:ph type="title"/>
          </p:nvPr>
        </p:nvSpPr>
        <p:spPr/>
        <p:txBody>
          <a:bodyPr/>
          <a:lstStyle/>
          <a:p>
            <a:r>
              <a:rPr lang="cs-CZ" altLang="cs-CZ"/>
              <a:t>Kontrolní otázky</a:t>
            </a:r>
          </a:p>
        </p:txBody>
      </p:sp>
      <p:sp>
        <p:nvSpPr>
          <p:cNvPr id="68611" name="Rectangle 3">
            <a:extLst>
              <a:ext uri="{FF2B5EF4-FFF2-40B4-BE49-F238E27FC236}">
                <a16:creationId xmlns:a16="http://schemas.microsoft.com/office/drawing/2014/main" id="{8C421FD7-CF21-4587-B22A-EA05C7629975}"/>
              </a:ext>
            </a:extLst>
          </p:cNvPr>
          <p:cNvSpPr>
            <a:spLocks noGrp="1" noChangeArrowheads="1"/>
          </p:cNvSpPr>
          <p:nvPr>
            <p:ph type="body" idx="1"/>
          </p:nvPr>
        </p:nvSpPr>
        <p:spPr/>
        <p:txBody>
          <a:bodyPr/>
          <a:lstStyle/>
          <a:p>
            <a:pPr marL="495300" indent="-495300">
              <a:lnSpc>
                <a:spcPct val="80000"/>
              </a:lnSpc>
            </a:pPr>
            <a:r>
              <a:rPr lang="cs-CZ" altLang="cs-CZ" sz="1900"/>
              <a:t>Které z uvedených adres mohou být počáteční adresou kódového segmentu ?</a:t>
            </a:r>
          </a:p>
          <a:p>
            <a:pPr marL="763588" lvl="1" indent="-419100">
              <a:lnSpc>
                <a:spcPct val="80000"/>
              </a:lnSpc>
              <a:buFont typeface="Wingdings" panose="05000000000000000000" pitchFamily="2" charset="2"/>
              <a:buAutoNum type="alphaLcParenR"/>
            </a:pPr>
            <a:r>
              <a:rPr lang="cs-CZ" altLang="cs-CZ" sz="1700"/>
              <a:t>12121h</a:t>
            </a:r>
          </a:p>
          <a:p>
            <a:pPr marL="763588" lvl="1" indent="-419100">
              <a:lnSpc>
                <a:spcPct val="80000"/>
              </a:lnSpc>
              <a:buFont typeface="Wingdings" panose="05000000000000000000" pitchFamily="2" charset="2"/>
              <a:buAutoNum type="alphaLcParenR"/>
            </a:pPr>
            <a:r>
              <a:rPr lang="cs-CZ" altLang="cs-CZ" sz="1700"/>
              <a:t>0</a:t>
            </a:r>
          </a:p>
          <a:p>
            <a:pPr marL="763588" lvl="1" indent="-419100">
              <a:lnSpc>
                <a:spcPct val="80000"/>
              </a:lnSpc>
              <a:buFont typeface="Wingdings" panose="05000000000000000000" pitchFamily="2" charset="2"/>
              <a:buAutoNum type="alphaLcParenR"/>
            </a:pPr>
            <a:r>
              <a:rPr lang="cs-CZ" altLang="cs-CZ" sz="1700"/>
              <a:t>10h</a:t>
            </a:r>
          </a:p>
          <a:p>
            <a:pPr marL="763588" lvl="1" indent="-419100">
              <a:lnSpc>
                <a:spcPct val="80000"/>
              </a:lnSpc>
              <a:buFont typeface="Wingdings" panose="05000000000000000000" pitchFamily="2" charset="2"/>
              <a:buAutoNum type="alphaLcParenR"/>
            </a:pPr>
            <a:r>
              <a:rPr lang="cs-CZ" altLang="cs-CZ" sz="1700"/>
              <a:t>100h</a:t>
            </a:r>
          </a:p>
          <a:p>
            <a:pPr marL="763588" lvl="1" indent="-419100">
              <a:lnSpc>
                <a:spcPct val="80000"/>
              </a:lnSpc>
              <a:buFont typeface="Wingdings" panose="05000000000000000000" pitchFamily="2" charset="2"/>
              <a:buAutoNum type="alphaLcParenR"/>
            </a:pPr>
            <a:r>
              <a:rPr lang="cs-CZ" altLang="cs-CZ" sz="1700"/>
              <a:t>1000h</a:t>
            </a:r>
          </a:p>
          <a:p>
            <a:pPr marL="763588" lvl="1" indent="-419100">
              <a:lnSpc>
                <a:spcPct val="80000"/>
              </a:lnSpc>
              <a:buFont typeface="Wingdings" panose="05000000000000000000" pitchFamily="2" charset="2"/>
              <a:buAutoNum type="alphaLcParenR"/>
            </a:pPr>
            <a:r>
              <a:rPr lang="cs-CZ" altLang="cs-CZ" sz="1700"/>
              <a:t>10000h</a:t>
            </a:r>
          </a:p>
          <a:p>
            <a:pPr marL="763588" lvl="1" indent="-419100">
              <a:lnSpc>
                <a:spcPct val="80000"/>
              </a:lnSpc>
              <a:buFont typeface="Wingdings" panose="05000000000000000000" pitchFamily="2" charset="2"/>
              <a:buAutoNum type="alphaLcParenR"/>
            </a:pPr>
            <a:r>
              <a:rPr lang="cs-CZ" altLang="cs-CZ" sz="1700"/>
              <a:t>100000h</a:t>
            </a:r>
          </a:p>
          <a:p>
            <a:pPr marL="763588" lvl="1" indent="-419100">
              <a:lnSpc>
                <a:spcPct val="80000"/>
              </a:lnSpc>
              <a:buFont typeface="Wingdings" panose="05000000000000000000" pitchFamily="2" charset="2"/>
              <a:buAutoNum type="alphaLcParenR"/>
            </a:pPr>
            <a:r>
              <a:rPr lang="cs-CZ" altLang="cs-CZ" sz="1700"/>
              <a:t>120h</a:t>
            </a:r>
          </a:p>
          <a:p>
            <a:pPr marL="763588" lvl="1" indent="-419100">
              <a:lnSpc>
                <a:spcPct val="80000"/>
              </a:lnSpc>
              <a:buFont typeface="Wingdings" panose="05000000000000000000" pitchFamily="2" charset="2"/>
              <a:buAutoNum type="alphaLcParenR"/>
            </a:pPr>
            <a:r>
              <a:rPr lang="cs-CZ" altLang="cs-CZ" sz="1700"/>
              <a:t>1200h</a:t>
            </a:r>
          </a:p>
          <a:p>
            <a:pPr marL="763588" lvl="1" indent="-419100">
              <a:lnSpc>
                <a:spcPct val="80000"/>
              </a:lnSpc>
              <a:buFont typeface="Wingdings" panose="05000000000000000000" pitchFamily="2" charset="2"/>
              <a:buAutoNum type="alphaLcParenR"/>
            </a:pPr>
            <a:r>
              <a:rPr lang="cs-CZ" altLang="cs-CZ" sz="1700"/>
              <a:t>12000h</a:t>
            </a:r>
          </a:p>
          <a:p>
            <a:pPr marL="763588" lvl="1" indent="-419100">
              <a:lnSpc>
                <a:spcPct val="80000"/>
              </a:lnSpc>
              <a:buFont typeface="Wingdings" panose="05000000000000000000" pitchFamily="2" charset="2"/>
              <a:buAutoNum type="alphaLcParenR"/>
            </a:pPr>
            <a:r>
              <a:rPr lang="cs-CZ" altLang="cs-CZ" sz="1700"/>
              <a:t>120000h</a:t>
            </a:r>
          </a:p>
          <a:p>
            <a:pPr marL="763588" lvl="1" indent="-419100">
              <a:lnSpc>
                <a:spcPct val="80000"/>
              </a:lnSpc>
              <a:buFont typeface="Wingdings" panose="05000000000000000000" pitchFamily="2" charset="2"/>
              <a:buAutoNum type="alphaLcParenR"/>
            </a:pPr>
            <a:r>
              <a:rPr lang="cs-CZ" altLang="cs-CZ" sz="1700"/>
              <a:t>12002h</a:t>
            </a:r>
          </a:p>
          <a:p>
            <a:pPr marL="763588" lvl="1" indent="-419100">
              <a:lnSpc>
                <a:spcPct val="80000"/>
              </a:lnSpc>
              <a:buFont typeface="Wingdings" panose="05000000000000000000" pitchFamily="2" charset="2"/>
              <a:buNone/>
            </a:pPr>
            <a:endParaRPr lang="cs-CZ" altLang="cs-CZ" sz="1700"/>
          </a:p>
          <a:p>
            <a:pPr marL="763588" lvl="1" indent="-419100">
              <a:lnSpc>
                <a:spcPct val="80000"/>
              </a:lnSpc>
              <a:buFont typeface="Wingdings" panose="05000000000000000000" pitchFamily="2" charset="2"/>
              <a:buNone/>
            </a:pPr>
            <a:r>
              <a:rPr lang="cs-CZ" altLang="cs-CZ" sz="1700"/>
              <a:t>Správná odpověď: </a:t>
            </a:r>
            <a:r>
              <a:rPr lang="cs-CZ" altLang="cs-CZ" sz="800"/>
              <a:t>e, f, i, j</a:t>
            </a:r>
          </a:p>
          <a:p>
            <a:pPr marL="763588" lvl="1" indent="-419100">
              <a:lnSpc>
                <a:spcPct val="80000"/>
              </a:lnSpc>
            </a:pPr>
            <a:endParaRPr lang="cs-CZ" altLang="cs-CZ" sz="8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F6A7949-9B20-4117-9D07-2E3ADB161346}"/>
              </a:ext>
            </a:extLst>
          </p:cNvPr>
          <p:cNvSpPr>
            <a:spLocks noGrp="1" noChangeArrowheads="1"/>
          </p:cNvSpPr>
          <p:nvPr>
            <p:ph type="title"/>
          </p:nvPr>
        </p:nvSpPr>
        <p:spPr/>
        <p:txBody>
          <a:bodyPr/>
          <a:lstStyle/>
          <a:p>
            <a:r>
              <a:rPr lang="cs-CZ" altLang="cs-CZ"/>
              <a:t>Kontrolní otázky</a:t>
            </a:r>
          </a:p>
        </p:txBody>
      </p:sp>
      <p:sp>
        <p:nvSpPr>
          <p:cNvPr id="69635" name="Rectangle 3">
            <a:extLst>
              <a:ext uri="{FF2B5EF4-FFF2-40B4-BE49-F238E27FC236}">
                <a16:creationId xmlns:a16="http://schemas.microsoft.com/office/drawing/2014/main" id="{42F67907-91C4-4181-8679-A447D530192B}"/>
              </a:ext>
            </a:extLst>
          </p:cNvPr>
          <p:cNvSpPr>
            <a:spLocks noGrp="1" noChangeArrowheads="1"/>
          </p:cNvSpPr>
          <p:nvPr>
            <p:ph type="body" idx="1"/>
          </p:nvPr>
        </p:nvSpPr>
        <p:spPr/>
        <p:txBody>
          <a:bodyPr/>
          <a:lstStyle/>
          <a:p>
            <a:pPr>
              <a:lnSpc>
                <a:spcPct val="80000"/>
              </a:lnSpc>
            </a:pPr>
            <a:r>
              <a:rPr lang="cs-CZ" altLang="cs-CZ" sz="1800"/>
              <a:t>SS=1234h, CS=2345h, DS=ABCDh, ES=CDEFh, IP=5231h, SP=5478h, BP=6542h, AX=4573h</a:t>
            </a:r>
          </a:p>
          <a:p>
            <a:pPr lvl="1">
              <a:lnSpc>
                <a:spcPct val="80000"/>
              </a:lnSpc>
            </a:pPr>
            <a:r>
              <a:rPr lang="cs-CZ" altLang="cs-CZ" sz="1800"/>
              <a:t>Určete počáteční adresu datového segmentu</a:t>
            </a:r>
          </a:p>
          <a:p>
            <a:pPr lvl="1">
              <a:lnSpc>
                <a:spcPct val="80000"/>
              </a:lnSpc>
            </a:pPr>
            <a:r>
              <a:rPr lang="cs-CZ" altLang="cs-CZ" sz="1800"/>
              <a:t>Určete adresu, na které končí pomocný datový segment</a:t>
            </a:r>
          </a:p>
          <a:p>
            <a:pPr lvl="1">
              <a:lnSpc>
                <a:spcPct val="80000"/>
              </a:lnSpc>
            </a:pPr>
            <a:r>
              <a:rPr lang="cs-CZ" altLang="cs-CZ" sz="1800"/>
              <a:t>Určete adresu, ze které se právě čte strojový </a:t>
            </a:r>
          </a:p>
          <a:p>
            <a:pPr lvl="1">
              <a:lnSpc>
                <a:spcPct val="80000"/>
              </a:lnSpc>
            </a:pPr>
            <a:r>
              <a:rPr lang="cs-CZ" altLang="cs-CZ" sz="1800"/>
              <a:t>Určete adresu, na které leží vrchol zásobníku</a:t>
            </a:r>
          </a:p>
          <a:p>
            <a:pPr lvl="1">
              <a:lnSpc>
                <a:spcPct val="80000"/>
              </a:lnSpc>
            </a:pPr>
            <a:r>
              <a:rPr lang="cs-CZ" altLang="cs-CZ" sz="1800"/>
              <a:t>Určete adresu, na které leží první bajt, který byl uložen do zásobníku</a:t>
            </a:r>
          </a:p>
          <a:p>
            <a:pPr lvl="1">
              <a:lnSpc>
                <a:spcPct val="80000"/>
              </a:lnSpc>
            </a:pPr>
            <a:r>
              <a:rPr lang="cs-CZ" altLang="cs-CZ" sz="1800"/>
              <a:t>Určete adresu, ne kterou bude proveden zápis bajtu instrukcí MOV </a:t>
            </a:r>
            <a:r>
              <a:rPr lang="en-US" altLang="cs-CZ" sz="1800"/>
              <a:t>[10],AL</a:t>
            </a:r>
          </a:p>
          <a:p>
            <a:pPr lvl="1">
              <a:lnSpc>
                <a:spcPct val="80000"/>
              </a:lnSpc>
            </a:pPr>
            <a:r>
              <a:rPr lang="en-US" altLang="cs-CZ" sz="1800"/>
              <a:t>Ur</a:t>
            </a:r>
            <a:r>
              <a:rPr lang="cs-CZ" altLang="cs-CZ" sz="1800"/>
              <a:t>čete adresu, ze které bude provedeno čtení bajtu instrukcí MOV AH,ES:</a:t>
            </a:r>
            <a:r>
              <a:rPr lang="en-US" altLang="cs-CZ" sz="1800"/>
              <a:t>[33]</a:t>
            </a:r>
          </a:p>
          <a:p>
            <a:pPr lvl="1">
              <a:lnSpc>
                <a:spcPct val="80000"/>
              </a:lnSpc>
            </a:pPr>
            <a:r>
              <a:rPr lang="en-US" altLang="cs-CZ" sz="1800"/>
              <a:t>U</a:t>
            </a:r>
            <a:r>
              <a:rPr lang="cs-CZ" altLang="cs-CZ" sz="1800"/>
              <a:t>rčete adresu místa v paměti, na které se uloží bajt instrukcí PUSH AL</a:t>
            </a:r>
          </a:p>
          <a:p>
            <a:pPr lvl="1">
              <a:lnSpc>
                <a:spcPct val="80000"/>
              </a:lnSpc>
            </a:pPr>
            <a:r>
              <a:rPr lang="cs-CZ" altLang="cs-CZ" sz="1800"/>
              <a:t>Jak se změní hodnota SP po provedení instrukce PUSH AL ?</a:t>
            </a:r>
          </a:p>
          <a:p>
            <a:pPr lvl="1">
              <a:lnSpc>
                <a:spcPct val="80000"/>
              </a:lnSpc>
            </a:pPr>
            <a:endParaRPr lang="cs-CZ" altLang="cs-CZ" sz="1800"/>
          </a:p>
          <a:p>
            <a:pPr lvl="1">
              <a:lnSpc>
                <a:spcPct val="80000"/>
              </a:lnSpc>
            </a:pPr>
            <a:r>
              <a:rPr lang="cs-CZ" altLang="cs-CZ" sz="1800"/>
              <a:t>Správné odpovědi: </a:t>
            </a:r>
            <a:r>
              <a:rPr lang="cs-CZ" altLang="cs-CZ" sz="800"/>
              <a:t>ABCD0h, DDEEFh, 28681h, 177B8h, 2233Fh, ABCDAh, CDF11h, 177B8h, 5477h</a:t>
            </a:r>
          </a:p>
          <a:p>
            <a:pPr lvl="1">
              <a:lnSpc>
                <a:spcPct val="80000"/>
              </a:lnSpc>
              <a:buFont typeface="Wingdings" panose="05000000000000000000" pitchFamily="2" charset="2"/>
              <a:buNone/>
            </a:pPr>
            <a:endParaRPr lang="cs-CZ" altLang="cs-CZ" sz="8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98D51A8-63B6-4FD6-97AB-D83498D41EA8}"/>
              </a:ext>
            </a:extLst>
          </p:cNvPr>
          <p:cNvSpPr>
            <a:spLocks noGrp="1" noChangeArrowheads="1"/>
          </p:cNvSpPr>
          <p:nvPr>
            <p:ph type="title"/>
          </p:nvPr>
        </p:nvSpPr>
        <p:spPr/>
        <p:txBody>
          <a:bodyPr/>
          <a:lstStyle/>
          <a:p>
            <a:r>
              <a:rPr lang="cs-CZ" altLang="cs-CZ"/>
              <a:t>Kontrolní otázky</a:t>
            </a:r>
          </a:p>
        </p:txBody>
      </p:sp>
      <p:sp>
        <p:nvSpPr>
          <p:cNvPr id="70659" name="Rectangle 3">
            <a:extLst>
              <a:ext uri="{FF2B5EF4-FFF2-40B4-BE49-F238E27FC236}">
                <a16:creationId xmlns:a16="http://schemas.microsoft.com/office/drawing/2014/main" id="{EE104BEA-9F22-4285-BE54-0CF67E0EB5F5}"/>
              </a:ext>
            </a:extLst>
          </p:cNvPr>
          <p:cNvSpPr>
            <a:spLocks noGrp="1" noChangeArrowheads="1"/>
          </p:cNvSpPr>
          <p:nvPr>
            <p:ph type="body" idx="1"/>
          </p:nvPr>
        </p:nvSpPr>
        <p:spPr/>
        <p:txBody>
          <a:bodyPr/>
          <a:lstStyle/>
          <a:p>
            <a:pPr>
              <a:lnSpc>
                <a:spcPct val="90000"/>
              </a:lnSpc>
            </a:pPr>
            <a:r>
              <a:rPr lang="cs-CZ" altLang="cs-CZ" sz="2100" dirty="0"/>
              <a:t>Nakreslete Von Neumannovu architekturu s DMA </a:t>
            </a:r>
          </a:p>
          <a:p>
            <a:pPr>
              <a:lnSpc>
                <a:spcPct val="90000"/>
              </a:lnSpc>
            </a:pPr>
            <a:endParaRPr lang="cs-CZ" altLang="cs-CZ" sz="2100" dirty="0"/>
          </a:p>
          <a:p>
            <a:pPr>
              <a:lnSpc>
                <a:spcPct val="90000"/>
              </a:lnSpc>
            </a:pPr>
            <a:r>
              <a:rPr lang="cs-CZ" altLang="cs-CZ" sz="2100" dirty="0"/>
              <a:t>AH=11, AL=22, BX=1025, CX=2047h, DH=23h, DL=7</a:t>
            </a:r>
          </a:p>
          <a:p>
            <a:pPr lvl="1">
              <a:lnSpc>
                <a:spcPct val="90000"/>
              </a:lnSpc>
            </a:pPr>
            <a:r>
              <a:rPr lang="cs-CZ" altLang="cs-CZ" sz="2000" dirty="0"/>
              <a:t>AX=?</a:t>
            </a:r>
          </a:p>
          <a:p>
            <a:pPr lvl="1">
              <a:lnSpc>
                <a:spcPct val="90000"/>
              </a:lnSpc>
            </a:pPr>
            <a:r>
              <a:rPr lang="cs-CZ" altLang="cs-CZ" sz="2000" dirty="0"/>
              <a:t>BL=?</a:t>
            </a:r>
          </a:p>
          <a:p>
            <a:pPr lvl="1">
              <a:lnSpc>
                <a:spcPct val="90000"/>
              </a:lnSpc>
            </a:pPr>
            <a:r>
              <a:rPr lang="cs-CZ" altLang="cs-CZ" sz="2000" dirty="0"/>
              <a:t>BH=?</a:t>
            </a:r>
          </a:p>
          <a:p>
            <a:pPr lvl="1">
              <a:lnSpc>
                <a:spcPct val="90000"/>
              </a:lnSpc>
            </a:pPr>
            <a:r>
              <a:rPr lang="cs-CZ" altLang="cs-CZ" sz="2000" dirty="0"/>
              <a:t>CH=?</a:t>
            </a:r>
          </a:p>
          <a:p>
            <a:pPr lvl="1">
              <a:lnSpc>
                <a:spcPct val="90000"/>
              </a:lnSpc>
            </a:pPr>
            <a:r>
              <a:rPr lang="cs-CZ" altLang="cs-CZ" sz="2000" dirty="0"/>
              <a:t>CL=?</a:t>
            </a:r>
          </a:p>
          <a:p>
            <a:pPr lvl="1">
              <a:lnSpc>
                <a:spcPct val="90000"/>
              </a:lnSpc>
            </a:pPr>
            <a:r>
              <a:rPr lang="cs-CZ" altLang="cs-CZ" sz="2000" dirty="0"/>
              <a:t>DX=?</a:t>
            </a:r>
          </a:p>
          <a:p>
            <a:pPr lvl="1">
              <a:lnSpc>
                <a:spcPct val="90000"/>
              </a:lnSpc>
            </a:pPr>
            <a:endParaRPr lang="cs-CZ" altLang="cs-CZ" sz="2000" dirty="0"/>
          </a:p>
          <a:p>
            <a:pPr lvl="1">
              <a:lnSpc>
                <a:spcPct val="90000"/>
              </a:lnSpc>
            </a:pPr>
            <a:r>
              <a:rPr lang="cs-CZ" altLang="cs-CZ" sz="2000" dirty="0"/>
              <a:t>Správně odpovědi: </a:t>
            </a:r>
            <a:r>
              <a:rPr lang="cs-CZ" altLang="cs-CZ" sz="800" dirty="0"/>
              <a:t>B16h, 1, 4, 20h, 47h, 2307h</a:t>
            </a:r>
          </a:p>
          <a:p>
            <a:pPr lvl="1">
              <a:lnSpc>
                <a:spcPct val="90000"/>
              </a:lnSpc>
              <a:buFont typeface="Wingdings" panose="05000000000000000000" pitchFamily="2" charset="2"/>
              <a:buNone/>
            </a:pPr>
            <a:endParaRPr lang="cs-CZ" altLang="cs-CZ" sz="2000" dirty="0"/>
          </a:p>
          <a:p>
            <a:pPr>
              <a:lnSpc>
                <a:spcPct val="90000"/>
              </a:lnSpc>
            </a:pPr>
            <a:endParaRPr lang="cs-CZ" altLang="cs-CZ" sz="2100" dirty="0"/>
          </a:p>
          <a:p>
            <a:pPr>
              <a:lnSpc>
                <a:spcPct val="90000"/>
              </a:lnSpc>
            </a:pPr>
            <a:endParaRPr lang="cs-CZ" altLang="cs-CZ" sz="21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23E0892-7565-470F-AAC7-B507BE713725}"/>
              </a:ext>
            </a:extLst>
          </p:cNvPr>
          <p:cNvSpPr>
            <a:spLocks noGrp="1" noChangeArrowheads="1"/>
          </p:cNvSpPr>
          <p:nvPr>
            <p:ph type="title"/>
          </p:nvPr>
        </p:nvSpPr>
        <p:spPr/>
        <p:txBody>
          <a:bodyPr/>
          <a:lstStyle/>
          <a:p>
            <a:r>
              <a:rPr lang="cs-CZ" altLang="cs-CZ"/>
              <a:t>Kontrolní otázky</a:t>
            </a:r>
          </a:p>
        </p:txBody>
      </p:sp>
      <p:sp>
        <p:nvSpPr>
          <p:cNvPr id="71683" name="Rectangle 3">
            <a:extLst>
              <a:ext uri="{FF2B5EF4-FFF2-40B4-BE49-F238E27FC236}">
                <a16:creationId xmlns:a16="http://schemas.microsoft.com/office/drawing/2014/main" id="{ABBF0016-0C4C-4655-A73A-CDEEBD9156E1}"/>
              </a:ext>
            </a:extLst>
          </p:cNvPr>
          <p:cNvSpPr>
            <a:spLocks noGrp="1" noChangeArrowheads="1"/>
          </p:cNvSpPr>
          <p:nvPr>
            <p:ph type="body" idx="1"/>
          </p:nvPr>
        </p:nvSpPr>
        <p:spPr/>
        <p:txBody>
          <a:bodyPr/>
          <a:lstStyle/>
          <a:p>
            <a:pPr>
              <a:lnSpc>
                <a:spcPct val="90000"/>
              </a:lnSpc>
            </a:pPr>
            <a:endParaRPr lang="cs-CZ" altLang="cs-CZ" sz="2600" dirty="0"/>
          </a:p>
          <a:p>
            <a:pPr>
              <a:lnSpc>
                <a:spcPct val="90000"/>
              </a:lnSpc>
            </a:pPr>
            <a:r>
              <a:rPr lang="cs-CZ" altLang="cs-CZ" sz="2600" dirty="0"/>
              <a:t>DS=1234h, AX=2345h</a:t>
            </a:r>
          </a:p>
          <a:p>
            <a:pPr>
              <a:lnSpc>
                <a:spcPct val="90000"/>
              </a:lnSpc>
            </a:pPr>
            <a:r>
              <a:rPr lang="cs-CZ" altLang="cs-CZ" sz="2600" dirty="0"/>
              <a:t>Na jaké adresy do paměti bude zapsáno instrukcí MOV </a:t>
            </a:r>
            <a:r>
              <a:rPr lang="en-US" altLang="cs-CZ" sz="2600" dirty="0"/>
              <a:t>[64], AX</a:t>
            </a:r>
            <a:r>
              <a:rPr lang="cs-CZ" altLang="cs-CZ" sz="2600" dirty="0"/>
              <a:t> a jaké konkrétní bajty se sem uloží ?</a:t>
            </a:r>
          </a:p>
          <a:p>
            <a:pPr>
              <a:lnSpc>
                <a:spcPct val="90000"/>
              </a:lnSpc>
            </a:pPr>
            <a:endParaRPr lang="cs-CZ" altLang="cs-CZ" sz="2600" dirty="0"/>
          </a:p>
          <a:p>
            <a:pPr>
              <a:lnSpc>
                <a:spcPct val="90000"/>
              </a:lnSpc>
            </a:pPr>
            <a:r>
              <a:rPr lang="cs-CZ" altLang="cs-CZ" sz="2600" dirty="0"/>
              <a:t>Správné odpovědi: </a:t>
            </a:r>
            <a:r>
              <a:rPr lang="cs-CZ" altLang="cs-CZ" sz="800" dirty="0"/>
              <a:t>12380h – 45h, 12381h – 23h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271CBC9-09A4-4369-B4E1-1B48E2C0C525}"/>
              </a:ext>
            </a:extLst>
          </p:cNvPr>
          <p:cNvSpPr>
            <a:spLocks noGrp="1" noChangeArrowheads="1"/>
          </p:cNvSpPr>
          <p:nvPr>
            <p:ph type="title" idx="4294967295"/>
          </p:nvPr>
        </p:nvSpPr>
        <p:spPr/>
        <p:txBody>
          <a:bodyPr/>
          <a:lstStyle/>
          <a:p>
            <a:pPr eaLnBrk="1" hangingPunct="1"/>
            <a:r>
              <a:rPr lang="cs-CZ" altLang="cs-CZ"/>
              <a:t>Adresace paměti</a:t>
            </a:r>
          </a:p>
        </p:txBody>
      </p:sp>
      <p:sp>
        <p:nvSpPr>
          <p:cNvPr id="13315" name="Rectangle 3">
            <a:extLst>
              <a:ext uri="{FF2B5EF4-FFF2-40B4-BE49-F238E27FC236}">
                <a16:creationId xmlns:a16="http://schemas.microsoft.com/office/drawing/2014/main" id="{A0DD259D-5C63-42A2-944C-0F051417A41C}"/>
              </a:ext>
            </a:extLst>
          </p:cNvPr>
          <p:cNvSpPr>
            <a:spLocks noGrp="1" noChangeArrowheads="1"/>
          </p:cNvSpPr>
          <p:nvPr>
            <p:ph type="body" idx="4294967295"/>
          </p:nvPr>
        </p:nvSpPr>
        <p:spPr>
          <a:xfrm>
            <a:off x="457200" y="1719262"/>
            <a:ext cx="8229600" cy="5016499"/>
          </a:xfrm>
        </p:spPr>
        <p:txBody>
          <a:bodyPr/>
          <a:lstStyle/>
          <a:p>
            <a:pPr eaLnBrk="1" hangingPunct="1"/>
            <a:r>
              <a:rPr lang="cs-CZ" altLang="cs-CZ" sz="1800" dirty="0"/>
              <a:t>Do paměti lze vstupovat přes </a:t>
            </a:r>
            <a:r>
              <a:rPr lang="cs-CZ" altLang="cs-CZ" sz="1800" b="1" dirty="0"/>
              <a:t>čtyři segmenty</a:t>
            </a:r>
          </a:p>
          <a:p>
            <a:pPr marL="742950" lvl="1" indent="-285750" eaLnBrk="1" hangingPunct="1"/>
            <a:r>
              <a:rPr lang="cs-CZ" altLang="cs-CZ" sz="1600" b="1" dirty="0"/>
              <a:t>Datový segment </a:t>
            </a:r>
            <a:r>
              <a:rPr lang="cs-CZ" altLang="cs-CZ" sz="1600" dirty="0"/>
              <a:t>(slouží k ukládání zpracovávaných dat)</a:t>
            </a:r>
            <a:endParaRPr lang="cs-CZ" altLang="cs-CZ" sz="1600" b="1" dirty="0"/>
          </a:p>
          <a:p>
            <a:pPr marL="742950" lvl="1" indent="-285750" eaLnBrk="1" hangingPunct="1"/>
            <a:r>
              <a:rPr lang="cs-CZ" altLang="cs-CZ" sz="1600" b="1" dirty="0"/>
              <a:t>Kódový segment </a:t>
            </a:r>
            <a:r>
              <a:rPr lang="cs-CZ" altLang="cs-CZ" sz="1600" dirty="0"/>
              <a:t>(obsahuje strojový kód programu – programátor dopředu neví, kde v paměti bude tento segment umístěn. Veškeré skoky v programu směřují na relativní adresu (cíl skoku je určen pozicí v kódovém segmentu)</a:t>
            </a:r>
            <a:endParaRPr lang="cs-CZ" altLang="cs-CZ" sz="1600" b="1" dirty="0"/>
          </a:p>
          <a:p>
            <a:pPr marL="742950" lvl="1" indent="-285750" eaLnBrk="1" hangingPunct="1"/>
            <a:r>
              <a:rPr lang="cs-CZ" altLang="cs-CZ" sz="1600" b="1" dirty="0"/>
              <a:t>Zásobníkový segment </a:t>
            </a:r>
            <a:r>
              <a:rPr lang="cs-CZ" altLang="cs-CZ" sz="1600" dirty="0"/>
              <a:t>(mikroprocesor v něm buduje zásobník LIFO)</a:t>
            </a:r>
            <a:endParaRPr lang="cs-CZ" altLang="cs-CZ" sz="1600" b="1" dirty="0"/>
          </a:p>
          <a:p>
            <a:pPr marL="742950" lvl="1" indent="-285750" eaLnBrk="1" hangingPunct="1"/>
            <a:r>
              <a:rPr lang="cs-CZ" altLang="cs-CZ" sz="1600" b="1" dirty="0"/>
              <a:t>Pomocný datový segment </a:t>
            </a:r>
            <a:r>
              <a:rPr lang="cs-CZ" altLang="cs-CZ" sz="1600" dirty="0"/>
              <a:t>(další prostor pro zpracovávaná data)</a:t>
            </a:r>
          </a:p>
          <a:p>
            <a:pPr marL="742950" lvl="1" indent="-285750" eaLnBrk="1" hangingPunct="1"/>
            <a:endParaRPr lang="cs-CZ" altLang="cs-CZ" sz="1600" b="1" dirty="0"/>
          </a:p>
          <a:p>
            <a:pPr eaLnBrk="1" hangingPunct="1"/>
            <a:r>
              <a:rPr lang="cs-CZ" altLang="cs-CZ" sz="1800" b="1" dirty="0"/>
              <a:t>Segment</a:t>
            </a:r>
            <a:r>
              <a:rPr lang="cs-CZ" altLang="cs-CZ" sz="1800" dirty="0"/>
              <a:t> je souvislý blok paměti o velikosti </a:t>
            </a:r>
            <a:r>
              <a:rPr lang="cs-CZ" altLang="cs-CZ" sz="1800" b="1" dirty="0"/>
              <a:t>64 kB</a:t>
            </a:r>
          </a:p>
          <a:p>
            <a:pPr eaLnBrk="1" hangingPunct="1"/>
            <a:r>
              <a:rPr lang="cs-CZ" altLang="cs-CZ" sz="1800" dirty="0"/>
              <a:t>Pozici uvnitř segmentu tak lze určit </a:t>
            </a:r>
            <a:r>
              <a:rPr lang="cs-CZ" altLang="cs-CZ" sz="1800" b="1" dirty="0"/>
              <a:t>16-bitovým offsetem</a:t>
            </a:r>
          </a:p>
          <a:p>
            <a:pPr eaLnBrk="1" hangingPunct="1"/>
            <a:endParaRPr lang="cs-CZ" altLang="cs-CZ" sz="1800" b="1" dirty="0"/>
          </a:p>
          <a:p>
            <a:pPr eaLnBrk="1" hangingPunct="1"/>
            <a:r>
              <a:rPr lang="cs-CZ" altLang="cs-CZ" sz="1800" dirty="0"/>
              <a:t>Pokud se má program vrátit zpět na začátek, provede programátor skok na pozici s offsetem nula v kódovém segmentu. Programátor neví, kde přesně bude v paměti jeho program uložen. To může být na každém počítači při každém spuštění tohoto programu někde jinde. Programátor tedy nemůže do programu psát „absolutní adresy“, protože umístění programu v paměti je pokaždé jiné</a:t>
            </a:r>
          </a:p>
        </p:txBody>
      </p:sp>
    </p:spTree>
    <p:extLst>
      <p:ext uri="{BB962C8B-B14F-4D97-AF65-F5344CB8AC3E}">
        <p14:creationId xmlns:p14="http://schemas.microsoft.com/office/powerpoint/2010/main" val="2381484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271CBC9-09A4-4369-B4E1-1B48E2C0C525}"/>
              </a:ext>
            </a:extLst>
          </p:cNvPr>
          <p:cNvSpPr>
            <a:spLocks noGrp="1" noChangeArrowheads="1"/>
          </p:cNvSpPr>
          <p:nvPr>
            <p:ph type="title" idx="4294967295"/>
          </p:nvPr>
        </p:nvSpPr>
        <p:spPr/>
        <p:txBody>
          <a:bodyPr/>
          <a:lstStyle/>
          <a:p>
            <a:pPr eaLnBrk="1" hangingPunct="1"/>
            <a:r>
              <a:rPr lang="cs-CZ" altLang="cs-CZ"/>
              <a:t>Adresace paměti</a:t>
            </a:r>
          </a:p>
        </p:txBody>
      </p:sp>
      <p:sp>
        <p:nvSpPr>
          <p:cNvPr id="13315" name="Rectangle 3">
            <a:extLst>
              <a:ext uri="{FF2B5EF4-FFF2-40B4-BE49-F238E27FC236}">
                <a16:creationId xmlns:a16="http://schemas.microsoft.com/office/drawing/2014/main" id="{A0DD259D-5C63-42A2-944C-0F051417A41C}"/>
              </a:ext>
            </a:extLst>
          </p:cNvPr>
          <p:cNvSpPr>
            <a:spLocks noGrp="1" noChangeArrowheads="1"/>
          </p:cNvSpPr>
          <p:nvPr>
            <p:ph type="body" idx="4294967295"/>
          </p:nvPr>
        </p:nvSpPr>
        <p:spPr>
          <a:xfrm>
            <a:off x="457200" y="1520788"/>
            <a:ext cx="8229600" cy="5076564"/>
          </a:xfrm>
        </p:spPr>
        <p:txBody>
          <a:bodyPr/>
          <a:lstStyle/>
          <a:p>
            <a:pPr marL="0" indent="0" eaLnBrk="1" hangingPunct="1">
              <a:buNone/>
            </a:pPr>
            <a:r>
              <a:rPr lang="cs-CZ" altLang="cs-CZ" sz="1600" u="sng" dirty="0"/>
              <a:t>Příklad</a:t>
            </a:r>
          </a:p>
          <a:p>
            <a:pPr eaLnBrk="1" hangingPunct="1"/>
            <a:r>
              <a:rPr lang="cs-CZ" altLang="cs-CZ" sz="1600" dirty="0"/>
              <a:t>Programátor chce v programu provést skok zpět na jeho začátek (vrátit se na první instrukci programu)</a:t>
            </a:r>
          </a:p>
          <a:p>
            <a:pPr eaLnBrk="1" hangingPunct="1"/>
            <a:r>
              <a:rPr lang="cs-CZ" altLang="cs-CZ" sz="1600" dirty="0"/>
              <a:t>Toto provede povelem </a:t>
            </a:r>
            <a:r>
              <a:rPr lang="cs-CZ" altLang="cs-CZ" sz="1600" b="1" dirty="0"/>
              <a:t>JMP 0  </a:t>
            </a:r>
          </a:p>
          <a:p>
            <a:pPr eaLnBrk="1" hangingPunct="1"/>
            <a:endParaRPr lang="cs-CZ" altLang="cs-CZ" sz="1600" dirty="0"/>
          </a:p>
          <a:p>
            <a:pPr eaLnBrk="1" hangingPunct="1"/>
            <a:r>
              <a:rPr lang="cs-CZ" altLang="cs-CZ" sz="1600" b="1" dirty="0"/>
              <a:t>JMP</a:t>
            </a:r>
            <a:r>
              <a:rPr lang="cs-CZ" altLang="cs-CZ" sz="1600" dirty="0"/>
              <a:t> = </a:t>
            </a:r>
            <a:r>
              <a:rPr lang="cs-CZ" altLang="cs-CZ" sz="1600" dirty="0" err="1"/>
              <a:t>Jump</a:t>
            </a:r>
            <a:r>
              <a:rPr lang="cs-CZ" altLang="cs-CZ" sz="1600" dirty="0"/>
              <a:t> (zápis v assembleru)</a:t>
            </a:r>
          </a:p>
          <a:p>
            <a:pPr eaLnBrk="1" hangingPunct="1"/>
            <a:r>
              <a:rPr lang="cs-CZ" altLang="cs-CZ" sz="1600" b="1" dirty="0"/>
              <a:t>0</a:t>
            </a:r>
            <a:r>
              <a:rPr lang="cs-CZ" altLang="cs-CZ" sz="1600" dirty="0"/>
              <a:t> = offset (na jakou pozici v kódovém segmentu se má skočit)</a:t>
            </a:r>
          </a:p>
          <a:p>
            <a:pPr eaLnBrk="1" hangingPunct="1"/>
            <a:endParaRPr lang="cs-CZ" altLang="cs-CZ" sz="1600" dirty="0"/>
          </a:p>
          <a:p>
            <a:pPr eaLnBrk="1" hangingPunct="1"/>
            <a:r>
              <a:rPr lang="cs-CZ" altLang="cs-CZ" sz="1600" dirty="0"/>
              <a:t>BIU vypočítá </a:t>
            </a:r>
            <a:r>
              <a:rPr lang="cs-CZ" altLang="cs-CZ" sz="1600" b="1" dirty="0"/>
              <a:t>skutečnou</a:t>
            </a:r>
            <a:r>
              <a:rPr lang="cs-CZ" altLang="cs-CZ" sz="1600" dirty="0"/>
              <a:t> adresu, na kterou se skočí (ze které se přečte další bajt strojového kódu)</a:t>
            </a:r>
          </a:p>
          <a:p>
            <a:pPr eaLnBrk="1" hangingPunct="1"/>
            <a:r>
              <a:rPr lang="cs-CZ" altLang="cs-CZ" sz="1600" dirty="0"/>
              <a:t>Tato skutečná </a:t>
            </a:r>
            <a:r>
              <a:rPr lang="cs-CZ" altLang="cs-CZ" sz="1600" b="1" dirty="0"/>
              <a:t>fyzická adresa</a:t>
            </a:r>
            <a:r>
              <a:rPr lang="cs-CZ" altLang="cs-CZ" sz="1600" dirty="0"/>
              <a:t> se vypočítá tak, že se </a:t>
            </a:r>
            <a:r>
              <a:rPr lang="cs-CZ" altLang="cs-CZ" sz="1600" b="1" dirty="0"/>
              <a:t>offset 0</a:t>
            </a:r>
            <a:r>
              <a:rPr lang="cs-CZ" altLang="cs-CZ" sz="1600" dirty="0"/>
              <a:t> přičte k </a:t>
            </a:r>
            <a:r>
              <a:rPr lang="cs-CZ" altLang="cs-CZ" sz="1600" b="1" dirty="0"/>
              <a:t>počáteční adrese kódového segmentu</a:t>
            </a:r>
            <a:r>
              <a:rPr lang="cs-CZ" altLang="cs-CZ" sz="1600" dirty="0"/>
              <a:t>, ve kterém je v paměti uložen strojový kód programu</a:t>
            </a:r>
          </a:p>
          <a:p>
            <a:pPr eaLnBrk="1" hangingPunct="1"/>
            <a:r>
              <a:rPr lang="cs-CZ" altLang="cs-CZ" sz="1600" dirty="0"/>
              <a:t>Pokud má kódový segment počáteční adresu například 24560h, pak skok na pozici s offsetem 0, znamená vlastně skok na adresu 24560h</a:t>
            </a:r>
          </a:p>
          <a:p>
            <a:pPr eaLnBrk="1" hangingPunct="1"/>
            <a:r>
              <a:rPr lang="cs-CZ" altLang="cs-CZ" sz="1600" dirty="0"/>
              <a:t>Programátor, ale nemůže v programu psát JMP 24560h, protože dopředu neví, kde v paměti bude jeho program uložen – to je pokaždé jinde</a:t>
            </a:r>
          </a:p>
          <a:p>
            <a:pPr eaLnBrk="1" hangingPunct="1"/>
            <a:endParaRPr lang="cs-CZ" altLang="cs-CZ" sz="1600" b="1" dirty="0"/>
          </a:p>
          <a:p>
            <a:pPr eaLnBrk="1" hangingPunct="1"/>
            <a:r>
              <a:rPr lang="cs-CZ" altLang="cs-CZ" sz="1600" b="1" dirty="0"/>
              <a:t>              Fyzická adresa = počáteční adresa segmentu + offset</a:t>
            </a:r>
          </a:p>
        </p:txBody>
      </p:sp>
    </p:spTree>
    <p:extLst>
      <p:ext uri="{BB962C8B-B14F-4D97-AF65-F5344CB8AC3E}">
        <p14:creationId xmlns:p14="http://schemas.microsoft.com/office/powerpoint/2010/main" val="2008908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D40AEBF3-4B4F-45B9-877A-8429D59B3434}"/>
              </a:ext>
            </a:extLst>
          </p:cNvPr>
          <p:cNvSpPr>
            <a:spLocks noChangeArrowheads="1"/>
          </p:cNvSpPr>
          <p:nvPr/>
        </p:nvSpPr>
        <p:spPr bwMode="auto">
          <a:xfrm>
            <a:off x="4724400" y="990600"/>
            <a:ext cx="1524000" cy="4937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0484" name="Text Box 4">
            <a:extLst>
              <a:ext uri="{FF2B5EF4-FFF2-40B4-BE49-F238E27FC236}">
                <a16:creationId xmlns:a16="http://schemas.microsoft.com/office/drawing/2014/main" id="{F40546B2-4C50-4010-B488-95D68F685CBB}"/>
              </a:ext>
            </a:extLst>
          </p:cNvPr>
          <p:cNvSpPr txBox="1">
            <a:spLocks noChangeArrowheads="1"/>
          </p:cNvSpPr>
          <p:nvPr/>
        </p:nvSpPr>
        <p:spPr bwMode="auto">
          <a:xfrm>
            <a:off x="6242050" y="5776913"/>
            <a:ext cx="1211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latin typeface="Times New Roman" panose="02020603050405020304" pitchFamily="18" charset="0"/>
              </a:rPr>
              <a:t>00000h</a:t>
            </a:r>
            <a:endParaRPr lang="cs-CZ" altLang="cs-CZ" sz="2400">
              <a:latin typeface="Times New Roman" panose="02020603050405020304" pitchFamily="18" charset="0"/>
            </a:endParaRPr>
          </a:p>
        </p:txBody>
      </p:sp>
      <p:sp>
        <p:nvSpPr>
          <p:cNvPr id="20485" name="Text Box 5">
            <a:extLst>
              <a:ext uri="{FF2B5EF4-FFF2-40B4-BE49-F238E27FC236}">
                <a16:creationId xmlns:a16="http://schemas.microsoft.com/office/drawing/2014/main" id="{3ED4959C-0ECB-456F-8E93-703016DE51A6}"/>
              </a:ext>
            </a:extLst>
          </p:cNvPr>
          <p:cNvSpPr txBox="1">
            <a:spLocks noChangeArrowheads="1"/>
          </p:cNvSpPr>
          <p:nvPr/>
        </p:nvSpPr>
        <p:spPr bwMode="auto">
          <a:xfrm>
            <a:off x="6257925" y="893763"/>
            <a:ext cx="1211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latin typeface="Times New Roman" panose="02020603050405020304" pitchFamily="18" charset="0"/>
              </a:rPr>
              <a:t>FFFFFh</a:t>
            </a:r>
            <a:endParaRPr lang="cs-CZ" altLang="cs-CZ" sz="2400">
              <a:latin typeface="Times New Roman" panose="02020603050405020304" pitchFamily="18" charset="0"/>
            </a:endParaRPr>
          </a:p>
        </p:txBody>
      </p:sp>
      <p:sp>
        <p:nvSpPr>
          <p:cNvPr id="20488" name="Rectangle 8" descr="Světlý šikmo dolů">
            <a:extLst>
              <a:ext uri="{FF2B5EF4-FFF2-40B4-BE49-F238E27FC236}">
                <a16:creationId xmlns:a16="http://schemas.microsoft.com/office/drawing/2014/main" id="{5318832E-959C-4883-9C3F-812B8CBFE598}"/>
              </a:ext>
            </a:extLst>
          </p:cNvPr>
          <p:cNvSpPr>
            <a:spLocks noChangeArrowheads="1"/>
          </p:cNvSpPr>
          <p:nvPr/>
        </p:nvSpPr>
        <p:spPr bwMode="auto">
          <a:xfrm>
            <a:off x="4724400" y="2496276"/>
            <a:ext cx="1524000" cy="1877286"/>
          </a:xfrm>
          <a:prstGeom prst="rect">
            <a:avLst/>
          </a:prstGeom>
          <a:solidFill>
            <a:schemeClr val="bg1">
              <a:lumMod val="85000"/>
            </a:schemeClr>
          </a:solidFill>
          <a:ln w="9525">
            <a:solidFill>
              <a:schemeClr val="tx1"/>
            </a:solidFill>
            <a:miter lim="800000"/>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dirty="0"/>
          </a:p>
        </p:txBody>
      </p:sp>
      <p:sp>
        <p:nvSpPr>
          <p:cNvPr id="20497" name="Line 17">
            <a:extLst>
              <a:ext uri="{FF2B5EF4-FFF2-40B4-BE49-F238E27FC236}">
                <a16:creationId xmlns:a16="http://schemas.microsoft.com/office/drawing/2014/main" id="{EBE90C18-6031-4D39-B6A9-49AC02DA4049}"/>
              </a:ext>
            </a:extLst>
          </p:cNvPr>
          <p:cNvSpPr>
            <a:spLocks noChangeShapeType="1"/>
          </p:cNvSpPr>
          <p:nvPr/>
        </p:nvSpPr>
        <p:spPr bwMode="auto">
          <a:xfrm flipV="1">
            <a:off x="3733800" y="4361724"/>
            <a:ext cx="990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20501" name="Text Box 21">
            <a:extLst>
              <a:ext uri="{FF2B5EF4-FFF2-40B4-BE49-F238E27FC236}">
                <a16:creationId xmlns:a16="http://schemas.microsoft.com/office/drawing/2014/main" id="{A9FDC607-E750-420B-867A-B2C3278E4994}"/>
              </a:ext>
            </a:extLst>
          </p:cNvPr>
          <p:cNvSpPr txBox="1">
            <a:spLocks noChangeArrowheads="1"/>
          </p:cNvSpPr>
          <p:nvPr/>
        </p:nvSpPr>
        <p:spPr bwMode="auto">
          <a:xfrm>
            <a:off x="6701168" y="3306763"/>
            <a:ext cx="172325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600" dirty="0">
                <a:latin typeface="Times New Roman" panose="02020603050405020304" pitchFamily="18" charset="0"/>
              </a:rPr>
              <a:t>Kódový segment</a:t>
            </a:r>
            <a:endParaRPr lang="cs-CZ" altLang="cs-CZ" sz="2400" dirty="0">
              <a:latin typeface="Times New Roman" panose="02020603050405020304" pitchFamily="18" charset="0"/>
            </a:endParaRPr>
          </a:p>
        </p:txBody>
      </p:sp>
      <p:sp>
        <p:nvSpPr>
          <p:cNvPr id="20502" name="AutoShape 22">
            <a:extLst>
              <a:ext uri="{FF2B5EF4-FFF2-40B4-BE49-F238E27FC236}">
                <a16:creationId xmlns:a16="http://schemas.microsoft.com/office/drawing/2014/main" id="{DB44F170-BA41-4AFA-8008-919ED423D9CF}"/>
              </a:ext>
            </a:extLst>
          </p:cNvPr>
          <p:cNvSpPr>
            <a:spLocks/>
          </p:cNvSpPr>
          <p:nvPr/>
        </p:nvSpPr>
        <p:spPr bwMode="auto">
          <a:xfrm>
            <a:off x="6324600" y="2496276"/>
            <a:ext cx="228600" cy="1877285"/>
          </a:xfrm>
          <a:prstGeom prst="rightBrace">
            <a:avLst>
              <a:gd name="adj1" fmla="val 305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 name="TextovéPole 1">
            <a:extLst>
              <a:ext uri="{FF2B5EF4-FFF2-40B4-BE49-F238E27FC236}">
                <a16:creationId xmlns:a16="http://schemas.microsoft.com/office/drawing/2014/main" id="{F94D6D12-83B1-41A4-9B56-CCBC2528FDC3}"/>
              </a:ext>
            </a:extLst>
          </p:cNvPr>
          <p:cNvSpPr txBox="1"/>
          <p:nvPr/>
        </p:nvSpPr>
        <p:spPr>
          <a:xfrm>
            <a:off x="4860315" y="2496276"/>
            <a:ext cx="1366931" cy="738664"/>
          </a:xfrm>
          <a:prstGeom prst="rect">
            <a:avLst/>
          </a:prstGeom>
          <a:noFill/>
        </p:spPr>
        <p:txBody>
          <a:bodyPr wrap="square" rtlCol="0">
            <a:spAutoFit/>
          </a:bodyPr>
          <a:lstStyle/>
          <a:p>
            <a:r>
              <a:rPr lang="cs-CZ" sz="1400" dirty="0"/>
              <a:t>Zde leží strojový kód programu</a:t>
            </a:r>
          </a:p>
        </p:txBody>
      </p:sp>
      <p:sp>
        <p:nvSpPr>
          <p:cNvPr id="17" name="Text Box 14">
            <a:extLst>
              <a:ext uri="{FF2B5EF4-FFF2-40B4-BE49-F238E27FC236}">
                <a16:creationId xmlns:a16="http://schemas.microsoft.com/office/drawing/2014/main" id="{A92FCB9B-480D-4789-9D79-56EB5466C852}"/>
              </a:ext>
            </a:extLst>
          </p:cNvPr>
          <p:cNvSpPr txBox="1">
            <a:spLocks noChangeArrowheads="1"/>
          </p:cNvSpPr>
          <p:nvPr/>
        </p:nvSpPr>
        <p:spPr bwMode="auto">
          <a:xfrm>
            <a:off x="3156868" y="4357534"/>
            <a:ext cx="1113167"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400" dirty="0">
                <a:latin typeface="+mn-lt"/>
              </a:rPr>
              <a:t>24560h</a:t>
            </a:r>
          </a:p>
          <a:p>
            <a:pPr eaLnBrk="1" hangingPunct="1">
              <a:spcBef>
                <a:spcPct val="50000"/>
              </a:spcBef>
            </a:pPr>
            <a:r>
              <a:rPr lang="cs-CZ" altLang="cs-CZ" sz="1400" dirty="0">
                <a:latin typeface="+mn-lt"/>
              </a:rPr>
              <a:t>Počátek segmentu</a:t>
            </a:r>
          </a:p>
        </p:txBody>
      </p:sp>
      <p:sp>
        <p:nvSpPr>
          <p:cNvPr id="4" name="Volný tvar: obrazec 3">
            <a:extLst>
              <a:ext uri="{FF2B5EF4-FFF2-40B4-BE49-F238E27FC236}">
                <a16:creationId xmlns:a16="http://schemas.microsoft.com/office/drawing/2014/main" id="{DDC7B952-A7FF-4F2C-B2CF-48B9EDCAA801}"/>
              </a:ext>
            </a:extLst>
          </p:cNvPr>
          <p:cNvSpPr/>
          <p:nvPr/>
        </p:nvSpPr>
        <p:spPr>
          <a:xfrm>
            <a:off x="3960419" y="3338004"/>
            <a:ext cx="762501" cy="1003177"/>
          </a:xfrm>
          <a:custGeom>
            <a:avLst/>
            <a:gdLst>
              <a:gd name="connsiteX0" fmla="*/ 753624 w 762501"/>
              <a:gd name="connsiteY0" fmla="*/ 0 h 1003177"/>
              <a:gd name="connsiteX1" fmla="*/ 114431 w 762501"/>
              <a:gd name="connsiteY1" fmla="*/ 186431 h 1003177"/>
              <a:gd name="connsiteX2" fmla="*/ 61165 w 762501"/>
              <a:gd name="connsiteY2" fmla="*/ 710213 h 1003177"/>
              <a:gd name="connsiteX3" fmla="*/ 762501 w 762501"/>
              <a:gd name="connsiteY3" fmla="*/ 1003177 h 1003177"/>
            </a:gdLst>
            <a:ahLst/>
            <a:cxnLst>
              <a:cxn ang="0">
                <a:pos x="connsiteX0" y="connsiteY0"/>
              </a:cxn>
              <a:cxn ang="0">
                <a:pos x="connsiteX1" y="connsiteY1"/>
              </a:cxn>
              <a:cxn ang="0">
                <a:pos x="connsiteX2" y="connsiteY2"/>
              </a:cxn>
              <a:cxn ang="0">
                <a:pos x="connsiteX3" y="connsiteY3"/>
              </a:cxn>
            </a:cxnLst>
            <a:rect l="l" t="t" r="r" b="b"/>
            <a:pathLst>
              <a:path w="762501" h="1003177">
                <a:moveTo>
                  <a:pt x="753624" y="0"/>
                </a:moveTo>
                <a:cubicBezTo>
                  <a:pt x="491732" y="34031"/>
                  <a:pt x="229841" y="68062"/>
                  <a:pt x="114431" y="186431"/>
                </a:cubicBezTo>
                <a:cubicBezTo>
                  <a:pt x="-979" y="304800"/>
                  <a:pt x="-46847" y="574089"/>
                  <a:pt x="61165" y="710213"/>
                </a:cubicBezTo>
                <a:cubicBezTo>
                  <a:pt x="169177" y="846337"/>
                  <a:pt x="465839" y="924757"/>
                  <a:pt x="762501" y="1003177"/>
                </a:cubicBezTo>
              </a:path>
            </a:pathLst>
          </a:custGeom>
          <a:noFill/>
          <a:ln>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TextovéPole 4">
            <a:extLst>
              <a:ext uri="{FF2B5EF4-FFF2-40B4-BE49-F238E27FC236}">
                <a16:creationId xmlns:a16="http://schemas.microsoft.com/office/drawing/2014/main" id="{EA780D17-7F77-4CC2-83ED-6AD03A14D50B}"/>
              </a:ext>
            </a:extLst>
          </p:cNvPr>
          <p:cNvSpPr txBox="1"/>
          <p:nvPr/>
        </p:nvSpPr>
        <p:spPr>
          <a:xfrm>
            <a:off x="2434077" y="3515339"/>
            <a:ext cx="1754088" cy="523220"/>
          </a:xfrm>
          <a:prstGeom prst="rect">
            <a:avLst/>
          </a:prstGeom>
          <a:noFill/>
        </p:spPr>
        <p:txBody>
          <a:bodyPr wrap="square" rtlCol="0">
            <a:spAutoFit/>
          </a:bodyPr>
          <a:lstStyle/>
          <a:p>
            <a:r>
              <a:rPr lang="cs-CZ" sz="1400" dirty="0"/>
              <a:t>Skok zpět na začátek programu</a:t>
            </a:r>
          </a:p>
        </p:txBody>
      </p:sp>
      <p:cxnSp>
        <p:nvCxnSpPr>
          <p:cNvPr id="8" name="Přímá spojnice 7">
            <a:extLst>
              <a:ext uri="{FF2B5EF4-FFF2-40B4-BE49-F238E27FC236}">
                <a16:creationId xmlns:a16="http://schemas.microsoft.com/office/drawing/2014/main" id="{3F27FF9E-FDC9-4570-A4A5-FCC982AF13D1}"/>
              </a:ext>
            </a:extLst>
          </p:cNvPr>
          <p:cNvCxnSpPr>
            <a:cxnSpLocks/>
          </p:cNvCxnSpPr>
          <p:nvPr/>
        </p:nvCxnSpPr>
        <p:spPr>
          <a:xfrm>
            <a:off x="4733925" y="3340223"/>
            <a:ext cx="1524000" cy="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9" name="TextovéPole 8">
            <a:extLst>
              <a:ext uri="{FF2B5EF4-FFF2-40B4-BE49-F238E27FC236}">
                <a16:creationId xmlns:a16="http://schemas.microsoft.com/office/drawing/2014/main" id="{5AE66544-04F0-44CA-959E-96AE748D6482}"/>
              </a:ext>
            </a:extLst>
          </p:cNvPr>
          <p:cNvSpPr txBox="1"/>
          <p:nvPr/>
        </p:nvSpPr>
        <p:spPr>
          <a:xfrm>
            <a:off x="1155572" y="3592283"/>
            <a:ext cx="1278505" cy="369332"/>
          </a:xfrm>
          <a:prstGeom prst="rect">
            <a:avLst/>
          </a:prstGeom>
          <a:noFill/>
        </p:spPr>
        <p:txBody>
          <a:bodyPr wrap="square" rtlCol="0">
            <a:spAutoFit/>
          </a:bodyPr>
          <a:lstStyle/>
          <a:p>
            <a:r>
              <a:rPr lang="cs-CZ" dirty="0"/>
              <a:t>JMP 0</a:t>
            </a:r>
          </a:p>
        </p:txBody>
      </p:sp>
    </p:spTree>
    <p:extLst>
      <p:ext uri="{BB962C8B-B14F-4D97-AF65-F5344CB8AC3E}">
        <p14:creationId xmlns:p14="http://schemas.microsoft.com/office/powerpoint/2010/main" val="1660485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271CBC9-09A4-4369-B4E1-1B48E2C0C525}"/>
              </a:ext>
            </a:extLst>
          </p:cNvPr>
          <p:cNvSpPr>
            <a:spLocks noGrp="1" noChangeArrowheads="1"/>
          </p:cNvSpPr>
          <p:nvPr>
            <p:ph type="title" idx="4294967295"/>
          </p:nvPr>
        </p:nvSpPr>
        <p:spPr/>
        <p:txBody>
          <a:bodyPr/>
          <a:lstStyle/>
          <a:p>
            <a:pPr eaLnBrk="1" hangingPunct="1"/>
            <a:r>
              <a:rPr lang="cs-CZ" altLang="cs-CZ"/>
              <a:t>Adresace paměti</a:t>
            </a:r>
          </a:p>
        </p:txBody>
      </p:sp>
      <p:sp>
        <p:nvSpPr>
          <p:cNvPr id="13315" name="Rectangle 3">
            <a:extLst>
              <a:ext uri="{FF2B5EF4-FFF2-40B4-BE49-F238E27FC236}">
                <a16:creationId xmlns:a16="http://schemas.microsoft.com/office/drawing/2014/main" id="{A0DD259D-5C63-42A2-944C-0F051417A41C}"/>
              </a:ext>
            </a:extLst>
          </p:cNvPr>
          <p:cNvSpPr>
            <a:spLocks noGrp="1" noChangeArrowheads="1"/>
          </p:cNvSpPr>
          <p:nvPr>
            <p:ph type="body" idx="4294967295"/>
          </p:nvPr>
        </p:nvSpPr>
        <p:spPr>
          <a:xfrm>
            <a:off x="457200" y="1520788"/>
            <a:ext cx="8229600" cy="5076564"/>
          </a:xfrm>
        </p:spPr>
        <p:txBody>
          <a:bodyPr/>
          <a:lstStyle/>
          <a:p>
            <a:pPr marL="0" indent="0" eaLnBrk="1" hangingPunct="1">
              <a:buNone/>
            </a:pPr>
            <a:r>
              <a:rPr lang="cs-CZ" altLang="cs-CZ" sz="1600" u="sng" dirty="0"/>
              <a:t>Příklad</a:t>
            </a:r>
          </a:p>
          <a:p>
            <a:pPr eaLnBrk="1" hangingPunct="1"/>
            <a:r>
              <a:rPr lang="cs-CZ" altLang="cs-CZ" sz="1600" dirty="0"/>
              <a:t>Počáteční adresa kódového segmentu je 43210h</a:t>
            </a:r>
          </a:p>
          <a:p>
            <a:pPr eaLnBrk="1" hangingPunct="1"/>
            <a:r>
              <a:rPr lang="cs-CZ" altLang="cs-CZ" sz="1600" dirty="0"/>
              <a:t>Programátor provedl v programu skok povelem </a:t>
            </a:r>
            <a:r>
              <a:rPr lang="cs-CZ" altLang="cs-CZ" sz="1600" b="1" dirty="0"/>
              <a:t>JMP 7</a:t>
            </a:r>
          </a:p>
          <a:p>
            <a:pPr eaLnBrk="1" hangingPunct="1"/>
            <a:r>
              <a:rPr lang="cs-CZ" altLang="cs-CZ" sz="1600" b="1" dirty="0"/>
              <a:t>Z jaké adresy se přečte další instrukce strojového kódu?</a:t>
            </a:r>
          </a:p>
          <a:p>
            <a:pPr eaLnBrk="1" hangingPunct="1"/>
            <a:endParaRPr lang="cs-CZ" altLang="cs-CZ" sz="1600" dirty="0"/>
          </a:p>
          <a:p>
            <a:pPr eaLnBrk="1" hangingPunct="1"/>
            <a:r>
              <a:rPr lang="cs-CZ" altLang="cs-CZ" sz="1600" b="1" dirty="0"/>
              <a:t>JMP</a:t>
            </a:r>
            <a:r>
              <a:rPr lang="cs-CZ" altLang="cs-CZ" sz="1600" dirty="0"/>
              <a:t> = </a:t>
            </a:r>
            <a:r>
              <a:rPr lang="cs-CZ" altLang="cs-CZ" sz="1600" dirty="0" err="1"/>
              <a:t>Jump</a:t>
            </a:r>
            <a:r>
              <a:rPr lang="cs-CZ" altLang="cs-CZ" sz="1600" dirty="0"/>
              <a:t> (zápis v assembleru)</a:t>
            </a:r>
          </a:p>
          <a:p>
            <a:pPr eaLnBrk="1" hangingPunct="1"/>
            <a:r>
              <a:rPr lang="cs-CZ" altLang="cs-CZ" sz="1600" b="1" dirty="0"/>
              <a:t>7</a:t>
            </a:r>
            <a:r>
              <a:rPr lang="cs-CZ" altLang="cs-CZ" sz="1600" dirty="0"/>
              <a:t> = offset (na jakou pozici v kódovém segmentu se má skočit)</a:t>
            </a:r>
          </a:p>
          <a:p>
            <a:pPr eaLnBrk="1" hangingPunct="1"/>
            <a:endParaRPr lang="cs-CZ" altLang="cs-CZ" sz="1600" dirty="0"/>
          </a:p>
          <a:p>
            <a:pPr eaLnBrk="1" hangingPunct="1"/>
            <a:r>
              <a:rPr lang="cs-CZ" altLang="cs-CZ" sz="1600" dirty="0"/>
              <a:t>BIU vypočítá </a:t>
            </a:r>
            <a:r>
              <a:rPr lang="cs-CZ" altLang="cs-CZ" sz="1600" b="1" dirty="0"/>
              <a:t>skutečnou</a:t>
            </a:r>
            <a:r>
              <a:rPr lang="cs-CZ" altLang="cs-CZ" sz="1600" dirty="0"/>
              <a:t> adresu, na kterou se skočí (ze které se přečte další bajt strojového kódu)</a:t>
            </a:r>
          </a:p>
          <a:p>
            <a:pPr eaLnBrk="1" hangingPunct="1"/>
            <a:r>
              <a:rPr lang="cs-CZ" altLang="cs-CZ" sz="1600" dirty="0"/>
              <a:t>Tato skutečná </a:t>
            </a:r>
            <a:r>
              <a:rPr lang="cs-CZ" altLang="cs-CZ" sz="1600" b="1" dirty="0"/>
              <a:t>fyzická adresa</a:t>
            </a:r>
            <a:r>
              <a:rPr lang="cs-CZ" altLang="cs-CZ" sz="1600" dirty="0"/>
              <a:t> se vypočítá tak, že se </a:t>
            </a:r>
            <a:r>
              <a:rPr lang="cs-CZ" altLang="cs-CZ" sz="1600" b="1" dirty="0"/>
              <a:t>offset 7</a:t>
            </a:r>
            <a:r>
              <a:rPr lang="cs-CZ" altLang="cs-CZ" sz="1600" dirty="0"/>
              <a:t> přičte k </a:t>
            </a:r>
            <a:r>
              <a:rPr lang="cs-CZ" altLang="cs-CZ" sz="1600" b="1" dirty="0"/>
              <a:t>počáteční adrese kódového segmentu</a:t>
            </a:r>
            <a:r>
              <a:rPr lang="cs-CZ" altLang="cs-CZ" sz="1600" dirty="0"/>
              <a:t>, ve kterém je v paměti uložen strojový kód programu</a:t>
            </a:r>
          </a:p>
          <a:p>
            <a:pPr eaLnBrk="1" hangingPunct="1"/>
            <a:r>
              <a:rPr lang="cs-CZ" altLang="cs-CZ" sz="1600" dirty="0"/>
              <a:t>Kódový segment má počáteční adresu 43210h (na této adrese leží první bajt strojového kódu programu)</a:t>
            </a:r>
          </a:p>
          <a:p>
            <a:pPr eaLnBrk="1" hangingPunct="1"/>
            <a:r>
              <a:rPr lang="cs-CZ" altLang="cs-CZ" sz="1600" dirty="0"/>
              <a:t>Fyzická adresa = 43210h + 7 = 43217h</a:t>
            </a:r>
          </a:p>
          <a:p>
            <a:pPr eaLnBrk="1" hangingPunct="1"/>
            <a:r>
              <a:rPr lang="cs-CZ" altLang="cs-CZ" sz="1600" dirty="0"/>
              <a:t>Další bajt strojového kódu se přečte z adresy </a:t>
            </a:r>
            <a:r>
              <a:rPr lang="cs-CZ" altLang="cs-CZ" sz="1600" u="sng" dirty="0"/>
              <a:t>43217h</a:t>
            </a:r>
            <a:endParaRPr lang="cs-CZ" altLang="cs-CZ" sz="1600" b="1" u="sng" dirty="0"/>
          </a:p>
          <a:p>
            <a:pPr eaLnBrk="1" hangingPunct="1"/>
            <a:endParaRPr lang="cs-CZ" altLang="cs-CZ" sz="1600" b="1" dirty="0"/>
          </a:p>
          <a:p>
            <a:pPr eaLnBrk="1" hangingPunct="1"/>
            <a:r>
              <a:rPr lang="cs-CZ" altLang="cs-CZ" sz="1600" b="1" dirty="0"/>
              <a:t>              Fyzická adresa = počáteční adresa segmentu + offset</a:t>
            </a:r>
          </a:p>
        </p:txBody>
      </p:sp>
    </p:spTree>
    <p:extLst>
      <p:ext uri="{BB962C8B-B14F-4D97-AF65-F5344CB8AC3E}">
        <p14:creationId xmlns:p14="http://schemas.microsoft.com/office/powerpoint/2010/main" val="106010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D40AEBF3-4B4F-45B9-877A-8429D59B3434}"/>
              </a:ext>
            </a:extLst>
          </p:cNvPr>
          <p:cNvSpPr>
            <a:spLocks noChangeArrowheads="1"/>
          </p:cNvSpPr>
          <p:nvPr/>
        </p:nvSpPr>
        <p:spPr bwMode="auto">
          <a:xfrm>
            <a:off x="4724400" y="990600"/>
            <a:ext cx="1524000" cy="4937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0484" name="Text Box 4">
            <a:extLst>
              <a:ext uri="{FF2B5EF4-FFF2-40B4-BE49-F238E27FC236}">
                <a16:creationId xmlns:a16="http://schemas.microsoft.com/office/drawing/2014/main" id="{F40546B2-4C50-4010-B488-95D68F685CBB}"/>
              </a:ext>
            </a:extLst>
          </p:cNvPr>
          <p:cNvSpPr txBox="1">
            <a:spLocks noChangeArrowheads="1"/>
          </p:cNvSpPr>
          <p:nvPr/>
        </p:nvSpPr>
        <p:spPr bwMode="auto">
          <a:xfrm>
            <a:off x="6242050" y="5776913"/>
            <a:ext cx="1211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latin typeface="Times New Roman" panose="02020603050405020304" pitchFamily="18" charset="0"/>
              </a:rPr>
              <a:t>00000h</a:t>
            </a:r>
            <a:endParaRPr lang="cs-CZ" altLang="cs-CZ" sz="2400">
              <a:latin typeface="Times New Roman" panose="02020603050405020304" pitchFamily="18" charset="0"/>
            </a:endParaRPr>
          </a:p>
        </p:txBody>
      </p:sp>
      <p:sp>
        <p:nvSpPr>
          <p:cNvPr id="20485" name="Text Box 5">
            <a:extLst>
              <a:ext uri="{FF2B5EF4-FFF2-40B4-BE49-F238E27FC236}">
                <a16:creationId xmlns:a16="http://schemas.microsoft.com/office/drawing/2014/main" id="{3ED4959C-0ECB-456F-8E93-703016DE51A6}"/>
              </a:ext>
            </a:extLst>
          </p:cNvPr>
          <p:cNvSpPr txBox="1">
            <a:spLocks noChangeArrowheads="1"/>
          </p:cNvSpPr>
          <p:nvPr/>
        </p:nvSpPr>
        <p:spPr bwMode="auto">
          <a:xfrm>
            <a:off x="6257925" y="893763"/>
            <a:ext cx="1211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latin typeface="Times New Roman" panose="02020603050405020304" pitchFamily="18" charset="0"/>
              </a:rPr>
              <a:t>FFFFFh</a:t>
            </a:r>
            <a:endParaRPr lang="cs-CZ" altLang="cs-CZ" sz="2400">
              <a:latin typeface="Times New Roman" panose="02020603050405020304" pitchFamily="18" charset="0"/>
            </a:endParaRPr>
          </a:p>
        </p:txBody>
      </p:sp>
      <p:sp>
        <p:nvSpPr>
          <p:cNvPr id="20488" name="Rectangle 8" descr="Světlý šikmo dolů">
            <a:extLst>
              <a:ext uri="{FF2B5EF4-FFF2-40B4-BE49-F238E27FC236}">
                <a16:creationId xmlns:a16="http://schemas.microsoft.com/office/drawing/2014/main" id="{5318832E-959C-4883-9C3F-812B8CBFE598}"/>
              </a:ext>
            </a:extLst>
          </p:cNvPr>
          <p:cNvSpPr>
            <a:spLocks noChangeArrowheads="1"/>
          </p:cNvSpPr>
          <p:nvPr/>
        </p:nvSpPr>
        <p:spPr bwMode="auto">
          <a:xfrm>
            <a:off x="4724400" y="2496276"/>
            <a:ext cx="1524000" cy="1877286"/>
          </a:xfrm>
          <a:prstGeom prst="rect">
            <a:avLst/>
          </a:prstGeom>
          <a:solidFill>
            <a:schemeClr val="bg1">
              <a:lumMod val="85000"/>
            </a:schemeClr>
          </a:solidFill>
          <a:ln w="9525">
            <a:solidFill>
              <a:schemeClr val="tx1"/>
            </a:solidFill>
            <a:miter lim="800000"/>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dirty="0"/>
          </a:p>
        </p:txBody>
      </p:sp>
      <p:sp>
        <p:nvSpPr>
          <p:cNvPr id="20497" name="Line 17">
            <a:extLst>
              <a:ext uri="{FF2B5EF4-FFF2-40B4-BE49-F238E27FC236}">
                <a16:creationId xmlns:a16="http://schemas.microsoft.com/office/drawing/2014/main" id="{EBE90C18-6031-4D39-B6A9-49AC02DA4049}"/>
              </a:ext>
            </a:extLst>
          </p:cNvPr>
          <p:cNvSpPr>
            <a:spLocks noChangeShapeType="1"/>
          </p:cNvSpPr>
          <p:nvPr/>
        </p:nvSpPr>
        <p:spPr bwMode="auto">
          <a:xfrm flipV="1">
            <a:off x="3733800" y="4361724"/>
            <a:ext cx="990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20501" name="Text Box 21">
            <a:extLst>
              <a:ext uri="{FF2B5EF4-FFF2-40B4-BE49-F238E27FC236}">
                <a16:creationId xmlns:a16="http://schemas.microsoft.com/office/drawing/2014/main" id="{A9FDC607-E750-420B-867A-B2C3278E4994}"/>
              </a:ext>
            </a:extLst>
          </p:cNvPr>
          <p:cNvSpPr txBox="1">
            <a:spLocks noChangeArrowheads="1"/>
          </p:cNvSpPr>
          <p:nvPr/>
        </p:nvSpPr>
        <p:spPr bwMode="auto">
          <a:xfrm>
            <a:off x="6701168" y="3306763"/>
            <a:ext cx="172325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600" dirty="0">
                <a:latin typeface="Times New Roman" panose="02020603050405020304" pitchFamily="18" charset="0"/>
              </a:rPr>
              <a:t>Kódový segment</a:t>
            </a:r>
            <a:endParaRPr lang="cs-CZ" altLang="cs-CZ" sz="2400" dirty="0">
              <a:latin typeface="Times New Roman" panose="02020603050405020304" pitchFamily="18" charset="0"/>
            </a:endParaRPr>
          </a:p>
        </p:txBody>
      </p:sp>
      <p:sp>
        <p:nvSpPr>
          <p:cNvPr id="20502" name="AutoShape 22">
            <a:extLst>
              <a:ext uri="{FF2B5EF4-FFF2-40B4-BE49-F238E27FC236}">
                <a16:creationId xmlns:a16="http://schemas.microsoft.com/office/drawing/2014/main" id="{DB44F170-BA41-4AFA-8008-919ED423D9CF}"/>
              </a:ext>
            </a:extLst>
          </p:cNvPr>
          <p:cNvSpPr>
            <a:spLocks/>
          </p:cNvSpPr>
          <p:nvPr/>
        </p:nvSpPr>
        <p:spPr bwMode="auto">
          <a:xfrm>
            <a:off x="6324600" y="2496276"/>
            <a:ext cx="228600" cy="1877285"/>
          </a:xfrm>
          <a:prstGeom prst="rightBrace">
            <a:avLst>
              <a:gd name="adj1" fmla="val 305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 name="TextovéPole 1">
            <a:extLst>
              <a:ext uri="{FF2B5EF4-FFF2-40B4-BE49-F238E27FC236}">
                <a16:creationId xmlns:a16="http://schemas.microsoft.com/office/drawing/2014/main" id="{F94D6D12-83B1-41A4-9B56-CCBC2528FDC3}"/>
              </a:ext>
            </a:extLst>
          </p:cNvPr>
          <p:cNvSpPr txBox="1"/>
          <p:nvPr/>
        </p:nvSpPr>
        <p:spPr>
          <a:xfrm>
            <a:off x="4860315" y="2496276"/>
            <a:ext cx="1366931" cy="738664"/>
          </a:xfrm>
          <a:prstGeom prst="rect">
            <a:avLst/>
          </a:prstGeom>
          <a:noFill/>
        </p:spPr>
        <p:txBody>
          <a:bodyPr wrap="square" rtlCol="0">
            <a:spAutoFit/>
          </a:bodyPr>
          <a:lstStyle/>
          <a:p>
            <a:r>
              <a:rPr lang="cs-CZ" sz="1400" dirty="0"/>
              <a:t>Zde leží strojový kód programu</a:t>
            </a:r>
          </a:p>
        </p:txBody>
      </p:sp>
      <p:sp>
        <p:nvSpPr>
          <p:cNvPr id="17" name="Text Box 14">
            <a:extLst>
              <a:ext uri="{FF2B5EF4-FFF2-40B4-BE49-F238E27FC236}">
                <a16:creationId xmlns:a16="http://schemas.microsoft.com/office/drawing/2014/main" id="{A92FCB9B-480D-4789-9D79-56EB5466C852}"/>
              </a:ext>
            </a:extLst>
          </p:cNvPr>
          <p:cNvSpPr txBox="1">
            <a:spLocks noChangeArrowheads="1"/>
          </p:cNvSpPr>
          <p:nvPr/>
        </p:nvSpPr>
        <p:spPr bwMode="auto">
          <a:xfrm>
            <a:off x="3156868" y="4357534"/>
            <a:ext cx="1113167"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400" dirty="0">
                <a:latin typeface="+mn-lt"/>
              </a:rPr>
              <a:t>43210h</a:t>
            </a:r>
          </a:p>
          <a:p>
            <a:pPr eaLnBrk="1" hangingPunct="1">
              <a:spcBef>
                <a:spcPct val="50000"/>
              </a:spcBef>
            </a:pPr>
            <a:r>
              <a:rPr lang="cs-CZ" altLang="cs-CZ" sz="1400" dirty="0">
                <a:latin typeface="+mn-lt"/>
              </a:rPr>
              <a:t>Počátek segmentu</a:t>
            </a:r>
          </a:p>
        </p:txBody>
      </p:sp>
      <p:sp>
        <p:nvSpPr>
          <p:cNvPr id="4" name="Volný tvar: obrazec 3">
            <a:extLst>
              <a:ext uri="{FF2B5EF4-FFF2-40B4-BE49-F238E27FC236}">
                <a16:creationId xmlns:a16="http://schemas.microsoft.com/office/drawing/2014/main" id="{DDC7B952-A7FF-4F2C-B2CF-48B9EDCAA801}"/>
              </a:ext>
            </a:extLst>
          </p:cNvPr>
          <p:cNvSpPr/>
          <p:nvPr/>
        </p:nvSpPr>
        <p:spPr>
          <a:xfrm>
            <a:off x="3949784" y="3352263"/>
            <a:ext cx="754456" cy="609352"/>
          </a:xfrm>
          <a:custGeom>
            <a:avLst/>
            <a:gdLst>
              <a:gd name="connsiteX0" fmla="*/ 753624 w 762501"/>
              <a:gd name="connsiteY0" fmla="*/ 0 h 1003177"/>
              <a:gd name="connsiteX1" fmla="*/ 114431 w 762501"/>
              <a:gd name="connsiteY1" fmla="*/ 186431 h 1003177"/>
              <a:gd name="connsiteX2" fmla="*/ 61165 w 762501"/>
              <a:gd name="connsiteY2" fmla="*/ 710213 h 1003177"/>
              <a:gd name="connsiteX3" fmla="*/ 762501 w 762501"/>
              <a:gd name="connsiteY3" fmla="*/ 1003177 h 1003177"/>
            </a:gdLst>
            <a:ahLst/>
            <a:cxnLst>
              <a:cxn ang="0">
                <a:pos x="connsiteX0" y="connsiteY0"/>
              </a:cxn>
              <a:cxn ang="0">
                <a:pos x="connsiteX1" y="connsiteY1"/>
              </a:cxn>
              <a:cxn ang="0">
                <a:pos x="connsiteX2" y="connsiteY2"/>
              </a:cxn>
              <a:cxn ang="0">
                <a:pos x="connsiteX3" y="connsiteY3"/>
              </a:cxn>
            </a:cxnLst>
            <a:rect l="l" t="t" r="r" b="b"/>
            <a:pathLst>
              <a:path w="762501" h="1003177">
                <a:moveTo>
                  <a:pt x="753624" y="0"/>
                </a:moveTo>
                <a:cubicBezTo>
                  <a:pt x="491732" y="34031"/>
                  <a:pt x="229841" y="68062"/>
                  <a:pt x="114431" y="186431"/>
                </a:cubicBezTo>
                <a:cubicBezTo>
                  <a:pt x="-979" y="304800"/>
                  <a:pt x="-46847" y="574089"/>
                  <a:pt x="61165" y="710213"/>
                </a:cubicBezTo>
                <a:cubicBezTo>
                  <a:pt x="169177" y="846337"/>
                  <a:pt x="465839" y="924757"/>
                  <a:pt x="762501" y="1003177"/>
                </a:cubicBezTo>
              </a:path>
            </a:pathLst>
          </a:custGeom>
          <a:noFill/>
          <a:ln>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TextovéPole 4">
            <a:extLst>
              <a:ext uri="{FF2B5EF4-FFF2-40B4-BE49-F238E27FC236}">
                <a16:creationId xmlns:a16="http://schemas.microsoft.com/office/drawing/2014/main" id="{EA780D17-7F77-4CC2-83ED-6AD03A14D50B}"/>
              </a:ext>
            </a:extLst>
          </p:cNvPr>
          <p:cNvSpPr txBox="1"/>
          <p:nvPr/>
        </p:nvSpPr>
        <p:spPr>
          <a:xfrm>
            <a:off x="2335967" y="3363554"/>
            <a:ext cx="1754088" cy="523220"/>
          </a:xfrm>
          <a:prstGeom prst="rect">
            <a:avLst/>
          </a:prstGeom>
          <a:noFill/>
        </p:spPr>
        <p:txBody>
          <a:bodyPr wrap="square" rtlCol="0">
            <a:spAutoFit/>
          </a:bodyPr>
          <a:lstStyle/>
          <a:p>
            <a:r>
              <a:rPr lang="cs-CZ" sz="1400" dirty="0"/>
              <a:t>Skok zpět na pozici s offsetem 7</a:t>
            </a:r>
          </a:p>
        </p:txBody>
      </p:sp>
      <p:cxnSp>
        <p:nvCxnSpPr>
          <p:cNvPr id="8" name="Přímá spojnice 7">
            <a:extLst>
              <a:ext uri="{FF2B5EF4-FFF2-40B4-BE49-F238E27FC236}">
                <a16:creationId xmlns:a16="http://schemas.microsoft.com/office/drawing/2014/main" id="{3F27FF9E-FDC9-4570-A4A5-FCC982AF13D1}"/>
              </a:ext>
            </a:extLst>
          </p:cNvPr>
          <p:cNvCxnSpPr>
            <a:cxnSpLocks/>
          </p:cNvCxnSpPr>
          <p:nvPr/>
        </p:nvCxnSpPr>
        <p:spPr>
          <a:xfrm>
            <a:off x="4733925" y="3340223"/>
            <a:ext cx="1524000" cy="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9" name="TextovéPole 8">
            <a:extLst>
              <a:ext uri="{FF2B5EF4-FFF2-40B4-BE49-F238E27FC236}">
                <a16:creationId xmlns:a16="http://schemas.microsoft.com/office/drawing/2014/main" id="{5AE66544-04F0-44CA-959E-96AE748D6482}"/>
              </a:ext>
            </a:extLst>
          </p:cNvPr>
          <p:cNvSpPr txBox="1"/>
          <p:nvPr/>
        </p:nvSpPr>
        <p:spPr>
          <a:xfrm>
            <a:off x="1466366" y="3352263"/>
            <a:ext cx="1278505" cy="369332"/>
          </a:xfrm>
          <a:prstGeom prst="rect">
            <a:avLst/>
          </a:prstGeom>
          <a:noFill/>
        </p:spPr>
        <p:txBody>
          <a:bodyPr wrap="square" rtlCol="0">
            <a:spAutoFit/>
          </a:bodyPr>
          <a:lstStyle/>
          <a:p>
            <a:r>
              <a:rPr lang="cs-CZ" dirty="0"/>
              <a:t>JMP 7</a:t>
            </a:r>
          </a:p>
        </p:txBody>
      </p:sp>
      <p:cxnSp>
        <p:nvCxnSpPr>
          <p:cNvPr id="15" name="Přímá spojnice 14">
            <a:extLst>
              <a:ext uri="{FF2B5EF4-FFF2-40B4-BE49-F238E27FC236}">
                <a16:creationId xmlns:a16="http://schemas.microsoft.com/office/drawing/2014/main" id="{4600A073-33AE-4967-8E75-18ADC346DB89}"/>
              </a:ext>
            </a:extLst>
          </p:cNvPr>
          <p:cNvCxnSpPr>
            <a:cxnSpLocks/>
          </p:cNvCxnSpPr>
          <p:nvPr/>
        </p:nvCxnSpPr>
        <p:spPr>
          <a:xfrm>
            <a:off x="4733925" y="3965314"/>
            <a:ext cx="1524000"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 name="Přímá spojnice se šipkou 5">
            <a:extLst>
              <a:ext uri="{FF2B5EF4-FFF2-40B4-BE49-F238E27FC236}">
                <a16:creationId xmlns:a16="http://schemas.microsoft.com/office/drawing/2014/main" id="{D6048A7E-5B10-418B-AC0A-8954C7610247}"/>
              </a:ext>
            </a:extLst>
          </p:cNvPr>
          <p:cNvCxnSpPr/>
          <p:nvPr/>
        </p:nvCxnSpPr>
        <p:spPr>
          <a:xfrm>
            <a:off x="5364088" y="3965314"/>
            <a:ext cx="0" cy="408248"/>
          </a:xfrm>
          <a:prstGeom prst="straightConnector1">
            <a:avLst/>
          </a:prstGeom>
          <a:ln>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 name="TextovéPole 6">
            <a:extLst>
              <a:ext uri="{FF2B5EF4-FFF2-40B4-BE49-F238E27FC236}">
                <a16:creationId xmlns:a16="http://schemas.microsoft.com/office/drawing/2014/main" id="{BC0646DA-C8E2-4FCB-A952-A03B98A9A22D}"/>
              </a:ext>
            </a:extLst>
          </p:cNvPr>
          <p:cNvSpPr txBox="1"/>
          <p:nvPr/>
        </p:nvSpPr>
        <p:spPr>
          <a:xfrm>
            <a:off x="5342698" y="4015549"/>
            <a:ext cx="884548" cy="307777"/>
          </a:xfrm>
          <a:prstGeom prst="rect">
            <a:avLst/>
          </a:prstGeom>
          <a:noFill/>
        </p:spPr>
        <p:txBody>
          <a:bodyPr wrap="square" rtlCol="0">
            <a:spAutoFit/>
          </a:bodyPr>
          <a:lstStyle/>
          <a:p>
            <a:r>
              <a:rPr lang="cs-CZ" sz="1400" dirty="0"/>
              <a:t>Offset 7</a:t>
            </a:r>
          </a:p>
        </p:txBody>
      </p:sp>
      <p:cxnSp>
        <p:nvCxnSpPr>
          <p:cNvPr id="14" name="Přímá spojnice se šipkou 13">
            <a:extLst>
              <a:ext uri="{FF2B5EF4-FFF2-40B4-BE49-F238E27FC236}">
                <a16:creationId xmlns:a16="http://schemas.microsoft.com/office/drawing/2014/main" id="{C990765C-010A-465D-8E58-D06FB7B19EC9}"/>
              </a:ext>
            </a:extLst>
          </p:cNvPr>
          <p:cNvCxnSpPr/>
          <p:nvPr/>
        </p:nvCxnSpPr>
        <p:spPr>
          <a:xfrm flipH="1">
            <a:off x="6248400" y="3961615"/>
            <a:ext cx="9158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 Box 14">
            <a:extLst>
              <a:ext uri="{FF2B5EF4-FFF2-40B4-BE49-F238E27FC236}">
                <a16:creationId xmlns:a16="http://schemas.microsoft.com/office/drawing/2014/main" id="{765E4E22-F8E6-4F18-A65A-C1652ED86803}"/>
              </a:ext>
            </a:extLst>
          </p:cNvPr>
          <p:cNvSpPr txBox="1">
            <a:spLocks noChangeArrowheads="1"/>
          </p:cNvSpPr>
          <p:nvPr/>
        </p:nvSpPr>
        <p:spPr bwMode="auto">
          <a:xfrm>
            <a:off x="7114762" y="3808724"/>
            <a:ext cx="1113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400" dirty="0">
                <a:latin typeface="+mn-lt"/>
              </a:rPr>
              <a:t>43217h</a:t>
            </a:r>
          </a:p>
        </p:txBody>
      </p:sp>
    </p:spTree>
    <p:extLst>
      <p:ext uri="{BB962C8B-B14F-4D97-AF65-F5344CB8AC3E}">
        <p14:creationId xmlns:p14="http://schemas.microsoft.com/office/powerpoint/2010/main" val="831170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90BE589-96F7-414F-853F-769F0AAF0D71}"/>
              </a:ext>
            </a:extLst>
          </p:cNvPr>
          <p:cNvSpPr>
            <a:spLocks noGrp="1" noChangeArrowheads="1"/>
          </p:cNvSpPr>
          <p:nvPr>
            <p:ph type="title"/>
          </p:nvPr>
        </p:nvSpPr>
        <p:spPr/>
        <p:txBody>
          <a:bodyPr/>
          <a:lstStyle/>
          <a:p>
            <a:endParaRPr lang="cs-CZ" altLang="cs-CZ"/>
          </a:p>
        </p:txBody>
      </p:sp>
      <p:sp>
        <p:nvSpPr>
          <p:cNvPr id="21507" name="Rectangle 3">
            <a:extLst>
              <a:ext uri="{FF2B5EF4-FFF2-40B4-BE49-F238E27FC236}">
                <a16:creationId xmlns:a16="http://schemas.microsoft.com/office/drawing/2014/main" id="{9F1B921C-868F-40D1-8321-99FEF3C64715}"/>
              </a:ext>
            </a:extLst>
          </p:cNvPr>
          <p:cNvSpPr>
            <a:spLocks noGrp="1" noChangeArrowheads="1"/>
          </p:cNvSpPr>
          <p:nvPr>
            <p:ph type="body" idx="1"/>
          </p:nvPr>
        </p:nvSpPr>
        <p:spPr>
          <a:xfrm>
            <a:off x="441414" y="1556792"/>
            <a:ext cx="8229600" cy="4411662"/>
          </a:xfrm>
        </p:spPr>
        <p:txBody>
          <a:bodyPr/>
          <a:lstStyle/>
          <a:p>
            <a:pPr marL="0" indent="0">
              <a:buNone/>
            </a:pPr>
            <a:r>
              <a:rPr lang="cs-CZ" altLang="cs-CZ" sz="2100" dirty="0"/>
              <a:t>Příklad</a:t>
            </a:r>
          </a:p>
          <a:p>
            <a:pPr>
              <a:buFont typeface="Wingdings" panose="05000000000000000000" pitchFamily="2" charset="2"/>
              <a:buNone/>
            </a:pPr>
            <a:endParaRPr lang="cs-CZ" altLang="cs-CZ" sz="2100" b="1" dirty="0"/>
          </a:p>
          <a:p>
            <a:pPr>
              <a:buFont typeface="Wingdings" panose="05000000000000000000" pitchFamily="2" charset="2"/>
              <a:buNone/>
            </a:pPr>
            <a:r>
              <a:rPr lang="en-US" altLang="cs-CZ" sz="2100" b="1" dirty="0"/>
              <a:t>MOV [2],A</a:t>
            </a:r>
            <a:r>
              <a:rPr lang="cs-CZ" altLang="cs-CZ" sz="2100" b="1" dirty="0"/>
              <a:t>H</a:t>
            </a:r>
            <a:endParaRPr lang="en-US" altLang="cs-CZ" sz="2100" b="1" dirty="0"/>
          </a:p>
          <a:p>
            <a:endParaRPr lang="en-US" altLang="cs-CZ" sz="2100" b="1" dirty="0"/>
          </a:p>
          <a:p>
            <a:r>
              <a:rPr lang="en-US" altLang="cs-CZ" sz="2100" dirty="0"/>
              <a:t>To</a:t>
            </a:r>
            <a:r>
              <a:rPr lang="cs-CZ" altLang="cs-CZ" sz="2100" dirty="0"/>
              <a:t>u</a:t>
            </a:r>
            <a:r>
              <a:rPr lang="en-US" altLang="cs-CZ" sz="2100" dirty="0"/>
              <a:t>to </a:t>
            </a:r>
            <a:r>
              <a:rPr lang="cs-CZ" altLang="cs-CZ" sz="2100" dirty="0"/>
              <a:t>instrukcí chce programátor zapsat (přesunout) obsah registru AH do paměti</a:t>
            </a:r>
          </a:p>
          <a:p>
            <a:r>
              <a:rPr lang="cs-CZ" altLang="cs-CZ" sz="2100" dirty="0"/>
              <a:t>Číslo 2 v hranatých závorkách představuje </a:t>
            </a:r>
            <a:r>
              <a:rPr lang="cs-CZ" altLang="cs-CZ" sz="2100" b="1" dirty="0"/>
              <a:t>offset</a:t>
            </a:r>
          </a:p>
          <a:p>
            <a:r>
              <a:rPr lang="cs-CZ" altLang="cs-CZ" sz="2100" dirty="0"/>
              <a:t>Instrukce neříká, že by se data měla do paměti zapsat na fyzickou adresu 2</a:t>
            </a:r>
          </a:p>
          <a:p>
            <a:r>
              <a:rPr lang="cs-CZ" altLang="cs-CZ" sz="2100" dirty="0"/>
              <a:t>Data se zapíší do paměti do </a:t>
            </a:r>
            <a:r>
              <a:rPr lang="cs-CZ" altLang="cs-CZ" sz="2100" b="1" dirty="0"/>
              <a:t>datového segmentu</a:t>
            </a:r>
            <a:r>
              <a:rPr lang="cs-CZ" altLang="cs-CZ" sz="2100" dirty="0"/>
              <a:t> na místo ležící posunuté o 2 adresy od počátku tohoto segmentu</a:t>
            </a:r>
          </a:p>
          <a:p>
            <a:r>
              <a:rPr lang="cs-CZ" altLang="cs-CZ" sz="2100" dirty="0"/>
              <a:t>Skutečná </a:t>
            </a:r>
            <a:r>
              <a:rPr lang="cs-CZ" altLang="cs-CZ" sz="2100" b="1" dirty="0"/>
              <a:t>fyzická adresa</a:t>
            </a:r>
            <a:r>
              <a:rPr lang="cs-CZ" altLang="cs-CZ" sz="2100" dirty="0"/>
              <a:t>, na kterou se bude zapisovat musí tedy být mikroprocesorem vypočítána (provede se to v BIU) jako součet bázové adresy datové segmentu + 2</a:t>
            </a:r>
          </a:p>
          <a:p>
            <a:pPr>
              <a:lnSpc>
                <a:spcPct val="80000"/>
              </a:lnSpc>
            </a:pPr>
            <a:endParaRPr lang="cs-CZ" altLang="cs-CZ" sz="21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6700F4D-95FE-41A9-B24D-89439B5B5F30}"/>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CBBDFA73-6100-48ED-B734-DA68E6F83B81}"/>
              </a:ext>
            </a:extLst>
          </p:cNvPr>
          <p:cNvSpPr>
            <a:spLocks noGrp="1"/>
          </p:cNvSpPr>
          <p:nvPr>
            <p:ph idx="1"/>
          </p:nvPr>
        </p:nvSpPr>
        <p:spPr/>
        <p:txBody>
          <a:bodyPr/>
          <a:lstStyle/>
          <a:p>
            <a:r>
              <a:rPr lang="cs-CZ" sz="2000" dirty="0"/>
              <a:t>Programátor nemůže v programu používat instrukce, které zapisují data na konkrétní fyzické adresy, protože dopředu neví, jak velká bude paměť počítače, na kterém jeho programu poběží a co bude v této paměti kde uloženo ještě před tím, než bude spuštěn jeho program</a:t>
            </a:r>
          </a:p>
          <a:p>
            <a:r>
              <a:rPr lang="cs-CZ" sz="2000" dirty="0"/>
              <a:t>Programátor ví pouze to, že jeho program po spuštění bude mít pro ukládání dat k dispozici </a:t>
            </a:r>
            <a:r>
              <a:rPr lang="cs-CZ" sz="2000" b="1" dirty="0"/>
              <a:t>datový segment</a:t>
            </a:r>
            <a:r>
              <a:rPr lang="cs-CZ" sz="2000" dirty="0"/>
              <a:t>, který je velký 64 KB</a:t>
            </a:r>
          </a:p>
          <a:p>
            <a:r>
              <a:rPr lang="cs-CZ" sz="2000" dirty="0"/>
              <a:t>Do tohoto segmentu (do této oblasti paměti) smí program ukládat svá data</a:t>
            </a:r>
          </a:p>
          <a:p>
            <a:r>
              <a:rPr lang="cs-CZ" sz="2000" dirty="0"/>
              <a:t>Instrukcemi v programu říkáme, kam do tohoto datového segmentu se má přistupovat – tedy vybíráme offsetem pozici uvnitř tohoto segmentu</a:t>
            </a:r>
          </a:p>
        </p:txBody>
      </p:sp>
    </p:spTree>
    <p:extLst>
      <p:ext uri="{BB962C8B-B14F-4D97-AF65-F5344CB8AC3E}">
        <p14:creationId xmlns:p14="http://schemas.microsoft.com/office/powerpoint/2010/main" val="1587694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D40AEBF3-4B4F-45B9-877A-8429D59B3434}"/>
              </a:ext>
            </a:extLst>
          </p:cNvPr>
          <p:cNvSpPr>
            <a:spLocks noChangeArrowheads="1"/>
          </p:cNvSpPr>
          <p:nvPr/>
        </p:nvSpPr>
        <p:spPr bwMode="auto">
          <a:xfrm>
            <a:off x="4724400" y="990600"/>
            <a:ext cx="1524000" cy="4937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0484" name="Text Box 4">
            <a:extLst>
              <a:ext uri="{FF2B5EF4-FFF2-40B4-BE49-F238E27FC236}">
                <a16:creationId xmlns:a16="http://schemas.microsoft.com/office/drawing/2014/main" id="{F40546B2-4C50-4010-B488-95D68F685CBB}"/>
              </a:ext>
            </a:extLst>
          </p:cNvPr>
          <p:cNvSpPr txBox="1">
            <a:spLocks noChangeArrowheads="1"/>
          </p:cNvSpPr>
          <p:nvPr/>
        </p:nvSpPr>
        <p:spPr bwMode="auto">
          <a:xfrm>
            <a:off x="6242050" y="5776913"/>
            <a:ext cx="1211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latin typeface="Times New Roman" panose="02020603050405020304" pitchFamily="18" charset="0"/>
              </a:rPr>
              <a:t>00000h</a:t>
            </a:r>
            <a:endParaRPr lang="cs-CZ" altLang="cs-CZ" sz="2400">
              <a:latin typeface="Times New Roman" panose="02020603050405020304" pitchFamily="18" charset="0"/>
            </a:endParaRPr>
          </a:p>
        </p:txBody>
      </p:sp>
      <p:sp>
        <p:nvSpPr>
          <p:cNvPr id="20485" name="Text Box 5">
            <a:extLst>
              <a:ext uri="{FF2B5EF4-FFF2-40B4-BE49-F238E27FC236}">
                <a16:creationId xmlns:a16="http://schemas.microsoft.com/office/drawing/2014/main" id="{3ED4959C-0ECB-456F-8E93-703016DE51A6}"/>
              </a:ext>
            </a:extLst>
          </p:cNvPr>
          <p:cNvSpPr txBox="1">
            <a:spLocks noChangeArrowheads="1"/>
          </p:cNvSpPr>
          <p:nvPr/>
        </p:nvSpPr>
        <p:spPr bwMode="auto">
          <a:xfrm>
            <a:off x="6257925" y="893763"/>
            <a:ext cx="1211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latin typeface="Times New Roman" panose="02020603050405020304" pitchFamily="18" charset="0"/>
              </a:rPr>
              <a:t>FFFFFh</a:t>
            </a:r>
            <a:endParaRPr lang="cs-CZ" altLang="cs-CZ" sz="2400">
              <a:latin typeface="Times New Roman" panose="02020603050405020304" pitchFamily="18" charset="0"/>
            </a:endParaRPr>
          </a:p>
        </p:txBody>
      </p:sp>
      <p:sp>
        <p:nvSpPr>
          <p:cNvPr id="20488" name="Rectangle 8" descr="Světlý šikmo dolů">
            <a:extLst>
              <a:ext uri="{FF2B5EF4-FFF2-40B4-BE49-F238E27FC236}">
                <a16:creationId xmlns:a16="http://schemas.microsoft.com/office/drawing/2014/main" id="{5318832E-959C-4883-9C3F-812B8CBFE598}"/>
              </a:ext>
            </a:extLst>
          </p:cNvPr>
          <p:cNvSpPr>
            <a:spLocks noChangeArrowheads="1"/>
          </p:cNvSpPr>
          <p:nvPr/>
        </p:nvSpPr>
        <p:spPr bwMode="auto">
          <a:xfrm>
            <a:off x="4724400" y="2496276"/>
            <a:ext cx="1524000" cy="1877286"/>
          </a:xfrm>
          <a:prstGeom prst="rect">
            <a:avLst/>
          </a:prstGeom>
          <a:solidFill>
            <a:schemeClr val="bg1">
              <a:lumMod val="85000"/>
            </a:schemeClr>
          </a:solidFill>
          <a:ln w="9525">
            <a:solidFill>
              <a:schemeClr val="tx1"/>
            </a:solidFill>
            <a:miter lim="800000"/>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dirty="0"/>
          </a:p>
        </p:txBody>
      </p:sp>
      <p:sp>
        <p:nvSpPr>
          <p:cNvPr id="20497" name="Line 17">
            <a:extLst>
              <a:ext uri="{FF2B5EF4-FFF2-40B4-BE49-F238E27FC236}">
                <a16:creationId xmlns:a16="http://schemas.microsoft.com/office/drawing/2014/main" id="{EBE90C18-6031-4D39-B6A9-49AC02DA4049}"/>
              </a:ext>
            </a:extLst>
          </p:cNvPr>
          <p:cNvSpPr>
            <a:spLocks noChangeShapeType="1"/>
          </p:cNvSpPr>
          <p:nvPr/>
        </p:nvSpPr>
        <p:spPr bwMode="auto">
          <a:xfrm flipV="1">
            <a:off x="3733800" y="4361724"/>
            <a:ext cx="990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20501" name="Text Box 21">
            <a:extLst>
              <a:ext uri="{FF2B5EF4-FFF2-40B4-BE49-F238E27FC236}">
                <a16:creationId xmlns:a16="http://schemas.microsoft.com/office/drawing/2014/main" id="{A9FDC607-E750-420B-867A-B2C3278E4994}"/>
              </a:ext>
            </a:extLst>
          </p:cNvPr>
          <p:cNvSpPr txBox="1">
            <a:spLocks noChangeArrowheads="1"/>
          </p:cNvSpPr>
          <p:nvPr/>
        </p:nvSpPr>
        <p:spPr bwMode="auto">
          <a:xfrm>
            <a:off x="6701169" y="3306763"/>
            <a:ext cx="1295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600" dirty="0">
                <a:latin typeface="Times New Roman" panose="02020603050405020304" pitchFamily="18" charset="0"/>
              </a:rPr>
              <a:t>Datový segment</a:t>
            </a:r>
            <a:endParaRPr lang="cs-CZ" altLang="cs-CZ" sz="2400" dirty="0">
              <a:latin typeface="Times New Roman" panose="02020603050405020304" pitchFamily="18" charset="0"/>
            </a:endParaRPr>
          </a:p>
        </p:txBody>
      </p:sp>
      <p:sp>
        <p:nvSpPr>
          <p:cNvPr id="20502" name="AutoShape 22">
            <a:extLst>
              <a:ext uri="{FF2B5EF4-FFF2-40B4-BE49-F238E27FC236}">
                <a16:creationId xmlns:a16="http://schemas.microsoft.com/office/drawing/2014/main" id="{DB44F170-BA41-4AFA-8008-919ED423D9CF}"/>
              </a:ext>
            </a:extLst>
          </p:cNvPr>
          <p:cNvSpPr>
            <a:spLocks/>
          </p:cNvSpPr>
          <p:nvPr/>
        </p:nvSpPr>
        <p:spPr bwMode="auto">
          <a:xfrm>
            <a:off x="6324600" y="2496276"/>
            <a:ext cx="228600" cy="1877285"/>
          </a:xfrm>
          <a:prstGeom prst="rightBrace">
            <a:avLst>
              <a:gd name="adj1" fmla="val 305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 name="TextovéPole 1">
            <a:extLst>
              <a:ext uri="{FF2B5EF4-FFF2-40B4-BE49-F238E27FC236}">
                <a16:creationId xmlns:a16="http://schemas.microsoft.com/office/drawing/2014/main" id="{F94D6D12-83B1-41A4-9B56-CCBC2528FDC3}"/>
              </a:ext>
            </a:extLst>
          </p:cNvPr>
          <p:cNvSpPr txBox="1"/>
          <p:nvPr/>
        </p:nvSpPr>
        <p:spPr>
          <a:xfrm>
            <a:off x="1404869" y="1541458"/>
            <a:ext cx="2582180" cy="830997"/>
          </a:xfrm>
          <a:prstGeom prst="rect">
            <a:avLst/>
          </a:prstGeom>
          <a:noFill/>
        </p:spPr>
        <p:txBody>
          <a:bodyPr wrap="square" rtlCol="0">
            <a:spAutoFit/>
          </a:bodyPr>
          <a:lstStyle/>
          <a:p>
            <a:r>
              <a:rPr lang="cs-CZ" sz="1600" dirty="0"/>
              <a:t>Sem může program zapisovat data, se kterými pracuje</a:t>
            </a:r>
          </a:p>
        </p:txBody>
      </p:sp>
      <p:sp>
        <p:nvSpPr>
          <p:cNvPr id="3" name="Šipka: dolů 2">
            <a:extLst>
              <a:ext uri="{FF2B5EF4-FFF2-40B4-BE49-F238E27FC236}">
                <a16:creationId xmlns:a16="http://schemas.microsoft.com/office/drawing/2014/main" id="{BC73BAA3-0599-4DB5-9073-C5B6CE52DF31}"/>
              </a:ext>
            </a:extLst>
          </p:cNvPr>
          <p:cNvSpPr/>
          <p:nvPr/>
        </p:nvSpPr>
        <p:spPr>
          <a:xfrm rot="18043033">
            <a:off x="3695506" y="1871443"/>
            <a:ext cx="731056" cy="1551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cxnSp>
        <p:nvCxnSpPr>
          <p:cNvPr id="7" name="Přímá spojnice 6">
            <a:extLst>
              <a:ext uri="{FF2B5EF4-FFF2-40B4-BE49-F238E27FC236}">
                <a16:creationId xmlns:a16="http://schemas.microsoft.com/office/drawing/2014/main" id="{FAF174CA-4DA3-49CB-86D8-684A5DCA0F4F}"/>
              </a:ext>
            </a:extLst>
          </p:cNvPr>
          <p:cNvCxnSpPr>
            <a:cxnSpLocks/>
          </p:cNvCxnSpPr>
          <p:nvPr/>
        </p:nvCxnSpPr>
        <p:spPr>
          <a:xfrm>
            <a:off x="4730754" y="3887788"/>
            <a:ext cx="151764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Přímá spojnice se šipkou 10">
            <a:extLst>
              <a:ext uri="{FF2B5EF4-FFF2-40B4-BE49-F238E27FC236}">
                <a16:creationId xmlns:a16="http://schemas.microsoft.com/office/drawing/2014/main" id="{A4E87A5D-D784-41A7-B8E0-D0126E78ADF7}"/>
              </a:ext>
            </a:extLst>
          </p:cNvPr>
          <p:cNvCxnSpPr>
            <a:cxnSpLocks/>
          </p:cNvCxnSpPr>
          <p:nvPr/>
        </p:nvCxnSpPr>
        <p:spPr>
          <a:xfrm>
            <a:off x="5289510" y="3887788"/>
            <a:ext cx="0" cy="512624"/>
          </a:xfrm>
          <a:prstGeom prst="straightConnector1">
            <a:avLst/>
          </a:prstGeom>
          <a:ln>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ovéPole 11">
            <a:extLst>
              <a:ext uri="{FF2B5EF4-FFF2-40B4-BE49-F238E27FC236}">
                <a16:creationId xmlns:a16="http://schemas.microsoft.com/office/drawing/2014/main" id="{EF2BFB36-23C1-4D7B-BCFA-3D811594A199}"/>
              </a:ext>
            </a:extLst>
          </p:cNvPr>
          <p:cNvSpPr txBox="1"/>
          <p:nvPr/>
        </p:nvSpPr>
        <p:spPr>
          <a:xfrm>
            <a:off x="5261888" y="3949315"/>
            <a:ext cx="884548" cy="307777"/>
          </a:xfrm>
          <a:prstGeom prst="rect">
            <a:avLst/>
          </a:prstGeom>
          <a:noFill/>
        </p:spPr>
        <p:txBody>
          <a:bodyPr wrap="square" rtlCol="0">
            <a:spAutoFit/>
          </a:bodyPr>
          <a:lstStyle/>
          <a:p>
            <a:r>
              <a:rPr lang="cs-CZ" sz="1400" dirty="0"/>
              <a:t>Offset 2</a:t>
            </a:r>
          </a:p>
        </p:txBody>
      </p:sp>
      <p:sp>
        <p:nvSpPr>
          <p:cNvPr id="13" name="TextovéPole 12">
            <a:extLst>
              <a:ext uri="{FF2B5EF4-FFF2-40B4-BE49-F238E27FC236}">
                <a16:creationId xmlns:a16="http://schemas.microsoft.com/office/drawing/2014/main" id="{292FDC5C-8ABA-42F8-B648-60212F2D923F}"/>
              </a:ext>
            </a:extLst>
          </p:cNvPr>
          <p:cNvSpPr txBox="1"/>
          <p:nvPr/>
        </p:nvSpPr>
        <p:spPr>
          <a:xfrm>
            <a:off x="1362382" y="3429000"/>
            <a:ext cx="1809319" cy="646331"/>
          </a:xfrm>
          <a:prstGeom prst="rect">
            <a:avLst/>
          </a:prstGeom>
          <a:noFill/>
        </p:spPr>
        <p:txBody>
          <a:bodyPr wrap="square" rtlCol="0">
            <a:spAutoFit/>
          </a:bodyPr>
          <a:lstStyle/>
          <a:p>
            <a:r>
              <a:rPr lang="cs-CZ" altLang="cs-CZ" sz="1800" b="1" dirty="0"/>
              <a:t>MOV [</a:t>
            </a:r>
            <a:r>
              <a:rPr lang="cs-CZ" altLang="cs-CZ" b="1" dirty="0"/>
              <a:t>2</a:t>
            </a:r>
            <a:r>
              <a:rPr lang="cs-CZ" altLang="cs-CZ" sz="1800" b="1" dirty="0"/>
              <a:t>], AH</a:t>
            </a:r>
          </a:p>
          <a:p>
            <a:endParaRPr lang="cs-CZ" dirty="0"/>
          </a:p>
        </p:txBody>
      </p:sp>
      <p:sp>
        <p:nvSpPr>
          <p:cNvPr id="14" name="TextovéPole 13">
            <a:extLst>
              <a:ext uri="{FF2B5EF4-FFF2-40B4-BE49-F238E27FC236}">
                <a16:creationId xmlns:a16="http://schemas.microsoft.com/office/drawing/2014/main" id="{7CF8A2FB-BADF-4E75-AEDB-EDE1EE01DF16}"/>
              </a:ext>
            </a:extLst>
          </p:cNvPr>
          <p:cNvSpPr txBox="1"/>
          <p:nvPr/>
        </p:nvSpPr>
        <p:spPr>
          <a:xfrm>
            <a:off x="1342377" y="3949315"/>
            <a:ext cx="1113167" cy="307777"/>
          </a:xfrm>
          <a:prstGeom prst="rect">
            <a:avLst/>
          </a:prstGeom>
          <a:noFill/>
        </p:spPr>
        <p:txBody>
          <a:bodyPr wrap="square" rtlCol="0">
            <a:spAutoFit/>
          </a:bodyPr>
          <a:lstStyle/>
          <a:p>
            <a:r>
              <a:rPr lang="cs-CZ" sz="1400" dirty="0"/>
              <a:t>Registr AH</a:t>
            </a:r>
          </a:p>
        </p:txBody>
      </p:sp>
      <p:sp>
        <p:nvSpPr>
          <p:cNvPr id="15" name="Obdélník 14">
            <a:extLst>
              <a:ext uri="{FF2B5EF4-FFF2-40B4-BE49-F238E27FC236}">
                <a16:creationId xmlns:a16="http://schemas.microsoft.com/office/drawing/2014/main" id="{08421084-A29F-4044-86EF-D572E4FC8E19}"/>
              </a:ext>
            </a:extLst>
          </p:cNvPr>
          <p:cNvSpPr/>
          <p:nvPr/>
        </p:nvSpPr>
        <p:spPr>
          <a:xfrm>
            <a:off x="1874922" y="4373561"/>
            <a:ext cx="392120" cy="314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6" name="Volný tvar: obrazec 15">
            <a:extLst>
              <a:ext uri="{FF2B5EF4-FFF2-40B4-BE49-F238E27FC236}">
                <a16:creationId xmlns:a16="http://schemas.microsoft.com/office/drawing/2014/main" id="{EF52CD7D-AA58-4EB7-B42E-8F92ADF02F7F}"/>
              </a:ext>
            </a:extLst>
          </p:cNvPr>
          <p:cNvSpPr/>
          <p:nvPr/>
        </p:nvSpPr>
        <p:spPr>
          <a:xfrm>
            <a:off x="2142113" y="3470259"/>
            <a:ext cx="2929631" cy="1142165"/>
          </a:xfrm>
          <a:custGeom>
            <a:avLst/>
            <a:gdLst>
              <a:gd name="connsiteX0" fmla="*/ 2929631 w 2929631"/>
              <a:gd name="connsiteY0" fmla="*/ 405318 h 1142165"/>
              <a:gd name="connsiteX1" fmla="*/ 1819922 w 2929631"/>
              <a:gd name="connsiteY1" fmla="*/ 32456 h 1142165"/>
              <a:gd name="connsiteX2" fmla="*/ 0 w 2929631"/>
              <a:gd name="connsiteY2" fmla="*/ 1142165 h 1142165"/>
            </a:gdLst>
            <a:ahLst/>
            <a:cxnLst>
              <a:cxn ang="0">
                <a:pos x="connsiteX0" y="connsiteY0"/>
              </a:cxn>
              <a:cxn ang="0">
                <a:pos x="connsiteX1" y="connsiteY1"/>
              </a:cxn>
              <a:cxn ang="0">
                <a:pos x="connsiteX2" y="connsiteY2"/>
              </a:cxn>
            </a:cxnLst>
            <a:rect l="l" t="t" r="r" b="b"/>
            <a:pathLst>
              <a:path w="2929631" h="1142165">
                <a:moveTo>
                  <a:pt x="2929631" y="405318"/>
                </a:moveTo>
                <a:cubicBezTo>
                  <a:pt x="2618912" y="157483"/>
                  <a:pt x="2308194" y="-90352"/>
                  <a:pt x="1819922" y="32456"/>
                </a:cubicBezTo>
                <a:cubicBezTo>
                  <a:pt x="1331650" y="155264"/>
                  <a:pt x="665825" y="648714"/>
                  <a:pt x="0" y="1142165"/>
                </a:cubicBezTo>
              </a:path>
            </a:pathLst>
          </a:custGeom>
          <a:noFill/>
          <a:ln>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7" name="Text Box 14">
            <a:extLst>
              <a:ext uri="{FF2B5EF4-FFF2-40B4-BE49-F238E27FC236}">
                <a16:creationId xmlns:a16="http://schemas.microsoft.com/office/drawing/2014/main" id="{A92FCB9B-480D-4789-9D79-56EB5466C852}"/>
              </a:ext>
            </a:extLst>
          </p:cNvPr>
          <p:cNvSpPr txBox="1">
            <a:spLocks noChangeArrowheads="1"/>
          </p:cNvSpPr>
          <p:nvPr/>
        </p:nvSpPr>
        <p:spPr bwMode="auto">
          <a:xfrm>
            <a:off x="3156868" y="4357534"/>
            <a:ext cx="11131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400" dirty="0">
                <a:latin typeface="+mn-lt"/>
              </a:rPr>
              <a:t>Počátek segmentu</a:t>
            </a:r>
          </a:p>
        </p:txBody>
      </p:sp>
    </p:spTree>
    <p:extLst>
      <p:ext uri="{BB962C8B-B14F-4D97-AF65-F5344CB8AC3E}">
        <p14:creationId xmlns:p14="http://schemas.microsoft.com/office/powerpoint/2010/main" val="359887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A16EAC6-72D5-4CBF-83EA-98DE9840EAA5}"/>
              </a:ext>
            </a:extLst>
          </p:cNvPr>
          <p:cNvSpPr>
            <a:spLocks noGrp="1" noChangeArrowheads="1"/>
          </p:cNvSpPr>
          <p:nvPr>
            <p:ph type="title"/>
          </p:nvPr>
        </p:nvSpPr>
        <p:spPr/>
        <p:txBody>
          <a:bodyPr/>
          <a:lstStyle/>
          <a:p>
            <a:pPr eaLnBrk="1" hangingPunct="1"/>
            <a:r>
              <a:rPr lang="cs-CZ" altLang="cs-CZ"/>
              <a:t>IBM PC/XT</a:t>
            </a:r>
          </a:p>
        </p:txBody>
      </p:sp>
      <p:sp>
        <p:nvSpPr>
          <p:cNvPr id="4099" name="Rectangle 3">
            <a:extLst>
              <a:ext uri="{FF2B5EF4-FFF2-40B4-BE49-F238E27FC236}">
                <a16:creationId xmlns:a16="http://schemas.microsoft.com/office/drawing/2014/main" id="{BAC71596-49B1-4513-B737-1369781EAE92}"/>
              </a:ext>
            </a:extLst>
          </p:cNvPr>
          <p:cNvSpPr>
            <a:spLocks noGrp="1" noChangeArrowheads="1"/>
          </p:cNvSpPr>
          <p:nvPr>
            <p:ph type="body" idx="1"/>
          </p:nvPr>
        </p:nvSpPr>
        <p:spPr/>
        <p:txBody>
          <a:bodyPr/>
          <a:lstStyle/>
          <a:p>
            <a:pPr eaLnBrk="1" hangingPunct="1"/>
            <a:r>
              <a:rPr lang="cs-CZ" altLang="cs-CZ" sz="1800" dirty="0"/>
              <a:t>8. března 1983 byl uveden na trh počítač </a:t>
            </a:r>
            <a:r>
              <a:rPr lang="cs-CZ" altLang="cs-CZ" sz="1800" b="1" dirty="0"/>
              <a:t>IBM PC/XT </a:t>
            </a:r>
          </a:p>
          <a:p>
            <a:pPr eaLnBrk="1" hangingPunct="1"/>
            <a:r>
              <a:rPr lang="cs-CZ" altLang="cs-CZ" sz="1800" dirty="0"/>
              <a:t>Tím začíná éra </a:t>
            </a:r>
            <a:r>
              <a:rPr lang="cs-CZ" altLang="cs-CZ" sz="1800" b="1" dirty="0"/>
              <a:t>4. generace počítačů</a:t>
            </a:r>
          </a:p>
          <a:p>
            <a:pPr eaLnBrk="1" hangingPunct="1"/>
            <a:r>
              <a:rPr lang="cs-CZ" altLang="cs-CZ" sz="1800" dirty="0"/>
              <a:t>PC = </a:t>
            </a:r>
            <a:r>
              <a:rPr lang="cs-CZ" altLang="cs-CZ" sz="1800" dirty="0" err="1"/>
              <a:t>Personal</a:t>
            </a:r>
            <a:r>
              <a:rPr lang="cs-CZ" altLang="cs-CZ" sz="1800" dirty="0"/>
              <a:t> </a:t>
            </a:r>
            <a:r>
              <a:rPr lang="cs-CZ" altLang="cs-CZ" sz="1800" dirty="0" err="1"/>
              <a:t>Computer</a:t>
            </a:r>
            <a:endParaRPr lang="cs-CZ" altLang="cs-CZ" sz="1800" dirty="0"/>
          </a:p>
          <a:p>
            <a:pPr eaLnBrk="1" hangingPunct="1"/>
            <a:r>
              <a:rPr lang="cs-CZ" altLang="cs-CZ" sz="1800" dirty="0"/>
              <a:t>XT = </a:t>
            </a:r>
            <a:r>
              <a:rPr lang="cs-CZ" altLang="cs-CZ" sz="1800" dirty="0" err="1"/>
              <a:t>eXtended</a:t>
            </a:r>
            <a:r>
              <a:rPr lang="cs-CZ" altLang="cs-CZ" sz="1800" dirty="0"/>
              <a:t> Technology</a:t>
            </a:r>
          </a:p>
          <a:p>
            <a:pPr eaLnBrk="1" hangingPunct="1"/>
            <a:r>
              <a:rPr lang="cs-CZ" altLang="cs-CZ" sz="1800" dirty="0"/>
              <a:t>Jde o nástupce počítače IBM PC, který měl ale pouze osmibitový procesor Intel 8088</a:t>
            </a:r>
          </a:p>
          <a:p>
            <a:pPr eaLnBrk="1" hangingPunct="1"/>
            <a:r>
              <a:rPr lang="cs-CZ" altLang="cs-CZ" sz="1800" dirty="0"/>
              <a:t>Zde je použit 16-bitový procesor Intel 8086 – první z velké rodiny mikroprocesorů, jehož moderní potomky používáme v dnešních moderních osobních počítačích</a:t>
            </a:r>
          </a:p>
          <a:p>
            <a:pPr eaLnBrk="1" hangingPunct="1"/>
            <a:r>
              <a:rPr lang="cs-CZ" altLang="cs-CZ" sz="1800" dirty="0"/>
              <a:t>Z historického pohledu se právě IBM PC/XT stává důležitým mezníkem</a:t>
            </a:r>
          </a:p>
          <a:p>
            <a:pPr eaLnBrk="1" hangingPunct="1"/>
            <a:r>
              <a:rPr lang="cs-CZ" altLang="cs-CZ" sz="1800" dirty="0"/>
              <a:t>Počítač má standardně 128kB paměti RAM, 10 MB hard disk a 5 1/4" disketovou mechaniku (kapacita 360 kB)</a:t>
            </a:r>
          </a:p>
          <a:p>
            <a:pPr eaLnBrk="1" hangingPunct="1"/>
            <a:r>
              <a:rPr lang="cs-CZ" altLang="cs-CZ" sz="1800" dirty="0"/>
              <a:t>Tento počítač se stává praotcem celé generace osobních počítačů v podobě, v jaké je známe dodnes</a:t>
            </a:r>
          </a:p>
          <a:p>
            <a:pPr eaLnBrk="1" hangingPunct="1"/>
            <a:r>
              <a:rPr lang="cs-CZ" altLang="cs-CZ" sz="1800" dirty="0"/>
              <a:t>Postupně se nyní seznámíme s vývojem počítačů této rodiny, s jejich mikroprocesory a hardwarem</a:t>
            </a:r>
          </a:p>
          <a:p>
            <a:pPr eaLnBrk="1" hangingPunct="1">
              <a:lnSpc>
                <a:spcPct val="80000"/>
              </a:lnSpc>
            </a:pPr>
            <a:endParaRPr lang="cs-CZ" altLang="cs-CZ"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271CBC9-09A4-4369-B4E1-1B48E2C0C525}"/>
              </a:ext>
            </a:extLst>
          </p:cNvPr>
          <p:cNvSpPr>
            <a:spLocks noGrp="1" noChangeArrowheads="1"/>
          </p:cNvSpPr>
          <p:nvPr>
            <p:ph type="title" idx="4294967295"/>
          </p:nvPr>
        </p:nvSpPr>
        <p:spPr/>
        <p:txBody>
          <a:bodyPr/>
          <a:lstStyle/>
          <a:p>
            <a:pPr eaLnBrk="1" hangingPunct="1"/>
            <a:r>
              <a:rPr lang="cs-CZ" altLang="cs-CZ"/>
              <a:t>Adresace paměti</a:t>
            </a:r>
          </a:p>
        </p:txBody>
      </p:sp>
      <p:sp>
        <p:nvSpPr>
          <p:cNvPr id="13315" name="Rectangle 3">
            <a:extLst>
              <a:ext uri="{FF2B5EF4-FFF2-40B4-BE49-F238E27FC236}">
                <a16:creationId xmlns:a16="http://schemas.microsoft.com/office/drawing/2014/main" id="{A0DD259D-5C63-42A2-944C-0F051417A41C}"/>
              </a:ext>
            </a:extLst>
          </p:cNvPr>
          <p:cNvSpPr>
            <a:spLocks noGrp="1" noChangeArrowheads="1"/>
          </p:cNvSpPr>
          <p:nvPr>
            <p:ph type="body" idx="4294967295"/>
          </p:nvPr>
        </p:nvSpPr>
        <p:spPr>
          <a:xfrm>
            <a:off x="457200" y="1520788"/>
            <a:ext cx="8229600" cy="5076564"/>
          </a:xfrm>
        </p:spPr>
        <p:txBody>
          <a:bodyPr/>
          <a:lstStyle/>
          <a:p>
            <a:pPr marL="0" indent="0" eaLnBrk="1" hangingPunct="1">
              <a:buNone/>
            </a:pPr>
            <a:r>
              <a:rPr lang="cs-CZ" altLang="cs-CZ" sz="1600" u="sng" dirty="0"/>
              <a:t>Příklad</a:t>
            </a:r>
          </a:p>
          <a:p>
            <a:pPr eaLnBrk="1" hangingPunct="1"/>
            <a:r>
              <a:rPr lang="cs-CZ" altLang="cs-CZ" sz="1600" dirty="0"/>
              <a:t>Programátor chce přečíst bajt z paměti</a:t>
            </a:r>
          </a:p>
          <a:p>
            <a:pPr eaLnBrk="1" hangingPunct="1"/>
            <a:r>
              <a:rPr lang="cs-CZ" altLang="cs-CZ" sz="1600" dirty="0"/>
              <a:t>Data, se kterými program pracuje, jsou uložena v </a:t>
            </a:r>
            <a:r>
              <a:rPr lang="cs-CZ" altLang="cs-CZ" sz="1600" b="1" dirty="0"/>
              <a:t>datovém segmentu</a:t>
            </a:r>
          </a:p>
          <a:p>
            <a:pPr eaLnBrk="1" hangingPunct="1"/>
            <a:r>
              <a:rPr lang="cs-CZ" altLang="cs-CZ" sz="1600" dirty="0"/>
              <a:t>Datový segment začíná na adrese </a:t>
            </a:r>
            <a:r>
              <a:rPr lang="cs-CZ" altLang="cs-CZ" sz="1600" b="1" dirty="0"/>
              <a:t>ABCD0h</a:t>
            </a:r>
          </a:p>
          <a:p>
            <a:pPr eaLnBrk="1" hangingPunct="1"/>
            <a:r>
              <a:rPr lang="cs-CZ" altLang="cs-CZ" sz="1600" dirty="0"/>
              <a:t>Čtení dat z paměti se provádí povelem </a:t>
            </a:r>
            <a:r>
              <a:rPr lang="cs-CZ" altLang="cs-CZ" sz="1600" b="1" dirty="0"/>
              <a:t>MOV  </a:t>
            </a:r>
          </a:p>
          <a:p>
            <a:pPr marL="0" indent="0" eaLnBrk="1" hangingPunct="1">
              <a:buNone/>
            </a:pPr>
            <a:r>
              <a:rPr lang="cs-CZ" altLang="cs-CZ" sz="1600" b="1" dirty="0"/>
              <a:t>              MOV AH, [9]</a:t>
            </a:r>
          </a:p>
          <a:p>
            <a:pPr eaLnBrk="1" hangingPunct="1"/>
            <a:endParaRPr lang="cs-CZ" altLang="cs-CZ" sz="1600" dirty="0"/>
          </a:p>
          <a:p>
            <a:pPr eaLnBrk="1" hangingPunct="1"/>
            <a:r>
              <a:rPr lang="cs-CZ" altLang="cs-CZ" sz="1600" b="1" dirty="0"/>
              <a:t>MOV</a:t>
            </a:r>
            <a:r>
              <a:rPr lang="cs-CZ" altLang="cs-CZ" sz="1600" dirty="0"/>
              <a:t> =  MOVE (zápis v assembleru)</a:t>
            </a:r>
          </a:p>
          <a:p>
            <a:pPr eaLnBrk="1" hangingPunct="1"/>
            <a:r>
              <a:rPr lang="cs-CZ" altLang="cs-CZ" sz="1600" b="1" dirty="0"/>
              <a:t>AH</a:t>
            </a:r>
            <a:r>
              <a:rPr lang="cs-CZ" altLang="cs-CZ" sz="1600" dirty="0"/>
              <a:t> = registr, do kterého se má přečtený bajt uložit</a:t>
            </a:r>
          </a:p>
          <a:p>
            <a:pPr eaLnBrk="1" hangingPunct="1"/>
            <a:r>
              <a:rPr lang="cs-CZ" altLang="cs-CZ" sz="1600" b="1" dirty="0"/>
              <a:t>9</a:t>
            </a:r>
            <a:r>
              <a:rPr lang="cs-CZ" altLang="cs-CZ" sz="1600" dirty="0"/>
              <a:t> = offset (z kolikáté pozice v datovém segmentu se bude číst)</a:t>
            </a:r>
          </a:p>
          <a:p>
            <a:pPr eaLnBrk="1" hangingPunct="1"/>
            <a:endParaRPr lang="cs-CZ" altLang="cs-CZ" sz="1600" dirty="0"/>
          </a:p>
          <a:p>
            <a:pPr eaLnBrk="1" hangingPunct="1"/>
            <a:r>
              <a:rPr lang="cs-CZ" altLang="cs-CZ" sz="1600" dirty="0"/>
              <a:t>BIU vypočítá </a:t>
            </a:r>
            <a:r>
              <a:rPr lang="cs-CZ" altLang="cs-CZ" sz="1600" b="1" dirty="0"/>
              <a:t>skutečnou</a:t>
            </a:r>
            <a:r>
              <a:rPr lang="cs-CZ" altLang="cs-CZ" sz="1600" dirty="0"/>
              <a:t> adresu, ze které se přečtou data</a:t>
            </a:r>
          </a:p>
          <a:p>
            <a:pPr eaLnBrk="1" hangingPunct="1"/>
            <a:r>
              <a:rPr lang="cs-CZ" altLang="cs-CZ" sz="1600" dirty="0"/>
              <a:t>Tato skutečná </a:t>
            </a:r>
            <a:r>
              <a:rPr lang="cs-CZ" altLang="cs-CZ" sz="1600" b="1" dirty="0"/>
              <a:t>fyzická adresa</a:t>
            </a:r>
            <a:r>
              <a:rPr lang="cs-CZ" altLang="cs-CZ" sz="1600" dirty="0"/>
              <a:t> se vypočítá tak, že se </a:t>
            </a:r>
            <a:r>
              <a:rPr lang="cs-CZ" altLang="cs-CZ" sz="1600" b="1" dirty="0"/>
              <a:t>offset 9</a:t>
            </a:r>
            <a:r>
              <a:rPr lang="cs-CZ" altLang="cs-CZ" sz="1600" dirty="0"/>
              <a:t> přičte k </a:t>
            </a:r>
            <a:r>
              <a:rPr lang="cs-CZ" altLang="cs-CZ" sz="1600" b="1" dirty="0"/>
              <a:t>počáteční adrese datového segmentu</a:t>
            </a:r>
          </a:p>
          <a:p>
            <a:pPr eaLnBrk="1" hangingPunct="1"/>
            <a:r>
              <a:rPr lang="cs-CZ" altLang="cs-CZ" sz="1600" b="1" dirty="0"/>
              <a:t>Fyzická adresa = ABCD0h +9 = ABCD9h</a:t>
            </a:r>
          </a:p>
          <a:p>
            <a:pPr eaLnBrk="1" hangingPunct="1"/>
            <a:endParaRPr lang="cs-CZ" altLang="cs-CZ" sz="1600" b="1" dirty="0"/>
          </a:p>
          <a:p>
            <a:pPr eaLnBrk="1" hangingPunct="1"/>
            <a:r>
              <a:rPr lang="cs-CZ" altLang="cs-CZ" sz="1600" dirty="0"/>
              <a:t>Datový bajt se přečte z paměti z adresy ABCD9h</a:t>
            </a:r>
          </a:p>
          <a:p>
            <a:pPr eaLnBrk="1" hangingPunct="1"/>
            <a:endParaRPr lang="cs-CZ" altLang="cs-CZ" sz="1600" dirty="0"/>
          </a:p>
          <a:p>
            <a:pPr marL="0" indent="0" eaLnBrk="1" hangingPunct="1">
              <a:buNone/>
            </a:pPr>
            <a:endParaRPr lang="cs-CZ" altLang="cs-CZ" sz="1600" b="1" dirty="0"/>
          </a:p>
        </p:txBody>
      </p:sp>
    </p:spTree>
    <p:extLst>
      <p:ext uri="{BB962C8B-B14F-4D97-AF65-F5344CB8AC3E}">
        <p14:creationId xmlns:p14="http://schemas.microsoft.com/office/powerpoint/2010/main" val="1436556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D40AEBF3-4B4F-45B9-877A-8429D59B3434}"/>
              </a:ext>
            </a:extLst>
          </p:cNvPr>
          <p:cNvSpPr>
            <a:spLocks noChangeArrowheads="1"/>
          </p:cNvSpPr>
          <p:nvPr/>
        </p:nvSpPr>
        <p:spPr bwMode="auto">
          <a:xfrm>
            <a:off x="4724400" y="990600"/>
            <a:ext cx="1524000" cy="4937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0484" name="Text Box 4">
            <a:extLst>
              <a:ext uri="{FF2B5EF4-FFF2-40B4-BE49-F238E27FC236}">
                <a16:creationId xmlns:a16="http://schemas.microsoft.com/office/drawing/2014/main" id="{F40546B2-4C50-4010-B488-95D68F685CBB}"/>
              </a:ext>
            </a:extLst>
          </p:cNvPr>
          <p:cNvSpPr txBox="1">
            <a:spLocks noChangeArrowheads="1"/>
          </p:cNvSpPr>
          <p:nvPr/>
        </p:nvSpPr>
        <p:spPr bwMode="auto">
          <a:xfrm>
            <a:off x="6242050" y="5776913"/>
            <a:ext cx="1211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latin typeface="Times New Roman" panose="02020603050405020304" pitchFamily="18" charset="0"/>
              </a:rPr>
              <a:t>00000h</a:t>
            </a:r>
            <a:endParaRPr lang="cs-CZ" altLang="cs-CZ" sz="2400">
              <a:latin typeface="Times New Roman" panose="02020603050405020304" pitchFamily="18" charset="0"/>
            </a:endParaRPr>
          </a:p>
        </p:txBody>
      </p:sp>
      <p:sp>
        <p:nvSpPr>
          <p:cNvPr id="20485" name="Text Box 5">
            <a:extLst>
              <a:ext uri="{FF2B5EF4-FFF2-40B4-BE49-F238E27FC236}">
                <a16:creationId xmlns:a16="http://schemas.microsoft.com/office/drawing/2014/main" id="{3ED4959C-0ECB-456F-8E93-703016DE51A6}"/>
              </a:ext>
            </a:extLst>
          </p:cNvPr>
          <p:cNvSpPr txBox="1">
            <a:spLocks noChangeArrowheads="1"/>
          </p:cNvSpPr>
          <p:nvPr/>
        </p:nvSpPr>
        <p:spPr bwMode="auto">
          <a:xfrm>
            <a:off x="6257925" y="893763"/>
            <a:ext cx="1211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latin typeface="Times New Roman" panose="02020603050405020304" pitchFamily="18" charset="0"/>
              </a:rPr>
              <a:t>FFFFFh</a:t>
            </a:r>
            <a:endParaRPr lang="cs-CZ" altLang="cs-CZ" sz="2400">
              <a:latin typeface="Times New Roman" panose="02020603050405020304" pitchFamily="18" charset="0"/>
            </a:endParaRPr>
          </a:p>
        </p:txBody>
      </p:sp>
      <p:sp>
        <p:nvSpPr>
          <p:cNvPr id="20488" name="Rectangle 8" descr="Světlý šikmo dolů">
            <a:extLst>
              <a:ext uri="{FF2B5EF4-FFF2-40B4-BE49-F238E27FC236}">
                <a16:creationId xmlns:a16="http://schemas.microsoft.com/office/drawing/2014/main" id="{5318832E-959C-4883-9C3F-812B8CBFE598}"/>
              </a:ext>
            </a:extLst>
          </p:cNvPr>
          <p:cNvSpPr>
            <a:spLocks noChangeArrowheads="1"/>
          </p:cNvSpPr>
          <p:nvPr/>
        </p:nvSpPr>
        <p:spPr bwMode="auto">
          <a:xfrm>
            <a:off x="4724400" y="2496276"/>
            <a:ext cx="1524000" cy="1877286"/>
          </a:xfrm>
          <a:prstGeom prst="rect">
            <a:avLst/>
          </a:prstGeom>
          <a:solidFill>
            <a:schemeClr val="bg1">
              <a:lumMod val="85000"/>
            </a:schemeClr>
          </a:solidFill>
          <a:ln w="9525">
            <a:solidFill>
              <a:schemeClr val="tx1"/>
            </a:solidFill>
            <a:miter lim="800000"/>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dirty="0"/>
          </a:p>
        </p:txBody>
      </p:sp>
      <p:sp>
        <p:nvSpPr>
          <p:cNvPr id="20494" name="Text Box 14">
            <a:extLst>
              <a:ext uri="{FF2B5EF4-FFF2-40B4-BE49-F238E27FC236}">
                <a16:creationId xmlns:a16="http://schemas.microsoft.com/office/drawing/2014/main" id="{8CFF2785-954E-4A80-BE09-D84B42972DC3}"/>
              </a:ext>
            </a:extLst>
          </p:cNvPr>
          <p:cNvSpPr txBox="1">
            <a:spLocks noChangeArrowheads="1"/>
          </p:cNvSpPr>
          <p:nvPr/>
        </p:nvSpPr>
        <p:spPr bwMode="auto">
          <a:xfrm>
            <a:off x="3156868" y="4357534"/>
            <a:ext cx="1113167"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400" dirty="0">
                <a:latin typeface="+mn-lt"/>
              </a:rPr>
              <a:t>ABCD0h</a:t>
            </a:r>
          </a:p>
          <a:p>
            <a:pPr eaLnBrk="1" hangingPunct="1">
              <a:spcBef>
                <a:spcPct val="50000"/>
              </a:spcBef>
            </a:pPr>
            <a:r>
              <a:rPr lang="cs-CZ" altLang="cs-CZ" sz="1400" dirty="0">
                <a:latin typeface="+mn-lt"/>
              </a:rPr>
              <a:t>Počátek segmentu</a:t>
            </a:r>
          </a:p>
        </p:txBody>
      </p:sp>
      <p:sp>
        <p:nvSpPr>
          <p:cNvPr id="20497" name="Line 17">
            <a:extLst>
              <a:ext uri="{FF2B5EF4-FFF2-40B4-BE49-F238E27FC236}">
                <a16:creationId xmlns:a16="http://schemas.microsoft.com/office/drawing/2014/main" id="{EBE90C18-6031-4D39-B6A9-49AC02DA4049}"/>
              </a:ext>
            </a:extLst>
          </p:cNvPr>
          <p:cNvSpPr>
            <a:spLocks noChangeShapeType="1"/>
          </p:cNvSpPr>
          <p:nvPr/>
        </p:nvSpPr>
        <p:spPr bwMode="auto">
          <a:xfrm flipV="1">
            <a:off x="3733800" y="4361724"/>
            <a:ext cx="990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20501" name="Text Box 21">
            <a:extLst>
              <a:ext uri="{FF2B5EF4-FFF2-40B4-BE49-F238E27FC236}">
                <a16:creationId xmlns:a16="http://schemas.microsoft.com/office/drawing/2014/main" id="{A9FDC607-E750-420B-867A-B2C3278E4994}"/>
              </a:ext>
            </a:extLst>
          </p:cNvPr>
          <p:cNvSpPr txBox="1">
            <a:spLocks noChangeArrowheads="1"/>
          </p:cNvSpPr>
          <p:nvPr/>
        </p:nvSpPr>
        <p:spPr bwMode="auto">
          <a:xfrm>
            <a:off x="6701169" y="3306763"/>
            <a:ext cx="1295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600" dirty="0">
                <a:latin typeface="Times New Roman" panose="02020603050405020304" pitchFamily="18" charset="0"/>
              </a:rPr>
              <a:t>Datový segment</a:t>
            </a:r>
            <a:endParaRPr lang="cs-CZ" altLang="cs-CZ" sz="2400" dirty="0">
              <a:latin typeface="Times New Roman" panose="02020603050405020304" pitchFamily="18" charset="0"/>
            </a:endParaRPr>
          </a:p>
        </p:txBody>
      </p:sp>
      <p:sp>
        <p:nvSpPr>
          <p:cNvPr id="20502" name="AutoShape 22">
            <a:extLst>
              <a:ext uri="{FF2B5EF4-FFF2-40B4-BE49-F238E27FC236}">
                <a16:creationId xmlns:a16="http://schemas.microsoft.com/office/drawing/2014/main" id="{DB44F170-BA41-4AFA-8008-919ED423D9CF}"/>
              </a:ext>
            </a:extLst>
          </p:cNvPr>
          <p:cNvSpPr>
            <a:spLocks/>
          </p:cNvSpPr>
          <p:nvPr/>
        </p:nvSpPr>
        <p:spPr bwMode="auto">
          <a:xfrm>
            <a:off x="6324600" y="2496276"/>
            <a:ext cx="228600" cy="1877285"/>
          </a:xfrm>
          <a:prstGeom prst="rightBrace">
            <a:avLst>
              <a:gd name="adj1" fmla="val 305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 name="TextovéPole 1">
            <a:extLst>
              <a:ext uri="{FF2B5EF4-FFF2-40B4-BE49-F238E27FC236}">
                <a16:creationId xmlns:a16="http://schemas.microsoft.com/office/drawing/2014/main" id="{F94D6D12-83B1-41A4-9B56-CCBC2528FDC3}"/>
              </a:ext>
            </a:extLst>
          </p:cNvPr>
          <p:cNvSpPr txBox="1"/>
          <p:nvPr/>
        </p:nvSpPr>
        <p:spPr>
          <a:xfrm>
            <a:off x="1404869" y="1541458"/>
            <a:ext cx="2582180" cy="584775"/>
          </a:xfrm>
          <a:prstGeom prst="rect">
            <a:avLst/>
          </a:prstGeom>
          <a:noFill/>
        </p:spPr>
        <p:txBody>
          <a:bodyPr wrap="square" rtlCol="0">
            <a:spAutoFit/>
          </a:bodyPr>
          <a:lstStyle/>
          <a:p>
            <a:r>
              <a:rPr lang="cs-CZ" sz="1600" dirty="0"/>
              <a:t>Odsud může program číst data, se kterými pracuje</a:t>
            </a:r>
          </a:p>
        </p:txBody>
      </p:sp>
      <p:sp>
        <p:nvSpPr>
          <p:cNvPr id="3" name="Šipka: dolů 2">
            <a:extLst>
              <a:ext uri="{FF2B5EF4-FFF2-40B4-BE49-F238E27FC236}">
                <a16:creationId xmlns:a16="http://schemas.microsoft.com/office/drawing/2014/main" id="{BC73BAA3-0599-4DB5-9073-C5B6CE52DF31}"/>
              </a:ext>
            </a:extLst>
          </p:cNvPr>
          <p:cNvSpPr/>
          <p:nvPr/>
        </p:nvSpPr>
        <p:spPr>
          <a:xfrm rot="6725138">
            <a:off x="3695506" y="1871443"/>
            <a:ext cx="731056" cy="1551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4" name="Text Box 14">
            <a:extLst>
              <a:ext uri="{FF2B5EF4-FFF2-40B4-BE49-F238E27FC236}">
                <a16:creationId xmlns:a16="http://schemas.microsoft.com/office/drawing/2014/main" id="{5C237B35-5BFE-460E-BD91-4BF3F5F994A1}"/>
              </a:ext>
            </a:extLst>
          </p:cNvPr>
          <p:cNvSpPr txBox="1">
            <a:spLocks noChangeArrowheads="1"/>
          </p:cNvSpPr>
          <p:nvPr/>
        </p:nvSpPr>
        <p:spPr bwMode="auto">
          <a:xfrm>
            <a:off x="3156872" y="3676693"/>
            <a:ext cx="1113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400" dirty="0">
                <a:latin typeface="+mn-lt"/>
              </a:rPr>
              <a:t>ABCD9h</a:t>
            </a:r>
          </a:p>
        </p:txBody>
      </p:sp>
      <p:sp>
        <p:nvSpPr>
          <p:cNvPr id="5" name="Line 17">
            <a:extLst>
              <a:ext uri="{FF2B5EF4-FFF2-40B4-BE49-F238E27FC236}">
                <a16:creationId xmlns:a16="http://schemas.microsoft.com/office/drawing/2014/main" id="{F13CD602-948F-4375-8515-C59631D70769}"/>
              </a:ext>
            </a:extLst>
          </p:cNvPr>
          <p:cNvSpPr>
            <a:spLocks noChangeShapeType="1"/>
          </p:cNvSpPr>
          <p:nvPr/>
        </p:nvSpPr>
        <p:spPr bwMode="auto">
          <a:xfrm flipV="1">
            <a:off x="3733804" y="3680883"/>
            <a:ext cx="990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cxnSp>
        <p:nvCxnSpPr>
          <p:cNvPr id="7" name="Přímá spojnice 6">
            <a:extLst>
              <a:ext uri="{FF2B5EF4-FFF2-40B4-BE49-F238E27FC236}">
                <a16:creationId xmlns:a16="http://schemas.microsoft.com/office/drawing/2014/main" id="{FAF174CA-4DA3-49CB-86D8-684A5DCA0F4F}"/>
              </a:ext>
            </a:extLst>
          </p:cNvPr>
          <p:cNvCxnSpPr>
            <a:cxnSpLocks/>
          </p:cNvCxnSpPr>
          <p:nvPr/>
        </p:nvCxnSpPr>
        <p:spPr>
          <a:xfrm>
            <a:off x="4724404" y="3680883"/>
            <a:ext cx="151764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Přímá spojnice se šipkou 10">
            <a:extLst>
              <a:ext uri="{FF2B5EF4-FFF2-40B4-BE49-F238E27FC236}">
                <a16:creationId xmlns:a16="http://schemas.microsoft.com/office/drawing/2014/main" id="{A4E87A5D-D784-41A7-B8E0-D0126E78ADF7}"/>
              </a:ext>
            </a:extLst>
          </p:cNvPr>
          <p:cNvCxnSpPr/>
          <p:nvPr/>
        </p:nvCxnSpPr>
        <p:spPr>
          <a:xfrm>
            <a:off x="5292080" y="3680883"/>
            <a:ext cx="0" cy="692679"/>
          </a:xfrm>
          <a:prstGeom prst="straightConnector1">
            <a:avLst/>
          </a:prstGeom>
          <a:ln>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ovéPole 11">
            <a:extLst>
              <a:ext uri="{FF2B5EF4-FFF2-40B4-BE49-F238E27FC236}">
                <a16:creationId xmlns:a16="http://schemas.microsoft.com/office/drawing/2014/main" id="{EF2BFB36-23C1-4D7B-BCFA-3D811594A199}"/>
              </a:ext>
            </a:extLst>
          </p:cNvPr>
          <p:cNvSpPr txBox="1"/>
          <p:nvPr/>
        </p:nvSpPr>
        <p:spPr>
          <a:xfrm>
            <a:off x="5220322" y="3887788"/>
            <a:ext cx="884548" cy="307777"/>
          </a:xfrm>
          <a:prstGeom prst="rect">
            <a:avLst/>
          </a:prstGeom>
          <a:noFill/>
        </p:spPr>
        <p:txBody>
          <a:bodyPr wrap="square" rtlCol="0">
            <a:spAutoFit/>
          </a:bodyPr>
          <a:lstStyle/>
          <a:p>
            <a:r>
              <a:rPr lang="cs-CZ" sz="1400" dirty="0"/>
              <a:t>Offset 9</a:t>
            </a:r>
          </a:p>
        </p:txBody>
      </p:sp>
      <p:sp>
        <p:nvSpPr>
          <p:cNvPr id="13" name="TextovéPole 12">
            <a:extLst>
              <a:ext uri="{FF2B5EF4-FFF2-40B4-BE49-F238E27FC236}">
                <a16:creationId xmlns:a16="http://schemas.microsoft.com/office/drawing/2014/main" id="{292FDC5C-8ABA-42F8-B648-60212F2D923F}"/>
              </a:ext>
            </a:extLst>
          </p:cNvPr>
          <p:cNvSpPr txBox="1"/>
          <p:nvPr/>
        </p:nvSpPr>
        <p:spPr>
          <a:xfrm>
            <a:off x="1296504" y="3076111"/>
            <a:ext cx="1809319" cy="646331"/>
          </a:xfrm>
          <a:prstGeom prst="rect">
            <a:avLst/>
          </a:prstGeom>
          <a:noFill/>
        </p:spPr>
        <p:txBody>
          <a:bodyPr wrap="square" rtlCol="0">
            <a:spAutoFit/>
          </a:bodyPr>
          <a:lstStyle/>
          <a:p>
            <a:r>
              <a:rPr lang="cs-CZ" altLang="cs-CZ" sz="1800" b="1" dirty="0"/>
              <a:t>MOV AH, [9]</a:t>
            </a:r>
          </a:p>
          <a:p>
            <a:endParaRPr lang="cs-CZ" dirty="0"/>
          </a:p>
        </p:txBody>
      </p:sp>
      <p:sp>
        <p:nvSpPr>
          <p:cNvPr id="14" name="TextovéPole 13">
            <a:extLst>
              <a:ext uri="{FF2B5EF4-FFF2-40B4-BE49-F238E27FC236}">
                <a16:creationId xmlns:a16="http://schemas.microsoft.com/office/drawing/2014/main" id="{7CF8A2FB-BADF-4E75-AEDB-EDE1EE01DF16}"/>
              </a:ext>
            </a:extLst>
          </p:cNvPr>
          <p:cNvSpPr txBox="1"/>
          <p:nvPr/>
        </p:nvSpPr>
        <p:spPr>
          <a:xfrm>
            <a:off x="1342377" y="3949315"/>
            <a:ext cx="1113167" cy="307777"/>
          </a:xfrm>
          <a:prstGeom prst="rect">
            <a:avLst/>
          </a:prstGeom>
          <a:noFill/>
        </p:spPr>
        <p:txBody>
          <a:bodyPr wrap="square" rtlCol="0">
            <a:spAutoFit/>
          </a:bodyPr>
          <a:lstStyle/>
          <a:p>
            <a:r>
              <a:rPr lang="cs-CZ" sz="1400" dirty="0"/>
              <a:t>Registr AH</a:t>
            </a:r>
          </a:p>
        </p:txBody>
      </p:sp>
      <p:sp>
        <p:nvSpPr>
          <p:cNvPr id="15" name="Obdélník 14">
            <a:extLst>
              <a:ext uri="{FF2B5EF4-FFF2-40B4-BE49-F238E27FC236}">
                <a16:creationId xmlns:a16="http://schemas.microsoft.com/office/drawing/2014/main" id="{08421084-A29F-4044-86EF-D572E4FC8E19}"/>
              </a:ext>
            </a:extLst>
          </p:cNvPr>
          <p:cNvSpPr/>
          <p:nvPr/>
        </p:nvSpPr>
        <p:spPr>
          <a:xfrm>
            <a:off x="1875759" y="4284192"/>
            <a:ext cx="392120" cy="314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6" name="Volný tvar: obrazec 15">
            <a:extLst>
              <a:ext uri="{FF2B5EF4-FFF2-40B4-BE49-F238E27FC236}">
                <a16:creationId xmlns:a16="http://schemas.microsoft.com/office/drawing/2014/main" id="{EF52CD7D-AA58-4EB7-B42E-8F92ADF02F7F}"/>
              </a:ext>
            </a:extLst>
          </p:cNvPr>
          <p:cNvSpPr/>
          <p:nvPr/>
        </p:nvSpPr>
        <p:spPr>
          <a:xfrm>
            <a:off x="2104008" y="3270037"/>
            <a:ext cx="2929631" cy="1142165"/>
          </a:xfrm>
          <a:custGeom>
            <a:avLst/>
            <a:gdLst>
              <a:gd name="connsiteX0" fmla="*/ 2929631 w 2929631"/>
              <a:gd name="connsiteY0" fmla="*/ 405318 h 1142165"/>
              <a:gd name="connsiteX1" fmla="*/ 1819922 w 2929631"/>
              <a:gd name="connsiteY1" fmla="*/ 32456 h 1142165"/>
              <a:gd name="connsiteX2" fmla="*/ 0 w 2929631"/>
              <a:gd name="connsiteY2" fmla="*/ 1142165 h 1142165"/>
            </a:gdLst>
            <a:ahLst/>
            <a:cxnLst>
              <a:cxn ang="0">
                <a:pos x="connsiteX0" y="connsiteY0"/>
              </a:cxn>
              <a:cxn ang="0">
                <a:pos x="connsiteX1" y="connsiteY1"/>
              </a:cxn>
              <a:cxn ang="0">
                <a:pos x="connsiteX2" y="connsiteY2"/>
              </a:cxn>
            </a:cxnLst>
            <a:rect l="l" t="t" r="r" b="b"/>
            <a:pathLst>
              <a:path w="2929631" h="1142165">
                <a:moveTo>
                  <a:pt x="2929631" y="405318"/>
                </a:moveTo>
                <a:cubicBezTo>
                  <a:pt x="2618912" y="157483"/>
                  <a:pt x="2308194" y="-90352"/>
                  <a:pt x="1819922" y="32456"/>
                </a:cubicBezTo>
                <a:cubicBezTo>
                  <a:pt x="1331650" y="155264"/>
                  <a:pt x="665825" y="648714"/>
                  <a:pt x="0" y="1142165"/>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2508190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D40AEBF3-4B4F-45B9-877A-8429D59B3434}"/>
              </a:ext>
            </a:extLst>
          </p:cNvPr>
          <p:cNvSpPr>
            <a:spLocks noChangeArrowheads="1"/>
          </p:cNvSpPr>
          <p:nvPr/>
        </p:nvSpPr>
        <p:spPr bwMode="auto">
          <a:xfrm>
            <a:off x="4724400" y="990600"/>
            <a:ext cx="1524000" cy="4937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0484" name="Text Box 4">
            <a:extLst>
              <a:ext uri="{FF2B5EF4-FFF2-40B4-BE49-F238E27FC236}">
                <a16:creationId xmlns:a16="http://schemas.microsoft.com/office/drawing/2014/main" id="{F40546B2-4C50-4010-B488-95D68F685CBB}"/>
              </a:ext>
            </a:extLst>
          </p:cNvPr>
          <p:cNvSpPr txBox="1">
            <a:spLocks noChangeArrowheads="1"/>
          </p:cNvSpPr>
          <p:nvPr/>
        </p:nvSpPr>
        <p:spPr bwMode="auto">
          <a:xfrm>
            <a:off x="6242050" y="5776913"/>
            <a:ext cx="1211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latin typeface="Times New Roman" panose="02020603050405020304" pitchFamily="18" charset="0"/>
              </a:rPr>
              <a:t>00000h</a:t>
            </a:r>
            <a:endParaRPr lang="cs-CZ" altLang="cs-CZ" sz="2400">
              <a:latin typeface="Times New Roman" panose="02020603050405020304" pitchFamily="18" charset="0"/>
            </a:endParaRPr>
          </a:p>
        </p:txBody>
      </p:sp>
      <p:sp>
        <p:nvSpPr>
          <p:cNvPr id="20485" name="Text Box 5">
            <a:extLst>
              <a:ext uri="{FF2B5EF4-FFF2-40B4-BE49-F238E27FC236}">
                <a16:creationId xmlns:a16="http://schemas.microsoft.com/office/drawing/2014/main" id="{3ED4959C-0ECB-456F-8E93-703016DE51A6}"/>
              </a:ext>
            </a:extLst>
          </p:cNvPr>
          <p:cNvSpPr txBox="1">
            <a:spLocks noChangeArrowheads="1"/>
          </p:cNvSpPr>
          <p:nvPr/>
        </p:nvSpPr>
        <p:spPr bwMode="auto">
          <a:xfrm>
            <a:off x="6257925" y="893763"/>
            <a:ext cx="1211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latin typeface="Times New Roman" panose="02020603050405020304" pitchFamily="18" charset="0"/>
              </a:rPr>
              <a:t>FFFFFh</a:t>
            </a:r>
            <a:endParaRPr lang="cs-CZ" altLang="cs-CZ" sz="2400">
              <a:latin typeface="Times New Roman" panose="02020603050405020304" pitchFamily="18" charset="0"/>
            </a:endParaRPr>
          </a:p>
        </p:txBody>
      </p:sp>
      <p:sp>
        <p:nvSpPr>
          <p:cNvPr id="20488" name="Rectangle 8" descr="Světlý šikmo dolů">
            <a:extLst>
              <a:ext uri="{FF2B5EF4-FFF2-40B4-BE49-F238E27FC236}">
                <a16:creationId xmlns:a16="http://schemas.microsoft.com/office/drawing/2014/main" id="{5318832E-959C-4883-9C3F-812B8CBFE598}"/>
              </a:ext>
            </a:extLst>
          </p:cNvPr>
          <p:cNvSpPr>
            <a:spLocks noChangeArrowheads="1"/>
          </p:cNvSpPr>
          <p:nvPr/>
        </p:nvSpPr>
        <p:spPr bwMode="auto">
          <a:xfrm>
            <a:off x="4724400" y="2496276"/>
            <a:ext cx="1524000" cy="1877286"/>
          </a:xfrm>
          <a:prstGeom prst="rect">
            <a:avLst/>
          </a:prstGeom>
          <a:solidFill>
            <a:schemeClr val="bg1">
              <a:lumMod val="85000"/>
            </a:schemeClr>
          </a:solidFill>
          <a:ln w="9525">
            <a:solidFill>
              <a:schemeClr val="tx1"/>
            </a:solidFill>
            <a:miter lim="800000"/>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dirty="0"/>
          </a:p>
        </p:txBody>
      </p:sp>
      <p:sp>
        <p:nvSpPr>
          <p:cNvPr id="20494" name="Text Box 14">
            <a:extLst>
              <a:ext uri="{FF2B5EF4-FFF2-40B4-BE49-F238E27FC236}">
                <a16:creationId xmlns:a16="http://schemas.microsoft.com/office/drawing/2014/main" id="{8CFF2785-954E-4A80-BE09-D84B42972DC3}"/>
              </a:ext>
            </a:extLst>
          </p:cNvPr>
          <p:cNvSpPr txBox="1">
            <a:spLocks noChangeArrowheads="1"/>
          </p:cNvSpPr>
          <p:nvPr/>
        </p:nvSpPr>
        <p:spPr bwMode="auto">
          <a:xfrm>
            <a:off x="3156868" y="4357534"/>
            <a:ext cx="11131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400" dirty="0">
                <a:latin typeface="+mn-lt"/>
              </a:rPr>
              <a:t>Počátek segmentu</a:t>
            </a:r>
          </a:p>
        </p:txBody>
      </p:sp>
      <p:sp>
        <p:nvSpPr>
          <p:cNvPr id="20497" name="Line 17">
            <a:extLst>
              <a:ext uri="{FF2B5EF4-FFF2-40B4-BE49-F238E27FC236}">
                <a16:creationId xmlns:a16="http://schemas.microsoft.com/office/drawing/2014/main" id="{EBE90C18-6031-4D39-B6A9-49AC02DA4049}"/>
              </a:ext>
            </a:extLst>
          </p:cNvPr>
          <p:cNvSpPr>
            <a:spLocks noChangeShapeType="1"/>
          </p:cNvSpPr>
          <p:nvPr/>
        </p:nvSpPr>
        <p:spPr bwMode="auto">
          <a:xfrm flipV="1">
            <a:off x="3733800" y="4361724"/>
            <a:ext cx="990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20501" name="Text Box 21">
            <a:extLst>
              <a:ext uri="{FF2B5EF4-FFF2-40B4-BE49-F238E27FC236}">
                <a16:creationId xmlns:a16="http://schemas.microsoft.com/office/drawing/2014/main" id="{A9FDC607-E750-420B-867A-B2C3278E4994}"/>
              </a:ext>
            </a:extLst>
          </p:cNvPr>
          <p:cNvSpPr txBox="1">
            <a:spLocks noChangeArrowheads="1"/>
          </p:cNvSpPr>
          <p:nvPr/>
        </p:nvSpPr>
        <p:spPr bwMode="auto">
          <a:xfrm>
            <a:off x="6701169" y="3306763"/>
            <a:ext cx="1295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600" dirty="0">
                <a:latin typeface="Times New Roman" panose="02020603050405020304" pitchFamily="18" charset="0"/>
              </a:rPr>
              <a:t>Datový segment</a:t>
            </a:r>
            <a:endParaRPr lang="cs-CZ" altLang="cs-CZ" sz="2400" dirty="0">
              <a:latin typeface="Times New Roman" panose="02020603050405020304" pitchFamily="18" charset="0"/>
            </a:endParaRPr>
          </a:p>
        </p:txBody>
      </p:sp>
      <p:sp>
        <p:nvSpPr>
          <p:cNvPr id="20502" name="AutoShape 22">
            <a:extLst>
              <a:ext uri="{FF2B5EF4-FFF2-40B4-BE49-F238E27FC236}">
                <a16:creationId xmlns:a16="http://schemas.microsoft.com/office/drawing/2014/main" id="{DB44F170-BA41-4AFA-8008-919ED423D9CF}"/>
              </a:ext>
            </a:extLst>
          </p:cNvPr>
          <p:cNvSpPr>
            <a:spLocks/>
          </p:cNvSpPr>
          <p:nvPr/>
        </p:nvSpPr>
        <p:spPr bwMode="auto">
          <a:xfrm>
            <a:off x="6324600" y="2496276"/>
            <a:ext cx="228600" cy="1877285"/>
          </a:xfrm>
          <a:prstGeom prst="rightBrace">
            <a:avLst>
              <a:gd name="adj1" fmla="val 305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 name="TextovéPole 1">
            <a:extLst>
              <a:ext uri="{FF2B5EF4-FFF2-40B4-BE49-F238E27FC236}">
                <a16:creationId xmlns:a16="http://schemas.microsoft.com/office/drawing/2014/main" id="{F94D6D12-83B1-41A4-9B56-CCBC2528FDC3}"/>
              </a:ext>
            </a:extLst>
          </p:cNvPr>
          <p:cNvSpPr txBox="1"/>
          <p:nvPr/>
        </p:nvSpPr>
        <p:spPr>
          <a:xfrm>
            <a:off x="1591939" y="1363321"/>
            <a:ext cx="2582180" cy="1077218"/>
          </a:xfrm>
          <a:prstGeom prst="rect">
            <a:avLst/>
          </a:prstGeom>
          <a:noFill/>
        </p:spPr>
        <p:txBody>
          <a:bodyPr wrap="square" rtlCol="0">
            <a:spAutoFit/>
          </a:bodyPr>
          <a:lstStyle/>
          <a:p>
            <a:r>
              <a:rPr lang="cs-CZ" sz="1600" dirty="0"/>
              <a:t>Při čtení dat z paměti, se pomocí offsetu vybere jedno z 65536 míst v segmentu</a:t>
            </a:r>
          </a:p>
        </p:txBody>
      </p:sp>
      <p:sp>
        <p:nvSpPr>
          <p:cNvPr id="3" name="Šipka: dolů 2">
            <a:extLst>
              <a:ext uri="{FF2B5EF4-FFF2-40B4-BE49-F238E27FC236}">
                <a16:creationId xmlns:a16="http://schemas.microsoft.com/office/drawing/2014/main" id="{BC73BAA3-0599-4DB5-9073-C5B6CE52DF31}"/>
              </a:ext>
            </a:extLst>
          </p:cNvPr>
          <p:cNvSpPr/>
          <p:nvPr/>
        </p:nvSpPr>
        <p:spPr>
          <a:xfrm rot="6725138">
            <a:off x="3695506" y="1871443"/>
            <a:ext cx="731056" cy="1551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4" name="Text Box 14">
            <a:extLst>
              <a:ext uri="{FF2B5EF4-FFF2-40B4-BE49-F238E27FC236}">
                <a16:creationId xmlns:a16="http://schemas.microsoft.com/office/drawing/2014/main" id="{5C237B35-5BFE-460E-BD91-4BF3F5F994A1}"/>
              </a:ext>
            </a:extLst>
          </p:cNvPr>
          <p:cNvSpPr txBox="1">
            <a:spLocks noChangeArrowheads="1"/>
          </p:cNvSpPr>
          <p:nvPr/>
        </p:nvSpPr>
        <p:spPr bwMode="auto">
          <a:xfrm>
            <a:off x="3156872" y="3676693"/>
            <a:ext cx="1524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400" dirty="0">
                <a:latin typeface="+mn-lt"/>
              </a:rPr>
              <a:t>Fyzická adresa</a:t>
            </a:r>
          </a:p>
        </p:txBody>
      </p:sp>
      <p:sp>
        <p:nvSpPr>
          <p:cNvPr id="5" name="Line 17">
            <a:extLst>
              <a:ext uri="{FF2B5EF4-FFF2-40B4-BE49-F238E27FC236}">
                <a16:creationId xmlns:a16="http://schemas.microsoft.com/office/drawing/2014/main" id="{F13CD602-948F-4375-8515-C59631D70769}"/>
              </a:ext>
            </a:extLst>
          </p:cNvPr>
          <p:cNvSpPr>
            <a:spLocks noChangeShapeType="1"/>
          </p:cNvSpPr>
          <p:nvPr/>
        </p:nvSpPr>
        <p:spPr bwMode="auto">
          <a:xfrm flipV="1">
            <a:off x="3733804" y="3680883"/>
            <a:ext cx="990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cxnSp>
        <p:nvCxnSpPr>
          <p:cNvPr id="7" name="Přímá spojnice 6">
            <a:extLst>
              <a:ext uri="{FF2B5EF4-FFF2-40B4-BE49-F238E27FC236}">
                <a16:creationId xmlns:a16="http://schemas.microsoft.com/office/drawing/2014/main" id="{FAF174CA-4DA3-49CB-86D8-684A5DCA0F4F}"/>
              </a:ext>
            </a:extLst>
          </p:cNvPr>
          <p:cNvCxnSpPr>
            <a:cxnSpLocks/>
          </p:cNvCxnSpPr>
          <p:nvPr/>
        </p:nvCxnSpPr>
        <p:spPr>
          <a:xfrm>
            <a:off x="4724404" y="3680883"/>
            <a:ext cx="151764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Přímá spojnice se šipkou 10">
            <a:extLst>
              <a:ext uri="{FF2B5EF4-FFF2-40B4-BE49-F238E27FC236}">
                <a16:creationId xmlns:a16="http://schemas.microsoft.com/office/drawing/2014/main" id="{A4E87A5D-D784-41A7-B8E0-D0126E78ADF7}"/>
              </a:ext>
            </a:extLst>
          </p:cNvPr>
          <p:cNvCxnSpPr/>
          <p:nvPr/>
        </p:nvCxnSpPr>
        <p:spPr>
          <a:xfrm>
            <a:off x="5292080" y="3680883"/>
            <a:ext cx="0" cy="692679"/>
          </a:xfrm>
          <a:prstGeom prst="straightConnector1">
            <a:avLst/>
          </a:prstGeom>
          <a:ln>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ovéPole 11">
            <a:extLst>
              <a:ext uri="{FF2B5EF4-FFF2-40B4-BE49-F238E27FC236}">
                <a16:creationId xmlns:a16="http://schemas.microsoft.com/office/drawing/2014/main" id="{EF2BFB36-23C1-4D7B-BCFA-3D811594A199}"/>
              </a:ext>
            </a:extLst>
          </p:cNvPr>
          <p:cNvSpPr txBox="1"/>
          <p:nvPr/>
        </p:nvSpPr>
        <p:spPr>
          <a:xfrm>
            <a:off x="5220322" y="3887788"/>
            <a:ext cx="884548" cy="307777"/>
          </a:xfrm>
          <a:prstGeom prst="rect">
            <a:avLst/>
          </a:prstGeom>
          <a:noFill/>
        </p:spPr>
        <p:txBody>
          <a:bodyPr wrap="square" rtlCol="0">
            <a:spAutoFit/>
          </a:bodyPr>
          <a:lstStyle/>
          <a:p>
            <a:r>
              <a:rPr lang="cs-CZ" sz="1400" dirty="0"/>
              <a:t>Offset </a:t>
            </a:r>
          </a:p>
        </p:txBody>
      </p:sp>
      <p:sp>
        <p:nvSpPr>
          <p:cNvPr id="13" name="TextovéPole 12">
            <a:extLst>
              <a:ext uri="{FF2B5EF4-FFF2-40B4-BE49-F238E27FC236}">
                <a16:creationId xmlns:a16="http://schemas.microsoft.com/office/drawing/2014/main" id="{292FDC5C-8ABA-42F8-B648-60212F2D923F}"/>
              </a:ext>
            </a:extLst>
          </p:cNvPr>
          <p:cNvSpPr txBox="1"/>
          <p:nvPr/>
        </p:nvSpPr>
        <p:spPr>
          <a:xfrm>
            <a:off x="1296504" y="3076111"/>
            <a:ext cx="2128065" cy="646331"/>
          </a:xfrm>
          <a:prstGeom prst="rect">
            <a:avLst/>
          </a:prstGeom>
          <a:noFill/>
        </p:spPr>
        <p:txBody>
          <a:bodyPr wrap="square" rtlCol="0">
            <a:spAutoFit/>
          </a:bodyPr>
          <a:lstStyle/>
          <a:p>
            <a:r>
              <a:rPr lang="cs-CZ" altLang="cs-CZ" sz="1800" b="1" dirty="0"/>
              <a:t>MOV AH, [offset]</a:t>
            </a:r>
          </a:p>
          <a:p>
            <a:endParaRPr lang="cs-CZ" dirty="0"/>
          </a:p>
        </p:txBody>
      </p:sp>
      <p:sp>
        <p:nvSpPr>
          <p:cNvPr id="14" name="TextovéPole 13">
            <a:extLst>
              <a:ext uri="{FF2B5EF4-FFF2-40B4-BE49-F238E27FC236}">
                <a16:creationId xmlns:a16="http://schemas.microsoft.com/office/drawing/2014/main" id="{7CF8A2FB-BADF-4E75-AEDB-EDE1EE01DF16}"/>
              </a:ext>
            </a:extLst>
          </p:cNvPr>
          <p:cNvSpPr txBox="1"/>
          <p:nvPr/>
        </p:nvSpPr>
        <p:spPr>
          <a:xfrm>
            <a:off x="1342377" y="3949315"/>
            <a:ext cx="1113167" cy="307777"/>
          </a:xfrm>
          <a:prstGeom prst="rect">
            <a:avLst/>
          </a:prstGeom>
          <a:noFill/>
        </p:spPr>
        <p:txBody>
          <a:bodyPr wrap="square" rtlCol="0">
            <a:spAutoFit/>
          </a:bodyPr>
          <a:lstStyle/>
          <a:p>
            <a:r>
              <a:rPr lang="cs-CZ" sz="1400" dirty="0"/>
              <a:t>Registr AH</a:t>
            </a:r>
          </a:p>
        </p:txBody>
      </p:sp>
      <p:sp>
        <p:nvSpPr>
          <p:cNvPr id="15" name="Obdélník 14">
            <a:extLst>
              <a:ext uri="{FF2B5EF4-FFF2-40B4-BE49-F238E27FC236}">
                <a16:creationId xmlns:a16="http://schemas.microsoft.com/office/drawing/2014/main" id="{08421084-A29F-4044-86EF-D572E4FC8E19}"/>
              </a:ext>
            </a:extLst>
          </p:cNvPr>
          <p:cNvSpPr/>
          <p:nvPr/>
        </p:nvSpPr>
        <p:spPr>
          <a:xfrm>
            <a:off x="1875759" y="4284192"/>
            <a:ext cx="392120" cy="314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6" name="Volný tvar: obrazec 15">
            <a:extLst>
              <a:ext uri="{FF2B5EF4-FFF2-40B4-BE49-F238E27FC236}">
                <a16:creationId xmlns:a16="http://schemas.microsoft.com/office/drawing/2014/main" id="{EF52CD7D-AA58-4EB7-B42E-8F92ADF02F7F}"/>
              </a:ext>
            </a:extLst>
          </p:cNvPr>
          <p:cNvSpPr/>
          <p:nvPr/>
        </p:nvSpPr>
        <p:spPr>
          <a:xfrm>
            <a:off x="2104008" y="3270037"/>
            <a:ext cx="2929631" cy="1142165"/>
          </a:xfrm>
          <a:custGeom>
            <a:avLst/>
            <a:gdLst>
              <a:gd name="connsiteX0" fmla="*/ 2929631 w 2929631"/>
              <a:gd name="connsiteY0" fmla="*/ 405318 h 1142165"/>
              <a:gd name="connsiteX1" fmla="*/ 1819922 w 2929631"/>
              <a:gd name="connsiteY1" fmla="*/ 32456 h 1142165"/>
              <a:gd name="connsiteX2" fmla="*/ 0 w 2929631"/>
              <a:gd name="connsiteY2" fmla="*/ 1142165 h 1142165"/>
            </a:gdLst>
            <a:ahLst/>
            <a:cxnLst>
              <a:cxn ang="0">
                <a:pos x="connsiteX0" y="connsiteY0"/>
              </a:cxn>
              <a:cxn ang="0">
                <a:pos x="connsiteX1" y="connsiteY1"/>
              </a:cxn>
              <a:cxn ang="0">
                <a:pos x="connsiteX2" y="connsiteY2"/>
              </a:cxn>
            </a:cxnLst>
            <a:rect l="l" t="t" r="r" b="b"/>
            <a:pathLst>
              <a:path w="2929631" h="1142165">
                <a:moveTo>
                  <a:pt x="2929631" y="405318"/>
                </a:moveTo>
                <a:cubicBezTo>
                  <a:pt x="2618912" y="157483"/>
                  <a:pt x="2308194" y="-90352"/>
                  <a:pt x="1819922" y="32456"/>
                </a:cubicBezTo>
                <a:cubicBezTo>
                  <a:pt x="1331650" y="155264"/>
                  <a:pt x="665825" y="648714"/>
                  <a:pt x="0" y="1142165"/>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6" name="TextovéPole 5">
            <a:extLst>
              <a:ext uri="{FF2B5EF4-FFF2-40B4-BE49-F238E27FC236}">
                <a16:creationId xmlns:a16="http://schemas.microsoft.com/office/drawing/2014/main" id="{660F4C14-F619-45CD-A643-D25537F06708}"/>
              </a:ext>
            </a:extLst>
          </p:cNvPr>
          <p:cNvSpPr txBox="1"/>
          <p:nvPr/>
        </p:nvSpPr>
        <p:spPr>
          <a:xfrm>
            <a:off x="1087392" y="5373216"/>
            <a:ext cx="2736304" cy="923330"/>
          </a:xfrm>
          <a:prstGeom prst="rect">
            <a:avLst/>
          </a:prstGeom>
          <a:solidFill>
            <a:srgbClr val="FF0000"/>
          </a:solidFill>
        </p:spPr>
        <p:txBody>
          <a:bodyPr wrap="square" rtlCol="0">
            <a:spAutoFit/>
          </a:bodyPr>
          <a:lstStyle/>
          <a:p>
            <a:r>
              <a:rPr lang="cs-CZ" b="1" dirty="0"/>
              <a:t>Offset</a:t>
            </a:r>
            <a:r>
              <a:rPr lang="cs-CZ" dirty="0"/>
              <a:t> – 16 bitů</a:t>
            </a:r>
          </a:p>
          <a:p>
            <a:r>
              <a:rPr lang="cs-CZ" dirty="0"/>
              <a:t>&lt;0 , 65535&gt;</a:t>
            </a:r>
          </a:p>
          <a:p>
            <a:r>
              <a:rPr lang="cs-CZ" dirty="0"/>
              <a:t>&lt;0 , FFFF h&gt;</a:t>
            </a:r>
          </a:p>
        </p:txBody>
      </p:sp>
      <p:cxnSp>
        <p:nvCxnSpPr>
          <p:cNvPr id="9" name="Přímá spojnice se šipkou 8">
            <a:extLst>
              <a:ext uri="{FF2B5EF4-FFF2-40B4-BE49-F238E27FC236}">
                <a16:creationId xmlns:a16="http://schemas.microsoft.com/office/drawing/2014/main" id="{473EC2F5-1B25-4A4B-A467-C869D21C6B24}"/>
              </a:ext>
            </a:extLst>
          </p:cNvPr>
          <p:cNvCxnSpPr/>
          <p:nvPr/>
        </p:nvCxnSpPr>
        <p:spPr>
          <a:xfrm flipH="1" flipV="1">
            <a:off x="6242050" y="4373562"/>
            <a:ext cx="459119" cy="3875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ovéPole 9">
            <a:extLst>
              <a:ext uri="{FF2B5EF4-FFF2-40B4-BE49-F238E27FC236}">
                <a16:creationId xmlns:a16="http://schemas.microsoft.com/office/drawing/2014/main" id="{A8AD2F12-1F27-41E0-849B-CDE93227ED71}"/>
              </a:ext>
            </a:extLst>
          </p:cNvPr>
          <p:cNvSpPr txBox="1"/>
          <p:nvPr/>
        </p:nvSpPr>
        <p:spPr>
          <a:xfrm>
            <a:off x="6701169" y="4761148"/>
            <a:ext cx="2167623" cy="461665"/>
          </a:xfrm>
          <a:prstGeom prst="rect">
            <a:avLst/>
          </a:prstGeom>
          <a:noFill/>
        </p:spPr>
        <p:txBody>
          <a:bodyPr wrap="square" rtlCol="0">
            <a:spAutoFit/>
          </a:bodyPr>
          <a:lstStyle/>
          <a:p>
            <a:r>
              <a:rPr lang="cs-CZ" sz="1200" dirty="0"/>
              <a:t>První bajt je v segmentu uložen na pozici s offsetem 0</a:t>
            </a:r>
          </a:p>
        </p:txBody>
      </p:sp>
      <p:cxnSp>
        <p:nvCxnSpPr>
          <p:cNvPr id="25" name="Přímá spojnice se šipkou 24">
            <a:extLst>
              <a:ext uri="{FF2B5EF4-FFF2-40B4-BE49-F238E27FC236}">
                <a16:creationId xmlns:a16="http://schemas.microsoft.com/office/drawing/2014/main" id="{8A7B3AC2-6A64-4201-9847-0B5FF4BB9C35}"/>
              </a:ext>
            </a:extLst>
          </p:cNvPr>
          <p:cNvCxnSpPr>
            <a:cxnSpLocks/>
          </p:cNvCxnSpPr>
          <p:nvPr/>
        </p:nvCxnSpPr>
        <p:spPr>
          <a:xfrm flipH="1">
            <a:off x="6257926" y="2311084"/>
            <a:ext cx="487816" cy="185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ovéPole 25">
            <a:extLst>
              <a:ext uri="{FF2B5EF4-FFF2-40B4-BE49-F238E27FC236}">
                <a16:creationId xmlns:a16="http://schemas.microsoft.com/office/drawing/2014/main" id="{FE1BAD74-1997-460B-BB5E-D0E04657A098}"/>
              </a:ext>
            </a:extLst>
          </p:cNvPr>
          <p:cNvSpPr txBox="1"/>
          <p:nvPr/>
        </p:nvSpPr>
        <p:spPr>
          <a:xfrm>
            <a:off x="6745742" y="1944372"/>
            <a:ext cx="2167622" cy="646331"/>
          </a:xfrm>
          <a:prstGeom prst="rect">
            <a:avLst/>
          </a:prstGeom>
          <a:noFill/>
        </p:spPr>
        <p:txBody>
          <a:bodyPr wrap="square" rtlCol="0">
            <a:spAutoFit/>
          </a:bodyPr>
          <a:lstStyle/>
          <a:p>
            <a:r>
              <a:rPr lang="cs-CZ" sz="1200" dirty="0"/>
              <a:t>Poslední bajt je v segmentu uložen na pozici s offsetem 65535 (tj. </a:t>
            </a:r>
            <a:r>
              <a:rPr lang="cs-CZ" sz="1200" dirty="0" err="1"/>
              <a:t>FFFFh</a:t>
            </a:r>
            <a:r>
              <a:rPr lang="cs-CZ" sz="1200" dirty="0"/>
              <a:t>)</a:t>
            </a:r>
          </a:p>
        </p:txBody>
      </p:sp>
    </p:spTree>
    <p:extLst>
      <p:ext uri="{BB962C8B-B14F-4D97-AF65-F5344CB8AC3E}">
        <p14:creationId xmlns:p14="http://schemas.microsoft.com/office/powerpoint/2010/main" val="1603300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271CBC9-09A4-4369-B4E1-1B48E2C0C525}"/>
              </a:ext>
            </a:extLst>
          </p:cNvPr>
          <p:cNvSpPr>
            <a:spLocks noGrp="1" noChangeArrowheads="1"/>
          </p:cNvSpPr>
          <p:nvPr>
            <p:ph type="title" idx="4294967295"/>
          </p:nvPr>
        </p:nvSpPr>
        <p:spPr/>
        <p:txBody>
          <a:bodyPr/>
          <a:lstStyle/>
          <a:p>
            <a:pPr eaLnBrk="1" hangingPunct="1"/>
            <a:r>
              <a:rPr lang="cs-CZ" altLang="cs-CZ"/>
              <a:t>Adresace paměti</a:t>
            </a:r>
          </a:p>
        </p:txBody>
      </p:sp>
      <p:sp>
        <p:nvSpPr>
          <p:cNvPr id="13315" name="Rectangle 3">
            <a:extLst>
              <a:ext uri="{FF2B5EF4-FFF2-40B4-BE49-F238E27FC236}">
                <a16:creationId xmlns:a16="http://schemas.microsoft.com/office/drawing/2014/main" id="{A0DD259D-5C63-42A2-944C-0F051417A41C}"/>
              </a:ext>
            </a:extLst>
          </p:cNvPr>
          <p:cNvSpPr>
            <a:spLocks noGrp="1" noChangeArrowheads="1"/>
          </p:cNvSpPr>
          <p:nvPr>
            <p:ph type="body" idx="4294967295"/>
          </p:nvPr>
        </p:nvSpPr>
        <p:spPr>
          <a:xfrm>
            <a:off x="457200" y="1520788"/>
            <a:ext cx="8229600" cy="5076564"/>
          </a:xfrm>
        </p:spPr>
        <p:txBody>
          <a:bodyPr/>
          <a:lstStyle/>
          <a:p>
            <a:pPr marL="0" indent="0" eaLnBrk="1" hangingPunct="1">
              <a:buNone/>
            </a:pPr>
            <a:r>
              <a:rPr lang="cs-CZ" altLang="cs-CZ" sz="1600" u="sng" dirty="0"/>
              <a:t>Příklad</a:t>
            </a:r>
          </a:p>
          <a:p>
            <a:pPr eaLnBrk="1" hangingPunct="1"/>
            <a:r>
              <a:rPr lang="cs-CZ" altLang="cs-CZ" sz="1600" dirty="0"/>
              <a:t>Datový segment začíná na adrese 45670h </a:t>
            </a:r>
          </a:p>
          <a:p>
            <a:pPr eaLnBrk="1" hangingPunct="1"/>
            <a:r>
              <a:rPr lang="cs-CZ" altLang="cs-CZ" sz="1600" dirty="0"/>
              <a:t>kódový segment začíná na adrese 5BDE0h</a:t>
            </a:r>
          </a:p>
          <a:p>
            <a:pPr eaLnBrk="1" hangingPunct="1"/>
            <a:r>
              <a:rPr lang="cs-CZ" altLang="cs-CZ" sz="1600" b="1" dirty="0"/>
              <a:t>Na jakých adresách tyto segmenty končí?</a:t>
            </a:r>
          </a:p>
          <a:p>
            <a:pPr eaLnBrk="1" hangingPunct="1"/>
            <a:endParaRPr lang="cs-CZ" altLang="cs-CZ" sz="1600" dirty="0"/>
          </a:p>
          <a:p>
            <a:pPr eaLnBrk="1" hangingPunct="1"/>
            <a:r>
              <a:rPr lang="cs-CZ" altLang="cs-CZ" sz="1600" dirty="0"/>
              <a:t>Každý segment má velikost 64 KB, tj. 65536 B</a:t>
            </a:r>
          </a:p>
          <a:p>
            <a:pPr eaLnBrk="1" hangingPunct="1"/>
            <a:r>
              <a:rPr lang="cs-CZ" altLang="cs-CZ" sz="1600" dirty="0"/>
              <a:t>Pozice bajtu uvnitř segmentu je určena 16-bitový offsetem</a:t>
            </a:r>
          </a:p>
          <a:p>
            <a:pPr eaLnBrk="1" hangingPunct="1"/>
            <a:r>
              <a:rPr lang="cs-CZ" altLang="cs-CZ" sz="1600" dirty="0"/>
              <a:t>Poslední bajt leží na adrese, na které segment končí</a:t>
            </a:r>
          </a:p>
          <a:p>
            <a:pPr eaLnBrk="1" hangingPunct="1"/>
            <a:r>
              <a:rPr lang="cs-CZ" altLang="cs-CZ" sz="1600" dirty="0"/>
              <a:t>Poslední bajt má offset </a:t>
            </a:r>
            <a:r>
              <a:rPr lang="cs-CZ" altLang="cs-CZ" sz="1600" dirty="0" err="1"/>
              <a:t>FFFFh</a:t>
            </a:r>
            <a:endParaRPr lang="cs-CZ" altLang="cs-CZ" sz="1600" dirty="0"/>
          </a:p>
          <a:p>
            <a:pPr eaLnBrk="1" hangingPunct="1"/>
            <a:endParaRPr lang="cs-CZ" altLang="cs-CZ" sz="1600" dirty="0"/>
          </a:p>
          <a:p>
            <a:pPr eaLnBrk="1" hangingPunct="1"/>
            <a:r>
              <a:rPr lang="cs-CZ" altLang="cs-CZ" sz="1600" dirty="0"/>
              <a:t>Datový segment tedy končí adresou 45670h + </a:t>
            </a:r>
            <a:r>
              <a:rPr lang="cs-CZ" altLang="cs-CZ" sz="1600" dirty="0" err="1"/>
              <a:t>FFFFh</a:t>
            </a:r>
            <a:r>
              <a:rPr lang="cs-CZ" altLang="cs-CZ" sz="1600" dirty="0"/>
              <a:t> = </a:t>
            </a:r>
            <a:r>
              <a:rPr lang="cs-CZ" altLang="cs-CZ" sz="1600" u="sng" dirty="0"/>
              <a:t>5566Fh</a:t>
            </a:r>
          </a:p>
          <a:p>
            <a:pPr eaLnBrk="1" hangingPunct="1"/>
            <a:endParaRPr lang="cs-CZ" altLang="cs-CZ" sz="1600" dirty="0"/>
          </a:p>
          <a:p>
            <a:pPr eaLnBrk="1" hangingPunct="1"/>
            <a:r>
              <a:rPr lang="cs-CZ" altLang="cs-CZ" sz="1600" dirty="0"/>
              <a:t>Kódový segment tedy končí adresou 5BDE0h + </a:t>
            </a:r>
            <a:r>
              <a:rPr lang="cs-CZ" altLang="cs-CZ" sz="1600" dirty="0" err="1"/>
              <a:t>FFFFh</a:t>
            </a:r>
            <a:r>
              <a:rPr lang="cs-CZ" altLang="cs-CZ" sz="1600" dirty="0"/>
              <a:t> = </a:t>
            </a:r>
            <a:r>
              <a:rPr lang="cs-CZ" altLang="cs-CZ" sz="1600" u="sng" dirty="0"/>
              <a:t>6BDDFh</a:t>
            </a:r>
          </a:p>
          <a:p>
            <a:pPr eaLnBrk="1" hangingPunct="1"/>
            <a:endParaRPr lang="cs-CZ" altLang="cs-CZ" sz="1600" dirty="0"/>
          </a:p>
          <a:p>
            <a:pPr eaLnBrk="1" hangingPunct="1"/>
            <a:endParaRPr lang="cs-CZ" altLang="cs-CZ" sz="1600" dirty="0"/>
          </a:p>
          <a:p>
            <a:pPr marL="0" indent="0" eaLnBrk="1" hangingPunct="1">
              <a:buNone/>
            </a:pPr>
            <a:endParaRPr lang="cs-CZ" altLang="cs-CZ" sz="1600" b="1" dirty="0"/>
          </a:p>
        </p:txBody>
      </p:sp>
    </p:spTree>
    <p:extLst>
      <p:ext uri="{BB962C8B-B14F-4D97-AF65-F5344CB8AC3E}">
        <p14:creationId xmlns:p14="http://schemas.microsoft.com/office/powerpoint/2010/main" val="1251350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D40AEBF3-4B4F-45B9-877A-8429D59B3434}"/>
              </a:ext>
            </a:extLst>
          </p:cNvPr>
          <p:cNvSpPr>
            <a:spLocks noChangeArrowheads="1"/>
          </p:cNvSpPr>
          <p:nvPr/>
        </p:nvSpPr>
        <p:spPr bwMode="auto">
          <a:xfrm>
            <a:off x="3887924" y="1066768"/>
            <a:ext cx="1524000" cy="4937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0488" name="Rectangle 8" descr="Světlý šikmo dolů">
            <a:extLst>
              <a:ext uri="{FF2B5EF4-FFF2-40B4-BE49-F238E27FC236}">
                <a16:creationId xmlns:a16="http://schemas.microsoft.com/office/drawing/2014/main" id="{5318832E-959C-4883-9C3F-812B8CBFE598}"/>
              </a:ext>
            </a:extLst>
          </p:cNvPr>
          <p:cNvSpPr>
            <a:spLocks noChangeArrowheads="1"/>
          </p:cNvSpPr>
          <p:nvPr/>
        </p:nvSpPr>
        <p:spPr bwMode="auto">
          <a:xfrm>
            <a:off x="3887924" y="3871510"/>
            <a:ext cx="1524000" cy="1319643"/>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dirty="0"/>
          </a:p>
        </p:txBody>
      </p:sp>
      <p:sp>
        <p:nvSpPr>
          <p:cNvPr id="20494" name="Text Box 14">
            <a:extLst>
              <a:ext uri="{FF2B5EF4-FFF2-40B4-BE49-F238E27FC236}">
                <a16:creationId xmlns:a16="http://schemas.microsoft.com/office/drawing/2014/main" id="{8CFF2785-954E-4A80-BE09-D84B42972DC3}"/>
              </a:ext>
            </a:extLst>
          </p:cNvPr>
          <p:cNvSpPr txBox="1">
            <a:spLocks noChangeArrowheads="1"/>
          </p:cNvSpPr>
          <p:nvPr/>
        </p:nvSpPr>
        <p:spPr bwMode="auto">
          <a:xfrm>
            <a:off x="2320392" y="5175126"/>
            <a:ext cx="18003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400" dirty="0">
                <a:latin typeface="+mn-lt"/>
              </a:rPr>
              <a:t>45670h</a:t>
            </a:r>
          </a:p>
          <a:p>
            <a:pPr eaLnBrk="1" hangingPunct="1">
              <a:spcBef>
                <a:spcPts val="0"/>
              </a:spcBef>
            </a:pPr>
            <a:r>
              <a:rPr lang="cs-CZ" altLang="cs-CZ" sz="1400" dirty="0">
                <a:latin typeface="+mn-lt"/>
              </a:rPr>
              <a:t>Počátek segmentu</a:t>
            </a:r>
          </a:p>
        </p:txBody>
      </p:sp>
      <p:sp>
        <p:nvSpPr>
          <p:cNvPr id="20497" name="Line 17">
            <a:extLst>
              <a:ext uri="{FF2B5EF4-FFF2-40B4-BE49-F238E27FC236}">
                <a16:creationId xmlns:a16="http://schemas.microsoft.com/office/drawing/2014/main" id="{EBE90C18-6031-4D39-B6A9-49AC02DA4049}"/>
              </a:ext>
            </a:extLst>
          </p:cNvPr>
          <p:cNvSpPr>
            <a:spLocks noChangeShapeType="1"/>
          </p:cNvSpPr>
          <p:nvPr/>
        </p:nvSpPr>
        <p:spPr bwMode="auto">
          <a:xfrm flipV="1">
            <a:off x="2897324" y="5179316"/>
            <a:ext cx="990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20501" name="Text Box 21">
            <a:extLst>
              <a:ext uri="{FF2B5EF4-FFF2-40B4-BE49-F238E27FC236}">
                <a16:creationId xmlns:a16="http://schemas.microsoft.com/office/drawing/2014/main" id="{A9FDC607-E750-420B-867A-B2C3278E4994}"/>
              </a:ext>
            </a:extLst>
          </p:cNvPr>
          <p:cNvSpPr txBox="1">
            <a:spLocks noChangeArrowheads="1"/>
          </p:cNvSpPr>
          <p:nvPr/>
        </p:nvSpPr>
        <p:spPr bwMode="auto">
          <a:xfrm>
            <a:off x="5677557" y="4368908"/>
            <a:ext cx="17898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600" dirty="0">
                <a:latin typeface="Times New Roman" panose="02020603050405020304" pitchFamily="18" charset="0"/>
              </a:rPr>
              <a:t>Datový segment</a:t>
            </a:r>
            <a:endParaRPr lang="cs-CZ" altLang="cs-CZ" sz="2400" dirty="0">
              <a:latin typeface="Times New Roman" panose="02020603050405020304" pitchFamily="18" charset="0"/>
            </a:endParaRPr>
          </a:p>
        </p:txBody>
      </p:sp>
      <p:sp>
        <p:nvSpPr>
          <p:cNvPr id="20502" name="AutoShape 22">
            <a:extLst>
              <a:ext uri="{FF2B5EF4-FFF2-40B4-BE49-F238E27FC236}">
                <a16:creationId xmlns:a16="http://schemas.microsoft.com/office/drawing/2014/main" id="{DB44F170-BA41-4AFA-8008-919ED423D9CF}"/>
              </a:ext>
            </a:extLst>
          </p:cNvPr>
          <p:cNvSpPr>
            <a:spLocks/>
          </p:cNvSpPr>
          <p:nvPr/>
        </p:nvSpPr>
        <p:spPr bwMode="auto">
          <a:xfrm>
            <a:off x="5441937" y="3889267"/>
            <a:ext cx="223421" cy="1301887"/>
          </a:xfrm>
          <a:prstGeom prst="rightBrace">
            <a:avLst>
              <a:gd name="adj1" fmla="val 305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6" name="TextovéPole 5">
            <a:extLst>
              <a:ext uri="{FF2B5EF4-FFF2-40B4-BE49-F238E27FC236}">
                <a16:creationId xmlns:a16="http://schemas.microsoft.com/office/drawing/2014/main" id="{660F4C14-F619-45CD-A643-D25537F06708}"/>
              </a:ext>
            </a:extLst>
          </p:cNvPr>
          <p:cNvSpPr txBox="1"/>
          <p:nvPr/>
        </p:nvSpPr>
        <p:spPr>
          <a:xfrm>
            <a:off x="215516" y="156015"/>
            <a:ext cx="2736304" cy="923330"/>
          </a:xfrm>
          <a:prstGeom prst="rect">
            <a:avLst/>
          </a:prstGeom>
          <a:solidFill>
            <a:srgbClr val="FF0000"/>
          </a:solidFill>
        </p:spPr>
        <p:txBody>
          <a:bodyPr wrap="square" rtlCol="0">
            <a:spAutoFit/>
          </a:bodyPr>
          <a:lstStyle/>
          <a:p>
            <a:r>
              <a:rPr lang="cs-CZ" b="1" dirty="0"/>
              <a:t>Offset</a:t>
            </a:r>
            <a:r>
              <a:rPr lang="cs-CZ" dirty="0"/>
              <a:t> – 16 bitů</a:t>
            </a:r>
          </a:p>
          <a:p>
            <a:r>
              <a:rPr lang="cs-CZ" dirty="0"/>
              <a:t>&lt;0 , 65535&gt;</a:t>
            </a:r>
          </a:p>
          <a:p>
            <a:r>
              <a:rPr lang="cs-CZ" dirty="0"/>
              <a:t>&lt;0 , FFFF h&gt;</a:t>
            </a:r>
          </a:p>
        </p:txBody>
      </p:sp>
      <p:cxnSp>
        <p:nvCxnSpPr>
          <p:cNvPr id="9" name="Přímá spojnice se šipkou 8">
            <a:extLst>
              <a:ext uri="{FF2B5EF4-FFF2-40B4-BE49-F238E27FC236}">
                <a16:creationId xmlns:a16="http://schemas.microsoft.com/office/drawing/2014/main" id="{473EC2F5-1B25-4A4B-A467-C869D21C6B24}"/>
              </a:ext>
            </a:extLst>
          </p:cNvPr>
          <p:cNvCxnSpPr/>
          <p:nvPr/>
        </p:nvCxnSpPr>
        <p:spPr>
          <a:xfrm flipH="1" flipV="1">
            <a:off x="5405574" y="5191154"/>
            <a:ext cx="459119" cy="3875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ovéPole 9">
            <a:extLst>
              <a:ext uri="{FF2B5EF4-FFF2-40B4-BE49-F238E27FC236}">
                <a16:creationId xmlns:a16="http://schemas.microsoft.com/office/drawing/2014/main" id="{A8AD2F12-1F27-41E0-849B-CDE93227ED71}"/>
              </a:ext>
            </a:extLst>
          </p:cNvPr>
          <p:cNvSpPr txBox="1"/>
          <p:nvPr/>
        </p:nvSpPr>
        <p:spPr>
          <a:xfrm>
            <a:off x="5864693" y="5578740"/>
            <a:ext cx="2167623" cy="461665"/>
          </a:xfrm>
          <a:prstGeom prst="rect">
            <a:avLst/>
          </a:prstGeom>
          <a:noFill/>
        </p:spPr>
        <p:txBody>
          <a:bodyPr wrap="square" rtlCol="0">
            <a:spAutoFit/>
          </a:bodyPr>
          <a:lstStyle/>
          <a:p>
            <a:r>
              <a:rPr lang="cs-CZ" sz="1200" dirty="0"/>
              <a:t>První bajt je v segmentu uložen na pozici s offsetem 0</a:t>
            </a:r>
          </a:p>
        </p:txBody>
      </p:sp>
      <p:cxnSp>
        <p:nvCxnSpPr>
          <p:cNvPr id="25" name="Přímá spojnice se šipkou 24">
            <a:extLst>
              <a:ext uri="{FF2B5EF4-FFF2-40B4-BE49-F238E27FC236}">
                <a16:creationId xmlns:a16="http://schemas.microsoft.com/office/drawing/2014/main" id="{8A7B3AC2-6A64-4201-9847-0B5FF4BB9C35}"/>
              </a:ext>
            </a:extLst>
          </p:cNvPr>
          <p:cNvCxnSpPr>
            <a:cxnSpLocks/>
          </p:cNvCxnSpPr>
          <p:nvPr/>
        </p:nvCxnSpPr>
        <p:spPr>
          <a:xfrm flipH="1">
            <a:off x="5405574" y="3680394"/>
            <a:ext cx="487816" cy="185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ovéPole 25">
            <a:extLst>
              <a:ext uri="{FF2B5EF4-FFF2-40B4-BE49-F238E27FC236}">
                <a16:creationId xmlns:a16="http://schemas.microsoft.com/office/drawing/2014/main" id="{FE1BAD74-1997-460B-BB5E-D0E04657A098}"/>
              </a:ext>
            </a:extLst>
          </p:cNvPr>
          <p:cNvSpPr txBox="1"/>
          <p:nvPr/>
        </p:nvSpPr>
        <p:spPr>
          <a:xfrm>
            <a:off x="5845763" y="3548344"/>
            <a:ext cx="2167622" cy="646331"/>
          </a:xfrm>
          <a:prstGeom prst="rect">
            <a:avLst/>
          </a:prstGeom>
          <a:noFill/>
        </p:spPr>
        <p:txBody>
          <a:bodyPr wrap="square" rtlCol="0">
            <a:spAutoFit/>
          </a:bodyPr>
          <a:lstStyle/>
          <a:p>
            <a:r>
              <a:rPr lang="cs-CZ" sz="1200" dirty="0"/>
              <a:t>Poslední bajt je v segmentu uložen na pozici s offsetem 65535 (tj. </a:t>
            </a:r>
            <a:r>
              <a:rPr lang="cs-CZ" sz="1200" dirty="0" err="1"/>
              <a:t>FFFFh</a:t>
            </a:r>
            <a:r>
              <a:rPr lang="cs-CZ" sz="1200" dirty="0"/>
              <a:t>)</a:t>
            </a:r>
          </a:p>
        </p:txBody>
      </p:sp>
      <p:sp>
        <p:nvSpPr>
          <p:cNvPr id="37" name="Rectangle 8" descr="Světlý šikmo dolů">
            <a:extLst>
              <a:ext uri="{FF2B5EF4-FFF2-40B4-BE49-F238E27FC236}">
                <a16:creationId xmlns:a16="http://schemas.microsoft.com/office/drawing/2014/main" id="{8D6F2CDC-AFF1-4BFD-BC4B-DA519AAE0F54}"/>
              </a:ext>
            </a:extLst>
          </p:cNvPr>
          <p:cNvSpPr>
            <a:spLocks noChangeArrowheads="1"/>
          </p:cNvSpPr>
          <p:nvPr/>
        </p:nvSpPr>
        <p:spPr bwMode="auto">
          <a:xfrm>
            <a:off x="3887924" y="1581868"/>
            <a:ext cx="1524000" cy="131964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dirty="0"/>
          </a:p>
        </p:txBody>
      </p:sp>
      <p:sp>
        <p:nvSpPr>
          <p:cNvPr id="38" name="Text Box 14">
            <a:extLst>
              <a:ext uri="{FF2B5EF4-FFF2-40B4-BE49-F238E27FC236}">
                <a16:creationId xmlns:a16="http://schemas.microsoft.com/office/drawing/2014/main" id="{AE66620E-C124-4670-AACA-4042C69CB25A}"/>
              </a:ext>
            </a:extLst>
          </p:cNvPr>
          <p:cNvSpPr txBox="1">
            <a:spLocks noChangeArrowheads="1"/>
          </p:cNvSpPr>
          <p:nvPr/>
        </p:nvSpPr>
        <p:spPr bwMode="auto">
          <a:xfrm>
            <a:off x="2320392" y="2885484"/>
            <a:ext cx="17835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0"/>
              </a:spcBef>
            </a:pPr>
            <a:r>
              <a:rPr lang="cs-CZ" altLang="cs-CZ" sz="1400" dirty="0">
                <a:latin typeface="+mn-lt"/>
              </a:rPr>
              <a:t>5BDE0h</a:t>
            </a:r>
          </a:p>
          <a:p>
            <a:pPr eaLnBrk="1" hangingPunct="1">
              <a:spcBef>
                <a:spcPts val="0"/>
              </a:spcBef>
            </a:pPr>
            <a:r>
              <a:rPr lang="cs-CZ" altLang="cs-CZ" sz="1400" dirty="0">
                <a:latin typeface="+mn-lt"/>
              </a:rPr>
              <a:t>Počátek segmentu</a:t>
            </a:r>
          </a:p>
        </p:txBody>
      </p:sp>
      <p:sp>
        <p:nvSpPr>
          <p:cNvPr id="39" name="Line 17">
            <a:extLst>
              <a:ext uri="{FF2B5EF4-FFF2-40B4-BE49-F238E27FC236}">
                <a16:creationId xmlns:a16="http://schemas.microsoft.com/office/drawing/2014/main" id="{471E4B4F-1A2B-482D-A799-3D2616C1C007}"/>
              </a:ext>
            </a:extLst>
          </p:cNvPr>
          <p:cNvSpPr>
            <a:spLocks noChangeShapeType="1"/>
          </p:cNvSpPr>
          <p:nvPr/>
        </p:nvSpPr>
        <p:spPr bwMode="auto">
          <a:xfrm flipV="1">
            <a:off x="2897324" y="2889674"/>
            <a:ext cx="990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0" name="Text Box 21">
            <a:extLst>
              <a:ext uri="{FF2B5EF4-FFF2-40B4-BE49-F238E27FC236}">
                <a16:creationId xmlns:a16="http://schemas.microsoft.com/office/drawing/2014/main" id="{F6D14ED9-D1EA-4AB8-B8B9-399A0DCAE9EE}"/>
              </a:ext>
            </a:extLst>
          </p:cNvPr>
          <p:cNvSpPr txBox="1">
            <a:spLocks noChangeArrowheads="1"/>
          </p:cNvSpPr>
          <p:nvPr/>
        </p:nvSpPr>
        <p:spPr bwMode="auto">
          <a:xfrm>
            <a:off x="5695371" y="2081291"/>
            <a:ext cx="186551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600" dirty="0">
                <a:latin typeface="Times New Roman" panose="02020603050405020304" pitchFamily="18" charset="0"/>
              </a:rPr>
              <a:t>Kódový segment</a:t>
            </a:r>
            <a:endParaRPr lang="cs-CZ" altLang="cs-CZ" sz="2400" dirty="0">
              <a:latin typeface="Times New Roman" panose="02020603050405020304" pitchFamily="18" charset="0"/>
            </a:endParaRPr>
          </a:p>
        </p:txBody>
      </p:sp>
      <p:sp>
        <p:nvSpPr>
          <p:cNvPr id="41" name="AutoShape 22">
            <a:extLst>
              <a:ext uri="{FF2B5EF4-FFF2-40B4-BE49-F238E27FC236}">
                <a16:creationId xmlns:a16="http://schemas.microsoft.com/office/drawing/2014/main" id="{F86029E1-C274-4A82-AFCF-0FCF83B6D48B}"/>
              </a:ext>
            </a:extLst>
          </p:cNvPr>
          <p:cNvSpPr>
            <a:spLocks/>
          </p:cNvSpPr>
          <p:nvPr/>
        </p:nvSpPr>
        <p:spPr bwMode="auto">
          <a:xfrm>
            <a:off x="5441937" y="1599625"/>
            <a:ext cx="223421" cy="1301887"/>
          </a:xfrm>
          <a:prstGeom prst="rightBrace">
            <a:avLst>
              <a:gd name="adj1" fmla="val 305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cxnSp>
        <p:nvCxnSpPr>
          <p:cNvPr id="42" name="Přímá spojnice se šipkou 41">
            <a:extLst>
              <a:ext uri="{FF2B5EF4-FFF2-40B4-BE49-F238E27FC236}">
                <a16:creationId xmlns:a16="http://schemas.microsoft.com/office/drawing/2014/main" id="{CF53920C-A1B8-4408-B01D-CB933E22B012}"/>
              </a:ext>
            </a:extLst>
          </p:cNvPr>
          <p:cNvCxnSpPr>
            <a:cxnSpLocks/>
            <a:stCxn id="43" idx="1"/>
          </p:cNvCxnSpPr>
          <p:nvPr/>
        </p:nvCxnSpPr>
        <p:spPr>
          <a:xfrm flipH="1" flipV="1">
            <a:off x="5405575" y="2901513"/>
            <a:ext cx="604114" cy="2726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ovéPole 42">
            <a:extLst>
              <a:ext uri="{FF2B5EF4-FFF2-40B4-BE49-F238E27FC236}">
                <a16:creationId xmlns:a16="http://schemas.microsoft.com/office/drawing/2014/main" id="{BC0E3590-98C2-45CF-925D-26A0B489444A}"/>
              </a:ext>
            </a:extLst>
          </p:cNvPr>
          <p:cNvSpPr txBox="1"/>
          <p:nvPr/>
        </p:nvSpPr>
        <p:spPr>
          <a:xfrm>
            <a:off x="6009689" y="2943348"/>
            <a:ext cx="2167623" cy="461665"/>
          </a:xfrm>
          <a:prstGeom prst="rect">
            <a:avLst/>
          </a:prstGeom>
          <a:noFill/>
        </p:spPr>
        <p:txBody>
          <a:bodyPr wrap="square" rtlCol="0">
            <a:spAutoFit/>
          </a:bodyPr>
          <a:lstStyle/>
          <a:p>
            <a:r>
              <a:rPr lang="cs-CZ" sz="1200" dirty="0"/>
              <a:t>První bajt je v segmentu uložen na pozici s offsetem 0</a:t>
            </a:r>
          </a:p>
        </p:txBody>
      </p:sp>
      <p:cxnSp>
        <p:nvCxnSpPr>
          <p:cNvPr id="44" name="Přímá spojnice se šipkou 43">
            <a:extLst>
              <a:ext uri="{FF2B5EF4-FFF2-40B4-BE49-F238E27FC236}">
                <a16:creationId xmlns:a16="http://schemas.microsoft.com/office/drawing/2014/main" id="{33578844-D310-49A5-943F-DA55DAD54DD9}"/>
              </a:ext>
            </a:extLst>
          </p:cNvPr>
          <p:cNvCxnSpPr>
            <a:cxnSpLocks/>
          </p:cNvCxnSpPr>
          <p:nvPr/>
        </p:nvCxnSpPr>
        <p:spPr>
          <a:xfrm flipH="1">
            <a:off x="5405574" y="1390752"/>
            <a:ext cx="487816" cy="185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ovéPole 44">
            <a:extLst>
              <a:ext uri="{FF2B5EF4-FFF2-40B4-BE49-F238E27FC236}">
                <a16:creationId xmlns:a16="http://schemas.microsoft.com/office/drawing/2014/main" id="{86755202-D32A-486F-BA9A-247EEBC26E08}"/>
              </a:ext>
            </a:extLst>
          </p:cNvPr>
          <p:cNvSpPr txBox="1"/>
          <p:nvPr/>
        </p:nvSpPr>
        <p:spPr>
          <a:xfrm>
            <a:off x="5845763" y="1258702"/>
            <a:ext cx="2167622" cy="646331"/>
          </a:xfrm>
          <a:prstGeom prst="rect">
            <a:avLst/>
          </a:prstGeom>
          <a:noFill/>
        </p:spPr>
        <p:txBody>
          <a:bodyPr wrap="square" rtlCol="0">
            <a:spAutoFit/>
          </a:bodyPr>
          <a:lstStyle/>
          <a:p>
            <a:r>
              <a:rPr lang="cs-CZ" sz="1200" dirty="0"/>
              <a:t>Poslední bajt je v segmentu uložen na pozici s offsetem 65535 (tj. </a:t>
            </a:r>
            <a:r>
              <a:rPr lang="cs-CZ" sz="1200" dirty="0" err="1"/>
              <a:t>FFFFh</a:t>
            </a:r>
            <a:r>
              <a:rPr lang="cs-CZ" sz="1200" dirty="0"/>
              <a:t>)</a:t>
            </a:r>
          </a:p>
        </p:txBody>
      </p:sp>
      <p:sp>
        <p:nvSpPr>
          <p:cNvPr id="17" name="Text Box 14">
            <a:extLst>
              <a:ext uri="{FF2B5EF4-FFF2-40B4-BE49-F238E27FC236}">
                <a16:creationId xmlns:a16="http://schemas.microsoft.com/office/drawing/2014/main" id="{C4C747B4-9795-4A86-9D9B-E7124D0E330D}"/>
              </a:ext>
            </a:extLst>
          </p:cNvPr>
          <p:cNvSpPr txBox="1">
            <a:spLocks noChangeArrowheads="1"/>
          </p:cNvSpPr>
          <p:nvPr/>
        </p:nvSpPr>
        <p:spPr bwMode="auto">
          <a:xfrm>
            <a:off x="2312186" y="3861822"/>
            <a:ext cx="1113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400" dirty="0">
                <a:latin typeface="+mn-lt"/>
              </a:rPr>
              <a:t>5566Fh</a:t>
            </a:r>
          </a:p>
        </p:txBody>
      </p:sp>
      <p:sp>
        <p:nvSpPr>
          <p:cNvPr id="18" name="Line 17">
            <a:extLst>
              <a:ext uri="{FF2B5EF4-FFF2-40B4-BE49-F238E27FC236}">
                <a16:creationId xmlns:a16="http://schemas.microsoft.com/office/drawing/2014/main" id="{DC14FEC6-16FF-4EE7-B8DC-4B32D23CCAB6}"/>
              </a:ext>
            </a:extLst>
          </p:cNvPr>
          <p:cNvSpPr>
            <a:spLocks noChangeShapeType="1"/>
          </p:cNvSpPr>
          <p:nvPr/>
        </p:nvSpPr>
        <p:spPr bwMode="auto">
          <a:xfrm flipV="1">
            <a:off x="2889118" y="3866012"/>
            <a:ext cx="990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19" name="Text Box 14">
            <a:extLst>
              <a:ext uri="{FF2B5EF4-FFF2-40B4-BE49-F238E27FC236}">
                <a16:creationId xmlns:a16="http://schemas.microsoft.com/office/drawing/2014/main" id="{6748FCB1-FCB7-44C1-9C67-F58C87CF2727}"/>
              </a:ext>
            </a:extLst>
          </p:cNvPr>
          <p:cNvSpPr txBox="1">
            <a:spLocks noChangeArrowheads="1"/>
          </p:cNvSpPr>
          <p:nvPr/>
        </p:nvSpPr>
        <p:spPr bwMode="auto">
          <a:xfrm>
            <a:off x="2265524" y="1580561"/>
            <a:ext cx="1113167"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400" dirty="0">
                <a:latin typeface="+mn-lt"/>
              </a:rPr>
              <a:t>6BDDFh</a:t>
            </a:r>
          </a:p>
          <a:p>
            <a:pPr eaLnBrk="1" hangingPunct="1">
              <a:spcBef>
                <a:spcPct val="50000"/>
              </a:spcBef>
            </a:pPr>
            <a:endParaRPr lang="cs-CZ" altLang="cs-CZ" sz="1400" dirty="0">
              <a:latin typeface="+mn-lt"/>
            </a:endParaRPr>
          </a:p>
        </p:txBody>
      </p:sp>
      <p:sp>
        <p:nvSpPr>
          <p:cNvPr id="20" name="Line 17">
            <a:extLst>
              <a:ext uri="{FF2B5EF4-FFF2-40B4-BE49-F238E27FC236}">
                <a16:creationId xmlns:a16="http://schemas.microsoft.com/office/drawing/2014/main" id="{227DA19C-583E-4648-99D8-EEE6BF0F2B7E}"/>
              </a:ext>
            </a:extLst>
          </p:cNvPr>
          <p:cNvSpPr>
            <a:spLocks noChangeShapeType="1"/>
          </p:cNvSpPr>
          <p:nvPr/>
        </p:nvSpPr>
        <p:spPr bwMode="auto">
          <a:xfrm flipV="1">
            <a:off x="2863289" y="1575944"/>
            <a:ext cx="990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Tree>
    <p:extLst>
      <p:ext uri="{BB962C8B-B14F-4D97-AF65-F5344CB8AC3E}">
        <p14:creationId xmlns:p14="http://schemas.microsoft.com/office/powerpoint/2010/main" val="2994458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B69AE7C-11B7-40C0-B436-4ED5BC670461}"/>
              </a:ext>
            </a:extLst>
          </p:cNvPr>
          <p:cNvSpPr>
            <a:spLocks noGrp="1" noChangeArrowheads="1"/>
          </p:cNvSpPr>
          <p:nvPr>
            <p:ph type="title"/>
          </p:nvPr>
        </p:nvSpPr>
        <p:spPr/>
        <p:txBody>
          <a:bodyPr/>
          <a:lstStyle/>
          <a:p>
            <a:r>
              <a:rPr lang="cs-CZ" altLang="cs-CZ"/>
              <a:t>Adresace paměti</a:t>
            </a:r>
          </a:p>
        </p:txBody>
      </p:sp>
      <p:sp>
        <p:nvSpPr>
          <p:cNvPr id="14339" name="Rectangle 3">
            <a:extLst>
              <a:ext uri="{FF2B5EF4-FFF2-40B4-BE49-F238E27FC236}">
                <a16:creationId xmlns:a16="http://schemas.microsoft.com/office/drawing/2014/main" id="{42800556-3755-4BFB-A001-0F49CDD09B43}"/>
              </a:ext>
            </a:extLst>
          </p:cNvPr>
          <p:cNvSpPr>
            <a:spLocks noGrp="1" noChangeArrowheads="1"/>
          </p:cNvSpPr>
          <p:nvPr>
            <p:ph type="body" idx="1"/>
          </p:nvPr>
        </p:nvSpPr>
        <p:spPr>
          <a:xfrm>
            <a:off x="457200" y="1719262"/>
            <a:ext cx="8229600" cy="4842085"/>
          </a:xfrm>
        </p:spPr>
        <p:txBody>
          <a:bodyPr/>
          <a:lstStyle/>
          <a:p>
            <a:pPr eaLnBrk="1" hangingPunct="1"/>
            <a:r>
              <a:rPr lang="cs-CZ" altLang="cs-CZ" sz="2000" dirty="0"/>
              <a:t>Počáteční adresa každého segmentu může ležet kdekoliv v paměti (tj. mezi 0-FFFFFh) a musí být násobkem </a:t>
            </a:r>
            <a:r>
              <a:rPr lang="cs-CZ" altLang="cs-CZ" sz="2000" b="1" dirty="0"/>
              <a:t>šestnácti</a:t>
            </a:r>
          </a:p>
          <a:p>
            <a:pPr eaLnBrk="1" hangingPunct="1"/>
            <a:r>
              <a:rPr lang="cs-CZ" altLang="cs-CZ" sz="2000" dirty="0"/>
              <a:t>čísla, která jsou násobkem </a:t>
            </a:r>
            <a:r>
              <a:rPr lang="cs-CZ" altLang="cs-CZ" sz="2000" b="1" dirty="0"/>
              <a:t>šestnácti,</a:t>
            </a:r>
            <a:r>
              <a:rPr lang="cs-CZ" altLang="cs-CZ" sz="2000" dirty="0"/>
              <a:t> končí ve dvojkové soustavě </a:t>
            </a:r>
            <a:r>
              <a:rPr lang="cs-CZ" altLang="cs-CZ" sz="2000" b="1" dirty="0"/>
              <a:t>4 nulami</a:t>
            </a:r>
            <a:r>
              <a:rPr lang="cs-CZ" altLang="cs-CZ" sz="2000" dirty="0"/>
              <a:t>, v </a:t>
            </a:r>
            <a:r>
              <a:rPr lang="cs-CZ" altLang="cs-CZ" sz="2000" b="1" dirty="0"/>
              <a:t>hexadecimální</a:t>
            </a:r>
            <a:r>
              <a:rPr lang="cs-CZ" altLang="cs-CZ" sz="2000" dirty="0"/>
              <a:t> soustavě </a:t>
            </a:r>
            <a:r>
              <a:rPr lang="cs-CZ" altLang="cs-CZ" sz="2000" b="1" dirty="0"/>
              <a:t>nulou</a:t>
            </a:r>
          </a:p>
          <a:p>
            <a:pPr eaLnBrk="1" hangingPunct="1"/>
            <a:r>
              <a:rPr lang="cs-CZ" altLang="cs-CZ" sz="2000" dirty="0"/>
              <a:t>Protože </a:t>
            </a:r>
            <a:r>
              <a:rPr lang="cs-CZ" altLang="cs-CZ" sz="2000" b="1" dirty="0"/>
              <a:t>20-bitová</a:t>
            </a:r>
            <a:r>
              <a:rPr lang="cs-CZ" altLang="cs-CZ" sz="2000" dirty="0"/>
              <a:t> počáteční adresa segmentu bude mít na konci vždy </a:t>
            </a:r>
            <a:r>
              <a:rPr lang="cs-CZ" altLang="cs-CZ" sz="2000" b="1" dirty="0"/>
              <a:t>4 nuly</a:t>
            </a:r>
            <a:r>
              <a:rPr lang="cs-CZ" altLang="cs-CZ" sz="2000" dirty="0"/>
              <a:t>, stačí uvádět pouze jejích prvních </a:t>
            </a:r>
            <a:r>
              <a:rPr lang="cs-CZ" altLang="cs-CZ" sz="2000" b="1" dirty="0"/>
              <a:t>šestnáct bitů </a:t>
            </a:r>
            <a:r>
              <a:rPr lang="cs-CZ" altLang="cs-CZ" sz="2000" dirty="0"/>
              <a:t>(4 nuly vynecháme, víme že tam jsou vždy)</a:t>
            </a:r>
          </a:p>
          <a:p>
            <a:pPr eaLnBrk="1" hangingPunct="1"/>
            <a:r>
              <a:rPr lang="cs-CZ" altLang="cs-CZ" sz="2000" dirty="0"/>
              <a:t>Informaci o dvacetibitové </a:t>
            </a:r>
            <a:r>
              <a:rPr lang="cs-CZ" altLang="cs-CZ" sz="2000" b="1" dirty="0"/>
              <a:t>počáteční adrese segmentu</a:t>
            </a:r>
            <a:r>
              <a:rPr lang="cs-CZ" altLang="cs-CZ" sz="2000" dirty="0"/>
              <a:t> tak lze ukládat pouze pomocí </a:t>
            </a:r>
            <a:r>
              <a:rPr lang="cs-CZ" altLang="cs-CZ" sz="2000" b="1" dirty="0"/>
              <a:t>16 bitů</a:t>
            </a:r>
          </a:p>
          <a:p>
            <a:pPr eaLnBrk="1" hangingPunct="1"/>
            <a:r>
              <a:rPr lang="cs-CZ" altLang="cs-CZ" sz="2000" b="1" dirty="0"/>
              <a:t>Logická adresa</a:t>
            </a:r>
            <a:r>
              <a:rPr lang="cs-CZ" altLang="cs-CZ" sz="2000" dirty="0"/>
              <a:t> je tedy tvořena </a:t>
            </a:r>
          </a:p>
          <a:p>
            <a:pPr lvl="1" eaLnBrk="1" hangingPunct="1"/>
            <a:r>
              <a:rPr lang="cs-CZ" altLang="cs-CZ" sz="1900" b="1" dirty="0"/>
              <a:t>16-bitovou</a:t>
            </a:r>
            <a:r>
              <a:rPr lang="cs-CZ" altLang="cs-CZ" sz="1900" dirty="0"/>
              <a:t> informací o  počátku segmentu (</a:t>
            </a:r>
            <a:r>
              <a:rPr lang="cs-CZ" altLang="cs-CZ" sz="1900" b="1" dirty="0"/>
              <a:t>počáteční adresou</a:t>
            </a:r>
            <a:r>
              <a:rPr lang="cs-CZ" altLang="cs-CZ" sz="1900" dirty="0"/>
              <a:t> segmentu oříznutou z 20 bitů na 16 bitů) </a:t>
            </a:r>
          </a:p>
          <a:p>
            <a:pPr lvl="1" eaLnBrk="1" hangingPunct="1"/>
            <a:r>
              <a:rPr lang="cs-CZ" altLang="cs-CZ" sz="1900" dirty="0"/>
              <a:t>a </a:t>
            </a:r>
            <a:r>
              <a:rPr lang="cs-CZ" altLang="cs-CZ" sz="1900" b="1" dirty="0"/>
              <a:t>16-bitovým offsetem</a:t>
            </a:r>
            <a:r>
              <a:rPr lang="cs-CZ" altLang="cs-CZ" sz="1900" dirty="0"/>
              <a:t> (pozicí bajtu uvnitř tohoto 64kB velkého segmentu)</a:t>
            </a:r>
          </a:p>
          <a:p>
            <a:pPr eaLnBrk="1" hangingPunct="1">
              <a:lnSpc>
                <a:spcPct val="90000"/>
              </a:lnSpc>
            </a:pPr>
            <a:endParaRPr lang="cs-CZ" altLang="cs-CZ" sz="2000" dirty="0"/>
          </a:p>
          <a:p>
            <a:pPr>
              <a:lnSpc>
                <a:spcPct val="90000"/>
              </a:lnSpc>
            </a:pPr>
            <a:endParaRPr lang="cs-CZ" altLang="cs-CZ" sz="21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9E90050-79F0-4CEF-85D8-70AA39EA8F4E}"/>
              </a:ext>
            </a:extLst>
          </p:cNvPr>
          <p:cNvSpPr>
            <a:spLocks noGrp="1" noChangeArrowheads="1"/>
          </p:cNvSpPr>
          <p:nvPr>
            <p:ph type="title" idx="4294967295"/>
          </p:nvPr>
        </p:nvSpPr>
        <p:spPr/>
        <p:txBody>
          <a:bodyPr/>
          <a:lstStyle/>
          <a:p>
            <a:pPr eaLnBrk="1" hangingPunct="1"/>
            <a:r>
              <a:rPr lang="cs-CZ" altLang="cs-CZ"/>
              <a:t>Segment a offset</a:t>
            </a:r>
          </a:p>
        </p:txBody>
      </p:sp>
      <p:sp>
        <p:nvSpPr>
          <p:cNvPr id="15363" name="Rectangle 3">
            <a:extLst>
              <a:ext uri="{FF2B5EF4-FFF2-40B4-BE49-F238E27FC236}">
                <a16:creationId xmlns:a16="http://schemas.microsoft.com/office/drawing/2014/main" id="{67D38C44-DE60-4B8A-998E-82E80AB1E8C1}"/>
              </a:ext>
            </a:extLst>
          </p:cNvPr>
          <p:cNvSpPr>
            <a:spLocks noGrp="1" noChangeArrowheads="1"/>
          </p:cNvSpPr>
          <p:nvPr>
            <p:ph type="body" idx="4294967295"/>
          </p:nvPr>
        </p:nvSpPr>
        <p:spPr/>
        <p:txBody>
          <a:bodyPr/>
          <a:lstStyle/>
          <a:p>
            <a:pPr eaLnBrk="1" hangingPunct="1">
              <a:lnSpc>
                <a:spcPct val="80000"/>
              </a:lnSpc>
            </a:pPr>
            <a:r>
              <a:rPr lang="cs-CZ" altLang="cs-CZ" sz="1900"/>
              <a:t>Logická adresa</a:t>
            </a:r>
          </a:p>
          <a:p>
            <a:pPr lvl="1" eaLnBrk="1" hangingPunct="1">
              <a:lnSpc>
                <a:spcPct val="80000"/>
              </a:lnSpc>
              <a:buFont typeface="Wingdings" panose="05000000000000000000" pitchFamily="2" charset="2"/>
              <a:buNone/>
            </a:pPr>
            <a:r>
              <a:rPr lang="cs-CZ" altLang="cs-CZ" sz="1700" b="1"/>
              <a:t>segment=1234h</a:t>
            </a:r>
            <a:r>
              <a:rPr lang="cs-CZ" altLang="cs-CZ" sz="1700"/>
              <a:t> (16-bitová informace o počáteční adrese segmentu)</a:t>
            </a:r>
          </a:p>
          <a:p>
            <a:pPr lvl="1" eaLnBrk="1" hangingPunct="1">
              <a:lnSpc>
                <a:spcPct val="80000"/>
              </a:lnSpc>
              <a:buFont typeface="Wingdings" panose="05000000000000000000" pitchFamily="2" charset="2"/>
              <a:buNone/>
            </a:pPr>
            <a:r>
              <a:rPr lang="cs-CZ" altLang="cs-CZ" sz="1700" b="1"/>
              <a:t>offset=0012h</a:t>
            </a:r>
            <a:r>
              <a:rPr lang="cs-CZ" altLang="cs-CZ" sz="1700"/>
              <a:t> (16-bitová informace o poloze uvnitř segmentu)</a:t>
            </a:r>
            <a:endParaRPr lang="en-US" altLang="cs-CZ" sz="1700"/>
          </a:p>
          <a:p>
            <a:pPr lvl="1" eaLnBrk="1" hangingPunct="1">
              <a:lnSpc>
                <a:spcPct val="80000"/>
              </a:lnSpc>
            </a:pPr>
            <a:endParaRPr lang="en-US" altLang="cs-CZ" sz="1700"/>
          </a:p>
          <a:p>
            <a:pPr eaLnBrk="1" hangingPunct="1">
              <a:lnSpc>
                <a:spcPct val="80000"/>
              </a:lnSpc>
            </a:pPr>
            <a:r>
              <a:rPr lang="cs-CZ" altLang="cs-CZ" sz="1900"/>
              <a:t>To znamená, že chceme přistupovat k paměťové buňce, která je posunuta o +0012h bajtů vůči počátku segmentu...</a:t>
            </a:r>
          </a:p>
          <a:p>
            <a:pPr eaLnBrk="1" hangingPunct="1">
              <a:lnSpc>
                <a:spcPct val="80000"/>
              </a:lnSpc>
            </a:pPr>
            <a:r>
              <a:rPr lang="cs-CZ" altLang="cs-CZ" sz="1900"/>
              <a:t>... a počáteční pozice segmentu v paměti je 1234</a:t>
            </a:r>
            <a:r>
              <a:rPr lang="cs-CZ" altLang="cs-CZ" sz="1900" u="sng"/>
              <a:t>0</a:t>
            </a:r>
            <a:r>
              <a:rPr lang="cs-CZ" altLang="cs-CZ" sz="1900"/>
              <a:t>h (byly přidány čtyři nulové bity, což je vlastně ve dvojkové soustavě totéž jako bychom provedli násobení šestnácti)</a:t>
            </a:r>
          </a:p>
          <a:p>
            <a:pPr eaLnBrk="1" hangingPunct="1">
              <a:lnSpc>
                <a:spcPct val="80000"/>
              </a:lnSpc>
            </a:pPr>
            <a:r>
              <a:rPr lang="cs-CZ" altLang="cs-CZ" sz="1900"/>
              <a:t>Fyzická adresa je tedy 12340h </a:t>
            </a:r>
            <a:r>
              <a:rPr lang="en-US" altLang="cs-CZ" sz="1900"/>
              <a:t>+ 0012h</a:t>
            </a:r>
          </a:p>
          <a:p>
            <a:pPr eaLnBrk="1" hangingPunct="1">
              <a:lnSpc>
                <a:spcPct val="80000"/>
              </a:lnSpc>
              <a:buFont typeface="Wingdings" panose="05000000000000000000" pitchFamily="2" charset="2"/>
              <a:buNone/>
            </a:pPr>
            <a:r>
              <a:rPr lang="en-US" altLang="cs-CZ" sz="1900"/>
              <a:t>		</a:t>
            </a:r>
          </a:p>
          <a:p>
            <a:pPr eaLnBrk="1" hangingPunct="1">
              <a:lnSpc>
                <a:spcPct val="80000"/>
              </a:lnSpc>
              <a:buFont typeface="Wingdings" panose="05000000000000000000" pitchFamily="2" charset="2"/>
              <a:buNone/>
            </a:pPr>
            <a:r>
              <a:rPr lang="en-US" altLang="cs-CZ" sz="1900"/>
              <a:t>		12340h</a:t>
            </a:r>
          </a:p>
          <a:p>
            <a:pPr eaLnBrk="1" hangingPunct="1">
              <a:lnSpc>
                <a:spcPct val="80000"/>
              </a:lnSpc>
              <a:buFont typeface="Wingdings" panose="05000000000000000000" pitchFamily="2" charset="2"/>
              <a:buNone/>
            </a:pPr>
            <a:r>
              <a:rPr lang="en-US" altLang="cs-CZ" sz="1900"/>
              <a:t>		  0012h</a:t>
            </a:r>
          </a:p>
          <a:p>
            <a:pPr eaLnBrk="1" hangingPunct="1">
              <a:lnSpc>
                <a:spcPct val="80000"/>
              </a:lnSpc>
              <a:buFont typeface="Wingdings" panose="05000000000000000000" pitchFamily="2" charset="2"/>
              <a:buNone/>
            </a:pPr>
            <a:r>
              <a:rPr lang="en-US" altLang="cs-CZ" sz="1900"/>
              <a:t>		12352h</a:t>
            </a:r>
            <a:endParaRPr lang="cs-CZ" altLang="cs-CZ" sz="1900"/>
          </a:p>
          <a:p>
            <a:pPr eaLnBrk="1" hangingPunct="1">
              <a:lnSpc>
                <a:spcPct val="80000"/>
              </a:lnSpc>
            </a:pPr>
            <a:endParaRPr lang="cs-CZ" altLang="cs-CZ" sz="1900"/>
          </a:p>
          <a:p>
            <a:pPr lvl="1" eaLnBrk="1" hangingPunct="1">
              <a:lnSpc>
                <a:spcPct val="80000"/>
              </a:lnSpc>
            </a:pPr>
            <a:endParaRPr lang="cs-CZ" altLang="cs-CZ" sz="1700"/>
          </a:p>
        </p:txBody>
      </p:sp>
      <p:sp>
        <p:nvSpPr>
          <p:cNvPr id="24580" name="AutoShape 4">
            <a:extLst>
              <a:ext uri="{FF2B5EF4-FFF2-40B4-BE49-F238E27FC236}">
                <a16:creationId xmlns:a16="http://schemas.microsoft.com/office/drawing/2014/main" id="{4C77CE52-48D1-483D-89C7-DE6849808F7E}"/>
              </a:ext>
            </a:extLst>
          </p:cNvPr>
          <p:cNvSpPr>
            <a:spLocks noChangeArrowheads="1"/>
          </p:cNvSpPr>
          <p:nvPr/>
        </p:nvSpPr>
        <p:spPr bwMode="auto">
          <a:xfrm>
            <a:off x="1400175" y="4652963"/>
            <a:ext cx="609600" cy="2413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4581" name="AutoShape 5">
            <a:extLst>
              <a:ext uri="{FF2B5EF4-FFF2-40B4-BE49-F238E27FC236}">
                <a16:creationId xmlns:a16="http://schemas.microsoft.com/office/drawing/2014/main" id="{B1F10982-65EB-48B2-959D-93583D811E41}"/>
              </a:ext>
            </a:extLst>
          </p:cNvPr>
          <p:cNvSpPr>
            <a:spLocks noChangeArrowheads="1"/>
          </p:cNvSpPr>
          <p:nvPr/>
        </p:nvSpPr>
        <p:spPr bwMode="auto">
          <a:xfrm>
            <a:off x="1576388" y="4959350"/>
            <a:ext cx="584200" cy="2286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4583" name="Freeform 7">
            <a:extLst>
              <a:ext uri="{FF2B5EF4-FFF2-40B4-BE49-F238E27FC236}">
                <a16:creationId xmlns:a16="http://schemas.microsoft.com/office/drawing/2014/main" id="{825D5482-39AA-4EE6-90A1-B9E1F6A71061}"/>
              </a:ext>
            </a:extLst>
          </p:cNvPr>
          <p:cNvSpPr>
            <a:spLocks/>
          </p:cNvSpPr>
          <p:nvPr/>
        </p:nvSpPr>
        <p:spPr bwMode="auto">
          <a:xfrm>
            <a:off x="754063" y="2205038"/>
            <a:ext cx="1082675" cy="2455862"/>
          </a:xfrm>
          <a:custGeom>
            <a:avLst/>
            <a:gdLst>
              <a:gd name="T0" fmla="*/ 2147483647 w 653"/>
              <a:gd name="T1" fmla="*/ 2147483647 h 1673"/>
              <a:gd name="T2" fmla="*/ 2147483647 w 653"/>
              <a:gd name="T3" fmla="*/ 2147483647 h 1673"/>
              <a:gd name="T4" fmla="*/ 2147483647 w 653"/>
              <a:gd name="T5" fmla="*/ 0 h 1673"/>
              <a:gd name="T6" fmla="*/ 0 60000 65536"/>
              <a:gd name="T7" fmla="*/ 0 60000 65536"/>
              <a:gd name="T8" fmla="*/ 0 60000 65536"/>
            </a:gdLst>
            <a:ahLst/>
            <a:cxnLst>
              <a:cxn ang="T6">
                <a:pos x="T0" y="T1"/>
              </a:cxn>
              <a:cxn ang="T7">
                <a:pos x="T2" y="T3"/>
              </a:cxn>
              <a:cxn ang="T8">
                <a:pos x="T4" y="T5"/>
              </a:cxn>
            </a:cxnLst>
            <a:rect l="0" t="0" r="r" b="b"/>
            <a:pathLst>
              <a:path w="653" h="1673">
                <a:moveTo>
                  <a:pt x="385" y="1673"/>
                </a:moveTo>
                <a:cubicBezTo>
                  <a:pt x="192" y="1296"/>
                  <a:pt x="0" y="919"/>
                  <a:pt x="45" y="640"/>
                </a:cubicBezTo>
                <a:cubicBezTo>
                  <a:pt x="90" y="361"/>
                  <a:pt x="546" y="107"/>
                  <a:pt x="653" y="0"/>
                </a:cubicBezTo>
              </a:path>
            </a:pathLst>
          </a:custGeom>
          <a:noFill/>
          <a:ln w="9525">
            <a:solidFill>
              <a:schemeClr val="tx1"/>
            </a:solidFill>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24584" name="Freeform 8">
            <a:extLst>
              <a:ext uri="{FF2B5EF4-FFF2-40B4-BE49-F238E27FC236}">
                <a16:creationId xmlns:a16="http://schemas.microsoft.com/office/drawing/2014/main" id="{0E59CF99-6B20-4AB1-B294-1B32DC2D77EE}"/>
              </a:ext>
            </a:extLst>
          </p:cNvPr>
          <p:cNvSpPr>
            <a:spLocks/>
          </p:cNvSpPr>
          <p:nvPr/>
        </p:nvSpPr>
        <p:spPr bwMode="auto">
          <a:xfrm>
            <a:off x="2168525" y="2481263"/>
            <a:ext cx="784225" cy="2497137"/>
          </a:xfrm>
          <a:custGeom>
            <a:avLst/>
            <a:gdLst>
              <a:gd name="T0" fmla="*/ 0 w 494"/>
              <a:gd name="T1" fmla="*/ 2147483647 h 1573"/>
              <a:gd name="T2" fmla="*/ 2147483647 w 494"/>
              <a:gd name="T3" fmla="*/ 2147483647 h 1573"/>
              <a:gd name="T4" fmla="*/ 2147483647 w 494"/>
              <a:gd name="T5" fmla="*/ 0 h 1573"/>
              <a:gd name="T6" fmla="*/ 0 60000 65536"/>
              <a:gd name="T7" fmla="*/ 0 60000 65536"/>
              <a:gd name="T8" fmla="*/ 0 60000 65536"/>
            </a:gdLst>
            <a:ahLst/>
            <a:cxnLst>
              <a:cxn ang="T6">
                <a:pos x="T0" y="T1"/>
              </a:cxn>
              <a:cxn ang="T7">
                <a:pos x="T2" y="T3"/>
              </a:cxn>
              <a:cxn ang="T8">
                <a:pos x="T4" y="T5"/>
              </a:cxn>
            </a:cxnLst>
            <a:rect l="0" t="0" r="r" b="b"/>
            <a:pathLst>
              <a:path w="494" h="1573">
                <a:moveTo>
                  <a:pt x="0" y="1573"/>
                </a:moveTo>
                <a:cubicBezTo>
                  <a:pt x="237" y="1194"/>
                  <a:pt x="492" y="802"/>
                  <a:pt x="493" y="540"/>
                </a:cubicBezTo>
                <a:cubicBezTo>
                  <a:pt x="494" y="278"/>
                  <a:pt x="107" y="113"/>
                  <a:pt x="5" y="0"/>
                </a:cubicBezTo>
              </a:path>
            </a:pathLst>
          </a:custGeom>
          <a:noFill/>
          <a:ln w="9525">
            <a:solidFill>
              <a:schemeClr val="tx1"/>
            </a:solidFill>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5368" name="Line 9">
            <a:extLst>
              <a:ext uri="{FF2B5EF4-FFF2-40B4-BE49-F238E27FC236}">
                <a16:creationId xmlns:a16="http://schemas.microsoft.com/office/drawing/2014/main" id="{D511D295-4E58-49BD-90FE-8698EFB3778E}"/>
              </a:ext>
            </a:extLst>
          </p:cNvPr>
          <p:cNvSpPr>
            <a:spLocks noChangeShapeType="1"/>
          </p:cNvSpPr>
          <p:nvPr/>
        </p:nvSpPr>
        <p:spPr bwMode="auto">
          <a:xfrm>
            <a:off x="1490663" y="5235575"/>
            <a:ext cx="7762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5369" name="Text Box 10">
            <a:extLst>
              <a:ext uri="{FF2B5EF4-FFF2-40B4-BE49-F238E27FC236}">
                <a16:creationId xmlns:a16="http://schemas.microsoft.com/office/drawing/2014/main" id="{6864513B-5E73-48CB-820F-028FEAC33DF3}"/>
              </a:ext>
            </a:extLst>
          </p:cNvPr>
          <p:cNvSpPr txBox="1">
            <a:spLocks noChangeArrowheads="1"/>
          </p:cNvSpPr>
          <p:nvPr/>
        </p:nvSpPr>
        <p:spPr bwMode="auto">
          <a:xfrm>
            <a:off x="2344738" y="5272088"/>
            <a:ext cx="3384550" cy="366712"/>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b="1">
                <a:latin typeface="Tahoma" panose="020B0604030504040204" pitchFamily="34" charset="0"/>
              </a:rPr>
              <a:t>20-bitová fyzická adresa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wipe(down)">
                                      <p:cBhvr>
                                        <p:cTn id="7" dur="500"/>
                                        <p:tgtEl>
                                          <p:spTgt spid="24580"/>
                                        </p:tgtEl>
                                      </p:cBhvr>
                                    </p:animEffect>
                                  </p:childTnLst>
                                </p:cTn>
                              </p:par>
                              <p:par>
                                <p:cTn id="8" presetID="22" presetClass="entr" presetSubtype="4" fill="hold" nodeType="withEffect">
                                  <p:stCondLst>
                                    <p:cond delay="0"/>
                                  </p:stCondLst>
                                  <p:childTnLst>
                                    <p:set>
                                      <p:cBhvr>
                                        <p:cTn id="9" dur="1" fill="hold">
                                          <p:stCondLst>
                                            <p:cond delay="0"/>
                                          </p:stCondLst>
                                        </p:cTn>
                                        <p:tgtEl>
                                          <p:spTgt spid="24583"/>
                                        </p:tgtEl>
                                        <p:attrNameLst>
                                          <p:attrName>style.visibility</p:attrName>
                                        </p:attrNameLst>
                                      </p:cBhvr>
                                      <p:to>
                                        <p:strVal val="visible"/>
                                      </p:to>
                                    </p:set>
                                    <p:animEffect transition="in" filter="wipe(down)">
                                      <p:cBhvr>
                                        <p:cTn id="10" dur="500"/>
                                        <p:tgtEl>
                                          <p:spTgt spid="2458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4581"/>
                                        </p:tgtEl>
                                        <p:attrNameLst>
                                          <p:attrName>style.visibility</p:attrName>
                                        </p:attrNameLst>
                                      </p:cBhvr>
                                      <p:to>
                                        <p:strVal val="visible"/>
                                      </p:to>
                                    </p:set>
                                    <p:animEffect transition="in" filter="wipe(down)">
                                      <p:cBhvr>
                                        <p:cTn id="15" dur="500"/>
                                        <p:tgtEl>
                                          <p:spTgt spid="24581"/>
                                        </p:tgtEl>
                                      </p:cBhvr>
                                    </p:animEffect>
                                  </p:childTnLst>
                                </p:cTn>
                              </p:par>
                              <p:par>
                                <p:cTn id="16" presetID="22" presetClass="entr" presetSubtype="4" fill="hold" nodeType="withEffect">
                                  <p:stCondLst>
                                    <p:cond delay="0"/>
                                  </p:stCondLst>
                                  <p:childTnLst>
                                    <p:set>
                                      <p:cBhvr>
                                        <p:cTn id="17" dur="1" fill="hold">
                                          <p:stCondLst>
                                            <p:cond delay="0"/>
                                          </p:stCondLst>
                                        </p:cTn>
                                        <p:tgtEl>
                                          <p:spTgt spid="24584"/>
                                        </p:tgtEl>
                                        <p:attrNameLst>
                                          <p:attrName>style.visibility</p:attrName>
                                        </p:attrNameLst>
                                      </p:cBhvr>
                                      <p:to>
                                        <p:strVal val="visible"/>
                                      </p:to>
                                    </p:set>
                                    <p:animEffect transition="in" filter="wipe(down)">
                                      <p:cBhvr>
                                        <p:cTn id="18" dur="500"/>
                                        <p:tgtEl>
                                          <p:spTgt spid="24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P spid="2458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a:extLst>
              <a:ext uri="{FF2B5EF4-FFF2-40B4-BE49-F238E27FC236}">
                <a16:creationId xmlns:a16="http://schemas.microsoft.com/office/drawing/2014/main" id="{CB8D73C8-2104-4A3E-8C2C-29125186DA23}"/>
              </a:ext>
            </a:extLst>
          </p:cNvPr>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p:pic>
      <p:sp>
        <p:nvSpPr>
          <p:cNvPr id="17411" name="Rectangle 4">
            <a:extLst>
              <a:ext uri="{FF2B5EF4-FFF2-40B4-BE49-F238E27FC236}">
                <a16:creationId xmlns:a16="http://schemas.microsoft.com/office/drawing/2014/main" id="{F9972BD5-81D5-4633-9659-85ED1376C992}"/>
              </a:ext>
            </a:extLst>
          </p:cNvPr>
          <p:cNvSpPr>
            <a:spLocks noGrp="1" noChangeArrowheads="1"/>
          </p:cNvSpPr>
          <p:nvPr>
            <p:ph type="title" idx="4294967295"/>
          </p:nvPr>
        </p:nvSpPr>
        <p:spPr/>
        <p:txBody>
          <a:bodyPr/>
          <a:lstStyle/>
          <a:p>
            <a:pPr eaLnBrk="1" hangingPunct="1"/>
            <a:r>
              <a:rPr lang="cs-CZ" altLang="cs-CZ"/>
              <a:t>Výpočet fyzické adresy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A210978-9664-49A2-9A7E-A8390A9B3D0B}"/>
              </a:ext>
            </a:extLst>
          </p:cNvPr>
          <p:cNvSpPr>
            <a:spLocks noGrp="1" noChangeArrowheads="1"/>
          </p:cNvSpPr>
          <p:nvPr>
            <p:ph type="title" idx="4294967295"/>
          </p:nvPr>
        </p:nvSpPr>
        <p:spPr/>
        <p:txBody>
          <a:bodyPr/>
          <a:lstStyle/>
          <a:p>
            <a:pPr eaLnBrk="1" hangingPunct="1"/>
            <a:r>
              <a:rPr lang="en-US" altLang="cs-CZ"/>
              <a:t>Segment a offset</a:t>
            </a:r>
            <a:endParaRPr lang="cs-CZ" altLang="cs-CZ"/>
          </a:p>
        </p:txBody>
      </p:sp>
      <p:sp>
        <p:nvSpPr>
          <p:cNvPr id="18435" name="Rectangle 3">
            <a:extLst>
              <a:ext uri="{FF2B5EF4-FFF2-40B4-BE49-F238E27FC236}">
                <a16:creationId xmlns:a16="http://schemas.microsoft.com/office/drawing/2014/main" id="{50A313AB-3494-4D8D-A5E8-DB4CE93AC042}"/>
              </a:ext>
            </a:extLst>
          </p:cNvPr>
          <p:cNvSpPr>
            <a:spLocks noGrp="1" noChangeArrowheads="1"/>
          </p:cNvSpPr>
          <p:nvPr>
            <p:ph type="body" idx="4294967295"/>
          </p:nvPr>
        </p:nvSpPr>
        <p:spPr/>
        <p:txBody>
          <a:bodyPr/>
          <a:lstStyle/>
          <a:p>
            <a:pPr eaLnBrk="1" hangingPunct="1"/>
            <a:r>
              <a:rPr lang="cs-CZ" altLang="cs-CZ" sz="1600" dirty="0"/>
              <a:t>K fyzické adresaci tedy potřebujeme </a:t>
            </a:r>
            <a:r>
              <a:rPr lang="cs-CZ" altLang="cs-CZ" sz="1600" b="1" dirty="0"/>
              <a:t>dvě 16-bitové informace</a:t>
            </a:r>
          </a:p>
          <a:p>
            <a:pPr eaLnBrk="1" hangingPunct="1"/>
            <a:r>
              <a:rPr lang="cs-CZ" altLang="cs-CZ" sz="1600" dirty="0"/>
              <a:t>Prvním údajem je 16 z 20 bitů </a:t>
            </a:r>
            <a:r>
              <a:rPr lang="cs-CZ" altLang="cs-CZ" sz="1600" b="1" dirty="0"/>
              <a:t>počáteční adresy segmentu </a:t>
            </a:r>
          </a:p>
          <a:p>
            <a:pPr eaLnBrk="1" hangingPunct="1"/>
            <a:r>
              <a:rPr lang="cs-CZ" altLang="cs-CZ" sz="1600" dirty="0"/>
              <a:t>Druhým údajem je </a:t>
            </a:r>
            <a:r>
              <a:rPr lang="cs-CZ" altLang="cs-CZ" sz="1600" b="1" dirty="0"/>
              <a:t>offset  </a:t>
            </a:r>
          </a:p>
          <a:p>
            <a:pPr eaLnBrk="1" hangingPunct="1"/>
            <a:endParaRPr lang="cs-CZ" altLang="cs-CZ" sz="1600" dirty="0"/>
          </a:p>
          <a:p>
            <a:pPr eaLnBrk="1" hangingPunct="1"/>
            <a:r>
              <a:rPr lang="cs-CZ" altLang="cs-CZ" sz="1600" dirty="0"/>
              <a:t>Do paměti lze vstupovat přes </a:t>
            </a:r>
            <a:r>
              <a:rPr lang="cs-CZ" altLang="cs-CZ" sz="1600" b="1" dirty="0"/>
              <a:t>čtyři segmenty</a:t>
            </a:r>
            <a:r>
              <a:rPr lang="cs-CZ" altLang="cs-CZ" sz="1600" dirty="0"/>
              <a:t> – kódový, zásobníkový, datový, pomocný datový</a:t>
            </a:r>
          </a:p>
          <a:p>
            <a:pPr eaLnBrk="1" hangingPunct="1"/>
            <a:r>
              <a:rPr lang="cs-CZ" altLang="cs-CZ" sz="1600" dirty="0"/>
              <a:t>Segment je souvislý úsek paměti o velikosti 64 KB</a:t>
            </a:r>
          </a:p>
          <a:p>
            <a:pPr eaLnBrk="1" hangingPunct="1"/>
            <a:r>
              <a:rPr lang="cs-CZ" altLang="cs-CZ" sz="1600" dirty="0"/>
              <a:t>Umístění segmentů v paměti je náhodné</a:t>
            </a:r>
          </a:p>
          <a:p>
            <a:pPr eaLnBrk="1" hangingPunct="1"/>
            <a:r>
              <a:rPr lang="cs-CZ" altLang="cs-CZ" sz="1600" dirty="0"/>
              <a:t>Při každém spuštění programu mohou být segmenty operačním systémem umístěny v paměťovém prostoru někam jinam – tam, kde je zrovna volné místo</a:t>
            </a:r>
          </a:p>
          <a:p>
            <a:pPr eaLnBrk="1" hangingPunct="1"/>
            <a:r>
              <a:rPr lang="cs-CZ" altLang="cs-CZ" sz="1600" dirty="0"/>
              <a:t>Programátor dopředu neví, kde v paměti, na jakých konkrétních adresách budou uložen program a jeho data a není to ani schopen nijak ovlivnit </a:t>
            </a:r>
          </a:p>
          <a:p>
            <a:pPr eaLnBrk="1" hangingPunct="1"/>
            <a:r>
              <a:rPr lang="cs-CZ" altLang="cs-CZ" sz="1600" dirty="0"/>
              <a:t>V programu jsou proto uvedeny pouze offsety</a:t>
            </a:r>
          </a:p>
          <a:p>
            <a:pPr eaLnBrk="1" hangingPunct="1"/>
            <a:r>
              <a:rPr lang="cs-CZ" altLang="cs-CZ" sz="1600" dirty="0"/>
              <a:t>Segmenty mohou být odděleny, ale mohou se i překrývat</a:t>
            </a:r>
          </a:p>
          <a:p>
            <a:pPr eaLnBrk="1" hangingPunct="1"/>
            <a:r>
              <a:rPr lang="cs-CZ" altLang="cs-CZ" sz="1600" b="1" dirty="0"/>
              <a:t>Počáteční adresa</a:t>
            </a:r>
            <a:r>
              <a:rPr lang="cs-CZ" altLang="cs-CZ" sz="1600" dirty="0"/>
              <a:t> segmentu bývá také nazývána </a:t>
            </a:r>
            <a:r>
              <a:rPr lang="cs-CZ" altLang="cs-CZ" sz="1600" b="1" dirty="0"/>
              <a:t>bázová adresa</a:t>
            </a:r>
          </a:p>
          <a:p>
            <a:pPr eaLnBrk="1" hangingPunct="1">
              <a:lnSpc>
                <a:spcPct val="80000"/>
              </a:lnSpc>
            </a:pPr>
            <a:endParaRPr lang="cs-CZ" altLang="cs-CZ" sz="1600" dirty="0"/>
          </a:p>
          <a:p>
            <a:pPr eaLnBrk="1" hangingPunct="1">
              <a:lnSpc>
                <a:spcPct val="80000"/>
              </a:lnSpc>
            </a:pPr>
            <a:endParaRPr lang="cs-CZ" altLang="cs-CZ"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FB85F9A-49BD-431B-BDB6-607B4B2D4972}"/>
              </a:ext>
            </a:extLst>
          </p:cNvPr>
          <p:cNvSpPr>
            <a:spLocks noGrp="1" noChangeArrowheads="1"/>
          </p:cNvSpPr>
          <p:nvPr>
            <p:ph type="title" idx="4294967295"/>
          </p:nvPr>
        </p:nvSpPr>
        <p:spPr/>
        <p:txBody>
          <a:bodyPr/>
          <a:lstStyle/>
          <a:p>
            <a:pPr eaLnBrk="1" hangingPunct="1"/>
            <a:r>
              <a:rPr lang="cs-CZ" altLang="cs-CZ"/>
              <a:t>Segmentové registry</a:t>
            </a:r>
          </a:p>
        </p:txBody>
      </p:sp>
      <p:sp>
        <p:nvSpPr>
          <p:cNvPr id="19459" name="Rectangle 3">
            <a:extLst>
              <a:ext uri="{FF2B5EF4-FFF2-40B4-BE49-F238E27FC236}">
                <a16:creationId xmlns:a16="http://schemas.microsoft.com/office/drawing/2014/main" id="{901E823C-DF30-4972-BFEB-7B1A13C00167}"/>
              </a:ext>
            </a:extLst>
          </p:cNvPr>
          <p:cNvSpPr>
            <a:spLocks noGrp="1" noChangeArrowheads="1"/>
          </p:cNvSpPr>
          <p:nvPr>
            <p:ph type="body" idx="4294967295"/>
          </p:nvPr>
        </p:nvSpPr>
        <p:spPr/>
        <p:txBody>
          <a:bodyPr/>
          <a:lstStyle/>
          <a:p>
            <a:pPr eaLnBrk="1" hangingPunct="1">
              <a:lnSpc>
                <a:spcPct val="80000"/>
              </a:lnSpc>
              <a:buFont typeface="Wingdings" panose="05000000000000000000" pitchFamily="2" charset="2"/>
              <a:buNone/>
            </a:pPr>
            <a:r>
              <a:rPr lang="cs-CZ" altLang="cs-CZ" sz="1500" dirty="0"/>
              <a:t>Jsou to registry, v nichž je uložena bázová adresa příslušného segmentu</a:t>
            </a:r>
          </a:p>
          <a:p>
            <a:pPr eaLnBrk="1" hangingPunct="1">
              <a:lnSpc>
                <a:spcPct val="80000"/>
              </a:lnSpc>
              <a:buFont typeface="Wingdings" panose="05000000000000000000" pitchFamily="2" charset="2"/>
              <a:buNone/>
            </a:pPr>
            <a:r>
              <a:rPr lang="cs-CZ" altLang="cs-CZ" sz="1500" dirty="0"/>
              <a:t>Tyto registry jsou </a:t>
            </a:r>
            <a:r>
              <a:rPr lang="cs-CZ" altLang="cs-CZ" sz="1500" b="1" dirty="0"/>
              <a:t>16-bitové</a:t>
            </a:r>
          </a:p>
          <a:p>
            <a:pPr eaLnBrk="1" hangingPunct="1">
              <a:lnSpc>
                <a:spcPct val="80000"/>
              </a:lnSpc>
              <a:buFont typeface="Wingdings" panose="05000000000000000000" pitchFamily="2" charset="2"/>
              <a:buNone/>
            </a:pPr>
            <a:endParaRPr lang="cs-CZ" altLang="cs-CZ" sz="1500" dirty="0"/>
          </a:p>
          <a:p>
            <a:pPr eaLnBrk="1" hangingPunct="1">
              <a:lnSpc>
                <a:spcPct val="80000"/>
              </a:lnSpc>
              <a:buFont typeface="Wingdings" panose="05000000000000000000" pitchFamily="2" charset="2"/>
              <a:buNone/>
            </a:pPr>
            <a:r>
              <a:rPr lang="cs-CZ" altLang="cs-CZ" sz="1500" dirty="0"/>
              <a:t>	</a:t>
            </a:r>
            <a:r>
              <a:rPr lang="cs-CZ" altLang="cs-CZ" sz="1500" u="sng" dirty="0"/>
              <a:t>Registr </a:t>
            </a:r>
            <a:r>
              <a:rPr lang="cs-CZ" altLang="cs-CZ" sz="1500" b="1" u="sng" dirty="0"/>
              <a:t>CS</a:t>
            </a:r>
            <a:r>
              <a:rPr lang="cs-CZ" altLang="cs-CZ" sz="1500" u="sng" dirty="0"/>
              <a:t> (</a:t>
            </a:r>
            <a:r>
              <a:rPr lang="cs-CZ" altLang="cs-CZ" sz="1500" u="sng" dirty="0" err="1"/>
              <a:t>Code</a:t>
            </a:r>
            <a:r>
              <a:rPr lang="cs-CZ" altLang="cs-CZ" sz="1500" u="sng" dirty="0"/>
              <a:t> Segment)</a:t>
            </a:r>
          </a:p>
          <a:p>
            <a:pPr eaLnBrk="1" hangingPunct="1">
              <a:lnSpc>
                <a:spcPct val="80000"/>
              </a:lnSpc>
              <a:buFont typeface="Wingdings" panose="05000000000000000000" pitchFamily="2" charset="2"/>
              <a:buNone/>
            </a:pPr>
            <a:r>
              <a:rPr lang="cs-CZ" altLang="cs-CZ" sz="1500" dirty="0"/>
              <a:t>	obsahuje informaci o bázové adrese kódového segmentu. V tomto segmentu je uložen strojový kód programu</a:t>
            </a:r>
          </a:p>
          <a:p>
            <a:pPr eaLnBrk="1" hangingPunct="1">
              <a:lnSpc>
                <a:spcPct val="80000"/>
              </a:lnSpc>
              <a:buFont typeface="Wingdings" panose="05000000000000000000" pitchFamily="2" charset="2"/>
              <a:buNone/>
            </a:pPr>
            <a:endParaRPr lang="cs-CZ" altLang="cs-CZ" sz="1500" dirty="0"/>
          </a:p>
          <a:p>
            <a:pPr eaLnBrk="1" hangingPunct="1">
              <a:lnSpc>
                <a:spcPct val="80000"/>
              </a:lnSpc>
              <a:buFont typeface="Wingdings" panose="05000000000000000000" pitchFamily="2" charset="2"/>
              <a:buNone/>
            </a:pPr>
            <a:r>
              <a:rPr lang="cs-CZ" altLang="cs-CZ" sz="1500" dirty="0"/>
              <a:t>	</a:t>
            </a:r>
            <a:r>
              <a:rPr lang="cs-CZ" altLang="cs-CZ" sz="1500" u="sng" dirty="0"/>
              <a:t>Registr </a:t>
            </a:r>
            <a:r>
              <a:rPr lang="cs-CZ" altLang="cs-CZ" sz="1500" b="1" u="sng" dirty="0"/>
              <a:t>SS</a:t>
            </a:r>
            <a:r>
              <a:rPr lang="cs-CZ" altLang="cs-CZ" sz="1500" u="sng" dirty="0"/>
              <a:t> (</a:t>
            </a:r>
            <a:r>
              <a:rPr lang="cs-CZ" altLang="cs-CZ" sz="1500" u="sng" dirty="0" err="1"/>
              <a:t>Stack</a:t>
            </a:r>
            <a:r>
              <a:rPr lang="cs-CZ" altLang="cs-CZ" sz="1500" u="sng" dirty="0"/>
              <a:t> Segment)</a:t>
            </a:r>
          </a:p>
          <a:p>
            <a:pPr eaLnBrk="1" hangingPunct="1">
              <a:lnSpc>
                <a:spcPct val="80000"/>
              </a:lnSpc>
              <a:buFont typeface="Wingdings" panose="05000000000000000000" pitchFamily="2" charset="2"/>
              <a:buNone/>
            </a:pPr>
            <a:r>
              <a:rPr lang="cs-CZ" altLang="cs-CZ" sz="1500" dirty="0"/>
              <a:t>	ukazuje na počátek zásobníkového segmentu, do kterého jsou ukládány návratové adresy (při volání podprogramu a přerušení)</a:t>
            </a:r>
          </a:p>
          <a:p>
            <a:pPr eaLnBrk="1" hangingPunct="1">
              <a:lnSpc>
                <a:spcPct val="80000"/>
              </a:lnSpc>
              <a:buFont typeface="Wingdings" panose="05000000000000000000" pitchFamily="2" charset="2"/>
              <a:buNone/>
            </a:pPr>
            <a:endParaRPr lang="cs-CZ" altLang="cs-CZ" sz="1500" dirty="0"/>
          </a:p>
          <a:p>
            <a:pPr eaLnBrk="1" hangingPunct="1">
              <a:lnSpc>
                <a:spcPct val="80000"/>
              </a:lnSpc>
              <a:buFont typeface="Wingdings" panose="05000000000000000000" pitchFamily="2" charset="2"/>
              <a:buNone/>
            </a:pPr>
            <a:r>
              <a:rPr lang="cs-CZ" altLang="cs-CZ" sz="1500" dirty="0"/>
              <a:t>	</a:t>
            </a:r>
            <a:r>
              <a:rPr lang="cs-CZ" altLang="cs-CZ" sz="1500" u="sng" dirty="0"/>
              <a:t>Registr </a:t>
            </a:r>
            <a:r>
              <a:rPr lang="cs-CZ" altLang="cs-CZ" sz="1500" b="1" u="sng" dirty="0"/>
              <a:t>DS</a:t>
            </a:r>
            <a:r>
              <a:rPr lang="cs-CZ" altLang="cs-CZ" sz="1500" u="sng" dirty="0"/>
              <a:t> (Data Segment)</a:t>
            </a:r>
          </a:p>
          <a:p>
            <a:pPr eaLnBrk="1" hangingPunct="1">
              <a:lnSpc>
                <a:spcPct val="80000"/>
              </a:lnSpc>
              <a:buFont typeface="Wingdings" panose="05000000000000000000" pitchFamily="2" charset="2"/>
              <a:buNone/>
            </a:pPr>
            <a:r>
              <a:rPr lang="cs-CZ" altLang="cs-CZ" sz="1500" dirty="0"/>
              <a:t>	obsahuje informaci o bázové adrese datového segmentu, který obsahuje datové bajty</a:t>
            </a:r>
          </a:p>
          <a:p>
            <a:pPr eaLnBrk="1" hangingPunct="1">
              <a:lnSpc>
                <a:spcPct val="80000"/>
              </a:lnSpc>
              <a:buFont typeface="Wingdings" panose="05000000000000000000" pitchFamily="2" charset="2"/>
              <a:buNone/>
            </a:pPr>
            <a:endParaRPr lang="cs-CZ" altLang="cs-CZ" sz="1500" dirty="0"/>
          </a:p>
          <a:p>
            <a:pPr eaLnBrk="1" hangingPunct="1">
              <a:lnSpc>
                <a:spcPct val="80000"/>
              </a:lnSpc>
              <a:buFont typeface="Wingdings" panose="05000000000000000000" pitchFamily="2" charset="2"/>
              <a:buNone/>
            </a:pPr>
            <a:r>
              <a:rPr lang="cs-CZ" altLang="cs-CZ" sz="1500" dirty="0"/>
              <a:t>	</a:t>
            </a:r>
            <a:r>
              <a:rPr lang="cs-CZ" altLang="cs-CZ" sz="1500" u="sng" dirty="0"/>
              <a:t>Registr </a:t>
            </a:r>
            <a:r>
              <a:rPr lang="cs-CZ" altLang="cs-CZ" sz="1500" b="1" u="sng" dirty="0"/>
              <a:t>ES</a:t>
            </a:r>
            <a:r>
              <a:rPr lang="cs-CZ" altLang="cs-CZ" sz="1500" u="sng" dirty="0"/>
              <a:t> (Extra Segment)</a:t>
            </a:r>
          </a:p>
          <a:p>
            <a:pPr eaLnBrk="1" hangingPunct="1">
              <a:lnSpc>
                <a:spcPct val="80000"/>
              </a:lnSpc>
              <a:buFont typeface="Wingdings" panose="05000000000000000000" pitchFamily="2" charset="2"/>
              <a:buNone/>
            </a:pPr>
            <a:r>
              <a:rPr lang="cs-CZ" altLang="cs-CZ" sz="1500" dirty="0"/>
              <a:t>	obsahuje informaci o bázové adrese pomocného datového segmentu, který má tentýž význam jako běžný datový segment. Některé instrukce implicitně berou data z pomocného segmentu.</a:t>
            </a:r>
          </a:p>
          <a:p>
            <a:pPr eaLnBrk="1" hangingPunct="1">
              <a:lnSpc>
                <a:spcPct val="80000"/>
              </a:lnSpc>
            </a:pPr>
            <a:endParaRPr lang="cs-CZ" altLang="cs-CZ"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66D0107-D63F-43CA-9485-BF99326B5F5C}"/>
              </a:ext>
            </a:extLst>
          </p:cNvPr>
          <p:cNvSpPr>
            <a:spLocks noGrp="1" noChangeArrowheads="1"/>
          </p:cNvSpPr>
          <p:nvPr>
            <p:ph type="title"/>
          </p:nvPr>
        </p:nvSpPr>
        <p:spPr/>
        <p:txBody>
          <a:bodyPr/>
          <a:lstStyle/>
          <a:p>
            <a:pPr eaLnBrk="1" hangingPunct="1"/>
            <a:r>
              <a:rPr lang="cs-CZ" altLang="cs-CZ"/>
              <a:t>IBM PC/XT</a:t>
            </a:r>
          </a:p>
        </p:txBody>
      </p:sp>
      <p:pic>
        <p:nvPicPr>
          <p:cNvPr id="5123" name="Picture 4">
            <a:extLst>
              <a:ext uri="{FF2B5EF4-FFF2-40B4-BE49-F238E27FC236}">
                <a16:creationId xmlns:a16="http://schemas.microsoft.com/office/drawing/2014/main" id="{F6DF187E-2FA4-4D38-84AB-CE5AA339F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417638"/>
            <a:ext cx="6769100" cy="508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C063380-3663-4FC9-9757-2E23CCD6E58F}"/>
              </a:ext>
            </a:extLst>
          </p:cNvPr>
          <p:cNvSpPr>
            <a:spLocks noGrp="1" noChangeArrowheads="1"/>
          </p:cNvSpPr>
          <p:nvPr>
            <p:ph type="title" idx="4294967295"/>
          </p:nvPr>
        </p:nvSpPr>
        <p:spPr/>
        <p:txBody>
          <a:bodyPr/>
          <a:lstStyle/>
          <a:p>
            <a:pPr eaLnBrk="1" hangingPunct="1"/>
            <a:r>
              <a:rPr lang="cs-CZ" altLang="cs-CZ"/>
              <a:t>Segmenty</a:t>
            </a:r>
          </a:p>
        </p:txBody>
      </p:sp>
      <p:sp>
        <p:nvSpPr>
          <p:cNvPr id="20483" name="Rectangle 3">
            <a:extLst>
              <a:ext uri="{FF2B5EF4-FFF2-40B4-BE49-F238E27FC236}">
                <a16:creationId xmlns:a16="http://schemas.microsoft.com/office/drawing/2014/main" id="{D40AEBF3-4B4F-45B9-877A-8429D59B3434}"/>
              </a:ext>
            </a:extLst>
          </p:cNvPr>
          <p:cNvSpPr>
            <a:spLocks noChangeArrowheads="1"/>
          </p:cNvSpPr>
          <p:nvPr/>
        </p:nvSpPr>
        <p:spPr bwMode="auto">
          <a:xfrm>
            <a:off x="4724400" y="990600"/>
            <a:ext cx="1524000" cy="4937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0484" name="Text Box 4">
            <a:extLst>
              <a:ext uri="{FF2B5EF4-FFF2-40B4-BE49-F238E27FC236}">
                <a16:creationId xmlns:a16="http://schemas.microsoft.com/office/drawing/2014/main" id="{F40546B2-4C50-4010-B488-95D68F685CBB}"/>
              </a:ext>
            </a:extLst>
          </p:cNvPr>
          <p:cNvSpPr txBox="1">
            <a:spLocks noChangeArrowheads="1"/>
          </p:cNvSpPr>
          <p:nvPr/>
        </p:nvSpPr>
        <p:spPr bwMode="auto">
          <a:xfrm>
            <a:off x="6242050" y="5776913"/>
            <a:ext cx="1211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latin typeface="Times New Roman" panose="02020603050405020304" pitchFamily="18" charset="0"/>
              </a:rPr>
              <a:t>00000h</a:t>
            </a:r>
            <a:endParaRPr lang="cs-CZ" altLang="cs-CZ" sz="2400">
              <a:latin typeface="Times New Roman" panose="02020603050405020304" pitchFamily="18" charset="0"/>
            </a:endParaRPr>
          </a:p>
        </p:txBody>
      </p:sp>
      <p:sp>
        <p:nvSpPr>
          <p:cNvPr id="20485" name="Text Box 5">
            <a:extLst>
              <a:ext uri="{FF2B5EF4-FFF2-40B4-BE49-F238E27FC236}">
                <a16:creationId xmlns:a16="http://schemas.microsoft.com/office/drawing/2014/main" id="{3ED4959C-0ECB-456F-8E93-703016DE51A6}"/>
              </a:ext>
            </a:extLst>
          </p:cNvPr>
          <p:cNvSpPr txBox="1">
            <a:spLocks noChangeArrowheads="1"/>
          </p:cNvSpPr>
          <p:nvPr/>
        </p:nvSpPr>
        <p:spPr bwMode="auto">
          <a:xfrm>
            <a:off x="6257925" y="893763"/>
            <a:ext cx="1211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latin typeface="Times New Roman" panose="02020603050405020304" pitchFamily="18" charset="0"/>
              </a:rPr>
              <a:t>FFFFFh</a:t>
            </a:r>
            <a:endParaRPr lang="cs-CZ" altLang="cs-CZ" sz="2400">
              <a:latin typeface="Times New Roman" panose="02020603050405020304" pitchFamily="18" charset="0"/>
            </a:endParaRPr>
          </a:p>
        </p:txBody>
      </p:sp>
      <p:sp>
        <p:nvSpPr>
          <p:cNvPr id="20486" name="Rectangle 6" descr="Světlý šikmo dolů">
            <a:extLst>
              <a:ext uri="{FF2B5EF4-FFF2-40B4-BE49-F238E27FC236}">
                <a16:creationId xmlns:a16="http://schemas.microsoft.com/office/drawing/2014/main" id="{2818D89D-4B39-4801-8D98-488BE1CD074D}"/>
              </a:ext>
            </a:extLst>
          </p:cNvPr>
          <p:cNvSpPr>
            <a:spLocks noChangeArrowheads="1"/>
          </p:cNvSpPr>
          <p:nvPr/>
        </p:nvSpPr>
        <p:spPr bwMode="auto">
          <a:xfrm>
            <a:off x="4724400" y="4648200"/>
            <a:ext cx="1524000" cy="838200"/>
          </a:xfrm>
          <a:prstGeom prst="rect">
            <a:avLst/>
          </a:prstGeom>
          <a:pattFill prst="ltDnDiag">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0487" name="Rectangle 7" descr="Světlý šikmo dolů">
            <a:extLst>
              <a:ext uri="{FF2B5EF4-FFF2-40B4-BE49-F238E27FC236}">
                <a16:creationId xmlns:a16="http://schemas.microsoft.com/office/drawing/2014/main" id="{8F522773-447A-432D-81F8-6FF94B368F35}"/>
              </a:ext>
            </a:extLst>
          </p:cNvPr>
          <p:cNvSpPr>
            <a:spLocks noChangeArrowheads="1"/>
          </p:cNvSpPr>
          <p:nvPr/>
        </p:nvSpPr>
        <p:spPr bwMode="auto">
          <a:xfrm>
            <a:off x="4724400" y="3581400"/>
            <a:ext cx="1524000" cy="838200"/>
          </a:xfrm>
          <a:prstGeom prst="rect">
            <a:avLst/>
          </a:prstGeom>
          <a:pattFill prst="ltDnDiag">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0488" name="Rectangle 8" descr="Světlý šikmo dolů">
            <a:extLst>
              <a:ext uri="{FF2B5EF4-FFF2-40B4-BE49-F238E27FC236}">
                <a16:creationId xmlns:a16="http://schemas.microsoft.com/office/drawing/2014/main" id="{5318832E-959C-4883-9C3F-812B8CBFE598}"/>
              </a:ext>
            </a:extLst>
          </p:cNvPr>
          <p:cNvSpPr>
            <a:spLocks noChangeArrowheads="1"/>
          </p:cNvSpPr>
          <p:nvPr/>
        </p:nvSpPr>
        <p:spPr bwMode="auto">
          <a:xfrm>
            <a:off x="4724400" y="2819400"/>
            <a:ext cx="1524000" cy="533400"/>
          </a:xfrm>
          <a:prstGeom prst="rect">
            <a:avLst/>
          </a:prstGeom>
          <a:pattFill prst="ltDnDiag">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0489" name="Rectangle 9" descr="Světlý šikmo dolů">
            <a:extLst>
              <a:ext uri="{FF2B5EF4-FFF2-40B4-BE49-F238E27FC236}">
                <a16:creationId xmlns:a16="http://schemas.microsoft.com/office/drawing/2014/main" id="{5E3E6179-7BD8-48F7-B673-A6F7C840FCBA}"/>
              </a:ext>
            </a:extLst>
          </p:cNvPr>
          <p:cNvSpPr>
            <a:spLocks noChangeArrowheads="1"/>
          </p:cNvSpPr>
          <p:nvPr/>
        </p:nvSpPr>
        <p:spPr bwMode="auto">
          <a:xfrm>
            <a:off x="4724400" y="1905000"/>
            <a:ext cx="1524000" cy="609600"/>
          </a:xfrm>
          <a:prstGeom prst="rect">
            <a:avLst/>
          </a:prstGeom>
          <a:pattFill prst="ltDnDiag">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0490" name="Rectangle 10" descr="Jemná šachovnice">
            <a:extLst>
              <a:ext uri="{FF2B5EF4-FFF2-40B4-BE49-F238E27FC236}">
                <a16:creationId xmlns:a16="http://schemas.microsoft.com/office/drawing/2014/main" id="{878012F4-C71B-4622-925A-0C89C9E18464}"/>
              </a:ext>
            </a:extLst>
          </p:cNvPr>
          <p:cNvSpPr>
            <a:spLocks noChangeArrowheads="1"/>
          </p:cNvSpPr>
          <p:nvPr/>
        </p:nvSpPr>
        <p:spPr bwMode="auto">
          <a:xfrm>
            <a:off x="4724400" y="2514600"/>
            <a:ext cx="1524000" cy="304800"/>
          </a:xfrm>
          <a:prstGeom prst="rect">
            <a:avLst/>
          </a:prstGeom>
          <a:pattFill prst="smCheck">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0491" name="Text Box 11">
            <a:extLst>
              <a:ext uri="{FF2B5EF4-FFF2-40B4-BE49-F238E27FC236}">
                <a16:creationId xmlns:a16="http://schemas.microsoft.com/office/drawing/2014/main" id="{6F432405-5B79-4137-98AA-562722908F6D}"/>
              </a:ext>
            </a:extLst>
          </p:cNvPr>
          <p:cNvSpPr txBox="1">
            <a:spLocks noChangeArrowheads="1"/>
          </p:cNvSpPr>
          <p:nvPr/>
        </p:nvSpPr>
        <p:spPr bwMode="auto">
          <a:xfrm>
            <a:off x="3352800" y="43434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latin typeface="Times New Roman" panose="02020603050405020304" pitchFamily="18" charset="0"/>
              </a:rPr>
              <a:t>SS</a:t>
            </a:r>
            <a:endParaRPr lang="cs-CZ" altLang="cs-CZ" sz="2400">
              <a:latin typeface="Times New Roman" panose="02020603050405020304" pitchFamily="18" charset="0"/>
            </a:endParaRPr>
          </a:p>
        </p:txBody>
      </p:sp>
      <p:sp>
        <p:nvSpPr>
          <p:cNvPr id="20492" name="Text Box 12">
            <a:extLst>
              <a:ext uri="{FF2B5EF4-FFF2-40B4-BE49-F238E27FC236}">
                <a16:creationId xmlns:a16="http://schemas.microsoft.com/office/drawing/2014/main" id="{D1EF0583-252C-45C8-ADFF-7CE8D9DB1FAE}"/>
              </a:ext>
            </a:extLst>
          </p:cNvPr>
          <p:cNvSpPr txBox="1">
            <a:spLocks noChangeArrowheads="1"/>
          </p:cNvSpPr>
          <p:nvPr/>
        </p:nvSpPr>
        <p:spPr bwMode="auto">
          <a:xfrm>
            <a:off x="3352800" y="5410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latin typeface="Times New Roman" panose="02020603050405020304" pitchFamily="18" charset="0"/>
              </a:rPr>
              <a:t>CS</a:t>
            </a:r>
            <a:endParaRPr lang="cs-CZ" altLang="cs-CZ" sz="2400">
              <a:latin typeface="Times New Roman" panose="02020603050405020304" pitchFamily="18" charset="0"/>
            </a:endParaRPr>
          </a:p>
        </p:txBody>
      </p:sp>
      <p:sp>
        <p:nvSpPr>
          <p:cNvPr id="20493" name="Text Box 13">
            <a:extLst>
              <a:ext uri="{FF2B5EF4-FFF2-40B4-BE49-F238E27FC236}">
                <a16:creationId xmlns:a16="http://schemas.microsoft.com/office/drawing/2014/main" id="{E259A2A6-8133-4119-98EA-1E34AA31E594}"/>
              </a:ext>
            </a:extLst>
          </p:cNvPr>
          <p:cNvSpPr txBox="1">
            <a:spLocks noChangeArrowheads="1"/>
          </p:cNvSpPr>
          <p:nvPr/>
        </p:nvSpPr>
        <p:spPr bwMode="auto">
          <a:xfrm>
            <a:off x="3352800" y="28194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latin typeface="Times New Roman" panose="02020603050405020304" pitchFamily="18" charset="0"/>
              </a:rPr>
              <a:t>ES</a:t>
            </a:r>
            <a:endParaRPr lang="cs-CZ" altLang="cs-CZ" sz="2400">
              <a:latin typeface="Times New Roman" panose="02020603050405020304" pitchFamily="18" charset="0"/>
            </a:endParaRPr>
          </a:p>
        </p:txBody>
      </p:sp>
      <p:sp>
        <p:nvSpPr>
          <p:cNvPr id="20494" name="Text Box 14">
            <a:extLst>
              <a:ext uri="{FF2B5EF4-FFF2-40B4-BE49-F238E27FC236}">
                <a16:creationId xmlns:a16="http://schemas.microsoft.com/office/drawing/2014/main" id="{8CFF2785-954E-4A80-BE09-D84B42972DC3}"/>
              </a:ext>
            </a:extLst>
          </p:cNvPr>
          <p:cNvSpPr txBox="1">
            <a:spLocks noChangeArrowheads="1"/>
          </p:cNvSpPr>
          <p:nvPr/>
        </p:nvSpPr>
        <p:spPr bwMode="auto">
          <a:xfrm>
            <a:off x="3352800" y="32004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latin typeface="Times New Roman" panose="02020603050405020304" pitchFamily="18" charset="0"/>
              </a:rPr>
              <a:t>DS</a:t>
            </a:r>
            <a:endParaRPr lang="cs-CZ" altLang="cs-CZ" sz="2400">
              <a:latin typeface="Times New Roman" panose="02020603050405020304" pitchFamily="18" charset="0"/>
            </a:endParaRPr>
          </a:p>
        </p:txBody>
      </p:sp>
      <p:sp>
        <p:nvSpPr>
          <p:cNvPr id="20495" name="Line 15">
            <a:extLst>
              <a:ext uri="{FF2B5EF4-FFF2-40B4-BE49-F238E27FC236}">
                <a16:creationId xmlns:a16="http://schemas.microsoft.com/office/drawing/2014/main" id="{86DED566-1071-45CA-9524-BF318B8FF573}"/>
              </a:ext>
            </a:extLst>
          </p:cNvPr>
          <p:cNvSpPr>
            <a:spLocks noChangeShapeType="1"/>
          </p:cNvSpPr>
          <p:nvPr/>
        </p:nvSpPr>
        <p:spPr bwMode="auto">
          <a:xfrm flipV="1">
            <a:off x="3733800" y="5486400"/>
            <a:ext cx="990600" cy="76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20496" name="Line 16">
            <a:extLst>
              <a:ext uri="{FF2B5EF4-FFF2-40B4-BE49-F238E27FC236}">
                <a16:creationId xmlns:a16="http://schemas.microsoft.com/office/drawing/2014/main" id="{7E42A0F4-2ADD-4D38-8486-6AB54CDBA511}"/>
              </a:ext>
            </a:extLst>
          </p:cNvPr>
          <p:cNvSpPr>
            <a:spLocks noChangeShapeType="1"/>
          </p:cNvSpPr>
          <p:nvPr/>
        </p:nvSpPr>
        <p:spPr bwMode="auto">
          <a:xfrm flipV="1">
            <a:off x="3733800" y="4419600"/>
            <a:ext cx="990600" cy="76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20497" name="Line 17">
            <a:extLst>
              <a:ext uri="{FF2B5EF4-FFF2-40B4-BE49-F238E27FC236}">
                <a16:creationId xmlns:a16="http://schemas.microsoft.com/office/drawing/2014/main" id="{EBE90C18-6031-4D39-B6A9-49AC02DA4049}"/>
              </a:ext>
            </a:extLst>
          </p:cNvPr>
          <p:cNvSpPr>
            <a:spLocks noChangeShapeType="1"/>
          </p:cNvSpPr>
          <p:nvPr/>
        </p:nvSpPr>
        <p:spPr bwMode="auto">
          <a:xfrm flipV="1">
            <a:off x="3733800" y="3352800"/>
            <a:ext cx="990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20498" name="Line 18">
            <a:extLst>
              <a:ext uri="{FF2B5EF4-FFF2-40B4-BE49-F238E27FC236}">
                <a16:creationId xmlns:a16="http://schemas.microsoft.com/office/drawing/2014/main" id="{EAB9CEBD-B138-46D2-955C-C28152E8539A}"/>
              </a:ext>
            </a:extLst>
          </p:cNvPr>
          <p:cNvSpPr>
            <a:spLocks noChangeShapeType="1"/>
          </p:cNvSpPr>
          <p:nvPr/>
        </p:nvSpPr>
        <p:spPr bwMode="auto">
          <a:xfrm flipV="1">
            <a:off x="3810000" y="2819400"/>
            <a:ext cx="914400" cy="1524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20499" name="Text Box 19">
            <a:extLst>
              <a:ext uri="{FF2B5EF4-FFF2-40B4-BE49-F238E27FC236}">
                <a16:creationId xmlns:a16="http://schemas.microsoft.com/office/drawing/2014/main" id="{4AB63064-3B33-4DAF-BA6A-0E4CC5AFA37D}"/>
              </a:ext>
            </a:extLst>
          </p:cNvPr>
          <p:cNvSpPr txBox="1">
            <a:spLocks noChangeArrowheads="1"/>
          </p:cNvSpPr>
          <p:nvPr/>
        </p:nvSpPr>
        <p:spPr bwMode="auto">
          <a:xfrm>
            <a:off x="6400800" y="4800600"/>
            <a:ext cx="1295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600">
                <a:latin typeface="Times New Roman" panose="02020603050405020304" pitchFamily="18" charset="0"/>
              </a:rPr>
              <a:t>Kódový segment</a:t>
            </a:r>
            <a:endParaRPr lang="cs-CZ" altLang="cs-CZ" sz="2400">
              <a:latin typeface="Times New Roman" panose="02020603050405020304" pitchFamily="18" charset="0"/>
            </a:endParaRPr>
          </a:p>
        </p:txBody>
      </p:sp>
      <p:sp>
        <p:nvSpPr>
          <p:cNvPr id="20500" name="Text Box 20">
            <a:extLst>
              <a:ext uri="{FF2B5EF4-FFF2-40B4-BE49-F238E27FC236}">
                <a16:creationId xmlns:a16="http://schemas.microsoft.com/office/drawing/2014/main" id="{6B7A0C8C-6A66-465B-859F-33A139301B5B}"/>
              </a:ext>
            </a:extLst>
          </p:cNvPr>
          <p:cNvSpPr txBox="1">
            <a:spLocks noChangeArrowheads="1"/>
          </p:cNvSpPr>
          <p:nvPr/>
        </p:nvSpPr>
        <p:spPr bwMode="auto">
          <a:xfrm>
            <a:off x="6400800" y="3733800"/>
            <a:ext cx="1295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600">
                <a:latin typeface="Times New Roman" panose="02020603050405020304" pitchFamily="18" charset="0"/>
              </a:rPr>
              <a:t>Zásobníkový segment</a:t>
            </a:r>
            <a:endParaRPr lang="cs-CZ" altLang="cs-CZ" sz="2400">
              <a:latin typeface="Times New Roman" panose="02020603050405020304" pitchFamily="18" charset="0"/>
            </a:endParaRPr>
          </a:p>
        </p:txBody>
      </p:sp>
      <p:sp>
        <p:nvSpPr>
          <p:cNvPr id="20501" name="Text Box 21">
            <a:extLst>
              <a:ext uri="{FF2B5EF4-FFF2-40B4-BE49-F238E27FC236}">
                <a16:creationId xmlns:a16="http://schemas.microsoft.com/office/drawing/2014/main" id="{A9FDC607-E750-420B-867A-B2C3278E4994}"/>
              </a:ext>
            </a:extLst>
          </p:cNvPr>
          <p:cNvSpPr txBox="1">
            <a:spLocks noChangeArrowheads="1"/>
          </p:cNvSpPr>
          <p:nvPr/>
        </p:nvSpPr>
        <p:spPr bwMode="auto">
          <a:xfrm>
            <a:off x="6477000" y="2667000"/>
            <a:ext cx="1295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600">
                <a:latin typeface="Times New Roman" panose="02020603050405020304" pitchFamily="18" charset="0"/>
              </a:rPr>
              <a:t>Datový segment</a:t>
            </a:r>
            <a:endParaRPr lang="cs-CZ" altLang="cs-CZ" sz="2400">
              <a:latin typeface="Times New Roman" panose="02020603050405020304" pitchFamily="18" charset="0"/>
            </a:endParaRPr>
          </a:p>
        </p:txBody>
      </p:sp>
      <p:sp>
        <p:nvSpPr>
          <p:cNvPr id="20502" name="AutoShape 22">
            <a:extLst>
              <a:ext uri="{FF2B5EF4-FFF2-40B4-BE49-F238E27FC236}">
                <a16:creationId xmlns:a16="http://schemas.microsoft.com/office/drawing/2014/main" id="{DB44F170-BA41-4AFA-8008-919ED423D9CF}"/>
              </a:ext>
            </a:extLst>
          </p:cNvPr>
          <p:cNvSpPr>
            <a:spLocks/>
          </p:cNvSpPr>
          <p:nvPr/>
        </p:nvSpPr>
        <p:spPr bwMode="auto">
          <a:xfrm>
            <a:off x="6324600" y="2514600"/>
            <a:ext cx="228600" cy="838200"/>
          </a:xfrm>
          <a:prstGeom prst="rightBrace">
            <a:avLst>
              <a:gd name="adj1" fmla="val 305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0503" name="AutoShape 23">
            <a:extLst>
              <a:ext uri="{FF2B5EF4-FFF2-40B4-BE49-F238E27FC236}">
                <a16:creationId xmlns:a16="http://schemas.microsoft.com/office/drawing/2014/main" id="{DB92BF8B-68FF-4665-BC35-72340E7D1E15}"/>
              </a:ext>
            </a:extLst>
          </p:cNvPr>
          <p:cNvSpPr>
            <a:spLocks/>
          </p:cNvSpPr>
          <p:nvPr/>
        </p:nvSpPr>
        <p:spPr bwMode="auto">
          <a:xfrm>
            <a:off x="4343400" y="1905000"/>
            <a:ext cx="228600" cy="914400"/>
          </a:xfrm>
          <a:prstGeom prst="leftBrace">
            <a:avLst>
              <a:gd name="adj1" fmla="val 3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0504" name="Text Box 24">
            <a:extLst>
              <a:ext uri="{FF2B5EF4-FFF2-40B4-BE49-F238E27FC236}">
                <a16:creationId xmlns:a16="http://schemas.microsoft.com/office/drawing/2014/main" id="{B62F108C-0B4B-4134-BAF7-787F812091FC}"/>
              </a:ext>
            </a:extLst>
          </p:cNvPr>
          <p:cNvSpPr txBox="1">
            <a:spLocks noChangeArrowheads="1"/>
          </p:cNvSpPr>
          <p:nvPr/>
        </p:nvSpPr>
        <p:spPr bwMode="auto">
          <a:xfrm>
            <a:off x="2819400" y="2057400"/>
            <a:ext cx="1676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600">
                <a:latin typeface="Times New Roman" panose="02020603050405020304" pitchFamily="18" charset="0"/>
              </a:rPr>
              <a:t>Pomocný datový segment</a:t>
            </a:r>
            <a:endParaRPr lang="cs-CZ" altLang="cs-CZ" sz="2400">
              <a:latin typeface="Times New Roman" panose="02020603050405020304" pitchFamily="18" charset="0"/>
            </a:endParaRPr>
          </a:p>
        </p:txBody>
      </p:sp>
      <p:sp>
        <p:nvSpPr>
          <p:cNvPr id="20505" name="Line 25">
            <a:extLst>
              <a:ext uri="{FF2B5EF4-FFF2-40B4-BE49-F238E27FC236}">
                <a16:creationId xmlns:a16="http://schemas.microsoft.com/office/drawing/2014/main" id="{73F21683-2B9D-41FB-8E5C-0F6D482BD3A2}"/>
              </a:ext>
            </a:extLst>
          </p:cNvPr>
          <p:cNvSpPr>
            <a:spLocks noChangeShapeType="1"/>
          </p:cNvSpPr>
          <p:nvPr/>
        </p:nvSpPr>
        <p:spPr bwMode="auto">
          <a:xfrm>
            <a:off x="5410200" y="4648200"/>
            <a:ext cx="0" cy="83820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20506" name="Text Box 26">
            <a:extLst>
              <a:ext uri="{FF2B5EF4-FFF2-40B4-BE49-F238E27FC236}">
                <a16:creationId xmlns:a16="http://schemas.microsoft.com/office/drawing/2014/main" id="{771D72D8-264D-4E00-AB55-E1462D21E2BC}"/>
              </a:ext>
            </a:extLst>
          </p:cNvPr>
          <p:cNvSpPr txBox="1">
            <a:spLocks noChangeArrowheads="1"/>
          </p:cNvSpPr>
          <p:nvPr/>
        </p:nvSpPr>
        <p:spPr bwMode="auto">
          <a:xfrm>
            <a:off x="5486400" y="4876800"/>
            <a:ext cx="685800" cy="33655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600" b="1">
                <a:latin typeface="Times New Roman" panose="02020603050405020304" pitchFamily="18" charset="0"/>
              </a:rPr>
              <a:t>64 kB</a:t>
            </a:r>
            <a:endParaRPr lang="cs-CZ" altLang="cs-CZ" sz="240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A210978-9664-49A2-9A7E-A8390A9B3D0B}"/>
              </a:ext>
            </a:extLst>
          </p:cNvPr>
          <p:cNvSpPr>
            <a:spLocks noGrp="1" noChangeArrowheads="1"/>
          </p:cNvSpPr>
          <p:nvPr>
            <p:ph type="title" idx="4294967295"/>
          </p:nvPr>
        </p:nvSpPr>
        <p:spPr/>
        <p:txBody>
          <a:bodyPr/>
          <a:lstStyle/>
          <a:p>
            <a:pPr eaLnBrk="1" hangingPunct="1"/>
            <a:r>
              <a:rPr lang="cs-CZ" altLang="cs-CZ" dirty="0"/>
              <a:t>Příklad</a:t>
            </a:r>
          </a:p>
        </p:txBody>
      </p:sp>
      <p:sp>
        <p:nvSpPr>
          <p:cNvPr id="18435" name="Rectangle 3">
            <a:extLst>
              <a:ext uri="{FF2B5EF4-FFF2-40B4-BE49-F238E27FC236}">
                <a16:creationId xmlns:a16="http://schemas.microsoft.com/office/drawing/2014/main" id="{50A313AB-3494-4D8D-A5E8-DB4CE93AC042}"/>
              </a:ext>
            </a:extLst>
          </p:cNvPr>
          <p:cNvSpPr>
            <a:spLocks noGrp="1" noChangeArrowheads="1"/>
          </p:cNvSpPr>
          <p:nvPr>
            <p:ph type="body" idx="4294967295"/>
          </p:nvPr>
        </p:nvSpPr>
        <p:spPr/>
        <p:txBody>
          <a:bodyPr/>
          <a:lstStyle/>
          <a:p>
            <a:pPr eaLnBrk="1" hangingPunct="1"/>
            <a:r>
              <a:rPr lang="cs-CZ" altLang="cs-CZ" sz="1600" dirty="0"/>
              <a:t>Kódový segment začíná na adrese 87BD0h</a:t>
            </a:r>
          </a:p>
          <a:p>
            <a:pPr eaLnBrk="1" hangingPunct="1"/>
            <a:r>
              <a:rPr lang="cs-CZ" altLang="cs-CZ" sz="1600" dirty="0"/>
              <a:t>Zásobníkový segment začíná na adrese B4E60h</a:t>
            </a:r>
          </a:p>
          <a:p>
            <a:pPr eaLnBrk="1" hangingPunct="1"/>
            <a:endParaRPr lang="cs-CZ" altLang="cs-CZ" sz="1600" dirty="0"/>
          </a:p>
          <a:p>
            <a:pPr eaLnBrk="1" hangingPunct="1"/>
            <a:r>
              <a:rPr lang="cs-CZ" altLang="cs-CZ" sz="1600" b="1" dirty="0"/>
              <a:t>Určete obsah registrů CS a SS</a:t>
            </a:r>
          </a:p>
          <a:p>
            <a:pPr eaLnBrk="1" hangingPunct="1"/>
            <a:endParaRPr lang="cs-CZ" altLang="cs-CZ" sz="1600" dirty="0"/>
          </a:p>
          <a:p>
            <a:pPr eaLnBrk="1" hangingPunct="1"/>
            <a:r>
              <a:rPr lang="cs-CZ" altLang="cs-CZ" sz="1600" dirty="0"/>
              <a:t>Počáteční adresa každého segmentu musí být násobkem čísla 16 (tedy dělitelná šestnácti beze zbytku)</a:t>
            </a:r>
          </a:p>
          <a:p>
            <a:pPr eaLnBrk="1" hangingPunct="1"/>
            <a:r>
              <a:rPr lang="cs-CZ" altLang="cs-CZ" sz="1600" dirty="0"/>
              <a:t>87BD0h = 1000011110111101</a:t>
            </a:r>
            <a:r>
              <a:rPr lang="cs-CZ" altLang="cs-CZ" sz="1600" dirty="0">
                <a:solidFill>
                  <a:srgbClr val="FF0000"/>
                </a:solidFill>
              </a:rPr>
              <a:t>0000 </a:t>
            </a:r>
            <a:r>
              <a:rPr lang="cs-CZ" altLang="cs-CZ" sz="1600" dirty="0"/>
              <a:t>b</a:t>
            </a:r>
          </a:p>
          <a:p>
            <a:pPr eaLnBrk="1" hangingPunct="1"/>
            <a:r>
              <a:rPr lang="cs-CZ" altLang="cs-CZ" sz="1600" dirty="0"/>
              <a:t>B4E60h = 1011010011100110</a:t>
            </a:r>
            <a:r>
              <a:rPr lang="cs-CZ" altLang="cs-CZ" sz="1600" dirty="0">
                <a:solidFill>
                  <a:srgbClr val="FF0000"/>
                </a:solidFill>
              </a:rPr>
              <a:t>0000 </a:t>
            </a:r>
            <a:r>
              <a:rPr lang="cs-CZ" altLang="cs-CZ" sz="1600" dirty="0"/>
              <a:t>b</a:t>
            </a:r>
          </a:p>
          <a:p>
            <a:pPr eaLnBrk="1" hangingPunct="1"/>
            <a:endParaRPr lang="cs-CZ" altLang="cs-CZ" sz="1600" dirty="0"/>
          </a:p>
          <a:p>
            <a:pPr eaLnBrk="1" hangingPunct="1"/>
            <a:endParaRPr lang="cs-CZ" altLang="cs-CZ" sz="1600" dirty="0"/>
          </a:p>
          <a:p>
            <a:pPr eaLnBrk="1" hangingPunct="1"/>
            <a:r>
              <a:rPr lang="cs-CZ" altLang="cs-CZ" sz="1600" dirty="0"/>
              <a:t>Počáteční adresy segmentů jsou 20-bitové, ale informace o ní se dá zakódovat pomocí 16 bitů</a:t>
            </a:r>
          </a:p>
          <a:p>
            <a:pPr eaLnBrk="1" hangingPunct="1"/>
            <a:endParaRPr lang="cs-CZ" altLang="cs-CZ" sz="1600" dirty="0"/>
          </a:p>
          <a:p>
            <a:pPr eaLnBrk="1" hangingPunct="1"/>
            <a:r>
              <a:rPr lang="cs-CZ" altLang="cs-CZ" sz="1600" dirty="0"/>
              <a:t>CS = 1000011110111101 b = 87BDh</a:t>
            </a:r>
          </a:p>
          <a:p>
            <a:pPr eaLnBrk="1" hangingPunct="1"/>
            <a:r>
              <a:rPr lang="cs-CZ" altLang="cs-CZ" sz="1600" dirty="0"/>
              <a:t>SS = 1011010011100110 b = B4E6h</a:t>
            </a:r>
          </a:p>
          <a:p>
            <a:pPr eaLnBrk="1" hangingPunct="1">
              <a:lnSpc>
                <a:spcPct val="80000"/>
              </a:lnSpc>
            </a:pPr>
            <a:endParaRPr lang="cs-CZ" altLang="cs-CZ" sz="1600" dirty="0"/>
          </a:p>
          <a:p>
            <a:pPr eaLnBrk="1" hangingPunct="1">
              <a:lnSpc>
                <a:spcPct val="80000"/>
              </a:lnSpc>
            </a:pPr>
            <a:endParaRPr lang="cs-CZ" altLang="cs-CZ" sz="1600" dirty="0"/>
          </a:p>
        </p:txBody>
      </p:sp>
      <p:sp>
        <p:nvSpPr>
          <p:cNvPr id="3" name="Pravá složená závorka 2">
            <a:extLst>
              <a:ext uri="{FF2B5EF4-FFF2-40B4-BE49-F238E27FC236}">
                <a16:creationId xmlns:a16="http://schemas.microsoft.com/office/drawing/2014/main" id="{482903FC-851E-4CC0-8DFB-051DFAD2785C}"/>
              </a:ext>
            </a:extLst>
          </p:cNvPr>
          <p:cNvSpPr/>
          <p:nvPr/>
        </p:nvSpPr>
        <p:spPr>
          <a:xfrm rot="5400000">
            <a:off x="2681790" y="3528138"/>
            <a:ext cx="180020" cy="172819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
        <p:nvSpPr>
          <p:cNvPr id="5" name="TextovéPole 4">
            <a:extLst>
              <a:ext uri="{FF2B5EF4-FFF2-40B4-BE49-F238E27FC236}">
                <a16:creationId xmlns:a16="http://schemas.microsoft.com/office/drawing/2014/main" id="{0F71026C-7688-4319-881F-46A5C38363E4}"/>
              </a:ext>
            </a:extLst>
          </p:cNvPr>
          <p:cNvSpPr txBox="1"/>
          <p:nvPr/>
        </p:nvSpPr>
        <p:spPr>
          <a:xfrm>
            <a:off x="2140868" y="4497288"/>
            <a:ext cx="2088232" cy="307777"/>
          </a:xfrm>
          <a:prstGeom prst="rect">
            <a:avLst/>
          </a:prstGeom>
          <a:noFill/>
        </p:spPr>
        <p:txBody>
          <a:bodyPr wrap="square" rtlCol="0">
            <a:spAutoFit/>
          </a:bodyPr>
          <a:lstStyle/>
          <a:p>
            <a:r>
              <a:rPr lang="cs-CZ" sz="1400" dirty="0"/>
              <a:t>Užitečných 16-bitů</a:t>
            </a:r>
          </a:p>
        </p:txBody>
      </p:sp>
    </p:spTree>
    <p:extLst>
      <p:ext uri="{BB962C8B-B14F-4D97-AF65-F5344CB8AC3E}">
        <p14:creationId xmlns:p14="http://schemas.microsoft.com/office/powerpoint/2010/main" val="1345084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A210978-9664-49A2-9A7E-A8390A9B3D0B}"/>
              </a:ext>
            </a:extLst>
          </p:cNvPr>
          <p:cNvSpPr>
            <a:spLocks noGrp="1" noChangeArrowheads="1"/>
          </p:cNvSpPr>
          <p:nvPr>
            <p:ph type="title" idx="4294967295"/>
          </p:nvPr>
        </p:nvSpPr>
        <p:spPr/>
        <p:txBody>
          <a:bodyPr/>
          <a:lstStyle/>
          <a:p>
            <a:pPr eaLnBrk="1" hangingPunct="1"/>
            <a:r>
              <a:rPr lang="cs-CZ" altLang="cs-CZ" dirty="0"/>
              <a:t>Příklad</a:t>
            </a:r>
          </a:p>
        </p:txBody>
      </p:sp>
      <p:sp>
        <p:nvSpPr>
          <p:cNvPr id="18435" name="Rectangle 3">
            <a:extLst>
              <a:ext uri="{FF2B5EF4-FFF2-40B4-BE49-F238E27FC236}">
                <a16:creationId xmlns:a16="http://schemas.microsoft.com/office/drawing/2014/main" id="{50A313AB-3494-4D8D-A5E8-DB4CE93AC042}"/>
              </a:ext>
            </a:extLst>
          </p:cNvPr>
          <p:cNvSpPr>
            <a:spLocks noGrp="1" noChangeArrowheads="1"/>
          </p:cNvSpPr>
          <p:nvPr>
            <p:ph type="body" idx="4294967295"/>
          </p:nvPr>
        </p:nvSpPr>
        <p:spPr/>
        <p:txBody>
          <a:bodyPr/>
          <a:lstStyle/>
          <a:p>
            <a:pPr eaLnBrk="1" hangingPunct="1"/>
            <a:r>
              <a:rPr lang="cs-CZ" altLang="cs-CZ" sz="1600" dirty="0"/>
              <a:t>DS = 8A7Eh</a:t>
            </a:r>
          </a:p>
          <a:p>
            <a:pPr eaLnBrk="1" hangingPunct="1"/>
            <a:endParaRPr lang="cs-CZ" altLang="cs-CZ" sz="1600" dirty="0"/>
          </a:p>
          <a:p>
            <a:pPr eaLnBrk="1" hangingPunct="1"/>
            <a:r>
              <a:rPr lang="cs-CZ" altLang="cs-CZ" sz="1600" b="1" dirty="0"/>
              <a:t>Určete na jaké adrese začíná a končí datový segment</a:t>
            </a:r>
          </a:p>
          <a:p>
            <a:pPr marL="0" indent="0" eaLnBrk="1" hangingPunct="1">
              <a:buNone/>
            </a:pPr>
            <a:endParaRPr lang="cs-CZ" altLang="cs-CZ" sz="1600" dirty="0"/>
          </a:p>
          <a:p>
            <a:pPr eaLnBrk="1" hangingPunct="1"/>
            <a:r>
              <a:rPr lang="cs-CZ" altLang="cs-CZ" sz="1600" dirty="0"/>
              <a:t>Počáteční adresa každého segmentu musí být násobkem čísla 16 (tedy dělitelná šestnácti beze zbytku)</a:t>
            </a:r>
          </a:p>
          <a:p>
            <a:pPr eaLnBrk="1" hangingPunct="1"/>
            <a:r>
              <a:rPr lang="cs-CZ" altLang="cs-CZ" sz="1600" dirty="0"/>
              <a:t>V registru DS je uvedeno pouze užitečných 16 bitů z bázové adresy</a:t>
            </a:r>
          </a:p>
          <a:p>
            <a:pPr eaLnBrk="1" hangingPunct="1"/>
            <a:r>
              <a:rPr lang="cs-CZ" altLang="cs-CZ" sz="1600" dirty="0"/>
              <a:t>Datový segment začíná na adrese </a:t>
            </a:r>
            <a:r>
              <a:rPr lang="cs-CZ" altLang="cs-CZ" sz="1600" u="sng" dirty="0"/>
              <a:t>8A7E0h</a:t>
            </a:r>
          </a:p>
          <a:p>
            <a:pPr eaLnBrk="1" hangingPunct="1"/>
            <a:r>
              <a:rPr lang="cs-CZ" altLang="cs-CZ" sz="1600" dirty="0"/>
              <a:t>8A7E0h = 1000101001111110 </a:t>
            </a:r>
            <a:r>
              <a:rPr lang="cs-CZ" altLang="cs-CZ" sz="1600" dirty="0">
                <a:solidFill>
                  <a:srgbClr val="FF0000"/>
                </a:solidFill>
              </a:rPr>
              <a:t>0000 </a:t>
            </a:r>
            <a:r>
              <a:rPr lang="cs-CZ" altLang="cs-CZ" sz="1600" dirty="0"/>
              <a:t>b</a:t>
            </a:r>
          </a:p>
          <a:p>
            <a:pPr eaLnBrk="1" hangingPunct="1"/>
            <a:endParaRPr lang="cs-CZ" altLang="cs-CZ" sz="1600" dirty="0"/>
          </a:p>
          <a:p>
            <a:pPr eaLnBrk="1" hangingPunct="1"/>
            <a:endParaRPr lang="cs-CZ" altLang="cs-CZ" sz="1600" dirty="0"/>
          </a:p>
          <a:p>
            <a:pPr eaLnBrk="1" hangingPunct="1">
              <a:lnSpc>
                <a:spcPct val="80000"/>
              </a:lnSpc>
            </a:pPr>
            <a:r>
              <a:rPr lang="cs-CZ" altLang="cs-CZ" sz="1600" dirty="0"/>
              <a:t>Poslední bajt v datovém segmentu leží na pozici s offsetem </a:t>
            </a:r>
            <a:r>
              <a:rPr lang="cs-CZ" altLang="cs-CZ" sz="1600" dirty="0" err="1"/>
              <a:t>FFFFh</a:t>
            </a:r>
            <a:r>
              <a:rPr lang="cs-CZ" altLang="cs-CZ" sz="1600" dirty="0"/>
              <a:t> a leží na adrese, kterou tento segment končí</a:t>
            </a:r>
          </a:p>
          <a:p>
            <a:pPr eaLnBrk="1" hangingPunct="1">
              <a:lnSpc>
                <a:spcPct val="80000"/>
              </a:lnSpc>
            </a:pPr>
            <a:r>
              <a:rPr lang="cs-CZ" altLang="cs-CZ" sz="1600" dirty="0"/>
              <a:t>Koncová adresa datového segmentu = 8A7E0h + </a:t>
            </a:r>
            <a:r>
              <a:rPr lang="cs-CZ" altLang="cs-CZ" sz="1600" dirty="0" err="1"/>
              <a:t>FFFFh</a:t>
            </a:r>
            <a:r>
              <a:rPr lang="cs-CZ" altLang="cs-CZ" sz="1600" dirty="0"/>
              <a:t> = </a:t>
            </a:r>
            <a:r>
              <a:rPr lang="cs-CZ" altLang="cs-CZ" sz="1600" u="sng" dirty="0"/>
              <a:t>9A7DFh</a:t>
            </a:r>
          </a:p>
          <a:p>
            <a:pPr marL="0" indent="0" eaLnBrk="1" hangingPunct="1">
              <a:lnSpc>
                <a:spcPct val="80000"/>
              </a:lnSpc>
              <a:buNone/>
            </a:pPr>
            <a:endParaRPr lang="cs-CZ" altLang="cs-CZ" sz="1600" dirty="0"/>
          </a:p>
        </p:txBody>
      </p:sp>
      <p:sp>
        <p:nvSpPr>
          <p:cNvPr id="3" name="Pravá složená závorka 2">
            <a:extLst>
              <a:ext uri="{FF2B5EF4-FFF2-40B4-BE49-F238E27FC236}">
                <a16:creationId xmlns:a16="http://schemas.microsoft.com/office/drawing/2014/main" id="{482903FC-851E-4CC0-8DFB-051DFAD2785C}"/>
              </a:ext>
            </a:extLst>
          </p:cNvPr>
          <p:cNvSpPr/>
          <p:nvPr/>
        </p:nvSpPr>
        <p:spPr>
          <a:xfrm rot="5400000">
            <a:off x="2681790" y="3528138"/>
            <a:ext cx="180020" cy="172819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
        <p:nvSpPr>
          <p:cNvPr id="5" name="TextovéPole 4">
            <a:extLst>
              <a:ext uri="{FF2B5EF4-FFF2-40B4-BE49-F238E27FC236}">
                <a16:creationId xmlns:a16="http://schemas.microsoft.com/office/drawing/2014/main" id="{0F71026C-7688-4319-881F-46A5C38363E4}"/>
              </a:ext>
            </a:extLst>
          </p:cNvPr>
          <p:cNvSpPr txBox="1"/>
          <p:nvPr/>
        </p:nvSpPr>
        <p:spPr>
          <a:xfrm>
            <a:off x="2140868" y="4497288"/>
            <a:ext cx="2088232" cy="307777"/>
          </a:xfrm>
          <a:prstGeom prst="rect">
            <a:avLst/>
          </a:prstGeom>
          <a:noFill/>
        </p:spPr>
        <p:txBody>
          <a:bodyPr wrap="square" rtlCol="0">
            <a:spAutoFit/>
          </a:bodyPr>
          <a:lstStyle/>
          <a:p>
            <a:r>
              <a:rPr lang="cs-CZ" sz="1400" dirty="0"/>
              <a:t>Užitečných 16-bitů</a:t>
            </a:r>
          </a:p>
        </p:txBody>
      </p:sp>
    </p:spTree>
    <p:extLst>
      <p:ext uri="{BB962C8B-B14F-4D97-AF65-F5344CB8AC3E}">
        <p14:creationId xmlns:p14="http://schemas.microsoft.com/office/powerpoint/2010/main" val="1487714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A210978-9664-49A2-9A7E-A8390A9B3D0B}"/>
              </a:ext>
            </a:extLst>
          </p:cNvPr>
          <p:cNvSpPr>
            <a:spLocks noGrp="1" noChangeArrowheads="1"/>
          </p:cNvSpPr>
          <p:nvPr>
            <p:ph type="title" idx="4294967295"/>
          </p:nvPr>
        </p:nvSpPr>
        <p:spPr/>
        <p:txBody>
          <a:bodyPr/>
          <a:lstStyle/>
          <a:p>
            <a:pPr eaLnBrk="1" hangingPunct="1"/>
            <a:r>
              <a:rPr lang="cs-CZ" altLang="cs-CZ" dirty="0"/>
              <a:t>Příklad</a:t>
            </a:r>
          </a:p>
        </p:txBody>
      </p:sp>
      <p:sp>
        <p:nvSpPr>
          <p:cNvPr id="18435" name="Rectangle 3">
            <a:extLst>
              <a:ext uri="{FF2B5EF4-FFF2-40B4-BE49-F238E27FC236}">
                <a16:creationId xmlns:a16="http://schemas.microsoft.com/office/drawing/2014/main" id="{50A313AB-3494-4D8D-A5E8-DB4CE93AC042}"/>
              </a:ext>
            </a:extLst>
          </p:cNvPr>
          <p:cNvSpPr>
            <a:spLocks noGrp="1" noChangeArrowheads="1"/>
          </p:cNvSpPr>
          <p:nvPr>
            <p:ph type="body" idx="4294967295"/>
          </p:nvPr>
        </p:nvSpPr>
        <p:spPr/>
        <p:txBody>
          <a:bodyPr/>
          <a:lstStyle/>
          <a:p>
            <a:pPr eaLnBrk="1" hangingPunct="1"/>
            <a:r>
              <a:rPr lang="cs-CZ" altLang="cs-CZ" sz="1600" dirty="0"/>
              <a:t>CS = 1B74h</a:t>
            </a:r>
          </a:p>
          <a:p>
            <a:pPr eaLnBrk="1" hangingPunct="1"/>
            <a:r>
              <a:rPr lang="cs-CZ" altLang="cs-CZ" sz="1600" dirty="0"/>
              <a:t>DS = 2F5Dh</a:t>
            </a:r>
          </a:p>
          <a:p>
            <a:pPr eaLnBrk="1" hangingPunct="1"/>
            <a:r>
              <a:rPr lang="cs-CZ" altLang="cs-CZ" sz="1600" dirty="0"/>
              <a:t>ES = 48A2h</a:t>
            </a:r>
          </a:p>
          <a:p>
            <a:pPr eaLnBrk="1" hangingPunct="1"/>
            <a:r>
              <a:rPr lang="cs-CZ" altLang="cs-CZ" sz="1600" dirty="0"/>
              <a:t>SS = 924Ch</a:t>
            </a:r>
          </a:p>
          <a:p>
            <a:pPr eaLnBrk="1" hangingPunct="1"/>
            <a:endParaRPr lang="cs-CZ" altLang="cs-CZ" sz="1600" dirty="0"/>
          </a:p>
          <a:p>
            <a:pPr eaLnBrk="1" hangingPunct="1"/>
            <a:r>
              <a:rPr lang="cs-CZ" altLang="cs-CZ" sz="1600" b="1" dirty="0"/>
              <a:t>Určete na jakou adresu se zapíší do paměti data povelem MOV [1B72h],AL</a:t>
            </a:r>
          </a:p>
          <a:p>
            <a:pPr eaLnBrk="1" hangingPunct="1"/>
            <a:endParaRPr lang="cs-CZ" altLang="cs-CZ" sz="1600" b="1" dirty="0"/>
          </a:p>
          <a:p>
            <a:pPr eaLnBrk="1" hangingPunct="1"/>
            <a:r>
              <a:rPr lang="cs-CZ" altLang="cs-CZ" sz="1600" dirty="0"/>
              <a:t>Bajt z registru AL bude zapsán do paměti do datového segmentu</a:t>
            </a:r>
          </a:p>
          <a:p>
            <a:pPr eaLnBrk="1" hangingPunct="1"/>
            <a:r>
              <a:rPr lang="cs-CZ" altLang="cs-CZ" sz="1600" dirty="0"/>
              <a:t>Datový segment začíná na adrese 2F5D0h    (DS=2F5Dh)</a:t>
            </a:r>
          </a:p>
          <a:p>
            <a:pPr eaLnBrk="1" hangingPunct="1"/>
            <a:r>
              <a:rPr lang="cs-CZ" altLang="cs-CZ" sz="1600" dirty="0"/>
              <a:t>Bajt bude do datového segmentu zapsán na pozici s offsetem 1B72h</a:t>
            </a:r>
          </a:p>
          <a:p>
            <a:pPr eaLnBrk="1" hangingPunct="1"/>
            <a:endParaRPr lang="cs-CZ" altLang="cs-CZ" sz="1600" dirty="0"/>
          </a:p>
          <a:p>
            <a:pPr eaLnBrk="1" hangingPunct="1"/>
            <a:r>
              <a:rPr lang="cs-CZ" altLang="cs-CZ" sz="1600" dirty="0"/>
              <a:t>Fyzická adresa = počáteční adresa segmentu + offset</a:t>
            </a:r>
          </a:p>
          <a:p>
            <a:pPr eaLnBrk="1" hangingPunct="1"/>
            <a:r>
              <a:rPr lang="cs-CZ" altLang="cs-CZ" sz="1600" dirty="0"/>
              <a:t>Fyzická adresa = 2F5D0h + 1B72h = 31142h</a:t>
            </a:r>
          </a:p>
          <a:p>
            <a:pPr eaLnBrk="1" hangingPunct="1"/>
            <a:endParaRPr lang="cs-CZ" altLang="cs-CZ" sz="1600" dirty="0"/>
          </a:p>
          <a:p>
            <a:pPr eaLnBrk="1" hangingPunct="1"/>
            <a:r>
              <a:rPr lang="cs-CZ" altLang="cs-CZ" sz="1600" dirty="0"/>
              <a:t>Bajt bude zapsán na adresu </a:t>
            </a:r>
            <a:r>
              <a:rPr lang="cs-CZ" altLang="cs-CZ" sz="1600" u="sng" dirty="0"/>
              <a:t>31142h</a:t>
            </a:r>
          </a:p>
          <a:p>
            <a:pPr eaLnBrk="1" hangingPunct="1"/>
            <a:endParaRPr lang="cs-CZ" altLang="cs-CZ" sz="1600" dirty="0"/>
          </a:p>
        </p:txBody>
      </p:sp>
    </p:spTree>
    <p:extLst>
      <p:ext uri="{BB962C8B-B14F-4D97-AF65-F5344CB8AC3E}">
        <p14:creationId xmlns:p14="http://schemas.microsoft.com/office/powerpoint/2010/main" val="1428903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A210978-9664-49A2-9A7E-A8390A9B3D0B}"/>
              </a:ext>
            </a:extLst>
          </p:cNvPr>
          <p:cNvSpPr>
            <a:spLocks noGrp="1" noChangeArrowheads="1"/>
          </p:cNvSpPr>
          <p:nvPr>
            <p:ph type="title" idx="4294967295"/>
          </p:nvPr>
        </p:nvSpPr>
        <p:spPr/>
        <p:txBody>
          <a:bodyPr/>
          <a:lstStyle/>
          <a:p>
            <a:pPr eaLnBrk="1" hangingPunct="1"/>
            <a:r>
              <a:rPr lang="cs-CZ" altLang="cs-CZ" dirty="0"/>
              <a:t>Příklad</a:t>
            </a:r>
          </a:p>
        </p:txBody>
      </p:sp>
      <p:sp>
        <p:nvSpPr>
          <p:cNvPr id="18435" name="Rectangle 3">
            <a:extLst>
              <a:ext uri="{FF2B5EF4-FFF2-40B4-BE49-F238E27FC236}">
                <a16:creationId xmlns:a16="http://schemas.microsoft.com/office/drawing/2014/main" id="{50A313AB-3494-4D8D-A5E8-DB4CE93AC042}"/>
              </a:ext>
            </a:extLst>
          </p:cNvPr>
          <p:cNvSpPr>
            <a:spLocks noGrp="1" noChangeArrowheads="1"/>
          </p:cNvSpPr>
          <p:nvPr>
            <p:ph type="body" idx="4294967295"/>
          </p:nvPr>
        </p:nvSpPr>
        <p:spPr/>
        <p:txBody>
          <a:bodyPr/>
          <a:lstStyle/>
          <a:p>
            <a:pPr eaLnBrk="1" hangingPunct="1"/>
            <a:r>
              <a:rPr lang="cs-CZ" altLang="cs-CZ" sz="1600" dirty="0"/>
              <a:t>CS = 1B74h</a:t>
            </a:r>
          </a:p>
          <a:p>
            <a:pPr eaLnBrk="1" hangingPunct="1"/>
            <a:r>
              <a:rPr lang="cs-CZ" altLang="cs-CZ" sz="1600" dirty="0"/>
              <a:t>DS = 2F5Dh</a:t>
            </a:r>
          </a:p>
          <a:p>
            <a:pPr eaLnBrk="1" hangingPunct="1"/>
            <a:r>
              <a:rPr lang="cs-CZ" altLang="cs-CZ" sz="1600" dirty="0"/>
              <a:t>ES = 48A2h</a:t>
            </a:r>
          </a:p>
          <a:p>
            <a:pPr eaLnBrk="1" hangingPunct="1"/>
            <a:r>
              <a:rPr lang="cs-CZ" altLang="cs-CZ" sz="1600" dirty="0"/>
              <a:t>SS = 924Ch</a:t>
            </a:r>
          </a:p>
          <a:p>
            <a:pPr eaLnBrk="1" hangingPunct="1"/>
            <a:endParaRPr lang="cs-CZ" altLang="cs-CZ" sz="1600" dirty="0"/>
          </a:p>
          <a:p>
            <a:pPr eaLnBrk="1" hangingPunct="1"/>
            <a:r>
              <a:rPr lang="cs-CZ" altLang="cs-CZ" sz="1600" b="1" dirty="0"/>
              <a:t>Určete na jakou adresu se přeskočí v programu povelem JMP 12h</a:t>
            </a:r>
          </a:p>
          <a:p>
            <a:pPr eaLnBrk="1" hangingPunct="1"/>
            <a:endParaRPr lang="cs-CZ" altLang="cs-CZ" sz="1600" b="1" dirty="0"/>
          </a:p>
          <a:p>
            <a:pPr eaLnBrk="1" hangingPunct="1"/>
            <a:r>
              <a:rPr lang="cs-CZ" altLang="cs-CZ" sz="1600" dirty="0"/>
              <a:t>Strojový kód programu leží v kódovém segmentu</a:t>
            </a:r>
          </a:p>
          <a:p>
            <a:pPr eaLnBrk="1" hangingPunct="1"/>
            <a:r>
              <a:rPr lang="cs-CZ" altLang="cs-CZ" sz="1600" dirty="0"/>
              <a:t>Kódový segment začíná na adrese 1B740h    (CS=1B74h)</a:t>
            </a:r>
          </a:p>
          <a:p>
            <a:pPr eaLnBrk="1" hangingPunct="1"/>
            <a:r>
              <a:rPr lang="cs-CZ" altLang="cs-CZ" sz="1600" dirty="0"/>
              <a:t>Skok směřuje na pozici s offsetem 12h</a:t>
            </a:r>
          </a:p>
          <a:p>
            <a:pPr eaLnBrk="1" hangingPunct="1"/>
            <a:endParaRPr lang="cs-CZ" altLang="cs-CZ" sz="1600" dirty="0"/>
          </a:p>
          <a:p>
            <a:pPr eaLnBrk="1" hangingPunct="1"/>
            <a:r>
              <a:rPr lang="cs-CZ" altLang="cs-CZ" sz="1600" dirty="0"/>
              <a:t>Fyzická adresa = počáteční adresa segmentu + offset</a:t>
            </a:r>
          </a:p>
          <a:p>
            <a:pPr eaLnBrk="1" hangingPunct="1"/>
            <a:r>
              <a:rPr lang="cs-CZ" altLang="cs-CZ" sz="1600" dirty="0"/>
              <a:t>Fyzická adresa = 1B740h + 12h = 1B752h</a:t>
            </a:r>
          </a:p>
          <a:p>
            <a:pPr eaLnBrk="1" hangingPunct="1"/>
            <a:endParaRPr lang="cs-CZ" altLang="cs-CZ" sz="1600" dirty="0"/>
          </a:p>
          <a:p>
            <a:pPr eaLnBrk="1" hangingPunct="1"/>
            <a:r>
              <a:rPr lang="cs-CZ" altLang="cs-CZ" sz="1600" dirty="0"/>
              <a:t>Další bajt strojového kódu se přečte z adresy </a:t>
            </a:r>
            <a:r>
              <a:rPr lang="cs-CZ" altLang="cs-CZ" sz="1600" u="sng" dirty="0"/>
              <a:t>1B752h</a:t>
            </a:r>
          </a:p>
          <a:p>
            <a:pPr eaLnBrk="1" hangingPunct="1"/>
            <a:endParaRPr lang="cs-CZ" altLang="cs-CZ" sz="1600" dirty="0"/>
          </a:p>
        </p:txBody>
      </p:sp>
    </p:spTree>
    <p:extLst>
      <p:ext uri="{BB962C8B-B14F-4D97-AF65-F5344CB8AC3E}">
        <p14:creationId xmlns:p14="http://schemas.microsoft.com/office/powerpoint/2010/main" val="1638959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125518D-563D-4CE5-96D7-A806B4FB8396}"/>
              </a:ext>
            </a:extLst>
          </p:cNvPr>
          <p:cNvSpPr>
            <a:spLocks noGrp="1" noChangeArrowheads="1"/>
          </p:cNvSpPr>
          <p:nvPr>
            <p:ph type="title"/>
          </p:nvPr>
        </p:nvSpPr>
        <p:spPr/>
        <p:txBody>
          <a:bodyPr/>
          <a:lstStyle/>
          <a:p>
            <a:pPr eaLnBrk="1" hangingPunct="1"/>
            <a:r>
              <a:rPr lang="cs-CZ" altLang="cs-CZ"/>
              <a:t>Registry</a:t>
            </a:r>
          </a:p>
        </p:txBody>
      </p:sp>
      <p:sp>
        <p:nvSpPr>
          <p:cNvPr id="22531" name="Rectangle 3">
            <a:extLst>
              <a:ext uri="{FF2B5EF4-FFF2-40B4-BE49-F238E27FC236}">
                <a16:creationId xmlns:a16="http://schemas.microsoft.com/office/drawing/2014/main" id="{BCDC9308-FF8D-4B88-9E97-3CB680FECD41}"/>
              </a:ext>
            </a:extLst>
          </p:cNvPr>
          <p:cNvSpPr>
            <a:spLocks noGrp="1" noChangeArrowheads="1"/>
          </p:cNvSpPr>
          <p:nvPr>
            <p:ph type="body" idx="1"/>
          </p:nvPr>
        </p:nvSpPr>
        <p:spPr/>
        <p:txBody>
          <a:bodyPr/>
          <a:lstStyle/>
          <a:p>
            <a:pPr eaLnBrk="1" hangingPunct="1">
              <a:lnSpc>
                <a:spcPct val="90000"/>
              </a:lnSpc>
            </a:pPr>
            <a:r>
              <a:rPr lang="cs-CZ" altLang="cs-CZ" sz="2400" dirty="0"/>
              <a:t>8086 obsahuje </a:t>
            </a:r>
            <a:r>
              <a:rPr lang="cs-CZ" altLang="cs-CZ" sz="2400" b="1" dirty="0"/>
              <a:t>14 registrů</a:t>
            </a:r>
            <a:r>
              <a:rPr lang="cs-CZ" altLang="cs-CZ" sz="2400" dirty="0"/>
              <a:t> se šířkou </a:t>
            </a:r>
            <a:r>
              <a:rPr lang="cs-CZ" altLang="cs-CZ" sz="2400" b="1" dirty="0"/>
              <a:t>16 bitů</a:t>
            </a:r>
            <a:endParaRPr lang="en-US" altLang="cs-CZ" sz="2400" b="1" dirty="0"/>
          </a:p>
          <a:p>
            <a:pPr eaLnBrk="1" hangingPunct="1">
              <a:lnSpc>
                <a:spcPct val="90000"/>
              </a:lnSpc>
            </a:pPr>
            <a:r>
              <a:rPr lang="en-US" altLang="cs-CZ" sz="2400" dirty="0"/>
              <a:t>8086 je </a:t>
            </a:r>
            <a:r>
              <a:rPr lang="en-US" altLang="cs-CZ" sz="2400" dirty="0" err="1"/>
              <a:t>typick</a:t>
            </a:r>
            <a:r>
              <a:rPr lang="cs-CZ" altLang="cs-CZ" sz="2400" dirty="0"/>
              <a:t>ý procesor se </a:t>
            </a:r>
            <a:r>
              <a:rPr lang="cs-CZ" altLang="cs-CZ" sz="2400" b="1" dirty="0" err="1"/>
              <a:t>střadačovou</a:t>
            </a:r>
            <a:r>
              <a:rPr lang="cs-CZ" altLang="cs-CZ" sz="2400" b="1" dirty="0"/>
              <a:t> architekturou</a:t>
            </a:r>
            <a:r>
              <a:rPr lang="cs-CZ" altLang="cs-CZ" sz="2400" dirty="0"/>
              <a:t> – tzn. že registry nemají univerzální použití a každý lze použít jen pro určité dané operace</a:t>
            </a:r>
          </a:p>
          <a:p>
            <a:pPr eaLnBrk="1" hangingPunct="1">
              <a:lnSpc>
                <a:spcPct val="90000"/>
              </a:lnSpc>
            </a:pPr>
            <a:r>
              <a:rPr lang="cs-CZ" altLang="cs-CZ" sz="2400" dirty="0"/>
              <a:t>nejprivilegovanější je </a:t>
            </a:r>
            <a:r>
              <a:rPr lang="cs-CZ" altLang="cs-CZ" sz="2400" b="1" dirty="0"/>
              <a:t>střadač - AX</a:t>
            </a:r>
          </a:p>
          <a:p>
            <a:pPr eaLnBrk="1" hangingPunct="1">
              <a:lnSpc>
                <a:spcPct val="90000"/>
              </a:lnSpc>
            </a:pPr>
            <a:endParaRPr lang="cs-CZ" altLang="cs-CZ" sz="2400" dirty="0"/>
          </a:p>
          <a:p>
            <a:pPr eaLnBrk="1" hangingPunct="1">
              <a:lnSpc>
                <a:spcPct val="90000"/>
              </a:lnSpc>
            </a:pPr>
            <a:r>
              <a:rPr lang="cs-CZ" altLang="cs-CZ" sz="2400" dirty="0"/>
              <a:t>Registry lze rozdělit na</a:t>
            </a:r>
          </a:p>
          <a:p>
            <a:pPr lvl="1" eaLnBrk="1" hangingPunct="1">
              <a:lnSpc>
                <a:spcPct val="90000"/>
              </a:lnSpc>
            </a:pPr>
            <a:r>
              <a:rPr lang="en-US" altLang="cs-CZ" sz="2400" b="1" dirty="0" err="1"/>
              <a:t>Segmentov</a:t>
            </a:r>
            <a:r>
              <a:rPr lang="cs-CZ" altLang="cs-CZ" sz="2400" b="1" dirty="0"/>
              <a:t>é</a:t>
            </a:r>
            <a:r>
              <a:rPr lang="cs-CZ" altLang="cs-CZ" sz="2400" dirty="0"/>
              <a:t> registry (CS, SS, DS, ES)</a:t>
            </a:r>
          </a:p>
          <a:p>
            <a:pPr lvl="1" eaLnBrk="1" hangingPunct="1">
              <a:lnSpc>
                <a:spcPct val="90000"/>
              </a:lnSpc>
            </a:pPr>
            <a:r>
              <a:rPr lang="cs-CZ" altLang="cs-CZ" sz="2400" b="1" dirty="0"/>
              <a:t>Datové</a:t>
            </a:r>
            <a:r>
              <a:rPr lang="cs-CZ" altLang="cs-CZ" sz="2400" dirty="0"/>
              <a:t> registry	(AX, BX, CX, DX)</a:t>
            </a:r>
          </a:p>
          <a:p>
            <a:pPr lvl="1" eaLnBrk="1" hangingPunct="1">
              <a:lnSpc>
                <a:spcPct val="90000"/>
              </a:lnSpc>
            </a:pPr>
            <a:r>
              <a:rPr lang="cs-CZ" altLang="cs-CZ" sz="2400" b="1" dirty="0"/>
              <a:t>Ukazatele</a:t>
            </a:r>
            <a:r>
              <a:rPr lang="cs-CZ" altLang="cs-CZ" sz="2400" dirty="0"/>
              <a:t> a indexové registry (IP, SP, BP, DI, SI)</a:t>
            </a:r>
          </a:p>
          <a:p>
            <a:pPr lvl="1" eaLnBrk="1" hangingPunct="1">
              <a:lnSpc>
                <a:spcPct val="90000"/>
              </a:lnSpc>
            </a:pPr>
            <a:r>
              <a:rPr lang="cs-CZ" altLang="cs-CZ" sz="2400" b="1" dirty="0"/>
              <a:t>Příznakový</a:t>
            </a:r>
            <a:r>
              <a:rPr lang="cs-CZ" altLang="cs-CZ" sz="2400" dirty="0"/>
              <a:t> registr (FLAGS)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9620923-061F-4C9B-A65A-57E855216CF5}"/>
              </a:ext>
            </a:extLst>
          </p:cNvPr>
          <p:cNvSpPr>
            <a:spLocks noGrp="1" noChangeArrowheads="1"/>
          </p:cNvSpPr>
          <p:nvPr>
            <p:ph type="title"/>
          </p:nvPr>
        </p:nvSpPr>
        <p:spPr/>
        <p:txBody>
          <a:bodyPr/>
          <a:lstStyle/>
          <a:p>
            <a:pPr eaLnBrk="1" hangingPunct="1"/>
            <a:r>
              <a:rPr lang="cs-CZ" altLang="cs-CZ"/>
              <a:t>Registr IP</a:t>
            </a:r>
          </a:p>
        </p:txBody>
      </p:sp>
      <p:sp>
        <p:nvSpPr>
          <p:cNvPr id="23555" name="Rectangle 3">
            <a:extLst>
              <a:ext uri="{FF2B5EF4-FFF2-40B4-BE49-F238E27FC236}">
                <a16:creationId xmlns:a16="http://schemas.microsoft.com/office/drawing/2014/main" id="{107436AD-C5E6-4766-A4AE-B016BDE8B2D8}"/>
              </a:ext>
            </a:extLst>
          </p:cNvPr>
          <p:cNvSpPr>
            <a:spLocks noGrp="1" noChangeArrowheads="1"/>
          </p:cNvSpPr>
          <p:nvPr>
            <p:ph type="body" idx="1"/>
          </p:nvPr>
        </p:nvSpPr>
        <p:spPr/>
        <p:txBody>
          <a:bodyPr/>
          <a:lstStyle/>
          <a:p>
            <a:pPr eaLnBrk="1" hangingPunct="1">
              <a:lnSpc>
                <a:spcPct val="90000"/>
              </a:lnSpc>
            </a:pPr>
            <a:r>
              <a:rPr lang="cs-CZ" altLang="cs-CZ" sz="2100" dirty="0"/>
              <a:t>Programový čítač</a:t>
            </a:r>
          </a:p>
          <a:p>
            <a:pPr eaLnBrk="1" hangingPunct="1">
              <a:lnSpc>
                <a:spcPct val="90000"/>
              </a:lnSpc>
            </a:pPr>
            <a:r>
              <a:rPr lang="cs-CZ" altLang="cs-CZ" sz="2100" b="1" dirty="0" err="1"/>
              <a:t>Instruction</a:t>
            </a:r>
            <a:r>
              <a:rPr lang="cs-CZ" altLang="cs-CZ" sz="2100" b="1" dirty="0"/>
              <a:t> Pointer</a:t>
            </a:r>
            <a:r>
              <a:rPr lang="cs-CZ" altLang="cs-CZ" sz="2100" dirty="0"/>
              <a:t> (ukazuje na místo v paměti, ze kterého se právě čte strojový kód instrukce ke zpracování)</a:t>
            </a:r>
          </a:p>
          <a:p>
            <a:pPr eaLnBrk="1" hangingPunct="1">
              <a:lnSpc>
                <a:spcPct val="90000"/>
              </a:lnSpc>
            </a:pPr>
            <a:r>
              <a:rPr lang="cs-CZ" altLang="cs-CZ" sz="2100" dirty="0"/>
              <a:t>Obsah IP je offsetem ukazujícím do kódového segmentu</a:t>
            </a:r>
          </a:p>
          <a:p>
            <a:pPr eaLnBrk="1" hangingPunct="1">
              <a:lnSpc>
                <a:spcPct val="90000"/>
              </a:lnSpc>
            </a:pPr>
            <a:r>
              <a:rPr lang="cs-CZ" altLang="cs-CZ" sz="2100" dirty="0"/>
              <a:t>CS:IP je tedy adresa zpracovávané instrukce</a:t>
            </a:r>
          </a:p>
          <a:p>
            <a:pPr eaLnBrk="1" hangingPunct="1">
              <a:lnSpc>
                <a:spcPct val="90000"/>
              </a:lnSpc>
            </a:pPr>
            <a:r>
              <a:rPr lang="cs-CZ" altLang="cs-CZ" sz="2100" dirty="0"/>
              <a:t>Je to ale ještě trochu složitější kvůli frontě v BIU</a:t>
            </a:r>
          </a:p>
          <a:p>
            <a:pPr eaLnBrk="1" hangingPunct="1">
              <a:lnSpc>
                <a:spcPct val="90000"/>
              </a:lnSpc>
            </a:pPr>
            <a:r>
              <a:rPr lang="cs-CZ" altLang="cs-CZ" sz="2100" dirty="0"/>
              <a:t>Ve skutečnosti CS:IP ukazuje na následující instrukci, která se uloží do instrukční fronty v BIU</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DA5FFE4-253E-44AF-9FE4-D6F0418F1281}"/>
              </a:ext>
            </a:extLst>
          </p:cNvPr>
          <p:cNvSpPr>
            <a:spLocks noGrp="1"/>
          </p:cNvSpPr>
          <p:nvPr>
            <p:ph type="title"/>
          </p:nvPr>
        </p:nvSpPr>
        <p:spPr/>
        <p:txBody>
          <a:bodyPr/>
          <a:lstStyle/>
          <a:p>
            <a:r>
              <a:rPr lang="cs-CZ" dirty="0"/>
              <a:t>Příklad</a:t>
            </a:r>
          </a:p>
        </p:txBody>
      </p:sp>
      <p:sp>
        <p:nvSpPr>
          <p:cNvPr id="3" name="Zástupný obsah 2">
            <a:extLst>
              <a:ext uri="{FF2B5EF4-FFF2-40B4-BE49-F238E27FC236}">
                <a16:creationId xmlns:a16="http://schemas.microsoft.com/office/drawing/2014/main" id="{6000B617-8972-4278-A625-4854B3334F3E}"/>
              </a:ext>
            </a:extLst>
          </p:cNvPr>
          <p:cNvSpPr>
            <a:spLocks noGrp="1"/>
          </p:cNvSpPr>
          <p:nvPr>
            <p:ph idx="1"/>
          </p:nvPr>
        </p:nvSpPr>
        <p:spPr>
          <a:xfrm>
            <a:off x="457200" y="1719263"/>
            <a:ext cx="8543292" cy="4411662"/>
          </a:xfrm>
        </p:spPr>
        <p:txBody>
          <a:bodyPr/>
          <a:lstStyle/>
          <a:p>
            <a:pPr marL="0" indent="0">
              <a:buNone/>
            </a:pPr>
            <a:r>
              <a:rPr lang="cs-CZ" sz="2400" dirty="0"/>
              <a:t>	CS=5ABCh</a:t>
            </a:r>
          </a:p>
          <a:p>
            <a:pPr marL="0" indent="0">
              <a:buNone/>
            </a:pPr>
            <a:r>
              <a:rPr lang="cs-CZ" sz="2400" dirty="0"/>
              <a:t>	IP=2107h</a:t>
            </a:r>
          </a:p>
          <a:p>
            <a:pPr marL="0" indent="0">
              <a:buNone/>
            </a:pPr>
            <a:r>
              <a:rPr lang="cs-CZ" sz="2400" dirty="0"/>
              <a:t>	Z jaké adresy se bude číst strojový kód?</a:t>
            </a:r>
          </a:p>
          <a:p>
            <a:endParaRPr lang="cs-CZ" sz="2400" dirty="0"/>
          </a:p>
          <a:p>
            <a:r>
              <a:rPr lang="cs-CZ" sz="2000" dirty="0"/>
              <a:t>Strojový kód programu je uložen v kódovém segmentu</a:t>
            </a:r>
          </a:p>
          <a:p>
            <a:r>
              <a:rPr lang="cs-CZ" sz="2000" dirty="0"/>
              <a:t>Kódový segment začíná na adrese 5ABC0h</a:t>
            </a:r>
          </a:p>
          <a:p>
            <a:r>
              <a:rPr lang="cs-CZ" sz="2000" dirty="0"/>
              <a:t>Z tohoto segmentu se bude číst strojový kód z pozice s offsetem 2107h</a:t>
            </a:r>
          </a:p>
          <a:p>
            <a:r>
              <a:rPr lang="cs-CZ" sz="2000" dirty="0"/>
              <a:t>Fyzická adresa tedy bude 5ABC0h+2107h = </a:t>
            </a:r>
            <a:r>
              <a:rPr lang="cs-CZ" sz="2000" u="sng" dirty="0"/>
              <a:t>5CCC7h</a:t>
            </a:r>
            <a:r>
              <a:rPr lang="cs-CZ" sz="2000" dirty="0"/>
              <a:t> </a:t>
            </a:r>
          </a:p>
        </p:txBody>
      </p:sp>
    </p:spTree>
    <p:extLst>
      <p:ext uri="{BB962C8B-B14F-4D97-AF65-F5344CB8AC3E}">
        <p14:creationId xmlns:p14="http://schemas.microsoft.com/office/powerpoint/2010/main" val="2269327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D40AEBF3-4B4F-45B9-877A-8429D59B3434}"/>
              </a:ext>
            </a:extLst>
          </p:cNvPr>
          <p:cNvSpPr>
            <a:spLocks noChangeArrowheads="1"/>
          </p:cNvSpPr>
          <p:nvPr/>
        </p:nvSpPr>
        <p:spPr bwMode="auto">
          <a:xfrm>
            <a:off x="4724400" y="990600"/>
            <a:ext cx="1524000" cy="4937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0484" name="Text Box 4">
            <a:extLst>
              <a:ext uri="{FF2B5EF4-FFF2-40B4-BE49-F238E27FC236}">
                <a16:creationId xmlns:a16="http://schemas.microsoft.com/office/drawing/2014/main" id="{F40546B2-4C50-4010-B488-95D68F685CBB}"/>
              </a:ext>
            </a:extLst>
          </p:cNvPr>
          <p:cNvSpPr txBox="1">
            <a:spLocks noChangeArrowheads="1"/>
          </p:cNvSpPr>
          <p:nvPr/>
        </p:nvSpPr>
        <p:spPr bwMode="auto">
          <a:xfrm>
            <a:off x="6242050" y="5776913"/>
            <a:ext cx="1211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latin typeface="Times New Roman" panose="02020603050405020304" pitchFamily="18" charset="0"/>
              </a:rPr>
              <a:t>00000h</a:t>
            </a:r>
            <a:endParaRPr lang="cs-CZ" altLang="cs-CZ" sz="2400">
              <a:latin typeface="Times New Roman" panose="02020603050405020304" pitchFamily="18" charset="0"/>
            </a:endParaRPr>
          </a:p>
        </p:txBody>
      </p:sp>
      <p:sp>
        <p:nvSpPr>
          <p:cNvPr id="20485" name="Text Box 5">
            <a:extLst>
              <a:ext uri="{FF2B5EF4-FFF2-40B4-BE49-F238E27FC236}">
                <a16:creationId xmlns:a16="http://schemas.microsoft.com/office/drawing/2014/main" id="{3ED4959C-0ECB-456F-8E93-703016DE51A6}"/>
              </a:ext>
            </a:extLst>
          </p:cNvPr>
          <p:cNvSpPr txBox="1">
            <a:spLocks noChangeArrowheads="1"/>
          </p:cNvSpPr>
          <p:nvPr/>
        </p:nvSpPr>
        <p:spPr bwMode="auto">
          <a:xfrm>
            <a:off x="6257925" y="893763"/>
            <a:ext cx="1211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latin typeface="Times New Roman" panose="02020603050405020304" pitchFamily="18" charset="0"/>
              </a:rPr>
              <a:t>FFFFFh</a:t>
            </a:r>
            <a:endParaRPr lang="cs-CZ" altLang="cs-CZ" sz="2400">
              <a:latin typeface="Times New Roman" panose="02020603050405020304" pitchFamily="18" charset="0"/>
            </a:endParaRPr>
          </a:p>
        </p:txBody>
      </p:sp>
      <p:sp>
        <p:nvSpPr>
          <p:cNvPr id="20488" name="Rectangle 8" descr="Světlý šikmo dolů">
            <a:extLst>
              <a:ext uri="{FF2B5EF4-FFF2-40B4-BE49-F238E27FC236}">
                <a16:creationId xmlns:a16="http://schemas.microsoft.com/office/drawing/2014/main" id="{5318832E-959C-4883-9C3F-812B8CBFE598}"/>
              </a:ext>
            </a:extLst>
          </p:cNvPr>
          <p:cNvSpPr>
            <a:spLocks noChangeArrowheads="1"/>
          </p:cNvSpPr>
          <p:nvPr/>
        </p:nvSpPr>
        <p:spPr bwMode="auto">
          <a:xfrm>
            <a:off x="4724400" y="2496276"/>
            <a:ext cx="1524000" cy="1877286"/>
          </a:xfrm>
          <a:prstGeom prst="rect">
            <a:avLst/>
          </a:prstGeom>
          <a:solidFill>
            <a:schemeClr val="bg1">
              <a:lumMod val="85000"/>
            </a:schemeClr>
          </a:solidFill>
          <a:ln w="9525">
            <a:solidFill>
              <a:schemeClr val="tx1"/>
            </a:solidFill>
            <a:miter lim="800000"/>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dirty="0"/>
          </a:p>
        </p:txBody>
      </p:sp>
      <p:sp>
        <p:nvSpPr>
          <p:cNvPr id="20494" name="Text Box 14">
            <a:extLst>
              <a:ext uri="{FF2B5EF4-FFF2-40B4-BE49-F238E27FC236}">
                <a16:creationId xmlns:a16="http://schemas.microsoft.com/office/drawing/2014/main" id="{8CFF2785-954E-4A80-BE09-D84B42972DC3}"/>
              </a:ext>
            </a:extLst>
          </p:cNvPr>
          <p:cNvSpPr txBox="1">
            <a:spLocks noChangeArrowheads="1"/>
          </p:cNvSpPr>
          <p:nvPr/>
        </p:nvSpPr>
        <p:spPr bwMode="auto">
          <a:xfrm>
            <a:off x="3156868" y="4357534"/>
            <a:ext cx="1113167"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400" dirty="0">
                <a:latin typeface="+mn-lt"/>
              </a:rPr>
              <a:t>5ABC0h</a:t>
            </a:r>
          </a:p>
          <a:p>
            <a:pPr eaLnBrk="1" hangingPunct="1">
              <a:spcBef>
                <a:spcPct val="50000"/>
              </a:spcBef>
            </a:pPr>
            <a:r>
              <a:rPr lang="cs-CZ" altLang="cs-CZ" sz="1400" dirty="0">
                <a:latin typeface="+mn-lt"/>
              </a:rPr>
              <a:t>Počátek segmentu</a:t>
            </a:r>
          </a:p>
        </p:txBody>
      </p:sp>
      <p:sp>
        <p:nvSpPr>
          <p:cNvPr id="20497" name="Line 17">
            <a:extLst>
              <a:ext uri="{FF2B5EF4-FFF2-40B4-BE49-F238E27FC236}">
                <a16:creationId xmlns:a16="http://schemas.microsoft.com/office/drawing/2014/main" id="{EBE90C18-6031-4D39-B6A9-49AC02DA4049}"/>
              </a:ext>
            </a:extLst>
          </p:cNvPr>
          <p:cNvSpPr>
            <a:spLocks noChangeShapeType="1"/>
          </p:cNvSpPr>
          <p:nvPr/>
        </p:nvSpPr>
        <p:spPr bwMode="auto">
          <a:xfrm flipV="1">
            <a:off x="3733800" y="4361724"/>
            <a:ext cx="990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20501" name="Text Box 21">
            <a:extLst>
              <a:ext uri="{FF2B5EF4-FFF2-40B4-BE49-F238E27FC236}">
                <a16:creationId xmlns:a16="http://schemas.microsoft.com/office/drawing/2014/main" id="{A9FDC607-E750-420B-867A-B2C3278E4994}"/>
              </a:ext>
            </a:extLst>
          </p:cNvPr>
          <p:cNvSpPr txBox="1">
            <a:spLocks noChangeArrowheads="1"/>
          </p:cNvSpPr>
          <p:nvPr/>
        </p:nvSpPr>
        <p:spPr bwMode="auto">
          <a:xfrm>
            <a:off x="6701169" y="3306763"/>
            <a:ext cx="1295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600" dirty="0">
                <a:latin typeface="Times New Roman" panose="02020603050405020304" pitchFamily="18" charset="0"/>
              </a:rPr>
              <a:t>Kódový segment</a:t>
            </a:r>
            <a:endParaRPr lang="cs-CZ" altLang="cs-CZ" sz="2400" dirty="0">
              <a:latin typeface="Times New Roman" panose="02020603050405020304" pitchFamily="18" charset="0"/>
            </a:endParaRPr>
          </a:p>
        </p:txBody>
      </p:sp>
      <p:sp>
        <p:nvSpPr>
          <p:cNvPr id="20502" name="AutoShape 22">
            <a:extLst>
              <a:ext uri="{FF2B5EF4-FFF2-40B4-BE49-F238E27FC236}">
                <a16:creationId xmlns:a16="http://schemas.microsoft.com/office/drawing/2014/main" id="{DB44F170-BA41-4AFA-8008-919ED423D9CF}"/>
              </a:ext>
            </a:extLst>
          </p:cNvPr>
          <p:cNvSpPr>
            <a:spLocks/>
          </p:cNvSpPr>
          <p:nvPr/>
        </p:nvSpPr>
        <p:spPr bwMode="auto">
          <a:xfrm>
            <a:off x="6324600" y="2496276"/>
            <a:ext cx="228600" cy="1877285"/>
          </a:xfrm>
          <a:prstGeom prst="rightBrace">
            <a:avLst>
              <a:gd name="adj1" fmla="val 305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4" name="Text Box 14">
            <a:extLst>
              <a:ext uri="{FF2B5EF4-FFF2-40B4-BE49-F238E27FC236}">
                <a16:creationId xmlns:a16="http://schemas.microsoft.com/office/drawing/2014/main" id="{5C237B35-5BFE-460E-BD91-4BF3F5F994A1}"/>
              </a:ext>
            </a:extLst>
          </p:cNvPr>
          <p:cNvSpPr txBox="1">
            <a:spLocks noChangeArrowheads="1"/>
          </p:cNvSpPr>
          <p:nvPr/>
        </p:nvSpPr>
        <p:spPr bwMode="auto">
          <a:xfrm>
            <a:off x="3156872" y="3676693"/>
            <a:ext cx="1113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400" dirty="0">
                <a:latin typeface="+mn-lt"/>
              </a:rPr>
              <a:t>5CCC7h</a:t>
            </a:r>
          </a:p>
        </p:txBody>
      </p:sp>
      <p:sp>
        <p:nvSpPr>
          <p:cNvPr id="5" name="Line 17">
            <a:extLst>
              <a:ext uri="{FF2B5EF4-FFF2-40B4-BE49-F238E27FC236}">
                <a16:creationId xmlns:a16="http://schemas.microsoft.com/office/drawing/2014/main" id="{F13CD602-948F-4375-8515-C59631D70769}"/>
              </a:ext>
            </a:extLst>
          </p:cNvPr>
          <p:cNvSpPr>
            <a:spLocks noChangeShapeType="1"/>
          </p:cNvSpPr>
          <p:nvPr/>
        </p:nvSpPr>
        <p:spPr bwMode="auto">
          <a:xfrm flipV="1">
            <a:off x="3733804" y="3680883"/>
            <a:ext cx="990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cxnSp>
        <p:nvCxnSpPr>
          <p:cNvPr id="7" name="Přímá spojnice 6">
            <a:extLst>
              <a:ext uri="{FF2B5EF4-FFF2-40B4-BE49-F238E27FC236}">
                <a16:creationId xmlns:a16="http://schemas.microsoft.com/office/drawing/2014/main" id="{FAF174CA-4DA3-49CB-86D8-684A5DCA0F4F}"/>
              </a:ext>
            </a:extLst>
          </p:cNvPr>
          <p:cNvCxnSpPr>
            <a:cxnSpLocks/>
          </p:cNvCxnSpPr>
          <p:nvPr/>
        </p:nvCxnSpPr>
        <p:spPr>
          <a:xfrm>
            <a:off x="4724404" y="3680883"/>
            <a:ext cx="151764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Přímá spojnice se šipkou 10">
            <a:extLst>
              <a:ext uri="{FF2B5EF4-FFF2-40B4-BE49-F238E27FC236}">
                <a16:creationId xmlns:a16="http://schemas.microsoft.com/office/drawing/2014/main" id="{A4E87A5D-D784-41A7-B8E0-D0126E78ADF7}"/>
              </a:ext>
            </a:extLst>
          </p:cNvPr>
          <p:cNvCxnSpPr/>
          <p:nvPr/>
        </p:nvCxnSpPr>
        <p:spPr>
          <a:xfrm>
            <a:off x="5034628" y="3694066"/>
            <a:ext cx="0" cy="692679"/>
          </a:xfrm>
          <a:prstGeom prst="straightConnector1">
            <a:avLst/>
          </a:prstGeom>
          <a:ln>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ovéPole 11">
            <a:extLst>
              <a:ext uri="{FF2B5EF4-FFF2-40B4-BE49-F238E27FC236}">
                <a16:creationId xmlns:a16="http://schemas.microsoft.com/office/drawing/2014/main" id="{EF2BFB36-23C1-4D7B-BCFA-3D811594A199}"/>
              </a:ext>
            </a:extLst>
          </p:cNvPr>
          <p:cNvSpPr txBox="1"/>
          <p:nvPr/>
        </p:nvSpPr>
        <p:spPr>
          <a:xfrm>
            <a:off x="4995562" y="3886516"/>
            <a:ext cx="1329038" cy="307777"/>
          </a:xfrm>
          <a:prstGeom prst="rect">
            <a:avLst/>
          </a:prstGeom>
          <a:noFill/>
        </p:spPr>
        <p:txBody>
          <a:bodyPr wrap="square" rtlCol="0">
            <a:spAutoFit/>
          </a:bodyPr>
          <a:lstStyle/>
          <a:p>
            <a:r>
              <a:rPr lang="cs-CZ" sz="1400" dirty="0"/>
              <a:t>Offset 2107h</a:t>
            </a:r>
          </a:p>
        </p:txBody>
      </p:sp>
      <p:sp>
        <p:nvSpPr>
          <p:cNvPr id="14" name="TextovéPole 13">
            <a:extLst>
              <a:ext uri="{FF2B5EF4-FFF2-40B4-BE49-F238E27FC236}">
                <a16:creationId xmlns:a16="http://schemas.microsoft.com/office/drawing/2014/main" id="{7CF8A2FB-BADF-4E75-AEDB-EDE1EE01DF16}"/>
              </a:ext>
            </a:extLst>
          </p:cNvPr>
          <p:cNvSpPr txBox="1"/>
          <p:nvPr/>
        </p:nvSpPr>
        <p:spPr>
          <a:xfrm>
            <a:off x="1342377" y="4195565"/>
            <a:ext cx="1113167" cy="738664"/>
          </a:xfrm>
          <a:prstGeom prst="rect">
            <a:avLst/>
          </a:prstGeom>
          <a:noFill/>
        </p:spPr>
        <p:txBody>
          <a:bodyPr wrap="square" rtlCol="0">
            <a:spAutoFit/>
          </a:bodyPr>
          <a:lstStyle/>
          <a:p>
            <a:r>
              <a:rPr lang="cs-CZ" sz="1400" dirty="0"/>
              <a:t>Čtení strojového kódu</a:t>
            </a:r>
          </a:p>
        </p:txBody>
      </p:sp>
      <p:sp>
        <p:nvSpPr>
          <p:cNvPr id="16" name="Volný tvar: obrazec 15">
            <a:extLst>
              <a:ext uri="{FF2B5EF4-FFF2-40B4-BE49-F238E27FC236}">
                <a16:creationId xmlns:a16="http://schemas.microsoft.com/office/drawing/2014/main" id="{EF52CD7D-AA58-4EB7-B42E-8F92ADF02F7F}"/>
              </a:ext>
            </a:extLst>
          </p:cNvPr>
          <p:cNvSpPr/>
          <p:nvPr/>
        </p:nvSpPr>
        <p:spPr>
          <a:xfrm>
            <a:off x="2104008" y="3270037"/>
            <a:ext cx="2929631" cy="1142165"/>
          </a:xfrm>
          <a:custGeom>
            <a:avLst/>
            <a:gdLst>
              <a:gd name="connsiteX0" fmla="*/ 2929631 w 2929631"/>
              <a:gd name="connsiteY0" fmla="*/ 405318 h 1142165"/>
              <a:gd name="connsiteX1" fmla="*/ 1819922 w 2929631"/>
              <a:gd name="connsiteY1" fmla="*/ 32456 h 1142165"/>
              <a:gd name="connsiteX2" fmla="*/ 0 w 2929631"/>
              <a:gd name="connsiteY2" fmla="*/ 1142165 h 1142165"/>
            </a:gdLst>
            <a:ahLst/>
            <a:cxnLst>
              <a:cxn ang="0">
                <a:pos x="connsiteX0" y="connsiteY0"/>
              </a:cxn>
              <a:cxn ang="0">
                <a:pos x="connsiteX1" y="connsiteY1"/>
              </a:cxn>
              <a:cxn ang="0">
                <a:pos x="connsiteX2" y="connsiteY2"/>
              </a:cxn>
            </a:cxnLst>
            <a:rect l="l" t="t" r="r" b="b"/>
            <a:pathLst>
              <a:path w="2929631" h="1142165">
                <a:moveTo>
                  <a:pt x="2929631" y="405318"/>
                </a:moveTo>
                <a:cubicBezTo>
                  <a:pt x="2618912" y="157483"/>
                  <a:pt x="2308194" y="-90352"/>
                  <a:pt x="1819922" y="32456"/>
                </a:cubicBezTo>
                <a:cubicBezTo>
                  <a:pt x="1331650" y="155264"/>
                  <a:pt x="665825" y="648714"/>
                  <a:pt x="0" y="1142165"/>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6" name="TextovéPole 5">
            <a:extLst>
              <a:ext uri="{FF2B5EF4-FFF2-40B4-BE49-F238E27FC236}">
                <a16:creationId xmlns:a16="http://schemas.microsoft.com/office/drawing/2014/main" id="{D341C19F-941D-4C39-946B-C7EABECEF37F}"/>
              </a:ext>
            </a:extLst>
          </p:cNvPr>
          <p:cNvSpPr txBox="1"/>
          <p:nvPr/>
        </p:nvSpPr>
        <p:spPr>
          <a:xfrm>
            <a:off x="1675757" y="5260558"/>
            <a:ext cx="1384075" cy="369332"/>
          </a:xfrm>
          <a:prstGeom prst="rect">
            <a:avLst/>
          </a:prstGeom>
          <a:solidFill>
            <a:srgbClr val="FF0000"/>
          </a:solidFill>
        </p:spPr>
        <p:txBody>
          <a:bodyPr wrap="square" rtlCol="0">
            <a:spAutoFit/>
          </a:bodyPr>
          <a:lstStyle/>
          <a:p>
            <a:r>
              <a:rPr lang="cs-CZ" dirty="0"/>
              <a:t>CS=5ABCh</a:t>
            </a:r>
          </a:p>
        </p:txBody>
      </p:sp>
      <p:cxnSp>
        <p:nvCxnSpPr>
          <p:cNvPr id="9" name="Přímá spojnice se šipkou 8">
            <a:extLst>
              <a:ext uri="{FF2B5EF4-FFF2-40B4-BE49-F238E27FC236}">
                <a16:creationId xmlns:a16="http://schemas.microsoft.com/office/drawing/2014/main" id="{72B3C484-C2BB-4EBB-8D5E-B33E2C693ABE}"/>
              </a:ext>
            </a:extLst>
          </p:cNvPr>
          <p:cNvCxnSpPr/>
          <p:nvPr/>
        </p:nvCxnSpPr>
        <p:spPr>
          <a:xfrm flipV="1">
            <a:off x="2663788" y="4653136"/>
            <a:ext cx="493084" cy="607422"/>
          </a:xfrm>
          <a:prstGeom prst="straightConnector1">
            <a:avLst/>
          </a:prstGeom>
          <a:ln w="34925" cmpd="dbl">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4" name="TextovéPole 23">
            <a:extLst>
              <a:ext uri="{FF2B5EF4-FFF2-40B4-BE49-F238E27FC236}">
                <a16:creationId xmlns:a16="http://schemas.microsoft.com/office/drawing/2014/main" id="{57DADC15-6913-454C-A2FF-B186A5AD0E68}"/>
              </a:ext>
            </a:extLst>
          </p:cNvPr>
          <p:cNvSpPr txBox="1"/>
          <p:nvPr/>
        </p:nvSpPr>
        <p:spPr>
          <a:xfrm>
            <a:off x="6777150" y="4641838"/>
            <a:ext cx="1384075" cy="369332"/>
          </a:xfrm>
          <a:prstGeom prst="rect">
            <a:avLst/>
          </a:prstGeom>
          <a:solidFill>
            <a:srgbClr val="FF0000"/>
          </a:solidFill>
        </p:spPr>
        <p:txBody>
          <a:bodyPr wrap="square" rtlCol="0">
            <a:spAutoFit/>
          </a:bodyPr>
          <a:lstStyle/>
          <a:p>
            <a:r>
              <a:rPr lang="cs-CZ" dirty="0"/>
              <a:t>IP=2107h</a:t>
            </a:r>
          </a:p>
        </p:txBody>
      </p:sp>
      <p:cxnSp>
        <p:nvCxnSpPr>
          <p:cNvPr id="25" name="Přímá spojnice se šipkou 24">
            <a:extLst>
              <a:ext uri="{FF2B5EF4-FFF2-40B4-BE49-F238E27FC236}">
                <a16:creationId xmlns:a16="http://schemas.microsoft.com/office/drawing/2014/main" id="{5E3BDB39-1FE1-4674-B12D-E2CA94C24B78}"/>
              </a:ext>
            </a:extLst>
          </p:cNvPr>
          <p:cNvCxnSpPr>
            <a:cxnSpLocks/>
            <a:endCxn id="12" idx="2"/>
          </p:cNvCxnSpPr>
          <p:nvPr/>
        </p:nvCxnSpPr>
        <p:spPr>
          <a:xfrm flipH="1" flipV="1">
            <a:off x="5660081" y="4194293"/>
            <a:ext cx="1085832" cy="569698"/>
          </a:xfrm>
          <a:prstGeom prst="straightConnector1">
            <a:avLst/>
          </a:prstGeom>
          <a:ln w="34925" cmpd="dbl">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467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9FEF21D-9655-41E9-BE9C-918370F857A9}"/>
              </a:ext>
            </a:extLst>
          </p:cNvPr>
          <p:cNvSpPr>
            <a:spLocks noGrp="1" noChangeArrowheads="1"/>
          </p:cNvSpPr>
          <p:nvPr>
            <p:ph type="title"/>
          </p:nvPr>
        </p:nvSpPr>
        <p:spPr/>
        <p:txBody>
          <a:bodyPr/>
          <a:lstStyle/>
          <a:p>
            <a:pPr eaLnBrk="1" hangingPunct="1"/>
            <a:r>
              <a:rPr lang="cs-CZ" altLang="cs-CZ"/>
              <a:t>Příznakový registr FLAGS</a:t>
            </a:r>
          </a:p>
        </p:txBody>
      </p:sp>
      <p:sp>
        <p:nvSpPr>
          <p:cNvPr id="24579" name="Rectangle 3">
            <a:extLst>
              <a:ext uri="{FF2B5EF4-FFF2-40B4-BE49-F238E27FC236}">
                <a16:creationId xmlns:a16="http://schemas.microsoft.com/office/drawing/2014/main" id="{90B389C0-CAA2-4610-BD19-6DEE00A61550}"/>
              </a:ext>
            </a:extLst>
          </p:cNvPr>
          <p:cNvSpPr>
            <a:spLocks noGrp="1" noChangeArrowheads="1"/>
          </p:cNvSpPr>
          <p:nvPr>
            <p:ph type="body" idx="1"/>
          </p:nvPr>
        </p:nvSpPr>
        <p:spPr>
          <a:xfrm>
            <a:off x="457200" y="1719263"/>
            <a:ext cx="8229600" cy="2043112"/>
          </a:xfrm>
        </p:spPr>
        <p:txBody>
          <a:bodyPr/>
          <a:lstStyle/>
          <a:p>
            <a:pPr eaLnBrk="1" hangingPunct="1"/>
            <a:r>
              <a:rPr lang="cs-CZ" altLang="cs-CZ" sz="2100"/>
              <a:t>Šestnáctibitový příznakový registr je součástí jednotky EU</a:t>
            </a:r>
          </a:p>
          <a:p>
            <a:pPr eaLnBrk="1" hangingPunct="1"/>
            <a:r>
              <a:rPr lang="cs-CZ" altLang="cs-CZ" sz="2100"/>
              <a:t>6 stavových příznaků</a:t>
            </a:r>
          </a:p>
          <a:p>
            <a:pPr eaLnBrk="1" hangingPunct="1"/>
            <a:r>
              <a:rPr lang="cs-CZ" altLang="cs-CZ" sz="2100"/>
              <a:t>3 řídící příznaky</a:t>
            </a:r>
          </a:p>
          <a:p>
            <a:pPr eaLnBrk="1" hangingPunct="1"/>
            <a:r>
              <a:rPr lang="cs-CZ" altLang="cs-CZ" sz="2100"/>
              <a:t>7 nevyužitých bitů</a:t>
            </a:r>
            <a:endParaRPr lang="cs-CZ" altLang="cs-CZ"/>
          </a:p>
        </p:txBody>
      </p:sp>
      <p:sp>
        <p:nvSpPr>
          <p:cNvPr id="24580" name="Text Box 4">
            <a:extLst>
              <a:ext uri="{FF2B5EF4-FFF2-40B4-BE49-F238E27FC236}">
                <a16:creationId xmlns:a16="http://schemas.microsoft.com/office/drawing/2014/main" id="{40B9CDB1-8E89-4F86-A544-595E250CD565}"/>
              </a:ext>
            </a:extLst>
          </p:cNvPr>
          <p:cNvSpPr txBox="1">
            <a:spLocks noChangeArrowheads="1"/>
          </p:cNvSpPr>
          <p:nvPr/>
        </p:nvSpPr>
        <p:spPr bwMode="auto">
          <a:xfrm>
            <a:off x="990600" y="449580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cs-CZ" altLang="cs-CZ" sz="1600">
                <a:latin typeface="Times New Roman" panose="02020603050405020304" pitchFamily="18" charset="0"/>
              </a:rPr>
              <a:t>--</a:t>
            </a:r>
            <a:endParaRPr lang="cs-CZ" altLang="cs-CZ" sz="2400">
              <a:latin typeface="Times New Roman" panose="02020603050405020304" pitchFamily="18" charset="0"/>
            </a:endParaRPr>
          </a:p>
        </p:txBody>
      </p:sp>
      <p:sp>
        <p:nvSpPr>
          <p:cNvPr id="24581" name="Text Box 5">
            <a:extLst>
              <a:ext uri="{FF2B5EF4-FFF2-40B4-BE49-F238E27FC236}">
                <a16:creationId xmlns:a16="http://schemas.microsoft.com/office/drawing/2014/main" id="{9602A23E-3873-4467-B7A2-78C76520E946}"/>
              </a:ext>
            </a:extLst>
          </p:cNvPr>
          <p:cNvSpPr txBox="1">
            <a:spLocks noChangeArrowheads="1"/>
          </p:cNvSpPr>
          <p:nvPr/>
        </p:nvSpPr>
        <p:spPr bwMode="auto">
          <a:xfrm>
            <a:off x="1447800" y="449580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cs-CZ" altLang="cs-CZ" sz="1600">
                <a:latin typeface="Times New Roman" panose="02020603050405020304" pitchFamily="18" charset="0"/>
              </a:rPr>
              <a:t>--</a:t>
            </a:r>
            <a:endParaRPr lang="cs-CZ" altLang="cs-CZ" sz="2400">
              <a:latin typeface="Times New Roman" panose="02020603050405020304" pitchFamily="18" charset="0"/>
            </a:endParaRPr>
          </a:p>
        </p:txBody>
      </p:sp>
      <p:sp>
        <p:nvSpPr>
          <p:cNvPr id="24582" name="Text Box 6">
            <a:extLst>
              <a:ext uri="{FF2B5EF4-FFF2-40B4-BE49-F238E27FC236}">
                <a16:creationId xmlns:a16="http://schemas.microsoft.com/office/drawing/2014/main" id="{A783991A-E2EA-4250-8C8E-BD5E01F5A102}"/>
              </a:ext>
            </a:extLst>
          </p:cNvPr>
          <p:cNvSpPr txBox="1">
            <a:spLocks noChangeArrowheads="1"/>
          </p:cNvSpPr>
          <p:nvPr/>
        </p:nvSpPr>
        <p:spPr bwMode="auto">
          <a:xfrm>
            <a:off x="1905000" y="449580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cs-CZ" altLang="cs-CZ" sz="1600">
                <a:latin typeface="Times New Roman" panose="02020603050405020304" pitchFamily="18" charset="0"/>
              </a:rPr>
              <a:t>--</a:t>
            </a:r>
            <a:endParaRPr lang="cs-CZ" altLang="cs-CZ" sz="2400">
              <a:latin typeface="Times New Roman" panose="02020603050405020304" pitchFamily="18" charset="0"/>
            </a:endParaRPr>
          </a:p>
        </p:txBody>
      </p:sp>
      <p:sp>
        <p:nvSpPr>
          <p:cNvPr id="24583" name="Text Box 7">
            <a:extLst>
              <a:ext uri="{FF2B5EF4-FFF2-40B4-BE49-F238E27FC236}">
                <a16:creationId xmlns:a16="http://schemas.microsoft.com/office/drawing/2014/main" id="{265AE32F-BAA1-4EC3-8C3A-7A0839D66CF6}"/>
              </a:ext>
            </a:extLst>
          </p:cNvPr>
          <p:cNvSpPr txBox="1">
            <a:spLocks noChangeArrowheads="1"/>
          </p:cNvSpPr>
          <p:nvPr/>
        </p:nvSpPr>
        <p:spPr bwMode="auto">
          <a:xfrm>
            <a:off x="2362200" y="449580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cs-CZ" altLang="cs-CZ" sz="1600">
                <a:latin typeface="Times New Roman" panose="02020603050405020304" pitchFamily="18" charset="0"/>
              </a:rPr>
              <a:t>--</a:t>
            </a:r>
            <a:endParaRPr lang="cs-CZ" altLang="cs-CZ" sz="2400">
              <a:latin typeface="Times New Roman" panose="02020603050405020304" pitchFamily="18" charset="0"/>
            </a:endParaRPr>
          </a:p>
        </p:txBody>
      </p:sp>
      <p:sp>
        <p:nvSpPr>
          <p:cNvPr id="24584" name="Text Box 8">
            <a:extLst>
              <a:ext uri="{FF2B5EF4-FFF2-40B4-BE49-F238E27FC236}">
                <a16:creationId xmlns:a16="http://schemas.microsoft.com/office/drawing/2014/main" id="{0D3B59EE-39C6-4A61-A70E-892A9C7CD68E}"/>
              </a:ext>
            </a:extLst>
          </p:cNvPr>
          <p:cNvSpPr txBox="1">
            <a:spLocks noChangeArrowheads="1"/>
          </p:cNvSpPr>
          <p:nvPr/>
        </p:nvSpPr>
        <p:spPr bwMode="auto">
          <a:xfrm>
            <a:off x="2819400" y="449580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cs-CZ" altLang="cs-CZ" sz="1600">
                <a:latin typeface="Times New Roman" panose="02020603050405020304" pitchFamily="18" charset="0"/>
              </a:rPr>
              <a:t>OF</a:t>
            </a:r>
            <a:endParaRPr lang="cs-CZ" altLang="cs-CZ" sz="2400">
              <a:latin typeface="Times New Roman" panose="02020603050405020304" pitchFamily="18" charset="0"/>
            </a:endParaRPr>
          </a:p>
        </p:txBody>
      </p:sp>
      <p:sp>
        <p:nvSpPr>
          <p:cNvPr id="24585" name="Text Box 9">
            <a:extLst>
              <a:ext uri="{FF2B5EF4-FFF2-40B4-BE49-F238E27FC236}">
                <a16:creationId xmlns:a16="http://schemas.microsoft.com/office/drawing/2014/main" id="{105D6F56-A206-456D-8F54-AB2AFA1ED960}"/>
              </a:ext>
            </a:extLst>
          </p:cNvPr>
          <p:cNvSpPr txBox="1">
            <a:spLocks noChangeArrowheads="1"/>
          </p:cNvSpPr>
          <p:nvPr/>
        </p:nvSpPr>
        <p:spPr bwMode="auto">
          <a:xfrm>
            <a:off x="3276600" y="449580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cs-CZ" altLang="cs-CZ" sz="1600">
                <a:latin typeface="Times New Roman" panose="02020603050405020304" pitchFamily="18" charset="0"/>
              </a:rPr>
              <a:t>DF</a:t>
            </a:r>
            <a:endParaRPr lang="cs-CZ" altLang="cs-CZ" sz="2400">
              <a:latin typeface="Times New Roman" panose="02020603050405020304" pitchFamily="18" charset="0"/>
            </a:endParaRPr>
          </a:p>
        </p:txBody>
      </p:sp>
      <p:sp>
        <p:nvSpPr>
          <p:cNvPr id="24586" name="Text Box 10">
            <a:extLst>
              <a:ext uri="{FF2B5EF4-FFF2-40B4-BE49-F238E27FC236}">
                <a16:creationId xmlns:a16="http://schemas.microsoft.com/office/drawing/2014/main" id="{20DEE3DF-34FA-44DD-89AA-413B6527CCCB}"/>
              </a:ext>
            </a:extLst>
          </p:cNvPr>
          <p:cNvSpPr txBox="1">
            <a:spLocks noChangeArrowheads="1"/>
          </p:cNvSpPr>
          <p:nvPr/>
        </p:nvSpPr>
        <p:spPr bwMode="auto">
          <a:xfrm>
            <a:off x="3733800" y="449580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cs-CZ" altLang="cs-CZ" sz="1600">
                <a:latin typeface="Times New Roman" panose="02020603050405020304" pitchFamily="18" charset="0"/>
              </a:rPr>
              <a:t>IF</a:t>
            </a:r>
            <a:endParaRPr lang="cs-CZ" altLang="cs-CZ" sz="2400">
              <a:latin typeface="Times New Roman" panose="02020603050405020304" pitchFamily="18" charset="0"/>
            </a:endParaRPr>
          </a:p>
        </p:txBody>
      </p:sp>
      <p:sp>
        <p:nvSpPr>
          <p:cNvPr id="24587" name="Text Box 11">
            <a:extLst>
              <a:ext uri="{FF2B5EF4-FFF2-40B4-BE49-F238E27FC236}">
                <a16:creationId xmlns:a16="http://schemas.microsoft.com/office/drawing/2014/main" id="{77E881F8-FF97-4A88-BD3E-1A7B5E344C65}"/>
              </a:ext>
            </a:extLst>
          </p:cNvPr>
          <p:cNvSpPr txBox="1">
            <a:spLocks noChangeArrowheads="1"/>
          </p:cNvSpPr>
          <p:nvPr/>
        </p:nvSpPr>
        <p:spPr bwMode="auto">
          <a:xfrm>
            <a:off x="4191000" y="449580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cs-CZ" altLang="cs-CZ" sz="1600">
                <a:latin typeface="Times New Roman" panose="02020603050405020304" pitchFamily="18" charset="0"/>
              </a:rPr>
              <a:t>TF</a:t>
            </a:r>
            <a:endParaRPr lang="cs-CZ" altLang="cs-CZ" sz="2400">
              <a:latin typeface="Times New Roman" panose="02020603050405020304" pitchFamily="18" charset="0"/>
            </a:endParaRPr>
          </a:p>
        </p:txBody>
      </p:sp>
      <p:sp>
        <p:nvSpPr>
          <p:cNvPr id="24588" name="Text Box 12">
            <a:extLst>
              <a:ext uri="{FF2B5EF4-FFF2-40B4-BE49-F238E27FC236}">
                <a16:creationId xmlns:a16="http://schemas.microsoft.com/office/drawing/2014/main" id="{0ED6481C-3D75-4E55-B011-8F146BDF3421}"/>
              </a:ext>
            </a:extLst>
          </p:cNvPr>
          <p:cNvSpPr txBox="1">
            <a:spLocks noChangeArrowheads="1"/>
          </p:cNvSpPr>
          <p:nvPr/>
        </p:nvSpPr>
        <p:spPr bwMode="auto">
          <a:xfrm>
            <a:off x="4648200" y="449580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cs-CZ" altLang="cs-CZ" sz="1600">
                <a:latin typeface="Times New Roman" panose="02020603050405020304" pitchFamily="18" charset="0"/>
              </a:rPr>
              <a:t>SF</a:t>
            </a:r>
            <a:endParaRPr lang="cs-CZ" altLang="cs-CZ" sz="2400">
              <a:latin typeface="Times New Roman" panose="02020603050405020304" pitchFamily="18" charset="0"/>
            </a:endParaRPr>
          </a:p>
        </p:txBody>
      </p:sp>
      <p:sp>
        <p:nvSpPr>
          <p:cNvPr id="24589" name="Text Box 13">
            <a:extLst>
              <a:ext uri="{FF2B5EF4-FFF2-40B4-BE49-F238E27FC236}">
                <a16:creationId xmlns:a16="http://schemas.microsoft.com/office/drawing/2014/main" id="{D6E45711-1B34-4F68-A612-5DFD065F1FD6}"/>
              </a:ext>
            </a:extLst>
          </p:cNvPr>
          <p:cNvSpPr txBox="1">
            <a:spLocks noChangeArrowheads="1"/>
          </p:cNvSpPr>
          <p:nvPr/>
        </p:nvSpPr>
        <p:spPr bwMode="auto">
          <a:xfrm>
            <a:off x="5105400" y="449580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cs-CZ" altLang="cs-CZ" sz="1600">
                <a:latin typeface="Times New Roman" panose="02020603050405020304" pitchFamily="18" charset="0"/>
              </a:rPr>
              <a:t>ZF</a:t>
            </a:r>
            <a:endParaRPr lang="cs-CZ" altLang="cs-CZ" sz="2400">
              <a:latin typeface="Times New Roman" panose="02020603050405020304" pitchFamily="18" charset="0"/>
            </a:endParaRPr>
          </a:p>
        </p:txBody>
      </p:sp>
      <p:sp>
        <p:nvSpPr>
          <p:cNvPr id="24590" name="Text Box 14">
            <a:extLst>
              <a:ext uri="{FF2B5EF4-FFF2-40B4-BE49-F238E27FC236}">
                <a16:creationId xmlns:a16="http://schemas.microsoft.com/office/drawing/2014/main" id="{E67FBB2C-4DA4-4463-88DB-BC2E509664AB}"/>
              </a:ext>
            </a:extLst>
          </p:cNvPr>
          <p:cNvSpPr txBox="1">
            <a:spLocks noChangeArrowheads="1"/>
          </p:cNvSpPr>
          <p:nvPr/>
        </p:nvSpPr>
        <p:spPr bwMode="auto">
          <a:xfrm>
            <a:off x="5562600" y="449580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cs-CZ" altLang="cs-CZ" sz="1600">
                <a:latin typeface="Times New Roman" panose="02020603050405020304" pitchFamily="18" charset="0"/>
              </a:rPr>
              <a:t>--</a:t>
            </a:r>
            <a:endParaRPr lang="cs-CZ" altLang="cs-CZ" sz="2400">
              <a:latin typeface="Times New Roman" panose="02020603050405020304" pitchFamily="18" charset="0"/>
            </a:endParaRPr>
          </a:p>
        </p:txBody>
      </p:sp>
      <p:sp>
        <p:nvSpPr>
          <p:cNvPr id="24591" name="Text Box 15">
            <a:extLst>
              <a:ext uri="{FF2B5EF4-FFF2-40B4-BE49-F238E27FC236}">
                <a16:creationId xmlns:a16="http://schemas.microsoft.com/office/drawing/2014/main" id="{126F46D2-32F4-4DD1-9EE3-5C012A714B7C}"/>
              </a:ext>
            </a:extLst>
          </p:cNvPr>
          <p:cNvSpPr txBox="1">
            <a:spLocks noChangeArrowheads="1"/>
          </p:cNvSpPr>
          <p:nvPr/>
        </p:nvSpPr>
        <p:spPr bwMode="auto">
          <a:xfrm>
            <a:off x="6019800" y="449580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cs-CZ" altLang="cs-CZ" sz="1600">
                <a:latin typeface="Times New Roman" panose="02020603050405020304" pitchFamily="18" charset="0"/>
              </a:rPr>
              <a:t>AF</a:t>
            </a:r>
            <a:endParaRPr lang="cs-CZ" altLang="cs-CZ" sz="2400">
              <a:latin typeface="Times New Roman" panose="02020603050405020304" pitchFamily="18" charset="0"/>
            </a:endParaRPr>
          </a:p>
        </p:txBody>
      </p:sp>
      <p:sp>
        <p:nvSpPr>
          <p:cNvPr id="24592" name="Text Box 16">
            <a:extLst>
              <a:ext uri="{FF2B5EF4-FFF2-40B4-BE49-F238E27FC236}">
                <a16:creationId xmlns:a16="http://schemas.microsoft.com/office/drawing/2014/main" id="{88CB16C2-B5D3-4AE8-A4D7-88420E3AB508}"/>
              </a:ext>
            </a:extLst>
          </p:cNvPr>
          <p:cNvSpPr txBox="1">
            <a:spLocks noChangeArrowheads="1"/>
          </p:cNvSpPr>
          <p:nvPr/>
        </p:nvSpPr>
        <p:spPr bwMode="auto">
          <a:xfrm>
            <a:off x="6477000" y="449580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cs-CZ" altLang="cs-CZ" sz="1600">
                <a:latin typeface="Times New Roman" panose="02020603050405020304" pitchFamily="18" charset="0"/>
              </a:rPr>
              <a:t>--</a:t>
            </a:r>
            <a:endParaRPr lang="cs-CZ" altLang="cs-CZ" sz="2400">
              <a:latin typeface="Times New Roman" panose="02020603050405020304" pitchFamily="18" charset="0"/>
            </a:endParaRPr>
          </a:p>
        </p:txBody>
      </p:sp>
      <p:sp>
        <p:nvSpPr>
          <p:cNvPr id="24593" name="Text Box 17">
            <a:extLst>
              <a:ext uri="{FF2B5EF4-FFF2-40B4-BE49-F238E27FC236}">
                <a16:creationId xmlns:a16="http://schemas.microsoft.com/office/drawing/2014/main" id="{D889B058-8DD8-4C61-BB04-1F171EFA338B}"/>
              </a:ext>
            </a:extLst>
          </p:cNvPr>
          <p:cNvSpPr txBox="1">
            <a:spLocks noChangeArrowheads="1"/>
          </p:cNvSpPr>
          <p:nvPr/>
        </p:nvSpPr>
        <p:spPr bwMode="auto">
          <a:xfrm>
            <a:off x="6934200" y="449580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cs-CZ" altLang="cs-CZ" sz="1600">
                <a:latin typeface="Times New Roman" panose="02020603050405020304" pitchFamily="18" charset="0"/>
              </a:rPr>
              <a:t>PF</a:t>
            </a:r>
            <a:endParaRPr lang="cs-CZ" altLang="cs-CZ" sz="2400">
              <a:latin typeface="Times New Roman" panose="02020603050405020304" pitchFamily="18" charset="0"/>
            </a:endParaRPr>
          </a:p>
        </p:txBody>
      </p:sp>
      <p:sp>
        <p:nvSpPr>
          <p:cNvPr id="24594" name="Text Box 18">
            <a:extLst>
              <a:ext uri="{FF2B5EF4-FFF2-40B4-BE49-F238E27FC236}">
                <a16:creationId xmlns:a16="http://schemas.microsoft.com/office/drawing/2014/main" id="{2DA2D80F-BE1A-421F-B977-2FD31D476443}"/>
              </a:ext>
            </a:extLst>
          </p:cNvPr>
          <p:cNvSpPr txBox="1">
            <a:spLocks noChangeArrowheads="1"/>
          </p:cNvSpPr>
          <p:nvPr/>
        </p:nvSpPr>
        <p:spPr bwMode="auto">
          <a:xfrm>
            <a:off x="7391400" y="449580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cs-CZ" altLang="cs-CZ" sz="1600">
                <a:latin typeface="Times New Roman" panose="02020603050405020304" pitchFamily="18" charset="0"/>
              </a:rPr>
              <a:t>--</a:t>
            </a:r>
            <a:endParaRPr lang="cs-CZ" altLang="cs-CZ" sz="2400">
              <a:latin typeface="Times New Roman" panose="02020603050405020304" pitchFamily="18" charset="0"/>
            </a:endParaRPr>
          </a:p>
        </p:txBody>
      </p:sp>
      <p:sp>
        <p:nvSpPr>
          <p:cNvPr id="24595" name="Text Box 19">
            <a:extLst>
              <a:ext uri="{FF2B5EF4-FFF2-40B4-BE49-F238E27FC236}">
                <a16:creationId xmlns:a16="http://schemas.microsoft.com/office/drawing/2014/main" id="{F58D3352-D8D1-4B2C-A1B2-E1789A350172}"/>
              </a:ext>
            </a:extLst>
          </p:cNvPr>
          <p:cNvSpPr txBox="1">
            <a:spLocks noChangeArrowheads="1"/>
          </p:cNvSpPr>
          <p:nvPr/>
        </p:nvSpPr>
        <p:spPr bwMode="auto">
          <a:xfrm>
            <a:off x="7848600" y="449580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cs-CZ" altLang="cs-CZ" sz="1600">
                <a:latin typeface="Times New Roman" panose="02020603050405020304" pitchFamily="18" charset="0"/>
              </a:rPr>
              <a:t>CF</a:t>
            </a:r>
            <a:endParaRPr lang="cs-CZ" altLang="cs-CZ" sz="2400">
              <a:latin typeface="Times New Roman" panose="02020603050405020304" pitchFamily="18" charset="0"/>
            </a:endParaRPr>
          </a:p>
        </p:txBody>
      </p:sp>
      <p:sp>
        <p:nvSpPr>
          <p:cNvPr id="24596" name="Text Box 20">
            <a:extLst>
              <a:ext uri="{FF2B5EF4-FFF2-40B4-BE49-F238E27FC236}">
                <a16:creationId xmlns:a16="http://schemas.microsoft.com/office/drawing/2014/main" id="{C824014B-C305-481A-A25E-DC7691BE7324}"/>
              </a:ext>
            </a:extLst>
          </p:cNvPr>
          <p:cNvSpPr txBox="1">
            <a:spLocks noChangeArrowheads="1"/>
          </p:cNvSpPr>
          <p:nvPr/>
        </p:nvSpPr>
        <p:spPr bwMode="auto">
          <a:xfrm>
            <a:off x="685800" y="48006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sz="1600">
                <a:latin typeface="Times New Roman" panose="02020603050405020304" pitchFamily="18" charset="0"/>
              </a:rPr>
              <a:t>15.bit</a:t>
            </a:r>
            <a:endParaRPr lang="cs-CZ" altLang="cs-CZ" sz="2400">
              <a:latin typeface="Times New Roman" panose="02020603050405020304" pitchFamily="18" charset="0"/>
            </a:endParaRPr>
          </a:p>
        </p:txBody>
      </p:sp>
      <p:sp>
        <p:nvSpPr>
          <p:cNvPr id="24597" name="Text Box 21">
            <a:extLst>
              <a:ext uri="{FF2B5EF4-FFF2-40B4-BE49-F238E27FC236}">
                <a16:creationId xmlns:a16="http://schemas.microsoft.com/office/drawing/2014/main" id="{8A256159-F231-4858-A9C4-48B3AAABEEE5}"/>
              </a:ext>
            </a:extLst>
          </p:cNvPr>
          <p:cNvSpPr txBox="1">
            <a:spLocks noChangeArrowheads="1"/>
          </p:cNvSpPr>
          <p:nvPr/>
        </p:nvSpPr>
        <p:spPr bwMode="auto">
          <a:xfrm>
            <a:off x="7924800" y="48006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sz="1600">
                <a:latin typeface="Times New Roman" panose="02020603050405020304" pitchFamily="18" charset="0"/>
              </a:rPr>
              <a:t> 0.bit</a:t>
            </a:r>
            <a:endParaRPr lang="cs-CZ" altLang="cs-CZ" sz="240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a:extLst>
              <a:ext uri="{FF2B5EF4-FFF2-40B4-BE49-F238E27FC236}">
                <a16:creationId xmlns:a16="http://schemas.microsoft.com/office/drawing/2014/main" id="{E10C5381-6489-459F-AB0F-6B3D57F6A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456892"/>
            <a:ext cx="3430588" cy="240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7" name="Rectangle 2">
            <a:extLst>
              <a:ext uri="{FF2B5EF4-FFF2-40B4-BE49-F238E27FC236}">
                <a16:creationId xmlns:a16="http://schemas.microsoft.com/office/drawing/2014/main" id="{0038852A-A166-475D-B9B2-9BF921289FB2}"/>
              </a:ext>
            </a:extLst>
          </p:cNvPr>
          <p:cNvSpPr>
            <a:spLocks noGrp="1" noChangeArrowheads="1"/>
          </p:cNvSpPr>
          <p:nvPr>
            <p:ph type="title"/>
          </p:nvPr>
        </p:nvSpPr>
        <p:spPr/>
        <p:txBody>
          <a:bodyPr/>
          <a:lstStyle/>
          <a:p>
            <a:pPr eaLnBrk="1" hangingPunct="1"/>
            <a:r>
              <a:rPr lang="en-US" altLang="cs-CZ"/>
              <a:t>Intel 8086</a:t>
            </a:r>
            <a:endParaRPr lang="cs-CZ" altLang="cs-CZ"/>
          </a:p>
        </p:txBody>
      </p:sp>
      <p:sp>
        <p:nvSpPr>
          <p:cNvPr id="6148" name="AutoShape 3">
            <a:extLst>
              <a:ext uri="{FF2B5EF4-FFF2-40B4-BE49-F238E27FC236}">
                <a16:creationId xmlns:a16="http://schemas.microsoft.com/office/drawing/2014/main" id="{89119D74-E45C-45FF-AFBD-BBA9D43E08B5}"/>
              </a:ext>
            </a:extLst>
          </p:cNvPr>
          <p:cNvSpPr>
            <a:spLocks noGrp="1" noChangeAspect="1" noChangeArrowheads="1"/>
          </p:cNvSpPr>
          <p:nvPr>
            <p:ph type="body" idx="1"/>
          </p:nvPr>
        </p:nvSpPr>
        <p:spPr>
          <a:xfrm>
            <a:off x="383866" y="1592796"/>
            <a:ext cx="8482818" cy="4824536"/>
          </a:xfrm>
        </p:spPr>
        <p:txBody>
          <a:bodyPr/>
          <a:lstStyle/>
          <a:p>
            <a:pPr eaLnBrk="1" hangingPunct="1">
              <a:lnSpc>
                <a:spcPct val="90000"/>
              </a:lnSpc>
            </a:pPr>
            <a:r>
              <a:rPr lang="en-US" altLang="cs-CZ" sz="2300" dirty="0" err="1"/>
              <a:t>navr</a:t>
            </a:r>
            <a:r>
              <a:rPr lang="cs-CZ" altLang="cs-CZ" sz="2300" dirty="0"/>
              <a:t>žen v roce 1978</a:t>
            </a:r>
          </a:p>
          <a:p>
            <a:pPr eaLnBrk="1" hangingPunct="1">
              <a:lnSpc>
                <a:spcPct val="90000"/>
              </a:lnSpc>
            </a:pPr>
            <a:r>
              <a:rPr lang="cs-CZ" altLang="cs-CZ" sz="2300" dirty="0"/>
              <a:t>16-bitový mikroprocesor</a:t>
            </a:r>
          </a:p>
          <a:p>
            <a:pPr eaLnBrk="1" hangingPunct="1">
              <a:lnSpc>
                <a:spcPct val="90000"/>
              </a:lnSpc>
            </a:pPr>
            <a:r>
              <a:rPr lang="cs-CZ" altLang="cs-CZ" sz="2300" dirty="0"/>
              <a:t>Umí adresovat paměť max. 1MB (20-bitová adresace)</a:t>
            </a:r>
          </a:p>
          <a:p>
            <a:pPr eaLnBrk="1" hangingPunct="1">
              <a:lnSpc>
                <a:spcPct val="90000"/>
              </a:lnSpc>
            </a:pPr>
            <a:r>
              <a:rPr lang="cs-CZ" altLang="cs-CZ" sz="2300" dirty="0"/>
              <a:t>První z řady procesorů rodiny x86</a:t>
            </a:r>
          </a:p>
          <a:p>
            <a:pPr eaLnBrk="1" hangingPunct="1">
              <a:lnSpc>
                <a:spcPct val="90000"/>
              </a:lnSpc>
            </a:pPr>
            <a:r>
              <a:rPr lang="cs-CZ" altLang="cs-CZ" sz="2300" dirty="0"/>
              <a:t>obsahuje 29000 tranzistorů</a:t>
            </a:r>
          </a:p>
          <a:p>
            <a:pPr eaLnBrk="1" hangingPunct="1">
              <a:lnSpc>
                <a:spcPct val="90000"/>
              </a:lnSpc>
            </a:pPr>
            <a:r>
              <a:rPr lang="cs-CZ" altLang="cs-CZ" sz="2300" dirty="0"/>
              <a:t>Pouzdro DIL40 (40 vývodů)</a:t>
            </a:r>
          </a:p>
          <a:p>
            <a:pPr eaLnBrk="1" hangingPunct="1">
              <a:lnSpc>
                <a:spcPct val="90000"/>
              </a:lnSpc>
            </a:pPr>
            <a:r>
              <a:rPr lang="cs-CZ" altLang="cs-CZ" sz="2300" dirty="0"/>
              <a:t>14 šestnáctibitových registrů</a:t>
            </a:r>
          </a:p>
          <a:p>
            <a:pPr eaLnBrk="1" hangingPunct="1">
              <a:lnSpc>
                <a:spcPct val="90000"/>
              </a:lnSpc>
            </a:pPr>
            <a:r>
              <a:rPr lang="cs-CZ" altLang="cs-CZ" sz="2300" dirty="0" err="1"/>
              <a:t>Střadačová</a:t>
            </a:r>
            <a:r>
              <a:rPr lang="cs-CZ" altLang="cs-CZ" sz="2300" dirty="0"/>
              <a:t> architektura</a:t>
            </a:r>
          </a:p>
          <a:p>
            <a:pPr eaLnBrk="1" hangingPunct="1">
              <a:lnSpc>
                <a:spcPct val="90000"/>
              </a:lnSpc>
            </a:pPr>
            <a:r>
              <a:rPr lang="cs-CZ" altLang="cs-CZ" sz="2300" dirty="0"/>
              <a:t>Výrobní proce</a:t>
            </a:r>
            <a:r>
              <a:rPr lang="cs-CZ" altLang="cs-CZ" sz="2400" dirty="0"/>
              <a:t>s </a:t>
            </a:r>
            <a:r>
              <a:rPr lang="cs-CZ" sz="2400" b="0" i="0" dirty="0">
                <a:solidFill>
                  <a:srgbClr val="202122"/>
                </a:solidFill>
                <a:effectLst/>
                <a:latin typeface="Arial" panose="020B0604020202020204" pitchFamily="34" charset="0"/>
              </a:rPr>
              <a:t>3 µm (3</a:t>
            </a:r>
            <a:r>
              <a:rPr lang="cs-CZ" sz="2300" b="0" i="0" dirty="0">
                <a:solidFill>
                  <a:srgbClr val="202122"/>
                </a:solidFill>
                <a:effectLst/>
                <a:latin typeface="Arial" panose="020B0604020202020204" pitchFamily="34" charset="0"/>
              </a:rPr>
              <a:t>000 </a:t>
            </a:r>
            <a:r>
              <a:rPr lang="cs-CZ" sz="2300" b="0" i="0" dirty="0" err="1">
                <a:solidFill>
                  <a:srgbClr val="202122"/>
                </a:solidFill>
                <a:effectLst/>
                <a:latin typeface="Arial" panose="020B0604020202020204" pitchFamily="34" charset="0"/>
              </a:rPr>
              <a:t>nm</a:t>
            </a:r>
            <a:r>
              <a:rPr lang="cs-CZ" sz="2300" b="0" i="0" dirty="0">
                <a:solidFill>
                  <a:srgbClr val="202122"/>
                </a:solidFill>
                <a:effectLst/>
                <a:latin typeface="Arial" panose="020B0604020202020204" pitchFamily="34" charset="0"/>
              </a:rPr>
              <a:t>)</a:t>
            </a:r>
            <a:endParaRPr lang="cs-CZ" altLang="cs-CZ" sz="2300" dirty="0"/>
          </a:p>
          <a:p>
            <a:pPr eaLnBrk="1" hangingPunct="1">
              <a:lnSpc>
                <a:spcPct val="90000"/>
              </a:lnSpc>
            </a:pPr>
            <a:r>
              <a:rPr lang="cs-CZ" altLang="cs-CZ" sz="2300" dirty="0"/>
              <a:t>Varianty: 8086 (5MHz), 8086-1 (10 MHz), 8086-2 (8 MHz)</a:t>
            </a:r>
          </a:p>
          <a:p>
            <a:pPr eaLnBrk="1" hangingPunct="1">
              <a:lnSpc>
                <a:spcPct val="90000"/>
              </a:lnSpc>
            </a:pPr>
            <a:r>
              <a:rPr lang="cs-CZ" altLang="cs-CZ" sz="2300" dirty="0"/>
              <a:t>Výpočetní výkon zhruba 0,3 až 0,75 MIPS</a:t>
            </a:r>
            <a:endParaRPr lang="en-US" altLang="cs-CZ" sz="2300" dirty="0"/>
          </a:p>
          <a:p>
            <a:pPr eaLnBrk="1" hangingPunct="1">
              <a:lnSpc>
                <a:spcPct val="90000"/>
              </a:lnSpc>
            </a:pPr>
            <a:endParaRPr lang="cs-CZ" altLang="cs-CZ" sz="2100" dirty="0"/>
          </a:p>
          <a:p>
            <a:pPr eaLnBrk="1" hangingPunct="1">
              <a:lnSpc>
                <a:spcPct val="90000"/>
              </a:lnSpc>
            </a:pPr>
            <a:endParaRPr lang="cs-CZ" altLang="cs-CZ" sz="21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9C551FB-04ED-4D49-9248-7FF77C3E62E1}"/>
              </a:ext>
            </a:extLst>
          </p:cNvPr>
          <p:cNvSpPr>
            <a:spLocks noGrp="1" noChangeArrowheads="1"/>
          </p:cNvSpPr>
          <p:nvPr>
            <p:ph type="title"/>
          </p:nvPr>
        </p:nvSpPr>
        <p:spPr>
          <a:xfrm>
            <a:off x="685800" y="152400"/>
            <a:ext cx="7772400" cy="1143000"/>
          </a:xfrm>
        </p:spPr>
        <p:txBody>
          <a:bodyPr/>
          <a:lstStyle/>
          <a:p>
            <a:pPr eaLnBrk="1" hangingPunct="1"/>
            <a:r>
              <a:rPr lang="cs-CZ" altLang="cs-CZ" dirty="0"/>
              <a:t>Příznakový registr - FLAGS</a:t>
            </a:r>
          </a:p>
        </p:txBody>
      </p:sp>
      <p:sp>
        <p:nvSpPr>
          <p:cNvPr id="25603" name="Rectangle 3">
            <a:extLst>
              <a:ext uri="{FF2B5EF4-FFF2-40B4-BE49-F238E27FC236}">
                <a16:creationId xmlns:a16="http://schemas.microsoft.com/office/drawing/2014/main" id="{4CBAFFF6-644C-4F75-B051-51DBA037A136}"/>
              </a:ext>
            </a:extLst>
          </p:cNvPr>
          <p:cNvSpPr>
            <a:spLocks noGrp="1" noChangeArrowheads="1"/>
          </p:cNvSpPr>
          <p:nvPr>
            <p:ph type="body" idx="1"/>
          </p:nvPr>
        </p:nvSpPr>
        <p:spPr>
          <a:xfrm>
            <a:off x="685800" y="1219200"/>
            <a:ext cx="8153400" cy="5234136"/>
          </a:xfrm>
        </p:spPr>
        <p:txBody>
          <a:bodyPr/>
          <a:lstStyle/>
          <a:p>
            <a:pPr eaLnBrk="1" hangingPunct="1"/>
            <a:r>
              <a:rPr lang="cs-CZ" altLang="cs-CZ" sz="1500" b="1" dirty="0"/>
              <a:t>CF</a:t>
            </a:r>
            <a:r>
              <a:rPr lang="cs-CZ" altLang="cs-CZ" sz="1500" dirty="0"/>
              <a:t>  (Carry Flag) Příznak přenosu. Nastaví se, pokud výsledek není osmi nebo šestnáctibitový (podle typu registru)</a:t>
            </a:r>
          </a:p>
          <a:p>
            <a:pPr eaLnBrk="1" hangingPunct="1"/>
            <a:r>
              <a:rPr lang="cs-CZ" altLang="cs-CZ" sz="1500" b="1" dirty="0"/>
              <a:t>PF</a:t>
            </a:r>
            <a:r>
              <a:rPr lang="cs-CZ" altLang="cs-CZ" sz="1500" dirty="0"/>
              <a:t> (Parity Flag) se nastaví na jedničku, pokud dolní osmice bitů výsledku právě provedené operace obsahuje sudý počet "1“ (doplní počet jedniček na lichý)</a:t>
            </a:r>
          </a:p>
          <a:p>
            <a:pPr eaLnBrk="1" hangingPunct="1"/>
            <a:r>
              <a:rPr lang="cs-CZ" altLang="cs-CZ" sz="1500" b="1" dirty="0"/>
              <a:t>AF</a:t>
            </a:r>
            <a:r>
              <a:rPr lang="cs-CZ" altLang="cs-CZ" sz="1500" dirty="0"/>
              <a:t> (</a:t>
            </a:r>
            <a:r>
              <a:rPr lang="cs-CZ" altLang="cs-CZ" sz="1500" dirty="0" err="1"/>
              <a:t>Auxiliary</a:t>
            </a:r>
            <a:r>
              <a:rPr lang="cs-CZ" altLang="cs-CZ" sz="1500" dirty="0"/>
              <a:t> Carry Flag) je rozšířením příznaku CF pro přenos přes hranici nejnižší </a:t>
            </a:r>
            <a:r>
              <a:rPr lang="cs-CZ" altLang="cs-CZ" sz="1500" dirty="0" err="1"/>
              <a:t>půlslabiky</a:t>
            </a:r>
            <a:r>
              <a:rPr lang="cs-CZ" altLang="cs-CZ" sz="1500" dirty="0"/>
              <a:t> operandu (vždy z bitu 3 do 4 bez ohledu na šířku operandu). Má význam v BCD aritmetice.</a:t>
            </a:r>
          </a:p>
          <a:p>
            <a:pPr eaLnBrk="1" hangingPunct="1"/>
            <a:r>
              <a:rPr lang="cs-CZ" altLang="cs-CZ" sz="1500" b="1" dirty="0"/>
              <a:t>ZF</a:t>
            </a:r>
            <a:r>
              <a:rPr lang="cs-CZ" altLang="cs-CZ" sz="1500" dirty="0"/>
              <a:t> (</a:t>
            </a:r>
            <a:r>
              <a:rPr lang="cs-CZ" altLang="cs-CZ" sz="1500" dirty="0" err="1"/>
              <a:t>Zero</a:t>
            </a:r>
            <a:r>
              <a:rPr lang="cs-CZ" altLang="cs-CZ" sz="1500" dirty="0"/>
              <a:t> Flag) je nastaven při nulovém výsledku operace.</a:t>
            </a:r>
          </a:p>
          <a:p>
            <a:pPr eaLnBrk="1" hangingPunct="1"/>
            <a:r>
              <a:rPr lang="cs-CZ" altLang="cs-CZ" sz="1500" b="1" dirty="0"/>
              <a:t>SF</a:t>
            </a:r>
            <a:r>
              <a:rPr lang="cs-CZ" altLang="cs-CZ" sz="1500" dirty="0"/>
              <a:t> (Sign Flag) je nastaven, když výsledek operace je záporný. Je shodný s nejvyšším (znaménkovým) bitem výsledku</a:t>
            </a:r>
          </a:p>
          <a:p>
            <a:pPr eaLnBrk="1" hangingPunct="1"/>
            <a:r>
              <a:rPr lang="cs-CZ" altLang="cs-CZ" sz="1500" b="1" dirty="0"/>
              <a:t>OF</a:t>
            </a:r>
            <a:r>
              <a:rPr lang="cs-CZ" altLang="cs-CZ" sz="1500" dirty="0"/>
              <a:t> (</a:t>
            </a:r>
            <a:r>
              <a:rPr lang="cs-CZ" altLang="cs-CZ" sz="1500" dirty="0" err="1"/>
              <a:t>Overflow</a:t>
            </a:r>
            <a:r>
              <a:rPr lang="cs-CZ" altLang="cs-CZ" sz="1500" dirty="0"/>
              <a:t> Flag) se nastaví na jedničku, pokud při právě operace způsobí přenos mezi nejvyššími dvěma bity při počítání s čísly se znaménkem (nejvyšší bit je znaménko)</a:t>
            </a:r>
          </a:p>
          <a:p>
            <a:pPr eaLnBrk="1" hangingPunct="1"/>
            <a:r>
              <a:rPr lang="cs-CZ" altLang="cs-CZ" sz="1500" b="1" dirty="0"/>
              <a:t>TF</a:t>
            </a:r>
            <a:r>
              <a:rPr lang="cs-CZ" altLang="cs-CZ" sz="1500" dirty="0"/>
              <a:t> (Trap Flag) uvádí procesor do krokovacího režimu, ve kterém je po provedení každé instrukce generováno přerušení (INT 1)</a:t>
            </a:r>
          </a:p>
          <a:p>
            <a:pPr eaLnBrk="1" hangingPunct="1"/>
            <a:r>
              <a:rPr lang="cs-CZ" altLang="cs-CZ" sz="1500" b="1" dirty="0"/>
              <a:t>IF</a:t>
            </a:r>
            <a:r>
              <a:rPr lang="cs-CZ" altLang="cs-CZ" sz="1500" dirty="0"/>
              <a:t> (</a:t>
            </a:r>
            <a:r>
              <a:rPr lang="cs-CZ" altLang="cs-CZ" sz="1500" dirty="0" err="1"/>
              <a:t>Interrupt</a:t>
            </a:r>
            <a:r>
              <a:rPr lang="cs-CZ" altLang="cs-CZ" sz="1500" dirty="0"/>
              <a:t> </a:t>
            </a:r>
            <a:r>
              <a:rPr lang="cs-CZ" altLang="cs-CZ" sz="1500" dirty="0" err="1"/>
              <a:t>Enable</a:t>
            </a:r>
            <a:r>
              <a:rPr lang="cs-CZ" altLang="cs-CZ" sz="1500" dirty="0"/>
              <a:t> Flag) nulou lze zakázat všechna vnější maskovatelná přerušení (generovaná signálem INTR). Nemá vliv na vnitřní přerušení a nemaskovatelné přerušení)</a:t>
            </a:r>
          </a:p>
          <a:p>
            <a:pPr eaLnBrk="1" hangingPunct="1"/>
            <a:r>
              <a:rPr lang="cs-CZ" altLang="cs-CZ" sz="1500" b="1" dirty="0"/>
              <a:t>DF</a:t>
            </a:r>
            <a:r>
              <a:rPr lang="cs-CZ" altLang="cs-CZ" sz="1500" dirty="0"/>
              <a:t>(</a:t>
            </a:r>
            <a:r>
              <a:rPr lang="cs-CZ" altLang="cs-CZ" sz="1500" dirty="0" err="1"/>
              <a:t>Direction</a:t>
            </a:r>
            <a:r>
              <a:rPr lang="cs-CZ" altLang="cs-CZ" sz="1500" dirty="0"/>
              <a:t> Flag) řídí směr zpracovávání řetězcových operací (s blokem dat lze pracovat od nejnižší adresy k nejvyšší nebo v opačném směru)</a:t>
            </a:r>
            <a:endParaRPr lang="cs-CZ" altLang="cs-CZ"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67E42AC-E550-484F-9F29-B75D2CE832C3}"/>
              </a:ext>
            </a:extLst>
          </p:cNvPr>
          <p:cNvSpPr>
            <a:spLocks noGrp="1"/>
          </p:cNvSpPr>
          <p:nvPr>
            <p:ph type="title"/>
          </p:nvPr>
        </p:nvSpPr>
        <p:spPr/>
        <p:txBody>
          <a:bodyPr/>
          <a:lstStyle/>
          <a:p>
            <a:r>
              <a:rPr lang="cs-CZ" dirty="0"/>
              <a:t>Carry flag</a:t>
            </a:r>
          </a:p>
        </p:txBody>
      </p:sp>
      <p:sp>
        <p:nvSpPr>
          <p:cNvPr id="3" name="Zástupný obsah 2">
            <a:extLst>
              <a:ext uri="{FF2B5EF4-FFF2-40B4-BE49-F238E27FC236}">
                <a16:creationId xmlns:a16="http://schemas.microsoft.com/office/drawing/2014/main" id="{012543DF-2FBB-4D40-B281-2F2EB3ADAA1D}"/>
              </a:ext>
            </a:extLst>
          </p:cNvPr>
          <p:cNvSpPr>
            <a:spLocks noGrp="1"/>
          </p:cNvSpPr>
          <p:nvPr>
            <p:ph idx="1"/>
          </p:nvPr>
        </p:nvSpPr>
        <p:spPr/>
        <p:txBody>
          <a:bodyPr/>
          <a:lstStyle/>
          <a:p>
            <a:r>
              <a:rPr lang="cs-CZ" altLang="cs-CZ" sz="2000" dirty="0"/>
              <a:t>Tento příznakový bit se nastaví, pokud výsledek není osmibitový nebo šestnáctibitový (podle toho, jestli se provádí 8-bitový nebo 16-bitový výpočet)</a:t>
            </a:r>
          </a:p>
          <a:p>
            <a:r>
              <a:rPr lang="cs-CZ" altLang="cs-CZ" sz="2000" dirty="0"/>
              <a:t>Tento bit vlastně signalizuje, že poslední aritmetická operace nám dala neplatný výsledek – výsledek, který nelze zakódovat pomocí 8 nebo 16 bitů</a:t>
            </a:r>
          </a:p>
          <a:p>
            <a:r>
              <a:rPr lang="cs-CZ" sz="2000" dirty="0"/>
              <a:t>Mikroprocesor i8086 je 16-bitový</a:t>
            </a:r>
          </a:p>
          <a:p>
            <a:r>
              <a:rPr lang="cs-CZ" sz="2000" dirty="0"/>
              <a:t>Aritmetické výpočty mohou být provedeny </a:t>
            </a:r>
            <a:r>
              <a:rPr lang="cs-CZ" sz="2000" b="1" dirty="0"/>
              <a:t>8-bitově</a:t>
            </a:r>
            <a:r>
              <a:rPr lang="cs-CZ" sz="2000" dirty="0"/>
              <a:t> nebo </a:t>
            </a:r>
            <a:r>
              <a:rPr lang="cs-CZ" sz="2000" b="1" dirty="0"/>
              <a:t>16-bitově</a:t>
            </a:r>
            <a:r>
              <a:rPr lang="cs-CZ" sz="2000" dirty="0"/>
              <a:t>, podle toho, jak určí programátor</a:t>
            </a:r>
          </a:p>
        </p:txBody>
      </p:sp>
    </p:spTree>
    <p:extLst>
      <p:ext uri="{BB962C8B-B14F-4D97-AF65-F5344CB8AC3E}">
        <p14:creationId xmlns:p14="http://schemas.microsoft.com/office/powerpoint/2010/main" val="1261272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A4B1712-A2B5-4654-B895-7A89C0DFC2F8}"/>
              </a:ext>
            </a:extLst>
          </p:cNvPr>
          <p:cNvSpPr>
            <a:spLocks noGrp="1"/>
          </p:cNvSpPr>
          <p:nvPr>
            <p:ph type="title"/>
          </p:nvPr>
        </p:nvSpPr>
        <p:spPr/>
        <p:txBody>
          <a:bodyPr/>
          <a:lstStyle/>
          <a:p>
            <a:r>
              <a:rPr lang="cs-CZ" dirty="0"/>
              <a:t>Carry Flag (CF)</a:t>
            </a:r>
          </a:p>
        </p:txBody>
      </p:sp>
      <p:sp>
        <p:nvSpPr>
          <p:cNvPr id="3" name="Zástupný obsah 2">
            <a:extLst>
              <a:ext uri="{FF2B5EF4-FFF2-40B4-BE49-F238E27FC236}">
                <a16:creationId xmlns:a16="http://schemas.microsoft.com/office/drawing/2014/main" id="{D4786A3A-7A04-44C2-82DA-E5D21868E9FE}"/>
              </a:ext>
            </a:extLst>
          </p:cNvPr>
          <p:cNvSpPr>
            <a:spLocks noGrp="1"/>
          </p:cNvSpPr>
          <p:nvPr>
            <p:ph idx="1"/>
          </p:nvPr>
        </p:nvSpPr>
        <p:spPr>
          <a:xfrm>
            <a:off x="287524" y="1616235"/>
            <a:ext cx="3862772" cy="5003192"/>
          </a:xfrm>
          <a:ln>
            <a:solidFill>
              <a:schemeClr val="tx1"/>
            </a:solidFill>
          </a:ln>
        </p:spPr>
        <p:txBody>
          <a:bodyPr/>
          <a:lstStyle/>
          <a:p>
            <a:pPr marL="0" indent="0">
              <a:buNone/>
            </a:pPr>
            <a:r>
              <a:rPr lang="cs-CZ" b="1" u="sng" dirty="0"/>
              <a:t>8–bitová aritmetika</a:t>
            </a:r>
          </a:p>
          <a:p>
            <a:endParaRPr lang="cs-CZ" dirty="0"/>
          </a:p>
          <a:p>
            <a:r>
              <a:rPr lang="cs-CZ" sz="2000" dirty="0"/>
              <a:t>10+20=30		CF←0</a:t>
            </a:r>
          </a:p>
          <a:p>
            <a:r>
              <a:rPr lang="cs-CZ" sz="2000" dirty="0"/>
              <a:t>255+1 = 0  		CF←1</a:t>
            </a:r>
          </a:p>
          <a:p>
            <a:r>
              <a:rPr lang="cs-CZ" sz="2000" dirty="0"/>
              <a:t>255+2 = 1		CF←1</a:t>
            </a:r>
          </a:p>
          <a:p>
            <a:r>
              <a:rPr lang="cs-CZ" sz="2000" dirty="0"/>
              <a:t>200+100 = 44	CF←1</a:t>
            </a:r>
          </a:p>
          <a:p>
            <a:r>
              <a:rPr lang="cs-CZ" sz="2000" dirty="0"/>
              <a:t>10-5 = 5		CF←0</a:t>
            </a:r>
          </a:p>
          <a:p>
            <a:r>
              <a:rPr lang="cs-CZ" sz="2000" dirty="0"/>
              <a:t>0-1 = 255		CF←1</a:t>
            </a:r>
          </a:p>
          <a:p>
            <a:r>
              <a:rPr lang="cs-CZ" sz="2000" dirty="0"/>
              <a:t>5-10 = 251		CF←1</a:t>
            </a:r>
          </a:p>
          <a:p>
            <a:r>
              <a:rPr lang="cs-CZ" sz="2000" dirty="0"/>
              <a:t>100-200 = 156	CF←1</a:t>
            </a:r>
          </a:p>
          <a:p>
            <a:pPr marL="0" indent="0">
              <a:buNone/>
            </a:pPr>
            <a:endParaRPr lang="cs-CZ" sz="2000" dirty="0"/>
          </a:p>
          <a:p>
            <a:pPr marL="0" indent="0">
              <a:buNone/>
            </a:pPr>
            <a:endParaRPr lang="cs-CZ" dirty="0"/>
          </a:p>
          <a:p>
            <a:pPr marL="0" indent="0">
              <a:buNone/>
            </a:pPr>
            <a:r>
              <a:rPr lang="cs-CZ" dirty="0"/>
              <a:t> </a:t>
            </a:r>
          </a:p>
          <a:p>
            <a:endParaRPr lang="cs-CZ" dirty="0"/>
          </a:p>
        </p:txBody>
      </p:sp>
      <p:sp>
        <p:nvSpPr>
          <p:cNvPr id="4" name="Zástupný obsah 2">
            <a:extLst>
              <a:ext uri="{FF2B5EF4-FFF2-40B4-BE49-F238E27FC236}">
                <a16:creationId xmlns:a16="http://schemas.microsoft.com/office/drawing/2014/main" id="{C159186C-48F4-4D7E-A8D1-C1FCD97BAFEA}"/>
              </a:ext>
            </a:extLst>
          </p:cNvPr>
          <p:cNvSpPr txBox="1">
            <a:spLocks/>
          </p:cNvSpPr>
          <p:nvPr/>
        </p:nvSpPr>
        <p:spPr bwMode="auto">
          <a:xfrm>
            <a:off x="4469925" y="1616235"/>
            <a:ext cx="4391980" cy="5003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buFont typeface="Wingdings" panose="05000000000000000000" pitchFamily="2" charset="2"/>
              <a:buNone/>
            </a:pPr>
            <a:r>
              <a:rPr lang="cs-CZ" b="1" u="sng" kern="0" dirty="0"/>
              <a:t>16–bitová aritmetika</a:t>
            </a:r>
          </a:p>
          <a:p>
            <a:pPr marL="0" indent="0">
              <a:buNone/>
            </a:pPr>
            <a:r>
              <a:rPr lang="cs-CZ" sz="2000" kern="0" dirty="0"/>
              <a:t>		</a:t>
            </a:r>
          </a:p>
          <a:p>
            <a:r>
              <a:rPr lang="cs-CZ" sz="2000" kern="0" dirty="0"/>
              <a:t>255+1 = 256  	 CF←0</a:t>
            </a:r>
          </a:p>
          <a:p>
            <a:r>
              <a:rPr lang="cs-CZ" sz="2000" kern="0" dirty="0"/>
              <a:t>200+100 = 300	 CF←0</a:t>
            </a:r>
          </a:p>
          <a:p>
            <a:r>
              <a:rPr lang="cs-CZ" sz="2000" kern="0" dirty="0"/>
              <a:t>2000+1000 = 3000	 CF←0</a:t>
            </a:r>
          </a:p>
          <a:p>
            <a:r>
              <a:rPr lang="cs-CZ" sz="2000" kern="0" dirty="0"/>
              <a:t>65535+1 = 0		 CF←1</a:t>
            </a:r>
          </a:p>
          <a:p>
            <a:r>
              <a:rPr lang="cs-CZ" sz="2000" kern="0" dirty="0"/>
              <a:t>30000+40000=4446	 CF←1</a:t>
            </a:r>
          </a:p>
          <a:p>
            <a:r>
              <a:rPr lang="cs-CZ" sz="2000" kern="0" dirty="0"/>
              <a:t>20000-5000=15000	 CF←0</a:t>
            </a:r>
          </a:p>
          <a:p>
            <a:r>
              <a:rPr lang="cs-CZ" sz="2000" kern="0" dirty="0"/>
              <a:t>0-1 = 65535		 CF←1</a:t>
            </a:r>
          </a:p>
          <a:p>
            <a:r>
              <a:rPr lang="cs-CZ" sz="2000" kern="0" dirty="0"/>
              <a:t>5-10 = 65531	 CF←1</a:t>
            </a:r>
          </a:p>
          <a:p>
            <a:r>
              <a:rPr lang="cs-CZ" sz="2000" kern="0" dirty="0"/>
              <a:t>100-200 = 65435	 CF←1</a:t>
            </a:r>
          </a:p>
          <a:p>
            <a:pPr marL="0" indent="0">
              <a:buFont typeface="Wingdings" panose="05000000000000000000" pitchFamily="2" charset="2"/>
              <a:buNone/>
            </a:pPr>
            <a:endParaRPr lang="cs-CZ" sz="2000" kern="0" dirty="0"/>
          </a:p>
          <a:p>
            <a:pPr marL="0" indent="0">
              <a:buFont typeface="Wingdings" panose="05000000000000000000" pitchFamily="2" charset="2"/>
              <a:buNone/>
            </a:pPr>
            <a:endParaRPr lang="cs-CZ" kern="0" dirty="0"/>
          </a:p>
          <a:p>
            <a:pPr marL="0" indent="0">
              <a:buFont typeface="Wingdings" panose="05000000000000000000" pitchFamily="2" charset="2"/>
              <a:buNone/>
            </a:pPr>
            <a:r>
              <a:rPr lang="cs-CZ" kern="0" dirty="0"/>
              <a:t> </a:t>
            </a:r>
          </a:p>
          <a:p>
            <a:endParaRPr lang="cs-CZ" kern="0" dirty="0"/>
          </a:p>
        </p:txBody>
      </p:sp>
    </p:spTree>
    <p:extLst>
      <p:ext uri="{BB962C8B-B14F-4D97-AF65-F5344CB8AC3E}">
        <p14:creationId xmlns:p14="http://schemas.microsoft.com/office/powerpoint/2010/main" val="3029751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0E5EF04-9C19-4999-9732-C31B88592727}"/>
              </a:ext>
            </a:extLst>
          </p:cNvPr>
          <p:cNvSpPr>
            <a:spLocks noGrp="1"/>
          </p:cNvSpPr>
          <p:nvPr>
            <p:ph type="title"/>
          </p:nvPr>
        </p:nvSpPr>
        <p:spPr/>
        <p:txBody>
          <a:bodyPr/>
          <a:lstStyle/>
          <a:p>
            <a:r>
              <a:rPr lang="cs-CZ" dirty="0" err="1"/>
              <a:t>Zero</a:t>
            </a:r>
            <a:r>
              <a:rPr lang="cs-CZ" dirty="0"/>
              <a:t> Flag (ZF)</a:t>
            </a:r>
          </a:p>
        </p:txBody>
      </p:sp>
      <p:sp>
        <p:nvSpPr>
          <p:cNvPr id="3" name="Zástupný obsah 2">
            <a:extLst>
              <a:ext uri="{FF2B5EF4-FFF2-40B4-BE49-F238E27FC236}">
                <a16:creationId xmlns:a16="http://schemas.microsoft.com/office/drawing/2014/main" id="{F0F2F7D1-A195-432E-9EF6-3770A391B8BF}"/>
              </a:ext>
            </a:extLst>
          </p:cNvPr>
          <p:cNvSpPr>
            <a:spLocks noGrp="1"/>
          </p:cNvSpPr>
          <p:nvPr>
            <p:ph idx="1"/>
          </p:nvPr>
        </p:nvSpPr>
        <p:spPr/>
        <p:txBody>
          <a:bodyPr/>
          <a:lstStyle/>
          <a:p>
            <a:pPr marL="0" indent="0">
              <a:buNone/>
            </a:pPr>
            <a:r>
              <a:rPr lang="cs-CZ" dirty="0"/>
              <a:t>8-bitová aritmetika</a:t>
            </a:r>
          </a:p>
          <a:p>
            <a:endParaRPr lang="cs-CZ" dirty="0"/>
          </a:p>
          <a:p>
            <a:r>
              <a:rPr lang="cs-CZ" dirty="0"/>
              <a:t>5-5 = 0 		ZF←1	CF←0</a:t>
            </a:r>
          </a:p>
          <a:p>
            <a:r>
              <a:rPr lang="cs-CZ" dirty="0"/>
              <a:t>3+4 = 7		ZF←0	CF←0</a:t>
            </a:r>
          </a:p>
          <a:p>
            <a:r>
              <a:rPr lang="cs-CZ" dirty="0"/>
              <a:t>255+1 = 0	ZF←1	CF←1</a:t>
            </a:r>
          </a:p>
          <a:p>
            <a:r>
              <a:rPr lang="cs-CZ" dirty="0"/>
              <a:t>5-7 = 254	ZF←0	CF←1</a:t>
            </a:r>
          </a:p>
          <a:p>
            <a:pPr marL="0" indent="0">
              <a:buNone/>
            </a:pPr>
            <a:endParaRPr lang="cs-CZ" dirty="0"/>
          </a:p>
          <a:p>
            <a:endParaRPr lang="cs-CZ" dirty="0"/>
          </a:p>
        </p:txBody>
      </p:sp>
    </p:spTree>
    <p:extLst>
      <p:ext uri="{BB962C8B-B14F-4D97-AF65-F5344CB8AC3E}">
        <p14:creationId xmlns:p14="http://schemas.microsoft.com/office/powerpoint/2010/main" val="1889788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9425CC8-4CF1-4A6F-8C90-71D87BECCF80}"/>
              </a:ext>
            </a:extLst>
          </p:cNvPr>
          <p:cNvSpPr>
            <a:spLocks noGrp="1"/>
          </p:cNvSpPr>
          <p:nvPr>
            <p:ph type="title"/>
          </p:nvPr>
        </p:nvSpPr>
        <p:spPr/>
        <p:txBody>
          <a:bodyPr/>
          <a:lstStyle/>
          <a:p>
            <a:r>
              <a:rPr lang="cs-CZ" dirty="0"/>
              <a:t>Parity Flag (PF)</a:t>
            </a:r>
          </a:p>
        </p:txBody>
      </p:sp>
      <p:sp>
        <p:nvSpPr>
          <p:cNvPr id="3" name="Zástupný obsah 2">
            <a:extLst>
              <a:ext uri="{FF2B5EF4-FFF2-40B4-BE49-F238E27FC236}">
                <a16:creationId xmlns:a16="http://schemas.microsoft.com/office/drawing/2014/main" id="{C176D495-C825-4542-8211-18326903B4C3}"/>
              </a:ext>
            </a:extLst>
          </p:cNvPr>
          <p:cNvSpPr>
            <a:spLocks noGrp="1"/>
          </p:cNvSpPr>
          <p:nvPr>
            <p:ph idx="1"/>
          </p:nvPr>
        </p:nvSpPr>
        <p:spPr/>
        <p:txBody>
          <a:bodyPr/>
          <a:lstStyle/>
          <a:p>
            <a:pPr marL="0" indent="0">
              <a:buNone/>
            </a:pPr>
            <a:endParaRPr lang="cs-CZ" sz="2000" dirty="0"/>
          </a:p>
          <a:p>
            <a:r>
              <a:rPr lang="cs-CZ" sz="2000" dirty="0"/>
              <a:t>5+4 = 9 (00001001 b)	PF←1</a:t>
            </a:r>
          </a:p>
          <a:p>
            <a:r>
              <a:rPr lang="cs-CZ" sz="2000" dirty="0"/>
              <a:t>250+5 = 255 (11111111 b)	PF←1</a:t>
            </a:r>
          </a:p>
          <a:p>
            <a:r>
              <a:rPr lang="cs-CZ" sz="2000" dirty="0"/>
              <a:t>80+20 = 100 (01100100 b)	PF←0</a:t>
            </a:r>
          </a:p>
          <a:p>
            <a:r>
              <a:rPr lang="cs-CZ" sz="2000" dirty="0"/>
              <a:t>255+1 = 0 (00000000 b)	PF←1</a:t>
            </a:r>
          </a:p>
          <a:p>
            <a:r>
              <a:rPr lang="cs-CZ" sz="2000" dirty="0"/>
              <a:t>10-5 = 5 (00000101 b)	PF←1</a:t>
            </a:r>
          </a:p>
          <a:p>
            <a:r>
              <a:rPr lang="cs-CZ" sz="2000" dirty="0"/>
              <a:t>255-3 = 252 (11111100 b)	PF←1</a:t>
            </a:r>
          </a:p>
          <a:p>
            <a:r>
              <a:rPr lang="cs-CZ" sz="2000" dirty="0"/>
              <a:t>100+71 = 171 (10101011 b)	PF←0</a:t>
            </a:r>
          </a:p>
          <a:p>
            <a:endParaRPr lang="cs-CZ" sz="2000" dirty="0"/>
          </a:p>
          <a:p>
            <a:r>
              <a:rPr lang="cs-CZ" sz="2000" dirty="0"/>
              <a:t>128+128 = 256 (00000001</a:t>
            </a:r>
            <a:r>
              <a:rPr lang="cs-CZ" sz="2000" u="sng" dirty="0"/>
              <a:t>00000000</a:t>
            </a:r>
            <a:r>
              <a:rPr lang="cs-CZ" sz="2000" dirty="0"/>
              <a:t> b) PF←1 </a:t>
            </a:r>
          </a:p>
          <a:p>
            <a:pPr marL="0" indent="0">
              <a:buNone/>
            </a:pPr>
            <a:r>
              <a:rPr lang="cs-CZ" sz="2000" dirty="0"/>
              <a:t> 	(parita jen pro spodních osm bitů výsledku)</a:t>
            </a:r>
          </a:p>
          <a:p>
            <a:endParaRPr lang="cs-CZ" sz="2000" dirty="0"/>
          </a:p>
          <a:p>
            <a:endParaRPr lang="cs-CZ" sz="2000" dirty="0"/>
          </a:p>
          <a:p>
            <a:endParaRPr lang="cs-CZ" sz="2000" dirty="0"/>
          </a:p>
          <a:p>
            <a:endParaRPr lang="cs-CZ" sz="2000" dirty="0"/>
          </a:p>
        </p:txBody>
      </p:sp>
    </p:spTree>
    <p:extLst>
      <p:ext uri="{BB962C8B-B14F-4D97-AF65-F5344CB8AC3E}">
        <p14:creationId xmlns:p14="http://schemas.microsoft.com/office/powerpoint/2010/main" val="13668282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délník 6">
            <a:extLst>
              <a:ext uri="{FF2B5EF4-FFF2-40B4-BE49-F238E27FC236}">
                <a16:creationId xmlns:a16="http://schemas.microsoft.com/office/drawing/2014/main" id="{594A0324-F917-405F-88E8-2E202A5AAF79}"/>
              </a:ext>
            </a:extLst>
          </p:cNvPr>
          <p:cNvSpPr/>
          <p:nvPr/>
        </p:nvSpPr>
        <p:spPr>
          <a:xfrm>
            <a:off x="1583668" y="5049180"/>
            <a:ext cx="180020" cy="2520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6" name="Obdélník 5">
            <a:extLst>
              <a:ext uri="{FF2B5EF4-FFF2-40B4-BE49-F238E27FC236}">
                <a16:creationId xmlns:a16="http://schemas.microsoft.com/office/drawing/2014/main" id="{DD588904-B65D-48CF-92E0-AB56C4C04746}"/>
              </a:ext>
            </a:extLst>
          </p:cNvPr>
          <p:cNvSpPr/>
          <p:nvPr/>
        </p:nvSpPr>
        <p:spPr>
          <a:xfrm>
            <a:off x="1403648" y="5049180"/>
            <a:ext cx="180020" cy="252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a:extLst>
              <a:ext uri="{FF2B5EF4-FFF2-40B4-BE49-F238E27FC236}">
                <a16:creationId xmlns:a16="http://schemas.microsoft.com/office/drawing/2014/main" id="{04C90A5E-D407-44E9-8234-F1A549731710}"/>
              </a:ext>
            </a:extLst>
          </p:cNvPr>
          <p:cNvSpPr/>
          <p:nvPr/>
        </p:nvSpPr>
        <p:spPr>
          <a:xfrm>
            <a:off x="3785336" y="5049180"/>
            <a:ext cx="504056" cy="26804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4" name="Obdélník 3">
            <a:extLst>
              <a:ext uri="{FF2B5EF4-FFF2-40B4-BE49-F238E27FC236}">
                <a16:creationId xmlns:a16="http://schemas.microsoft.com/office/drawing/2014/main" id="{A251400B-5877-4035-8917-BF59ADD12444}"/>
              </a:ext>
            </a:extLst>
          </p:cNvPr>
          <p:cNvSpPr/>
          <p:nvPr/>
        </p:nvSpPr>
        <p:spPr>
          <a:xfrm>
            <a:off x="3275856" y="5049180"/>
            <a:ext cx="504056" cy="252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a:extLst>
              <a:ext uri="{FF2B5EF4-FFF2-40B4-BE49-F238E27FC236}">
                <a16:creationId xmlns:a16="http://schemas.microsoft.com/office/drawing/2014/main" id="{16B80EA8-CBE9-4EA1-8AB8-5F2E01FEB59E}"/>
              </a:ext>
            </a:extLst>
          </p:cNvPr>
          <p:cNvSpPr>
            <a:spLocks noGrp="1"/>
          </p:cNvSpPr>
          <p:nvPr>
            <p:ph type="title"/>
          </p:nvPr>
        </p:nvSpPr>
        <p:spPr/>
        <p:txBody>
          <a:bodyPr/>
          <a:lstStyle/>
          <a:p>
            <a:r>
              <a:rPr lang="cs-CZ" dirty="0" err="1"/>
              <a:t>Auxiliary</a:t>
            </a:r>
            <a:r>
              <a:rPr lang="cs-CZ" dirty="0"/>
              <a:t> Flag (AF)</a:t>
            </a:r>
          </a:p>
        </p:txBody>
      </p:sp>
      <p:sp>
        <p:nvSpPr>
          <p:cNvPr id="3" name="Zástupný obsah 2">
            <a:extLst>
              <a:ext uri="{FF2B5EF4-FFF2-40B4-BE49-F238E27FC236}">
                <a16:creationId xmlns:a16="http://schemas.microsoft.com/office/drawing/2014/main" id="{CA2F6B99-EC6B-4F31-9419-9450FB601896}"/>
              </a:ext>
            </a:extLst>
          </p:cNvPr>
          <p:cNvSpPr>
            <a:spLocks noGrp="1"/>
          </p:cNvSpPr>
          <p:nvPr>
            <p:ph idx="1"/>
          </p:nvPr>
        </p:nvSpPr>
        <p:spPr>
          <a:xfrm>
            <a:off x="454727" y="1441266"/>
            <a:ext cx="8229600" cy="2779822"/>
          </a:xfrm>
        </p:spPr>
        <p:txBody>
          <a:bodyPr/>
          <a:lstStyle/>
          <a:p>
            <a:r>
              <a:rPr lang="cs-CZ" sz="1800" dirty="0"/>
              <a:t>Má význam pouze při počítání v </a:t>
            </a:r>
            <a:r>
              <a:rPr lang="cs-CZ" sz="1800" b="1" dirty="0"/>
              <a:t>BCD kódu</a:t>
            </a:r>
          </a:p>
          <a:p>
            <a:r>
              <a:rPr lang="cs-CZ" sz="1800" b="1" dirty="0"/>
              <a:t>BCD</a:t>
            </a:r>
            <a:r>
              <a:rPr lang="cs-CZ" sz="1800" dirty="0"/>
              <a:t> = Binary </a:t>
            </a:r>
            <a:r>
              <a:rPr lang="cs-CZ" sz="1800" dirty="0" err="1"/>
              <a:t>coded</a:t>
            </a:r>
            <a:r>
              <a:rPr lang="cs-CZ" sz="1800" dirty="0"/>
              <a:t> </a:t>
            </a:r>
            <a:r>
              <a:rPr lang="cs-CZ" sz="1800" dirty="0" err="1"/>
              <a:t>decimal</a:t>
            </a:r>
            <a:endParaRPr lang="cs-CZ" sz="1800" dirty="0"/>
          </a:p>
          <a:p>
            <a:r>
              <a:rPr lang="cs-CZ" sz="1800" dirty="0"/>
              <a:t>V BCD kódu je každá cifra dekadického čísla zakódována pomocí 4 bitů</a:t>
            </a:r>
          </a:p>
          <a:p>
            <a:r>
              <a:rPr lang="cs-CZ" sz="1800" dirty="0"/>
              <a:t>Pomocí 8-bitů (bajtu) se tak zakóduje dvouciferné dekadické číslo</a:t>
            </a:r>
          </a:p>
          <a:p>
            <a:r>
              <a:rPr lang="cs-CZ" sz="1800" dirty="0"/>
              <a:t>4 bity se použijí pro zakódování desítek</a:t>
            </a:r>
          </a:p>
          <a:p>
            <a:r>
              <a:rPr lang="cs-CZ" sz="1800" dirty="0"/>
              <a:t>4 bity se použijí pro zakódování jednotek</a:t>
            </a:r>
          </a:p>
          <a:p>
            <a:r>
              <a:rPr lang="cs-CZ" sz="1800" dirty="0"/>
              <a:t>Mikroprocesor i8086 umí počítat i s takto zakódovanými čísly (ale není to běžné)</a:t>
            </a:r>
          </a:p>
          <a:p>
            <a:endParaRPr lang="cs-CZ" sz="1800" dirty="0"/>
          </a:p>
          <a:p>
            <a:pPr marL="0" indent="0">
              <a:buNone/>
            </a:pPr>
            <a:r>
              <a:rPr lang="cs-CZ" sz="1800" dirty="0"/>
              <a:t>	</a:t>
            </a:r>
            <a:r>
              <a:rPr lang="cs-CZ" sz="1800" u="sng" dirty="0"/>
              <a:t>Číslo		BCD kód	binární kód</a:t>
            </a:r>
            <a:r>
              <a:rPr lang="cs-CZ" sz="1800" dirty="0"/>
              <a:t>	</a:t>
            </a:r>
          </a:p>
          <a:p>
            <a:pPr marL="0" indent="0">
              <a:buNone/>
            </a:pPr>
            <a:r>
              <a:rPr lang="cs-CZ" sz="1800" dirty="0"/>
              <a:t>	17		00010111	00010001</a:t>
            </a:r>
          </a:p>
          <a:p>
            <a:pPr marL="0" indent="0">
              <a:buNone/>
            </a:pPr>
            <a:r>
              <a:rPr lang="cs-CZ" sz="1800" dirty="0"/>
              <a:t>	65		01100101	01000001</a:t>
            </a:r>
          </a:p>
          <a:p>
            <a:pPr marL="0" indent="0">
              <a:buNone/>
            </a:pPr>
            <a:r>
              <a:rPr lang="cs-CZ" sz="1800" dirty="0"/>
              <a:t>	99		10011001	01100011</a:t>
            </a:r>
          </a:p>
          <a:p>
            <a:pPr marL="0" indent="0">
              <a:buNone/>
            </a:pPr>
            <a:r>
              <a:rPr lang="cs-CZ" sz="1800" dirty="0"/>
              <a:t>	100		   nelze		01100100</a:t>
            </a:r>
          </a:p>
          <a:p>
            <a:pPr marL="0" indent="0">
              <a:buNone/>
            </a:pPr>
            <a:r>
              <a:rPr lang="cs-CZ" sz="1800" dirty="0"/>
              <a:t>	3		00000011	00000011</a:t>
            </a:r>
          </a:p>
          <a:p>
            <a:endParaRPr lang="cs-CZ" sz="1800" dirty="0"/>
          </a:p>
        </p:txBody>
      </p:sp>
    </p:spTree>
    <p:extLst>
      <p:ext uri="{BB962C8B-B14F-4D97-AF65-F5344CB8AC3E}">
        <p14:creationId xmlns:p14="http://schemas.microsoft.com/office/powerpoint/2010/main" val="2838005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1B0029D-09AA-491C-947F-904B56D380E9}"/>
              </a:ext>
            </a:extLst>
          </p:cNvPr>
          <p:cNvSpPr>
            <a:spLocks noGrp="1"/>
          </p:cNvSpPr>
          <p:nvPr>
            <p:ph type="title"/>
          </p:nvPr>
        </p:nvSpPr>
        <p:spPr/>
        <p:txBody>
          <a:bodyPr/>
          <a:lstStyle/>
          <a:p>
            <a:r>
              <a:rPr lang="cs-CZ" dirty="0" err="1"/>
              <a:t>Auxiliary</a:t>
            </a:r>
            <a:r>
              <a:rPr lang="cs-CZ" dirty="0"/>
              <a:t> Flag (AF)</a:t>
            </a:r>
          </a:p>
        </p:txBody>
      </p:sp>
      <p:sp>
        <p:nvSpPr>
          <p:cNvPr id="3" name="Zástupný obsah 2">
            <a:extLst>
              <a:ext uri="{FF2B5EF4-FFF2-40B4-BE49-F238E27FC236}">
                <a16:creationId xmlns:a16="http://schemas.microsoft.com/office/drawing/2014/main" id="{166963F3-23CB-49D7-857B-EC4684C164AB}"/>
              </a:ext>
            </a:extLst>
          </p:cNvPr>
          <p:cNvSpPr>
            <a:spLocks noGrp="1"/>
          </p:cNvSpPr>
          <p:nvPr>
            <p:ph idx="1"/>
          </p:nvPr>
        </p:nvSpPr>
        <p:spPr/>
        <p:txBody>
          <a:bodyPr/>
          <a:lstStyle/>
          <a:p>
            <a:r>
              <a:rPr lang="cs-CZ" dirty="0"/>
              <a:t>18 + 23 = 41</a:t>
            </a:r>
          </a:p>
          <a:p>
            <a:r>
              <a:rPr lang="cs-CZ" dirty="0"/>
              <a:t>V BCD kódu by výpočet vypadal takto:</a:t>
            </a:r>
          </a:p>
          <a:p>
            <a:pPr marL="0" indent="0">
              <a:buNone/>
            </a:pPr>
            <a:r>
              <a:rPr lang="cs-CZ" dirty="0"/>
              <a:t>  00011000</a:t>
            </a:r>
          </a:p>
          <a:p>
            <a:pPr marL="0" indent="0">
              <a:buNone/>
            </a:pPr>
            <a:r>
              <a:rPr lang="cs-CZ" u="sng" dirty="0"/>
              <a:t>+00100011</a:t>
            </a:r>
          </a:p>
          <a:p>
            <a:pPr marL="0" indent="0">
              <a:buNone/>
            </a:pPr>
            <a:r>
              <a:rPr lang="cs-CZ" dirty="0"/>
              <a:t>  00111011</a:t>
            </a:r>
          </a:p>
          <a:p>
            <a:pPr marL="0" indent="0">
              <a:buNone/>
            </a:pPr>
            <a:endParaRPr lang="cs-CZ" dirty="0"/>
          </a:p>
          <a:p>
            <a:endParaRPr lang="cs-CZ" dirty="0"/>
          </a:p>
          <a:p>
            <a:pPr marL="0" indent="0">
              <a:buNone/>
            </a:pPr>
            <a:endParaRPr lang="cs-CZ" dirty="0"/>
          </a:p>
        </p:txBody>
      </p:sp>
      <p:sp>
        <p:nvSpPr>
          <p:cNvPr id="4" name="TextovéPole 3">
            <a:extLst>
              <a:ext uri="{FF2B5EF4-FFF2-40B4-BE49-F238E27FC236}">
                <a16:creationId xmlns:a16="http://schemas.microsoft.com/office/drawing/2014/main" id="{E6FDDE0F-2C4F-45BF-9139-6EF3C762C471}"/>
              </a:ext>
            </a:extLst>
          </p:cNvPr>
          <p:cNvSpPr txBox="1"/>
          <p:nvPr/>
        </p:nvSpPr>
        <p:spPr>
          <a:xfrm>
            <a:off x="2879812" y="3925094"/>
            <a:ext cx="5121188" cy="2031325"/>
          </a:xfrm>
          <a:prstGeom prst="rect">
            <a:avLst/>
          </a:prstGeom>
          <a:noFill/>
        </p:spPr>
        <p:txBody>
          <a:bodyPr wrap="square" rtlCol="0">
            <a:spAutoFit/>
          </a:bodyPr>
          <a:lstStyle/>
          <a:p>
            <a:r>
              <a:rPr lang="cs-CZ" dirty="0"/>
              <a:t>Výsledkem je neplatný BCD kód</a:t>
            </a:r>
          </a:p>
          <a:p>
            <a:r>
              <a:rPr lang="cs-CZ" dirty="0"/>
              <a:t>Tato kombinace 8 bitů nemá v BCD kódu žádný smysluplný význam</a:t>
            </a:r>
          </a:p>
          <a:p>
            <a:endParaRPr lang="cs-CZ" dirty="0"/>
          </a:p>
          <a:p>
            <a:r>
              <a:rPr lang="cs-CZ" dirty="0"/>
              <a:t>Bude potřeba provést opravu výsledku</a:t>
            </a:r>
          </a:p>
          <a:p>
            <a:r>
              <a:rPr lang="cs-CZ" dirty="0"/>
              <a:t>Chybný výsledek v tomto případě rozpoznáme, protože odporuje pravidlům BCD</a:t>
            </a:r>
          </a:p>
        </p:txBody>
      </p:sp>
    </p:spTree>
    <p:extLst>
      <p:ext uri="{BB962C8B-B14F-4D97-AF65-F5344CB8AC3E}">
        <p14:creationId xmlns:p14="http://schemas.microsoft.com/office/powerpoint/2010/main" val="992959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1B0029D-09AA-491C-947F-904B56D380E9}"/>
              </a:ext>
            </a:extLst>
          </p:cNvPr>
          <p:cNvSpPr>
            <a:spLocks noGrp="1"/>
          </p:cNvSpPr>
          <p:nvPr>
            <p:ph type="title"/>
          </p:nvPr>
        </p:nvSpPr>
        <p:spPr/>
        <p:txBody>
          <a:bodyPr/>
          <a:lstStyle/>
          <a:p>
            <a:r>
              <a:rPr lang="cs-CZ" dirty="0" err="1"/>
              <a:t>Auxiliary</a:t>
            </a:r>
            <a:r>
              <a:rPr lang="cs-CZ" dirty="0"/>
              <a:t> Flag (AF)</a:t>
            </a:r>
          </a:p>
        </p:txBody>
      </p:sp>
      <p:sp>
        <p:nvSpPr>
          <p:cNvPr id="3" name="Zástupný obsah 2">
            <a:extLst>
              <a:ext uri="{FF2B5EF4-FFF2-40B4-BE49-F238E27FC236}">
                <a16:creationId xmlns:a16="http://schemas.microsoft.com/office/drawing/2014/main" id="{166963F3-23CB-49D7-857B-EC4684C164AB}"/>
              </a:ext>
            </a:extLst>
          </p:cNvPr>
          <p:cNvSpPr>
            <a:spLocks noGrp="1"/>
          </p:cNvSpPr>
          <p:nvPr>
            <p:ph idx="1"/>
          </p:nvPr>
        </p:nvSpPr>
        <p:spPr/>
        <p:txBody>
          <a:bodyPr/>
          <a:lstStyle/>
          <a:p>
            <a:r>
              <a:rPr lang="cs-CZ" dirty="0"/>
              <a:t>18 + 29 = 47</a:t>
            </a:r>
          </a:p>
          <a:p>
            <a:r>
              <a:rPr lang="cs-CZ" dirty="0"/>
              <a:t>V BCD kódu by výpočet vypadal takto:</a:t>
            </a:r>
          </a:p>
          <a:p>
            <a:pPr marL="0" indent="0">
              <a:buNone/>
            </a:pPr>
            <a:r>
              <a:rPr lang="cs-CZ" dirty="0"/>
              <a:t>  </a:t>
            </a:r>
          </a:p>
          <a:p>
            <a:pPr marL="0" indent="0">
              <a:buNone/>
            </a:pPr>
            <a:r>
              <a:rPr lang="cs-CZ" dirty="0"/>
              <a:t>  00011000</a:t>
            </a:r>
          </a:p>
          <a:p>
            <a:pPr marL="0" indent="0">
              <a:buNone/>
            </a:pPr>
            <a:r>
              <a:rPr lang="cs-CZ" u="sng" dirty="0"/>
              <a:t>+00101001</a:t>
            </a:r>
          </a:p>
          <a:p>
            <a:pPr marL="0" indent="0">
              <a:buNone/>
            </a:pPr>
            <a:r>
              <a:rPr lang="cs-CZ" dirty="0"/>
              <a:t>  01000001</a:t>
            </a:r>
          </a:p>
          <a:p>
            <a:pPr marL="0" indent="0">
              <a:buNone/>
            </a:pPr>
            <a:endParaRPr lang="cs-CZ" dirty="0"/>
          </a:p>
          <a:p>
            <a:endParaRPr lang="cs-CZ" dirty="0"/>
          </a:p>
          <a:p>
            <a:pPr marL="0" indent="0">
              <a:buNone/>
            </a:pPr>
            <a:endParaRPr lang="cs-CZ" dirty="0"/>
          </a:p>
        </p:txBody>
      </p:sp>
      <p:sp>
        <p:nvSpPr>
          <p:cNvPr id="4" name="TextovéPole 3">
            <a:extLst>
              <a:ext uri="{FF2B5EF4-FFF2-40B4-BE49-F238E27FC236}">
                <a16:creationId xmlns:a16="http://schemas.microsoft.com/office/drawing/2014/main" id="{E6FDDE0F-2C4F-45BF-9139-6EF3C762C471}"/>
              </a:ext>
            </a:extLst>
          </p:cNvPr>
          <p:cNvSpPr txBox="1"/>
          <p:nvPr/>
        </p:nvSpPr>
        <p:spPr>
          <a:xfrm>
            <a:off x="2771800" y="2888940"/>
            <a:ext cx="6264188" cy="3693319"/>
          </a:xfrm>
          <a:prstGeom prst="rect">
            <a:avLst/>
          </a:prstGeom>
          <a:noFill/>
        </p:spPr>
        <p:txBody>
          <a:bodyPr wrap="square" rtlCol="0">
            <a:spAutoFit/>
          </a:bodyPr>
          <a:lstStyle/>
          <a:p>
            <a:r>
              <a:rPr lang="cs-CZ" dirty="0"/>
              <a:t>Výsledkem je platný BCD kód</a:t>
            </a:r>
          </a:p>
          <a:p>
            <a:r>
              <a:rPr lang="cs-CZ" dirty="0"/>
              <a:t>Tato kombinace má v BCD význam 41</a:t>
            </a:r>
          </a:p>
          <a:p>
            <a:r>
              <a:rPr lang="cs-CZ" b="1" dirty="0"/>
              <a:t>To je ale chybný výsledek !!!</a:t>
            </a:r>
          </a:p>
          <a:p>
            <a:r>
              <a:rPr lang="cs-CZ" dirty="0"/>
              <a:t>Správně by mělo vyjít 47</a:t>
            </a:r>
          </a:p>
          <a:p>
            <a:endParaRPr lang="cs-CZ" dirty="0"/>
          </a:p>
          <a:p>
            <a:r>
              <a:rPr lang="cs-CZ" dirty="0"/>
              <a:t>Bude potřeba provést opravu výsledku</a:t>
            </a:r>
          </a:p>
          <a:p>
            <a:r>
              <a:rPr lang="cs-CZ" dirty="0"/>
              <a:t>Chybný výsledek v tomto případě nepoznáme, protože vypadá dobře (jde o platné BCD číslo)</a:t>
            </a:r>
          </a:p>
          <a:p>
            <a:endParaRPr lang="cs-CZ" dirty="0"/>
          </a:p>
          <a:p>
            <a:r>
              <a:rPr lang="cs-CZ" dirty="0"/>
              <a:t>Výsledek je chybný, protože došlo k přenosu meze 3. a 4. bitem (ze spodní půlky bajtu do horní)</a:t>
            </a:r>
          </a:p>
          <a:p>
            <a:endParaRPr lang="cs-CZ" dirty="0"/>
          </a:p>
          <a:p>
            <a:r>
              <a:rPr lang="cs-CZ" dirty="0"/>
              <a:t>Přenos mezi 3. a 4. bitem signalizuje příznak AF</a:t>
            </a:r>
          </a:p>
        </p:txBody>
      </p:sp>
      <p:cxnSp>
        <p:nvCxnSpPr>
          <p:cNvPr id="6" name="Přímá spojnice 5">
            <a:extLst>
              <a:ext uri="{FF2B5EF4-FFF2-40B4-BE49-F238E27FC236}">
                <a16:creationId xmlns:a16="http://schemas.microsoft.com/office/drawing/2014/main" id="{6BA4950C-D8A5-4E3B-87D5-EE67551A9FC9}"/>
              </a:ext>
            </a:extLst>
          </p:cNvPr>
          <p:cNvCxnSpPr/>
          <p:nvPr/>
        </p:nvCxnSpPr>
        <p:spPr>
          <a:xfrm>
            <a:off x="1619672" y="3284984"/>
            <a:ext cx="0" cy="2052228"/>
          </a:xfrm>
          <a:prstGeom prst="line">
            <a:avLst/>
          </a:prstGeom>
        </p:spPr>
        <p:style>
          <a:lnRef idx="1">
            <a:schemeClr val="accent1"/>
          </a:lnRef>
          <a:fillRef idx="0">
            <a:schemeClr val="accent1"/>
          </a:fillRef>
          <a:effectRef idx="0">
            <a:schemeClr val="accent1"/>
          </a:effectRef>
          <a:fontRef idx="minor">
            <a:schemeClr val="tx1"/>
          </a:fontRef>
        </p:style>
      </p:cxnSp>
      <p:sp>
        <p:nvSpPr>
          <p:cNvPr id="7" name="Volný tvar: obrazec 6">
            <a:extLst>
              <a:ext uri="{FF2B5EF4-FFF2-40B4-BE49-F238E27FC236}">
                <a16:creationId xmlns:a16="http://schemas.microsoft.com/office/drawing/2014/main" id="{FDC2F1FF-B27E-40B7-91D1-D867AD0A690C}"/>
              </a:ext>
            </a:extLst>
          </p:cNvPr>
          <p:cNvSpPr/>
          <p:nvPr/>
        </p:nvSpPr>
        <p:spPr>
          <a:xfrm>
            <a:off x="1491449" y="3205432"/>
            <a:ext cx="245290" cy="230226"/>
          </a:xfrm>
          <a:custGeom>
            <a:avLst/>
            <a:gdLst>
              <a:gd name="connsiteX0" fmla="*/ 239697 w 245290"/>
              <a:gd name="connsiteY0" fmla="*/ 230226 h 230226"/>
              <a:gd name="connsiteX1" fmla="*/ 221941 w 245290"/>
              <a:gd name="connsiteY1" fmla="*/ 61551 h 230226"/>
              <a:gd name="connsiteX2" fmla="*/ 53266 w 245290"/>
              <a:gd name="connsiteY2" fmla="*/ 8285 h 230226"/>
              <a:gd name="connsiteX3" fmla="*/ 0 w 245290"/>
              <a:gd name="connsiteY3" fmla="*/ 221349 h 230226"/>
            </a:gdLst>
            <a:ahLst/>
            <a:cxnLst>
              <a:cxn ang="0">
                <a:pos x="connsiteX0" y="connsiteY0"/>
              </a:cxn>
              <a:cxn ang="0">
                <a:pos x="connsiteX1" y="connsiteY1"/>
              </a:cxn>
              <a:cxn ang="0">
                <a:pos x="connsiteX2" y="connsiteY2"/>
              </a:cxn>
              <a:cxn ang="0">
                <a:pos x="connsiteX3" y="connsiteY3"/>
              </a:cxn>
            </a:cxnLst>
            <a:rect l="l" t="t" r="r" b="b"/>
            <a:pathLst>
              <a:path w="245290" h="230226">
                <a:moveTo>
                  <a:pt x="239697" y="230226"/>
                </a:moveTo>
                <a:cubicBezTo>
                  <a:pt x="246355" y="164383"/>
                  <a:pt x="253013" y="98541"/>
                  <a:pt x="221941" y="61551"/>
                </a:cubicBezTo>
                <a:cubicBezTo>
                  <a:pt x="190869" y="24561"/>
                  <a:pt x="90256" y="-18348"/>
                  <a:pt x="53266" y="8285"/>
                </a:cubicBezTo>
                <a:cubicBezTo>
                  <a:pt x="16276" y="34918"/>
                  <a:pt x="8138" y="128133"/>
                  <a:pt x="0" y="221349"/>
                </a:cubicBezTo>
              </a:path>
            </a:pathLst>
          </a:custGeom>
          <a:ln>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cs-CZ"/>
          </a:p>
        </p:txBody>
      </p:sp>
      <p:sp>
        <p:nvSpPr>
          <p:cNvPr id="8" name="TextovéPole 7">
            <a:extLst>
              <a:ext uri="{FF2B5EF4-FFF2-40B4-BE49-F238E27FC236}">
                <a16:creationId xmlns:a16="http://schemas.microsoft.com/office/drawing/2014/main" id="{CAF1D0D9-B180-4D57-8D2A-A76C34F713A5}"/>
              </a:ext>
            </a:extLst>
          </p:cNvPr>
          <p:cNvSpPr txBox="1"/>
          <p:nvPr/>
        </p:nvSpPr>
        <p:spPr>
          <a:xfrm>
            <a:off x="1425533" y="3022249"/>
            <a:ext cx="622412" cy="246221"/>
          </a:xfrm>
          <a:prstGeom prst="rect">
            <a:avLst/>
          </a:prstGeom>
          <a:noFill/>
        </p:spPr>
        <p:txBody>
          <a:bodyPr wrap="square" rtlCol="0">
            <a:spAutoFit/>
          </a:bodyPr>
          <a:lstStyle/>
          <a:p>
            <a:r>
              <a:rPr lang="cs-CZ" sz="1000" dirty="0"/>
              <a:t>+1</a:t>
            </a:r>
          </a:p>
        </p:txBody>
      </p:sp>
      <p:sp>
        <p:nvSpPr>
          <p:cNvPr id="9" name="TextovéPole 8">
            <a:extLst>
              <a:ext uri="{FF2B5EF4-FFF2-40B4-BE49-F238E27FC236}">
                <a16:creationId xmlns:a16="http://schemas.microsoft.com/office/drawing/2014/main" id="{A84922B7-D4C7-4834-AF58-AB8791FC8C4E}"/>
              </a:ext>
            </a:extLst>
          </p:cNvPr>
          <p:cNvSpPr txBox="1"/>
          <p:nvPr/>
        </p:nvSpPr>
        <p:spPr>
          <a:xfrm>
            <a:off x="719573" y="5697252"/>
            <a:ext cx="1017166" cy="369332"/>
          </a:xfrm>
          <a:prstGeom prst="rect">
            <a:avLst/>
          </a:prstGeom>
          <a:solidFill>
            <a:srgbClr val="FF0000"/>
          </a:solidFill>
        </p:spPr>
        <p:txBody>
          <a:bodyPr wrap="square" rtlCol="0">
            <a:spAutoFit/>
          </a:bodyPr>
          <a:lstStyle/>
          <a:p>
            <a:r>
              <a:rPr lang="cs-CZ" dirty="0"/>
              <a:t>AF←1</a:t>
            </a:r>
          </a:p>
        </p:txBody>
      </p:sp>
    </p:spTree>
    <p:extLst>
      <p:ext uri="{BB962C8B-B14F-4D97-AF65-F5344CB8AC3E}">
        <p14:creationId xmlns:p14="http://schemas.microsoft.com/office/powerpoint/2010/main" val="1211664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F3422C3-C446-47E5-8C98-C72C74AFBE64}"/>
              </a:ext>
            </a:extLst>
          </p:cNvPr>
          <p:cNvSpPr>
            <a:spLocks noGrp="1" noChangeArrowheads="1"/>
          </p:cNvSpPr>
          <p:nvPr>
            <p:ph type="title"/>
          </p:nvPr>
        </p:nvSpPr>
        <p:spPr/>
        <p:txBody>
          <a:bodyPr/>
          <a:lstStyle/>
          <a:p>
            <a:pPr eaLnBrk="1" hangingPunct="1"/>
            <a:r>
              <a:rPr lang="en-US" altLang="cs-CZ"/>
              <a:t>Datov</a:t>
            </a:r>
            <a:r>
              <a:rPr lang="cs-CZ" altLang="cs-CZ"/>
              <a:t>é registry</a:t>
            </a:r>
          </a:p>
        </p:txBody>
      </p:sp>
      <p:sp>
        <p:nvSpPr>
          <p:cNvPr id="27651" name="Rectangle 3">
            <a:extLst>
              <a:ext uri="{FF2B5EF4-FFF2-40B4-BE49-F238E27FC236}">
                <a16:creationId xmlns:a16="http://schemas.microsoft.com/office/drawing/2014/main" id="{DC281E7C-5C6E-4F52-94B1-1647C66F0A4B}"/>
              </a:ext>
            </a:extLst>
          </p:cNvPr>
          <p:cNvSpPr>
            <a:spLocks noGrp="1" noChangeArrowheads="1"/>
          </p:cNvSpPr>
          <p:nvPr>
            <p:ph type="body" idx="1"/>
          </p:nvPr>
        </p:nvSpPr>
        <p:spPr/>
        <p:txBody>
          <a:bodyPr/>
          <a:lstStyle/>
          <a:p>
            <a:pPr eaLnBrk="1" hangingPunct="1"/>
            <a:r>
              <a:rPr lang="cs-CZ" altLang="cs-CZ" sz="1900" dirty="0"/>
              <a:t>Datové registry </a:t>
            </a:r>
            <a:r>
              <a:rPr lang="cs-CZ" altLang="cs-CZ" sz="1900" b="1" dirty="0"/>
              <a:t>AX</a:t>
            </a:r>
            <a:r>
              <a:rPr lang="cs-CZ" altLang="cs-CZ" sz="1900" dirty="0"/>
              <a:t>, </a:t>
            </a:r>
            <a:r>
              <a:rPr lang="cs-CZ" altLang="cs-CZ" sz="1900" b="1" dirty="0"/>
              <a:t>BX</a:t>
            </a:r>
            <a:r>
              <a:rPr lang="cs-CZ" altLang="cs-CZ" sz="1900" dirty="0"/>
              <a:t>, </a:t>
            </a:r>
            <a:r>
              <a:rPr lang="cs-CZ" altLang="cs-CZ" sz="1900" b="1" dirty="0"/>
              <a:t>CX</a:t>
            </a:r>
            <a:r>
              <a:rPr lang="cs-CZ" altLang="cs-CZ" sz="1900" dirty="0"/>
              <a:t>, </a:t>
            </a:r>
            <a:r>
              <a:rPr lang="cs-CZ" altLang="cs-CZ" sz="1900" b="1" dirty="0"/>
              <a:t>DX</a:t>
            </a:r>
            <a:r>
              <a:rPr lang="cs-CZ" altLang="cs-CZ" sz="1900" dirty="0"/>
              <a:t> jsou registry pro běžné použití v aritmetických a logických operacích</a:t>
            </a:r>
          </a:p>
          <a:p>
            <a:pPr eaLnBrk="1" hangingPunct="1"/>
            <a:r>
              <a:rPr lang="cs-CZ" altLang="cs-CZ" sz="1900" dirty="0"/>
              <a:t>Každý z nich může být použit jako 16-bitový registr nebo jako dva nezávisle 8-bitové registry</a:t>
            </a:r>
          </a:p>
          <a:p>
            <a:pPr eaLnBrk="1" hangingPunct="1"/>
            <a:r>
              <a:rPr lang="cs-CZ" altLang="cs-CZ" sz="1900" dirty="0"/>
              <a:t>Vyšší bajt v těchto registrech je </a:t>
            </a:r>
            <a:r>
              <a:rPr lang="cs-CZ" altLang="cs-CZ" sz="1900" dirty="0" err="1"/>
              <a:t>označe</a:t>
            </a:r>
            <a:r>
              <a:rPr lang="en-US" altLang="cs-CZ" sz="1900" dirty="0"/>
              <a:t>n</a:t>
            </a:r>
            <a:r>
              <a:rPr lang="cs-CZ" altLang="cs-CZ" sz="1900" dirty="0"/>
              <a:t> </a:t>
            </a:r>
            <a:r>
              <a:rPr lang="cs-CZ" altLang="cs-CZ" sz="1900" b="1" dirty="0"/>
              <a:t>AH</a:t>
            </a:r>
            <a:r>
              <a:rPr lang="cs-CZ" altLang="cs-CZ" sz="1900" dirty="0"/>
              <a:t>, </a:t>
            </a:r>
            <a:r>
              <a:rPr lang="cs-CZ" altLang="cs-CZ" sz="1900" b="1" dirty="0"/>
              <a:t>BH</a:t>
            </a:r>
            <a:r>
              <a:rPr lang="cs-CZ" altLang="cs-CZ" sz="1900" dirty="0"/>
              <a:t>, </a:t>
            </a:r>
            <a:r>
              <a:rPr lang="cs-CZ" altLang="cs-CZ" sz="1900" b="1" dirty="0"/>
              <a:t>CH</a:t>
            </a:r>
            <a:r>
              <a:rPr lang="cs-CZ" altLang="cs-CZ" sz="1900" dirty="0"/>
              <a:t>, </a:t>
            </a:r>
            <a:r>
              <a:rPr lang="cs-CZ" altLang="cs-CZ" sz="1900" b="1" dirty="0"/>
              <a:t>DH</a:t>
            </a:r>
          </a:p>
          <a:p>
            <a:pPr eaLnBrk="1" hangingPunct="1"/>
            <a:r>
              <a:rPr lang="cs-CZ" altLang="cs-CZ" sz="1900" dirty="0"/>
              <a:t>Nižší bajt v těchto registrech je označen </a:t>
            </a:r>
            <a:r>
              <a:rPr lang="cs-CZ" altLang="cs-CZ" sz="1900" b="1" dirty="0"/>
              <a:t>AL</a:t>
            </a:r>
            <a:r>
              <a:rPr lang="cs-CZ" altLang="cs-CZ" sz="1900" dirty="0"/>
              <a:t>, </a:t>
            </a:r>
            <a:r>
              <a:rPr lang="cs-CZ" altLang="cs-CZ" sz="1900" b="1" dirty="0"/>
              <a:t>BL</a:t>
            </a:r>
            <a:r>
              <a:rPr lang="cs-CZ" altLang="cs-CZ" sz="1900" dirty="0"/>
              <a:t>, </a:t>
            </a:r>
            <a:r>
              <a:rPr lang="cs-CZ" altLang="cs-CZ" sz="1900" b="1" dirty="0"/>
              <a:t>CL</a:t>
            </a:r>
            <a:r>
              <a:rPr lang="cs-CZ" altLang="cs-CZ" sz="1900" dirty="0"/>
              <a:t>, </a:t>
            </a:r>
            <a:r>
              <a:rPr lang="cs-CZ" altLang="cs-CZ" sz="1900" b="1" dirty="0"/>
              <a:t>DL</a:t>
            </a:r>
          </a:p>
          <a:p>
            <a:pPr eaLnBrk="1" hangingPunct="1"/>
            <a:r>
              <a:rPr lang="cs-CZ" altLang="cs-CZ" sz="1900" dirty="0"/>
              <a:t>Při operacích s osmibitovými registry se mění i obsah šestnáctibitového registru jako celku</a:t>
            </a:r>
          </a:p>
          <a:p>
            <a:pPr lvl="1" eaLnBrk="1" hangingPunct="1">
              <a:buClr>
                <a:schemeClr val="tx1"/>
              </a:buClr>
              <a:buFontTx/>
              <a:buChar char=" "/>
            </a:pPr>
            <a:endParaRPr lang="cs-CZ" altLang="cs-CZ" sz="1700" dirty="0"/>
          </a:p>
          <a:p>
            <a:pPr lvl="1" eaLnBrk="1" hangingPunct="1">
              <a:buClr>
                <a:schemeClr val="tx1"/>
              </a:buClr>
              <a:buFontTx/>
              <a:buChar char=" "/>
            </a:pPr>
            <a:r>
              <a:rPr lang="cs-CZ" altLang="cs-CZ" sz="1700" dirty="0"/>
              <a:t>MOV BH,25h				</a:t>
            </a:r>
          </a:p>
          <a:p>
            <a:pPr lvl="1" eaLnBrk="1" hangingPunct="1">
              <a:buClr>
                <a:schemeClr val="tx1"/>
              </a:buClr>
              <a:buFontTx/>
              <a:buChar char=" "/>
            </a:pPr>
            <a:r>
              <a:rPr lang="cs-CZ" altLang="cs-CZ" sz="1700" dirty="0"/>
              <a:t>MOV BL,8Ah	BX = 258Ah 	</a:t>
            </a:r>
          </a:p>
          <a:p>
            <a:pPr lvl="1" eaLnBrk="1" hangingPunct="1">
              <a:buClr>
                <a:schemeClr val="tx1"/>
              </a:buClr>
              <a:buFontTx/>
              <a:buChar char=" "/>
            </a:pPr>
            <a:endParaRPr lang="cs-CZ" altLang="cs-CZ" sz="1700" dirty="0"/>
          </a:p>
          <a:p>
            <a:pPr lvl="1" eaLnBrk="1" hangingPunct="1">
              <a:buClr>
                <a:schemeClr val="tx1"/>
              </a:buClr>
              <a:buFontTx/>
              <a:buChar char=" "/>
            </a:pPr>
            <a:r>
              <a:rPr lang="cs-CZ" altLang="cs-CZ" sz="1700" dirty="0"/>
              <a:t>MOV CX,5		CH=0 , CL=5</a:t>
            </a:r>
          </a:p>
          <a:p>
            <a:pPr eaLnBrk="1" hangingPunct="1"/>
            <a:endParaRPr lang="cs-CZ" altLang="cs-CZ" sz="19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59DD5E1-6080-4858-91F5-B11EB720EBCD}"/>
              </a:ext>
            </a:extLst>
          </p:cNvPr>
          <p:cNvSpPr>
            <a:spLocks noChangeArrowheads="1"/>
          </p:cNvSpPr>
          <p:nvPr/>
        </p:nvSpPr>
        <p:spPr bwMode="auto">
          <a:xfrm>
            <a:off x="2209800" y="31242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8675" name="Rectangle 3">
            <a:extLst>
              <a:ext uri="{FF2B5EF4-FFF2-40B4-BE49-F238E27FC236}">
                <a16:creationId xmlns:a16="http://schemas.microsoft.com/office/drawing/2014/main" id="{B9D89047-14E2-4E6F-B55B-8D131B8A7476}"/>
              </a:ext>
            </a:extLst>
          </p:cNvPr>
          <p:cNvSpPr>
            <a:spLocks noChangeArrowheads="1"/>
          </p:cNvSpPr>
          <p:nvPr/>
        </p:nvSpPr>
        <p:spPr bwMode="auto">
          <a:xfrm>
            <a:off x="2514600" y="31242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8676" name="Rectangle 4">
            <a:extLst>
              <a:ext uri="{FF2B5EF4-FFF2-40B4-BE49-F238E27FC236}">
                <a16:creationId xmlns:a16="http://schemas.microsoft.com/office/drawing/2014/main" id="{EA7F4135-7C7F-45DF-9716-0CCF97722FD1}"/>
              </a:ext>
            </a:extLst>
          </p:cNvPr>
          <p:cNvSpPr>
            <a:spLocks noChangeArrowheads="1"/>
          </p:cNvSpPr>
          <p:nvPr/>
        </p:nvSpPr>
        <p:spPr bwMode="auto">
          <a:xfrm>
            <a:off x="2819400" y="31242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8677" name="Rectangle 5">
            <a:extLst>
              <a:ext uri="{FF2B5EF4-FFF2-40B4-BE49-F238E27FC236}">
                <a16:creationId xmlns:a16="http://schemas.microsoft.com/office/drawing/2014/main" id="{88FF7715-43BE-4CDD-AA2A-BA357122A943}"/>
              </a:ext>
            </a:extLst>
          </p:cNvPr>
          <p:cNvSpPr>
            <a:spLocks noChangeArrowheads="1"/>
          </p:cNvSpPr>
          <p:nvPr/>
        </p:nvSpPr>
        <p:spPr bwMode="auto">
          <a:xfrm>
            <a:off x="3124200" y="31242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8678" name="Rectangle 6">
            <a:extLst>
              <a:ext uri="{FF2B5EF4-FFF2-40B4-BE49-F238E27FC236}">
                <a16:creationId xmlns:a16="http://schemas.microsoft.com/office/drawing/2014/main" id="{07044A00-5974-475F-BC4F-B58F549BE65A}"/>
              </a:ext>
            </a:extLst>
          </p:cNvPr>
          <p:cNvSpPr>
            <a:spLocks noChangeArrowheads="1"/>
          </p:cNvSpPr>
          <p:nvPr/>
        </p:nvSpPr>
        <p:spPr bwMode="auto">
          <a:xfrm>
            <a:off x="3429000" y="31242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8679" name="Rectangle 7">
            <a:extLst>
              <a:ext uri="{FF2B5EF4-FFF2-40B4-BE49-F238E27FC236}">
                <a16:creationId xmlns:a16="http://schemas.microsoft.com/office/drawing/2014/main" id="{AD612B33-F561-4C2A-95E6-D3B8655A6A2C}"/>
              </a:ext>
            </a:extLst>
          </p:cNvPr>
          <p:cNvSpPr>
            <a:spLocks noChangeArrowheads="1"/>
          </p:cNvSpPr>
          <p:nvPr/>
        </p:nvSpPr>
        <p:spPr bwMode="auto">
          <a:xfrm>
            <a:off x="3733800" y="31242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8680" name="Rectangle 8">
            <a:extLst>
              <a:ext uri="{FF2B5EF4-FFF2-40B4-BE49-F238E27FC236}">
                <a16:creationId xmlns:a16="http://schemas.microsoft.com/office/drawing/2014/main" id="{BA500FAA-5EB6-4993-BCCA-75696849592B}"/>
              </a:ext>
            </a:extLst>
          </p:cNvPr>
          <p:cNvSpPr>
            <a:spLocks noChangeArrowheads="1"/>
          </p:cNvSpPr>
          <p:nvPr/>
        </p:nvSpPr>
        <p:spPr bwMode="auto">
          <a:xfrm>
            <a:off x="4038600" y="31242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8681" name="Rectangle 9">
            <a:extLst>
              <a:ext uri="{FF2B5EF4-FFF2-40B4-BE49-F238E27FC236}">
                <a16:creationId xmlns:a16="http://schemas.microsoft.com/office/drawing/2014/main" id="{2A2FC13B-2ED0-40C9-AA06-BEA564131FC7}"/>
              </a:ext>
            </a:extLst>
          </p:cNvPr>
          <p:cNvSpPr>
            <a:spLocks noChangeArrowheads="1"/>
          </p:cNvSpPr>
          <p:nvPr/>
        </p:nvSpPr>
        <p:spPr bwMode="auto">
          <a:xfrm>
            <a:off x="4343400" y="31242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8682" name="Rectangle 10">
            <a:extLst>
              <a:ext uri="{FF2B5EF4-FFF2-40B4-BE49-F238E27FC236}">
                <a16:creationId xmlns:a16="http://schemas.microsoft.com/office/drawing/2014/main" id="{89E26094-3511-4E79-AD79-586498A6BCA6}"/>
              </a:ext>
            </a:extLst>
          </p:cNvPr>
          <p:cNvSpPr>
            <a:spLocks noChangeArrowheads="1"/>
          </p:cNvSpPr>
          <p:nvPr/>
        </p:nvSpPr>
        <p:spPr bwMode="auto">
          <a:xfrm>
            <a:off x="4648200" y="31242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8683" name="Rectangle 11">
            <a:extLst>
              <a:ext uri="{FF2B5EF4-FFF2-40B4-BE49-F238E27FC236}">
                <a16:creationId xmlns:a16="http://schemas.microsoft.com/office/drawing/2014/main" id="{98180D30-2255-4C6F-8C11-8077FC85EEB0}"/>
              </a:ext>
            </a:extLst>
          </p:cNvPr>
          <p:cNvSpPr>
            <a:spLocks noChangeArrowheads="1"/>
          </p:cNvSpPr>
          <p:nvPr/>
        </p:nvSpPr>
        <p:spPr bwMode="auto">
          <a:xfrm>
            <a:off x="4953000" y="31242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8684" name="Rectangle 12">
            <a:extLst>
              <a:ext uri="{FF2B5EF4-FFF2-40B4-BE49-F238E27FC236}">
                <a16:creationId xmlns:a16="http://schemas.microsoft.com/office/drawing/2014/main" id="{25147384-C0AF-4E56-91B5-A592359B427A}"/>
              </a:ext>
            </a:extLst>
          </p:cNvPr>
          <p:cNvSpPr>
            <a:spLocks noChangeArrowheads="1"/>
          </p:cNvSpPr>
          <p:nvPr/>
        </p:nvSpPr>
        <p:spPr bwMode="auto">
          <a:xfrm>
            <a:off x="5257800" y="31242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8685" name="Rectangle 13">
            <a:extLst>
              <a:ext uri="{FF2B5EF4-FFF2-40B4-BE49-F238E27FC236}">
                <a16:creationId xmlns:a16="http://schemas.microsoft.com/office/drawing/2014/main" id="{A12822B3-84A8-4BF5-BD42-E729A95531C1}"/>
              </a:ext>
            </a:extLst>
          </p:cNvPr>
          <p:cNvSpPr>
            <a:spLocks noChangeArrowheads="1"/>
          </p:cNvSpPr>
          <p:nvPr/>
        </p:nvSpPr>
        <p:spPr bwMode="auto">
          <a:xfrm>
            <a:off x="5562600" y="31242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8686" name="Rectangle 14">
            <a:extLst>
              <a:ext uri="{FF2B5EF4-FFF2-40B4-BE49-F238E27FC236}">
                <a16:creationId xmlns:a16="http://schemas.microsoft.com/office/drawing/2014/main" id="{2A1916AD-0649-484B-973B-F9AF62FD420E}"/>
              </a:ext>
            </a:extLst>
          </p:cNvPr>
          <p:cNvSpPr>
            <a:spLocks noChangeArrowheads="1"/>
          </p:cNvSpPr>
          <p:nvPr/>
        </p:nvSpPr>
        <p:spPr bwMode="auto">
          <a:xfrm>
            <a:off x="5867400" y="31242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8687" name="Rectangle 15">
            <a:extLst>
              <a:ext uri="{FF2B5EF4-FFF2-40B4-BE49-F238E27FC236}">
                <a16:creationId xmlns:a16="http://schemas.microsoft.com/office/drawing/2014/main" id="{F5FBF42F-7AF4-4ADA-A8C9-72D7CF638323}"/>
              </a:ext>
            </a:extLst>
          </p:cNvPr>
          <p:cNvSpPr>
            <a:spLocks noChangeArrowheads="1"/>
          </p:cNvSpPr>
          <p:nvPr/>
        </p:nvSpPr>
        <p:spPr bwMode="auto">
          <a:xfrm>
            <a:off x="6172200" y="31242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8688" name="Rectangle 16">
            <a:extLst>
              <a:ext uri="{FF2B5EF4-FFF2-40B4-BE49-F238E27FC236}">
                <a16:creationId xmlns:a16="http://schemas.microsoft.com/office/drawing/2014/main" id="{EB06DE97-4CD8-4EF5-8CF3-8070567D1E0B}"/>
              </a:ext>
            </a:extLst>
          </p:cNvPr>
          <p:cNvSpPr>
            <a:spLocks noChangeArrowheads="1"/>
          </p:cNvSpPr>
          <p:nvPr/>
        </p:nvSpPr>
        <p:spPr bwMode="auto">
          <a:xfrm>
            <a:off x="6477000" y="31242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8689" name="Rectangle 17">
            <a:extLst>
              <a:ext uri="{FF2B5EF4-FFF2-40B4-BE49-F238E27FC236}">
                <a16:creationId xmlns:a16="http://schemas.microsoft.com/office/drawing/2014/main" id="{366AAB22-7B2C-47B2-9AA9-850C89C70516}"/>
              </a:ext>
            </a:extLst>
          </p:cNvPr>
          <p:cNvSpPr>
            <a:spLocks noChangeArrowheads="1"/>
          </p:cNvSpPr>
          <p:nvPr/>
        </p:nvSpPr>
        <p:spPr bwMode="auto">
          <a:xfrm>
            <a:off x="6781800" y="31242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8690" name="Text Box 18">
            <a:extLst>
              <a:ext uri="{FF2B5EF4-FFF2-40B4-BE49-F238E27FC236}">
                <a16:creationId xmlns:a16="http://schemas.microsoft.com/office/drawing/2014/main" id="{AB4C8AE3-7DA9-4272-AFA6-E737D4482A53}"/>
              </a:ext>
            </a:extLst>
          </p:cNvPr>
          <p:cNvSpPr txBox="1">
            <a:spLocks noChangeArrowheads="1"/>
          </p:cNvSpPr>
          <p:nvPr/>
        </p:nvSpPr>
        <p:spPr bwMode="auto">
          <a:xfrm>
            <a:off x="6781800" y="34290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sz="1600">
                <a:latin typeface="Times New Roman" panose="02020603050405020304" pitchFamily="18" charset="0"/>
              </a:rPr>
              <a:t>0.bit</a:t>
            </a:r>
            <a:endParaRPr lang="cs-CZ" altLang="cs-CZ" sz="2400">
              <a:latin typeface="Times New Roman" panose="02020603050405020304" pitchFamily="18" charset="0"/>
            </a:endParaRPr>
          </a:p>
        </p:txBody>
      </p:sp>
      <p:sp>
        <p:nvSpPr>
          <p:cNvPr id="28691" name="Text Box 19">
            <a:extLst>
              <a:ext uri="{FF2B5EF4-FFF2-40B4-BE49-F238E27FC236}">
                <a16:creationId xmlns:a16="http://schemas.microsoft.com/office/drawing/2014/main" id="{F7CDFB72-DDAD-4600-BAF3-7AC096F51D57}"/>
              </a:ext>
            </a:extLst>
          </p:cNvPr>
          <p:cNvSpPr txBox="1">
            <a:spLocks noChangeArrowheads="1"/>
          </p:cNvSpPr>
          <p:nvPr/>
        </p:nvSpPr>
        <p:spPr bwMode="auto">
          <a:xfrm>
            <a:off x="1752600" y="34290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sz="1600">
                <a:latin typeface="Times New Roman" panose="02020603050405020304" pitchFamily="18" charset="0"/>
              </a:rPr>
              <a:t>15.bit</a:t>
            </a:r>
            <a:endParaRPr lang="cs-CZ" altLang="cs-CZ" sz="2400">
              <a:latin typeface="Times New Roman" panose="02020603050405020304" pitchFamily="18" charset="0"/>
            </a:endParaRPr>
          </a:p>
        </p:txBody>
      </p:sp>
      <p:sp>
        <p:nvSpPr>
          <p:cNvPr id="28692" name="Text Box 20">
            <a:extLst>
              <a:ext uri="{FF2B5EF4-FFF2-40B4-BE49-F238E27FC236}">
                <a16:creationId xmlns:a16="http://schemas.microsoft.com/office/drawing/2014/main" id="{EFFDA9E3-E86C-4EC9-B4E0-52B173D4EC19}"/>
              </a:ext>
            </a:extLst>
          </p:cNvPr>
          <p:cNvSpPr txBox="1">
            <a:spLocks noChangeArrowheads="1"/>
          </p:cNvSpPr>
          <p:nvPr/>
        </p:nvSpPr>
        <p:spPr bwMode="auto">
          <a:xfrm>
            <a:off x="3657600" y="24384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sz="2400">
                <a:latin typeface="Times New Roman" panose="02020603050405020304" pitchFamily="18" charset="0"/>
              </a:rPr>
              <a:t>Registr AX</a:t>
            </a:r>
          </a:p>
        </p:txBody>
      </p:sp>
      <p:sp>
        <p:nvSpPr>
          <p:cNvPr id="73749" name="Line 21">
            <a:extLst>
              <a:ext uri="{FF2B5EF4-FFF2-40B4-BE49-F238E27FC236}">
                <a16:creationId xmlns:a16="http://schemas.microsoft.com/office/drawing/2014/main" id="{D168DCE6-69D0-4B9B-9537-E234D7B730CD}"/>
              </a:ext>
            </a:extLst>
          </p:cNvPr>
          <p:cNvSpPr>
            <a:spLocks noChangeShapeType="1"/>
          </p:cNvSpPr>
          <p:nvPr/>
        </p:nvSpPr>
        <p:spPr bwMode="auto">
          <a:xfrm>
            <a:off x="4648200" y="2819400"/>
            <a:ext cx="0" cy="990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73750" name="Text Box 22">
            <a:extLst>
              <a:ext uri="{FF2B5EF4-FFF2-40B4-BE49-F238E27FC236}">
                <a16:creationId xmlns:a16="http://schemas.microsoft.com/office/drawing/2014/main" id="{EAACA2C8-D9D5-43D0-8E29-2815645EBD3C}"/>
              </a:ext>
            </a:extLst>
          </p:cNvPr>
          <p:cNvSpPr txBox="1">
            <a:spLocks noChangeArrowheads="1"/>
          </p:cNvSpPr>
          <p:nvPr/>
        </p:nvSpPr>
        <p:spPr bwMode="auto">
          <a:xfrm>
            <a:off x="1447800" y="4191000"/>
            <a:ext cx="3276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a:latin typeface="Times New Roman" panose="02020603050405020304" pitchFamily="18" charset="0"/>
              </a:rPr>
              <a:t>Osmibitový registr AH</a:t>
            </a:r>
          </a:p>
          <a:p>
            <a:pPr>
              <a:spcBef>
                <a:spcPct val="50000"/>
              </a:spcBef>
            </a:pPr>
            <a:r>
              <a:rPr lang="cs-CZ" altLang="cs-CZ">
                <a:latin typeface="Times New Roman" panose="02020603050405020304" pitchFamily="18" charset="0"/>
              </a:rPr>
              <a:t>Totožný s horní osmicí bitů AX</a:t>
            </a:r>
            <a:endParaRPr lang="cs-CZ" altLang="cs-CZ" sz="2400">
              <a:latin typeface="Times New Roman" panose="02020603050405020304" pitchFamily="18" charset="0"/>
            </a:endParaRPr>
          </a:p>
        </p:txBody>
      </p:sp>
      <p:sp>
        <p:nvSpPr>
          <p:cNvPr id="73751" name="Text Box 23">
            <a:extLst>
              <a:ext uri="{FF2B5EF4-FFF2-40B4-BE49-F238E27FC236}">
                <a16:creationId xmlns:a16="http://schemas.microsoft.com/office/drawing/2014/main" id="{8B68C0BA-13B5-4670-B536-4CDA58CDC8DF}"/>
              </a:ext>
            </a:extLst>
          </p:cNvPr>
          <p:cNvSpPr txBox="1">
            <a:spLocks noChangeArrowheads="1"/>
          </p:cNvSpPr>
          <p:nvPr/>
        </p:nvSpPr>
        <p:spPr bwMode="auto">
          <a:xfrm>
            <a:off x="4876800" y="4191000"/>
            <a:ext cx="38100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a:latin typeface="Times New Roman" panose="02020603050405020304" pitchFamily="18" charset="0"/>
              </a:rPr>
              <a:t>Osmibitový registr AL</a:t>
            </a:r>
          </a:p>
          <a:p>
            <a:pPr>
              <a:spcBef>
                <a:spcPct val="50000"/>
              </a:spcBef>
            </a:pPr>
            <a:r>
              <a:rPr lang="cs-CZ" altLang="cs-CZ">
                <a:latin typeface="Times New Roman" panose="02020603050405020304" pitchFamily="18" charset="0"/>
              </a:rPr>
              <a:t>Totožný se spodní osmicí bitů AX</a:t>
            </a:r>
            <a:endParaRPr lang="cs-CZ" altLang="cs-CZ" sz="2400">
              <a:latin typeface="Times New Roman" panose="02020603050405020304" pitchFamily="18" charset="0"/>
            </a:endParaRPr>
          </a:p>
        </p:txBody>
      </p:sp>
      <p:sp>
        <p:nvSpPr>
          <p:cNvPr id="73752" name="AutoShape 24">
            <a:extLst>
              <a:ext uri="{FF2B5EF4-FFF2-40B4-BE49-F238E27FC236}">
                <a16:creationId xmlns:a16="http://schemas.microsoft.com/office/drawing/2014/main" id="{FCD1623D-A1A9-4D33-ADEE-EF7E6D2297CE}"/>
              </a:ext>
            </a:extLst>
          </p:cNvPr>
          <p:cNvSpPr>
            <a:spLocks noChangeArrowheads="1"/>
          </p:cNvSpPr>
          <p:nvPr/>
        </p:nvSpPr>
        <p:spPr bwMode="auto">
          <a:xfrm>
            <a:off x="3200400" y="3581400"/>
            <a:ext cx="457200" cy="609600"/>
          </a:xfrm>
          <a:prstGeom prst="up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73753" name="AutoShape 25">
            <a:extLst>
              <a:ext uri="{FF2B5EF4-FFF2-40B4-BE49-F238E27FC236}">
                <a16:creationId xmlns:a16="http://schemas.microsoft.com/office/drawing/2014/main" id="{26371C90-13A3-4C1D-ABEF-336C56303D7D}"/>
              </a:ext>
            </a:extLst>
          </p:cNvPr>
          <p:cNvSpPr>
            <a:spLocks noChangeArrowheads="1"/>
          </p:cNvSpPr>
          <p:nvPr/>
        </p:nvSpPr>
        <p:spPr bwMode="auto">
          <a:xfrm>
            <a:off x="5638800" y="3581400"/>
            <a:ext cx="457200" cy="609600"/>
          </a:xfrm>
          <a:prstGeom prst="up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2" name="TextovéPole 1">
            <a:extLst>
              <a:ext uri="{FF2B5EF4-FFF2-40B4-BE49-F238E27FC236}">
                <a16:creationId xmlns:a16="http://schemas.microsoft.com/office/drawing/2014/main" id="{50474F3C-07AB-4211-9357-D3CE43ED5762}"/>
              </a:ext>
            </a:extLst>
          </p:cNvPr>
          <p:cNvSpPr txBox="1"/>
          <p:nvPr/>
        </p:nvSpPr>
        <p:spPr>
          <a:xfrm>
            <a:off x="1496498" y="1072209"/>
            <a:ext cx="4322204" cy="646331"/>
          </a:xfrm>
          <a:prstGeom prst="rect">
            <a:avLst/>
          </a:prstGeom>
          <a:noFill/>
        </p:spPr>
        <p:txBody>
          <a:bodyPr wrap="square" rtlCol="0">
            <a:spAutoFit/>
          </a:bodyPr>
          <a:lstStyle/>
          <a:p>
            <a:r>
              <a:rPr lang="cs-CZ" dirty="0"/>
              <a:t>16-bitový registr AX lze rozdělit na dva osmibitové registry AH a 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73749"/>
                                        </p:tgtEl>
                                        <p:attrNameLst>
                                          <p:attrName>style.visibility</p:attrName>
                                        </p:attrNameLst>
                                      </p:cBhvr>
                                      <p:to>
                                        <p:strVal val="visible"/>
                                      </p:to>
                                    </p:set>
                                    <p:animEffect transition="in" filter="slide(fromBottom)">
                                      <p:cBhvr>
                                        <p:cTn id="7" dur="500"/>
                                        <p:tgtEl>
                                          <p:spTgt spid="737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3752"/>
                                        </p:tgtEl>
                                        <p:attrNameLst>
                                          <p:attrName>style.visibility</p:attrName>
                                        </p:attrNameLst>
                                      </p:cBhvr>
                                      <p:to>
                                        <p:strVal val="visible"/>
                                      </p:to>
                                    </p:set>
                                    <p:animEffect transition="in" filter="slide(fromBottom)">
                                      <p:cBhvr>
                                        <p:cTn id="12" dur="500"/>
                                        <p:tgtEl>
                                          <p:spTgt spid="737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3753"/>
                                        </p:tgtEl>
                                        <p:attrNameLst>
                                          <p:attrName>style.visibility</p:attrName>
                                        </p:attrNameLst>
                                      </p:cBhvr>
                                      <p:to>
                                        <p:strVal val="visible"/>
                                      </p:to>
                                    </p:set>
                                    <p:animEffect transition="in" filter="slide(fromBottom)">
                                      <p:cBhvr>
                                        <p:cTn id="17" dur="500"/>
                                        <p:tgtEl>
                                          <p:spTgt spid="737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3750"/>
                                        </p:tgtEl>
                                        <p:attrNameLst>
                                          <p:attrName>style.visibility</p:attrName>
                                        </p:attrNameLst>
                                      </p:cBhvr>
                                      <p:to>
                                        <p:strVal val="visible"/>
                                      </p:to>
                                    </p:set>
                                    <p:anim calcmode="lin" valueType="num">
                                      <p:cBhvr additive="base">
                                        <p:cTn id="22" dur="500" fill="hold"/>
                                        <p:tgtEl>
                                          <p:spTgt spid="73750"/>
                                        </p:tgtEl>
                                        <p:attrNameLst>
                                          <p:attrName>ppt_x</p:attrName>
                                        </p:attrNameLst>
                                      </p:cBhvr>
                                      <p:tavLst>
                                        <p:tav tm="0">
                                          <p:val>
                                            <p:strVal val="#ppt_x"/>
                                          </p:val>
                                        </p:tav>
                                        <p:tav tm="100000">
                                          <p:val>
                                            <p:strVal val="#ppt_x"/>
                                          </p:val>
                                        </p:tav>
                                      </p:tavLst>
                                    </p:anim>
                                    <p:anim calcmode="lin" valueType="num">
                                      <p:cBhvr additive="base">
                                        <p:cTn id="23" dur="500" fill="hold"/>
                                        <p:tgtEl>
                                          <p:spTgt spid="73750"/>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3751"/>
                                        </p:tgtEl>
                                        <p:attrNameLst>
                                          <p:attrName>style.visibility</p:attrName>
                                        </p:attrNameLst>
                                      </p:cBhvr>
                                      <p:to>
                                        <p:strVal val="visible"/>
                                      </p:to>
                                    </p:set>
                                    <p:anim calcmode="lin" valueType="num">
                                      <p:cBhvr additive="base">
                                        <p:cTn id="28" dur="500" fill="hold"/>
                                        <p:tgtEl>
                                          <p:spTgt spid="73751"/>
                                        </p:tgtEl>
                                        <p:attrNameLst>
                                          <p:attrName>ppt_x</p:attrName>
                                        </p:attrNameLst>
                                      </p:cBhvr>
                                      <p:tavLst>
                                        <p:tav tm="0">
                                          <p:val>
                                            <p:strVal val="#ppt_x"/>
                                          </p:val>
                                        </p:tav>
                                        <p:tav tm="100000">
                                          <p:val>
                                            <p:strVal val="#ppt_x"/>
                                          </p:val>
                                        </p:tav>
                                      </p:tavLst>
                                    </p:anim>
                                    <p:anim calcmode="lin" valueType="num">
                                      <p:cBhvr additive="base">
                                        <p:cTn id="29" dur="500" fill="hold"/>
                                        <p:tgtEl>
                                          <p:spTgt spid="737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50" grpId="0" autoUpdateAnimBg="0"/>
      <p:bldP spid="73751" grpId="0" autoUpdateAnimBg="0"/>
      <p:bldP spid="73752" grpId="0" animBg="1"/>
      <p:bldP spid="737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654F265-DCE5-4628-A921-3B61FB451334}"/>
              </a:ext>
            </a:extLst>
          </p:cNvPr>
          <p:cNvSpPr>
            <a:spLocks noGrp="1" noChangeArrowheads="1"/>
          </p:cNvSpPr>
          <p:nvPr>
            <p:ph type="title"/>
          </p:nvPr>
        </p:nvSpPr>
        <p:spPr/>
        <p:txBody>
          <a:bodyPr/>
          <a:lstStyle/>
          <a:p>
            <a:pPr eaLnBrk="1" hangingPunct="1"/>
            <a:r>
              <a:rPr lang="cs-CZ" altLang="cs-CZ"/>
              <a:t>Vnitřní struktura 8086</a:t>
            </a:r>
          </a:p>
        </p:txBody>
      </p:sp>
      <p:sp>
        <p:nvSpPr>
          <p:cNvPr id="7171" name="Rectangle 3">
            <a:extLst>
              <a:ext uri="{FF2B5EF4-FFF2-40B4-BE49-F238E27FC236}">
                <a16:creationId xmlns:a16="http://schemas.microsoft.com/office/drawing/2014/main" id="{39010356-B60C-4C21-B7A6-61DDCB6D6169}"/>
              </a:ext>
            </a:extLst>
          </p:cNvPr>
          <p:cNvSpPr>
            <a:spLocks noGrp="1" noChangeArrowheads="1"/>
          </p:cNvSpPr>
          <p:nvPr>
            <p:ph type="body" idx="1"/>
          </p:nvPr>
        </p:nvSpPr>
        <p:spPr>
          <a:xfrm>
            <a:off x="450781" y="1417638"/>
            <a:ext cx="8229600" cy="4411662"/>
          </a:xfrm>
        </p:spPr>
        <p:txBody>
          <a:bodyPr/>
          <a:lstStyle/>
          <a:p>
            <a:pPr eaLnBrk="1" hangingPunct="1">
              <a:lnSpc>
                <a:spcPct val="80000"/>
              </a:lnSpc>
            </a:pPr>
            <a:r>
              <a:rPr lang="cs-CZ" altLang="cs-CZ" sz="2600" dirty="0"/>
              <a:t>Procesor uvnitř se skládá ze dvou jednotek</a:t>
            </a:r>
          </a:p>
          <a:p>
            <a:pPr lvl="1" eaLnBrk="1" hangingPunct="1">
              <a:lnSpc>
                <a:spcPct val="80000"/>
              </a:lnSpc>
            </a:pPr>
            <a:r>
              <a:rPr lang="cs-CZ" altLang="cs-CZ" sz="2200" b="1" dirty="0"/>
              <a:t>BIU</a:t>
            </a:r>
            <a:r>
              <a:rPr lang="cs-CZ" altLang="cs-CZ" sz="2200" dirty="0"/>
              <a:t> – Bus Interface Unit</a:t>
            </a:r>
          </a:p>
          <a:p>
            <a:pPr lvl="2" eaLnBrk="1" hangingPunct="1">
              <a:lnSpc>
                <a:spcPct val="80000"/>
              </a:lnSpc>
            </a:pPr>
            <a:r>
              <a:rPr lang="cs-CZ" altLang="cs-CZ" sz="2100" dirty="0"/>
              <a:t>Obstarává komunikaci mikroprocesoru s okolím</a:t>
            </a:r>
          </a:p>
          <a:p>
            <a:pPr lvl="2" eaLnBrk="1" hangingPunct="1">
              <a:lnSpc>
                <a:spcPct val="80000"/>
              </a:lnSpc>
            </a:pPr>
            <a:r>
              <a:rPr lang="cs-CZ" altLang="cs-CZ" sz="2100" dirty="0"/>
              <a:t>provádí čtení strojového kódu instrukce z paměti, čtení dat a zápis výsledků</a:t>
            </a:r>
          </a:p>
          <a:p>
            <a:pPr lvl="2" eaLnBrk="1" hangingPunct="1">
              <a:lnSpc>
                <a:spcPct val="80000"/>
              </a:lnSpc>
            </a:pPr>
            <a:r>
              <a:rPr lang="cs-CZ" altLang="cs-CZ" sz="2100" dirty="0"/>
              <a:t>Bajty strojového kódu jsou čteny v předstihu a ukládány do 6-bajtové fronty FIFO</a:t>
            </a:r>
          </a:p>
          <a:p>
            <a:pPr lvl="2" eaLnBrk="1" hangingPunct="1">
              <a:lnSpc>
                <a:spcPct val="80000"/>
              </a:lnSpc>
            </a:pPr>
            <a:r>
              <a:rPr lang="cs-CZ" altLang="cs-CZ" sz="2100" dirty="0"/>
              <a:t>Po uvolnění alespoň dvou bajtů v instrukční frontě se BIU snaží o načtení dalšího strojového kódu do fronty</a:t>
            </a:r>
          </a:p>
          <a:p>
            <a:pPr lvl="2" eaLnBrk="1" hangingPunct="1">
              <a:lnSpc>
                <a:spcPct val="80000"/>
              </a:lnSpc>
            </a:pPr>
            <a:r>
              <a:rPr lang="cs-CZ" altLang="cs-CZ" sz="2100" dirty="0"/>
              <a:t>Při provádění instrukce skoku se obsah fronty vyprázdní (dopředu načtené instrukce ne neprovedou, ale přeskočí)</a:t>
            </a:r>
          </a:p>
          <a:p>
            <a:pPr lvl="2" eaLnBrk="1" hangingPunct="1">
              <a:lnSpc>
                <a:spcPct val="80000"/>
              </a:lnSpc>
            </a:pPr>
            <a:endParaRPr lang="cs-CZ" altLang="cs-CZ" sz="2100" dirty="0"/>
          </a:p>
          <a:p>
            <a:pPr lvl="1" eaLnBrk="1" hangingPunct="1">
              <a:lnSpc>
                <a:spcPct val="80000"/>
              </a:lnSpc>
            </a:pPr>
            <a:r>
              <a:rPr lang="cs-CZ" altLang="cs-CZ" sz="2200" b="1" dirty="0"/>
              <a:t>EU</a:t>
            </a:r>
            <a:r>
              <a:rPr lang="cs-CZ" altLang="cs-CZ" sz="2200" dirty="0"/>
              <a:t> – </a:t>
            </a:r>
            <a:r>
              <a:rPr lang="cs-CZ" altLang="cs-CZ" sz="2200" dirty="0" err="1"/>
              <a:t>Execution</a:t>
            </a:r>
            <a:r>
              <a:rPr lang="cs-CZ" altLang="cs-CZ" sz="2200" dirty="0"/>
              <a:t> Unit</a:t>
            </a:r>
          </a:p>
          <a:p>
            <a:pPr lvl="2" eaLnBrk="1" hangingPunct="1">
              <a:lnSpc>
                <a:spcPct val="80000"/>
              </a:lnSpc>
            </a:pPr>
            <a:r>
              <a:rPr lang="cs-CZ" altLang="cs-CZ" sz="2100" dirty="0"/>
              <a:t>obsahuje ALU</a:t>
            </a:r>
          </a:p>
          <a:p>
            <a:pPr lvl="2" eaLnBrk="1" hangingPunct="1">
              <a:lnSpc>
                <a:spcPct val="80000"/>
              </a:lnSpc>
            </a:pPr>
            <a:r>
              <a:rPr lang="cs-CZ" altLang="cs-CZ" sz="2100" dirty="0"/>
              <a:t>zpracovává operandy, ovládá registry a příznakové bity</a:t>
            </a:r>
          </a:p>
          <a:p>
            <a:pPr lvl="2" eaLnBrk="1" hangingPunct="1">
              <a:lnSpc>
                <a:spcPct val="80000"/>
              </a:lnSpc>
            </a:pPr>
            <a:r>
              <a:rPr lang="cs-CZ" altLang="cs-CZ" sz="2100" dirty="0"/>
              <a:t>nemá přístup k okolnímu světu</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980CD35-AEBB-4734-8B44-BA81675F583C}"/>
              </a:ext>
            </a:extLst>
          </p:cNvPr>
          <p:cNvSpPr>
            <a:spLocks noGrp="1" noChangeArrowheads="1"/>
          </p:cNvSpPr>
          <p:nvPr>
            <p:ph type="title"/>
          </p:nvPr>
        </p:nvSpPr>
        <p:spPr/>
        <p:txBody>
          <a:bodyPr/>
          <a:lstStyle/>
          <a:p>
            <a:pPr eaLnBrk="1" hangingPunct="1"/>
            <a:r>
              <a:rPr lang="cs-CZ" altLang="cs-CZ" dirty="0"/>
              <a:t>Příklad - 8 a 16 bitů  </a:t>
            </a:r>
          </a:p>
        </p:txBody>
      </p:sp>
      <p:sp>
        <p:nvSpPr>
          <p:cNvPr id="30723" name="Rectangle 3">
            <a:extLst>
              <a:ext uri="{FF2B5EF4-FFF2-40B4-BE49-F238E27FC236}">
                <a16:creationId xmlns:a16="http://schemas.microsoft.com/office/drawing/2014/main" id="{60069A19-6859-4003-AE20-B33235B3E79C}"/>
              </a:ext>
            </a:extLst>
          </p:cNvPr>
          <p:cNvSpPr>
            <a:spLocks noGrp="1" noChangeArrowheads="1"/>
          </p:cNvSpPr>
          <p:nvPr>
            <p:ph type="body" idx="1"/>
          </p:nvPr>
        </p:nvSpPr>
        <p:spPr/>
        <p:txBody>
          <a:bodyPr/>
          <a:lstStyle/>
          <a:p>
            <a:pPr eaLnBrk="1" hangingPunct="1"/>
            <a:r>
              <a:rPr lang="cs-CZ" altLang="cs-CZ" sz="1700" b="1" dirty="0"/>
              <a:t>Příklad</a:t>
            </a:r>
          </a:p>
          <a:p>
            <a:pPr marL="344487" lvl="1" indent="0" eaLnBrk="1" hangingPunct="1">
              <a:buNone/>
            </a:pPr>
            <a:r>
              <a:rPr lang="cs-CZ" altLang="cs-CZ" sz="1700" dirty="0"/>
              <a:t>AH =10101111 b</a:t>
            </a:r>
          </a:p>
          <a:p>
            <a:pPr marL="344487" lvl="1" indent="0" eaLnBrk="1" hangingPunct="1">
              <a:buNone/>
            </a:pPr>
            <a:r>
              <a:rPr lang="cs-CZ" altLang="cs-CZ" sz="1700" dirty="0"/>
              <a:t>AL = 11001100 b</a:t>
            </a:r>
          </a:p>
          <a:p>
            <a:pPr marL="344487" lvl="1" indent="0" eaLnBrk="1" hangingPunct="1">
              <a:buNone/>
            </a:pPr>
            <a:r>
              <a:rPr lang="cs-CZ" altLang="cs-CZ" sz="1700" dirty="0"/>
              <a:t>jaký je tedy stav registru AX ?</a:t>
            </a:r>
          </a:p>
          <a:p>
            <a:pPr lvl="1" eaLnBrk="1" hangingPunct="1"/>
            <a:endParaRPr lang="cs-CZ" altLang="cs-CZ" sz="1700" dirty="0"/>
          </a:p>
          <a:p>
            <a:pPr lvl="1" eaLnBrk="1" hangingPunct="1"/>
            <a:r>
              <a:rPr lang="cs-CZ" altLang="cs-CZ" sz="1700" dirty="0"/>
              <a:t>V registru AH je horních 8 bitů (8. až 15. bit) registru AX</a:t>
            </a:r>
          </a:p>
          <a:p>
            <a:pPr lvl="1" eaLnBrk="1" hangingPunct="1"/>
            <a:r>
              <a:rPr lang="cs-CZ" altLang="cs-CZ" sz="1700" dirty="0"/>
              <a:t>V registru AL je spodních 8 bitů (0. až 7. bit) registru AX</a:t>
            </a:r>
          </a:p>
          <a:p>
            <a:pPr lvl="1" eaLnBrk="1" hangingPunct="1"/>
            <a:endParaRPr lang="cs-CZ" altLang="cs-CZ" sz="1700" dirty="0"/>
          </a:p>
          <a:p>
            <a:pPr lvl="1" eaLnBrk="1" hangingPunct="1"/>
            <a:r>
              <a:rPr lang="cs-CZ" altLang="cs-CZ" sz="1700" dirty="0"/>
              <a:t>Bity můžeme zapsat v příslušném pořadí dohromady a získáme obsah registru AX</a:t>
            </a:r>
          </a:p>
          <a:p>
            <a:pPr lvl="1" eaLnBrk="1" hangingPunct="1"/>
            <a:endParaRPr lang="cs-CZ" altLang="cs-CZ" sz="1700" dirty="0"/>
          </a:p>
          <a:p>
            <a:pPr lvl="1" eaLnBrk="1" hangingPunct="1"/>
            <a:r>
              <a:rPr lang="cs-CZ" altLang="cs-CZ" sz="1700" dirty="0"/>
              <a:t>AX = 1010111111001100 b</a:t>
            </a:r>
          </a:p>
          <a:p>
            <a:pPr lvl="1" eaLnBrk="1" hangingPunct="1"/>
            <a:endParaRPr lang="cs-CZ" altLang="cs-CZ" sz="1700" dirty="0"/>
          </a:p>
        </p:txBody>
      </p:sp>
      <p:graphicFrame>
        <p:nvGraphicFramePr>
          <p:cNvPr id="3" name="Tabulka 3">
            <a:extLst>
              <a:ext uri="{FF2B5EF4-FFF2-40B4-BE49-F238E27FC236}">
                <a16:creationId xmlns:a16="http://schemas.microsoft.com/office/drawing/2014/main" id="{C00A3132-BDEB-4C43-AAB5-14FFEE49A069}"/>
              </a:ext>
            </a:extLst>
          </p:cNvPr>
          <p:cNvGraphicFramePr>
            <a:graphicFrameLocks noGrp="1"/>
          </p:cNvGraphicFramePr>
          <p:nvPr>
            <p:extLst>
              <p:ext uri="{D42A27DB-BD31-4B8C-83A1-F6EECF244321}">
                <p14:modId xmlns:p14="http://schemas.microsoft.com/office/powerpoint/2010/main" val="4210052155"/>
              </p:ext>
            </p:extLst>
          </p:nvPr>
        </p:nvGraphicFramePr>
        <p:xfrm>
          <a:off x="2951820" y="2204864"/>
          <a:ext cx="6096000" cy="3708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3635943901"/>
                    </a:ext>
                  </a:extLst>
                </a:gridCol>
                <a:gridCol w="381000">
                  <a:extLst>
                    <a:ext uri="{9D8B030D-6E8A-4147-A177-3AD203B41FA5}">
                      <a16:colId xmlns:a16="http://schemas.microsoft.com/office/drawing/2014/main" val="2889835794"/>
                    </a:ext>
                  </a:extLst>
                </a:gridCol>
                <a:gridCol w="381000">
                  <a:extLst>
                    <a:ext uri="{9D8B030D-6E8A-4147-A177-3AD203B41FA5}">
                      <a16:colId xmlns:a16="http://schemas.microsoft.com/office/drawing/2014/main" val="4151641892"/>
                    </a:ext>
                  </a:extLst>
                </a:gridCol>
                <a:gridCol w="381000">
                  <a:extLst>
                    <a:ext uri="{9D8B030D-6E8A-4147-A177-3AD203B41FA5}">
                      <a16:colId xmlns:a16="http://schemas.microsoft.com/office/drawing/2014/main" val="2245716170"/>
                    </a:ext>
                  </a:extLst>
                </a:gridCol>
                <a:gridCol w="381000">
                  <a:extLst>
                    <a:ext uri="{9D8B030D-6E8A-4147-A177-3AD203B41FA5}">
                      <a16:colId xmlns:a16="http://schemas.microsoft.com/office/drawing/2014/main" val="336325770"/>
                    </a:ext>
                  </a:extLst>
                </a:gridCol>
                <a:gridCol w="381000">
                  <a:extLst>
                    <a:ext uri="{9D8B030D-6E8A-4147-A177-3AD203B41FA5}">
                      <a16:colId xmlns:a16="http://schemas.microsoft.com/office/drawing/2014/main" val="1627720158"/>
                    </a:ext>
                  </a:extLst>
                </a:gridCol>
                <a:gridCol w="381000">
                  <a:extLst>
                    <a:ext uri="{9D8B030D-6E8A-4147-A177-3AD203B41FA5}">
                      <a16:colId xmlns:a16="http://schemas.microsoft.com/office/drawing/2014/main" val="251147871"/>
                    </a:ext>
                  </a:extLst>
                </a:gridCol>
                <a:gridCol w="381000">
                  <a:extLst>
                    <a:ext uri="{9D8B030D-6E8A-4147-A177-3AD203B41FA5}">
                      <a16:colId xmlns:a16="http://schemas.microsoft.com/office/drawing/2014/main" val="812843900"/>
                    </a:ext>
                  </a:extLst>
                </a:gridCol>
                <a:gridCol w="381000">
                  <a:extLst>
                    <a:ext uri="{9D8B030D-6E8A-4147-A177-3AD203B41FA5}">
                      <a16:colId xmlns:a16="http://schemas.microsoft.com/office/drawing/2014/main" val="2014449326"/>
                    </a:ext>
                  </a:extLst>
                </a:gridCol>
                <a:gridCol w="381000">
                  <a:extLst>
                    <a:ext uri="{9D8B030D-6E8A-4147-A177-3AD203B41FA5}">
                      <a16:colId xmlns:a16="http://schemas.microsoft.com/office/drawing/2014/main" val="666386532"/>
                    </a:ext>
                  </a:extLst>
                </a:gridCol>
                <a:gridCol w="381000">
                  <a:extLst>
                    <a:ext uri="{9D8B030D-6E8A-4147-A177-3AD203B41FA5}">
                      <a16:colId xmlns:a16="http://schemas.microsoft.com/office/drawing/2014/main" val="369082085"/>
                    </a:ext>
                  </a:extLst>
                </a:gridCol>
                <a:gridCol w="381000">
                  <a:extLst>
                    <a:ext uri="{9D8B030D-6E8A-4147-A177-3AD203B41FA5}">
                      <a16:colId xmlns:a16="http://schemas.microsoft.com/office/drawing/2014/main" val="241031746"/>
                    </a:ext>
                  </a:extLst>
                </a:gridCol>
                <a:gridCol w="381000">
                  <a:extLst>
                    <a:ext uri="{9D8B030D-6E8A-4147-A177-3AD203B41FA5}">
                      <a16:colId xmlns:a16="http://schemas.microsoft.com/office/drawing/2014/main" val="1235586268"/>
                    </a:ext>
                  </a:extLst>
                </a:gridCol>
                <a:gridCol w="381000">
                  <a:extLst>
                    <a:ext uri="{9D8B030D-6E8A-4147-A177-3AD203B41FA5}">
                      <a16:colId xmlns:a16="http://schemas.microsoft.com/office/drawing/2014/main" val="1918678873"/>
                    </a:ext>
                  </a:extLst>
                </a:gridCol>
                <a:gridCol w="381000">
                  <a:extLst>
                    <a:ext uri="{9D8B030D-6E8A-4147-A177-3AD203B41FA5}">
                      <a16:colId xmlns:a16="http://schemas.microsoft.com/office/drawing/2014/main" val="1214050558"/>
                    </a:ext>
                  </a:extLst>
                </a:gridCol>
                <a:gridCol w="381000">
                  <a:extLst>
                    <a:ext uri="{9D8B030D-6E8A-4147-A177-3AD203B41FA5}">
                      <a16:colId xmlns:a16="http://schemas.microsoft.com/office/drawing/2014/main" val="1479748188"/>
                    </a:ext>
                  </a:extLst>
                </a:gridCol>
              </a:tblGrid>
              <a:tr h="370840">
                <a:tc>
                  <a:txBody>
                    <a:bodyPr/>
                    <a:lstStyle/>
                    <a:p>
                      <a:pPr algn="ctr"/>
                      <a:r>
                        <a:rPr lang="cs-CZ" dirty="0"/>
                        <a:t>1</a:t>
                      </a:r>
                    </a:p>
                  </a:txBody>
                  <a:tcPr/>
                </a:tc>
                <a:tc>
                  <a:txBody>
                    <a:bodyPr/>
                    <a:lstStyle/>
                    <a:p>
                      <a:pPr algn="ctr"/>
                      <a:r>
                        <a:rPr lang="cs-CZ" dirty="0"/>
                        <a:t>0</a:t>
                      </a:r>
                    </a:p>
                  </a:txBody>
                  <a:tcPr/>
                </a:tc>
                <a:tc>
                  <a:txBody>
                    <a:bodyPr/>
                    <a:lstStyle/>
                    <a:p>
                      <a:pPr algn="ctr"/>
                      <a:r>
                        <a:rPr lang="cs-CZ" dirty="0"/>
                        <a:t>1</a:t>
                      </a:r>
                    </a:p>
                  </a:txBody>
                  <a:tcPr/>
                </a:tc>
                <a:tc>
                  <a:txBody>
                    <a:bodyPr/>
                    <a:lstStyle/>
                    <a:p>
                      <a:pPr algn="ctr"/>
                      <a:r>
                        <a:rPr lang="cs-CZ" dirty="0"/>
                        <a:t>0</a:t>
                      </a:r>
                    </a:p>
                  </a:txBody>
                  <a:tcPr/>
                </a:tc>
                <a:tc>
                  <a:txBody>
                    <a:bodyPr/>
                    <a:lstStyle/>
                    <a:p>
                      <a:pPr algn="ctr"/>
                      <a:r>
                        <a:rPr lang="cs-CZ" dirty="0"/>
                        <a:t>1</a:t>
                      </a:r>
                    </a:p>
                  </a:txBody>
                  <a:tcPr/>
                </a:tc>
                <a:tc>
                  <a:txBody>
                    <a:bodyPr/>
                    <a:lstStyle/>
                    <a:p>
                      <a:pPr algn="ctr"/>
                      <a:r>
                        <a:rPr lang="cs-CZ" dirty="0"/>
                        <a:t>1</a:t>
                      </a:r>
                    </a:p>
                  </a:txBody>
                  <a:tcPr/>
                </a:tc>
                <a:tc>
                  <a:txBody>
                    <a:bodyPr/>
                    <a:lstStyle/>
                    <a:p>
                      <a:pPr algn="ctr"/>
                      <a:r>
                        <a:rPr lang="cs-CZ" dirty="0"/>
                        <a:t>1</a:t>
                      </a:r>
                    </a:p>
                  </a:txBody>
                  <a:tcPr/>
                </a:tc>
                <a:tc>
                  <a:txBody>
                    <a:bodyPr/>
                    <a:lstStyle/>
                    <a:p>
                      <a:pPr algn="ctr"/>
                      <a:r>
                        <a:rPr lang="cs-CZ" dirty="0"/>
                        <a:t>1</a:t>
                      </a:r>
                    </a:p>
                  </a:txBody>
                  <a:tcPr/>
                </a:tc>
                <a:tc>
                  <a:txBody>
                    <a:bodyPr/>
                    <a:lstStyle/>
                    <a:p>
                      <a:pPr algn="ctr"/>
                      <a:r>
                        <a:rPr lang="cs-CZ" dirty="0"/>
                        <a:t>1</a:t>
                      </a:r>
                    </a:p>
                  </a:txBody>
                  <a:tcPr>
                    <a:solidFill>
                      <a:srgbClr val="00B0F0"/>
                    </a:solidFill>
                  </a:tcPr>
                </a:tc>
                <a:tc>
                  <a:txBody>
                    <a:bodyPr/>
                    <a:lstStyle/>
                    <a:p>
                      <a:pPr algn="ctr"/>
                      <a:r>
                        <a:rPr lang="cs-CZ" dirty="0"/>
                        <a:t>1</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1</a:t>
                      </a:r>
                    </a:p>
                  </a:txBody>
                  <a:tcPr>
                    <a:solidFill>
                      <a:srgbClr val="00B0F0"/>
                    </a:solidFill>
                  </a:tcPr>
                </a:tc>
                <a:tc>
                  <a:txBody>
                    <a:bodyPr/>
                    <a:lstStyle/>
                    <a:p>
                      <a:pPr algn="ctr"/>
                      <a:r>
                        <a:rPr lang="cs-CZ" dirty="0"/>
                        <a:t>1</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extLst>
                  <a:ext uri="{0D108BD9-81ED-4DB2-BD59-A6C34878D82A}">
                    <a16:rowId xmlns:a16="http://schemas.microsoft.com/office/drawing/2014/main" val="122972896"/>
                  </a:ext>
                </a:extLst>
              </a:tr>
            </a:tbl>
          </a:graphicData>
        </a:graphic>
      </p:graphicFrame>
      <p:sp>
        <p:nvSpPr>
          <p:cNvPr id="4" name="TextovéPole 3">
            <a:extLst>
              <a:ext uri="{FF2B5EF4-FFF2-40B4-BE49-F238E27FC236}">
                <a16:creationId xmlns:a16="http://schemas.microsoft.com/office/drawing/2014/main" id="{3412DC49-9373-45B3-9406-7E835E67E010}"/>
              </a:ext>
            </a:extLst>
          </p:cNvPr>
          <p:cNvSpPr txBox="1"/>
          <p:nvPr/>
        </p:nvSpPr>
        <p:spPr>
          <a:xfrm>
            <a:off x="4175956" y="1827275"/>
            <a:ext cx="612068" cy="377589"/>
          </a:xfrm>
          <a:prstGeom prst="rect">
            <a:avLst/>
          </a:prstGeom>
          <a:noFill/>
        </p:spPr>
        <p:txBody>
          <a:bodyPr wrap="square" rtlCol="0">
            <a:spAutoFit/>
          </a:bodyPr>
          <a:lstStyle/>
          <a:p>
            <a:r>
              <a:rPr lang="cs-CZ" dirty="0"/>
              <a:t>AH</a:t>
            </a:r>
          </a:p>
        </p:txBody>
      </p:sp>
      <p:sp>
        <p:nvSpPr>
          <p:cNvPr id="7" name="TextovéPole 6">
            <a:extLst>
              <a:ext uri="{FF2B5EF4-FFF2-40B4-BE49-F238E27FC236}">
                <a16:creationId xmlns:a16="http://schemas.microsoft.com/office/drawing/2014/main" id="{9744E462-B644-41BA-98F4-B6D76E5EDCFA}"/>
              </a:ext>
            </a:extLst>
          </p:cNvPr>
          <p:cNvSpPr txBox="1"/>
          <p:nvPr/>
        </p:nvSpPr>
        <p:spPr>
          <a:xfrm>
            <a:off x="7272300" y="1843505"/>
            <a:ext cx="612068" cy="377589"/>
          </a:xfrm>
          <a:prstGeom prst="rect">
            <a:avLst/>
          </a:prstGeom>
          <a:noFill/>
        </p:spPr>
        <p:txBody>
          <a:bodyPr wrap="square" rtlCol="0">
            <a:spAutoFit/>
          </a:bodyPr>
          <a:lstStyle/>
          <a:p>
            <a:r>
              <a:rPr lang="cs-CZ" dirty="0"/>
              <a:t>AL</a:t>
            </a:r>
          </a:p>
        </p:txBody>
      </p:sp>
    </p:spTree>
    <p:extLst>
      <p:ext uri="{BB962C8B-B14F-4D97-AF65-F5344CB8AC3E}">
        <p14:creationId xmlns:p14="http://schemas.microsoft.com/office/powerpoint/2010/main" val="381102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980CD35-AEBB-4734-8B44-BA81675F583C}"/>
              </a:ext>
            </a:extLst>
          </p:cNvPr>
          <p:cNvSpPr>
            <a:spLocks noGrp="1" noChangeArrowheads="1"/>
          </p:cNvSpPr>
          <p:nvPr>
            <p:ph type="title"/>
          </p:nvPr>
        </p:nvSpPr>
        <p:spPr/>
        <p:txBody>
          <a:bodyPr/>
          <a:lstStyle/>
          <a:p>
            <a:pPr eaLnBrk="1" hangingPunct="1"/>
            <a:r>
              <a:rPr lang="cs-CZ" altLang="cs-CZ" dirty="0"/>
              <a:t>Příklad - 8 a 16 bitů  </a:t>
            </a:r>
          </a:p>
        </p:txBody>
      </p:sp>
      <p:sp>
        <p:nvSpPr>
          <p:cNvPr id="30723" name="Rectangle 3">
            <a:extLst>
              <a:ext uri="{FF2B5EF4-FFF2-40B4-BE49-F238E27FC236}">
                <a16:creationId xmlns:a16="http://schemas.microsoft.com/office/drawing/2014/main" id="{60069A19-6859-4003-AE20-B33235B3E79C}"/>
              </a:ext>
            </a:extLst>
          </p:cNvPr>
          <p:cNvSpPr>
            <a:spLocks noGrp="1" noChangeArrowheads="1"/>
          </p:cNvSpPr>
          <p:nvPr>
            <p:ph type="body" idx="1"/>
          </p:nvPr>
        </p:nvSpPr>
        <p:spPr/>
        <p:txBody>
          <a:bodyPr/>
          <a:lstStyle/>
          <a:p>
            <a:pPr eaLnBrk="1" hangingPunct="1"/>
            <a:r>
              <a:rPr lang="cs-CZ" altLang="cs-CZ" sz="1700" b="1" dirty="0"/>
              <a:t>Příklad</a:t>
            </a:r>
          </a:p>
          <a:p>
            <a:pPr marL="344487" lvl="1" indent="0" eaLnBrk="1" hangingPunct="1">
              <a:buNone/>
            </a:pPr>
            <a:r>
              <a:rPr lang="cs-CZ" altLang="cs-CZ" sz="1700" dirty="0"/>
              <a:t>AH = 5A h</a:t>
            </a:r>
          </a:p>
          <a:p>
            <a:pPr marL="344487" lvl="1" indent="0" eaLnBrk="1" hangingPunct="1">
              <a:buNone/>
            </a:pPr>
            <a:r>
              <a:rPr lang="cs-CZ" altLang="cs-CZ" sz="1700" dirty="0"/>
              <a:t>AL = 78 h</a:t>
            </a:r>
          </a:p>
          <a:p>
            <a:pPr marL="344487" lvl="1" indent="0" eaLnBrk="1" hangingPunct="1">
              <a:buNone/>
            </a:pPr>
            <a:r>
              <a:rPr lang="cs-CZ" altLang="cs-CZ" sz="1700" dirty="0"/>
              <a:t>jaký je tedy stav registru AX ?</a:t>
            </a:r>
          </a:p>
          <a:p>
            <a:pPr lvl="1" eaLnBrk="1" hangingPunct="1"/>
            <a:endParaRPr lang="cs-CZ" altLang="cs-CZ" sz="1700" dirty="0"/>
          </a:p>
          <a:p>
            <a:pPr lvl="1" eaLnBrk="1" hangingPunct="1"/>
            <a:r>
              <a:rPr lang="cs-CZ" altLang="cs-CZ" sz="1700" dirty="0"/>
              <a:t>V registru AH je horních 8 bitů (8. až 15. bit) registru AX</a:t>
            </a:r>
          </a:p>
          <a:p>
            <a:pPr lvl="1" eaLnBrk="1" hangingPunct="1"/>
            <a:r>
              <a:rPr lang="cs-CZ" altLang="cs-CZ" sz="1700" dirty="0"/>
              <a:t>V registru AL je spodních 8 bitů (0. až 7. bit) registru AX</a:t>
            </a:r>
          </a:p>
          <a:p>
            <a:pPr lvl="1" eaLnBrk="1" hangingPunct="1"/>
            <a:r>
              <a:rPr lang="cs-CZ" altLang="cs-CZ" sz="1700" dirty="0"/>
              <a:t>AH = 01011010 b</a:t>
            </a:r>
          </a:p>
          <a:p>
            <a:pPr lvl="1" eaLnBrk="1" hangingPunct="1"/>
            <a:r>
              <a:rPr lang="cs-CZ" altLang="cs-CZ" sz="1700" dirty="0"/>
              <a:t>AL = 01111000b</a:t>
            </a:r>
          </a:p>
          <a:p>
            <a:pPr lvl="1" eaLnBrk="1" hangingPunct="1"/>
            <a:endParaRPr lang="cs-CZ" altLang="cs-CZ" sz="1700" dirty="0"/>
          </a:p>
          <a:p>
            <a:pPr lvl="1" eaLnBrk="1" hangingPunct="1"/>
            <a:r>
              <a:rPr lang="cs-CZ" altLang="cs-CZ" sz="1700" dirty="0"/>
              <a:t>Bity můžeme zapsat v příslušném pořadí dohromady a získáme obsah registru AX</a:t>
            </a:r>
          </a:p>
          <a:p>
            <a:pPr lvl="1" eaLnBrk="1" hangingPunct="1"/>
            <a:endParaRPr lang="cs-CZ" altLang="cs-CZ" sz="1700" dirty="0"/>
          </a:p>
          <a:p>
            <a:pPr lvl="1" eaLnBrk="1" hangingPunct="1"/>
            <a:r>
              <a:rPr lang="cs-CZ" altLang="cs-CZ" sz="1700" dirty="0"/>
              <a:t>AX = 0101101001111000 b</a:t>
            </a:r>
          </a:p>
          <a:p>
            <a:pPr lvl="1" eaLnBrk="1" hangingPunct="1"/>
            <a:r>
              <a:rPr lang="cs-CZ" altLang="cs-CZ" sz="1700" dirty="0"/>
              <a:t>To lze snadno převést do hexadecimálního zápisu AX=</a:t>
            </a:r>
            <a:r>
              <a:rPr lang="cs-CZ" altLang="cs-CZ" sz="1700" u="sng" dirty="0"/>
              <a:t>5A78h</a:t>
            </a:r>
          </a:p>
          <a:p>
            <a:pPr lvl="1" eaLnBrk="1" hangingPunct="1"/>
            <a:endParaRPr lang="cs-CZ" altLang="cs-CZ" sz="1700" dirty="0"/>
          </a:p>
        </p:txBody>
      </p:sp>
      <p:graphicFrame>
        <p:nvGraphicFramePr>
          <p:cNvPr id="3" name="Tabulka 3">
            <a:extLst>
              <a:ext uri="{FF2B5EF4-FFF2-40B4-BE49-F238E27FC236}">
                <a16:creationId xmlns:a16="http://schemas.microsoft.com/office/drawing/2014/main" id="{C00A3132-BDEB-4C43-AAB5-14FFEE49A069}"/>
              </a:ext>
            </a:extLst>
          </p:cNvPr>
          <p:cNvGraphicFramePr>
            <a:graphicFrameLocks noGrp="1"/>
          </p:cNvGraphicFramePr>
          <p:nvPr>
            <p:extLst>
              <p:ext uri="{D42A27DB-BD31-4B8C-83A1-F6EECF244321}">
                <p14:modId xmlns:p14="http://schemas.microsoft.com/office/powerpoint/2010/main" val="278444485"/>
              </p:ext>
            </p:extLst>
          </p:nvPr>
        </p:nvGraphicFramePr>
        <p:xfrm>
          <a:off x="2951820" y="2204864"/>
          <a:ext cx="6096000" cy="3708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3635943901"/>
                    </a:ext>
                  </a:extLst>
                </a:gridCol>
                <a:gridCol w="381000">
                  <a:extLst>
                    <a:ext uri="{9D8B030D-6E8A-4147-A177-3AD203B41FA5}">
                      <a16:colId xmlns:a16="http://schemas.microsoft.com/office/drawing/2014/main" val="2889835794"/>
                    </a:ext>
                  </a:extLst>
                </a:gridCol>
                <a:gridCol w="381000">
                  <a:extLst>
                    <a:ext uri="{9D8B030D-6E8A-4147-A177-3AD203B41FA5}">
                      <a16:colId xmlns:a16="http://schemas.microsoft.com/office/drawing/2014/main" val="4151641892"/>
                    </a:ext>
                  </a:extLst>
                </a:gridCol>
                <a:gridCol w="381000">
                  <a:extLst>
                    <a:ext uri="{9D8B030D-6E8A-4147-A177-3AD203B41FA5}">
                      <a16:colId xmlns:a16="http://schemas.microsoft.com/office/drawing/2014/main" val="2245716170"/>
                    </a:ext>
                  </a:extLst>
                </a:gridCol>
                <a:gridCol w="381000">
                  <a:extLst>
                    <a:ext uri="{9D8B030D-6E8A-4147-A177-3AD203B41FA5}">
                      <a16:colId xmlns:a16="http://schemas.microsoft.com/office/drawing/2014/main" val="336325770"/>
                    </a:ext>
                  </a:extLst>
                </a:gridCol>
                <a:gridCol w="381000">
                  <a:extLst>
                    <a:ext uri="{9D8B030D-6E8A-4147-A177-3AD203B41FA5}">
                      <a16:colId xmlns:a16="http://schemas.microsoft.com/office/drawing/2014/main" val="1627720158"/>
                    </a:ext>
                  </a:extLst>
                </a:gridCol>
                <a:gridCol w="381000">
                  <a:extLst>
                    <a:ext uri="{9D8B030D-6E8A-4147-A177-3AD203B41FA5}">
                      <a16:colId xmlns:a16="http://schemas.microsoft.com/office/drawing/2014/main" val="251147871"/>
                    </a:ext>
                  </a:extLst>
                </a:gridCol>
                <a:gridCol w="381000">
                  <a:extLst>
                    <a:ext uri="{9D8B030D-6E8A-4147-A177-3AD203B41FA5}">
                      <a16:colId xmlns:a16="http://schemas.microsoft.com/office/drawing/2014/main" val="812843900"/>
                    </a:ext>
                  </a:extLst>
                </a:gridCol>
                <a:gridCol w="381000">
                  <a:extLst>
                    <a:ext uri="{9D8B030D-6E8A-4147-A177-3AD203B41FA5}">
                      <a16:colId xmlns:a16="http://schemas.microsoft.com/office/drawing/2014/main" val="2014449326"/>
                    </a:ext>
                  </a:extLst>
                </a:gridCol>
                <a:gridCol w="381000">
                  <a:extLst>
                    <a:ext uri="{9D8B030D-6E8A-4147-A177-3AD203B41FA5}">
                      <a16:colId xmlns:a16="http://schemas.microsoft.com/office/drawing/2014/main" val="666386532"/>
                    </a:ext>
                  </a:extLst>
                </a:gridCol>
                <a:gridCol w="381000">
                  <a:extLst>
                    <a:ext uri="{9D8B030D-6E8A-4147-A177-3AD203B41FA5}">
                      <a16:colId xmlns:a16="http://schemas.microsoft.com/office/drawing/2014/main" val="369082085"/>
                    </a:ext>
                  </a:extLst>
                </a:gridCol>
                <a:gridCol w="381000">
                  <a:extLst>
                    <a:ext uri="{9D8B030D-6E8A-4147-A177-3AD203B41FA5}">
                      <a16:colId xmlns:a16="http://schemas.microsoft.com/office/drawing/2014/main" val="241031746"/>
                    </a:ext>
                  </a:extLst>
                </a:gridCol>
                <a:gridCol w="381000">
                  <a:extLst>
                    <a:ext uri="{9D8B030D-6E8A-4147-A177-3AD203B41FA5}">
                      <a16:colId xmlns:a16="http://schemas.microsoft.com/office/drawing/2014/main" val="1235586268"/>
                    </a:ext>
                  </a:extLst>
                </a:gridCol>
                <a:gridCol w="381000">
                  <a:extLst>
                    <a:ext uri="{9D8B030D-6E8A-4147-A177-3AD203B41FA5}">
                      <a16:colId xmlns:a16="http://schemas.microsoft.com/office/drawing/2014/main" val="1918678873"/>
                    </a:ext>
                  </a:extLst>
                </a:gridCol>
                <a:gridCol w="381000">
                  <a:extLst>
                    <a:ext uri="{9D8B030D-6E8A-4147-A177-3AD203B41FA5}">
                      <a16:colId xmlns:a16="http://schemas.microsoft.com/office/drawing/2014/main" val="1214050558"/>
                    </a:ext>
                  </a:extLst>
                </a:gridCol>
                <a:gridCol w="381000">
                  <a:extLst>
                    <a:ext uri="{9D8B030D-6E8A-4147-A177-3AD203B41FA5}">
                      <a16:colId xmlns:a16="http://schemas.microsoft.com/office/drawing/2014/main" val="1479748188"/>
                    </a:ext>
                  </a:extLst>
                </a:gridCol>
              </a:tblGrid>
              <a:tr h="370840">
                <a:tc>
                  <a:txBody>
                    <a:bodyPr/>
                    <a:lstStyle/>
                    <a:p>
                      <a:pPr algn="ctr"/>
                      <a:r>
                        <a:rPr lang="cs-CZ" dirty="0"/>
                        <a:t>0</a:t>
                      </a:r>
                    </a:p>
                  </a:txBody>
                  <a:tcPr/>
                </a:tc>
                <a:tc>
                  <a:txBody>
                    <a:bodyPr/>
                    <a:lstStyle/>
                    <a:p>
                      <a:pPr algn="ctr"/>
                      <a:r>
                        <a:rPr lang="cs-CZ" dirty="0"/>
                        <a:t>1</a:t>
                      </a:r>
                    </a:p>
                  </a:txBody>
                  <a:tcPr/>
                </a:tc>
                <a:tc>
                  <a:txBody>
                    <a:bodyPr/>
                    <a:lstStyle/>
                    <a:p>
                      <a:pPr algn="ctr"/>
                      <a:r>
                        <a:rPr lang="cs-CZ" dirty="0"/>
                        <a:t>0</a:t>
                      </a:r>
                    </a:p>
                  </a:txBody>
                  <a:tcPr/>
                </a:tc>
                <a:tc>
                  <a:txBody>
                    <a:bodyPr/>
                    <a:lstStyle/>
                    <a:p>
                      <a:pPr algn="ctr"/>
                      <a:r>
                        <a:rPr lang="cs-CZ" dirty="0"/>
                        <a:t>1</a:t>
                      </a:r>
                    </a:p>
                  </a:txBody>
                  <a:tcPr/>
                </a:tc>
                <a:tc>
                  <a:txBody>
                    <a:bodyPr/>
                    <a:lstStyle/>
                    <a:p>
                      <a:pPr algn="ctr"/>
                      <a:r>
                        <a:rPr lang="cs-CZ" dirty="0"/>
                        <a:t>1</a:t>
                      </a:r>
                    </a:p>
                  </a:txBody>
                  <a:tcPr/>
                </a:tc>
                <a:tc>
                  <a:txBody>
                    <a:bodyPr/>
                    <a:lstStyle/>
                    <a:p>
                      <a:pPr algn="ctr"/>
                      <a:r>
                        <a:rPr lang="cs-CZ" dirty="0"/>
                        <a:t>0</a:t>
                      </a:r>
                    </a:p>
                  </a:txBody>
                  <a:tcPr/>
                </a:tc>
                <a:tc>
                  <a:txBody>
                    <a:bodyPr/>
                    <a:lstStyle/>
                    <a:p>
                      <a:pPr algn="ctr"/>
                      <a:r>
                        <a:rPr lang="cs-CZ" dirty="0"/>
                        <a:t>1</a:t>
                      </a:r>
                    </a:p>
                  </a:txBody>
                  <a:tcPr/>
                </a:tc>
                <a:tc>
                  <a:txBody>
                    <a:bodyPr/>
                    <a:lstStyle/>
                    <a:p>
                      <a:pPr algn="ctr"/>
                      <a:r>
                        <a:rPr lang="cs-CZ" dirty="0"/>
                        <a:t>0</a:t>
                      </a:r>
                    </a:p>
                  </a:txBody>
                  <a:tcPr/>
                </a:tc>
                <a:tc>
                  <a:txBody>
                    <a:bodyPr/>
                    <a:lstStyle/>
                    <a:p>
                      <a:pPr algn="ctr"/>
                      <a:r>
                        <a:rPr lang="cs-CZ" dirty="0"/>
                        <a:t>0</a:t>
                      </a:r>
                    </a:p>
                  </a:txBody>
                  <a:tcPr>
                    <a:solidFill>
                      <a:srgbClr val="00B0F0"/>
                    </a:solidFill>
                  </a:tcPr>
                </a:tc>
                <a:tc>
                  <a:txBody>
                    <a:bodyPr/>
                    <a:lstStyle/>
                    <a:p>
                      <a:pPr algn="ctr"/>
                      <a:r>
                        <a:rPr lang="cs-CZ" dirty="0"/>
                        <a:t>1</a:t>
                      </a:r>
                    </a:p>
                  </a:txBody>
                  <a:tcPr>
                    <a:solidFill>
                      <a:srgbClr val="00B0F0"/>
                    </a:solidFill>
                  </a:tcPr>
                </a:tc>
                <a:tc>
                  <a:txBody>
                    <a:bodyPr/>
                    <a:lstStyle/>
                    <a:p>
                      <a:pPr algn="ctr"/>
                      <a:r>
                        <a:rPr lang="cs-CZ" dirty="0"/>
                        <a:t>1</a:t>
                      </a:r>
                    </a:p>
                  </a:txBody>
                  <a:tcPr>
                    <a:solidFill>
                      <a:srgbClr val="00B0F0"/>
                    </a:solidFill>
                  </a:tcPr>
                </a:tc>
                <a:tc>
                  <a:txBody>
                    <a:bodyPr/>
                    <a:lstStyle/>
                    <a:p>
                      <a:pPr algn="ctr"/>
                      <a:r>
                        <a:rPr lang="cs-CZ" dirty="0"/>
                        <a:t>1</a:t>
                      </a:r>
                    </a:p>
                  </a:txBody>
                  <a:tcPr>
                    <a:solidFill>
                      <a:srgbClr val="00B0F0"/>
                    </a:solidFill>
                  </a:tcPr>
                </a:tc>
                <a:tc>
                  <a:txBody>
                    <a:bodyPr/>
                    <a:lstStyle/>
                    <a:p>
                      <a:pPr algn="ctr"/>
                      <a:r>
                        <a:rPr lang="cs-CZ" dirty="0"/>
                        <a:t>1</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extLst>
                  <a:ext uri="{0D108BD9-81ED-4DB2-BD59-A6C34878D82A}">
                    <a16:rowId xmlns:a16="http://schemas.microsoft.com/office/drawing/2014/main" val="122972896"/>
                  </a:ext>
                </a:extLst>
              </a:tr>
            </a:tbl>
          </a:graphicData>
        </a:graphic>
      </p:graphicFrame>
      <p:sp>
        <p:nvSpPr>
          <p:cNvPr id="4" name="TextovéPole 3">
            <a:extLst>
              <a:ext uri="{FF2B5EF4-FFF2-40B4-BE49-F238E27FC236}">
                <a16:creationId xmlns:a16="http://schemas.microsoft.com/office/drawing/2014/main" id="{3412DC49-9373-45B3-9406-7E835E67E010}"/>
              </a:ext>
            </a:extLst>
          </p:cNvPr>
          <p:cNvSpPr txBox="1"/>
          <p:nvPr/>
        </p:nvSpPr>
        <p:spPr>
          <a:xfrm>
            <a:off x="4175956" y="1827275"/>
            <a:ext cx="612068" cy="377589"/>
          </a:xfrm>
          <a:prstGeom prst="rect">
            <a:avLst/>
          </a:prstGeom>
          <a:noFill/>
        </p:spPr>
        <p:txBody>
          <a:bodyPr wrap="square" rtlCol="0">
            <a:spAutoFit/>
          </a:bodyPr>
          <a:lstStyle/>
          <a:p>
            <a:r>
              <a:rPr lang="cs-CZ" dirty="0"/>
              <a:t>AH</a:t>
            </a:r>
          </a:p>
        </p:txBody>
      </p:sp>
      <p:sp>
        <p:nvSpPr>
          <p:cNvPr id="7" name="TextovéPole 6">
            <a:extLst>
              <a:ext uri="{FF2B5EF4-FFF2-40B4-BE49-F238E27FC236}">
                <a16:creationId xmlns:a16="http://schemas.microsoft.com/office/drawing/2014/main" id="{9744E462-B644-41BA-98F4-B6D76E5EDCFA}"/>
              </a:ext>
            </a:extLst>
          </p:cNvPr>
          <p:cNvSpPr txBox="1"/>
          <p:nvPr/>
        </p:nvSpPr>
        <p:spPr>
          <a:xfrm>
            <a:off x="7272300" y="1843505"/>
            <a:ext cx="612068" cy="377589"/>
          </a:xfrm>
          <a:prstGeom prst="rect">
            <a:avLst/>
          </a:prstGeom>
          <a:noFill/>
        </p:spPr>
        <p:txBody>
          <a:bodyPr wrap="square" rtlCol="0">
            <a:spAutoFit/>
          </a:bodyPr>
          <a:lstStyle/>
          <a:p>
            <a:r>
              <a:rPr lang="cs-CZ" dirty="0"/>
              <a:t>AL</a:t>
            </a:r>
          </a:p>
        </p:txBody>
      </p:sp>
    </p:spTree>
    <p:extLst>
      <p:ext uri="{BB962C8B-B14F-4D97-AF65-F5344CB8AC3E}">
        <p14:creationId xmlns:p14="http://schemas.microsoft.com/office/powerpoint/2010/main" val="277153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0CAFAA7-CE4D-4E24-ACEB-1C2E486F8518}"/>
              </a:ext>
            </a:extLst>
          </p:cNvPr>
          <p:cNvSpPr>
            <a:spLocks noGrp="1" noChangeArrowheads="1"/>
          </p:cNvSpPr>
          <p:nvPr>
            <p:ph type="title"/>
          </p:nvPr>
        </p:nvSpPr>
        <p:spPr/>
        <p:txBody>
          <a:bodyPr/>
          <a:lstStyle/>
          <a:p>
            <a:pPr eaLnBrk="1" hangingPunct="1"/>
            <a:r>
              <a:rPr lang="cs-CZ" altLang="cs-CZ" dirty="0"/>
              <a:t>Příklad - 8 a 16 bitů</a:t>
            </a:r>
          </a:p>
        </p:txBody>
      </p:sp>
      <p:sp>
        <p:nvSpPr>
          <p:cNvPr id="32771" name="Rectangle 3">
            <a:extLst>
              <a:ext uri="{FF2B5EF4-FFF2-40B4-BE49-F238E27FC236}">
                <a16:creationId xmlns:a16="http://schemas.microsoft.com/office/drawing/2014/main" id="{6D086989-381E-48B6-82E9-A567D9AFDD40}"/>
              </a:ext>
            </a:extLst>
          </p:cNvPr>
          <p:cNvSpPr>
            <a:spLocks noGrp="1" noChangeArrowheads="1"/>
          </p:cNvSpPr>
          <p:nvPr>
            <p:ph type="body" idx="1"/>
          </p:nvPr>
        </p:nvSpPr>
        <p:spPr>
          <a:xfrm>
            <a:off x="457200" y="3006383"/>
            <a:ext cx="3142692" cy="3124541"/>
          </a:xfrm>
        </p:spPr>
        <p:txBody>
          <a:bodyPr/>
          <a:lstStyle/>
          <a:p>
            <a:pPr lvl="1" eaLnBrk="1" hangingPunct="1">
              <a:buFont typeface="Wingdings" panose="05000000000000000000" pitchFamily="2" charset="2"/>
              <a:buNone/>
            </a:pPr>
            <a:r>
              <a:rPr lang="cs-CZ" altLang="cs-CZ" sz="1400" b="1" dirty="0"/>
              <a:t>V desítkové soustavě</a:t>
            </a:r>
          </a:p>
          <a:p>
            <a:pPr lvl="1" eaLnBrk="1" hangingPunct="1"/>
            <a:endParaRPr lang="cs-CZ" altLang="cs-CZ" sz="1400" dirty="0"/>
          </a:p>
          <a:p>
            <a:pPr marL="344487" lvl="1" indent="0" eaLnBrk="1" hangingPunct="1">
              <a:buNone/>
            </a:pPr>
            <a:r>
              <a:rPr lang="cs-CZ" altLang="cs-CZ" sz="1400" dirty="0"/>
              <a:t>AH = 16</a:t>
            </a:r>
          </a:p>
          <a:p>
            <a:pPr marL="344487" lvl="1" indent="0" eaLnBrk="1" hangingPunct="1">
              <a:buNone/>
            </a:pPr>
            <a:r>
              <a:rPr lang="cs-CZ" altLang="cs-CZ" sz="1400" dirty="0"/>
              <a:t>AL = 2</a:t>
            </a:r>
          </a:p>
          <a:p>
            <a:pPr marL="344487" lvl="1" indent="0" eaLnBrk="1" hangingPunct="1">
              <a:buNone/>
            </a:pPr>
            <a:r>
              <a:rPr lang="cs-CZ" altLang="cs-CZ" sz="1400" dirty="0"/>
              <a:t>AX = 4098</a:t>
            </a:r>
          </a:p>
          <a:p>
            <a:pPr lvl="1" eaLnBrk="1" hangingPunct="1"/>
            <a:endParaRPr lang="cs-CZ" altLang="cs-CZ" sz="1400" dirty="0"/>
          </a:p>
          <a:p>
            <a:pPr marL="344487" lvl="1" indent="0" eaLnBrk="1" hangingPunct="1">
              <a:buNone/>
            </a:pPr>
            <a:r>
              <a:rPr lang="cs-CZ" altLang="cs-CZ" sz="1400" dirty="0"/>
              <a:t>Pokud situaci v registru AX zapíšeme v desítkové soustavě, vypadá vše záhadně….</a:t>
            </a:r>
          </a:p>
        </p:txBody>
      </p:sp>
      <p:graphicFrame>
        <p:nvGraphicFramePr>
          <p:cNvPr id="4" name="Tabulka 3">
            <a:extLst>
              <a:ext uri="{FF2B5EF4-FFF2-40B4-BE49-F238E27FC236}">
                <a16:creationId xmlns:a16="http://schemas.microsoft.com/office/drawing/2014/main" id="{3D09E6CE-9D9B-47B6-9682-EC2327064B30}"/>
              </a:ext>
            </a:extLst>
          </p:cNvPr>
          <p:cNvGraphicFramePr>
            <a:graphicFrameLocks noGrp="1"/>
          </p:cNvGraphicFramePr>
          <p:nvPr>
            <p:extLst>
              <p:ext uri="{D42A27DB-BD31-4B8C-83A1-F6EECF244321}">
                <p14:modId xmlns:p14="http://schemas.microsoft.com/office/powerpoint/2010/main" val="1510124555"/>
              </p:ext>
            </p:extLst>
          </p:nvPr>
        </p:nvGraphicFramePr>
        <p:xfrm>
          <a:off x="827584" y="2477643"/>
          <a:ext cx="6096000" cy="3708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3635943901"/>
                    </a:ext>
                  </a:extLst>
                </a:gridCol>
                <a:gridCol w="381000">
                  <a:extLst>
                    <a:ext uri="{9D8B030D-6E8A-4147-A177-3AD203B41FA5}">
                      <a16:colId xmlns:a16="http://schemas.microsoft.com/office/drawing/2014/main" val="2889835794"/>
                    </a:ext>
                  </a:extLst>
                </a:gridCol>
                <a:gridCol w="381000">
                  <a:extLst>
                    <a:ext uri="{9D8B030D-6E8A-4147-A177-3AD203B41FA5}">
                      <a16:colId xmlns:a16="http://schemas.microsoft.com/office/drawing/2014/main" val="4151641892"/>
                    </a:ext>
                  </a:extLst>
                </a:gridCol>
                <a:gridCol w="381000">
                  <a:extLst>
                    <a:ext uri="{9D8B030D-6E8A-4147-A177-3AD203B41FA5}">
                      <a16:colId xmlns:a16="http://schemas.microsoft.com/office/drawing/2014/main" val="2245716170"/>
                    </a:ext>
                  </a:extLst>
                </a:gridCol>
                <a:gridCol w="381000">
                  <a:extLst>
                    <a:ext uri="{9D8B030D-6E8A-4147-A177-3AD203B41FA5}">
                      <a16:colId xmlns:a16="http://schemas.microsoft.com/office/drawing/2014/main" val="336325770"/>
                    </a:ext>
                  </a:extLst>
                </a:gridCol>
                <a:gridCol w="381000">
                  <a:extLst>
                    <a:ext uri="{9D8B030D-6E8A-4147-A177-3AD203B41FA5}">
                      <a16:colId xmlns:a16="http://schemas.microsoft.com/office/drawing/2014/main" val="1627720158"/>
                    </a:ext>
                  </a:extLst>
                </a:gridCol>
                <a:gridCol w="381000">
                  <a:extLst>
                    <a:ext uri="{9D8B030D-6E8A-4147-A177-3AD203B41FA5}">
                      <a16:colId xmlns:a16="http://schemas.microsoft.com/office/drawing/2014/main" val="251147871"/>
                    </a:ext>
                  </a:extLst>
                </a:gridCol>
                <a:gridCol w="381000">
                  <a:extLst>
                    <a:ext uri="{9D8B030D-6E8A-4147-A177-3AD203B41FA5}">
                      <a16:colId xmlns:a16="http://schemas.microsoft.com/office/drawing/2014/main" val="812843900"/>
                    </a:ext>
                  </a:extLst>
                </a:gridCol>
                <a:gridCol w="381000">
                  <a:extLst>
                    <a:ext uri="{9D8B030D-6E8A-4147-A177-3AD203B41FA5}">
                      <a16:colId xmlns:a16="http://schemas.microsoft.com/office/drawing/2014/main" val="2014449326"/>
                    </a:ext>
                  </a:extLst>
                </a:gridCol>
                <a:gridCol w="381000">
                  <a:extLst>
                    <a:ext uri="{9D8B030D-6E8A-4147-A177-3AD203B41FA5}">
                      <a16:colId xmlns:a16="http://schemas.microsoft.com/office/drawing/2014/main" val="666386532"/>
                    </a:ext>
                  </a:extLst>
                </a:gridCol>
                <a:gridCol w="381000">
                  <a:extLst>
                    <a:ext uri="{9D8B030D-6E8A-4147-A177-3AD203B41FA5}">
                      <a16:colId xmlns:a16="http://schemas.microsoft.com/office/drawing/2014/main" val="369082085"/>
                    </a:ext>
                  </a:extLst>
                </a:gridCol>
                <a:gridCol w="381000">
                  <a:extLst>
                    <a:ext uri="{9D8B030D-6E8A-4147-A177-3AD203B41FA5}">
                      <a16:colId xmlns:a16="http://schemas.microsoft.com/office/drawing/2014/main" val="241031746"/>
                    </a:ext>
                  </a:extLst>
                </a:gridCol>
                <a:gridCol w="381000">
                  <a:extLst>
                    <a:ext uri="{9D8B030D-6E8A-4147-A177-3AD203B41FA5}">
                      <a16:colId xmlns:a16="http://schemas.microsoft.com/office/drawing/2014/main" val="1235586268"/>
                    </a:ext>
                  </a:extLst>
                </a:gridCol>
                <a:gridCol w="381000">
                  <a:extLst>
                    <a:ext uri="{9D8B030D-6E8A-4147-A177-3AD203B41FA5}">
                      <a16:colId xmlns:a16="http://schemas.microsoft.com/office/drawing/2014/main" val="1918678873"/>
                    </a:ext>
                  </a:extLst>
                </a:gridCol>
                <a:gridCol w="381000">
                  <a:extLst>
                    <a:ext uri="{9D8B030D-6E8A-4147-A177-3AD203B41FA5}">
                      <a16:colId xmlns:a16="http://schemas.microsoft.com/office/drawing/2014/main" val="1214050558"/>
                    </a:ext>
                  </a:extLst>
                </a:gridCol>
                <a:gridCol w="381000">
                  <a:extLst>
                    <a:ext uri="{9D8B030D-6E8A-4147-A177-3AD203B41FA5}">
                      <a16:colId xmlns:a16="http://schemas.microsoft.com/office/drawing/2014/main" val="1479748188"/>
                    </a:ext>
                  </a:extLst>
                </a:gridCol>
              </a:tblGrid>
              <a:tr h="370840">
                <a:tc>
                  <a:txBody>
                    <a:bodyPr/>
                    <a:lstStyle/>
                    <a:p>
                      <a:pPr algn="ctr"/>
                      <a:r>
                        <a:rPr lang="cs-CZ" dirty="0"/>
                        <a:t>0</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1</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1</a:t>
                      </a:r>
                    </a:p>
                  </a:txBody>
                  <a:tcPr>
                    <a:solidFill>
                      <a:srgbClr val="00B0F0"/>
                    </a:solidFill>
                  </a:tcPr>
                </a:tc>
                <a:tc>
                  <a:txBody>
                    <a:bodyPr/>
                    <a:lstStyle/>
                    <a:p>
                      <a:pPr algn="ctr"/>
                      <a:r>
                        <a:rPr lang="cs-CZ" dirty="0"/>
                        <a:t>0</a:t>
                      </a:r>
                    </a:p>
                  </a:txBody>
                  <a:tcPr>
                    <a:solidFill>
                      <a:srgbClr val="00B0F0"/>
                    </a:solidFill>
                  </a:tcPr>
                </a:tc>
                <a:extLst>
                  <a:ext uri="{0D108BD9-81ED-4DB2-BD59-A6C34878D82A}">
                    <a16:rowId xmlns:a16="http://schemas.microsoft.com/office/drawing/2014/main" val="122972896"/>
                  </a:ext>
                </a:extLst>
              </a:tr>
            </a:tbl>
          </a:graphicData>
        </a:graphic>
      </p:graphicFrame>
      <p:sp>
        <p:nvSpPr>
          <p:cNvPr id="5" name="TextovéPole 4">
            <a:extLst>
              <a:ext uri="{FF2B5EF4-FFF2-40B4-BE49-F238E27FC236}">
                <a16:creationId xmlns:a16="http://schemas.microsoft.com/office/drawing/2014/main" id="{BE866767-8AF7-4399-8430-2C6E9A9D1111}"/>
              </a:ext>
            </a:extLst>
          </p:cNvPr>
          <p:cNvSpPr txBox="1"/>
          <p:nvPr/>
        </p:nvSpPr>
        <p:spPr>
          <a:xfrm>
            <a:off x="2069722" y="2113279"/>
            <a:ext cx="612068" cy="377589"/>
          </a:xfrm>
          <a:prstGeom prst="rect">
            <a:avLst/>
          </a:prstGeom>
          <a:noFill/>
        </p:spPr>
        <p:txBody>
          <a:bodyPr wrap="square" rtlCol="0">
            <a:spAutoFit/>
          </a:bodyPr>
          <a:lstStyle/>
          <a:p>
            <a:r>
              <a:rPr lang="cs-CZ" dirty="0"/>
              <a:t>AH</a:t>
            </a:r>
          </a:p>
        </p:txBody>
      </p:sp>
      <p:sp>
        <p:nvSpPr>
          <p:cNvPr id="6" name="TextovéPole 5">
            <a:extLst>
              <a:ext uri="{FF2B5EF4-FFF2-40B4-BE49-F238E27FC236}">
                <a16:creationId xmlns:a16="http://schemas.microsoft.com/office/drawing/2014/main" id="{CFDA40E5-63A6-43C5-B37E-4A830280E389}"/>
              </a:ext>
            </a:extLst>
          </p:cNvPr>
          <p:cNvSpPr txBox="1"/>
          <p:nvPr/>
        </p:nvSpPr>
        <p:spPr>
          <a:xfrm>
            <a:off x="5148064" y="2116284"/>
            <a:ext cx="612068" cy="377589"/>
          </a:xfrm>
          <a:prstGeom prst="rect">
            <a:avLst/>
          </a:prstGeom>
          <a:noFill/>
        </p:spPr>
        <p:txBody>
          <a:bodyPr wrap="square" rtlCol="0">
            <a:spAutoFit/>
          </a:bodyPr>
          <a:lstStyle/>
          <a:p>
            <a:r>
              <a:rPr lang="cs-CZ" dirty="0"/>
              <a:t>AL</a:t>
            </a:r>
          </a:p>
        </p:txBody>
      </p:sp>
      <p:sp>
        <p:nvSpPr>
          <p:cNvPr id="2" name="TextovéPole 1">
            <a:extLst>
              <a:ext uri="{FF2B5EF4-FFF2-40B4-BE49-F238E27FC236}">
                <a16:creationId xmlns:a16="http://schemas.microsoft.com/office/drawing/2014/main" id="{E6A9EC5B-01AA-4B20-AABC-270A765BA50E}"/>
              </a:ext>
            </a:extLst>
          </p:cNvPr>
          <p:cNvSpPr txBox="1"/>
          <p:nvPr/>
        </p:nvSpPr>
        <p:spPr>
          <a:xfrm>
            <a:off x="575556" y="1592796"/>
            <a:ext cx="4716524" cy="369332"/>
          </a:xfrm>
          <a:prstGeom prst="rect">
            <a:avLst/>
          </a:prstGeom>
          <a:noFill/>
        </p:spPr>
        <p:txBody>
          <a:bodyPr wrap="square" rtlCol="0">
            <a:spAutoFit/>
          </a:bodyPr>
          <a:lstStyle/>
          <a:p>
            <a:r>
              <a:rPr lang="cs-CZ" dirty="0"/>
              <a:t>Obsah registru AX vypadá takto:</a:t>
            </a:r>
          </a:p>
        </p:txBody>
      </p:sp>
      <p:sp>
        <p:nvSpPr>
          <p:cNvPr id="8" name="Rectangle 3">
            <a:extLst>
              <a:ext uri="{FF2B5EF4-FFF2-40B4-BE49-F238E27FC236}">
                <a16:creationId xmlns:a16="http://schemas.microsoft.com/office/drawing/2014/main" id="{CA11F894-235F-40E0-9EB0-5FD35682D9E1}"/>
              </a:ext>
            </a:extLst>
          </p:cNvPr>
          <p:cNvSpPr txBox="1">
            <a:spLocks noChangeArrowheads="1"/>
          </p:cNvSpPr>
          <p:nvPr/>
        </p:nvSpPr>
        <p:spPr bwMode="auto">
          <a:xfrm>
            <a:off x="3972764" y="3006383"/>
            <a:ext cx="3142692" cy="3124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lvl="1" eaLnBrk="1" hangingPunct="1">
              <a:buFont typeface="Wingdings" panose="05000000000000000000" pitchFamily="2" charset="2"/>
              <a:buNone/>
            </a:pPr>
            <a:r>
              <a:rPr lang="cs-CZ" altLang="cs-CZ" sz="1400" b="1" kern="0" dirty="0"/>
              <a:t>V šestnáctkové soustavě</a:t>
            </a:r>
          </a:p>
          <a:p>
            <a:pPr lvl="1" eaLnBrk="1" hangingPunct="1"/>
            <a:endParaRPr lang="cs-CZ" altLang="cs-CZ" sz="1400" kern="0" dirty="0"/>
          </a:p>
          <a:p>
            <a:pPr marL="344487" lvl="1" indent="0" eaLnBrk="1" hangingPunct="1">
              <a:buFont typeface="Wingdings" panose="05000000000000000000" pitchFamily="2" charset="2"/>
              <a:buNone/>
            </a:pPr>
            <a:r>
              <a:rPr lang="cs-CZ" altLang="cs-CZ" sz="1400" kern="0" dirty="0"/>
              <a:t>AH = 10 h</a:t>
            </a:r>
          </a:p>
          <a:p>
            <a:pPr marL="344487" lvl="1" indent="0" eaLnBrk="1" hangingPunct="1">
              <a:buFont typeface="Wingdings" panose="05000000000000000000" pitchFamily="2" charset="2"/>
              <a:buNone/>
            </a:pPr>
            <a:r>
              <a:rPr lang="cs-CZ" altLang="cs-CZ" sz="1400" kern="0" dirty="0"/>
              <a:t>AL = 02 h</a:t>
            </a:r>
          </a:p>
          <a:p>
            <a:pPr marL="344487" lvl="1" indent="0" eaLnBrk="1" hangingPunct="1">
              <a:buFont typeface="Wingdings" panose="05000000000000000000" pitchFamily="2" charset="2"/>
              <a:buNone/>
            </a:pPr>
            <a:r>
              <a:rPr lang="cs-CZ" altLang="cs-CZ" sz="1400" kern="0" dirty="0"/>
              <a:t>AX = 1002 h</a:t>
            </a:r>
          </a:p>
          <a:p>
            <a:pPr lvl="1" eaLnBrk="1" hangingPunct="1"/>
            <a:endParaRPr lang="cs-CZ" altLang="cs-CZ" sz="1400" kern="0" dirty="0"/>
          </a:p>
          <a:p>
            <a:pPr marL="344487" lvl="1" indent="0" eaLnBrk="1" hangingPunct="1">
              <a:buFont typeface="Wingdings" panose="05000000000000000000" pitchFamily="2" charset="2"/>
              <a:buNone/>
            </a:pPr>
            <a:r>
              <a:rPr lang="cs-CZ" altLang="cs-CZ" sz="1400" kern="0" dirty="0"/>
              <a:t>Pokud situaci v registru AX zapíšeme hexadecimálně, je vše srozumitelné</a:t>
            </a:r>
          </a:p>
        </p:txBody>
      </p:sp>
    </p:spTree>
    <p:extLst>
      <p:ext uri="{BB962C8B-B14F-4D97-AF65-F5344CB8AC3E}">
        <p14:creationId xmlns:p14="http://schemas.microsoft.com/office/powerpoint/2010/main" val="1606717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980CD35-AEBB-4734-8B44-BA81675F583C}"/>
              </a:ext>
            </a:extLst>
          </p:cNvPr>
          <p:cNvSpPr>
            <a:spLocks noGrp="1" noChangeArrowheads="1"/>
          </p:cNvSpPr>
          <p:nvPr>
            <p:ph type="title"/>
          </p:nvPr>
        </p:nvSpPr>
        <p:spPr/>
        <p:txBody>
          <a:bodyPr/>
          <a:lstStyle/>
          <a:p>
            <a:pPr eaLnBrk="1" hangingPunct="1"/>
            <a:r>
              <a:rPr lang="cs-CZ" altLang="cs-CZ" dirty="0"/>
              <a:t>Příklad - 8 a 16 bitů  </a:t>
            </a:r>
          </a:p>
        </p:txBody>
      </p:sp>
      <p:sp>
        <p:nvSpPr>
          <p:cNvPr id="30723" name="Rectangle 3">
            <a:extLst>
              <a:ext uri="{FF2B5EF4-FFF2-40B4-BE49-F238E27FC236}">
                <a16:creationId xmlns:a16="http://schemas.microsoft.com/office/drawing/2014/main" id="{60069A19-6859-4003-AE20-B33235B3E79C}"/>
              </a:ext>
            </a:extLst>
          </p:cNvPr>
          <p:cNvSpPr>
            <a:spLocks noGrp="1" noChangeArrowheads="1"/>
          </p:cNvSpPr>
          <p:nvPr>
            <p:ph type="body" idx="1"/>
          </p:nvPr>
        </p:nvSpPr>
        <p:spPr/>
        <p:txBody>
          <a:bodyPr/>
          <a:lstStyle/>
          <a:p>
            <a:pPr eaLnBrk="1" hangingPunct="1"/>
            <a:r>
              <a:rPr lang="cs-CZ" altLang="cs-CZ" sz="1700" b="1" dirty="0"/>
              <a:t>Příklad</a:t>
            </a:r>
          </a:p>
          <a:p>
            <a:pPr marL="344487" lvl="1" indent="0" eaLnBrk="1" hangingPunct="1">
              <a:buNone/>
            </a:pPr>
            <a:r>
              <a:rPr lang="cs-CZ" altLang="cs-CZ" sz="1700" dirty="0"/>
              <a:t>DH =12</a:t>
            </a:r>
          </a:p>
          <a:p>
            <a:pPr marL="344487" lvl="1" indent="0" eaLnBrk="1" hangingPunct="1">
              <a:buNone/>
            </a:pPr>
            <a:r>
              <a:rPr lang="cs-CZ" altLang="cs-CZ" sz="1700" dirty="0"/>
              <a:t>DL = 34</a:t>
            </a:r>
          </a:p>
          <a:p>
            <a:pPr marL="344487" lvl="1" indent="0" eaLnBrk="1" hangingPunct="1">
              <a:buNone/>
            </a:pPr>
            <a:r>
              <a:rPr lang="cs-CZ" altLang="cs-CZ" sz="1700" dirty="0"/>
              <a:t>jaký je tedy stav registru DX ?</a:t>
            </a:r>
          </a:p>
          <a:p>
            <a:pPr lvl="1" eaLnBrk="1" hangingPunct="1"/>
            <a:endParaRPr lang="cs-CZ" altLang="cs-CZ" sz="1700" dirty="0"/>
          </a:p>
          <a:p>
            <a:pPr lvl="1" eaLnBrk="1" hangingPunct="1"/>
            <a:r>
              <a:rPr lang="cs-CZ" altLang="cs-CZ" sz="1700" dirty="0"/>
              <a:t>V žádném případě neplatí </a:t>
            </a:r>
            <a:r>
              <a:rPr lang="cs-CZ" altLang="cs-CZ" sz="1700" strike="sngStrike" dirty="0"/>
              <a:t>DX=1234h</a:t>
            </a:r>
          </a:p>
          <a:p>
            <a:pPr lvl="1" eaLnBrk="1" hangingPunct="1"/>
            <a:r>
              <a:rPr lang="cs-CZ" altLang="cs-CZ" sz="1700" dirty="0"/>
              <a:t>Do registru DH byl vlastně vložen bajt s hodnotou 0Ch</a:t>
            </a:r>
          </a:p>
          <a:p>
            <a:pPr lvl="1" eaLnBrk="1" hangingPunct="1"/>
            <a:r>
              <a:rPr lang="cs-CZ" altLang="cs-CZ" sz="1700" dirty="0"/>
              <a:t>Do registru DL byl vložen bajt s hodnotou 22h</a:t>
            </a:r>
          </a:p>
          <a:p>
            <a:pPr lvl="1" eaLnBrk="1" hangingPunct="1"/>
            <a:r>
              <a:rPr lang="cs-CZ" altLang="cs-CZ" sz="1700" dirty="0"/>
              <a:t>V registru DX je tedy šestnáctibitové číslo 0C22h</a:t>
            </a:r>
          </a:p>
          <a:p>
            <a:pPr lvl="1" eaLnBrk="1" hangingPunct="1"/>
            <a:endParaRPr lang="cs-CZ" altLang="cs-CZ" sz="1700" dirty="0"/>
          </a:p>
          <a:p>
            <a:pPr lvl="1" eaLnBrk="1" hangingPunct="1"/>
            <a:r>
              <a:rPr lang="cs-CZ" altLang="cs-CZ" sz="1700" dirty="0"/>
              <a:t>Při zápisu hodnot v desítkové soustavě nelze cifry obou hodnot spojit do čtyřciferného čísla. Toto by fungovalo pouze v hexadecimální soustavě, díky tom, že tam jedna cifra odpovídá čtyřem bitům.</a:t>
            </a:r>
            <a:endParaRPr lang="cs-CZ" altLang="cs-CZ" dirty="0"/>
          </a:p>
        </p:txBody>
      </p:sp>
      <p:graphicFrame>
        <p:nvGraphicFramePr>
          <p:cNvPr id="3" name="Tabulka 3">
            <a:extLst>
              <a:ext uri="{FF2B5EF4-FFF2-40B4-BE49-F238E27FC236}">
                <a16:creationId xmlns:a16="http://schemas.microsoft.com/office/drawing/2014/main" id="{C00A3132-BDEB-4C43-AAB5-14FFEE49A069}"/>
              </a:ext>
            </a:extLst>
          </p:cNvPr>
          <p:cNvGraphicFramePr>
            <a:graphicFrameLocks noGrp="1"/>
          </p:cNvGraphicFramePr>
          <p:nvPr>
            <p:extLst>
              <p:ext uri="{D42A27DB-BD31-4B8C-83A1-F6EECF244321}">
                <p14:modId xmlns:p14="http://schemas.microsoft.com/office/powerpoint/2010/main" val="924129583"/>
              </p:ext>
            </p:extLst>
          </p:nvPr>
        </p:nvGraphicFramePr>
        <p:xfrm>
          <a:off x="2519772" y="2096852"/>
          <a:ext cx="6096000" cy="3708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3635943901"/>
                    </a:ext>
                  </a:extLst>
                </a:gridCol>
                <a:gridCol w="381000">
                  <a:extLst>
                    <a:ext uri="{9D8B030D-6E8A-4147-A177-3AD203B41FA5}">
                      <a16:colId xmlns:a16="http://schemas.microsoft.com/office/drawing/2014/main" val="2889835794"/>
                    </a:ext>
                  </a:extLst>
                </a:gridCol>
                <a:gridCol w="381000">
                  <a:extLst>
                    <a:ext uri="{9D8B030D-6E8A-4147-A177-3AD203B41FA5}">
                      <a16:colId xmlns:a16="http://schemas.microsoft.com/office/drawing/2014/main" val="4151641892"/>
                    </a:ext>
                  </a:extLst>
                </a:gridCol>
                <a:gridCol w="381000">
                  <a:extLst>
                    <a:ext uri="{9D8B030D-6E8A-4147-A177-3AD203B41FA5}">
                      <a16:colId xmlns:a16="http://schemas.microsoft.com/office/drawing/2014/main" val="2245716170"/>
                    </a:ext>
                  </a:extLst>
                </a:gridCol>
                <a:gridCol w="381000">
                  <a:extLst>
                    <a:ext uri="{9D8B030D-6E8A-4147-A177-3AD203B41FA5}">
                      <a16:colId xmlns:a16="http://schemas.microsoft.com/office/drawing/2014/main" val="336325770"/>
                    </a:ext>
                  </a:extLst>
                </a:gridCol>
                <a:gridCol w="381000">
                  <a:extLst>
                    <a:ext uri="{9D8B030D-6E8A-4147-A177-3AD203B41FA5}">
                      <a16:colId xmlns:a16="http://schemas.microsoft.com/office/drawing/2014/main" val="1627720158"/>
                    </a:ext>
                  </a:extLst>
                </a:gridCol>
                <a:gridCol w="381000">
                  <a:extLst>
                    <a:ext uri="{9D8B030D-6E8A-4147-A177-3AD203B41FA5}">
                      <a16:colId xmlns:a16="http://schemas.microsoft.com/office/drawing/2014/main" val="251147871"/>
                    </a:ext>
                  </a:extLst>
                </a:gridCol>
                <a:gridCol w="381000">
                  <a:extLst>
                    <a:ext uri="{9D8B030D-6E8A-4147-A177-3AD203B41FA5}">
                      <a16:colId xmlns:a16="http://schemas.microsoft.com/office/drawing/2014/main" val="812843900"/>
                    </a:ext>
                  </a:extLst>
                </a:gridCol>
                <a:gridCol w="381000">
                  <a:extLst>
                    <a:ext uri="{9D8B030D-6E8A-4147-A177-3AD203B41FA5}">
                      <a16:colId xmlns:a16="http://schemas.microsoft.com/office/drawing/2014/main" val="2014449326"/>
                    </a:ext>
                  </a:extLst>
                </a:gridCol>
                <a:gridCol w="381000">
                  <a:extLst>
                    <a:ext uri="{9D8B030D-6E8A-4147-A177-3AD203B41FA5}">
                      <a16:colId xmlns:a16="http://schemas.microsoft.com/office/drawing/2014/main" val="666386532"/>
                    </a:ext>
                  </a:extLst>
                </a:gridCol>
                <a:gridCol w="381000">
                  <a:extLst>
                    <a:ext uri="{9D8B030D-6E8A-4147-A177-3AD203B41FA5}">
                      <a16:colId xmlns:a16="http://schemas.microsoft.com/office/drawing/2014/main" val="369082085"/>
                    </a:ext>
                  </a:extLst>
                </a:gridCol>
                <a:gridCol w="381000">
                  <a:extLst>
                    <a:ext uri="{9D8B030D-6E8A-4147-A177-3AD203B41FA5}">
                      <a16:colId xmlns:a16="http://schemas.microsoft.com/office/drawing/2014/main" val="241031746"/>
                    </a:ext>
                  </a:extLst>
                </a:gridCol>
                <a:gridCol w="381000">
                  <a:extLst>
                    <a:ext uri="{9D8B030D-6E8A-4147-A177-3AD203B41FA5}">
                      <a16:colId xmlns:a16="http://schemas.microsoft.com/office/drawing/2014/main" val="1235586268"/>
                    </a:ext>
                  </a:extLst>
                </a:gridCol>
                <a:gridCol w="381000">
                  <a:extLst>
                    <a:ext uri="{9D8B030D-6E8A-4147-A177-3AD203B41FA5}">
                      <a16:colId xmlns:a16="http://schemas.microsoft.com/office/drawing/2014/main" val="1918678873"/>
                    </a:ext>
                  </a:extLst>
                </a:gridCol>
                <a:gridCol w="381000">
                  <a:extLst>
                    <a:ext uri="{9D8B030D-6E8A-4147-A177-3AD203B41FA5}">
                      <a16:colId xmlns:a16="http://schemas.microsoft.com/office/drawing/2014/main" val="1214050558"/>
                    </a:ext>
                  </a:extLst>
                </a:gridCol>
                <a:gridCol w="381000">
                  <a:extLst>
                    <a:ext uri="{9D8B030D-6E8A-4147-A177-3AD203B41FA5}">
                      <a16:colId xmlns:a16="http://schemas.microsoft.com/office/drawing/2014/main" val="1479748188"/>
                    </a:ext>
                  </a:extLst>
                </a:gridCol>
              </a:tblGrid>
              <a:tr h="370840">
                <a:tc>
                  <a:txBody>
                    <a:bodyPr/>
                    <a:lstStyle/>
                    <a:p>
                      <a:pPr algn="ctr"/>
                      <a:r>
                        <a:rPr lang="cs-CZ" dirty="0"/>
                        <a:t>0</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1</a:t>
                      </a:r>
                    </a:p>
                  </a:txBody>
                  <a:tcPr/>
                </a:tc>
                <a:tc>
                  <a:txBody>
                    <a:bodyPr/>
                    <a:lstStyle/>
                    <a:p>
                      <a:pPr algn="ctr"/>
                      <a:r>
                        <a:rPr lang="cs-CZ" dirty="0"/>
                        <a:t>1</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1</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1</a:t>
                      </a:r>
                    </a:p>
                  </a:txBody>
                  <a:tcPr>
                    <a:solidFill>
                      <a:srgbClr val="00B0F0"/>
                    </a:solidFill>
                  </a:tcPr>
                </a:tc>
                <a:tc>
                  <a:txBody>
                    <a:bodyPr/>
                    <a:lstStyle/>
                    <a:p>
                      <a:pPr algn="ctr"/>
                      <a:r>
                        <a:rPr lang="cs-CZ" dirty="0"/>
                        <a:t>0</a:t>
                      </a:r>
                    </a:p>
                  </a:txBody>
                  <a:tcPr>
                    <a:solidFill>
                      <a:srgbClr val="00B0F0"/>
                    </a:solidFill>
                  </a:tcPr>
                </a:tc>
                <a:extLst>
                  <a:ext uri="{0D108BD9-81ED-4DB2-BD59-A6C34878D82A}">
                    <a16:rowId xmlns:a16="http://schemas.microsoft.com/office/drawing/2014/main" val="122972896"/>
                  </a:ext>
                </a:extLst>
              </a:tr>
            </a:tbl>
          </a:graphicData>
        </a:graphic>
      </p:graphicFrame>
      <p:sp>
        <p:nvSpPr>
          <p:cNvPr id="4" name="TextovéPole 3">
            <a:extLst>
              <a:ext uri="{FF2B5EF4-FFF2-40B4-BE49-F238E27FC236}">
                <a16:creationId xmlns:a16="http://schemas.microsoft.com/office/drawing/2014/main" id="{3412DC49-9373-45B3-9406-7E835E67E010}"/>
              </a:ext>
            </a:extLst>
          </p:cNvPr>
          <p:cNvSpPr txBox="1"/>
          <p:nvPr/>
        </p:nvSpPr>
        <p:spPr>
          <a:xfrm>
            <a:off x="3743908" y="1719263"/>
            <a:ext cx="612068" cy="377589"/>
          </a:xfrm>
          <a:prstGeom prst="rect">
            <a:avLst/>
          </a:prstGeom>
          <a:noFill/>
        </p:spPr>
        <p:txBody>
          <a:bodyPr wrap="square" rtlCol="0">
            <a:spAutoFit/>
          </a:bodyPr>
          <a:lstStyle/>
          <a:p>
            <a:r>
              <a:rPr lang="cs-CZ" dirty="0"/>
              <a:t>DH</a:t>
            </a:r>
          </a:p>
        </p:txBody>
      </p:sp>
      <p:sp>
        <p:nvSpPr>
          <p:cNvPr id="7" name="TextovéPole 6">
            <a:extLst>
              <a:ext uri="{FF2B5EF4-FFF2-40B4-BE49-F238E27FC236}">
                <a16:creationId xmlns:a16="http://schemas.microsoft.com/office/drawing/2014/main" id="{9744E462-B644-41BA-98F4-B6D76E5EDCFA}"/>
              </a:ext>
            </a:extLst>
          </p:cNvPr>
          <p:cNvSpPr txBox="1"/>
          <p:nvPr/>
        </p:nvSpPr>
        <p:spPr>
          <a:xfrm>
            <a:off x="6840252" y="1735493"/>
            <a:ext cx="612068" cy="377589"/>
          </a:xfrm>
          <a:prstGeom prst="rect">
            <a:avLst/>
          </a:prstGeom>
          <a:noFill/>
        </p:spPr>
        <p:txBody>
          <a:bodyPr wrap="square" rtlCol="0">
            <a:spAutoFit/>
          </a:bodyPr>
          <a:lstStyle/>
          <a:p>
            <a:r>
              <a:rPr lang="cs-CZ" dirty="0"/>
              <a:t>DL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9E8045F-BA30-43A8-AFBE-26F764C50FB2}"/>
              </a:ext>
            </a:extLst>
          </p:cNvPr>
          <p:cNvSpPr>
            <a:spLocks noGrp="1" noChangeArrowheads="1"/>
          </p:cNvSpPr>
          <p:nvPr>
            <p:ph type="title"/>
          </p:nvPr>
        </p:nvSpPr>
        <p:spPr/>
        <p:txBody>
          <a:bodyPr/>
          <a:lstStyle/>
          <a:p>
            <a:pPr eaLnBrk="1" hangingPunct="1"/>
            <a:r>
              <a:rPr lang="cs-CZ" altLang="cs-CZ" dirty="0"/>
              <a:t>Příklad - 8 a 16 bitů</a:t>
            </a:r>
          </a:p>
        </p:txBody>
      </p:sp>
      <p:sp>
        <p:nvSpPr>
          <p:cNvPr id="31747" name="Rectangle 3">
            <a:extLst>
              <a:ext uri="{FF2B5EF4-FFF2-40B4-BE49-F238E27FC236}">
                <a16:creationId xmlns:a16="http://schemas.microsoft.com/office/drawing/2014/main" id="{32CD6D94-0FCE-4D24-A52F-E0F7496015AE}"/>
              </a:ext>
            </a:extLst>
          </p:cNvPr>
          <p:cNvSpPr>
            <a:spLocks noGrp="1" noChangeArrowheads="1"/>
          </p:cNvSpPr>
          <p:nvPr>
            <p:ph type="body" idx="1"/>
          </p:nvPr>
        </p:nvSpPr>
        <p:spPr/>
        <p:txBody>
          <a:bodyPr/>
          <a:lstStyle/>
          <a:p>
            <a:pPr eaLnBrk="1" hangingPunct="1"/>
            <a:r>
              <a:rPr lang="cs-CZ" altLang="cs-CZ" sz="1700" dirty="0"/>
              <a:t>Pozor  </a:t>
            </a:r>
          </a:p>
          <a:p>
            <a:pPr marL="344487" lvl="1" indent="0" eaLnBrk="1" hangingPunct="1">
              <a:buNone/>
            </a:pPr>
            <a:r>
              <a:rPr lang="cs-CZ" altLang="cs-CZ" sz="1700" dirty="0"/>
              <a:t>DH =12</a:t>
            </a:r>
            <a:r>
              <a:rPr lang="cs-CZ" altLang="cs-CZ" sz="1700" b="1" dirty="0"/>
              <a:t>h</a:t>
            </a:r>
            <a:endParaRPr lang="cs-CZ" altLang="cs-CZ" sz="1700" dirty="0"/>
          </a:p>
          <a:p>
            <a:pPr marL="344487" lvl="1" indent="0" eaLnBrk="1" hangingPunct="1">
              <a:buNone/>
            </a:pPr>
            <a:r>
              <a:rPr lang="cs-CZ" altLang="cs-CZ" sz="1700" dirty="0"/>
              <a:t>DL = 34</a:t>
            </a:r>
            <a:r>
              <a:rPr lang="cs-CZ" altLang="cs-CZ" sz="1700" b="1" dirty="0"/>
              <a:t>h</a:t>
            </a:r>
            <a:endParaRPr lang="cs-CZ" altLang="cs-CZ" sz="1700" dirty="0"/>
          </a:p>
          <a:p>
            <a:pPr marL="344487" lvl="1" indent="0" eaLnBrk="1" hangingPunct="1">
              <a:buNone/>
            </a:pPr>
            <a:r>
              <a:rPr lang="cs-CZ" altLang="cs-CZ" sz="1700" dirty="0"/>
              <a:t>jaký je teď stav registru DX ?</a:t>
            </a:r>
          </a:p>
          <a:p>
            <a:pPr lvl="1" eaLnBrk="1" hangingPunct="1"/>
            <a:endParaRPr lang="cs-CZ" altLang="cs-CZ" sz="1700" dirty="0"/>
          </a:p>
          <a:p>
            <a:pPr lvl="1" eaLnBrk="1" hangingPunct="1"/>
            <a:r>
              <a:rPr lang="cs-CZ" altLang="cs-CZ" sz="1700" dirty="0"/>
              <a:t>Teď už je situace poněkud jiná</a:t>
            </a:r>
          </a:p>
          <a:p>
            <a:pPr lvl="1" eaLnBrk="1" hangingPunct="1"/>
            <a:r>
              <a:rPr lang="cs-CZ" altLang="cs-CZ" sz="1700" dirty="0"/>
              <a:t>Do registru DH byl vložen bajt s hodnotou 12h</a:t>
            </a:r>
          </a:p>
          <a:p>
            <a:pPr lvl="1" eaLnBrk="1" hangingPunct="1"/>
            <a:r>
              <a:rPr lang="cs-CZ" altLang="cs-CZ" sz="1700" dirty="0"/>
              <a:t>Do registru DL byl vložen bajt s hodnotou 34h</a:t>
            </a:r>
          </a:p>
          <a:p>
            <a:pPr lvl="1" eaLnBrk="1" hangingPunct="1"/>
            <a:r>
              <a:rPr lang="cs-CZ" altLang="cs-CZ" sz="1700" dirty="0"/>
              <a:t>V registru DX je tedy šestnáctibitové číslo 1234h</a:t>
            </a:r>
            <a:endParaRPr lang="cs-CZ" altLang="cs-CZ" dirty="0"/>
          </a:p>
        </p:txBody>
      </p:sp>
      <p:graphicFrame>
        <p:nvGraphicFramePr>
          <p:cNvPr id="4" name="Tabulka 3">
            <a:extLst>
              <a:ext uri="{FF2B5EF4-FFF2-40B4-BE49-F238E27FC236}">
                <a16:creationId xmlns:a16="http://schemas.microsoft.com/office/drawing/2014/main" id="{E405A19C-7BA3-4480-9BF5-B1C9E3B699C2}"/>
              </a:ext>
            </a:extLst>
          </p:cNvPr>
          <p:cNvGraphicFramePr>
            <a:graphicFrameLocks noGrp="1"/>
          </p:cNvGraphicFramePr>
          <p:nvPr>
            <p:extLst>
              <p:ext uri="{D42A27DB-BD31-4B8C-83A1-F6EECF244321}">
                <p14:modId xmlns:p14="http://schemas.microsoft.com/office/powerpoint/2010/main" val="3948595747"/>
              </p:ext>
            </p:extLst>
          </p:nvPr>
        </p:nvGraphicFramePr>
        <p:xfrm>
          <a:off x="2519772" y="2096852"/>
          <a:ext cx="6096000" cy="3708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3635943901"/>
                    </a:ext>
                  </a:extLst>
                </a:gridCol>
                <a:gridCol w="381000">
                  <a:extLst>
                    <a:ext uri="{9D8B030D-6E8A-4147-A177-3AD203B41FA5}">
                      <a16:colId xmlns:a16="http://schemas.microsoft.com/office/drawing/2014/main" val="2889835794"/>
                    </a:ext>
                  </a:extLst>
                </a:gridCol>
                <a:gridCol w="381000">
                  <a:extLst>
                    <a:ext uri="{9D8B030D-6E8A-4147-A177-3AD203B41FA5}">
                      <a16:colId xmlns:a16="http://schemas.microsoft.com/office/drawing/2014/main" val="4151641892"/>
                    </a:ext>
                  </a:extLst>
                </a:gridCol>
                <a:gridCol w="381000">
                  <a:extLst>
                    <a:ext uri="{9D8B030D-6E8A-4147-A177-3AD203B41FA5}">
                      <a16:colId xmlns:a16="http://schemas.microsoft.com/office/drawing/2014/main" val="2245716170"/>
                    </a:ext>
                  </a:extLst>
                </a:gridCol>
                <a:gridCol w="381000">
                  <a:extLst>
                    <a:ext uri="{9D8B030D-6E8A-4147-A177-3AD203B41FA5}">
                      <a16:colId xmlns:a16="http://schemas.microsoft.com/office/drawing/2014/main" val="336325770"/>
                    </a:ext>
                  </a:extLst>
                </a:gridCol>
                <a:gridCol w="381000">
                  <a:extLst>
                    <a:ext uri="{9D8B030D-6E8A-4147-A177-3AD203B41FA5}">
                      <a16:colId xmlns:a16="http://schemas.microsoft.com/office/drawing/2014/main" val="1627720158"/>
                    </a:ext>
                  </a:extLst>
                </a:gridCol>
                <a:gridCol w="381000">
                  <a:extLst>
                    <a:ext uri="{9D8B030D-6E8A-4147-A177-3AD203B41FA5}">
                      <a16:colId xmlns:a16="http://schemas.microsoft.com/office/drawing/2014/main" val="251147871"/>
                    </a:ext>
                  </a:extLst>
                </a:gridCol>
                <a:gridCol w="381000">
                  <a:extLst>
                    <a:ext uri="{9D8B030D-6E8A-4147-A177-3AD203B41FA5}">
                      <a16:colId xmlns:a16="http://schemas.microsoft.com/office/drawing/2014/main" val="812843900"/>
                    </a:ext>
                  </a:extLst>
                </a:gridCol>
                <a:gridCol w="381000">
                  <a:extLst>
                    <a:ext uri="{9D8B030D-6E8A-4147-A177-3AD203B41FA5}">
                      <a16:colId xmlns:a16="http://schemas.microsoft.com/office/drawing/2014/main" val="2014449326"/>
                    </a:ext>
                  </a:extLst>
                </a:gridCol>
                <a:gridCol w="381000">
                  <a:extLst>
                    <a:ext uri="{9D8B030D-6E8A-4147-A177-3AD203B41FA5}">
                      <a16:colId xmlns:a16="http://schemas.microsoft.com/office/drawing/2014/main" val="666386532"/>
                    </a:ext>
                  </a:extLst>
                </a:gridCol>
                <a:gridCol w="381000">
                  <a:extLst>
                    <a:ext uri="{9D8B030D-6E8A-4147-A177-3AD203B41FA5}">
                      <a16:colId xmlns:a16="http://schemas.microsoft.com/office/drawing/2014/main" val="369082085"/>
                    </a:ext>
                  </a:extLst>
                </a:gridCol>
                <a:gridCol w="381000">
                  <a:extLst>
                    <a:ext uri="{9D8B030D-6E8A-4147-A177-3AD203B41FA5}">
                      <a16:colId xmlns:a16="http://schemas.microsoft.com/office/drawing/2014/main" val="241031746"/>
                    </a:ext>
                  </a:extLst>
                </a:gridCol>
                <a:gridCol w="381000">
                  <a:extLst>
                    <a:ext uri="{9D8B030D-6E8A-4147-A177-3AD203B41FA5}">
                      <a16:colId xmlns:a16="http://schemas.microsoft.com/office/drawing/2014/main" val="1235586268"/>
                    </a:ext>
                  </a:extLst>
                </a:gridCol>
                <a:gridCol w="381000">
                  <a:extLst>
                    <a:ext uri="{9D8B030D-6E8A-4147-A177-3AD203B41FA5}">
                      <a16:colId xmlns:a16="http://schemas.microsoft.com/office/drawing/2014/main" val="1918678873"/>
                    </a:ext>
                  </a:extLst>
                </a:gridCol>
                <a:gridCol w="381000">
                  <a:extLst>
                    <a:ext uri="{9D8B030D-6E8A-4147-A177-3AD203B41FA5}">
                      <a16:colId xmlns:a16="http://schemas.microsoft.com/office/drawing/2014/main" val="1214050558"/>
                    </a:ext>
                  </a:extLst>
                </a:gridCol>
                <a:gridCol w="381000">
                  <a:extLst>
                    <a:ext uri="{9D8B030D-6E8A-4147-A177-3AD203B41FA5}">
                      <a16:colId xmlns:a16="http://schemas.microsoft.com/office/drawing/2014/main" val="1479748188"/>
                    </a:ext>
                  </a:extLst>
                </a:gridCol>
              </a:tblGrid>
              <a:tr h="370840">
                <a:tc>
                  <a:txBody>
                    <a:bodyPr/>
                    <a:lstStyle/>
                    <a:p>
                      <a:pPr algn="ctr"/>
                      <a:r>
                        <a:rPr lang="cs-CZ" dirty="0"/>
                        <a:t>0</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1</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1</a:t>
                      </a:r>
                    </a:p>
                  </a:txBody>
                  <a:tcPr/>
                </a:tc>
                <a:tc>
                  <a:txBody>
                    <a:bodyPr/>
                    <a:lstStyle/>
                    <a:p>
                      <a:pPr algn="ctr"/>
                      <a:r>
                        <a:rPr lang="cs-CZ" dirty="0"/>
                        <a:t>0</a:t>
                      </a:r>
                    </a:p>
                  </a:txBody>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1</a:t>
                      </a:r>
                    </a:p>
                  </a:txBody>
                  <a:tcPr>
                    <a:solidFill>
                      <a:srgbClr val="00B0F0"/>
                    </a:solidFill>
                  </a:tcPr>
                </a:tc>
                <a:tc>
                  <a:txBody>
                    <a:bodyPr/>
                    <a:lstStyle/>
                    <a:p>
                      <a:pPr algn="ctr"/>
                      <a:r>
                        <a:rPr lang="cs-CZ" dirty="0"/>
                        <a:t>1</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1</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extLst>
                  <a:ext uri="{0D108BD9-81ED-4DB2-BD59-A6C34878D82A}">
                    <a16:rowId xmlns:a16="http://schemas.microsoft.com/office/drawing/2014/main" val="122972896"/>
                  </a:ext>
                </a:extLst>
              </a:tr>
            </a:tbl>
          </a:graphicData>
        </a:graphic>
      </p:graphicFrame>
      <p:sp>
        <p:nvSpPr>
          <p:cNvPr id="5" name="TextovéPole 4">
            <a:extLst>
              <a:ext uri="{FF2B5EF4-FFF2-40B4-BE49-F238E27FC236}">
                <a16:creationId xmlns:a16="http://schemas.microsoft.com/office/drawing/2014/main" id="{E587F8E3-3DC3-401C-83DE-7B2D81D7D300}"/>
              </a:ext>
            </a:extLst>
          </p:cNvPr>
          <p:cNvSpPr txBox="1"/>
          <p:nvPr/>
        </p:nvSpPr>
        <p:spPr>
          <a:xfrm>
            <a:off x="3743908" y="1719263"/>
            <a:ext cx="612068" cy="377589"/>
          </a:xfrm>
          <a:prstGeom prst="rect">
            <a:avLst/>
          </a:prstGeom>
          <a:noFill/>
        </p:spPr>
        <p:txBody>
          <a:bodyPr wrap="square" rtlCol="0">
            <a:spAutoFit/>
          </a:bodyPr>
          <a:lstStyle/>
          <a:p>
            <a:r>
              <a:rPr lang="cs-CZ" dirty="0"/>
              <a:t>DH</a:t>
            </a:r>
          </a:p>
        </p:txBody>
      </p:sp>
      <p:sp>
        <p:nvSpPr>
          <p:cNvPr id="6" name="TextovéPole 5">
            <a:extLst>
              <a:ext uri="{FF2B5EF4-FFF2-40B4-BE49-F238E27FC236}">
                <a16:creationId xmlns:a16="http://schemas.microsoft.com/office/drawing/2014/main" id="{BC553BEB-764B-43F5-8E3A-69E9B678D1ED}"/>
              </a:ext>
            </a:extLst>
          </p:cNvPr>
          <p:cNvSpPr txBox="1"/>
          <p:nvPr/>
        </p:nvSpPr>
        <p:spPr>
          <a:xfrm>
            <a:off x="6840252" y="1735493"/>
            <a:ext cx="612068" cy="377589"/>
          </a:xfrm>
          <a:prstGeom prst="rect">
            <a:avLst/>
          </a:prstGeom>
          <a:noFill/>
        </p:spPr>
        <p:txBody>
          <a:bodyPr wrap="square" rtlCol="0">
            <a:spAutoFit/>
          </a:bodyPr>
          <a:lstStyle/>
          <a:p>
            <a:r>
              <a:rPr lang="cs-CZ" dirty="0"/>
              <a:t>DL</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0CAFAA7-CE4D-4E24-ACEB-1C2E486F8518}"/>
              </a:ext>
            </a:extLst>
          </p:cNvPr>
          <p:cNvSpPr>
            <a:spLocks noGrp="1" noChangeArrowheads="1"/>
          </p:cNvSpPr>
          <p:nvPr>
            <p:ph type="title"/>
          </p:nvPr>
        </p:nvSpPr>
        <p:spPr/>
        <p:txBody>
          <a:bodyPr/>
          <a:lstStyle/>
          <a:p>
            <a:pPr eaLnBrk="1" hangingPunct="1"/>
            <a:r>
              <a:rPr lang="cs-CZ" altLang="cs-CZ" dirty="0"/>
              <a:t>Příklad - 8 a 16 bitů</a:t>
            </a:r>
          </a:p>
        </p:txBody>
      </p:sp>
      <p:sp>
        <p:nvSpPr>
          <p:cNvPr id="32771" name="Rectangle 3">
            <a:extLst>
              <a:ext uri="{FF2B5EF4-FFF2-40B4-BE49-F238E27FC236}">
                <a16:creationId xmlns:a16="http://schemas.microsoft.com/office/drawing/2014/main" id="{6D086989-381E-48B6-82E9-A567D9AFDD40}"/>
              </a:ext>
            </a:extLst>
          </p:cNvPr>
          <p:cNvSpPr>
            <a:spLocks noGrp="1" noChangeArrowheads="1"/>
          </p:cNvSpPr>
          <p:nvPr>
            <p:ph type="body" idx="1"/>
          </p:nvPr>
        </p:nvSpPr>
        <p:spPr/>
        <p:txBody>
          <a:bodyPr/>
          <a:lstStyle/>
          <a:p>
            <a:pPr lvl="1" eaLnBrk="1" hangingPunct="1"/>
            <a:endParaRPr lang="cs-CZ" altLang="cs-CZ" sz="2000" dirty="0"/>
          </a:p>
          <a:p>
            <a:pPr lvl="1" eaLnBrk="1" hangingPunct="1"/>
            <a:endParaRPr lang="cs-CZ" altLang="cs-CZ" sz="2000" dirty="0"/>
          </a:p>
          <a:p>
            <a:pPr lvl="1" eaLnBrk="1" hangingPunct="1"/>
            <a:endParaRPr lang="cs-CZ" altLang="cs-CZ" sz="2000" dirty="0"/>
          </a:p>
          <a:p>
            <a:pPr lvl="1" eaLnBrk="1" hangingPunct="1">
              <a:buClr>
                <a:schemeClr val="tx1"/>
              </a:buClr>
              <a:buFontTx/>
              <a:buChar char=" "/>
            </a:pPr>
            <a:r>
              <a:rPr lang="cs-CZ" altLang="cs-CZ" sz="2000" dirty="0"/>
              <a:t>BX =1000</a:t>
            </a:r>
          </a:p>
          <a:p>
            <a:pPr lvl="1" eaLnBrk="1" hangingPunct="1"/>
            <a:endParaRPr lang="cs-CZ" altLang="cs-CZ" sz="2000" dirty="0"/>
          </a:p>
          <a:p>
            <a:pPr lvl="1" eaLnBrk="1" hangingPunct="1">
              <a:buFont typeface="Wingdings" panose="05000000000000000000" pitchFamily="2" charset="2"/>
              <a:buNone/>
            </a:pPr>
            <a:r>
              <a:rPr lang="cs-CZ" altLang="cs-CZ" sz="2000" b="1" dirty="0"/>
              <a:t>jaká je teď hodnota registrů BH a BL ?</a:t>
            </a:r>
          </a:p>
          <a:p>
            <a:pPr lvl="1" eaLnBrk="1" hangingPunct="1"/>
            <a:r>
              <a:rPr lang="cs-CZ" altLang="cs-CZ" sz="2000" dirty="0"/>
              <a:t>V žádném případě neplatí BH=10, BL=0</a:t>
            </a:r>
          </a:p>
          <a:p>
            <a:pPr lvl="1" eaLnBrk="1" hangingPunct="1"/>
            <a:r>
              <a:rPr lang="cs-CZ" altLang="cs-CZ" sz="2000" dirty="0"/>
              <a:t>Do BX bylo vloženo dekadické číslo 1000</a:t>
            </a:r>
          </a:p>
          <a:p>
            <a:pPr lvl="1" eaLnBrk="1" hangingPunct="1"/>
            <a:r>
              <a:rPr lang="cs-CZ" altLang="cs-CZ" sz="2000" dirty="0"/>
              <a:t>Toto číslo sem bylo vloženo jako šestnáct bitů 0000001111101000</a:t>
            </a:r>
          </a:p>
          <a:p>
            <a:pPr lvl="1" eaLnBrk="1" hangingPunct="1"/>
            <a:r>
              <a:rPr lang="cs-CZ" altLang="cs-CZ" sz="2000" dirty="0"/>
              <a:t>Hexadecimálně bychom to zapsali jako 3E8h</a:t>
            </a:r>
          </a:p>
          <a:p>
            <a:pPr lvl="1" eaLnBrk="1" hangingPunct="1"/>
            <a:r>
              <a:rPr lang="cs-CZ" altLang="cs-CZ" sz="2000" dirty="0"/>
              <a:t>Platí tedy, že BH=3 a BL=E8h</a:t>
            </a:r>
            <a:endParaRPr lang="cs-CZ" altLang="cs-CZ" dirty="0"/>
          </a:p>
        </p:txBody>
      </p:sp>
      <p:graphicFrame>
        <p:nvGraphicFramePr>
          <p:cNvPr id="4" name="Tabulka 3">
            <a:extLst>
              <a:ext uri="{FF2B5EF4-FFF2-40B4-BE49-F238E27FC236}">
                <a16:creationId xmlns:a16="http://schemas.microsoft.com/office/drawing/2014/main" id="{3D09E6CE-9D9B-47B6-9682-EC2327064B30}"/>
              </a:ext>
            </a:extLst>
          </p:cNvPr>
          <p:cNvGraphicFramePr>
            <a:graphicFrameLocks noGrp="1"/>
          </p:cNvGraphicFramePr>
          <p:nvPr>
            <p:extLst>
              <p:ext uri="{D42A27DB-BD31-4B8C-83A1-F6EECF244321}">
                <p14:modId xmlns:p14="http://schemas.microsoft.com/office/powerpoint/2010/main" val="3333731131"/>
              </p:ext>
            </p:extLst>
          </p:nvPr>
        </p:nvGraphicFramePr>
        <p:xfrm>
          <a:off x="2951820" y="2113082"/>
          <a:ext cx="6096000" cy="3708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3635943901"/>
                    </a:ext>
                  </a:extLst>
                </a:gridCol>
                <a:gridCol w="381000">
                  <a:extLst>
                    <a:ext uri="{9D8B030D-6E8A-4147-A177-3AD203B41FA5}">
                      <a16:colId xmlns:a16="http://schemas.microsoft.com/office/drawing/2014/main" val="2889835794"/>
                    </a:ext>
                  </a:extLst>
                </a:gridCol>
                <a:gridCol w="381000">
                  <a:extLst>
                    <a:ext uri="{9D8B030D-6E8A-4147-A177-3AD203B41FA5}">
                      <a16:colId xmlns:a16="http://schemas.microsoft.com/office/drawing/2014/main" val="4151641892"/>
                    </a:ext>
                  </a:extLst>
                </a:gridCol>
                <a:gridCol w="381000">
                  <a:extLst>
                    <a:ext uri="{9D8B030D-6E8A-4147-A177-3AD203B41FA5}">
                      <a16:colId xmlns:a16="http://schemas.microsoft.com/office/drawing/2014/main" val="2245716170"/>
                    </a:ext>
                  </a:extLst>
                </a:gridCol>
                <a:gridCol w="381000">
                  <a:extLst>
                    <a:ext uri="{9D8B030D-6E8A-4147-A177-3AD203B41FA5}">
                      <a16:colId xmlns:a16="http://schemas.microsoft.com/office/drawing/2014/main" val="336325770"/>
                    </a:ext>
                  </a:extLst>
                </a:gridCol>
                <a:gridCol w="381000">
                  <a:extLst>
                    <a:ext uri="{9D8B030D-6E8A-4147-A177-3AD203B41FA5}">
                      <a16:colId xmlns:a16="http://schemas.microsoft.com/office/drawing/2014/main" val="1627720158"/>
                    </a:ext>
                  </a:extLst>
                </a:gridCol>
                <a:gridCol w="381000">
                  <a:extLst>
                    <a:ext uri="{9D8B030D-6E8A-4147-A177-3AD203B41FA5}">
                      <a16:colId xmlns:a16="http://schemas.microsoft.com/office/drawing/2014/main" val="251147871"/>
                    </a:ext>
                  </a:extLst>
                </a:gridCol>
                <a:gridCol w="381000">
                  <a:extLst>
                    <a:ext uri="{9D8B030D-6E8A-4147-A177-3AD203B41FA5}">
                      <a16:colId xmlns:a16="http://schemas.microsoft.com/office/drawing/2014/main" val="812843900"/>
                    </a:ext>
                  </a:extLst>
                </a:gridCol>
                <a:gridCol w="381000">
                  <a:extLst>
                    <a:ext uri="{9D8B030D-6E8A-4147-A177-3AD203B41FA5}">
                      <a16:colId xmlns:a16="http://schemas.microsoft.com/office/drawing/2014/main" val="2014449326"/>
                    </a:ext>
                  </a:extLst>
                </a:gridCol>
                <a:gridCol w="381000">
                  <a:extLst>
                    <a:ext uri="{9D8B030D-6E8A-4147-A177-3AD203B41FA5}">
                      <a16:colId xmlns:a16="http://schemas.microsoft.com/office/drawing/2014/main" val="666386532"/>
                    </a:ext>
                  </a:extLst>
                </a:gridCol>
                <a:gridCol w="381000">
                  <a:extLst>
                    <a:ext uri="{9D8B030D-6E8A-4147-A177-3AD203B41FA5}">
                      <a16:colId xmlns:a16="http://schemas.microsoft.com/office/drawing/2014/main" val="369082085"/>
                    </a:ext>
                  </a:extLst>
                </a:gridCol>
                <a:gridCol w="381000">
                  <a:extLst>
                    <a:ext uri="{9D8B030D-6E8A-4147-A177-3AD203B41FA5}">
                      <a16:colId xmlns:a16="http://schemas.microsoft.com/office/drawing/2014/main" val="241031746"/>
                    </a:ext>
                  </a:extLst>
                </a:gridCol>
                <a:gridCol w="381000">
                  <a:extLst>
                    <a:ext uri="{9D8B030D-6E8A-4147-A177-3AD203B41FA5}">
                      <a16:colId xmlns:a16="http://schemas.microsoft.com/office/drawing/2014/main" val="1235586268"/>
                    </a:ext>
                  </a:extLst>
                </a:gridCol>
                <a:gridCol w="381000">
                  <a:extLst>
                    <a:ext uri="{9D8B030D-6E8A-4147-A177-3AD203B41FA5}">
                      <a16:colId xmlns:a16="http://schemas.microsoft.com/office/drawing/2014/main" val="1918678873"/>
                    </a:ext>
                  </a:extLst>
                </a:gridCol>
                <a:gridCol w="381000">
                  <a:extLst>
                    <a:ext uri="{9D8B030D-6E8A-4147-A177-3AD203B41FA5}">
                      <a16:colId xmlns:a16="http://schemas.microsoft.com/office/drawing/2014/main" val="1214050558"/>
                    </a:ext>
                  </a:extLst>
                </a:gridCol>
                <a:gridCol w="381000">
                  <a:extLst>
                    <a:ext uri="{9D8B030D-6E8A-4147-A177-3AD203B41FA5}">
                      <a16:colId xmlns:a16="http://schemas.microsoft.com/office/drawing/2014/main" val="1479748188"/>
                    </a:ext>
                  </a:extLst>
                </a:gridCol>
              </a:tblGrid>
              <a:tr h="370840">
                <a:tc>
                  <a:txBody>
                    <a:bodyPr/>
                    <a:lstStyle/>
                    <a:p>
                      <a:pPr algn="ctr"/>
                      <a:r>
                        <a:rPr lang="cs-CZ" dirty="0"/>
                        <a:t>0</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1</a:t>
                      </a:r>
                    </a:p>
                  </a:txBody>
                  <a:tcPr/>
                </a:tc>
                <a:tc>
                  <a:txBody>
                    <a:bodyPr/>
                    <a:lstStyle/>
                    <a:p>
                      <a:pPr algn="ctr"/>
                      <a:r>
                        <a:rPr lang="cs-CZ" dirty="0"/>
                        <a:t>1</a:t>
                      </a:r>
                    </a:p>
                  </a:txBody>
                  <a:tcPr/>
                </a:tc>
                <a:tc>
                  <a:txBody>
                    <a:bodyPr/>
                    <a:lstStyle/>
                    <a:p>
                      <a:pPr algn="ctr"/>
                      <a:r>
                        <a:rPr lang="cs-CZ" dirty="0"/>
                        <a:t>1</a:t>
                      </a:r>
                    </a:p>
                  </a:txBody>
                  <a:tcPr>
                    <a:solidFill>
                      <a:srgbClr val="00B0F0"/>
                    </a:solidFill>
                  </a:tcPr>
                </a:tc>
                <a:tc>
                  <a:txBody>
                    <a:bodyPr/>
                    <a:lstStyle/>
                    <a:p>
                      <a:pPr algn="ctr"/>
                      <a:r>
                        <a:rPr lang="cs-CZ" dirty="0"/>
                        <a:t>1</a:t>
                      </a:r>
                    </a:p>
                  </a:txBody>
                  <a:tcPr>
                    <a:solidFill>
                      <a:srgbClr val="00B0F0"/>
                    </a:solidFill>
                  </a:tcPr>
                </a:tc>
                <a:tc>
                  <a:txBody>
                    <a:bodyPr/>
                    <a:lstStyle/>
                    <a:p>
                      <a:pPr algn="ctr"/>
                      <a:r>
                        <a:rPr lang="cs-CZ" dirty="0"/>
                        <a:t>1</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1</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extLst>
                  <a:ext uri="{0D108BD9-81ED-4DB2-BD59-A6C34878D82A}">
                    <a16:rowId xmlns:a16="http://schemas.microsoft.com/office/drawing/2014/main" val="122972896"/>
                  </a:ext>
                </a:extLst>
              </a:tr>
            </a:tbl>
          </a:graphicData>
        </a:graphic>
      </p:graphicFrame>
      <p:sp>
        <p:nvSpPr>
          <p:cNvPr id="5" name="TextovéPole 4">
            <a:extLst>
              <a:ext uri="{FF2B5EF4-FFF2-40B4-BE49-F238E27FC236}">
                <a16:creationId xmlns:a16="http://schemas.microsoft.com/office/drawing/2014/main" id="{BE866767-8AF7-4399-8430-2C6E9A9D1111}"/>
              </a:ext>
            </a:extLst>
          </p:cNvPr>
          <p:cNvSpPr txBox="1"/>
          <p:nvPr/>
        </p:nvSpPr>
        <p:spPr>
          <a:xfrm>
            <a:off x="4193958" y="1748718"/>
            <a:ext cx="612068" cy="377589"/>
          </a:xfrm>
          <a:prstGeom prst="rect">
            <a:avLst/>
          </a:prstGeom>
          <a:noFill/>
        </p:spPr>
        <p:txBody>
          <a:bodyPr wrap="square" rtlCol="0">
            <a:spAutoFit/>
          </a:bodyPr>
          <a:lstStyle/>
          <a:p>
            <a:r>
              <a:rPr lang="cs-CZ" dirty="0"/>
              <a:t>BH</a:t>
            </a:r>
          </a:p>
        </p:txBody>
      </p:sp>
      <p:sp>
        <p:nvSpPr>
          <p:cNvPr id="6" name="TextovéPole 5">
            <a:extLst>
              <a:ext uri="{FF2B5EF4-FFF2-40B4-BE49-F238E27FC236}">
                <a16:creationId xmlns:a16="http://schemas.microsoft.com/office/drawing/2014/main" id="{CFDA40E5-63A6-43C5-B37E-4A830280E389}"/>
              </a:ext>
            </a:extLst>
          </p:cNvPr>
          <p:cNvSpPr txBox="1"/>
          <p:nvPr/>
        </p:nvSpPr>
        <p:spPr>
          <a:xfrm>
            <a:off x="7272300" y="1751723"/>
            <a:ext cx="612068" cy="377589"/>
          </a:xfrm>
          <a:prstGeom prst="rect">
            <a:avLst/>
          </a:prstGeom>
          <a:noFill/>
        </p:spPr>
        <p:txBody>
          <a:bodyPr wrap="square" rtlCol="0">
            <a:spAutoFit/>
          </a:bodyPr>
          <a:lstStyle/>
          <a:p>
            <a:r>
              <a:rPr lang="cs-CZ" dirty="0"/>
              <a:t>BL</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0CAFAA7-CE4D-4E24-ACEB-1C2E486F8518}"/>
              </a:ext>
            </a:extLst>
          </p:cNvPr>
          <p:cNvSpPr>
            <a:spLocks noGrp="1" noChangeArrowheads="1"/>
          </p:cNvSpPr>
          <p:nvPr>
            <p:ph type="title"/>
          </p:nvPr>
        </p:nvSpPr>
        <p:spPr/>
        <p:txBody>
          <a:bodyPr/>
          <a:lstStyle/>
          <a:p>
            <a:pPr eaLnBrk="1" hangingPunct="1"/>
            <a:r>
              <a:rPr lang="cs-CZ" altLang="cs-CZ" dirty="0"/>
              <a:t>Příklad - 8 a 16 bitů</a:t>
            </a:r>
          </a:p>
        </p:txBody>
      </p:sp>
      <p:sp>
        <p:nvSpPr>
          <p:cNvPr id="32771" name="Rectangle 3">
            <a:extLst>
              <a:ext uri="{FF2B5EF4-FFF2-40B4-BE49-F238E27FC236}">
                <a16:creationId xmlns:a16="http://schemas.microsoft.com/office/drawing/2014/main" id="{6D086989-381E-48B6-82E9-A567D9AFDD40}"/>
              </a:ext>
            </a:extLst>
          </p:cNvPr>
          <p:cNvSpPr>
            <a:spLocks noGrp="1" noChangeArrowheads="1"/>
          </p:cNvSpPr>
          <p:nvPr>
            <p:ph type="body" idx="1"/>
          </p:nvPr>
        </p:nvSpPr>
        <p:spPr>
          <a:xfrm>
            <a:off x="457200" y="1628800"/>
            <a:ext cx="8229600" cy="4411662"/>
          </a:xfrm>
        </p:spPr>
        <p:txBody>
          <a:bodyPr/>
          <a:lstStyle/>
          <a:p>
            <a:pPr lvl="1" eaLnBrk="1" hangingPunct="1"/>
            <a:endParaRPr lang="cs-CZ" altLang="cs-CZ" sz="2000" dirty="0"/>
          </a:p>
          <a:p>
            <a:pPr lvl="1" eaLnBrk="1" hangingPunct="1"/>
            <a:endParaRPr lang="cs-CZ" altLang="cs-CZ" sz="2000" dirty="0"/>
          </a:p>
          <a:p>
            <a:pPr lvl="1" eaLnBrk="1" hangingPunct="1"/>
            <a:endParaRPr lang="cs-CZ" altLang="cs-CZ" sz="2000" dirty="0"/>
          </a:p>
          <a:p>
            <a:pPr marL="344487" lvl="1" indent="0" eaLnBrk="1" hangingPunct="1">
              <a:buClr>
                <a:schemeClr val="tx1"/>
              </a:buClr>
              <a:buNone/>
            </a:pPr>
            <a:endParaRPr lang="cs-CZ" altLang="cs-CZ" sz="1800" dirty="0"/>
          </a:p>
          <a:p>
            <a:pPr marL="344487" lvl="1" indent="0" eaLnBrk="1" hangingPunct="1">
              <a:buClr>
                <a:schemeClr val="tx1"/>
              </a:buClr>
              <a:buNone/>
            </a:pPr>
            <a:r>
              <a:rPr lang="cs-CZ" altLang="cs-CZ" sz="1800" dirty="0"/>
              <a:t>V registru CH je nastavený 2.bit </a:t>
            </a:r>
          </a:p>
          <a:p>
            <a:pPr marL="344487" lvl="1" indent="0" eaLnBrk="1" hangingPunct="1">
              <a:buClr>
                <a:schemeClr val="tx1"/>
              </a:buClr>
              <a:buNone/>
            </a:pPr>
            <a:r>
              <a:rPr lang="cs-CZ" altLang="cs-CZ" sz="1800" dirty="0"/>
              <a:t>Všechny ostatní bity v registru CX jsou nulové</a:t>
            </a:r>
          </a:p>
          <a:p>
            <a:pPr lvl="1" eaLnBrk="1" hangingPunct="1">
              <a:buFont typeface="Wingdings" panose="05000000000000000000" pitchFamily="2" charset="2"/>
              <a:buNone/>
            </a:pPr>
            <a:r>
              <a:rPr lang="cs-CZ" altLang="cs-CZ" sz="1800" b="1" dirty="0"/>
              <a:t>Určete hodnotu CH a CX v desítkové soustavě</a:t>
            </a:r>
          </a:p>
          <a:p>
            <a:pPr lvl="1" eaLnBrk="1" hangingPunct="1">
              <a:buFont typeface="Wingdings" panose="05000000000000000000" pitchFamily="2" charset="2"/>
              <a:buNone/>
            </a:pPr>
            <a:endParaRPr lang="cs-CZ" altLang="cs-CZ" sz="1800" b="1" dirty="0"/>
          </a:p>
          <a:p>
            <a:pPr lvl="1" eaLnBrk="1" hangingPunct="1"/>
            <a:r>
              <a:rPr lang="cs-CZ" altLang="cs-CZ" sz="1800" dirty="0"/>
              <a:t>Stav registru CH vypadá takto CH=00000100 b</a:t>
            </a:r>
          </a:p>
          <a:p>
            <a:pPr lvl="1" eaLnBrk="1" hangingPunct="1"/>
            <a:r>
              <a:rPr lang="cs-CZ" altLang="cs-CZ" sz="1800" dirty="0"/>
              <a:t>V registru CH je nastaven 2.bit, tedy bit s vahou 4</a:t>
            </a:r>
          </a:p>
          <a:p>
            <a:pPr lvl="1" eaLnBrk="1" hangingPunct="1"/>
            <a:r>
              <a:rPr lang="cs-CZ" altLang="cs-CZ" sz="1800" dirty="0"/>
              <a:t>CH=4</a:t>
            </a:r>
          </a:p>
          <a:p>
            <a:pPr lvl="1" eaLnBrk="1" hangingPunct="1"/>
            <a:endParaRPr lang="cs-CZ" altLang="cs-CZ" sz="1800" dirty="0"/>
          </a:p>
          <a:p>
            <a:pPr lvl="1" eaLnBrk="1" hangingPunct="1"/>
            <a:r>
              <a:rPr lang="cs-CZ" altLang="cs-CZ" sz="1800" dirty="0"/>
              <a:t>2.bit v registru CH odpovídá 10. bitu v registru CX</a:t>
            </a:r>
          </a:p>
          <a:p>
            <a:pPr lvl="1" eaLnBrk="1" hangingPunct="1"/>
            <a:r>
              <a:rPr lang="cs-CZ" altLang="cs-CZ" sz="1800" dirty="0"/>
              <a:t>V registru CX je nastaven 10.bit, tedy bit s vahou 1024</a:t>
            </a:r>
          </a:p>
          <a:p>
            <a:pPr lvl="1" eaLnBrk="1" hangingPunct="1"/>
            <a:r>
              <a:rPr lang="cs-CZ" altLang="cs-CZ" sz="1800" dirty="0"/>
              <a:t>CX=1024</a:t>
            </a:r>
          </a:p>
        </p:txBody>
      </p:sp>
      <p:graphicFrame>
        <p:nvGraphicFramePr>
          <p:cNvPr id="4" name="Tabulka 3">
            <a:extLst>
              <a:ext uri="{FF2B5EF4-FFF2-40B4-BE49-F238E27FC236}">
                <a16:creationId xmlns:a16="http://schemas.microsoft.com/office/drawing/2014/main" id="{3D09E6CE-9D9B-47B6-9682-EC2327064B30}"/>
              </a:ext>
            </a:extLst>
          </p:cNvPr>
          <p:cNvGraphicFramePr>
            <a:graphicFrameLocks noGrp="1"/>
          </p:cNvGraphicFramePr>
          <p:nvPr>
            <p:extLst>
              <p:ext uri="{D42A27DB-BD31-4B8C-83A1-F6EECF244321}">
                <p14:modId xmlns:p14="http://schemas.microsoft.com/office/powerpoint/2010/main" val="3722417287"/>
              </p:ext>
            </p:extLst>
          </p:nvPr>
        </p:nvGraphicFramePr>
        <p:xfrm>
          <a:off x="2951820" y="2113082"/>
          <a:ext cx="6096000" cy="3708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3635943901"/>
                    </a:ext>
                  </a:extLst>
                </a:gridCol>
                <a:gridCol w="381000">
                  <a:extLst>
                    <a:ext uri="{9D8B030D-6E8A-4147-A177-3AD203B41FA5}">
                      <a16:colId xmlns:a16="http://schemas.microsoft.com/office/drawing/2014/main" val="2889835794"/>
                    </a:ext>
                  </a:extLst>
                </a:gridCol>
                <a:gridCol w="381000">
                  <a:extLst>
                    <a:ext uri="{9D8B030D-6E8A-4147-A177-3AD203B41FA5}">
                      <a16:colId xmlns:a16="http://schemas.microsoft.com/office/drawing/2014/main" val="4151641892"/>
                    </a:ext>
                  </a:extLst>
                </a:gridCol>
                <a:gridCol w="381000">
                  <a:extLst>
                    <a:ext uri="{9D8B030D-6E8A-4147-A177-3AD203B41FA5}">
                      <a16:colId xmlns:a16="http://schemas.microsoft.com/office/drawing/2014/main" val="2245716170"/>
                    </a:ext>
                  </a:extLst>
                </a:gridCol>
                <a:gridCol w="381000">
                  <a:extLst>
                    <a:ext uri="{9D8B030D-6E8A-4147-A177-3AD203B41FA5}">
                      <a16:colId xmlns:a16="http://schemas.microsoft.com/office/drawing/2014/main" val="336325770"/>
                    </a:ext>
                  </a:extLst>
                </a:gridCol>
                <a:gridCol w="381000">
                  <a:extLst>
                    <a:ext uri="{9D8B030D-6E8A-4147-A177-3AD203B41FA5}">
                      <a16:colId xmlns:a16="http://schemas.microsoft.com/office/drawing/2014/main" val="1627720158"/>
                    </a:ext>
                  </a:extLst>
                </a:gridCol>
                <a:gridCol w="381000">
                  <a:extLst>
                    <a:ext uri="{9D8B030D-6E8A-4147-A177-3AD203B41FA5}">
                      <a16:colId xmlns:a16="http://schemas.microsoft.com/office/drawing/2014/main" val="251147871"/>
                    </a:ext>
                  </a:extLst>
                </a:gridCol>
                <a:gridCol w="381000">
                  <a:extLst>
                    <a:ext uri="{9D8B030D-6E8A-4147-A177-3AD203B41FA5}">
                      <a16:colId xmlns:a16="http://schemas.microsoft.com/office/drawing/2014/main" val="812843900"/>
                    </a:ext>
                  </a:extLst>
                </a:gridCol>
                <a:gridCol w="381000">
                  <a:extLst>
                    <a:ext uri="{9D8B030D-6E8A-4147-A177-3AD203B41FA5}">
                      <a16:colId xmlns:a16="http://schemas.microsoft.com/office/drawing/2014/main" val="2014449326"/>
                    </a:ext>
                  </a:extLst>
                </a:gridCol>
                <a:gridCol w="381000">
                  <a:extLst>
                    <a:ext uri="{9D8B030D-6E8A-4147-A177-3AD203B41FA5}">
                      <a16:colId xmlns:a16="http://schemas.microsoft.com/office/drawing/2014/main" val="666386532"/>
                    </a:ext>
                  </a:extLst>
                </a:gridCol>
                <a:gridCol w="381000">
                  <a:extLst>
                    <a:ext uri="{9D8B030D-6E8A-4147-A177-3AD203B41FA5}">
                      <a16:colId xmlns:a16="http://schemas.microsoft.com/office/drawing/2014/main" val="369082085"/>
                    </a:ext>
                  </a:extLst>
                </a:gridCol>
                <a:gridCol w="381000">
                  <a:extLst>
                    <a:ext uri="{9D8B030D-6E8A-4147-A177-3AD203B41FA5}">
                      <a16:colId xmlns:a16="http://schemas.microsoft.com/office/drawing/2014/main" val="241031746"/>
                    </a:ext>
                  </a:extLst>
                </a:gridCol>
                <a:gridCol w="381000">
                  <a:extLst>
                    <a:ext uri="{9D8B030D-6E8A-4147-A177-3AD203B41FA5}">
                      <a16:colId xmlns:a16="http://schemas.microsoft.com/office/drawing/2014/main" val="1235586268"/>
                    </a:ext>
                  </a:extLst>
                </a:gridCol>
                <a:gridCol w="381000">
                  <a:extLst>
                    <a:ext uri="{9D8B030D-6E8A-4147-A177-3AD203B41FA5}">
                      <a16:colId xmlns:a16="http://schemas.microsoft.com/office/drawing/2014/main" val="1918678873"/>
                    </a:ext>
                  </a:extLst>
                </a:gridCol>
                <a:gridCol w="381000">
                  <a:extLst>
                    <a:ext uri="{9D8B030D-6E8A-4147-A177-3AD203B41FA5}">
                      <a16:colId xmlns:a16="http://schemas.microsoft.com/office/drawing/2014/main" val="1214050558"/>
                    </a:ext>
                  </a:extLst>
                </a:gridCol>
                <a:gridCol w="381000">
                  <a:extLst>
                    <a:ext uri="{9D8B030D-6E8A-4147-A177-3AD203B41FA5}">
                      <a16:colId xmlns:a16="http://schemas.microsoft.com/office/drawing/2014/main" val="1479748188"/>
                    </a:ext>
                  </a:extLst>
                </a:gridCol>
              </a:tblGrid>
              <a:tr h="370840">
                <a:tc>
                  <a:txBody>
                    <a:bodyPr/>
                    <a:lstStyle/>
                    <a:p>
                      <a:pPr algn="ctr"/>
                      <a:r>
                        <a:rPr lang="cs-CZ" dirty="0"/>
                        <a:t>0</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1</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extLst>
                  <a:ext uri="{0D108BD9-81ED-4DB2-BD59-A6C34878D82A}">
                    <a16:rowId xmlns:a16="http://schemas.microsoft.com/office/drawing/2014/main" val="122972896"/>
                  </a:ext>
                </a:extLst>
              </a:tr>
            </a:tbl>
          </a:graphicData>
        </a:graphic>
      </p:graphicFrame>
      <p:sp>
        <p:nvSpPr>
          <p:cNvPr id="5" name="TextovéPole 4">
            <a:extLst>
              <a:ext uri="{FF2B5EF4-FFF2-40B4-BE49-F238E27FC236}">
                <a16:creationId xmlns:a16="http://schemas.microsoft.com/office/drawing/2014/main" id="{BE866767-8AF7-4399-8430-2C6E9A9D1111}"/>
              </a:ext>
            </a:extLst>
          </p:cNvPr>
          <p:cNvSpPr txBox="1"/>
          <p:nvPr/>
        </p:nvSpPr>
        <p:spPr>
          <a:xfrm>
            <a:off x="4193958" y="1748718"/>
            <a:ext cx="612068" cy="377589"/>
          </a:xfrm>
          <a:prstGeom prst="rect">
            <a:avLst/>
          </a:prstGeom>
          <a:noFill/>
        </p:spPr>
        <p:txBody>
          <a:bodyPr wrap="square" rtlCol="0">
            <a:spAutoFit/>
          </a:bodyPr>
          <a:lstStyle/>
          <a:p>
            <a:r>
              <a:rPr lang="cs-CZ" dirty="0"/>
              <a:t>CH</a:t>
            </a:r>
          </a:p>
        </p:txBody>
      </p:sp>
      <p:sp>
        <p:nvSpPr>
          <p:cNvPr id="6" name="TextovéPole 5">
            <a:extLst>
              <a:ext uri="{FF2B5EF4-FFF2-40B4-BE49-F238E27FC236}">
                <a16:creationId xmlns:a16="http://schemas.microsoft.com/office/drawing/2014/main" id="{CFDA40E5-63A6-43C5-B37E-4A830280E389}"/>
              </a:ext>
            </a:extLst>
          </p:cNvPr>
          <p:cNvSpPr txBox="1"/>
          <p:nvPr/>
        </p:nvSpPr>
        <p:spPr>
          <a:xfrm>
            <a:off x="7272300" y="1751723"/>
            <a:ext cx="612068" cy="377589"/>
          </a:xfrm>
          <a:prstGeom prst="rect">
            <a:avLst/>
          </a:prstGeom>
          <a:noFill/>
        </p:spPr>
        <p:txBody>
          <a:bodyPr wrap="square" rtlCol="0">
            <a:spAutoFit/>
          </a:bodyPr>
          <a:lstStyle/>
          <a:p>
            <a:r>
              <a:rPr lang="cs-CZ" dirty="0"/>
              <a:t>CL</a:t>
            </a:r>
          </a:p>
        </p:txBody>
      </p:sp>
      <p:cxnSp>
        <p:nvCxnSpPr>
          <p:cNvPr id="3" name="Přímá spojnice se šipkou 2">
            <a:extLst>
              <a:ext uri="{FF2B5EF4-FFF2-40B4-BE49-F238E27FC236}">
                <a16:creationId xmlns:a16="http://schemas.microsoft.com/office/drawing/2014/main" id="{78CB28BB-DDCA-4013-86D1-71282D5C2D56}"/>
              </a:ext>
            </a:extLst>
          </p:cNvPr>
          <p:cNvCxnSpPr/>
          <p:nvPr/>
        </p:nvCxnSpPr>
        <p:spPr>
          <a:xfrm flipH="1">
            <a:off x="5076056" y="1417638"/>
            <a:ext cx="612068" cy="695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ovéPole 6">
            <a:extLst>
              <a:ext uri="{FF2B5EF4-FFF2-40B4-BE49-F238E27FC236}">
                <a16:creationId xmlns:a16="http://schemas.microsoft.com/office/drawing/2014/main" id="{069C3470-94A6-4EB3-B0C0-E4C26A054AAA}"/>
              </a:ext>
            </a:extLst>
          </p:cNvPr>
          <p:cNvSpPr txBox="1"/>
          <p:nvPr/>
        </p:nvSpPr>
        <p:spPr>
          <a:xfrm>
            <a:off x="5472100" y="1160748"/>
            <a:ext cx="1260140" cy="307777"/>
          </a:xfrm>
          <a:prstGeom prst="rect">
            <a:avLst/>
          </a:prstGeom>
          <a:noFill/>
        </p:spPr>
        <p:txBody>
          <a:bodyPr wrap="square" rtlCol="0">
            <a:spAutoFit/>
          </a:bodyPr>
          <a:lstStyle/>
          <a:p>
            <a:r>
              <a:rPr lang="cs-CZ" sz="1400" dirty="0"/>
              <a:t>2.bit v CH</a:t>
            </a:r>
          </a:p>
        </p:txBody>
      </p:sp>
      <p:sp>
        <p:nvSpPr>
          <p:cNvPr id="8" name="TextovéPole 7">
            <a:extLst>
              <a:ext uri="{FF2B5EF4-FFF2-40B4-BE49-F238E27FC236}">
                <a16:creationId xmlns:a16="http://schemas.microsoft.com/office/drawing/2014/main" id="{75DDCD19-340D-4A9A-B393-48852AE33993}"/>
              </a:ext>
            </a:extLst>
          </p:cNvPr>
          <p:cNvSpPr txBox="1"/>
          <p:nvPr/>
        </p:nvSpPr>
        <p:spPr>
          <a:xfrm>
            <a:off x="4435385" y="2829907"/>
            <a:ext cx="1584176" cy="307777"/>
          </a:xfrm>
          <a:prstGeom prst="rect">
            <a:avLst/>
          </a:prstGeom>
          <a:noFill/>
        </p:spPr>
        <p:txBody>
          <a:bodyPr wrap="square" rtlCol="0">
            <a:spAutoFit/>
          </a:bodyPr>
          <a:lstStyle/>
          <a:p>
            <a:r>
              <a:rPr lang="cs-CZ" sz="1400" dirty="0"/>
              <a:t>10.bit v CX</a:t>
            </a:r>
          </a:p>
        </p:txBody>
      </p:sp>
      <p:cxnSp>
        <p:nvCxnSpPr>
          <p:cNvPr id="10" name="Přímá spojnice se šipkou 9">
            <a:extLst>
              <a:ext uri="{FF2B5EF4-FFF2-40B4-BE49-F238E27FC236}">
                <a16:creationId xmlns:a16="http://schemas.microsoft.com/office/drawing/2014/main" id="{F38E5EAF-1930-48E7-8114-6E4003BB0A97}"/>
              </a:ext>
            </a:extLst>
          </p:cNvPr>
          <p:cNvCxnSpPr/>
          <p:nvPr/>
        </p:nvCxnSpPr>
        <p:spPr>
          <a:xfrm flipV="1">
            <a:off x="5076056" y="2483922"/>
            <a:ext cx="0" cy="4050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ovéPole 12">
            <a:extLst>
              <a:ext uri="{FF2B5EF4-FFF2-40B4-BE49-F238E27FC236}">
                <a16:creationId xmlns:a16="http://schemas.microsoft.com/office/drawing/2014/main" id="{05995DC0-E675-4879-A70D-F22880904202}"/>
              </a:ext>
            </a:extLst>
          </p:cNvPr>
          <p:cNvSpPr txBox="1"/>
          <p:nvPr/>
        </p:nvSpPr>
        <p:spPr>
          <a:xfrm>
            <a:off x="5544108" y="2797641"/>
            <a:ext cx="1584176" cy="369332"/>
          </a:xfrm>
          <a:prstGeom prst="rect">
            <a:avLst/>
          </a:prstGeom>
          <a:noFill/>
        </p:spPr>
        <p:txBody>
          <a:bodyPr wrap="square" rtlCol="0">
            <a:spAutoFit/>
          </a:bodyPr>
          <a:lstStyle/>
          <a:p>
            <a:r>
              <a:rPr lang="cs-CZ" dirty="0"/>
              <a:t>   </a:t>
            </a:r>
            <a:r>
              <a:rPr lang="cs-CZ" sz="1400" dirty="0"/>
              <a:t>7.bit v CX</a:t>
            </a:r>
          </a:p>
        </p:txBody>
      </p:sp>
      <p:cxnSp>
        <p:nvCxnSpPr>
          <p:cNvPr id="14" name="Přímá spojnice se šipkou 13">
            <a:extLst>
              <a:ext uri="{FF2B5EF4-FFF2-40B4-BE49-F238E27FC236}">
                <a16:creationId xmlns:a16="http://schemas.microsoft.com/office/drawing/2014/main" id="{B3A500D4-FC17-4953-A6F4-33B440178C76}"/>
              </a:ext>
            </a:extLst>
          </p:cNvPr>
          <p:cNvCxnSpPr/>
          <p:nvPr/>
        </p:nvCxnSpPr>
        <p:spPr>
          <a:xfrm flipV="1">
            <a:off x="6184779" y="2451656"/>
            <a:ext cx="0" cy="4050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44678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0CAFAA7-CE4D-4E24-ACEB-1C2E486F8518}"/>
              </a:ext>
            </a:extLst>
          </p:cNvPr>
          <p:cNvSpPr>
            <a:spLocks noGrp="1" noChangeArrowheads="1"/>
          </p:cNvSpPr>
          <p:nvPr>
            <p:ph type="title"/>
          </p:nvPr>
        </p:nvSpPr>
        <p:spPr/>
        <p:txBody>
          <a:bodyPr/>
          <a:lstStyle/>
          <a:p>
            <a:pPr eaLnBrk="1" hangingPunct="1"/>
            <a:r>
              <a:rPr lang="cs-CZ" altLang="cs-CZ" dirty="0"/>
              <a:t>Příklad - 8 a 16 bitů</a:t>
            </a:r>
          </a:p>
        </p:txBody>
      </p:sp>
      <p:sp>
        <p:nvSpPr>
          <p:cNvPr id="32771" name="Rectangle 3">
            <a:extLst>
              <a:ext uri="{FF2B5EF4-FFF2-40B4-BE49-F238E27FC236}">
                <a16:creationId xmlns:a16="http://schemas.microsoft.com/office/drawing/2014/main" id="{6D086989-381E-48B6-82E9-A567D9AFDD40}"/>
              </a:ext>
            </a:extLst>
          </p:cNvPr>
          <p:cNvSpPr>
            <a:spLocks noGrp="1" noChangeArrowheads="1"/>
          </p:cNvSpPr>
          <p:nvPr>
            <p:ph type="body" idx="1"/>
          </p:nvPr>
        </p:nvSpPr>
        <p:spPr/>
        <p:txBody>
          <a:bodyPr/>
          <a:lstStyle/>
          <a:p>
            <a:pPr lvl="1" eaLnBrk="1" hangingPunct="1"/>
            <a:endParaRPr lang="cs-CZ" altLang="cs-CZ" sz="2000" dirty="0"/>
          </a:p>
          <a:p>
            <a:pPr lvl="1" eaLnBrk="1" hangingPunct="1"/>
            <a:endParaRPr lang="cs-CZ" altLang="cs-CZ" sz="2000" dirty="0"/>
          </a:p>
          <a:p>
            <a:pPr lvl="1" eaLnBrk="1" hangingPunct="1"/>
            <a:endParaRPr lang="cs-CZ" altLang="cs-CZ" sz="2000" dirty="0"/>
          </a:p>
          <a:p>
            <a:pPr lvl="1" eaLnBrk="1" hangingPunct="1">
              <a:buClr>
                <a:schemeClr val="tx1"/>
              </a:buClr>
              <a:buFontTx/>
              <a:buChar char=" "/>
            </a:pPr>
            <a:r>
              <a:rPr lang="cs-CZ" altLang="cs-CZ" sz="2000" dirty="0"/>
              <a:t>CH=1</a:t>
            </a:r>
          </a:p>
          <a:p>
            <a:pPr lvl="1" eaLnBrk="1" hangingPunct="1">
              <a:buClr>
                <a:schemeClr val="tx1"/>
              </a:buClr>
              <a:buFontTx/>
              <a:buChar char=" "/>
            </a:pPr>
            <a:r>
              <a:rPr lang="cs-CZ" altLang="cs-CZ" sz="2000" dirty="0"/>
              <a:t>CL=1</a:t>
            </a:r>
          </a:p>
          <a:p>
            <a:pPr lvl="1" eaLnBrk="1" hangingPunct="1"/>
            <a:endParaRPr lang="cs-CZ" altLang="cs-CZ" sz="2000" dirty="0"/>
          </a:p>
          <a:p>
            <a:pPr lvl="1" eaLnBrk="1" hangingPunct="1">
              <a:buFont typeface="Wingdings" panose="05000000000000000000" pitchFamily="2" charset="2"/>
              <a:buNone/>
            </a:pPr>
            <a:r>
              <a:rPr lang="cs-CZ" altLang="cs-CZ" sz="2000" b="1" dirty="0"/>
              <a:t>Určete hodnotu CX v desítkové soustavě</a:t>
            </a:r>
          </a:p>
          <a:p>
            <a:pPr lvl="1" eaLnBrk="1" hangingPunct="1"/>
            <a:r>
              <a:rPr lang="cs-CZ" altLang="cs-CZ" sz="2000" dirty="0"/>
              <a:t>V žádném případě neplatí CX=11 !</a:t>
            </a:r>
          </a:p>
          <a:p>
            <a:pPr lvl="1" eaLnBrk="1" hangingPunct="1"/>
            <a:r>
              <a:rPr lang="cs-CZ" altLang="cs-CZ" sz="2000" dirty="0"/>
              <a:t>V CX je vloženo dekadické číslo </a:t>
            </a:r>
            <a:r>
              <a:rPr lang="cs-CZ" altLang="cs-CZ" sz="2000" u="sng" dirty="0"/>
              <a:t>257</a:t>
            </a:r>
          </a:p>
          <a:p>
            <a:pPr lvl="1" eaLnBrk="1" hangingPunct="1"/>
            <a:endParaRPr lang="cs-CZ" altLang="cs-CZ" sz="2000" dirty="0"/>
          </a:p>
          <a:p>
            <a:pPr lvl="1" eaLnBrk="1" hangingPunct="1"/>
            <a:r>
              <a:rPr lang="cs-CZ" altLang="cs-CZ" sz="2000" dirty="0"/>
              <a:t>Nastaven je 0. bit a 8.bit registru CX</a:t>
            </a:r>
          </a:p>
          <a:p>
            <a:pPr lvl="1" eaLnBrk="1" hangingPunct="1"/>
            <a:r>
              <a:rPr lang="cs-CZ" altLang="cs-CZ" sz="2000" dirty="0"/>
              <a:t>Nastaveny jsou tedy bity s vahou 1 + 256</a:t>
            </a:r>
          </a:p>
        </p:txBody>
      </p:sp>
      <p:graphicFrame>
        <p:nvGraphicFramePr>
          <p:cNvPr id="4" name="Tabulka 3">
            <a:extLst>
              <a:ext uri="{FF2B5EF4-FFF2-40B4-BE49-F238E27FC236}">
                <a16:creationId xmlns:a16="http://schemas.microsoft.com/office/drawing/2014/main" id="{3D09E6CE-9D9B-47B6-9682-EC2327064B30}"/>
              </a:ext>
            </a:extLst>
          </p:cNvPr>
          <p:cNvGraphicFramePr>
            <a:graphicFrameLocks noGrp="1"/>
          </p:cNvGraphicFramePr>
          <p:nvPr>
            <p:extLst>
              <p:ext uri="{D42A27DB-BD31-4B8C-83A1-F6EECF244321}">
                <p14:modId xmlns:p14="http://schemas.microsoft.com/office/powerpoint/2010/main" val="1252990166"/>
              </p:ext>
            </p:extLst>
          </p:nvPr>
        </p:nvGraphicFramePr>
        <p:xfrm>
          <a:off x="2951820" y="2113082"/>
          <a:ext cx="6096000" cy="3708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3635943901"/>
                    </a:ext>
                  </a:extLst>
                </a:gridCol>
                <a:gridCol w="381000">
                  <a:extLst>
                    <a:ext uri="{9D8B030D-6E8A-4147-A177-3AD203B41FA5}">
                      <a16:colId xmlns:a16="http://schemas.microsoft.com/office/drawing/2014/main" val="2889835794"/>
                    </a:ext>
                  </a:extLst>
                </a:gridCol>
                <a:gridCol w="381000">
                  <a:extLst>
                    <a:ext uri="{9D8B030D-6E8A-4147-A177-3AD203B41FA5}">
                      <a16:colId xmlns:a16="http://schemas.microsoft.com/office/drawing/2014/main" val="4151641892"/>
                    </a:ext>
                  </a:extLst>
                </a:gridCol>
                <a:gridCol w="381000">
                  <a:extLst>
                    <a:ext uri="{9D8B030D-6E8A-4147-A177-3AD203B41FA5}">
                      <a16:colId xmlns:a16="http://schemas.microsoft.com/office/drawing/2014/main" val="2245716170"/>
                    </a:ext>
                  </a:extLst>
                </a:gridCol>
                <a:gridCol w="381000">
                  <a:extLst>
                    <a:ext uri="{9D8B030D-6E8A-4147-A177-3AD203B41FA5}">
                      <a16:colId xmlns:a16="http://schemas.microsoft.com/office/drawing/2014/main" val="336325770"/>
                    </a:ext>
                  </a:extLst>
                </a:gridCol>
                <a:gridCol w="381000">
                  <a:extLst>
                    <a:ext uri="{9D8B030D-6E8A-4147-A177-3AD203B41FA5}">
                      <a16:colId xmlns:a16="http://schemas.microsoft.com/office/drawing/2014/main" val="1627720158"/>
                    </a:ext>
                  </a:extLst>
                </a:gridCol>
                <a:gridCol w="381000">
                  <a:extLst>
                    <a:ext uri="{9D8B030D-6E8A-4147-A177-3AD203B41FA5}">
                      <a16:colId xmlns:a16="http://schemas.microsoft.com/office/drawing/2014/main" val="251147871"/>
                    </a:ext>
                  </a:extLst>
                </a:gridCol>
                <a:gridCol w="381000">
                  <a:extLst>
                    <a:ext uri="{9D8B030D-6E8A-4147-A177-3AD203B41FA5}">
                      <a16:colId xmlns:a16="http://schemas.microsoft.com/office/drawing/2014/main" val="812843900"/>
                    </a:ext>
                  </a:extLst>
                </a:gridCol>
                <a:gridCol w="381000">
                  <a:extLst>
                    <a:ext uri="{9D8B030D-6E8A-4147-A177-3AD203B41FA5}">
                      <a16:colId xmlns:a16="http://schemas.microsoft.com/office/drawing/2014/main" val="2014449326"/>
                    </a:ext>
                  </a:extLst>
                </a:gridCol>
                <a:gridCol w="381000">
                  <a:extLst>
                    <a:ext uri="{9D8B030D-6E8A-4147-A177-3AD203B41FA5}">
                      <a16:colId xmlns:a16="http://schemas.microsoft.com/office/drawing/2014/main" val="666386532"/>
                    </a:ext>
                  </a:extLst>
                </a:gridCol>
                <a:gridCol w="381000">
                  <a:extLst>
                    <a:ext uri="{9D8B030D-6E8A-4147-A177-3AD203B41FA5}">
                      <a16:colId xmlns:a16="http://schemas.microsoft.com/office/drawing/2014/main" val="369082085"/>
                    </a:ext>
                  </a:extLst>
                </a:gridCol>
                <a:gridCol w="381000">
                  <a:extLst>
                    <a:ext uri="{9D8B030D-6E8A-4147-A177-3AD203B41FA5}">
                      <a16:colId xmlns:a16="http://schemas.microsoft.com/office/drawing/2014/main" val="241031746"/>
                    </a:ext>
                  </a:extLst>
                </a:gridCol>
                <a:gridCol w="381000">
                  <a:extLst>
                    <a:ext uri="{9D8B030D-6E8A-4147-A177-3AD203B41FA5}">
                      <a16:colId xmlns:a16="http://schemas.microsoft.com/office/drawing/2014/main" val="1235586268"/>
                    </a:ext>
                  </a:extLst>
                </a:gridCol>
                <a:gridCol w="381000">
                  <a:extLst>
                    <a:ext uri="{9D8B030D-6E8A-4147-A177-3AD203B41FA5}">
                      <a16:colId xmlns:a16="http://schemas.microsoft.com/office/drawing/2014/main" val="1918678873"/>
                    </a:ext>
                  </a:extLst>
                </a:gridCol>
                <a:gridCol w="381000">
                  <a:extLst>
                    <a:ext uri="{9D8B030D-6E8A-4147-A177-3AD203B41FA5}">
                      <a16:colId xmlns:a16="http://schemas.microsoft.com/office/drawing/2014/main" val="1214050558"/>
                    </a:ext>
                  </a:extLst>
                </a:gridCol>
                <a:gridCol w="381000">
                  <a:extLst>
                    <a:ext uri="{9D8B030D-6E8A-4147-A177-3AD203B41FA5}">
                      <a16:colId xmlns:a16="http://schemas.microsoft.com/office/drawing/2014/main" val="1479748188"/>
                    </a:ext>
                  </a:extLst>
                </a:gridCol>
              </a:tblGrid>
              <a:tr h="370840">
                <a:tc>
                  <a:txBody>
                    <a:bodyPr/>
                    <a:lstStyle/>
                    <a:p>
                      <a:pPr algn="ctr"/>
                      <a:r>
                        <a:rPr lang="cs-CZ" dirty="0"/>
                        <a:t>0</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0</a:t>
                      </a:r>
                    </a:p>
                  </a:txBody>
                  <a:tcPr/>
                </a:tc>
                <a:tc>
                  <a:txBody>
                    <a:bodyPr/>
                    <a:lstStyle/>
                    <a:p>
                      <a:pPr algn="ctr"/>
                      <a:r>
                        <a:rPr lang="cs-CZ" dirty="0"/>
                        <a:t>1</a:t>
                      </a:r>
                    </a:p>
                  </a:txBody>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0</a:t>
                      </a:r>
                    </a:p>
                  </a:txBody>
                  <a:tcPr>
                    <a:solidFill>
                      <a:srgbClr val="00B0F0"/>
                    </a:solidFill>
                  </a:tcPr>
                </a:tc>
                <a:tc>
                  <a:txBody>
                    <a:bodyPr/>
                    <a:lstStyle/>
                    <a:p>
                      <a:pPr algn="ctr"/>
                      <a:r>
                        <a:rPr lang="cs-CZ" dirty="0"/>
                        <a:t>1</a:t>
                      </a:r>
                    </a:p>
                  </a:txBody>
                  <a:tcPr>
                    <a:solidFill>
                      <a:srgbClr val="00B0F0"/>
                    </a:solidFill>
                  </a:tcPr>
                </a:tc>
                <a:extLst>
                  <a:ext uri="{0D108BD9-81ED-4DB2-BD59-A6C34878D82A}">
                    <a16:rowId xmlns:a16="http://schemas.microsoft.com/office/drawing/2014/main" val="122972896"/>
                  </a:ext>
                </a:extLst>
              </a:tr>
            </a:tbl>
          </a:graphicData>
        </a:graphic>
      </p:graphicFrame>
      <p:sp>
        <p:nvSpPr>
          <p:cNvPr id="5" name="TextovéPole 4">
            <a:extLst>
              <a:ext uri="{FF2B5EF4-FFF2-40B4-BE49-F238E27FC236}">
                <a16:creationId xmlns:a16="http://schemas.microsoft.com/office/drawing/2014/main" id="{BE866767-8AF7-4399-8430-2C6E9A9D1111}"/>
              </a:ext>
            </a:extLst>
          </p:cNvPr>
          <p:cNvSpPr txBox="1"/>
          <p:nvPr/>
        </p:nvSpPr>
        <p:spPr>
          <a:xfrm>
            <a:off x="4193958" y="1748718"/>
            <a:ext cx="612068" cy="377589"/>
          </a:xfrm>
          <a:prstGeom prst="rect">
            <a:avLst/>
          </a:prstGeom>
          <a:noFill/>
        </p:spPr>
        <p:txBody>
          <a:bodyPr wrap="square" rtlCol="0">
            <a:spAutoFit/>
          </a:bodyPr>
          <a:lstStyle/>
          <a:p>
            <a:r>
              <a:rPr lang="cs-CZ" dirty="0"/>
              <a:t>CH</a:t>
            </a:r>
          </a:p>
        </p:txBody>
      </p:sp>
      <p:sp>
        <p:nvSpPr>
          <p:cNvPr id="6" name="TextovéPole 5">
            <a:extLst>
              <a:ext uri="{FF2B5EF4-FFF2-40B4-BE49-F238E27FC236}">
                <a16:creationId xmlns:a16="http://schemas.microsoft.com/office/drawing/2014/main" id="{CFDA40E5-63A6-43C5-B37E-4A830280E389}"/>
              </a:ext>
            </a:extLst>
          </p:cNvPr>
          <p:cNvSpPr txBox="1"/>
          <p:nvPr/>
        </p:nvSpPr>
        <p:spPr>
          <a:xfrm>
            <a:off x="7272300" y="1751723"/>
            <a:ext cx="612068" cy="377589"/>
          </a:xfrm>
          <a:prstGeom prst="rect">
            <a:avLst/>
          </a:prstGeom>
          <a:noFill/>
        </p:spPr>
        <p:txBody>
          <a:bodyPr wrap="square" rtlCol="0">
            <a:spAutoFit/>
          </a:bodyPr>
          <a:lstStyle/>
          <a:p>
            <a:r>
              <a:rPr lang="cs-CZ" dirty="0"/>
              <a:t>CL</a:t>
            </a:r>
          </a:p>
        </p:txBody>
      </p:sp>
    </p:spTree>
    <p:extLst>
      <p:ext uri="{BB962C8B-B14F-4D97-AF65-F5344CB8AC3E}">
        <p14:creationId xmlns:p14="http://schemas.microsoft.com/office/powerpoint/2010/main" val="5628558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05241AE-76CD-413E-98A3-9C5442A51A34}"/>
              </a:ext>
            </a:extLst>
          </p:cNvPr>
          <p:cNvSpPr>
            <a:spLocks noGrp="1"/>
          </p:cNvSpPr>
          <p:nvPr>
            <p:ph type="title"/>
          </p:nvPr>
        </p:nvSpPr>
        <p:spPr/>
        <p:txBody>
          <a:bodyPr/>
          <a:lstStyle/>
          <a:p>
            <a:r>
              <a:rPr lang="cs-CZ" dirty="0"/>
              <a:t>8 bitů a 16 bitů v akci</a:t>
            </a:r>
          </a:p>
        </p:txBody>
      </p:sp>
      <p:sp>
        <p:nvSpPr>
          <p:cNvPr id="3" name="Zástupný obsah 2">
            <a:extLst>
              <a:ext uri="{FF2B5EF4-FFF2-40B4-BE49-F238E27FC236}">
                <a16:creationId xmlns:a16="http://schemas.microsoft.com/office/drawing/2014/main" id="{FF52D43E-8E0F-45DF-9FF8-03985D671E86}"/>
              </a:ext>
            </a:extLst>
          </p:cNvPr>
          <p:cNvSpPr>
            <a:spLocks noGrp="1"/>
          </p:cNvSpPr>
          <p:nvPr>
            <p:ph idx="1"/>
          </p:nvPr>
        </p:nvSpPr>
        <p:spPr/>
        <p:txBody>
          <a:bodyPr/>
          <a:lstStyle/>
          <a:p>
            <a:r>
              <a:rPr lang="cs-CZ" dirty="0"/>
              <a:t>INC = </a:t>
            </a:r>
            <a:r>
              <a:rPr lang="cs-CZ" b="1" dirty="0"/>
              <a:t>inkrementace</a:t>
            </a:r>
            <a:r>
              <a:rPr lang="cs-CZ" dirty="0"/>
              <a:t>. Tato instrukce zvýší hodnotu registru o +1</a:t>
            </a:r>
          </a:p>
          <a:p>
            <a:endParaRPr lang="cs-CZ" dirty="0"/>
          </a:p>
          <a:p>
            <a:pPr marL="0" indent="0">
              <a:buNone/>
            </a:pPr>
            <a:r>
              <a:rPr lang="cs-CZ" dirty="0"/>
              <a:t>	</a:t>
            </a:r>
            <a:r>
              <a:rPr lang="cs-CZ" u="sng" dirty="0"/>
              <a:t>Příklad</a:t>
            </a:r>
          </a:p>
          <a:p>
            <a:pPr marL="0" indent="0">
              <a:buNone/>
            </a:pPr>
            <a:r>
              <a:rPr lang="cs-CZ" dirty="0"/>
              <a:t>	AL=7</a:t>
            </a:r>
          </a:p>
          <a:p>
            <a:pPr marL="0" indent="0">
              <a:buNone/>
            </a:pPr>
            <a:r>
              <a:rPr lang="cs-CZ" dirty="0"/>
              <a:t>	INC AL</a:t>
            </a:r>
          </a:p>
          <a:p>
            <a:endParaRPr lang="cs-CZ" dirty="0"/>
          </a:p>
          <a:p>
            <a:r>
              <a:rPr lang="cs-CZ" dirty="0"/>
              <a:t>Po provedení instrukce bude AL=8</a:t>
            </a:r>
          </a:p>
        </p:txBody>
      </p:sp>
    </p:spTree>
    <p:extLst>
      <p:ext uri="{BB962C8B-B14F-4D97-AF65-F5344CB8AC3E}">
        <p14:creationId xmlns:p14="http://schemas.microsoft.com/office/powerpoint/2010/main" val="577568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05241AE-76CD-413E-98A3-9C5442A51A34}"/>
              </a:ext>
            </a:extLst>
          </p:cNvPr>
          <p:cNvSpPr>
            <a:spLocks noGrp="1"/>
          </p:cNvSpPr>
          <p:nvPr>
            <p:ph type="title"/>
          </p:nvPr>
        </p:nvSpPr>
        <p:spPr/>
        <p:txBody>
          <a:bodyPr/>
          <a:lstStyle/>
          <a:p>
            <a:r>
              <a:rPr lang="cs-CZ" dirty="0"/>
              <a:t>8 bitů a 16 bitů v akci</a:t>
            </a:r>
          </a:p>
        </p:txBody>
      </p:sp>
      <p:sp>
        <p:nvSpPr>
          <p:cNvPr id="3" name="Zástupný obsah 2">
            <a:extLst>
              <a:ext uri="{FF2B5EF4-FFF2-40B4-BE49-F238E27FC236}">
                <a16:creationId xmlns:a16="http://schemas.microsoft.com/office/drawing/2014/main" id="{FF52D43E-8E0F-45DF-9FF8-03985D671E86}"/>
              </a:ext>
            </a:extLst>
          </p:cNvPr>
          <p:cNvSpPr>
            <a:spLocks noGrp="1"/>
          </p:cNvSpPr>
          <p:nvPr>
            <p:ph idx="1"/>
          </p:nvPr>
        </p:nvSpPr>
        <p:spPr/>
        <p:txBody>
          <a:bodyPr/>
          <a:lstStyle/>
          <a:p>
            <a:pPr marL="0" indent="0">
              <a:buNone/>
            </a:pPr>
            <a:r>
              <a:rPr lang="cs-CZ" sz="2400" dirty="0"/>
              <a:t>	</a:t>
            </a:r>
            <a:r>
              <a:rPr lang="cs-CZ" sz="2400" u="sng" dirty="0"/>
              <a:t>Příklad</a:t>
            </a:r>
          </a:p>
          <a:p>
            <a:pPr marL="0" indent="0">
              <a:buNone/>
            </a:pPr>
            <a:r>
              <a:rPr lang="cs-CZ" sz="2400" dirty="0"/>
              <a:t>	AL=255</a:t>
            </a:r>
          </a:p>
          <a:p>
            <a:pPr marL="0" indent="0">
              <a:buNone/>
            </a:pPr>
            <a:r>
              <a:rPr lang="cs-CZ" sz="2400" dirty="0"/>
              <a:t>	INC AL</a:t>
            </a:r>
          </a:p>
          <a:p>
            <a:endParaRPr lang="cs-CZ" sz="2400" dirty="0"/>
          </a:p>
          <a:p>
            <a:r>
              <a:rPr lang="cs-CZ" sz="2400" dirty="0"/>
              <a:t>Výpočet se provádí s 8-bitovým registrem AL a bude tedy proveden 8-bitově</a:t>
            </a:r>
          </a:p>
          <a:p>
            <a:r>
              <a:rPr lang="cs-CZ" sz="2400" dirty="0"/>
              <a:t>Po provedení instrukce INC bude </a:t>
            </a:r>
            <a:r>
              <a:rPr lang="cs-CZ" sz="2400" u="sng" dirty="0"/>
              <a:t>AL=0</a:t>
            </a:r>
          </a:p>
          <a:p>
            <a:r>
              <a:rPr lang="cs-CZ" sz="2400" dirty="0"/>
              <a:t>255+1=0</a:t>
            </a:r>
          </a:p>
          <a:p>
            <a:r>
              <a:rPr lang="cs-CZ" sz="2400" dirty="0"/>
              <a:t>Došlo k přetečení</a:t>
            </a:r>
          </a:p>
          <a:p>
            <a:r>
              <a:rPr lang="cs-CZ" sz="2400" dirty="0"/>
              <a:t>Přetečení bude signalizování bitem CF</a:t>
            </a:r>
          </a:p>
          <a:p>
            <a:r>
              <a:rPr lang="cs-CZ" sz="2400" dirty="0"/>
              <a:t>CF=1</a:t>
            </a:r>
          </a:p>
        </p:txBody>
      </p:sp>
    </p:spTree>
    <p:extLst>
      <p:ext uri="{BB962C8B-B14F-4D97-AF65-F5344CB8AC3E}">
        <p14:creationId xmlns:p14="http://schemas.microsoft.com/office/powerpoint/2010/main" val="3189417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descr="03-01">
            <a:extLst>
              <a:ext uri="{FF2B5EF4-FFF2-40B4-BE49-F238E27FC236}">
                <a16:creationId xmlns:a16="http://schemas.microsoft.com/office/drawing/2014/main" id="{67DDB378-40AD-4368-889E-EA1C906CD1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230" y="-6650"/>
            <a:ext cx="11170915" cy="711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05241AE-76CD-413E-98A3-9C5442A51A34}"/>
              </a:ext>
            </a:extLst>
          </p:cNvPr>
          <p:cNvSpPr>
            <a:spLocks noGrp="1"/>
          </p:cNvSpPr>
          <p:nvPr>
            <p:ph type="title"/>
          </p:nvPr>
        </p:nvSpPr>
        <p:spPr/>
        <p:txBody>
          <a:bodyPr/>
          <a:lstStyle/>
          <a:p>
            <a:r>
              <a:rPr lang="cs-CZ" dirty="0"/>
              <a:t>8 bitů a 16 bitů v akci</a:t>
            </a:r>
          </a:p>
        </p:txBody>
      </p:sp>
      <p:sp>
        <p:nvSpPr>
          <p:cNvPr id="3" name="Zástupný obsah 2">
            <a:extLst>
              <a:ext uri="{FF2B5EF4-FFF2-40B4-BE49-F238E27FC236}">
                <a16:creationId xmlns:a16="http://schemas.microsoft.com/office/drawing/2014/main" id="{FF52D43E-8E0F-45DF-9FF8-03985D671E86}"/>
              </a:ext>
            </a:extLst>
          </p:cNvPr>
          <p:cNvSpPr>
            <a:spLocks noGrp="1"/>
          </p:cNvSpPr>
          <p:nvPr>
            <p:ph idx="1"/>
          </p:nvPr>
        </p:nvSpPr>
        <p:spPr/>
        <p:txBody>
          <a:bodyPr/>
          <a:lstStyle/>
          <a:p>
            <a:pPr marL="0" indent="0">
              <a:buNone/>
            </a:pPr>
            <a:r>
              <a:rPr lang="cs-CZ" sz="2400" dirty="0"/>
              <a:t>	</a:t>
            </a:r>
            <a:r>
              <a:rPr lang="cs-CZ" sz="2400" u="sng" dirty="0"/>
              <a:t>Příklad</a:t>
            </a:r>
          </a:p>
          <a:p>
            <a:pPr marL="0" indent="0">
              <a:buNone/>
            </a:pPr>
            <a:r>
              <a:rPr lang="cs-CZ" sz="2400" dirty="0"/>
              <a:t>	AX=255</a:t>
            </a:r>
          </a:p>
          <a:p>
            <a:pPr marL="0" indent="0">
              <a:buNone/>
            </a:pPr>
            <a:r>
              <a:rPr lang="cs-CZ" sz="2400" dirty="0"/>
              <a:t>	INC AX</a:t>
            </a:r>
          </a:p>
          <a:p>
            <a:endParaRPr lang="cs-CZ" sz="2400" dirty="0"/>
          </a:p>
          <a:p>
            <a:r>
              <a:rPr lang="cs-CZ" sz="2400" dirty="0"/>
              <a:t>Výpočet se provádí s 16-bitovým registrem AX a bude tedy proveden 16-bitově</a:t>
            </a:r>
          </a:p>
          <a:p>
            <a:r>
              <a:rPr lang="cs-CZ" sz="2400" dirty="0"/>
              <a:t>Po provedení instrukce INC bude </a:t>
            </a:r>
            <a:r>
              <a:rPr lang="cs-CZ" sz="2400" u="sng" dirty="0"/>
              <a:t>AX=256</a:t>
            </a:r>
          </a:p>
          <a:p>
            <a:r>
              <a:rPr lang="cs-CZ" sz="2400" dirty="0"/>
              <a:t>255+1=256</a:t>
            </a:r>
          </a:p>
          <a:p>
            <a:r>
              <a:rPr lang="cs-CZ" sz="2400" dirty="0"/>
              <a:t>Nedošlo k přetečení</a:t>
            </a:r>
          </a:p>
          <a:p>
            <a:r>
              <a:rPr lang="cs-CZ" sz="2400" dirty="0"/>
              <a:t>CF=0</a:t>
            </a:r>
          </a:p>
          <a:p>
            <a:endParaRPr lang="cs-CZ" sz="2400" dirty="0"/>
          </a:p>
        </p:txBody>
      </p:sp>
    </p:spTree>
    <p:extLst>
      <p:ext uri="{BB962C8B-B14F-4D97-AF65-F5344CB8AC3E}">
        <p14:creationId xmlns:p14="http://schemas.microsoft.com/office/powerpoint/2010/main" val="25864869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05241AE-76CD-413E-98A3-9C5442A51A34}"/>
              </a:ext>
            </a:extLst>
          </p:cNvPr>
          <p:cNvSpPr>
            <a:spLocks noGrp="1"/>
          </p:cNvSpPr>
          <p:nvPr>
            <p:ph type="title"/>
          </p:nvPr>
        </p:nvSpPr>
        <p:spPr/>
        <p:txBody>
          <a:bodyPr/>
          <a:lstStyle/>
          <a:p>
            <a:r>
              <a:rPr lang="cs-CZ" dirty="0"/>
              <a:t>8 bitů a 16 bitů v akci</a:t>
            </a:r>
          </a:p>
        </p:txBody>
      </p:sp>
      <p:sp>
        <p:nvSpPr>
          <p:cNvPr id="3" name="Zástupný obsah 2">
            <a:extLst>
              <a:ext uri="{FF2B5EF4-FFF2-40B4-BE49-F238E27FC236}">
                <a16:creationId xmlns:a16="http://schemas.microsoft.com/office/drawing/2014/main" id="{FF52D43E-8E0F-45DF-9FF8-03985D671E86}"/>
              </a:ext>
            </a:extLst>
          </p:cNvPr>
          <p:cNvSpPr>
            <a:spLocks noGrp="1"/>
          </p:cNvSpPr>
          <p:nvPr>
            <p:ph idx="1"/>
          </p:nvPr>
        </p:nvSpPr>
        <p:spPr/>
        <p:txBody>
          <a:bodyPr/>
          <a:lstStyle/>
          <a:p>
            <a:r>
              <a:rPr lang="cs-CZ" dirty="0"/>
              <a:t>DEC = </a:t>
            </a:r>
            <a:r>
              <a:rPr lang="cs-CZ" b="1" dirty="0"/>
              <a:t>dekrementace</a:t>
            </a:r>
            <a:r>
              <a:rPr lang="cs-CZ" dirty="0"/>
              <a:t>. Tato instrukce o jedničku sníží hodnotu registru</a:t>
            </a:r>
          </a:p>
          <a:p>
            <a:endParaRPr lang="cs-CZ" dirty="0"/>
          </a:p>
          <a:p>
            <a:pPr marL="0" indent="0">
              <a:buNone/>
            </a:pPr>
            <a:r>
              <a:rPr lang="cs-CZ" dirty="0"/>
              <a:t>	</a:t>
            </a:r>
            <a:r>
              <a:rPr lang="cs-CZ" u="sng" dirty="0"/>
              <a:t>Příklad</a:t>
            </a:r>
          </a:p>
          <a:p>
            <a:pPr marL="0" indent="0">
              <a:buNone/>
            </a:pPr>
            <a:r>
              <a:rPr lang="cs-CZ" dirty="0"/>
              <a:t>	AL=7</a:t>
            </a:r>
          </a:p>
          <a:p>
            <a:pPr marL="0" indent="0">
              <a:buNone/>
            </a:pPr>
            <a:r>
              <a:rPr lang="cs-CZ" dirty="0"/>
              <a:t>	DEC AL</a:t>
            </a:r>
          </a:p>
          <a:p>
            <a:endParaRPr lang="cs-CZ" dirty="0"/>
          </a:p>
          <a:p>
            <a:r>
              <a:rPr lang="cs-CZ" dirty="0"/>
              <a:t>Po provedení instrukce bude AL=6</a:t>
            </a:r>
          </a:p>
        </p:txBody>
      </p:sp>
    </p:spTree>
    <p:extLst>
      <p:ext uri="{BB962C8B-B14F-4D97-AF65-F5344CB8AC3E}">
        <p14:creationId xmlns:p14="http://schemas.microsoft.com/office/powerpoint/2010/main" val="19624682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05241AE-76CD-413E-98A3-9C5442A51A34}"/>
              </a:ext>
            </a:extLst>
          </p:cNvPr>
          <p:cNvSpPr>
            <a:spLocks noGrp="1"/>
          </p:cNvSpPr>
          <p:nvPr>
            <p:ph type="title"/>
          </p:nvPr>
        </p:nvSpPr>
        <p:spPr/>
        <p:txBody>
          <a:bodyPr/>
          <a:lstStyle/>
          <a:p>
            <a:r>
              <a:rPr lang="cs-CZ" dirty="0"/>
              <a:t>8 bitů a 16 bitů v akci</a:t>
            </a:r>
          </a:p>
        </p:txBody>
      </p:sp>
      <p:sp>
        <p:nvSpPr>
          <p:cNvPr id="3" name="Zástupný obsah 2">
            <a:extLst>
              <a:ext uri="{FF2B5EF4-FFF2-40B4-BE49-F238E27FC236}">
                <a16:creationId xmlns:a16="http://schemas.microsoft.com/office/drawing/2014/main" id="{FF52D43E-8E0F-45DF-9FF8-03985D671E86}"/>
              </a:ext>
            </a:extLst>
          </p:cNvPr>
          <p:cNvSpPr>
            <a:spLocks noGrp="1"/>
          </p:cNvSpPr>
          <p:nvPr>
            <p:ph idx="1"/>
          </p:nvPr>
        </p:nvSpPr>
        <p:spPr/>
        <p:txBody>
          <a:bodyPr/>
          <a:lstStyle/>
          <a:p>
            <a:pPr marL="0" indent="0">
              <a:buNone/>
            </a:pPr>
            <a:r>
              <a:rPr lang="cs-CZ" sz="2400" dirty="0"/>
              <a:t>	</a:t>
            </a:r>
            <a:r>
              <a:rPr lang="cs-CZ" sz="2400" u="sng" dirty="0"/>
              <a:t>Příklad</a:t>
            </a:r>
          </a:p>
          <a:p>
            <a:pPr marL="0" indent="0">
              <a:buNone/>
            </a:pPr>
            <a:r>
              <a:rPr lang="cs-CZ" sz="2400" dirty="0"/>
              <a:t>	AL=0</a:t>
            </a:r>
          </a:p>
          <a:p>
            <a:pPr marL="0" indent="0">
              <a:buNone/>
            </a:pPr>
            <a:r>
              <a:rPr lang="cs-CZ" sz="2400" dirty="0"/>
              <a:t>	DEC AL</a:t>
            </a:r>
          </a:p>
          <a:p>
            <a:endParaRPr lang="cs-CZ" sz="2400" dirty="0"/>
          </a:p>
          <a:p>
            <a:r>
              <a:rPr lang="cs-CZ" sz="2400" dirty="0"/>
              <a:t>Výpočet se provádí s 8-bitovým registrem AL a bude tedy proveden 8-bitově</a:t>
            </a:r>
          </a:p>
          <a:p>
            <a:r>
              <a:rPr lang="cs-CZ" sz="2400" dirty="0"/>
              <a:t>Po provedení instrukce DEC bude </a:t>
            </a:r>
            <a:r>
              <a:rPr lang="cs-CZ" sz="2400" u="sng" dirty="0"/>
              <a:t>AL=255</a:t>
            </a:r>
          </a:p>
          <a:p>
            <a:r>
              <a:rPr lang="cs-CZ" sz="2400" dirty="0"/>
              <a:t>0-1 = 255</a:t>
            </a:r>
          </a:p>
          <a:p>
            <a:r>
              <a:rPr lang="cs-CZ" sz="2400" dirty="0"/>
              <a:t>Došlo k přetečení</a:t>
            </a:r>
          </a:p>
          <a:p>
            <a:r>
              <a:rPr lang="cs-CZ" sz="2400" dirty="0"/>
              <a:t>CF=1</a:t>
            </a:r>
          </a:p>
        </p:txBody>
      </p:sp>
    </p:spTree>
    <p:extLst>
      <p:ext uri="{BB962C8B-B14F-4D97-AF65-F5344CB8AC3E}">
        <p14:creationId xmlns:p14="http://schemas.microsoft.com/office/powerpoint/2010/main" val="23436958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05241AE-76CD-413E-98A3-9C5442A51A34}"/>
              </a:ext>
            </a:extLst>
          </p:cNvPr>
          <p:cNvSpPr>
            <a:spLocks noGrp="1"/>
          </p:cNvSpPr>
          <p:nvPr>
            <p:ph type="title"/>
          </p:nvPr>
        </p:nvSpPr>
        <p:spPr/>
        <p:txBody>
          <a:bodyPr/>
          <a:lstStyle/>
          <a:p>
            <a:r>
              <a:rPr lang="cs-CZ" dirty="0"/>
              <a:t>8 bitů a 16 bitů v akci</a:t>
            </a:r>
          </a:p>
        </p:txBody>
      </p:sp>
      <p:sp>
        <p:nvSpPr>
          <p:cNvPr id="3" name="Zástupný obsah 2">
            <a:extLst>
              <a:ext uri="{FF2B5EF4-FFF2-40B4-BE49-F238E27FC236}">
                <a16:creationId xmlns:a16="http://schemas.microsoft.com/office/drawing/2014/main" id="{FF52D43E-8E0F-45DF-9FF8-03985D671E86}"/>
              </a:ext>
            </a:extLst>
          </p:cNvPr>
          <p:cNvSpPr>
            <a:spLocks noGrp="1"/>
          </p:cNvSpPr>
          <p:nvPr>
            <p:ph idx="1"/>
          </p:nvPr>
        </p:nvSpPr>
        <p:spPr/>
        <p:txBody>
          <a:bodyPr/>
          <a:lstStyle/>
          <a:p>
            <a:pPr marL="0" indent="0">
              <a:buNone/>
            </a:pPr>
            <a:r>
              <a:rPr lang="cs-CZ" sz="2400" dirty="0"/>
              <a:t>	</a:t>
            </a:r>
            <a:r>
              <a:rPr lang="cs-CZ" sz="2400" u="sng" dirty="0"/>
              <a:t>Příklad</a:t>
            </a:r>
          </a:p>
          <a:p>
            <a:pPr marL="0" indent="0">
              <a:buNone/>
            </a:pPr>
            <a:r>
              <a:rPr lang="cs-CZ" sz="2400" dirty="0"/>
              <a:t>	AX=0</a:t>
            </a:r>
          </a:p>
          <a:p>
            <a:pPr marL="0" indent="0">
              <a:buNone/>
            </a:pPr>
            <a:r>
              <a:rPr lang="cs-CZ" sz="2400" dirty="0"/>
              <a:t>	DEC AX</a:t>
            </a:r>
          </a:p>
          <a:p>
            <a:endParaRPr lang="cs-CZ" sz="2400" dirty="0"/>
          </a:p>
          <a:p>
            <a:r>
              <a:rPr lang="cs-CZ" sz="2400" dirty="0"/>
              <a:t>Výpočet se provádí s 16-bitovým registrem AX a bude tedy proveden 16-bitově</a:t>
            </a:r>
          </a:p>
          <a:p>
            <a:r>
              <a:rPr lang="cs-CZ" sz="2400" dirty="0"/>
              <a:t>Po provedení instrukce DEC bude </a:t>
            </a:r>
            <a:r>
              <a:rPr lang="cs-CZ" sz="2400" u="sng" dirty="0"/>
              <a:t>AX=65535</a:t>
            </a:r>
          </a:p>
          <a:p>
            <a:r>
              <a:rPr lang="cs-CZ" sz="2400" dirty="0"/>
              <a:t>0-1 = 65535</a:t>
            </a:r>
          </a:p>
          <a:p>
            <a:r>
              <a:rPr lang="cs-CZ" sz="2400" dirty="0"/>
              <a:t>Došlo k přetečení</a:t>
            </a:r>
          </a:p>
          <a:p>
            <a:r>
              <a:rPr lang="cs-CZ" sz="2400" dirty="0"/>
              <a:t>CF=1</a:t>
            </a:r>
          </a:p>
          <a:p>
            <a:endParaRPr lang="cs-CZ" sz="2400" dirty="0"/>
          </a:p>
        </p:txBody>
      </p:sp>
    </p:spTree>
    <p:extLst>
      <p:ext uri="{BB962C8B-B14F-4D97-AF65-F5344CB8AC3E}">
        <p14:creationId xmlns:p14="http://schemas.microsoft.com/office/powerpoint/2010/main" val="20259353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11478A1-C935-44FD-9D4A-8DCFB4A69B6A}"/>
              </a:ext>
            </a:extLst>
          </p:cNvPr>
          <p:cNvSpPr>
            <a:spLocks noGrp="1" noChangeArrowheads="1"/>
          </p:cNvSpPr>
          <p:nvPr>
            <p:ph type="title"/>
          </p:nvPr>
        </p:nvSpPr>
        <p:spPr/>
        <p:txBody>
          <a:bodyPr/>
          <a:lstStyle/>
          <a:p>
            <a:pPr eaLnBrk="1" hangingPunct="1"/>
            <a:r>
              <a:rPr lang="cs-CZ" altLang="cs-CZ"/>
              <a:t>8 a 16 bitů v akci</a:t>
            </a:r>
          </a:p>
        </p:txBody>
      </p:sp>
      <p:sp>
        <p:nvSpPr>
          <p:cNvPr id="29699" name="Rectangle 3">
            <a:extLst>
              <a:ext uri="{FF2B5EF4-FFF2-40B4-BE49-F238E27FC236}">
                <a16:creationId xmlns:a16="http://schemas.microsoft.com/office/drawing/2014/main" id="{427035A4-7973-4816-9038-EC66E4687BA6}"/>
              </a:ext>
            </a:extLst>
          </p:cNvPr>
          <p:cNvSpPr>
            <a:spLocks noGrp="1" noChangeArrowheads="1"/>
          </p:cNvSpPr>
          <p:nvPr>
            <p:ph type="body" idx="1"/>
          </p:nvPr>
        </p:nvSpPr>
        <p:spPr>
          <a:xfrm>
            <a:off x="457200" y="1719263"/>
            <a:ext cx="8229600" cy="4889500"/>
          </a:xfrm>
        </p:spPr>
        <p:txBody>
          <a:bodyPr/>
          <a:lstStyle/>
          <a:p>
            <a:pPr eaLnBrk="1" hangingPunct="1"/>
            <a:r>
              <a:rPr lang="cs-CZ" altLang="cs-CZ" sz="1900" dirty="0"/>
              <a:t>Přetečení spodního osmibitového registru nemá vliv na horní bajt</a:t>
            </a:r>
          </a:p>
          <a:p>
            <a:pPr lvl="1" eaLnBrk="1" hangingPunct="1">
              <a:buClr>
                <a:schemeClr val="tx1"/>
              </a:buClr>
              <a:buFontTx/>
              <a:buChar char=" "/>
            </a:pPr>
            <a:r>
              <a:rPr lang="cs-CZ" altLang="cs-CZ" sz="1700" dirty="0"/>
              <a:t>MOV AL,255</a:t>
            </a:r>
          </a:p>
          <a:p>
            <a:pPr lvl="1" eaLnBrk="1" hangingPunct="1">
              <a:buClr>
                <a:schemeClr val="tx1"/>
              </a:buClr>
              <a:buFontTx/>
              <a:buChar char=" "/>
            </a:pPr>
            <a:r>
              <a:rPr lang="cs-CZ" altLang="cs-CZ" sz="1700" dirty="0"/>
              <a:t>MOV AH,0	v tuto chvíli AX=00FFh</a:t>
            </a:r>
          </a:p>
          <a:p>
            <a:pPr lvl="1" eaLnBrk="1" hangingPunct="1">
              <a:buClr>
                <a:schemeClr val="tx1"/>
              </a:buClr>
              <a:buFontTx/>
              <a:buChar char=" "/>
            </a:pPr>
            <a:r>
              <a:rPr lang="cs-CZ" altLang="cs-CZ" sz="1700" dirty="0"/>
              <a:t>INC AL		AL přeteče, ale hodnota AH se tím nemění</a:t>
            </a:r>
          </a:p>
          <a:p>
            <a:pPr lvl="1" eaLnBrk="1" hangingPunct="1">
              <a:buClr>
                <a:schemeClr val="tx1"/>
              </a:buClr>
              <a:buFontTx/>
              <a:buChar char=" "/>
            </a:pPr>
            <a:endParaRPr lang="cs-CZ" altLang="cs-CZ" sz="1700" dirty="0"/>
          </a:p>
          <a:p>
            <a:pPr lvl="1" eaLnBrk="1" hangingPunct="1">
              <a:buClr>
                <a:schemeClr val="tx1"/>
              </a:buClr>
              <a:buFontTx/>
              <a:buChar char=" "/>
            </a:pPr>
            <a:r>
              <a:rPr lang="cs-CZ" altLang="cs-CZ" sz="1700" b="1" dirty="0"/>
              <a:t>AX=0000h	    AL=0, AH=0, je nastaven bit CF</a:t>
            </a:r>
          </a:p>
          <a:p>
            <a:pPr lvl="1" eaLnBrk="1" hangingPunct="1"/>
            <a:endParaRPr lang="cs-CZ" altLang="cs-CZ" sz="1700" dirty="0"/>
          </a:p>
          <a:p>
            <a:pPr eaLnBrk="1" hangingPunct="1"/>
            <a:endParaRPr lang="cs-CZ" altLang="cs-CZ" sz="1900" dirty="0"/>
          </a:p>
          <a:p>
            <a:pPr eaLnBrk="1" hangingPunct="1"/>
            <a:r>
              <a:rPr lang="cs-CZ" altLang="cs-CZ" sz="1900" dirty="0"/>
              <a:t>Jinak ale bude situace vypadat při použití šestnáctibitové operace</a:t>
            </a:r>
          </a:p>
          <a:p>
            <a:pPr lvl="1" eaLnBrk="1" hangingPunct="1">
              <a:buClr>
                <a:schemeClr val="tx1"/>
              </a:buClr>
              <a:buFontTx/>
              <a:buChar char=" "/>
            </a:pPr>
            <a:r>
              <a:rPr lang="cs-CZ" altLang="cs-CZ" sz="1700" dirty="0"/>
              <a:t>MOV AL,255</a:t>
            </a:r>
          </a:p>
          <a:p>
            <a:pPr lvl="1" eaLnBrk="1" hangingPunct="1">
              <a:buClr>
                <a:schemeClr val="tx1"/>
              </a:buClr>
              <a:buFontTx/>
              <a:buChar char=" "/>
            </a:pPr>
            <a:r>
              <a:rPr lang="cs-CZ" altLang="cs-CZ" sz="1700" dirty="0"/>
              <a:t>MOV AH,0	v tuto chvíli AX=00FFh</a:t>
            </a:r>
          </a:p>
          <a:p>
            <a:pPr lvl="1" eaLnBrk="1" hangingPunct="1">
              <a:buClr>
                <a:schemeClr val="tx1"/>
              </a:buClr>
              <a:buFontTx/>
              <a:buChar char=" "/>
            </a:pPr>
            <a:r>
              <a:rPr lang="cs-CZ" altLang="cs-CZ" sz="1700" dirty="0"/>
              <a:t>INC AX		inkrementuje se celý AX </a:t>
            </a:r>
          </a:p>
          <a:p>
            <a:pPr lvl="1" eaLnBrk="1" hangingPunct="1">
              <a:buClr>
                <a:schemeClr val="tx1"/>
              </a:buClr>
              <a:buFontTx/>
              <a:buChar char=" "/>
            </a:pPr>
            <a:endParaRPr lang="cs-CZ" altLang="cs-CZ" sz="1700" dirty="0"/>
          </a:p>
          <a:p>
            <a:pPr lvl="1" eaLnBrk="1" hangingPunct="1">
              <a:buClr>
                <a:schemeClr val="tx1"/>
              </a:buClr>
              <a:buFontTx/>
              <a:buChar char=" "/>
            </a:pPr>
            <a:r>
              <a:rPr lang="cs-CZ" altLang="cs-CZ" sz="1700" b="1" dirty="0"/>
              <a:t>AX=0100h	    AL=0, AH=1, není nastaven bit CF</a:t>
            </a:r>
          </a:p>
          <a:p>
            <a:pPr eaLnBrk="1" hangingPunct="1"/>
            <a:endParaRPr lang="cs-CZ" altLang="cs-CZ" sz="1900" dirty="0"/>
          </a:p>
        </p:txBody>
      </p:sp>
      <p:sp>
        <p:nvSpPr>
          <p:cNvPr id="74756" name="Text Box 4">
            <a:extLst>
              <a:ext uri="{FF2B5EF4-FFF2-40B4-BE49-F238E27FC236}">
                <a16:creationId xmlns:a16="http://schemas.microsoft.com/office/drawing/2014/main" id="{5AC52D66-3655-4F3A-8811-3298FB34373F}"/>
              </a:ext>
            </a:extLst>
          </p:cNvPr>
          <p:cNvSpPr txBox="1">
            <a:spLocks noChangeArrowheads="1"/>
          </p:cNvSpPr>
          <p:nvPr/>
        </p:nvSpPr>
        <p:spPr bwMode="auto">
          <a:xfrm>
            <a:off x="406400" y="3609020"/>
            <a:ext cx="8737600" cy="73866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dirty="0">
                <a:latin typeface="+mj-lt"/>
              </a:rPr>
              <a:t>Přetečení registru AL neovlivňuje registr AH. Oba registry se chovají nezávisle při použití  osmibitových operací</a:t>
            </a:r>
            <a:endParaRPr lang="cs-CZ" altLang="cs-CZ" sz="24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 calcmode="lin" valueType="num">
                                      <p:cBhvr additive="base">
                                        <p:cTn id="7" dur="500" fill="hold"/>
                                        <p:tgtEl>
                                          <p:spTgt spid="74756"/>
                                        </p:tgtEl>
                                        <p:attrNameLst>
                                          <p:attrName>ppt_x</p:attrName>
                                        </p:attrNameLst>
                                      </p:cBhvr>
                                      <p:tavLst>
                                        <p:tav tm="0">
                                          <p:val>
                                            <p:strVal val="0-#ppt_w/2"/>
                                          </p:val>
                                        </p:tav>
                                        <p:tav tm="100000">
                                          <p:val>
                                            <p:strVal val="#ppt_x"/>
                                          </p:val>
                                        </p:tav>
                                      </p:tavLst>
                                    </p:anim>
                                    <p:anim calcmode="lin" valueType="num">
                                      <p:cBhvr additive="base">
                                        <p:cTn id="8" dur="500" fill="hold"/>
                                        <p:tgtEl>
                                          <p:spTgt spid="747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B6431A5-D034-4680-98D7-801E0A93A3AE}"/>
              </a:ext>
            </a:extLst>
          </p:cNvPr>
          <p:cNvSpPr>
            <a:spLocks noGrp="1"/>
          </p:cNvSpPr>
          <p:nvPr>
            <p:ph type="title"/>
          </p:nvPr>
        </p:nvSpPr>
        <p:spPr/>
        <p:txBody>
          <a:bodyPr/>
          <a:lstStyle/>
          <a:p>
            <a:r>
              <a:rPr lang="cs-CZ" dirty="0"/>
              <a:t>Instrukce MOV</a:t>
            </a:r>
          </a:p>
        </p:txBody>
      </p:sp>
      <p:sp>
        <p:nvSpPr>
          <p:cNvPr id="3" name="Zástupný obsah 2">
            <a:extLst>
              <a:ext uri="{FF2B5EF4-FFF2-40B4-BE49-F238E27FC236}">
                <a16:creationId xmlns:a16="http://schemas.microsoft.com/office/drawing/2014/main" id="{744B7BB8-D60E-4EF0-A1B9-FE9C880067DD}"/>
              </a:ext>
            </a:extLst>
          </p:cNvPr>
          <p:cNvSpPr>
            <a:spLocks noGrp="1"/>
          </p:cNvSpPr>
          <p:nvPr>
            <p:ph idx="1"/>
          </p:nvPr>
        </p:nvSpPr>
        <p:spPr/>
        <p:txBody>
          <a:bodyPr/>
          <a:lstStyle/>
          <a:p>
            <a:r>
              <a:rPr lang="cs-CZ" sz="2400" dirty="0"/>
              <a:t>MOV = MOVE</a:t>
            </a:r>
          </a:p>
          <a:p>
            <a:r>
              <a:rPr lang="cs-CZ" sz="2400" dirty="0"/>
              <a:t>Nejpoužívanější instrukce v instrukční sadě</a:t>
            </a:r>
          </a:p>
          <a:p>
            <a:r>
              <a:rPr lang="cs-CZ" sz="2400" dirty="0"/>
              <a:t>Slouží k vložení hodnot do registrů, přesunu hodnot mezi registry, čtení z paměti a zápisu do paměti</a:t>
            </a:r>
          </a:p>
          <a:p>
            <a:r>
              <a:rPr lang="cs-CZ" sz="2400" dirty="0"/>
              <a:t>Až 40% programu jsou instrukce MOV</a:t>
            </a:r>
          </a:p>
          <a:p>
            <a:r>
              <a:rPr lang="cs-CZ" sz="2400" dirty="0"/>
              <a:t>Při analýze programu ve strojovém kódu zjistíte, že se pořád něco někam přesouvá instrukcí MOV</a:t>
            </a:r>
          </a:p>
          <a:p>
            <a:r>
              <a:rPr lang="cs-CZ" sz="2400" dirty="0"/>
              <a:t>Abychom lépe pochopili fungování mikroprocesoru, musíme se částečně s touto instrukcí seznámit</a:t>
            </a:r>
          </a:p>
          <a:p>
            <a:endParaRPr lang="cs-CZ" dirty="0"/>
          </a:p>
        </p:txBody>
      </p:sp>
    </p:spTree>
    <p:extLst>
      <p:ext uri="{BB962C8B-B14F-4D97-AF65-F5344CB8AC3E}">
        <p14:creationId xmlns:p14="http://schemas.microsoft.com/office/powerpoint/2010/main" val="27601822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22C7E82-4AF2-47BB-AC62-8704F241320E}"/>
              </a:ext>
            </a:extLst>
          </p:cNvPr>
          <p:cNvSpPr>
            <a:spLocks noGrp="1" noChangeArrowheads="1"/>
          </p:cNvSpPr>
          <p:nvPr>
            <p:ph type="title"/>
          </p:nvPr>
        </p:nvSpPr>
        <p:spPr/>
        <p:txBody>
          <a:bodyPr/>
          <a:lstStyle/>
          <a:p>
            <a:pPr eaLnBrk="1" hangingPunct="1"/>
            <a:r>
              <a:rPr lang="cs-CZ" altLang="cs-CZ"/>
              <a:t>Instrukce MOV</a:t>
            </a:r>
          </a:p>
        </p:txBody>
      </p:sp>
      <p:sp>
        <p:nvSpPr>
          <p:cNvPr id="33795" name="Rectangle 3">
            <a:extLst>
              <a:ext uri="{FF2B5EF4-FFF2-40B4-BE49-F238E27FC236}">
                <a16:creationId xmlns:a16="http://schemas.microsoft.com/office/drawing/2014/main" id="{C18BA7A9-1EC8-4663-A938-8AEB052ADCB0}"/>
              </a:ext>
            </a:extLst>
          </p:cNvPr>
          <p:cNvSpPr>
            <a:spLocks noGrp="1" noChangeArrowheads="1"/>
          </p:cNvSpPr>
          <p:nvPr>
            <p:ph type="body" idx="1"/>
          </p:nvPr>
        </p:nvSpPr>
        <p:spPr>
          <a:xfrm>
            <a:off x="685800" y="1600200"/>
            <a:ext cx="7772400" cy="5029200"/>
          </a:xfrm>
        </p:spPr>
        <p:txBody>
          <a:bodyPr/>
          <a:lstStyle/>
          <a:p>
            <a:pPr eaLnBrk="1" hangingPunct="1">
              <a:lnSpc>
                <a:spcPct val="80000"/>
              </a:lnSpc>
              <a:buClr>
                <a:schemeClr val="tx1"/>
              </a:buClr>
              <a:buFontTx/>
              <a:buChar char=" "/>
            </a:pPr>
            <a:r>
              <a:rPr lang="cs-CZ" altLang="cs-CZ" sz="1900" dirty="0"/>
              <a:t>Syntaxe:   </a:t>
            </a:r>
            <a:r>
              <a:rPr lang="cs-CZ" altLang="cs-CZ" sz="2400" b="1" dirty="0"/>
              <a:t>MOV cíl, zdroj</a:t>
            </a:r>
          </a:p>
          <a:p>
            <a:pPr eaLnBrk="1" hangingPunct="1">
              <a:lnSpc>
                <a:spcPct val="80000"/>
              </a:lnSpc>
              <a:buClr>
                <a:schemeClr val="tx1"/>
              </a:buClr>
              <a:buFontTx/>
              <a:buChar char=" "/>
            </a:pPr>
            <a:endParaRPr lang="cs-CZ" altLang="cs-CZ" sz="1900" dirty="0"/>
          </a:p>
          <a:p>
            <a:pPr eaLnBrk="1" hangingPunct="1">
              <a:lnSpc>
                <a:spcPct val="80000"/>
              </a:lnSpc>
              <a:buClr>
                <a:schemeClr val="tx1"/>
              </a:buClr>
              <a:buFontTx/>
              <a:buChar char=" "/>
            </a:pPr>
            <a:r>
              <a:rPr lang="cs-CZ" altLang="cs-CZ" sz="1900" u="sng" dirty="0"/>
              <a:t>Zápis konstanty</a:t>
            </a:r>
            <a:endParaRPr lang="cs-CZ" altLang="cs-CZ" sz="1900" dirty="0"/>
          </a:p>
          <a:p>
            <a:pPr eaLnBrk="1" hangingPunct="1">
              <a:lnSpc>
                <a:spcPct val="80000"/>
              </a:lnSpc>
              <a:buClr>
                <a:schemeClr val="tx1"/>
              </a:buClr>
              <a:buFontTx/>
              <a:buChar char=" "/>
            </a:pPr>
            <a:r>
              <a:rPr lang="cs-CZ" altLang="cs-CZ" sz="1900" dirty="0"/>
              <a:t>MOV	 AX,0		</a:t>
            </a:r>
          </a:p>
          <a:p>
            <a:pPr eaLnBrk="1" hangingPunct="1">
              <a:lnSpc>
                <a:spcPct val="80000"/>
              </a:lnSpc>
              <a:buClr>
                <a:schemeClr val="tx1"/>
              </a:buClr>
              <a:buFontTx/>
              <a:buChar char=" "/>
            </a:pPr>
            <a:endParaRPr lang="cs-CZ" altLang="cs-CZ" sz="1900" dirty="0"/>
          </a:p>
          <a:p>
            <a:pPr eaLnBrk="1" hangingPunct="1">
              <a:lnSpc>
                <a:spcPct val="80000"/>
              </a:lnSpc>
              <a:buClr>
                <a:schemeClr val="tx1"/>
              </a:buClr>
              <a:buFontTx/>
              <a:buChar char=" "/>
            </a:pPr>
            <a:r>
              <a:rPr lang="cs-CZ" altLang="cs-CZ" sz="1900" dirty="0"/>
              <a:t>MOV	 AX,65535	</a:t>
            </a:r>
          </a:p>
          <a:p>
            <a:pPr eaLnBrk="1" hangingPunct="1">
              <a:lnSpc>
                <a:spcPct val="80000"/>
              </a:lnSpc>
              <a:buClr>
                <a:schemeClr val="tx1"/>
              </a:buClr>
              <a:buFontTx/>
              <a:buChar char=" "/>
            </a:pPr>
            <a:r>
              <a:rPr lang="cs-CZ" altLang="cs-CZ" sz="1900" i="1" dirty="0"/>
              <a:t>Při použití 16-bitových registrů lze použít hodnoty z intervalu </a:t>
            </a:r>
            <a:r>
              <a:rPr lang="en-US" altLang="cs-CZ" sz="1900" i="1" dirty="0"/>
              <a:t>&lt;0;65535&gt;</a:t>
            </a:r>
            <a:endParaRPr lang="cs-CZ" altLang="cs-CZ" sz="1900" i="1" dirty="0"/>
          </a:p>
          <a:p>
            <a:pPr eaLnBrk="1" hangingPunct="1">
              <a:lnSpc>
                <a:spcPct val="80000"/>
              </a:lnSpc>
              <a:buClr>
                <a:schemeClr val="tx1"/>
              </a:buClr>
              <a:buFontTx/>
              <a:buChar char=" "/>
            </a:pPr>
            <a:endParaRPr lang="cs-CZ" altLang="cs-CZ" sz="1900" dirty="0"/>
          </a:p>
          <a:p>
            <a:pPr eaLnBrk="1" hangingPunct="1">
              <a:lnSpc>
                <a:spcPct val="80000"/>
              </a:lnSpc>
              <a:buClr>
                <a:schemeClr val="tx1"/>
              </a:buClr>
              <a:buFontTx/>
              <a:buChar char=" "/>
            </a:pPr>
            <a:r>
              <a:rPr lang="cs-CZ" altLang="cs-CZ" sz="1900" dirty="0"/>
              <a:t>MOV  BL,300 - nelze</a:t>
            </a:r>
          </a:p>
          <a:p>
            <a:pPr eaLnBrk="1" hangingPunct="1">
              <a:lnSpc>
                <a:spcPct val="80000"/>
              </a:lnSpc>
              <a:buClr>
                <a:schemeClr val="tx1"/>
              </a:buClr>
              <a:buFontTx/>
              <a:buChar char=" "/>
            </a:pPr>
            <a:r>
              <a:rPr lang="cs-CZ" altLang="cs-CZ" sz="1900" i="1" dirty="0"/>
              <a:t>Osmibitové registry lze naplnit pouze hodnotami z intervalu </a:t>
            </a:r>
            <a:r>
              <a:rPr lang="en-US" altLang="cs-CZ" sz="1900" i="1" dirty="0"/>
              <a:t>&lt;0;255&gt;</a:t>
            </a:r>
            <a:endParaRPr lang="cs-CZ" altLang="cs-CZ" sz="1900" i="1" dirty="0"/>
          </a:p>
          <a:p>
            <a:pPr eaLnBrk="1" hangingPunct="1">
              <a:lnSpc>
                <a:spcPct val="80000"/>
              </a:lnSpc>
              <a:buClr>
                <a:schemeClr val="tx1"/>
              </a:buClr>
              <a:buFontTx/>
              <a:buChar char=" "/>
            </a:pPr>
            <a:endParaRPr lang="cs-CZ" altLang="cs-CZ" sz="1900" i="1" dirty="0"/>
          </a:p>
          <a:p>
            <a:pPr eaLnBrk="1" hangingPunct="1">
              <a:lnSpc>
                <a:spcPct val="80000"/>
              </a:lnSpc>
              <a:buClr>
                <a:schemeClr val="tx1"/>
              </a:buClr>
              <a:buFontTx/>
              <a:buChar char=" "/>
            </a:pPr>
            <a:r>
              <a:rPr lang="cs-CZ" altLang="cs-CZ" sz="1900" dirty="0"/>
              <a:t>MOV	 AH,4Fh</a:t>
            </a:r>
          </a:p>
          <a:p>
            <a:pPr eaLnBrk="1" hangingPunct="1">
              <a:lnSpc>
                <a:spcPct val="80000"/>
              </a:lnSpc>
              <a:buClr>
                <a:schemeClr val="tx1"/>
              </a:buClr>
              <a:buFontTx/>
              <a:buChar char=" "/>
            </a:pPr>
            <a:r>
              <a:rPr lang="cs-CZ" altLang="cs-CZ" sz="1900" dirty="0"/>
              <a:t>MOV	 DX,8AFBh</a:t>
            </a:r>
          </a:p>
          <a:p>
            <a:pPr eaLnBrk="1" hangingPunct="1">
              <a:lnSpc>
                <a:spcPct val="80000"/>
              </a:lnSpc>
              <a:buClr>
                <a:schemeClr val="tx1"/>
              </a:buClr>
              <a:buFontTx/>
              <a:buChar char=" "/>
            </a:pPr>
            <a:r>
              <a:rPr lang="cs-CZ" altLang="cs-CZ" sz="1900" i="1" dirty="0"/>
              <a:t>Za hexadecimální hodnotou se uvádí </a:t>
            </a:r>
            <a:r>
              <a:rPr lang="cs-CZ" altLang="cs-CZ" sz="1900" b="1" i="1" dirty="0"/>
              <a:t>h</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E9728B7-944A-4A48-B7E4-6A55808AFC87}"/>
              </a:ext>
            </a:extLst>
          </p:cNvPr>
          <p:cNvSpPr>
            <a:spLocks noGrp="1" noChangeArrowheads="1"/>
          </p:cNvSpPr>
          <p:nvPr>
            <p:ph type="title"/>
          </p:nvPr>
        </p:nvSpPr>
        <p:spPr/>
        <p:txBody>
          <a:bodyPr/>
          <a:lstStyle/>
          <a:p>
            <a:pPr eaLnBrk="1" hangingPunct="1"/>
            <a:r>
              <a:rPr lang="cs-CZ" altLang="cs-CZ"/>
              <a:t>Instrukce MOV</a:t>
            </a:r>
          </a:p>
        </p:txBody>
      </p:sp>
      <p:sp>
        <p:nvSpPr>
          <p:cNvPr id="34819" name="Rectangle 3">
            <a:extLst>
              <a:ext uri="{FF2B5EF4-FFF2-40B4-BE49-F238E27FC236}">
                <a16:creationId xmlns:a16="http://schemas.microsoft.com/office/drawing/2014/main" id="{6D174B33-832F-4915-85B2-AC43D722FBCA}"/>
              </a:ext>
            </a:extLst>
          </p:cNvPr>
          <p:cNvSpPr>
            <a:spLocks noGrp="1" noChangeArrowheads="1"/>
          </p:cNvSpPr>
          <p:nvPr>
            <p:ph type="body" idx="1"/>
          </p:nvPr>
        </p:nvSpPr>
        <p:spPr/>
        <p:txBody>
          <a:bodyPr/>
          <a:lstStyle/>
          <a:p>
            <a:pPr eaLnBrk="1" hangingPunct="1">
              <a:buClr>
                <a:schemeClr val="tx1"/>
              </a:buClr>
              <a:buFontTx/>
              <a:buChar char=" "/>
            </a:pPr>
            <a:r>
              <a:rPr lang="cs-CZ" altLang="cs-CZ" sz="2400" u="sng" dirty="0"/>
              <a:t>Přesuny mezi registry</a:t>
            </a:r>
            <a:endParaRPr lang="cs-CZ" altLang="cs-CZ" sz="2400" dirty="0"/>
          </a:p>
          <a:p>
            <a:pPr eaLnBrk="1" hangingPunct="1">
              <a:buClr>
                <a:schemeClr val="tx1"/>
              </a:buClr>
              <a:buFontTx/>
              <a:buChar char=" "/>
            </a:pPr>
            <a:r>
              <a:rPr lang="cs-CZ" altLang="cs-CZ" sz="2400" dirty="0"/>
              <a:t>MOV	CX,AX</a:t>
            </a:r>
          </a:p>
          <a:p>
            <a:pPr eaLnBrk="1" hangingPunct="1">
              <a:buClr>
                <a:schemeClr val="tx1"/>
              </a:buClr>
              <a:buFontTx/>
              <a:buChar char=" "/>
            </a:pPr>
            <a:r>
              <a:rPr lang="cs-CZ" altLang="cs-CZ" sz="2400" dirty="0"/>
              <a:t>MOV	CX,AL - nelze</a:t>
            </a:r>
          </a:p>
          <a:p>
            <a:pPr eaLnBrk="1" hangingPunct="1">
              <a:buClr>
                <a:schemeClr val="tx1"/>
              </a:buClr>
              <a:buFontTx/>
              <a:buChar char=" "/>
            </a:pPr>
            <a:r>
              <a:rPr lang="cs-CZ" altLang="cs-CZ" sz="2400" dirty="0"/>
              <a:t>MOV	CH,AL</a:t>
            </a:r>
          </a:p>
          <a:p>
            <a:pPr eaLnBrk="1" hangingPunct="1">
              <a:buClr>
                <a:schemeClr val="tx1"/>
              </a:buClr>
              <a:buFontTx/>
              <a:buChar char=" "/>
            </a:pPr>
            <a:r>
              <a:rPr lang="cs-CZ" altLang="cs-CZ" sz="2400" dirty="0"/>
              <a:t>MOV	AH,AL</a:t>
            </a:r>
          </a:p>
          <a:p>
            <a:pPr eaLnBrk="1" hangingPunct="1">
              <a:buClr>
                <a:schemeClr val="tx1"/>
              </a:buClr>
              <a:buFontTx/>
              <a:buChar char=" "/>
            </a:pPr>
            <a:endParaRPr lang="cs-CZ" altLang="cs-CZ" sz="2400" dirty="0"/>
          </a:p>
          <a:p>
            <a:pPr eaLnBrk="1" hangingPunct="1">
              <a:buClr>
                <a:schemeClr val="tx1"/>
              </a:buClr>
              <a:buFontTx/>
              <a:buChar char=" "/>
            </a:pPr>
            <a:r>
              <a:rPr lang="cs-CZ" altLang="cs-CZ" sz="2400" dirty="0"/>
              <a:t>Možné jsou všechny kombinace. Šířka zdrojového a cílového operandu musí být shodná - nelze provádět přesuny mezi 8b a 16b registry</a:t>
            </a:r>
          </a:p>
          <a:p>
            <a:pPr eaLnBrk="1" hangingPunct="1">
              <a:buClr>
                <a:schemeClr val="tx1"/>
              </a:buClr>
              <a:buFontTx/>
              <a:buChar char=" "/>
            </a:pPr>
            <a:endParaRPr lang="cs-CZ" altLang="cs-CZ" sz="2400" dirty="0"/>
          </a:p>
          <a:p>
            <a:pPr eaLnBrk="1" hangingPunct="1">
              <a:buClr>
                <a:schemeClr val="tx1"/>
              </a:buClr>
              <a:buFontTx/>
              <a:buChar char=" "/>
            </a:pPr>
            <a:r>
              <a:rPr lang="cs-CZ" altLang="cs-CZ" sz="2400" dirty="0"/>
              <a:t>Hodnota se „nepřesouvá“ ale „kopíruje se“</a:t>
            </a:r>
          </a:p>
          <a:p>
            <a:pPr eaLnBrk="1" hangingPunct="1">
              <a:buClr>
                <a:schemeClr val="tx1"/>
              </a:buClr>
              <a:buFontTx/>
              <a:buChar char=" "/>
            </a:pPr>
            <a:endParaRPr lang="cs-CZ" altLang="cs-CZ" sz="1700" dirty="0"/>
          </a:p>
          <a:p>
            <a:pPr marL="0" indent="0" eaLnBrk="1" hangingPunct="1">
              <a:buNone/>
            </a:pPr>
            <a:endParaRPr lang="cs-CZ" altLang="cs-CZ" sz="17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D124FFC-4377-4F34-9FEA-AF6D4F56FDE5}"/>
              </a:ext>
            </a:extLst>
          </p:cNvPr>
          <p:cNvSpPr>
            <a:spLocks noGrp="1" noChangeArrowheads="1"/>
          </p:cNvSpPr>
          <p:nvPr>
            <p:ph type="title"/>
          </p:nvPr>
        </p:nvSpPr>
        <p:spPr/>
        <p:txBody>
          <a:bodyPr/>
          <a:lstStyle/>
          <a:p>
            <a:pPr eaLnBrk="1" hangingPunct="1"/>
            <a:r>
              <a:rPr lang="cs-CZ" altLang="cs-CZ"/>
              <a:t>Přímá adresace</a:t>
            </a:r>
          </a:p>
        </p:txBody>
      </p:sp>
      <p:sp>
        <p:nvSpPr>
          <p:cNvPr id="35843" name="Rectangle 3">
            <a:extLst>
              <a:ext uri="{FF2B5EF4-FFF2-40B4-BE49-F238E27FC236}">
                <a16:creationId xmlns:a16="http://schemas.microsoft.com/office/drawing/2014/main" id="{E4091FCB-B2AB-407E-A691-2DBB2B6F6AEC}"/>
              </a:ext>
            </a:extLst>
          </p:cNvPr>
          <p:cNvSpPr>
            <a:spLocks noGrp="1" noChangeArrowheads="1"/>
          </p:cNvSpPr>
          <p:nvPr>
            <p:ph type="body" idx="1"/>
          </p:nvPr>
        </p:nvSpPr>
        <p:spPr/>
        <p:txBody>
          <a:bodyPr/>
          <a:lstStyle/>
          <a:p>
            <a:pPr eaLnBrk="1" hangingPunct="1"/>
            <a:r>
              <a:rPr lang="cs-CZ" altLang="cs-CZ" sz="1700" dirty="0"/>
              <a:t>MOV AH,</a:t>
            </a:r>
            <a:r>
              <a:rPr lang="en-US" altLang="cs-CZ" sz="1700" dirty="0"/>
              <a:t>[100]</a:t>
            </a:r>
          </a:p>
          <a:p>
            <a:pPr eaLnBrk="1" hangingPunct="1"/>
            <a:r>
              <a:rPr lang="en-US" altLang="cs-CZ" sz="1700" dirty="0" err="1"/>
              <a:t>adresa</a:t>
            </a:r>
            <a:r>
              <a:rPr lang="en-US" altLang="cs-CZ" sz="1700" dirty="0"/>
              <a:t> se </a:t>
            </a:r>
            <a:r>
              <a:rPr lang="en-US" altLang="cs-CZ" sz="1700" dirty="0" err="1"/>
              <a:t>uv</a:t>
            </a:r>
            <a:r>
              <a:rPr lang="cs-CZ" altLang="cs-CZ" sz="1700" dirty="0" err="1"/>
              <a:t>ádí</a:t>
            </a:r>
            <a:r>
              <a:rPr lang="cs-CZ" altLang="cs-CZ" sz="1700" dirty="0"/>
              <a:t> v hranatých  závorkách a má význam offsetu</a:t>
            </a:r>
          </a:p>
          <a:p>
            <a:pPr eaLnBrk="1" hangingPunct="1"/>
            <a:endParaRPr lang="cs-CZ" altLang="cs-CZ" sz="1700" dirty="0"/>
          </a:p>
          <a:p>
            <a:pPr eaLnBrk="1" hangingPunct="1"/>
            <a:r>
              <a:rPr lang="cs-CZ" altLang="cs-CZ" sz="1700" dirty="0"/>
              <a:t>MOV	</a:t>
            </a:r>
            <a:r>
              <a:rPr lang="en-US" altLang="cs-CZ" sz="1700" dirty="0"/>
              <a:t>[5],A</a:t>
            </a:r>
            <a:r>
              <a:rPr lang="cs-CZ" altLang="cs-CZ" sz="1700" dirty="0"/>
              <a:t>L</a:t>
            </a:r>
            <a:endParaRPr lang="en-US" altLang="cs-CZ" sz="1700" dirty="0"/>
          </a:p>
          <a:p>
            <a:pPr eaLnBrk="1" hangingPunct="1"/>
            <a:r>
              <a:rPr lang="en-US" altLang="cs-CZ" sz="1700" dirty="0"/>
              <a:t>V </a:t>
            </a:r>
            <a:r>
              <a:rPr lang="en-US" altLang="cs-CZ" sz="1700" dirty="0" err="1"/>
              <a:t>tomto</a:t>
            </a:r>
            <a:r>
              <a:rPr lang="en-US" altLang="cs-CZ" sz="1700" dirty="0"/>
              <a:t> p</a:t>
            </a:r>
            <a:r>
              <a:rPr lang="cs-CZ" altLang="cs-CZ" sz="1700" dirty="0" err="1"/>
              <a:t>řípadě</a:t>
            </a:r>
            <a:r>
              <a:rPr lang="cs-CZ" altLang="cs-CZ" sz="1700" dirty="0"/>
              <a:t> se uloží obsah registru AL na pátou pozici v datovém segmentu</a:t>
            </a:r>
          </a:p>
          <a:p>
            <a:pPr eaLnBrk="1" hangingPunct="1"/>
            <a:endParaRPr lang="cs-CZ" altLang="cs-CZ" sz="1700" dirty="0"/>
          </a:p>
          <a:p>
            <a:pPr eaLnBrk="1" hangingPunct="1"/>
            <a:r>
              <a:rPr lang="cs-CZ" altLang="cs-CZ" sz="1700" dirty="0"/>
              <a:t>Instrukce MOV bere jako implicitní datový segment a jeho bázovou adresu v DS</a:t>
            </a:r>
          </a:p>
          <a:p>
            <a:pPr eaLnBrk="1" hangingPunct="1"/>
            <a:r>
              <a:rPr lang="cs-CZ" altLang="cs-CZ" sz="1700" dirty="0"/>
              <a:t>Chceme-li použít pomocný datový segment, je třeba to zapsat</a:t>
            </a:r>
          </a:p>
          <a:p>
            <a:pPr eaLnBrk="1" hangingPunct="1">
              <a:buFont typeface="Wingdings" panose="05000000000000000000" pitchFamily="2" charset="2"/>
              <a:buChar char=" "/>
            </a:pPr>
            <a:r>
              <a:rPr lang="cs-CZ" altLang="cs-CZ" sz="1700" dirty="0"/>
              <a:t>MOV AX,ES</a:t>
            </a:r>
            <a:r>
              <a:rPr lang="en-US" altLang="cs-CZ" sz="1700" dirty="0"/>
              <a:t>:[12]</a:t>
            </a:r>
          </a:p>
          <a:p>
            <a:pPr eaLnBrk="1" hangingPunct="1">
              <a:buFont typeface="Wingdings" panose="05000000000000000000" pitchFamily="2" charset="2"/>
              <a:buChar char=" "/>
            </a:pPr>
            <a:r>
              <a:rPr lang="en-US" altLang="cs-CZ" sz="1700" dirty="0"/>
              <a:t>MOV ES:[52],CL</a:t>
            </a:r>
            <a:endParaRPr lang="cs-CZ" altLang="cs-CZ"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2EF9384-5E47-441A-AF14-5876C7B687CB}"/>
              </a:ext>
            </a:extLst>
          </p:cNvPr>
          <p:cNvSpPr>
            <a:spLocks noGrp="1"/>
          </p:cNvSpPr>
          <p:nvPr>
            <p:ph type="title"/>
          </p:nvPr>
        </p:nvSpPr>
        <p:spPr/>
        <p:txBody>
          <a:bodyPr/>
          <a:lstStyle/>
          <a:p>
            <a:r>
              <a:rPr lang="cs-CZ" dirty="0"/>
              <a:t>Příklad</a:t>
            </a:r>
          </a:p>
        </p:txBody>
      </p:sp>
      <p:sp>
        <p:nvSpPr>
          <p:cNvPr id="3" name="Zástupný obsah 2">
            <a:extLst>
              <a:ext uri="{FF2B5EF4-FFF2-40B4-BE49-F238E27FC236}">
                <a16:creationId xmlns:a16="http://schemas.microsoft.com/office/drawing/2014/main" id="{7AA78471-ACA9-41F3-8C9B-811FF81F9732}"/>
              </a:ext>
            </a:extLst>
          </p:cNvPr>
          <p:cNvSpPr>
            <a:spLocks noGrp="1"/>
          </p:cNvSpPr>
          <p:nvPr>
            <p:ph idx="1"/>
          </p:nvPr>
        </p:nvSpPr>
        <p:spPr/>
        <p:txBody>
          <a:bodyPr/>
          <a:lstStyle/>
          <a:p>
            <a:pPr marL="0" indent="0">
              <a:buNone/>
            </a:pPr>
            <a:r>
              <a:rPr lang="cs-CZ" sz="1600" dirty="0"/>
              <a:t>	DS=1234h</a:t>
            </a:r>
          </a:p>
          <a:p>
            <a:pPr marL="0" indent="0">
              <a:buNone/>
            </a:pPr>
            <a:r>
              <a:rPr lang="cs-CZ" sz="1600" dirty="0"/>
              <a:t>	ES=2345h</a:t>
            </a:r>
          </a:p>
          <a:p>
            <a:pPr marL="0" indent="0">
              <a:buNone/>
            </a:pPr>
            <a:endParaRPr lang="cs-CZ" sz="1600" dirty="0"/>
          </a:p>
          <a:p>
            <a:pPr marL="0" indent="0">
              <a:buNone/>
            </a:pPr>
            <a:r>
              <a:rPr lang="cs-CZ" sz="1600" b="1" dirty="0"/>
              <a:t>Na jakou adresu v paměti se zapíší data povelem MOV [7],AL ?</a:t>
            </a:r>
          </a:p>
          <a:p>
            <a:r>
              <a:rPr lang="cs-CZ" sz="1600" dirty="0"/>
              <a:t>Data se implicitně zapisují do datového segmentu.</a:t>
            </a:r>
          </a:p>
          <a:p>
            <a:r>
              <a:rPr lang="cs-CZ" sz="1600" dirty="0"/>
              <a:t>Datový segment začíná na adrese 12340h</a:t>
            </a:r>
          </a:p>
          <a:p>
            <a:r>
              <a:rPr lang="cs-CZ" sz="1600" dirty="0"/>
              <a:t>Bajt z registru AL se zapíše do datového segmentu na pozici s offsetem 7</a:t>
            </a:r>
          </a:p>
          <a:p>
            <a:r>
              <a:rPr lang="cs-CZ" sz="1600" dirty="0"/>
              <a:t>Fyzická adresa tedy bude 12340h+7 = </a:t>
            </a:r>
            <a:r>
              <a:rPr lang="cs-CZ" sz="1600" u="sng" dirty="0"/>
              <a:t>12347h</a:t>
            </a:r>
            <a:r>
              <a:rPr lang="cs-CZ" sz="1600" dirty="0"/>
              <a:t> </a:t>
            </a:r>
          </a:p>
          <a:p>
            <a:pPr marL="0" indent="0">
              <a:buNone/>
            </a:pPr>
            <a:endParaRPr lang="cs-CZ" sz="1600" dirty="0"/>
          </a:p>
          <a:p>
            <a:pPr marL="0" indent="0">
              <a:buNone/>
            </a:pPr>
            <a:r>
              <a:rPr lang="cs-CZ" sz="1600" b="1" dirty="0"/>
              <a:t>Na jakou adresu v paměti se zapíší data povelem MOV ES:[7],AL ?</a:t>
            </a:r>
          </a:p>
          <a:p>
            <a:r>
              <a:rPr lang="cs-CZ" sz="1600" dirty="0"/>
              <a:t>Touto instrukcí se budou data zapisovat do pomocného datového segmentu</a:t>
            </a:r>
          </a:p>
          <a:p>
            <a:r>
              <a:rPr lang="cs-CZ" sz="1600" dirty="0"/>
              <a:t>Pomocný datový segment začíná na adrese 23450h</a:t>
            </a:r>
          </a:p>
          <a:p>
            <a:r>
              <a:rPr lang="cs-CZ" sz="1600" dirty="0"/>
              <a:t>Bajt z registru se zapíše do pomocného datového segmentu na pozici s offsetem 7</a:t>
            </a:r>
          </a:p>
          <a:p>
            <a:r>
              <a:rPr lang="cs-CZ" sz="1600" dirty="0"/>
              <a:t>Fyzická adresa tedy bude 23450h+7 = </a:t>
            </a:r>
            <a:r>
              <a:rPr lang="cs-CZ" sz="1600" u="sng" dirty="0"/>
              <a:t>23457h</a:t>
            </a:r>
            <a:r>
              <a:rPr lang="cs-CZ" sz="1600" dirty="0"/>
              <a:t> </a:t>
            </a:r>
          </a:p>
          <a:p>
            <a:pPr marL="0" indent="0">
              <a:buNone/>
            </a:pPr>
            <a:endParaRPr lang="cs-CZ" sz="2000" dirty="0"/>
          </a:p>
          <a:p>
            <a:pPr marL="0" indent="0">
              <a:buNone/>
            </a:pPr>
            <a:endParaRPr lang="cs-CZ" sz="2000" dirty="0"/>
          </a:p>
        </p:txBody>
      </p:sp>
    </p:spTree>
    <p:extLst>
      <p:ext uri="{BB962C8B-B14F-4D97-AF65-F5344CB8AC3E}">
        <p14:creationId xmlns:p14="http://schemas.microsoft.com/office/powerpoint/2010/main" val="2370274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D94E8C4-ADC5-427E-9A51-124522C97369}"/>
              </a:ext>
            </a:extLst>
          </p:cNvPr>
          <p:cNvSpPr>
            <a:spLocks noGrp="1" noChangeArrowheads="1"/>
          </p:cNvSpPr>
          <p:nvPr>
            <p:ph type="title"/>
          </p:nvPr>
        </p:nvSpPr>
        <p:spPr/>
        <p:txBody>
          <a:bodyPr/>
          <a:lstStyle/>
          <a:p>
            <a:pPr eaLnBrk="1" hangingPunct="1"/>
            <a:r>
              <a:rPr lang="cs-CZ" altLang="cs-CZ"/>
              <a:t>Pipelining</a:t>
            </a:r>
          </a:p>
        </p:txBody>
      </p:sp>
      <p:sp>
        <p:nvSpPr>
          <p:cNvPr id="9219" name="Rectangle 3">
            <a:extLst>
              <a:ext uri="{FF2B5EF4-FFF2-40B4-BE49-F238E27FC236}">
                <a16:creationId xmlns:a16="http://schemas.microsoft.com/office/drawing/2014/main" id="{53A536E2-1A5C-4E7E-80FB-9846A7C26E79}"/>
              </a:ext>
            </a:extLst>
          </p:cNvPr>
          <p:cNvSpPr>
            <a:spLocks noGrp="1" noChangeArrowheads="1"/>
          </p:cNvSpPr>
          <p:nvPr>
            <p:ph type="body" idx="1"/>
          </p:nvPr>
        </p:nvSpPr>
        <p:spPr/>
        <p:txBody>
          <a:bodyPr/>
          <a:lstStyle/>
          <a:p>
            <a:pPr eaLnBrk="1" hangingPunct="1"/>
            <a:r>
              <a:rPr lang="cs-CZ" altLang="cs-CZ" sz="2100" b="1" dirty="0" err="1"/>
              <a:t>Pipelining</a:t>
            </a:r>
            <a:r>
              <a:rPr lang="cs-CZ" altLang="cs-CZ" sz="2100" dirty="0"/>
              <a:t> je  zřetězené zpracování, či překrývání instrukcí </a:t>
            </a:r>
          </a:p>
          <a:p>
            <a:pPr eaLnBrk="1" hangingPunct="1"/>
            <a:r>
              <a:rPr lang="cs-CZ" altLang="cs-CZ" sz="2100" dirty="0"/>
              <a:t>Základní myšlenkou je rozdělení zpracování jedné instrukce na více fází mezi různé části procesoru a tím i dosažení možnosti zpracovávat více instrukcí najednou </a:t>
            </a:r>
          </a:p>
          <a:p>
            <a:pPr eaLnBrk="1" hangingPunct="1"/>
            <a:r>
              <a:rPr lang="cs-CZ" altLang="cs-CZ" sz="2100" dirty="0"/>
              <a:t>Zpracování instrukce je v 8086 rozděleno na </a:t>
            </a:r>
            <a:r>
              <a:rPr lang="cs-CZ" altLang="cs-CZ" sz="2100" b="1" dirty="0"/>
              <a:t>2 části</a:t>
            </a:r>
          </a:p>
          <a:p>
            <a:pPr lvl="1" eaLnBrk="1" hangingPunct="1"/>
            <a:r>
              <a:rPr lang="cs-CZ" altLang="cs-CZ" sz="2000" dirty="0"/>
              <a:t>Načtení a dekódování instrukce (provádí </a:t>
            </a:r>
            <a:r>
              <a:rPr lang="cs-CZ" altLang="cs-CZ" sz="2000" b="1" dirty="0"/>
              <a:t>BIU</a:t>
            </a:r>
            <a:r>
              <a:rPr lang="cs-CZ" altLang="cs-CZ" sz="2000" dirty="0"/>
              <a:t>)</a:t>
            </a:r>
          </a:p>
          <a:p>
            <a:pPr lvl="1" eaLnBrk="1" hangingPunct="1"/>
            <a:r>
              <a:rPr lang="cs-CZ" altLang="cs-CZ" sz="2000" dirty="0"/>
              <a:t>Provedení instrukce a případné uložení výsledku (provádí </a:t>
            </a:r>
            <a:r>
              <a:rPr lang="cs-CZ" altLang="cs-CZ" sz="2000" b="1" dirty="0"/>
              <a:t>EU</a:t>
            </a:r>
            <a:r>
              <a:rPr lang="cs-CZ" altLang="cs-CZ" sz="2000" dirty="0"/>
              <a:t>) </a:t>
            </a:r>
          </a:p>
          <a:p>
            <a:pPr eaLnBrk="1" hangingPunct="1"/>
            <a:r>
              <a:rPr lang="cs-CZ" altLang="cs-CZ" sz="2100" dirty="0"/>
              <a:t>To vedlo k vytvoření procesoru složeného ze dvou spolupracujících jednotek </a:t>
            </a:r>
            <a:r>
              <a:rPr lang="cs-CZ" altLang="cs-CZ" sz="2100" b="1" dirty="0"/>
              <a:t>EU</a:t>
            </a:r>
            <a:r>
              <a:rPr lang="cs-CZ" altLang="cs-CZ" sz="2100" dirty="0"/>
              <a:t> a </a:t>
            </a:r>
            <a:r>
              <a:rPr lang="cs-CZ" altLang="cs-CZ" sz="2100" b="1" dirty="0"/>
              <a:t>BIU</a:t>
            </a:r>
            <a:r>
              <a:rPr lang="cs-CZ" altLang="cs-CZ" sz="2100" dirty="0"/>
              <a:t> </a:t>
            </a:r>
          </a:p>
          <a:p>
            <a:pPr eaLnBrk="1" hangingPunct="1"/>
            <a:r>
              <a:rPr lang="cs-CZ" altLang="cs-CZ" sz="2100" dirty="0"/>
              <a:t>každá jednotka realizuje jinou fázi zpracování</a:t>
            </a:r>
          </a:p>
          <a:p>
            <a:pPr eaLnBrk="1" hangingPunct="1"/>
            <a:r>
              <a:rPr lang="cs-CZ" altLang="cs-CZ" sz="2100" dirty="0"/>
              <a:t>U moderních procesorů se zřetězení se stále vylepšuje a instrukce se dělí na více fází, tudíž současně se v procesoru zpracovává několik instrukcí, přičemž každá z nich je v jiné fázi dokončení</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2044415-6826-42E3-A1B2-F29BE8CA741B}"/>
              </a:ext>
            </a:extLst>
          </p:cNvPr>
          <p:cNvSpPr>
            <a:spLocks noGrp="1" noChangeArrowheads="1"/>
          </p:cNvSpPr>
          <p:nvPr>
            <p:ph type="title"/>
          </p:nvPr>
        </p:nvSpPr>
        <p:spPr/>
        <p:txBody>
          <a:bodyPr/>
          <a:lstStyle/>
          <a:p>
            <a:pPr eaLnBrk="1" hangingPunct="1"/>
            <a:r>
              <a:rPr lang="cs-CZ" altLang="cs-CZ"/>
              <a:t>Indexové registry</a:t>
            </a:r>
          </a:p>
        </p:txBody>
      </p:sp>
      <p:sp>
        <p:nvSpPr>
          <p:cNvPr id="26627" name="Rectangle 3">
            <a:extLst>
              <a:ext uri="{FF2B5EF4-FFF2-40B4-BE49-F238E27FC236}">
                <a16:creationId xmlns:a16="http://schemas.microsoft.com/office/drawing/2014/main" id="{8891B5E9-0292-4B19-A84E-22D34E3795C7}"/>
              </a:ext>
            </a:extLst>
          </p:cNvPr>
          <p:cNvSpPr>
            <a:spLocks noGrp="1" noChangeArrowheads="1"/>
          </p:cNvSpPr>
          <p:nvPr>
            <p:ph type="body" idx="1"/>
          </p:nvPr>
        </p:nvSpPr>
        <p:spPr/>
        <p:txBody>
          <a:bodyPr/>
          <a:lstStyle/>
          <a:p>
            <a:pPr eaLnBrk="1" hangingPunct="1"/>
            <a:r>
              <a:rPr lang="cs-CZ" altLang="cs-CZ" sz="2100" dirty="0"/>
              <a:t>Indexové registry SI a DI</a:t>
            </a:r>
          </a:p>
          <a:p>
            <a:pPr eaLnBrk="1" hangingPunct="1"/>
            <a:endParaRPr lang="cs-CZ" altLang="cs-CZ" sz="2100" dirty="0"/>
          </a:p>
          <a:p>
            <a:pPr eaLnBrk="1" hangingPunct="1"/>
            <a:r>
              <a:rPr lang="cs-CZ" altLang="cs-CZ" sz="2100" b="1" dirty="0"/>
              <a:t>SI</a:t>
            </a:r>
            <a:r>
              <a:rPr lang="cs-CZ" altLang="cs-CZ" sz="2100" dirty="0"/>
              <a:t>=Source Index</a:t>
            </a:r>
          </a:p>
          <a:p>
            <a:pPr eaLnBrk="1" hangingPunct="1"/>
            <a:r>
              <a:rPr lang="cs-CZ" altLang="cs-CZ" sz="2100" b="1" dirty="0"/>
              <a:t>DI</a:t>
            </a:r>
            <a:r>
              <a:rPr lang="cs-CZ" altLang="cs-CZ" sz="2100" dirty="0"/>
              <a:t>=</a:t>
            </a:r>
            <a:r>
              <a:rPr lang="cs-CZ" altLang="cs-CZ" sz="2100" dirty="0" err="1"/>
              <a:t>Destination</a:t>
            </a:r>
            <a:r>
              <a:rPr lang="cs-CZ" altLang="cs-CZ" sz="2100" dirty="0"/>
              <a:t> Index</a:t>
            </a:r>
          </a:p>
          <a:p>
            <a:pPr eaLnBrk="1" hangingPunct="1"/>
            <a:endParaRPr lang="cs-CZ" altLang="cs-CZ" sz="2100" dirty="0"/>
          </a:p>
          <a:p>
            <a:pPr eaLnBrk="1" hangingPunct="1"/>
            <a:r>
              <a:rPr lang="cs-CZ" altLang="cs-CZ" sz="2100" dirty="0"/>
              <a:t>Fungují jako offsety - „ukazovátka“ na dvě různá místa v datovém segmentu</a:t>
            </a:r>
          </a:p>
          <a:p>
            <a:pPr eaLnBrk="1" hangingPunct="1"/>
            <a:r>
              <a:rPr lang="cs-CZ" altLang="cs-CZ" sz="2100" dirty="0"/>
              <a:t>SI bývá použit jako offset zdrojových dat</a:t>
            </a:r>
          </a:p>
          <a:p>
            <a:pPr eaLnBrk="1" hangingPunct="1"/>
            <a:r>
              <a:rPr lang="cs-CZ" altLang="cs-CZ" sz="2100" dirty="0"/>
              <a:t>DI bývá použit jako offset cíle</a:t>
            </a:r>
          </a:p>
          <a:p>
            <a:pPr eaLnBrk="1" hangingPunct="1"/>
            <a:r>
              <a:rPr lang="cs-CZ" altLang="cs-CZ" sz="2100" dirty="0"/>
              <a:t>Jsou využívány operacemi, které se týkají bloku dat</a:t>
            </a:r>
          </a:p>
          <a:p>
            <a:pPr eaLnBrk="1" hangingPunct="1"/>
            <a:r>
              <a:rPr lang="cs-CZ" altLang="cs-CZ" sz="2100" dirty="0"/>
              <a:t>Oba registry se běžně používají pro nepřímou adresaci ve spojení prakticky se všemi instrukcemi</a:t>
            </a:r>
            <a:endParaRPr lang="cs-CZ" altLang="cs-CZ" dirty="0"/>
          </a:p>
          <a:p>
            <a:pPr eaLnBrk="1" hangingPunct="1"/>
            <a:endParaRPr lang="cs-CZ" altLang="cs-CZ" sz="21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E0A205D-E4A5-4FEA-9A1C-949331F906DC}"/>
              </a:ext>
            </a:extLst>
          </p:cNvPr>
          <p:cNvSpPr>
            <a:spLocks noGrp="1"/>
          </p:cNvSpPr>
          <p:nvPr>
            <p:ph type="title"/>
          </p:nvPr>
        </p:nvSpPr>
        <p:spPr/>
        <p:txBody>
          <a:bodyPr/>
          <a:lstStyle/>
          <a:p>
            <a:r>
              <a:rPr lang="cs-CZ" dirty="0"/>
              <a:t>Příklad</a:t>
            </a:r>
          </a:p>
        </p:txBody>
      </p:sp>
      <p:sp>
        <p:nvSpPr>
          <p:cNvPr id="3" name="Zástupný obsah 2">
            <a:extLst>
              <a:ext uri="{FF2B5EF4-FFF2-40B4-BE49-F238E27FC236}">
                <a16:creationId xmlns:a16="http://schemas.microsoft.com/office/drawing/2014/main" id="{95587DDF-1749-43DE-8704-E65A2D9DCC48}"/>
              </a:ext>
            </a:extLst>
          </p:cNvPr>
          <p:cNvSpPr>
            <a:spLocks noGrp="1"/>
          </p:cNvSpPr>
          <p:nvPr>
            <p:ph idx="1"/>
          </p:nvPr>
        </p:nvSpPr>
        <p:spPr>
          <a:xfrm>
            <a:off x="457200" y="1556792"/>
            <a:ext cx="8229600" cy="4411662"/>
          </a:xfrm>
        </p:spPr>
        <p:txBody>
          <a:bodyPr/>
          <a:lstStyle/>
          <a:p>
            <a:r>
              <a:rPr lang="cs-CZ" sz="2000" dirty="0"/>
              <a:t>DS=4567h</a:t>
            </a:r>
          </a:p>
          <a:p>
            <a:r>
              <a:rPr lang="cs-CZ" sz="2000" dirty="0"/>
              <a:t>DI=5678h</a:t>
            </a:r>
          </a:p>
          <a:p>
            <a:pPr marL="0" indent="0">
              <a:buNone/>
            </a:pPr>
            <a:endParaRPr lang="cs-CZ" sz="2000" dirty="0"/>
          </a:p>
          <a:p>
            <a:pPr marL="0" indent="0">
              <a:buNone/>
            </a:pPr>
            <a:r>
              <a:rPr lang="cs-CZ" sz="2000" b="1" dirty="0"/>
              <a:t>Na jakou adresu v paměti se zapíší data povelem MOV [DI],AL ?</a:t>
            </a:r>
          </a:p>
          <a:p>
            <a:r>
              <a:rPr lang="cs-CZ" sz="2000" dirty="0"/>
              <a:t>Data se zapíší do datového segmentu.</a:t>
            </a:r>
          </a:p>
          <a:p>
            <a:r>
              <a:rPr lang="cs-CZ" sz="2000" dirty="0"/>
              <a:t>Datový segment začíná na adrese 45670h</a:t>
            </a:r>
          </a:p>
          <a:p>
            <a:r>
              <a:rPr lang="cs-CZ" sz="2000" dirty="0"/>
              <a:t>Bajt z registru AL se zapíše do datového segmentu na pozici s offsetem, jehož hodnota není přímo uvedena</a:t>
            </a:r>
          </a:p>
          <a:p>
            <a:r>
              <a:rPr lang="cs-CZ" sz="2000" dirty="0"/>
              <a:t>Jedná se o </a:t>
            </a:r>
            <a:r>
              <a:rPr lang="cs-CZ" sz="2000" b="1" dirty="0"/>
              <a:t>nepřímou adresaci</a:t>
            </a:r>
          </a:p>
          <a:p>
            <a:r>
              <a:rPr lang="cs-CZ" sz="2000" dirty="0"/>
              <a:t>K nepřímé adresaci je použit registr DI</a:t>
            </a:r>
          </a:p>
          <a:p>
            <a:r>
              <a:rPr lang="cs-CZ" sz="2000" dirty="0"/>
              <a:t>Hodnota, kterou obsahuje registr DI se vezme jako offset pro zápis do paměti</a:t>
            </a:r>
          </a:p>
          <a:p>
            <a:r>
              <a:rPr lang="cs-CZ" sz="2000" dirty="0"/>
              <a:t>Data se tedy zapíší na pozici s offsetem 5678h</a:t>
            </a:r>
          </a:p>
          <a:p>
            <a:r>
              <a:rPr lang="cs-CZ" sz="2000" dirty="0"/>
              <a:t>Fyzická adresa tedy bude 45670h+5678h = </a:t>
            </a:r>
            <a:r>
              <a:rPr lang="cs-CZ" sz="2000" u="sng" dirty="0"/>
              <a:t>4ACE8h</a:t>
            </a:r>
            <a:r>
              <a:rPr lang="cs-CZ" sz="2000" dirty="0"/>
              <a:t> </a:t>
            </a:r>
          </a:p>
          <a:p>
            <a:pPr marL="0" indent="0">
              <a:buNone/>
            </a:pPr>
            <a:endParaRPr lang="cs-CZ" sz="2000" b="1" dirty="0"/>
          </a:p>
          <a:p>
            <a:pPr marL="0" indent="0">
              <a:buNone/>
            </a:pPr>
            <a:endParaRPr lang="cs-CZ" sz="2000" b="1" dirty="0"/>
          </a:p>
          <a:p>
            <a:pPr marL="0" indent="0">
              <a:buNone/>
            </a:pPr>
            <a:endParaRPr lang="cs-CZ" sz="3200" b="1" dirty="0"/>
          </a:p>
          <a:p>
            <a:pPr marL="0" indent="0">
              <a:buNone/>
            </a:pPr>
            <a:endParaRPr lang="cs-CZ" sz="3200" b="1" dirty="0"/>
          </a:p>
          <a:p>
            <a:endParaRPr lang="cs-CZ" dirty="0"/>
          </a:p>
          <a:p>
            <a:endParaRPr lang="cs-CZ" dirty="0"/>
          </a:p>
        </p:txBody>
      </p:sp>
    </p:spTree>
    <p:extLst>
      <p:ext uri="{BB962C8B-B14F-4D97-AF65-F5344CB8AC3E}">
        <p14:creationId xmlns:p14="http://schemas.microsoft.com/office/powerpoint/2010/main" val="478037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E0A205D-E4A5-4FEA-9A1C-949331F906DC}"/>
              </a:ext>
            </a:extLst>
          </p:cNvPr>
          <p:cNvSpPr>
            <a:spLocks noGrp="1"/>
          </p:cNvSpPr>
          <p:nvPr>
            <p:ph type="title"/>
          </p:nvPr>
        </p:nvSpPr>
        <p:spPr/>
        <p:txBody>
          <a:bodyPr/>
          <a:lstStyle/>
          <a:p>
            <a:r>
              <a:rPr lang="cs-CZ" dirty="0"/>
              <a:t>Příklad</a:t>
            </a:r>
          </a:p>
        </p:txBody>
      </p:sp>
      <p:sp>
        <p:nvSpPr>
          <p:cNvPr id="3" name="Zástupný obsah 2">
            <a:extLst>
              <a:ext uri="{FF2B5EF4-FFF2-40B4-BE49-F238E27FC236}">
                <a16:creationId xmlns:a16="http://schemas.microsoft.com/office/drawing/2014/main" id="{95587DDF-1749-43DE-8704-E65A2D9DCC48}"/>
              </a:ext>
            </a:extLst>
          </p:cNvPr>
          <p:cNvSpPr>
            <a:spLocks noGrp="1"/>
          </p:cNvSpPr>
          <p:nvPr>
            <p:ph idx="1"/>
          </p:nvPr>
        </p:nvSpPr>
        <p:spPr>
          <a:xfrm>
            <a:off x="457200" y="1556792"/>
            <a:ext cx="8229600" cy="4411662"/>
          </a:xfrm>
        </p:spPr>
        <p:txBody>
          <a:bodyPr/>
          <a:lstStyle/>
          <a:p>
            <a:r>
              <a:rPr lang="cs-CZ" sz="2000" dirty="0"/>
              <a:t>DS=6543h</a:t>
            </a:r>
          </a:p>
          <a:p>
            <a:r>
              <a:rPr lang="cs-CZ" sz="2000" dirty="0"/>
              <a:t>SI=7812h</a:t>
            </a:r>
          </a:p>
          <a:p>
            <a:pPr marL="0" indent="0">
              <a:buNone/>
            </a:pPr>
            <a:endParaRPr lang="cs-CZ" sz="2000" dirty="0"/>
          </a:p>
          <a:p>
            <a:pPr marL="0" indent="0">
              <a:buNone/>
            </a:pPr>
            <a:r>
              <a:rPr lang="cs-CZ" sz="2000" b="1" dirty="0"/>
              <a:t>Z jaké adresy z paměti se přečtou data povelem MOV AL,[SI] ?</a:t>
            </a:r>
          </a:p>
          <a:p>
            <a:r>
              <a:rPr lang="cs-CZ" sz="2000" dirty="0"/>
              <a:t>Data se přečtou z datového segmentu.</a:t>
            </a:r>
          </a:p>
          <a:p>
            <a:r>
              <a:rPr lang="cs-CZ" sz="2000" dirty="0"/>
              <a:t>Datový segment začíná na adrese 65430h</a:t>
            </a:r>
          </a:p>
          <a:p>
            <a:r>
              <a:rPr lang="cs-CZ" sz="2000" dirty="0"/>
              <a:t>Bajt z registru AL se přečte z datového segmentu z pozice s offsetem, jehož hodnota není přímo uvedena</a:t>
            </a:r>
          </a:p>
          <a:p>
            <a:r>
              <a:rPr lang="cs-CZ" sz="2000" dirty="0"/>
              <a:t>Jedná se o </a:t>
            </a:r>
            <a:r>
              <a:rPr lang="cs-CZ" sz="2000" b="1" dirty="0"/>
              <a:t>nepřímou adresaci</a:t>
            </a:r>
          </a:p>
          <a:p>
            <a:r>
              <a:rPr lang="cs-CZ" sz="2000" dirty="0"/>
              <a:t>K nepřímé adresaci je použit registr SI</a:t>
            </a:r>
          </a:p>
          <a:p>
            <a:r>
              <a:rPr lang="cs-CZ" sz="2000" dirty="0"/>
              <a:t>Hodnota, kterou obsahuje registr SI se vezme jako offset pro čtení z paměti</a:t>
            </a:r>
          </a:p>
          <a:p>
            <a:r>
              <a:rPr lang="cs-CZ" sz="2000" dirty="0"/>
              <a:t>Data se tedy přečtou pozice s offsetem 7812h</a:t>
            </a:r>
          </a:p>
          <a:p>
            <a:r>
              <a:rPr lang="cs-CZ" sz="2000" dirty="0"/>
              <a:t>Fyzická adresa tedy bude 65430h+7812h = </a:t>
            </a:r>
            <a:r>
              <a:rPr lang="cs-CZ" sz="2000" u="sng" dirty="0"/>
              <a:t>6CC42h</a:t>
            </a:r>
            <a:r>
              <a:rPr lang="cs-CZ" sz="2000" dirty="0"/>
              <a:t> </a:t>
            </a:r>
          </a:p>
          <a:p>
            <a:pPr marL="0" indent="0">
              <a:buNone/>
            </a:pPr>
            <a:endParaRPr lang="cs-CZ" sz="2000" b="1" dirty="0"/>
          </a:p>
          <a:p>
            <a:pPr marL="0" indent="0">
              <a:buNone/>
            </a:pPr>
            <a:endParaRPr lang="cs-CZ" sz="2000" b="1" dirty="0"/>
          </a:p>
          <a:p>
            <a:pPr marL="0" indent="0">
              <a:buNone/>
            </a:pPr>
            <a:endParaRPr lang="cs-CZ" sz="3200" b="1" dirty="0"/>
          </a:p>
          <a:p>
            <a:pPr marL="0" indent="0">
              <a:buNone/>
            </a:pPr>
            <a:endParaRPr lang="cs-CZ" sz="3200" b="1" dirty="0"/>
          </a:p>
          <a:p>
            <a:endParaRPr lang="cs-CZ" dirty="0"/>
          </a:p>
          <a:p>
            <a:endParaRPr lang="cs-CZ" dirty="0"/>
          </a:p>
        </p:txBody>
      </p:sp>
    </p:spTree>
    <p:extLst>
      <p:ext uri="{BB962C8B-B14F-4D97-AF65-F5344CB8AC3E}">
        <p14:creationId xmlns:p14="http://schemas.microsoft.com/office/powerpoint/2010/main" val="20990876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E0A205D-E4A5-4FEA-9A1C-949331F906DC}"/>
              </a:ext>
            </a:extLst>
          </p:cNvPr>
          <p:cNvSpPr>
            <a:spLocks noGrp="1"/>
          </p:cNvSpPr>
          <p:nvPr>
            <p:ph type="title"/>
          </p:nvPr>
        </p:nvSpPr>
        <p:spPr/>
        <p:txBody>
          <a:bodyPr/>
          <a:lstStyle/>
          <a:p>
            <a:r>
              <a:rPr lang="cs-CZ" dirty="0"/>
              <a:t>Příklad</a:t>
            </a:r>
          </a:p>
        </p:txBody>
      </p:sp>
      <p:sp>
        <p:nvSpPr>
          <p:cNvPr id="3" name="Zástupný obsah 2">
            <a:extLst>
              <a:ext uri="{FF2B5EF4-FFF2-40B4-BE49-F238E27FC236}">
                <a16:creationId xmlns:a16="http://schemas.microsoft.com/office/drawing/2014/main" id="{95587DDF-1749-43DE-8704-E65A2D9DCC48}"/>
              </a:ext>
            </a:extLst>
          </p:cNvPr>
          <p:cNvSpPr>
            <a:spLocks noGrp="1"/>
          </p:cNvSpPr>
          <p:nvPr>
            <p:ph idx="1"/>
          </p:nvPr>
        </p:nvSpPr>
        <p:spPr>
          <a:xfrm>
            <a:off x="457200" y="1417638"/>
            <a:ext cx="8229600" cy="4411662"/>
          </a:xfrm>
        </p:spPr>
        <p:txBody>
          <a:bodyPr/>
          <a:lstStyle/>
          <a:p>
            <a:r>
              <a:rPr lang="cs-CZ" sz="2000" dirty="0"/>
              <a:t>DS=6543h</a:t>
            </a:r>
          </a:p>
          <a:p>
            <a:r>
              <a:rPr lang="cs-CZ" sz="2000" dirty="0"/>
              <a:t>SI=7812h</a:t>
            </a:r>
          </a:p>
          <a:p>
            <a:r>
              <a:rPr lang="cs-CZ" sz="2000" dirty="0"/>
              <a:t>DI=89ABh</a:t>
            </a:r>
          </a:p>
          <a:p>
            <a:pPr marL="0" indent="0">
              <a:buNone/>
            </a:pPr>
            <a:endParaRPr lang="cs-CZ" sz="2000" dirty="0"/>
          </a:p>
          <a:p>
            <a:pPr marL="0" indent="0">
              <a:buNone/>
            </a:pPr>
            <a:r>
              <a:rPr lang="cs-CZ" sz="2000" dirty="0"/>
              <a:t>Opakuj 100x</a:t>
            </a:r>
          </a:p>
          <a:p>
            <a:pPr marL="0" indent="0">
              <a:buNone/>
            </a:pPr>
            <a:r>
              <a:rPr lang="cs-CZ" sz="2000" dirty="0"/>
              <a:t>	MOV	AL,[SI]</a:t>
            </a:r>
          </a:p>
          <a:p>
            <a:pPr marL="0" indent="0">
              <a:buNone/>
            </a:pPr>
            <a:r>
              <a:rPr lang="cs-CZ" sz="2000" dirty="0"/>
              <a:t>	MOV	[DI],AL</a:t>
            </a:r>
          </a:p>
          <a:p>
            <a:pPr marL="0" indent="0">
              <a:buNone/>
            </a:pPr>
            <a:r>
              <a:rPr lang="cs-CZ" sz="2000" dirty="0"/>
              <a:t>	INC	SI</a:t>
            </a:r>
          </a:p>
          <a:p>
            <a:pPr marL="0" indent="0">
              <a:buNone/>
            </a:pPr>
            <a:r>
              <a:rPr lang="cs-CZ" sz="2000" dirty="0"/>
              <a:t>	INC 	DI</a:t>
            </a:r>
          </a:p>
          <a:p>
            <a:pPr marL="0" indent="0">
              <a:buNone/>
            </a:pPr>
            <a:endParaRPr lang="cs-CZ" sz="2000" b="1" dirty="0"/>
          </a:p>
          <a:p>
            <a:pPr marL="0" indent="0">
              <a:buNone/>
            </a:pPr>
            <a:r>
              <a:rPr lang="cs-CZ" sz="2000" dirty="0"/>
              <a:t>Tento program bude kopírovat bajty ze zdrojové oblasti do cílové oblasti. </a:t>
            </a:r>
          </a:p>
          <a:p>
            <a:pPr marL="0" indent="0">
              <a:buNone/>
            </a:pPr>
            <a:r>
              <a:rPr lang="cs-CZ" sz="2000" dirty="0"/>
              <a:t>První bajt se přečte z adresy 65430h + 7812h = 6CC42h</a:t>
            </a:r>
          </a:p>
          <a:p>
            <a:pPr marL="0" indent="0">
              <a:buNone/>
            </a:pPr>
            <a:r>
              <a:rPr lang="cs-CZ" sz="2000" dirty="0"/>
              <a:t>A zapíše se na adresu 65430h + 89ABh = 6DDDBh</a:t>
            </a:r>
          </a:p>
          <a:p>
            <a:endParaRPr lang="cs-CZ" dirty="0"/>
          </a:p>
          <a:p>
            <a:endParaRPr lang="cs-CZ" dirty="0"/>
          </a:p>
        </p:txBody>
      </p:sp>
      <p:sp>
        <p:nvSpPr>
          <p:cNvPr id="4" name="Volný tvar: obrazec 3">
            <a:extLst>
              <a:ext uri="{FF2B5EF4-FFF2-40B4-BE49-F238E27FC236}">
                <a16:creationId xmlns:a16="http://schemas.microsoft.com/office/drawing/2014/main" id="{BE33BF2E-0C34-49E0-829D-363F06ED7A8C}"/>
              </a:ext>
            </a:extLst>
          </p:cNvPr>
          <p:cNvSpPr/>
          <p:nvPr/>
        </p:nvSpPr>
        <p:spPr>
          <a:xfrm>
            <a:off x="2858610" y="2650969"/>
            <a:ext cx="1351890" cy="2253616"/>
          </a:xfrm>
          <a:custGeom>
            <a:avLst/>
            <a:gdLst>
              <a:gd name="connsiteX0" fmla="*/ 0 w 1351890"/>
              <a:gd name="connsiteY0" fmla="*/ 1965419 h 2253616"/>
              <a:gd name="connsiteX1" fmla="*/ 1225118 w 1351890"/>
              <a:gd name="connsiteY1" fmla="*/ 2098584 h 2253616"/>
              <a:gd name="connsiteX2" fmla="*/ 1180730 w 1351890"/>
              <a:gd name="connsiteY2" fmla="*/ 83353 h 2253616"/>
              <a:gd name="connsiteX3" fmla="*/ 53266 w 1351890"/>
              <a:gd name="connsiteY3" fmla="*/ 385194 h 2253616"/>
            </a:gdLst>
            <a:ahLst/>
            <a:cxnLst>
              <a:cxn ang="0">
                <a:pos x="connsiteX0" y="connsiteY0"/>
              </a:cxn>
              <a:cxn ang="0">
                <a:pos x="connsiteX1" y="connsiteY1"/>
              </a:cxn>
              <a:cxn ang="0">
                <a:pos x="connsiteX2" y="connsiteY2"/>
              </a:cxn>
              <a:cxn ang="0">
                <a:pos x="connsiteX3" y="connsiteY3"/>
              </a:cxn>
            </a:cxnLst>
            <a:rect l="l" t="t" r="r" b="b"/>
            <a:pathLst>
              <a:path w="1351890" h="2253616">
                <a:moveTo>
                  <a:pt x="0" y="1965419"/>
                </a:moveTo>
                <a:cubicBezTo>
                  <a:pt x="514165" y="2188840"/>
                  <a:pt x="1028330" y="2412262"/>
                  <a:pt x="1225118" y="2098584"/>
                </a:cubicBezTo>
                <a:cubicBezTo>
                  <a:pt x="1421906" y="1784906"/>
                  <a:pt x="1376039" y="368918"/>
                  <a:pt x="1180730" y="83353"/>
                </a:cubicBezTo>
                <a:cubicBezTo>
                  <a:pt x="985421" y="-202212"/>
                  <a:pt x="235258" y="333407"/>
                  <a:pt x="53266" y="385194"/>
                </a:cubicBezTo>
              </a:path>
            </a:pathLst>
          </a:custGeom>
          <a:ln>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cs-CZ"/>
          </a:p>
        </p:txBody>
      </p:sp>
    </p:spTree>
    <p:extLst>
      <p:ext uri="{BB962C8B-B14F-4D97-AF65-F5344CB8AC3E}">
        <p14:creationId xmlns:p14="http://schemas.microsoft.com/office/powerpoint/2010/main" val="12749025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E0A205D-E4A5-4FEA-9A1C-949331F906DC}"/>
              </a:ext>
            </a:extLst>
          </p:cNvPr>
          <p:cNvSpPr>
            <a:spLocks noGrp="1"/>
          </p:cNvSpPr>
          <p:nvPr>
            <p:ph type="title"/>
          </p:nvPr>
        </p:nvSpPr>
        <p:spPr/>
        <p:txBody>
          <a:bodyPr/>
          <a:lstStyle/>
          <a:p>
            <a:r>
              <a:rPr lang="cs-CZ" dirty="0"/>
              <a:t>Příklad</a:t>
            </a:r>
          </a:p>
        </p:txBody>
      </p:sp>
      <p:sp>
        <p:nvSpPr>
          <p:cNvPr id="3" name="Zástupný obsah 2">
            <a:extLst>
              <a:ext uri="{FF2B5EF4-FFF2-40B4-BE49-F238E27FC236}">
                <a16:creationId xmlns:a16="http://schemas.microsoft.com/office/drawing/2014/main" id="{95587DDF-1749-43DE-8704-E65A2D9DCC48}"/>
              </a:ext>
            </a:extLst>
          </p:cNvPr>
          <p:cNvSpPr>
            <a:spLocks noGrp="1"/>
          </p:cNvSpPr>
          <p:nvPr>
            <p:ph idx="1"/>
          </p:nvPr>
        </p:nvSpPr>
        <p:spPr>
          <a:xfrm>
            <a:off x="457200" y="1417638"/>
            <a:ext cx="8229600" cy="4411662"/>
          </a:xfrm>
        </p:spPr>
        <p:txBody>
          <a:bodyPr/>
          <a:lstStyle/>
          <a:p>
            <a:r>
              <a:rPr lang="cs-CZ" sz="2000" dirty="0"/>
              <a:t>DS=6543h</a:t>
            </a:r>
          </a:p>
          <a:p>
            <a:r>
              <a:rPr lang="cs-CZ" sz="2000" dirty="0"/>
              <a:t>SI=7812h</a:t>
            </a:r>
          </a:p>
          <a:p>
            <a:r>
              <a:rPr lang="cs-CZ" sz="2000" dirty="0"/>
              <a:t>DI=89ABh</a:t>
            </a:r>
          </a:p>
          <a:p>
            <a:pPr marL="0" indent="0">
              <a:buNone/>
            </a:pPr>
            <a:endParaRPr lang="cs-CZ" sz="2000" dirty="0"/>
          </a:p>
          <a:p>
            <a:pPr marL="0" indent="0">
              <a:buNone/>
            </a:pPr>
            <a:r>
              <a:rPr lang="cs-CZ" sz="2000" dirty="0"/>
              <a:t>Opakuj 100x</a:t>
            </a:r>
          </a:p>
          <a:p>
            <a:pPr marL="0" indent="0">
              <a:buNone/>
            </a:pPr>
            <a:r>
              <a:rPr lang="cs-CZ" sz="2000" dirty="0"/>
              <a:t>	MOV	AL,[SI]</a:t>
            </a:r>
          </a:p>
          <a:p>
            <a:pPr marL="0" indent="0">
              <a:buNone/>
            </a:pPr>
            <a:r>
              <a:rPr lang="cs-CZ" sz="2000" dirty="0"/>
              <a:t>	MOV	[DI],AL</a:t>
            </a:r>
          </a:p>
          <a:p>
            <a:pPr marL="0" indent="0">
              <a:buNone/>
            </a:pPr>
            <a:r>
              <a:rPr lang="cs-CZ" sz="2000" dirty="0"/>
              <a:t>	INC	SI</a:t>
            </a:r>
          </a:p>
          <a:p>
            <a:pPr marL="0" indent="0">
              <a:buNone/>
            </a:pPr>
            <a:r>
              <a:rPr lang="cs-CZ" sz="2000" dirty="0"/>
              <a:t>	INC 	DI</a:t>
            </a:r>
          </a:p>
          <a:p>
            <a:pPr marL="0" indent="0">
              <a:buNone/>
            </a:pPr>
            <a:endParaRPr lang="cs-CZ" sz="2000" b="1" dirty="0"/>
          </a:p>
          <a:p>
            <a:pPr marL="0" indent="0">
              <a:buNone/>
            </a:pPr>
            <a:r>
              <a:rPr lang="cs-CZ" sz="2000" dirty="0"/>
              <a:t>Hodnota SI se inkrementací zvýší na 7813h</a:t>
            </a:r>
          </a:p>
          <a:p>
            <a:pPr marL="0" indent="0">
              <a:buNone/>
            </a:pPr>
            <a:r>
              <a:rPr lang="cs-CZ" sz="2000" dirty="0"/>
              <a:t>Hodnota DI se inkrementací zvýší na 89ACh</a:t>
            </a:r>
          </a:p>
          <a:p>
            <a:pPr marL="0" indent="0">
              <a:buNone/>
            </a:pPr>
            <a:r>
              <a:rPr lang="cs-CZ" sz="2000" dirty="0"/>
              <a:t>Druhý bajt se přečte z adresy 65430h + 7813h = 6CC43h</a:t>
            </a:r>
          </a:p>
          <a:p>
            <a:pPr marL="0" indent="0">
              <a:buNone/>
            </a:pPr>
            <a:r>
              <a:rPr lang="cs-CZ" sz="2000" dirty="0"/>
              <a:t>A zapíše se na adresu 65430h + 89ACh = 6DDDCh</a:t>
            </a:r>
          </a:p>
          <a:p>
            <a:endParaRPr lang="cs-CZ" dirty="0"/>
          </a:p>
          <a:p>
            <a:endParaRPr lang="cs-CZ" dirty="0"/>
          </a:p>
        </p:txBody>
      </p:sp>
      <p:sp>
        <p:nvSpPr>
          <p:cNvPr id="4" name="Volný tvar: obrazec 3">
            <a:extLst>
              <a:ext uri="{FF2B5EF4-FFF2-40B4-BE49-F238E27FC236}">
                <a16:creationId xmlns:a16="http://schemas.microsoft.com/office/drawing/2014/main" id="{BE33BF2E-0C34-49E0-829D-363F06ED7A8C}"/>
              </a:ext>
            </a:extLst>
          </p:cNvPr>
          <p:cNvSpPr/>
          <p:nvPr/>
        </p:nvSpPr>
        <p:spPr>
          <a:xfrm>
            <a:off x="2858610" y="2650969"/>
            <a:ext cx="1351890" cy="2253616"/>
          </a:xfrm>
          <a:custGeom>
            <a:avLst/>
            <a:gdLst>
              <a:gd name="connsiteX0" fmla="*/ 0 w 1351890"/>
              <a:gd name="connsiteY0" fmla="*/ 1965419 h 2253616"/>
              <a:gd name="connsiteX1" fmla="*/ 1225118 w 1351890"/>
              <a:gd name="connsiteY1" fmla="*/ 2098584 h 2253616"/>
              <a:gd name="connsiteX2" fmla="*/ 1180730 w 1351890"/>
              <a:gd name="connsiteY2" fmla="*/ 83353 h 2253616"/>
              <a:gd name="connsiteX3" fmla="*/ 53266 w 1351890"/>
              <a:gd name="connsiteY3" fmla="*/ 385194 h 2253616"/>
            </a:gdLst>
            <a:ahLst/>
            <a:cxnLst>
              <a:cxn ang="0">
                <a:pos x="connsiteX0" y="connsiteY0"/>
              </a:cxn>
              <a:cxn ang="0">
                <a:pos x="connsiteX1" y="connsiteY1"/>
              </a:cxn>
              <a:cxn ang="0">
                <a:pos x="connsiteX2" y="connsiteY2"/>
              </a:cxn>
              <a:cxn ang="0">
                <a:pos x="connsiteX3" y="connsiteY3"/>
              </a:cxn>
            </a:cxnLst>
            <a:rect l="l" t="t" r="r" b="b"/>
            <a:pathLst>
              <a:path w="1351890" h="2253616">
                <a:moveTo>
                  <a:pt x="0" y="1965419"/>
                </a:moveTo>
                <a:cubicBezTo>
                  <a:pt x="514165" y="2188840"/>
                  <a:pt x="1028330" y="2412262"/>
                  <a:pt x="1225118" y="2098584"/>
                </a:cubicBezTo>
                <a:cubicBezTo>
                  <a:pt x="1421906" y="1784906"/>
                  <a:pt x="1376039" y="368918"/>
                  <a:pt x="1180730" y="83353"/>
                </a:cubicBezTo>
                <a:cubicBezTo>
                  <a:pt x="985421" y="-202212"/>
                  <a:pt x="235258" y="333407"/>
                  <a:pt x="53266" y="385194"/>
                </a:cubicBezTo>
              </a:path>
            </a:pathLst>
          </a:custGeom>
          <a:ln>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cs-CZ"/>
          </a:p>
        </p:txBody>
      </p:sp>
    </p:spTree>
    <p:extLst>
      <p:ext uri="{BB962C8B-B14F-4D97-AF65-F5344CB8AC3E}">
        <p14:creationId xmlns:p14="http://schemas.microsoft.com/office/powerpoint/2010/main" val="31577659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E0A205D-E4A5-4FEA-9A1C-949331F906DC}"/>
              </a:ext>
            </a:extLst>
          </p:cNvPr>
          <p:cNvSpPr>
            <a:spLocks noGrp="1"/>
          </p:cNvSpPr>
          <p:nvPr>
            <p:ph type="title"/>
          </p:nvPr>
        </p:nvSpPr>
        <p:spPr/>
        <p:txBody>
          <a:bodyPr/>
          <a:lstStyle/>
          <a:p>
            <a:r>
              <a:rPr lang="cs-CZ" dirty="0"/>
              <a:t>Příklad</a:t>
            </a:r>
          </a:p>
        </p:txBody>
      </p:sp>
      <p:sp>
        <p:nvSpPr>
          <p:cNvPr id="3" name="Zástupný obsah 2">
            <a:extLst>
              <a:ext uri="{FF2B5EF4-FFF2-40B4-BE49-F238E27FC236}">
                <a16:creationId xmlns:a16="http://schemas.microsoft.com/office/drawing/2014/main" id="{95587DDF-1749-43DE-8704-E65A2D9DCC48}"/>
              </a:ext>
            </a:extLst>
          </p:cNvPr>
          <p:cNvSpPr>
            <a:spLocks noGrp="1"/>
          </p:cNvSpPr>
          <p:nvPr>
            <p:ph idx="1"/>
          </p:nvPr>
        </p:nvSpPr>
        <p:spPr>
          <a:xfrm>
            <a:off x="457200" y="1417638"/>
            <a:ext cx="8229600" cy="4411662"/>
          </a:xfrm>
        </p:spPr>
        <p:txBody>
          <a:bodyPr/>
          <a:lstStyle/>
          <a:p>
            <a:r>
              <a:rPr lang="cs-CZ" sz="2000" dirty="0"/>
              <a:t>DS=6543h</a:t>
            </a:r>
          </a:p>
          <a:p>
            <a:r>
              <a:rPr lang="cs-CZ" sz="2000" dirty="0"/>
              <a:t>SI=7812h</a:t>
            </a:r>
          </a:p>
          <a:p>
            <a:r>
              <a:rPr lang="cs-CZ" sz="2000" dirty="0"/>
              <a:t>DI=89ABh</a:t>
            </a:r>
          </a:p>
          <a:p>
            <a:pPr marL="0" indent="0">
              <a:buNone/>
            </a:pPr>
            <a:endParaRPr lang="cs-CZ" sz="2000" dirty="0"/>
          </a:p>
          <a:p>
            <a:pPr marL="0" indent="0">
              <a:buNone/>
            </a:pPr>
            <a:r>
              <a:rPr lang="cs-CZ" sz="2000" dirty="0"/>
              <a:t>Opakuj 100x</a:t>
            </a:r>
          </a:p>
          <a:p>
            <a:pPr marL="0" indent="0">
              <a:buNone/>
            </a:pPr>
            <a:r>
              <a:rPr lang="cs-CZ" sz="2000" dirty="0"/>
              <a:t>	MOV	AL,[SI]</a:t>
            </a:r>
          </a:p>
          <a:p>
            <a:pPr marL="0" indent="0">
              <a:buNone/>
            </a:pPr>
            <a:r>
              <a:rPr lang="cs-CZ" sz="2000" dirty="0"/>
              <a:t>	MOV	[DI],AL</a:t>
            </a:r>
          </a:p>
          <a:p>
            <a:pPr marL="0" indent="0">
              <a:buNone/>
            </a:pPr>
            <a:r>
              <a:rPr lang="cs-CZ" sz="2000" dirty="0"/>
              <a:t>	INC	SI</a:t>
            </a:r>
          </a:p>
          <a:p>
            <a:pPr marL="0" indent="0">
              <a:buNone/>
            </a:pPr>
            <a:r>
              <a:rPr lang="cs-CZ" sz="2000" dirty="0"/>
              <a:t>	INC 	DI</a:t>
            </a:r>
          </a:p>
          <a:p>
            <a:pPr marL="0" indent="0">
              <a:buNone/>
            </a:pPr>
            <a:endParaRPr lang="cs-CZ" sz="2000" b="1" dirty="0"/>
          </a:p>
          <a:p>
            <a:pPr marL="0" indent="0">
              <a:buNone/>
            </a:pPr>
            <a:r>
              <a:rPr lang="cs-CZ" sz="2000" dirty="0"/>
              <a:t>Hodnota SI se inkrementací zvýší na 7814h</a:t>
            </a:r>
          </a:p>
          <a:p>
            <a:pPr marL="0" indent="0">
              <a:buNone/>
            </a:pPr>
            <a:r>
              <a:rPr lang="cs-CZ" sz="2000" dirty="0"/>
              <a:t>Hodnota DI se inkrementací zvýší na 89ADh</a:t>
            </a:r>
          </a:p>
          <a:p>
            <a:pPr marL="0" indent="0">
              <a:buNone/>
            </a:pPr>
            <a:r>
              <a:rPr lang="cs-CZ" sz="2000" dirty="0"/>
              <a:t>Druhý bajt se přečte z adresy 65430h + 7814h = 6CC44h</a:t>
            </a:r>
          </a:p>
          <a:p>
            <a:pPr marL="0" indent="0">
              <a:buNone/>
            </a:pPr>
            <a:r>
              <a:rPr lang="cs-CZ" sz="2000" dirty="0"/>
              <a:t>A zapíše se na adresu 65430h + 89ADh = 6DDDDh</a:t>
            </a:r>
          </a:p>
          <a:p>
            <a:pPr marL="0" indent="0">
              <a:buNone/>
            </a:pPr>
            <a:endParaRPr lang="cs-CZ" sz="2000" dirty="0"/>
          </a:p>
          <a:p>
            <a:endParaRPr lang="cs-CZ" dirty="0"/>
          </a:p>
          <a:p>
            <a:endParaRPr lang="cs-CZ" dirty="0"/>
          </a:p>
        </p:txBody>
      </p:sp>
      <p:sp>
        <p:nvSpPr>
          <p:cNvPr id="4" name="Volný tvar: obrazec 3">
            <a:extLst>
              <a:ext uri="{FF2B5EF4-FFF2-40B4-BE49-F238E27FC236}">
                <a16:creationId xmlns:a16="http://schemas.microsoft.com/office/drawing/2014/main" id="{BE33BF2E-0C34-49E0-829D-363F06ED7A8C}"/>
              </a:ext>
            </a:extLst>
          </p:cNvPr>
          <p:cNvSpPr/>
          <p:nvPr/>
        </p:nvSpPr>
        <p:spPr>
          <a:xfrm>
            <a:off x="2858610" y="2650969"/>
            <a:ext cx="1351890" cy="2253616"/>
          </a:xfrm>
          <a:custGeom>
            <a:avLst/>
            <a:gdLst>
              <a:gd name="connsiteX0" fmla="*/ 0 w 1351890"/>
              <a:gd name="connsiteY0" fmla="*/ 1965419 h 2253616"/>
              <a:gd name="connsiteX1" fmla="*/ 1225118 w 1351890"/>
              <a:gd name="connsiteY1" fmla="*/ 2098584 h 2253616"/>
              <a:gd name="connsiteX2" fmla="*/ 1180730 w 1351890"/>
              <a:gd name="connsiteY2" fmla="*/ 83353 h 2253616"/>
              <a:gd name="connsiteX3" fmla="*/ 53266 w 1351890"/>
              <a:gd name="connsiteY3" fmla="*/ 385194 h 2253616"/>
            </a:gdLst>
            <a:ahLst/>
            <a:cxnLst>
              <a:cxn ang="0">
                <a:pos x="connsiteX0" y="connsiteY0"/>
              </a:cxn>
              <a:cxn ang="0">
                <a:pos x="connsiteX1" y="connsiteY1"/>
              </a:cxn>
              <a:cxn ang="0">
                <a:pos x="connsiteX2" y="connsiteY2"/>
              </a:cxn>
              <a:cxn ang="0">
                <a:pos x="connsiteX3" y="connsiteY3"/>
              </a:cxn>
            </a:cxnLst>
            <a:rect l="l" t="t" r="r" b="b"/>
            <a:pathLst>
              <a:path w="1351890" h="2253616">
                <a:moveTo>
                  <a:pt x="0" y="1965419"/>
                </a:moveTo>
                <a:cubicBezTo>
                  <a:pt x="514165" y="2188840"/>
                  <a:pt x="1028330" y="2412262"/>
                  <a:pt x="1225118" y="2098584"/>
                </a:cubicBezTo>
                <a:cubicBezTo>
                  <a:pt x="1421906" y="1784906"/>
                  <a:pt x="1376039" y="368918"/>
                  <a:pt x="1180730" y="83353"/>
                </a:cubicBezTo>
                <a:cubicBezTo>
                  <a:pt x="985421" y="-202212"/>
                  <a:pt x="235258" y="333407"/>
                  <a:pt x="53266" y="385194"/>
                </a:cubicBezTo>
              </a:path>
            </a:pathLst>
          </a:custGeom>
          <a:ln>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cs-CZ"/>
          </a:p>
        </p:txBody>
      </p:sp>
    </p:spTree>
    <p:extLst>
      <p:ext uri="{BB962C8B-B14F-4D97-AF65-F5344CB8AC3E}">
        <p14:creationId xmlns:p14="http://schemas.microsoft.com/office/powerpoint/2010/main" val="30636403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4EB4FC2-9933-42FF-B8A7-13EF7472C609}"/>
              </a:ext>
            </a:extLst>
          </p:cNvPr>
          <p:cNvSpPr>
            <a:spLocks noGrp="1" noChangeArrowheads="1"/>
          </p:cNvSpPr>
          <p:nvPr>
            <p:ph type="title"/>
          </p:nvPr>
        </p:nvSpPr>
        <p:spPr/>
        <p:txBody>
          <a:bodyPr/>
          <a:lstStyle/>
          <a:p>
            <a:pPr eaLnBrk="1" hangingPunct="1"/>
            <a:r>
              <a:rPr lang="cs-CZ" altLang="cs-CZ"/>
              <a:t>Uložení operandů v paměti</a:t>
            </a:r>
          </a:p>
        </p:txBody>
      </p:sp>
      <p:sp>
        <p:nvSpPr>
          <p:cNvPr id="37891" name="Rectangle 3">
            <a:extLst>
              <a:ext uri="{FF2B5EF4-FFF2-40B4-BE49-F238E27FC236}">
                <a16:creationId xmlns:a16="http://schemas.microsoft.com/office/drawing/2014/main" id="{04380BD5-1574-40FD-84CE-8BD4E4D21D1E}"/>
              </a:ext>
            </a:extLst>
          </p:cNvPr>
          <p:cNvSpPr>
            <a:spLocks noGrp="1" noChangeArrowheads="1"/>
          </p:cNvSpPr>
          <p:nvPr>
            <p:ph type="body" idx="1"/>
          </p:nvPr>
        </p:nvSpPr>
        <p:spPr>
          <a:xfrm>
            <a:off x="381000" y="1600200"/>
            <a:ext cx="8458200" cy="4114800"/>
          </a:xfrm>
        </p:spPr>
        <p:txBody>
          <a:bodyPr/>
          <a:lstStyle/>
          <a:p>
            <a:pPr eaLnBrk="1" hangingPunct="1"/>
            <a:r>
              <a:rPr lang="cs-CZ" altLang="cs-CZ" sz="1700"/>
              <a:t>Představme si, že v paměti na adresách 12345h a 12346h leží tyto bajty</a:t>
            </a:r>
          </a:p>
          <a:p>
            <a:pPr eaLnBrk="1" hangingPunct="1"/>
            <a:endParaRPr lang="cs-CZ" altLang="cs-CZ" sz="1700"/>
          </a:p>
          <a:p>
            <a:pPr eaLnBrk="1" hangingPunct="1"/>
            <a:endParaRPr lang="cs-CZ" altLang="cs-CZ" sz="1700"/>
          </a:p>
          <a:p>
            <a:pPr eaLnBrk="1" hangingPunct="1"/>
            <a:endParaRPr lang="cs-CZ" altLang="cs-CZ" sz="1700"/>
          </a:p>
          <a:p>
            <a:pPr eaLnBrk="1" hangingPunct="1"/>
            <a:endParaRPr lang="cs-CZ" altLang="cs-CZ" sz="1700"/>
          </a:p>
          <a:p>
            <a:pPr eaLnBrk="1" hangingPunct="1"/>
            <a:endParaRPr lang="cs-CZ" altLang="cs-CZ" sz="1700"/>
          </a:p>
          <a:p>
            <a:pPr eaLnBrk="1" hangingPunct="1"/>
            <a:r>
              <a:rPr lang="cs-CZ" altLang="cs-CZ" sz="1700"/>
              <a:t>jaká bude hodnota registru AX po přečtení dat z adresy 12345h ?</a:t>
            </a:r>
          </a:p>
          <a:p>
            <a:pPr eaLnBrk="1" hangingPunct="1"/>
            <a:r>
              <a:rPr lang="cs-CZ" altLang="cs-CZ" sz="1700"/>
              <a:t>Registr </a:t>
            </a:r>
            <a:r>
              <a:rPr lang="cs-CZ" altLang="cs-CZ" sz="1700" b="1"/>
              <a:t>AX je šestnáctibitový</a:t>
            </a:r>
            <a:r>
              <a:rPr lang="cs-CZ" altLang="cs-CZ" sz="1700"/>
              <a:t>, takže se naplní šestnáctibitovou (dvoubajtovou) hodnotou</a:t>
            </a:r>
          </a:p>
          <a:p>
            <a:pPr eaLnBrk="1" hangingPunct="1"/>
            <a:r>
              <a:rPr lang="cs-CZ" altLang="cs-CZ" sz="1700"/>
              <a:t>Registr AX tedy bude naplněn </a:t>
            </a:r>
            <a:r>
              <a:rPr lang="cs-CZ" altLang="cs-CZ" sz="1700" b="1"/>
              <a:t>dvěma bajty</a:t>
            </a:r>
            <a:r>
              <a:rPr lang="cs-CZ" altLang="cs-CZ" sz="1700"/>
              <a:t> z </a:t>
            </a:r>
            <a:r>
              <a:rPr lang="cs-CZ" altLang="cs-CZ" sz="1700" b="1"/>
              <a:t>dvou adres</a:t>
            </a:r>
            <a:r>
              <a:rPr lang="cs-CZ" altLang="cs-CZ" sz="1700"/>
              <a:t> 12345h a 12346h</a:t>
            </a:r>
          </a:p>
          <a:p>
            <a:pPr eaLnBrk="1" hangingPunct="1"/>
            <a:r>
              <a:rPr lang="cs-CZ" altLang="cs-CZ" sz="1700"/>
              <a:t>Bude v registru AX hodnota AB56h nebo 56AB h ?</a:t>
            </a:r>
          </a:p>
          <a:p>
            <a:pPr eaLnBrk="1" hangingPunct="1"/>
            <a:r>
              <a:rPr lang="cs-CZ" altLang="cs-CZ" sz="1700"/>
              <a:t>To záleží na tom, jakým způsobem procesor  pracuje s 16-bitovými operandy v paměti</a:t>
            </a:r>
          </a:p>
          <a:p>
            <a:pPr eaLnBrk="1" hangingPunct="1"/>
            <a:r>
              <a:rPr lang="cs-CZ" altLang="cs-CZ" sz="1700"/>
              <a:t>Všechny mikroprocesory řady x86 používají uložení nižšího bajtu na nižší adrese a vyšších osm bitů leží na následující vyšší adrese</a:t>
            </a:r>
          </a:p>
          <a:p>
            <a:pPr eaLnBrk="1" hangingPunct="1"/>
            <a:r>
              <a:rPr lang="cs-CZ" altLang="cs-CZ" sz="1700"/>
              <a:t>Hodnota registru AX tedy bude AB56h (hodnota 56h ležící na adrese 12345h představuje spodních osm bitů 16-bitové hodnoty)</a:t>
            </a:r>
            <a:endParaRPr lang="cs-CZ" altLang="cs-CZ"/>
          </a:p>
        </p:txBody>
      </p:sp>
      <p:sp>
        <p:nvSpPr>
          <p:cNvPr id="37892" name="Text Box 4">
            <a:extLst>
              <a:ext uri="{FF2B5EF4-FFF2-40B4-BE49-F238E27FC236}">
                <a16:creationId xmlns:a16="http://schemas.microsoft.com/office/drawing/2014/main" id="{953AAEC3-EB8A-4CC2-A4E7-9302E6643600}"/>
              </a:ext>
            </a:extLst>
          </p:cNvPr>
          <p:cNvSpPr txBox="1">
            <a:spLocks noChangeArrowheads="1"/>
          </p:cNvSpPr>
          <p:nvPr/>
        </p:nvSpPr>
        <p:spPr bwMode="auto">
          <a:xfrm>
            <a:off x="1524000" y="2133600"/>
            <a:ext cx="838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cs-CZ" altLang="cs-CZ" sz="2400">
                <a:latin typeface="Times New Roman" panose="02020603050405020304" pitchFamily="18" charset="0"/>
              </a:rPr>
              <a:t>56</a:t>
            </a:r>
          </a:p>
        </p:txBody>
      </p:sp>
      <p:sp>
        <p:nvSpPr>
          <p:cNvPr id="37893" name="Text Box 5">
            <a:extLst>
              <a:ext uri="{FF2B5EF4-FFF2-40B4-BE49-F238E27FC236}">
                <a16:creationId xmlns:a16="http://schemas.microsoft.com/office/drawing/2014/main" id="{E980522F-9EC1-4F19-BCF1-6BA48C9486F9}"/>
              </a:ext>
            </a:extLst>
          </p:cNvPr>
          <p:cNvSpPr txBox="1">
            <a:spLocks noChangeArrowheads="1"/>
          </p:cNvSpPr>
          <p:nvPr/>
        </p:nvSpPr>
        <p:spPr bwMode="auto">
          <a:xfrm>
            <a:off x="2362200" y="2133600"/>
            <a:ext cx="838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cs-CZ" altLang="cs-CZ" sz="2400">
                <a:latin typeface="Times New Roman" panose="02020603050405020304" pitchFamily="18" charset="0"/>
              </a:rPr>
              <a:t>AB</a:t>
            </a:r>
          </a:p>
        </p:txBody>
      </p:sp>
      <p:sp>
        <p:nvSpPr>
          <p:cNvPr id="37894" name="Text Box 6">
            <a:extLst>
              <a:ext uri="{FF2B5EF4-FFF2-40B4-BE49-F238E27FC236}">
                <a16:creationId xmlns:a16="http://schemas.microsoft.com/office/drawing/2014/main" id="{A77C4CF5-F63C-4D44-8D70-EBDA0D5126FB}"/>
              </a:ext>
            </a:extLst>
          </p:cNvPr>
          <p:cNvSpPr txBox="1">
            <a:spLocks noChangeArrowheads="1"/>
          </p:cNvSpPr>
          <p:nvPr/>
        </p:nvSpPr>
        <p:spPr bwMode="auto">
          <a:xfrm>
            <a:off x="1600200" y="1905000"/>
            <a:ext cx="2819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sz="1400">
                <a:latin typeface="Times New Roman" panose="02020603050405020304" pitchFamily="18" charset="0"/>
              </a:rPr>
              <a:t>12345h       12346h      12347h</a:t>
            </a:r>
            <a:endParaRPr lang="cs-CZ" altLang="cs-CZ" sz="2400">
              <a:latin typeface="Times New Roman" panose="02020603050405020304" pitchFamily="18" charset="0"/>
            </a:endParaRPr>
          </a:p>
        </p:txBody>
      </p:sp>
      <p:sp>
        <p:nvSpPr>
          <p:cNvPr id="37895" name="Text Box 7">
            <a:extLst>
              <a:ext uri="{FF2B5EF4-FFF2-40B4-BE49-F238E27FC236}">
                <a16:creationId xmlns:a16="http://schemas.microsoft.com/office/drawing/2014/main" id="{6A4588DA-7FF6-418E-85AD-93E763F9DE91}"/>
              </a:ext>
            </a:extLst>
          </p:cNvPr>
          <p:cNvSpPr txBox="1">
            <a:spLocks noChangeArrowheads="1"/>
          </p:cNvSpPr>
          <p:nvPr/>
        </p:nvSpPr>
        <p:spPr bwMode="auto">
          <a:xfrm>
            <a:off x="3200400" y="2133600"/>
            <a:ext cx="838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lang="cs-CZ" altLang="cs-CZ" sz="2400">
              <a:latin typeface="Times New Roman" panose="02020603050405020304" pitchFamily="18" charset="0"/>
            </a:endParaRPr>
          </a:p>
        </p:txBody>
      </p:sp>
      <p:sp>
        <p:nvSpPr>
          <p:cNvPr id="37896" name="Rectangle 8">
            <a:extLst>
              <a:ext uri="{FF2B5EF4-FFF2-40B4-BE49-F238E27FC236}">
                <a16:creationId xmlns:a16="http://schemas.microsoft.com/office/drawing/2014/main" id="{5EEFABB7-C8F8-46BB-B607-946A5F731A37}"/>
              </a:ext>
            </a:extLst>
          </p:cNvPr>
          <p:cNvSpPr>
            <a:spLocks noChangeArrowheads="1"/>
          </p:cNvSpPr>
          <p:nvPr/>
        </p:nvSpPr>
        <p:spPr bwMode="auto">
          <a:xfrm>
            <a:off x="2514600" y="3136900"/>
            <a:ext cx="13716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37897" name="Line 9">
            <a:extLst>
              <a:ext uri="{FF2B5EF4-FFF2-40B4-BE49-F238E27FC236}">
                <a16:creationId xmlns:a16="http://schemas.microsoft.com/office/drawing/2014/main" id="{914D75DB-AA41-40B2-B698-6278A797B4F2}"/>
              </a:ext>
            </a:extLst>
          </p:cNvPr>
          <p:cNvSpPr>
            <a:spLocks noChangeShapeType="1"/>
          </p:cNvSpPr>
          <p:nvPr/>
        </p:nvSpPr>
        <p:spPr bwMode="auto">
          <a:xfrm>
            <a:off x="2286000" y="2667000"/>
            <a:ext cx="457200" cy="457200"/>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37898" name="Text Box 10">
            <a:extLst>
              <a:ext uri="{FF2B5EF4-FFF2-40B4-BE49-F238E27FC236}">
                <a16:creationId xmlns:a16="http://schemas.microsoft.com/office/drawing/2014/main" id="{684952B6-4CAF-4A68-81D5-F6C5A358E1E5}"/>
              </a:ext>
            </a:extLst>
          </p:cNvPr>
          <p:cNvSpPr txBox="1">
            <a:spLocks noChangeArrowheads="1"/>
          </p:cNvSpPr>
          <p:nvPr/>
        </p:nvSpPr>
        <p:spPr bwMode="auto">
          <a:xfrm>
            <a:off x="2921000" y="2833688"/>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sz="2000">
                <a:latin typeface="Times New Roman" panose="02020603050405020304" pitchFamily="18" charset="0"/>
              </a:rPr>
              <a:t>AX</a:t>
            </a:r>
            <a:endParaRPr lang="cs-CZ" altLang="cs-CZ" sz="2400">
              <a:latin typeface="Times New Roman" panose="02020603050405020304" pitchFamily="18" charset="0"/>
            </a:endParaRPr>
          </a:p>
        </p:txBody>
      </p:sp>
      <p:sp>
        <p:nvSpPr>
          <p:cNvPr id="37899" name="Text Box 11">
            <a:extLst>
              <a:ext uri="{FF2B5EF4-FFF2-40B4-BE49-F238E27FC236}">
                <a16:creationId xmlns:a16="http://schemas.microsoft.com/office/drawing/2014/main" id="{94AE615C-CFE3-463C-B880-77021A012295}"/>
              </a:ext>
            </a:extLst>
          </p:cNvPr>
          <p:cNvSpPr txBox="1">
            <a:spLocks noChangeArrowheads="1"/>
          </p:cNvSpPr>
          <p:nvPr/>
        </p:nvSpPr>
        <p:spPr bwMode="auto">
          <a:xfrm>
            <a:off x="2971800" y="3113088"/>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sz="2400">
                <a:latin typeface="Times New Roman" panose="02020603050405020304" pitchFamily="18" charset="0"/>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21D5A39C-E325-4441-B195-E55D6DE74B54}"/>
              </a:ext>
            </a:extLst>
          </p:cNvPr>
          <p:cNvSpPr>
            <a:spLocks noGrp="1" noChangeArrowheads="1"/>
          </p:cNvSpPr>
          <p:nvPr>
            <p:ph type="title"/>
          </p:nvPr>
        </p:nvSpPr>
        <p:spPr/>
        <p:txBody>
          <a:bodyPr/>
          <a:lstStyle/>
          <a:p>
            <a:pPr eaLnBrk="1" hangingPunct="1"/>
            <a:r>
              <a:rPr lang="cs-CZ" altLang="cs-CZ"/>
              <a:t>Uložení operandů v paměti</a:t>
            </a:r>
          </a:p>
        </p:txBody>
      </p:sp>
      <p:sp>
        <p:nvSpPr>
          <p:cNvPr id="38915" name="Text Box 3">
            <a:extLst>
              <a:ext uri="{FF2B5EF4-FFF2-40B4-BE49-F238E27FC236}">
                <a16:creationId xmlns:a16="http://schemas.microsoft.com/office/drawing/2014/main" id="{422605E0-6019-4C42-8FB5-A04550FDD708}"/>
              </a:ext>
            </a:extLst>
          </p:cNvPr>
          <p:cNvSpPr txBox="1">
            <a:spLocks noChangeArrowheads="1"/>
          </p:cNvSpPr>
          <p:nvPr/>
        </p:nvSpPr>
        <p:spPr bwMode="auto">
          <a:xfrm>
            <a:off x="1524000" y="2133600"/>
            <a:ext cx="838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cs-CZ" altLang="cs-CZ" sz="2400">
                <a:latin typeface="Times New Roman" panose="02020603050405020304" pitchFamily="18" charset="0"/>
              </a:rPr>
              <a:t>56</a:t>
            </a:r>
          </a:p>
        </p:txBody>
      </p:sp>
      <p:sp>
        <p:nvSpPr>
          <p:cNvPr id="38916" name="Text Box 4">
            <a:extLst>
              <a:ext uri="{FF2B5EF4-FFF2-40B4-BE49-F238E27FC236}">
                <a16:creationId xmlns:a16="http://schemas.microsoft.com/office/drawing/2014/main" id="{735BB684-EE14-4F30-97DC-335478D9BF47}"/>
              </a:ext>
            </a:extLst>
          </p:cNvPr>
          <p:cNvSpPr txBox="1">
            <a:spLocks noChangeArrowheads="1"/>
          </p:cNvSpPr>
          <p:nvPr/>
        </p:nvSpPr>
        <p:spPr bwMode="auto">
          <a:xfrm>
            <a:off x="2362200" y="2133600"/>
            <a:ext cx="838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cs-CZ" altLang="cs-CZ" sz="2400">
                <a:latin typeface="Times New Roman" panose="02020603050405020304" pitchFamily="18" charset="0"/>
              </a:rPr>
              <a:t>AB</a:t>
            </a:r>
          </a:p>
        </p:txBody>
      </p:sp>
      <p:sp>
        <p:nvSpPr>
          <p:cNvPr id="38917" name="Text Box 5">
            <a:extLst>
              <a:ext uri="{FF2B5EF4-FFF2-40B4-BE49-F238E27FC236}">
                <a16:creationId xmlns:a16="http://schemas.microsoft.com/office/drawing/2014/main" id="{AF674BBA-7EC2-4E0D-B285-9BCC87F075AE}"/>
              </a:ext>
            </a:extLst>
          </p:cNvPr>
          <p:cNvSpPr txBox="1">
            <a:spLocks noChangeArrowheads="1"/>
          </p:cNvSpPr>
          <p:nvPr/>
        </p:nvSpPr>
        <p:spPr bwMode="auto">
          <a:xfrm>
            <a:off x="1600200" y="1828800"/>
            <a:ext cx="2819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sz="1400">
                <a:latin typeface="Times New Roman" panose="02020603050405020304" pitchFamily="18" charset="0"/>
              </a:rPr>
              <a:t>12345h       12346h      12347h</a:t>
            </a:r>
            <a:endParaRPr lang="cs-CZ" altLang="cs-CZ" sz="2400">
              <a:latin typeface="Times New Roman" panose="02020603050405020304" pitchFamily="18" charset="0"/>
            </a:endParaRPr>
          </a:p>
        </p:txBody>
      </p:sp>
      <p:sp>
        <p:nvSpPr>
          <p:cNvPr id="38918" name="Text Box 6">
            <a:extLst>
              <a:ext uri="{FF2B5EF4-FFF2-40B4-BE49-F238E27FC236}">
                <a16:creationId xmlns:a16="http://schemas.microsoft.com/office/drawing/2014/main" id="{10085F19-CC17-49F1-ACE2-455AC04B5346}"/>
              </a:ext>
            </a:extLst>
          </p:cNvPr>
          <p:cNvSpPr txBox="1">
            <a:spLocks noChangeArrowheads="1"/>
          </p:cNvSpPr>
          <p:nvPr/>
        </p:nvSpPr>
        <p:spPr bwMode="auto">
          <a:xfrm>
            <a:off x="3200400" y="2133600"/>
            <a:ext cx="838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lang="cs-CZ" altLang="cs-CZ" sz="2400">
              <a:latin typeface="Times New Roman" panose="02020603050405020304" pitchFamily="18" charset="0"/>
            </a:endParaRPr>
          </a:p>
        </p:txBody>
      </p:sp>
      <p:sp>
        <p:nvSpPr>
          <p:cNvPr id="38919" name="Text Box 7">
            <a:extLst>
              <a:ext uri="{FF2B5EF4-FFF2-40B4-BE49-F238E27FC236}">
                <a16:creationId xmlns:a16="http://schemas.microsoft.com/office/drawing/2014/main" id="{E4937E52-15F1-4B3C-9654-6EE598BAE1AB}"/>
              </a:ext>
            </a:extLst>
          </p:cNvPr>
          <p:cNvSpPr txBox="1">
            <a:spLocks noChangeArrowheads="1"/>
          </p:cNvSpPr>
          <p:nvPr/>
        </p:nvSpPr>
        <p:spPr bwMode="auto">
          <a:xfrm>
            <a:off x="1143000" y="34290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sz="2000">
                <a:latin typeface="Times New Roman" panose="02020603050405020304" pitchFamily="18" charset="0"/>
              </a:rPr>
              <a:t>AX</a:t>
            </a:r>
            <a:endParaRPr lang="cs-CZ" altLang="cs-CZ" sz="2400">
              <a:latin typeface="Times New Roman" panose="02020603050405020304" pitchFamily="18" charset="0"/>
            </a:endParaRPr>
          </a:p>
        </p:txBody>
      </p:sp>
      <p:sp>
        <p:nvSpPr>
          <p:cNvPr id="38920" name="Text Box 8">
            <a:extLst>
              <a:ext uri="{FF2B5EF4-FFF2-40B4-BE49-F238E27FC236}">
                <a16:creationId xmlns:a16="http://schemas.microsoft.com/office/drawing/2014/main" id="{494818DC-F521-429C-AF3A-55DDD2C679F6}"/>
              </a:ext>
            </a:extLst>
          </p:cNvPr>
          <p:cNvSpPr txBox="1">
            <a:spLocks noChangeArrowheads="1"/>
          </p:cNvSpPr>
          <p:nvPr/>
        </p:nvSpPr>
        <p:spPr bwMode="auto">
          <a:xfrm>
            <a:off x="1676400" y="3352800"/>
            <a:ext cx="1295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cs-CZ" altLang="cs-CZ" sz="2400">
                <a:latin typeface="Times New Roman" panose="02020603050405020304" pitchFamily="18" charset="0"/>
              </a:rPr>
              <a:t>AB 56</a:t>
            </a:r>
          </a:p>
        </p:txBody>
      </p:sp>
      <p:sp>
        <p:nvSpPr>
          <p:cNvPr id="38921" name="Line 9">
            <a:extLst>
              <a:ext uri="{FF2B5EF4-FFF2-40B4-BE49-F238E27FC236}">
                <a16:creationId xmlns:a16="http://schemas.microsoft.com/office/drawing/2014/main" id="{ADEF11CB-F872-4306-81F7-5AA818546B32}"/>
              </a:ext>
            </a:extLst>
          </p:cNvPr>
          <p:cNvSpPr>
            <a:spLocks noChangeShapeType="1"/>
          </p:cNvSpPr>
          <p:nvPr/>
        </p:nvSpPr>
        <p:spPr bwMode="auto">
          <a:xfrm>
            <a:off x="1981200" y="2667000"/>
            <a:ext cx="609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38922" name="Line 10">
            <a:extLst>
              <a:ext uri="{FF2B5EF4-FFF2-40B4-BE49-F238E27FC236}">
                <a16:creationId xmlns:a16="http://schemas.microsoft.com/office/drawing/2014/main" id="{499A6B07-DC94-402F-AE53-5732B582DCF2}"/>
              </a:ext>
            </a:extLst>
          </p:cNvPr>
          <p:cNvSpPr>
            <a:spLocks noChangeShapeType="1"/>
          </p:cNvSpPr>
          <p:nvPr/>
        </p:nvSpPr>
        <p:spPr bwMode="auto">
          <a:xfrm flipH="1">
            <a:off x="2133600" y="2667000"/>
            <a:ext cx="533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38923" name="Text Box 11">
            <a:extLst>
              <a:ext uri="{FF2B5EF4-FFF2-40B4-BE49-F238E27FC236}">
                <a16:creationId xmlns:a16="http://schemas.microsoft.com/office/drawing/2014/main" id="{371ECEE9-59E9-4545-AC47-09530850E937}"/>
              </a:ext>
            </a:extLst>
          </p:cNvPr>
          <p:cNvSpPr txBox="1">
            <a:spLocks noChangeArrowheads="1"/>
          </p:cNvSpPr>
          <p:nvPr/>
        </p:nvSpPr>
        <p:spPr bwMode="auto">
          <a:xfrm>
            <a:off x="2362200" y="38862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sz="2000">
                <a:latin typeface="Times New Roman" panose="02020603050405020304" pitchFamily="18" charset="0"/>
              </a:rPr>
              <a:t>AL</a:t>
            </a:r>
            <a:endParaRPr lang="cs-CZ" altLang="cs-CZ" sz="2400">
              <a:latin typeface="Times New Roman" panose="02020603050405020304" pitchFamily="18" charset="0"/>
            </a:endParaRPr>
          </a:p>
        </p:txBody>
      </p:sp>
      <p:sp>
        <p:nvSpPr>
          <p:cNvPr id="38924" name="Text Box 12">
            <a:extLst>
              <a:ext uri="{FF2B5EF4-FFF2-40B4-BE49-F238E27FC236}">
                <a16:creationId xmlns:a16="http://schemas.microsoft.com/office/drawing/2014/main" id="{59CDADA4-6A72-43E7-9AFB-593896E5DF5D}"/>
              </a:ext>
            </a:extLst>
          </p:cNvPr>
          <p:cNvSpPr txBox="1">
            <a:spLocks noChangeArrowheads="1"/>
          </p:cNvSpPr>
          <p:nvPr/>
        </p:nvSpPr>
        <p:spPr bwMode="auto">
          <a:xfrm>
            <a:off x="1752600" y="38862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sz="2000">
                <a:latin typeface="Times New Roman" panose="02020603050405020304" pitchFamily="18" charset="0"/>
              </a:rPr>
              <a:t>AH</a:t>
            </a:r>
            <a:endParaRPr lang="cs-CZ" altLang="cs-CZ" sz="2400">
              <a:latin typeface="Times New Roman" panose="02020603050405020304" pitchFamily="18" charset="0"/>
            </a:endParaRPr>
          </a:p>
        </p:txBody>
      </p:sp>
      <p:sp>
        <p:nvSpPr>
          <p:cNvPr id="38925" name="Freeform 13">
            <a:extLst>
              <a:ext uri="{FF2B5EF4-FFF2-40B4-BE49-F238E27FC236}">
                <a16:creationId xmlns:a16="http://schemas.microsoft.com/office/drawing/2014/main" id="{00ADEEA1-8999-4638-B051-F204D6B6B420}"/>
              </a:ext>
            </a:extLst>
          </p:cNvPr>
          <p:cNvSpPr>
            <a:spLocks/>
          </p:cNvSpPr>
          <p:nvPr/>
        </p:nvSpPr>
        <p:spPr bwMode="auto">
          <a:xfrm>
            <a:off x="1627188" y="1743075"/>
            <a:ext cx="1341437" cy="2727325"/>
          </a:xfrm>
          <a:custGeom>
            <a:avLst/>
            <a:gdLst>
              <a:gd name="T0" fmla="*/ 2147483647 w 845"/>
              <a:gd name="T1" fmla="*/ 2147483647 h 1718"/>
              <a:gd name="T2" fmla="*/ 2147483647 w 845"/>
              <a:gd name="T3" fmla="*/ 2147483647 h 1718"/>
              <a:gd name="T4" fmla="*/ 2147483647 w 845"/>
              <a:gd name="T5" fmla="*/ 2147483647 h 1718"/>
              <a:gd name="T6" fmla="*/ 2147483647 w 845"/>
              <a:gd name="T7" fmla="*/ 2147483647 h 1718"/>
              <a:gd name="T8" fmla="*/ 2147483647 w 845"/>
              <a:gd name="T9" fmla="*/ 2147483647 h 1718"/>
              <a:gd name="T10" fmla="*/ 2147483647 w 845"/>
              <a:gd name="T11" fmla="*/ 2147483647 h 1718"/>
              <a:gd name="T12" fmla="*/ 2147483647 w 845"/>
              <a:gd name="T13" fmla="*/ 2147483647 h 1718"/>
              <a:gd name="T14" fmla="*/ 2147483647 w 845"/>
              <a:gd name="T15" fmla="*/ 2147483647 h 1718"/>
              <a:gd name="T16" fmla="*/ 2147483647 w 845"/>
              <a:gd name="T17" fmla="*/ 2147483647 h 1718"/>
              <a:gd name="T18" fmla="*/ 2147483647 w 845"/>
              <a:gd name="T19" fmla="*/ 2147483647 h 1718"/>
              <a:gd name="T20" fmla="*/ 2147483647 w 845"/>
              <a:gd name="T21" fmla="*/ 2147483647 h 1718"/>
              <a:gd name="T22" fmla="*/ 2147483647 w 845"/>
              <a:gd name="T23" fmla="*/ 2147483647 h 1718"/>
              <a:gd name="T24" fmla="*/ 2147483647 w 845"/>
              <a:gd name="T25" fmla="*/ 2147483647 h 17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5" h="1718">
                <a:moveTo>
                  <a:pt x="82" y="16"/>
                </a:moveTo>
                <a:cubicBezTo>
                  <a:pt x="45" y="46"/>
                  <a:pt x="0" y="55"/>
                  <a:pt x="4" y="141"/>
                </a:cubicBezTo>
                <a:cubicBezTo>
                  <a:pt x="8" y="227"/>
                  <a:pt x="45" y="410"/>
                  <a:pt x="105" y="531"/>
                </a:cubicBezTo>
                <a:cubicBezTo>
                  <a:pt x="165" y="652"/>
                  <a:pt x="306" y="774"/>
                  <a:pt x="367" y="870"/>
                </a:cubicBezTo>
                <a:cubicBezTo>
                  <a:pt x="428" y="966"/>
                  <a:pt x="455" y="1027"/>
                  <a:pt x="471" y="1107"/>
                </a:cubicBezTo>
                <a:cubicBezTo>
                  <a:pt x="487" y="1187"/>
                  <a:pt x="456" y="1262"/>
                  <a:pt x="463" y="1350"/>
                </a:cubicBezTo>
                <a:cubicBezTo>
                  <a:pt x="470" y="1438"/>
                  <a:pt x="456" y="1595"/>
                  <a:pt x="511" y="1638"/>
                </a:cubicBezTo>
                <a:cubicBezTo>
                  <a:pt x="566" y="1681"/>
                  <a:pt x="743" y="1718"/>
                  <a:pt x="791" y="1606"/>
                </a:cubicBezTo>
                <a:cubicBezTo>
                  <a:pt x="839" y="1494"/>
                  <a:pt x="845" y="1141"/>
                  <a:pt x="799" y="966"/>
                </a:cubicBezTo>
                <a:cubicBezTo>
                  <a:pt x="753" y="791"/>
                  <a:pt x="587" y="697"/>
                  <a:pt x="518" y="554"/>
                </a:cubicBezTo>
                <a:cubicBezTo>
                  <a:pt x="449" y="411"/>
                  <a:pt x="434" y="200"/>
                  <a:pt x="385" y="110"/>
                </a:cubicBezTo>
                <a:cubicBezTo>
                  <a:pt x="336" y="20"/>
                  <a:pt x="273" y="32"/>
                  <a:pt x="222" y="16"/>
                </a:cubicBezTo>
                <a:cubicBezTo>
                  <a:pt x="171" y="0"/>
                  <a:pt x="111" y="16"/>
                  <a:pt x="82" y="16"/>
                </a:cubicBezTo>
                <a:close/>
              </a:path>
            </a:pathLst>
          </a:cu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38926" name="Text Box 14">
            <a:extLst>
              <a:ext uri="{FF2B5EF4-FFF2-40B4-BE49-F238E27FC236}">
                <a16:creationId xmlns:a16="http://schemas.microsoft.com/office/drawing/2014/main" id="{3BE93BDD-BBCD-46B4-ACB8-402D205EC237}"/>
              </a:ext>
            </a:extLst>
          </p:cNvPr>
          <p:cNvSpPr txBox="1">
            <a:spLocks noChangeArrowheads="1"/>
          </p:cNvSpPr>
          <p:nvPr/>
        </p:nvSpPr>
        <p:spPr bwMode="auto">
          <a:xfrm>
            <a:off x="1752600" y="4495800"/>
            <a:ext cx="6019800" cy="701675"/>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sz="2000">
                <a:latin typeface="Times New Roman" panose="02020603050405020304" pitchFamily="18" charset="0"/>
              </a:rPr>
              <a:t>Šestnáctibitová čísla jsou do paměti ukládána vždy tím způsobem, že spodních osm bitů leží na nižší adrese</a:t>
            </a:r>
            <a:endParaRPr lang="cs-CZ" altLang="cs-CZ" sz="2400">
              <a:latin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CC78A74-9F20-48BF-8FAE-FF15504B32EF}"/>
              </a:ext>
            </a:extLst>
          </p:cNvPr>
          <p:cNvSpPr>
            <a:spLocks noGrp="1"/>
          </p:cNvSpPr>
          <p:nvPr>
            <p:ph type="title"/>
          </p:nvPr>
        </p:nvSpPr>
        <p:spPr/>
        <p:txBody>
          <a:bodyPr/>
          <a:lstStyle/>
          <a:p>
            <a:r>
              <a:rPr lang="cs-CZ" dirty="0"/>
              <a:t>Uložení operandů v paměti</a:t>
            </a:r>
          </a:p>
        </p:txBody>
      </p:sp>
      <p:sp>
        <p:nvSpPr>
          <p:cNvPr id="3" name="Zástupný obsah 2">
            <a:extLst>
              <a:ext uri="{FF2B5EF4-FFF2-40B4-BE49-F238E27FC236}">
                <a16:creationId xmlns:a16="http://schemas.microsoft.com/office/drawing/2014/main" id="{23DE06B2-D494-46E5-B772-57040A7A2726}"/>
              </a:ext>
            </a:extLst>
          </p:cNvPr>
          <p:cNvSpPr>
            <a:spLocks noGrp="1"/>
          </p:cNvSpPr>
          <p:nvPr>
            <p:ph idx="1"/>
          </p:nvPr>
        </p:nvSpPr>
        <p:spPr>
          <a:xfrm>
            <a:off x="359532" y="1556792"/>
            <a:ext cx="8229600" cy="4842085"/>
          </a:xfrm>
        </p:spPr>
        <p:txBody>
          <a:bodyPr/>
          <a:lstStyle/>
          <a:p>
            <a:r>
              <a:rPr lang="cs-CZ" sz="1800" b="1" dirty="0" err="1"/>
              <a:t>Endianita</a:t>
            </a:r>
            <a:r>
              <a:rPr lang="cs-CZ" sz="1800" dirty="0"/>
              <a:t> (neboli byte </a:t>
            </a:r>
            <a:r>
              <a:rPr lang="cs-CZ" sz="1800" dirty="0" err="1"/>
              <a:t>order</a:t>
            </a:r>
            <a:r>
              <a:rPr lang="cs-CZ" sz="1800" dirty="0"/>
              <a:t>) – jak uložit do paměti (nebo do souboru) dlouhé číslo složené z několika bajtů?</a:t>
            </a:r>
          </a:p>
          <a:p>
            <a:r>
              <a:rPr lang="cs-CZ" sz="1800" b="1" dirty="0"/>
              <a:t>Byte </a:t>
            </a:r>
            <a:r>
              <a:rPr lang="cs-CZ" sz="1800" b="1" dirty="0" err="1"/>
              <a:t>order</a:t>
            </a:r>
            <a:r>
              <a:rPr lang="cs-CZ" sz="1800" dirty="0"/>
              <a:t> je jedním ze základních zdrojů nekompatibility při ukládání a výměně dat v digitální podobě</a:t>
            </a:r>
          </a:p>
          <a:p>
            <a:r>
              <a:rPr lang="cs-CZ" sz="1800" dirty="0"/>
              <a:t>Byte </a:t>
            </a:r>
            <a:r>
              <a:rPr lang="cs-CZ" sz="1800" dirty="0" err="1"/>
              <a:t>order</a:t>
            </a:r>
            <a:r>
              <a:rPr lang="cs-CZ" sz="1800" dirty="0"/>
              <a:t> (pořadí, v jakém se do paměti uloží jednotlivé bajty dlouhého čísla)</a:t>
            </a:r>
          </a:p>
          <a:p>
            <a:pPr lvl="1"/>
            <a:r>
              <a:rPr lang="cs-CZ" sz="1800" b="1" dirty="0"/>
              <a:t>Big-</a:t>
            </a:r>
            <a:r>
              <a:rPr lang="cs-CZ" sz="1800" b="1" dirty="0" err="1"/>
              <a:t>endian</a:t>
            </a:r>
            <a:r>
              <a:rPr lang="cs-CZ" sz="1800" dirty="0"/>
              <a:t> - na paměťové místo s nejnižší adresou uloží nejvíce významný bajt (bajt, který obsahuje nejvyšší bit čísla) a nad něj se ukládají ostatní bajty až po nejméně významný bajt (bajt, ve kterém je nejnižší bit čísla) na konci. Tento způsob je běžný na mikroprocesorech Motorola</a:t>
            </a:r>
          </a:p>
          <a:p>
            <a:pPr lvl="1"/>
            <a:r>
              <a:rPr lang="cs-CZ" sz="1800" b="1" dirty="0" err="1"/>
              <a:t>Little-endian</a:t>
            </a:r>
            <a:r>
              <a:rPr lang="cs-CZ" sz="1800" dirty="0"/>
              <a:t> - Na paměťové místo s nejnižší adresou uloží nejméně významný bajt (bajt, ve kterém leží nejnižší bit čísla) a nad něj se ukládají ostatní bajty až po nejvíce významný bajt (bajt, ve kterém leží nejvyšší bit čísla)</a:t>
            </a:r>
          </a:p>
          <a:p>
            <a:r>
              <a:rPr lang="cs-CZ" sz="1800" dirty="0"/>
              <a:t>Nejpoužívanějším kódováním </a:t>
            </a:r>
            <a:r>
              <a:rPr lang="cs-CZ" sz="1800" dirty="0" err="1"/>
              <a:t>vícebajtových</a:t>
            </a:r>
            <a:r>
              <a:rPr lang="cs-CZ" sz="1800" dirty="0"/>
              <a:t> dat je v současnosti </a:t>
            </a:r>
            <a:r>
              <a:rPr lang="cs-CZ" sz="1800" b="1" dirty="0" err="1"/>
              <a:t>little-endian</a:t>
            </a:r>
            <a:r>
              <a:rPr lang="cs-CZ" sz="1800" dirty="0"/>
              <a:t>, což je dané rozšířením architektury Intel x86</a:t>
            </a:r>
          </a:p>
          <a:p>
            <a:pPr lvl="1"/>
            <a:endParaRPr lang="cs-CZ" sz="1800" dirty="0"/>
          </a:p>
        </p:txBody>
      </p:sp>
    </p:spTree>
    <p:extLst>
      <p:ext uri="{BB962C8B-B14F-4D97-AF65-F5344CB8AC3E}">
        <p14:creationId xmlns:p14="http://schemas.microsoft.com/office/powerpoint/2010/main" val="18002364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BA22ED4-DACF-4098-B71E-7D3B8AC3A0DA}"/>
              </a:ext>
            </a:extLst>
          </p:cNvPr>
          <p:cNvSpPr>
            <a:spLocks noGrp="1"/>
          </p:cNvSpPr>
          <p:nvPr>
            <p:ph type="title"/>
          </p:nvPr>
        </p:nvSpPr>
        <p:spPr/>
        <p:txBody>
          <a:bodyPr/>
          <a:lstStyle/>
          <a:p>
            <a:r>
              <a:rPr lang="cs-CZ" dirty="0"/>
              <a:t>Byte </a:t>
            </a:r>
            <a:r>
              <a:rPr lang="cs-CZ" dirty="0" err="1"/>
              <a:t>order</a:t>
            </a:r>
            <a:r>
              <a:rPr lang="cs-CZ" dirty="0"/>
              <a:t> (</a:t>
            </a:r>
            <a:r>
              <a:rPr lang="cs-CZ" dirty="0" err="1"/>
              <a:t>endianita</a:t>
            </a:r>
            <a:r>
              <a:rPr lang="cs-CZ" dirty="0"/>
              <a:t>)</a:t>
            </a:r>
          </a:p>
        </p:txBody>
      </p:sp>
      <p:sp>
        <p:nvSpPr>
          <p:cNvPr id="3" name="Zástupný obsah 2">
            <a:extLst>
              <a:ext uri="{FF2B5EF4-FFF2-40B4-BE49-F238E27FC236}">
                <a16:creationId xmlns:a16="http://schemas.microsoft.com/office/drawing/2014/main" id="{C90EB878-3040-4F90-8D9D-7E88C8FD2421}"/>
              </a:ext>
            </a:extLst>
          </p:cNvPr>
          <p:cNvSpPr>
            <a:spLocks noGrp="1"/>
          </p:cNvSpPr>
          <p:nvPr>
            <p:ph idx="1"/>
          </p:nvPr>
        </p:nvSpPr>
        <p:spPr/>
        <p:txBody>
          <a:bodyPr/>
          <a:lstStyle/>
          <a:p>
            <a:r>
              <a:rPr lang="cs-CZ" sz="2400" b="1" dirty="0"/>
              <a:t>Big-</a:t>
            </a:r>
            <a:r>
              <a:rPr lang="cs-CZ" sz="2400" b="1" dirty="0" err="1"/>
              <a:t>endian</a:t>
            </a:r>
            <a:endParaRPr lang="cs-CZ" sz="2400" b="1" dirty="0"/>
          </a:p>
          <a:p>
            <a:r>
              <a:rPr lang="cs-CZ" sz="2400" dirty="0"/>
              <a:t>32-bitové číslo 12345678h uložené na adrese 100</a:t>
            </a:r>
          </a:p>
        </p:txBody>
      </p:sp>
      <p:graphicFrame>
        <p:nvGraphicFramePr>
          <p:cNvPr id="4" name="Tabulka 4">
            <a:extLst>
              <a:ext uri="{FF2B5EF4-FFF2-40B4-BE49-F238E27FC236}">
                <a16:creationId xmlns:a16="http://schemas.microsoft.com/office/drawing/2014/main" id="{4318EA6B-9AE3-489B-91FC-C389C871CB16}"/>
              </a:ext>
            </a:extLst>
          </p:cNvPr>
          <p:cNvGraphicFramePr>
            <a:graphicFrameLocks noGrp="1"/>
          </p:cNvGraphicFramePr>
          <p:nvPr>
            <p:extLst>
              <p:ext uri="{D42A27DB-BD31-4B8C-83A1-F6EECF244321}">
                <p14:modId xmlns:p14="http://schemas.microsoft.com/office/powerpoint/2010/main" val="3125955106"/>
              </p:ext>
            </p:extLst>
          </p:nvPr>
        </p:nvGraphicFramePr>
        <p:xfrm>
          <a:off x="2807804" y="3212976"/>
          <a:ext cx="2268252" cy="2595880"/>
        </p:xfrm>
        <a:graphic>
          <a:graphicData uri="http://schemas.openxmlformats.org/drawingml/2006/table">
            <a:tbl>
              <a:tblPr firstRow="1" bandRow="1">
                <a:tableStyleId>{5C22544A-7EE6-4342-B048-85BDC9FD1C3A}</a:tableStyleId>
              </a:tblPr>
              <a:tblGrid>
                <a:gridCol w="1116124">
                  <a:extLst>
                    <a:ext uri="{9D8B030D-6E8A-4147-A177-3AD203B41FA5}">
                      <a16:colId xmlns:a16="http://schemas.microsoft.com/office/drawing/2014/main" val="3995692913"/>
                    </a:ext>
                  </a:extLst>
                </a:gridCol>
                <a:gridCol w="1152128">
                  <a:extLst>
                    <a:ext uri="{9D8B030D-6E8A-4147-A177-3AD203B41FA5}">
                      <a16:colId xmlns:a16="http://schemas.microsoft.com/office/drawing/2014/main" val="146247632"/>
                    </a:ext>
                  </a:extLst>
                </a:gridCol>
              </a:tblGrid>
              <a:tr h="370840">
                <a:tc>
                  <a:txBody>
                    <a:bodyPr/>
                    <a:lstStyle/>
                    <a:p>
                      <a:pPr algn="ctr"/>
                      <a:r>
                        <a:rPr lang="cs-CZ" baseline="0" dirty="0">
                          <a:solidFill>
                            <a:schemeClr val="tx1"/>
                          </a:solidFill>
                        </a:rPr>
                        <a:t>Adresa</a:t>
                      </a:r>
                    </a:p>
                  </a:txBody>
                  <a:tcPr>
                    <a:noFill/>
                  </a:tcPr>
                </a:tc>
                <a:tc>
                  <a:txBody>
                    <a:bodyPr/>
                    <a:lstStyle/>
                    <a:p>
                      <a:pPr algn="ctr"/>
                      <a:r>
                        <a:rPr lang="cs-CZ" baseline="0" dirty="0">
                          <a:solidFill>
                            <a:schemeClr val="tx1"/>
                          </a:solidFill>
                        </a:rPr>
                        <a:t>Bajt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6957251"/>
                  </a:ext>
                </a:extLst>
              </a:tr>
              <a:tr h="370840">
                <a:tc>
                  <a:txBody>
                    <a:bodyPr/>
                    <a:lstStyle/>
                    <a:p>
                      <a:pPr algn="ctr"/>
                      <a:r>
                        <a:rPr lang="cs-CZ" baseline="0" dirty="0">
                          <a:solidFill>
                            <a:schemeClr val="tx1"/>
                          </a:solidFill>
                        </a:rPr>
                        <a:t>…..</a:t>
                      </a:r>
                    </a:p>
                  </a:txBody>
                  <a:tcPr>
                    <a:lnR w="12700" cap="flat" cmpd="sng" algn="ctr">
                      <a:solidFill>
                        <a:schemeClr val="tx1"/>
                      </a:solidFill>
                      <a:prstDash val="solid"/>
                      <a:round/>
                      <a:headEnd type="none" w="med" len="med"/>
                      <a:tailEnd type="none" w="med" len="med"/>
                    </a:lnR>
                    <a:noFill/>
                  </a:tcPr>
                </a:tc>
                <a:tc>
                  <a:txBody>
                    <a:bodyPr/>
                    <a:lstStyle/>
                    <a:p>
                      <a:pPr algn="ctr"/>
                      <a:endParaRPr lang="cs-CZ"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9192748"/>
                  </a:ext>
                </a:extLst>
              </a:tr>
              <a:tr h="370840">
                <a:tc>
                  <a:txBody>
                    <a:bodyPr/>
                    <a:lstStyle/>
                    <a:p>
                      <a:pPr algn="ctr"/>
                      <a:r>
                        <a:rPr lang="cs-CZ" baseline="0" dirty="0">
                          <a:solidFill>
                            <a:schemeClr val="tx1"/>
                          </a:solidFill>
                        </a:rPr>
                        <a:t>103</a:t>
                      </a:r>
                    </a:p>
                  </a:txBody>
                  <a:tcPr>
                    <a:lnR w="12700" cap="flat" cmpd="sng" algn="ctr">
                      <a:solidFill>
                        <a:schemeClr val="tx1"/>
                      </a:solidFill>
                      <a:prstDash val="solid"/>
                      <a:round/>
                      <a:headEnd type="none" w="med" len="med"/>
                      <a:tailEnd type="none" w="med" len="med"/>
                    </a:lnR>
                    <a:noFill/>
                  </a:tcPr>
                </a:tc>
                <a:tc>
                  <a:txBody>
                    <a:bodyPr/>
                    <a:lstStyle/>
                    <a:p>
                      <a:pPr algn="ctr"/>
                      <a:r>
                        <a:rPr lang="cs-CZ" baseline="0" dirty="0">
                          <a:solidFill>
                            <a:schemeClr val="tx1"/>
                          </a:solidFill>
                        </a:rPr>
                        <a:t>78h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8834105"/>
                  </a:ext>
                </a:extLst>
              </a:tr>
              <a:tr h="370840">
                <a:tc>
                  <a:txBody>
                    <a:bodyPr/>
                    <a:lstStyle/>
                    <a:p>
                      <a:pPr algn="ctr"/>
                      <a:r>
                        <a:rPr lang="cs-CZ" baseline="0" dirty="0">
                          <a:solidFill>
                            <a:schemeClr val="tx1"/>
                          </a:solidFill>
                        </a:rPr>
                        <a:t>102</a:t>
                      </a:r>
                    </a:p>
                  </a:txBody>
                  <a:tcPr>
                    <a:lnR w="12700" cap="flat" cmpd="sng" algn="ctr">
                      <a:solidFill>
                        <a:schemeClr val="tx1"/>
                      </a:solidFill>
                      <a:prstDash val="solid"/>
                      <a:round/>
                      <a:headEnd type="none" w="med" len="med"/>
                      <a:tailEnd type="none" w="med" len="med"/>
                    </a:lnR>
                    <a:noFill/>
                  </a:tcPr>
                </a:tc>
                <a:tc>
                  <a:txBody>
                    <a:bodyPr/>
                    <a:lstStyle/>
                    <a:p>
                      <a:pPr algn="ctr"/>
                      <a:r>
                        <a:rPr lang="cs-CZ" baseline="0" dirty="0">
                          <a:solidFill>
                            <a:schemeClr val="tx1"/>
                          </a:solidFill>
                        </a:rPr>
                        <a:t>56h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8612640"/>
                  </a:ext>
                </a:extLst>
              </a:tr>
              <a:tr h="370840">
                <a:tc>
                  <a:txBody>
                    <a:bodyPr/>
                    <a:lstStyle/>
                    <a:p>
                      <a:pPr algn="ctr"/>
                      <a:r>
                        <a:rPr lang="cs-CZ" baseline="0" dirty="0">
                          <a:solidFill>
                            <a:schemeClr val="tx1"/>
                          </a:solidFill>
                        </a:rPr>
                        <a:t>101</a:t>
                      </a:r>
                    </a:p>
                  </a:txBody>
                  <a:tcPr>
                    <a:lnR w="12700" cap="flat" cmpd="sng" algn="ctr">
                      <a:solidFill>
                        <a:schemeClr val="tx1"/>
                      </a:solidFill>
                      <a:prstDash val="solid"/>
                      <a:round/>
                      <a:headEnd type="none" w="med" len="med"/>
                      <a:tailEnd type="none" w="med" len="med"/>
                    </a:lnR>
                    <a:noFill/>
                  </a:tcPr>
                </a:tc>
                <a:tc>
                  <a:txBody>
                    <a:bodyPr/>
                    <a:lstStyle/>
                    <a:p>
                      <a:pPr algn="ctr"/>
                      <a:r>
                        <a:rPr lang="cs-CZ" baseline="0" dirty="0">
                          <a:solidFill>
                            <a:schemeClr val="tx1"/>
                          </a:solidFill>
                        </a:rPr>
                        <a:t>34h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6932880"/>
                  </a:ext>
                </a:extLst>
              </a:tr>
              <a:tr h="370840">
                <a:tc>
                  <a:txBody>
                    <a:bodyPr/>
                    <a:lstStyle/>
                    <a:p>
                      <a:pPr algn="ctr"/>
                      <a:r>
                        <a:rPr lang="cs-CZ" baseline="0" dirty="0">
                          <a:solidFill>
                            <a:schemeClr val="tx1"/>
                          </a:solidFill>
                        </a:rPr>
                        <a:t>100</a:t>
                      </a:r>
                    </a:p>
                  </a:txBody>
                  <a:tcPr>
                    <a:lnR w="12700" cap="flat" cmpd="sng" algn="ctr">
                      <a:solidFill>
                        <a:schemeClr val="tx1"/>
                      </a:solidFill>
                      <a:prstDash val="solid"/>
                      <a:round/>
                      <a:headEnd type="none" w="med" len="med"/>
                      <a:tailEnd type="none" w="med" len="med"/>
                    </a:lnR>
                    <a:noFill/>
                  </a:tcPr>
                </a:tc>
                <a:tc>
                  <a:txBody>
                    <a:bodyPr/>
                    <a:lstStyle/>
                    <a:p>
                      <a:pPr algn="ctr"/>
                      <a:r>
                        <a:rPr lang="cs-CZ" baseline="0" dirty="0">
                          <a:solidFill>
                            <a:schemeClr val="tx1"/>
                          </a:solidFill>
                        </a:rPr>
                        <a:t>12h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622849"/>
                  </a:ext>
                </a:extLst>
              </a:tr>
              <a:tr h="370840">
                <a:tc>
                  <a:txBody>
                    <a:bodyPr/>
                    <a:lstStyle/>
                    <a:p>
                      <a:pPr algn="ctr"/>
                      <a:r>
                        <a:rPr lang="cs-CZ" baseline="0" dirty="0">
                          <a:solidFill>
                            <a:schemeClr val="tx1"/>
                          </a:solidFill>
                        </a:rPr>
                        <a:t>…..</a:t>
                      </a:r>
                    </a:p>
                  </a:txBody>
                  <a:tcPr>
                    <a:lnR w="12700" cap="flat" cmpd="sng" algn="ctr">
                      <a:solidFill>
                        <a:schemeClr val="tx1"/>
                      </a:solidFill>
                      <a:prstDash val="solid"/>
                      <a:round/>
                      <a:headEnd type="none" w="med" len="med"/>
                      <a:tailEnd type="none" w="med" len="med"/>
                    </a:lnR>
                    <a:noFill/>
                  </a:tcPr>
                </a:tc>
                <a:tc>
                  <a:txBody>
                    <a:bodyPr/>
                    <a:lstStyle/>
                    <a:p>
                      <a:pPr algn="ctr"/>
                      <a:endParaRPr lang="cs-CZ"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0452205"/>
                  </a:ext>
                </a:extLst>
              </a:tr>
            </a:tbl>
          </a:graphicData>
        </a:graphic>
      </p:graphicFrame>
    </p:spTree>
    <p:extLst>
      <p:ext uri="{BB962C8B-B14F-4D97-AF65-F5344CB8AC3E}">
        <p14:creationId xmlns:p14="http://schemas.microsoft.com/office/powerpoint/2010/main" val="269263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02AE7CF-AE08-494A-AD0F-6BD24842568D}"/>
              </a:ext>
            </a:extLst>
          </p:cNvPr>
          <p:cNvSpPr>
            <a:spLocks noGrp="1" noChangeArrowheads="1"/>
          </p:cNvSpPr>
          <p:nvPr>
            <p:ph type="title"/>
          </p:nvPr>
        </p:nvSpPr>
        <p:spPr/>
        <p:txBody>
          <a:bodyPr/>
          <a:lstStyle/>
          <a:p>
            <a:pPr eaLnBrk="1" hangingPunct="1"/>
            <a:r>
              <a:rPr lang="cs-CZ" altLang="cs-CZ"/>
              <a:t>Pipelining</a:t>
            </a:r>
          </a:p>
        </p:txBody>
      </p:sp>
      <p:sp>
        <p:nvSpPr>
          <p:cNvPr id="10243" name="Text Box 4">
            <a:extLst>
              <a:ext uri="{FF2B5EF4-FFF2-40B4-BE49-F238E27FC236}">
                <a16:creationId xmlns:a16="http://schemas.microsoft.com/office/drawing/2014/main" id="{8AEE62C5-1744-4787-BD34-20B6AAD09FEE}"/>
              </a:ext>
            </a:extLst>
          </p:cNvPr>
          <p:cNvSpPr txBox="1">
            <a:spLocks noChangeArrowheads="1"/>
          </p:cNvSpPr>
          <p:nvPr/>
        </p:nvSpPr>
        <p:spPr bwMode="auto">
          <a:xfrm>
            <a:off x="1620838" y="2457450"/>
            <a:ext cx="1403350" cy="376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Instrukce 1</a:t>
            </a:r>
          </a:p>
        </p:txBody>
      </p:sp>
      <p:sp>
        <p:nvSpPr>
          <p:cNvPr id="10244" name="Text Box 5">
            <a:extLst>
              <a:ext uri="{FF2B5EF4-FFF2-40B4-BE49-F238E27FC236}">
                <a16:creationId xmlns:a16="http://schemas.microsoft.com/office/drawing/2014/main" id="{3CB1E9A9-C8BA-4495-8F44-DBC7548C2A5F}"/>
              </a:ext>
            </a:extLst>
          </p:cNvPr>
          <p:cNvSpPr txBox="1">
            <a:spLocks noChangeArrowheads="1"/>
          </p:cNvSpPr>
          <p:nvPr/>
        </p:nvSpPr>
        <p:spPr bwMode="auto">
          <a:xfrm>
            <a:off x="3024188" y="3209925"/>
            <a:ext cx="1403350" cy="376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Instrukce 1</a:t>
            </a:r>
          </a:p>
        </p:txBody>
      </p:sp>
      <p:sp>
        <p:nvSpPr>
          <p:cNvPr id="10245" name="Text Box 6">
            <a:extLst>
              <a:ext uri="{FF2B5EF4-FFF2-40B4-BE49-F238E27FC236}">
                <a16:creationId xmlns:a16="http://schemas.microsoft.com/office/drawing/2014/main" id="{A5647383-86FD-415B-BA50-559C212A9AC7}"/>
              </a:ext>
            </a:extLst>
          </p:cNvPr>
          <p:cNvSpPr txBox="1">
            <a:spLocks noChangeArrowheads="1"/>
          </p:cNvSpPr>
          <p:nvPr/>
        </p:nvSpPr>
        <p:spPr bwMode="auto">
          <a:xfrm>
            <a:off x="3024188" y="2457450"/>
            <a:ext cx="1403350" cy="376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Instrukce 2</a:t>
            </a:r>
          </a:p>
        </p:txBody>
      </p:sp>
      <p:sp>
        <p:nvSpPr>
          <p:cNvPr id="10246" name="Text Box 7">
            <a:extLst>
              <a:ext uri="{FF2B5EF4-FFF2-40B4-BE49-F238E27FC236}">
                <a16:creationId xmlns:a16="http://schemas.microsoft.com/office/drawing/2014/main" id="{939C5EBB-0F2C-4D79-B7BE-0E5557CD38F2}"/>
              </a:ext>
            </a:extLst>
          </p:cNvPr>
          <p:cNvSpPr txBox="1">
            <a:spLocks noChangeArrowheads="1"/>
          </p:cNvSpPr>
          <p:nvPr/>
        </p:nvSpPr>
        <p:spPr bwMode="auto">
          <a:xfrm>
            <a:off x="4427538" y="3209925"/>
            <a:ext cx="1403350" cy="376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Instrukce 2</a:t>
            </a:r>
          </a:p>
        </p:txBody>
      </p:sp>
      <p:sp>
        <p:nvSpPr>
          <p:cNvPr id="10247" name="Text Box 8">
            <a:extLst>
              <a:ext uri="{FF2B5EF4-FFF2-40B4-BE49-F238E27FC236}">
                <a16:creationId xmlns:a16="http://schemas.microsoft.com/office/drawing/2014/main" id="{67B5DB92-3DD1-41D2-8F5F-06712B9FF264}"/>
              </a:ext>
            </a:extLst>
          </p:cNvPr>
          <p:cNvSpPr txBox="1">
            <a:spLocks noChangeArrowheads="1"/>
          </p:cNvSpPr>
          <p:nvPr/>
        </p:nvSpPr>
        <p:spPr bwMode="auto">
          <a:xfrm>
            <a:off x="4427538" y="2457450"/>
            <a:ext cx="1403350" cy="376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Instrukce 3</a:t>
            </a:r>
          </a:p>
        </p:txBody>
      </p:sp>
      <p:sp>
        <p:nvSpPr>
          <p:cNvPr id="10248" name="Text Box 9">
            <a:extLst>
              <a:ext uri="{FF2B5EF4-FFF2-40B4-BE49-F238E27FC236}">
                <a16:creationId xmlns:a16="http://schemas.microsoft.com/office/drawing/2014/main" id="{BAA7E58E-0F4D-4821-9EEC-A9839CCD99BC}"/>
              </a:ext>
            </a:extLst>
          </p:cNvPr>
          <p:cNvSpPr txBox="1">
            <a:spLocks noChangeArrowheads="1"/>
          </p:cNvSpPr>
          <p:nvPr/>
        </p:nvSpPr>
        <p:spPr bwMode="auto">
          <a:xfrm>
            <a:off x="5830888" y="3209925"/>
            <a:ext cx="1403350" cy="376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Instrukce 3</a:t>
            </a:r>
          </a:p>
        </p:txBody>
      </p:sp>
      <p:sp>
        <p:nvSpPr>
          <p:cNvPr id="10249" name="Text Box 10">
            <a:extLst>
              <a:ext uri="{FF2B5EF4-FFF2-40B4-BE49-F238E27FC236}">
                <a16:creationId xmlns:a16="http://schemas.microsoft.com/office/drawing/2014/main" id="{BFF471CE-974A-45C4-9EAE-A57075FF23E0}"/>
              </a:ext>
            </a:extLst>
          </p:cNvPr>
          <p:cNvSpPr txBox="1">
            <a:spLocks noChangeArrowheads="1"/>
          </p:cNvSpPr>
          <p:nvPr/>
        </p:nvSpPr>
        <p:spPr bwMode="auto">
          <a:xfrm>
            <a:off x="5830888" y="2457450"/>
            <a:ext cx="1403350" cy="376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Instrukce 4</a:t>
            </a:r>
          </a:p>
        </p:txBody>
      </p:sp>
      <p:sp>
        <p:nvSpPr>
          <p:cNvPr id="10250" name="Text Box 11">
            <a:extLst>
              <a:ext uri="{FF2B5EF4-FFF2-40B4-BE49-F238E27FC236}">
                <a16:creationId xmlns:a16="http://schemas.microsoft.com/office/drawing/2014/main" id="{0BB6DFE8-6870-4EC5-B46E-E3E39B21C17F}"/>
              </a:ext>
            </a:extLst>
          </p:cNvPr>
          <p:cNvSpPr txBox="1">
            <a:spLocks noChangeArrowheads="1"/>
          </p:cNvSpPr>
          <p:nvPr/>
        </p:nvSpPr>
        <p:spPr bwMode="auto">
          <a:xfrm>
            <a:off x="7234238" y="3209925"/>
            <a:ext cx="1403350" cy="376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Instrukce 4</a:t>
            </a:r>
          </a:p>
        </p:txBody>
      </p:sp>
      <p:sp>
        <p:nvSpPr>
          <p:cNvPr id="10251" name="Line 12">
            <a:extLst>
              <a:ext uri="{FF2B5EF4-FFF2-40B4-BE49-F238E27FC236}">
                <a16:creationId xmlns:a16="http://schemas.microsoft.com/office/drawing/2014/main" id="{C58C19F1-A924-4240-A236-08F5BCCFCDD5}"/>
              </a:ext>
            </a:extLst>
          </p:cNvPr>
          <p:cNvSpPr>
            <a:spLocks noChangeShapeType="1"/>
          </p:cNvSpPr>
          <p:nvPr/>
        </p:nvSpPr>
        <p:spPr bwMode="auto">
          <a:xfrm>
            <a:off x="1295400" y="3933825"/>
            <a:ext cx="7489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0252" name="Text Box 13">
            <a:extLst>
              <a:ext uri="{FF2B5EF4-FFF2-40B4-BE49-F238E27FC236}">
                <a16:creationId xmlns:a16="http://schemas.microsoft.com/office/drawing/2014/main" id="{8A0F8C17-75B9-4E49-AD06-1D6A6536DD67}"/>
              </a:ext>
            </a:extLst>
          </p:cNvPr>
          <p:cNvSpPr txBox="1">
            <a:spLocks noChangeArrowheads="1"/>
          </p:cNvSpPr>
          <p:nvPr/>
        </p:nvSpPr>
        <p:spPr bwMode="auto">
          <a:xfrm>
            <a:off x="8027988" y="3933825"/>
            <a:ext cx="9001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čas</a:t>
            </a:r>
          </a:p>
        </p:txBody>
      </p:sp>
      <p:sp>
        <p:nvSpPr>
          <p:cNvPr id="10253" name="Text Box 14">
            <a:extLst>
              <a:ext uri="{FF2B5EF4-FFF2-40B4-BE49-F238E27FC236}">
                <a16:creationId xmlns:a16="http://schemas.microsoft.com/office/drawing/2014/main" id="{A6834FB7-D12C-48DE-9696-99BCB0587996}"/>
              </a:ext>
            </a:extLst>
          </p:cNvPr>
          <p:cNvSpPr txBox="1">
            <a:spLocks noChangeArrowheads="1"/>
          </p:cNvSpPr>
          <p:nvPr/>
        </p:nvSpPr>
        <p:spPr bwMode="auto">
          <a:xfrm>
            <a:off x="180975" y="2312988"/>
            <a:ext cx="14398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Načtení a dekódování</a:t>
            </a:r>
          </a:p>
        </p:txBody>
      </p:sp>
      <p:sp>
        <p:nvSpPr>
          <p:cNvPr id="10254" name="Text Box 15">
            <a:extLst>
              <a:ext uri="{FF2B5EF4-FFF2-40B4-BE49-F238E27FC236}">
                <a16:creationId xmlns:a16="http://schemas.microsoft.com/office/drawing/2014/main" id="{356CD3F1-2703-439E-83F5-A821F59B8901}"/>
              </a:ext>
            </a:extLst>
          </p:cNvPr>
          <p:cNvSpPr txBox="1">
            <a:spLocks noChangeArrowheads="1"/>
          </p:cNvSpPr>
          <p:nvPr/>
        </p:nvSpPr>
        <p:spPr bwMode="auto">
          <a:xfrm>
            <a:off x="180975" y="3209925"/>
            <a:ext cx="1978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Provedení a uložení výsledku</a:t>
            </a:r>
          </a:p>
        </p:txBody>
      </p:sp>
      <p:sp>
        <p:nvSpPr>
          <p:cNvPr id="152592" name="Line 16">
            <a:extLst>
              <a:ext uri="{FF2B5EF4-FFF2-40B4-BE49-F238E27FC236}">
                <a16:creationId xmlns:a16="http://schemas.microsoft.com/office/drawing/2014/main" id="{7D1107A7-66C5-41B3-BCCF-E392C93C2547}"/>
              </a:ext>
            </a:extLst>
          </p:cNvPr>
          <p:cNvSpPr>
            <a:spLocks noChangeShapeType="1"/>
          </p:cNvSpPr>
          <p:nvPr/>
        </p:nvSpPr>
        <p:spPr bwMode="auto">
          <a:xfrm>
            <a:off x="5148263" y="2312988"/>
            <a:ext cx="0" cy="259238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52593" name="Text Box 17">
            <a:extLst>
              <a:ext uri="{FF2B5EF4-FFF2-40B4-BE49-F238E27FC236}">
                <a16:creationId xmlns:a16="http://schemas.microsoft.com/office/drawing/2014/main" id="{04F92A9F-CBE4-4790-A5F9-DA51C083441C}"/>
              </a:ext>
            </a:extLst>
          </p:cNvPr>
          <p:cNvSpPr txBox="1">
            <a:spLocks noChangeArrowheads="1"/>
          </p:cNvSpPr>
          <p:nvPr/>
        </p:nvSpPr>
        <p:spPr bwMode="auto">
          <a:xfrm>
            <a:off x="3024188" y="4905375"/>
            <a:ext cx="4897437"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V okamžiku, kdy se provádí druhá instrukce, může jiná část mikroprocesoru načítat a dekódovat již instrukci třetí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2593"/>
                                        </p:tgtEl>
                                        <p:attrNameLst>
                                          <p:attrName>style.visibility</p:attrName>
                                        </p:attrNameLst>
                                      </p:cBhvr>
                                      <p:to>
                                        <p:strVal val="visible"/>
                                      </p:to>
                                    </p:set>
                                    <p:animEffect transition="in" filter="wipe(down)">
                                      <p:cBhvr>
                                        <p:cTn id="7" dur="500"/>
                                        <p:tgtEl>
                                          <p:spTgt spid="152593"/>
                                        </p:tgtEl>
                                      </p:cBhvr>
                                    </p:animEffect>
                                  </p:childTnLst>
                                </p:cTn>
                              </p:par>
                              <p:par>
                                <p:cTn id="8" presetID="22" presetClass="entr" presetSubtype="4" fill="hold" nodeType="withEffect">
                                  <p:stCondLst>
                                    <p:cond delay="0"/>
                                  </p:stCondLst>
                                  <p:childTnLst>
                                    <p:set>
                                      <p:cBhvr>
                                        <p:cTn id="9" dur="1" fill="hold">
                                          <p:stCondLst>
                                            <p:cond delay="0"/>
                                          </p:stCondLst>
                                        </p:cTn>
                                        <p:tgtEl>
                                          <p:spTgt spid="152592"/>
                                        </p:tgtEl>
                                        <p:attrNameLst>
                                          <p:attrName>style.visibility</p:attrName>
                                        </p:attrNameLst>
                                      </p:cBhvr>
                                      <p:to>
                                        <p:strVal val="visible"/>
                                      </p:to>
                                    </p:set>
                                    <p:animEffect transition="in" filter="wipe(down)">
                                      <p:cBhvr>
                                        <p:cTn id="10" dur="500"/>
                                        <p:tgtEl>
                                          <p:spTgt spid="152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9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BA22ED4-DACF-4098-B71E-7D3B8AC3A0DA}"/>
              </a:ext>
            </a:extLst>
          </p:cNvPr>
          <p:cNvSpPr>
            <a:spLocks noGrp="1"/>
          </p:cNvSpPr>
          <p:nvPr>
            <p:ph type="title"/>
          </p:nvPr>
        </p:nvSpPr>
        <p:spPr/>
        <p:txBody>
          <a:bodyPr/>
          <a:lstStyle/>
          <a:p>
            <a:r>
              <a:rPr lang="cs-CZ" dirty="0"/>
              <a:t>Byte </a:t>
            </a:r>
            <a:r>
              <a:rPr lang="cs-CZ" dirty="0" err="1"/>
              <a:t>order</a:t>
            </a:r>
            <a:r>
              <a:rPr lang="cs-CZ" dirty="0"/>
              <a:t> (</a:t>
            </a:r>
            <a:r>
              <a:rPr lang="cs-CZ" dirty="0" err="1"/>
              <a:t>endianita</a:t>
            </a:r>
            <a:r>
              <a:rPr lang="cs-CZ" dirty="0"/>
              <a:t>)</a:t>
            </a:r>
          </a:p>
        </p:txBody>
      </p:sp>
      <p:sp>
        <p:nvSpPr>
          <p:cNvPr id="3" name="Zástupný obsah 2">
            <a:extLst>
              <a:ext uri="{FF2B5EF4-FFF2-40B4-BE49-F238E27FC236}">
                <a16:creationId xmlns:a16="http://schemas.microsoft.com/office/drawing/2014/main" id="{C90EB878-3040-4F90-8D9D-7E88C8FD2421}"/>
              </a:ext>
            </a:extLst>
          </p:cNvPr>
          <p:cNvSpPr>
            <a:spLocks noGrp="1"/>
          </p:cNvSpPr>
          <p:nvPr>
            <p:ph idx="1"/>
          </p:nvPr>
        </p:nvSpPr>
        <p:spPr/>
        <p:txBody>
          <a:bodyPr/>
          <a:lstStyle/>
          <a:p>
            <a:r>
              <a:rPr lang="cs-CZ" sz="2400" b="1" dirty="0" err="1"/>
              <a:t>Little-endian</a:t>
            </a:r>
            <a:endParaRPr lang="cs-CZ" sz="2400" b="1" dirty="0"/>
          </a:p>
          <a:p>
            <a:r>
              <a:rPr lang="cs-CZ" sz="2400" dirty="0"/>
              <a:t>32-bitové číslo 12345678h uložené na adrese 100</a:t>
            </a:r>
          </a:p>
        </p:txBody>
      </p:sp>
      <p:graphicFrame>
        <p:nvGraphicFramePr>
          <p:cNvPr id="4" name="Tabulka 4">
            <a:extLst>
              <a:ext uri="{FF2B5EF4-FFF2-40B4-BE49-F238E27FC236}">
                <a16:creationId xmlns:a16="http://schemas.microsoft.com/office/drawing/2014/main" id="{4318EA6B-9AE3-489B-91FC-C389C871CB16}"/>
              </a:ext>
            </a:extLst>
          </p:cNvPr>
          <p:cNvGraphicFramePr>
            <a:graphicFrameLocks noGrp="1"/>
          </p:cNvGraphicFramePr>
          <p:nvPr>
            <p:extLst>
              <p:ext uri="{D42A27DB-BD31-4B8C-83A1-F6EECF244321}">
                <p14:modId xmlns:p14="http://schemas.microsoft.com/office/powerpoint/2010/main" val="3600432127"/>
              </p:ext>
            </p:extLst>
          </p:nvPr>
        </p:nvGraphicFramePr>
        <p:xfrm>
          <a:off x="2807804" y="3212976"/>
          <a:ext cx="2268252" cy="2595880"/>
        </p:xfrm>
        <a:graphic>
          <a:graphicData uri="http://schemas.openxmlformats.org/drawingml/2006/table">
            <a:tbl>
              <a:tblPr firstRow="1" bandRow="1">
                <a:tableStyleId>{5C22544A-7EE6-4342-B048-85BDC9FD1C3A}</a:tableStyleId>
              </a:tblPr>
              <a:tblGrid>
                <a:gridCol w="1116124">
                  <a:extLst>
                    <a:ext uri="{9D8B030D-6E8A-4147-A177-3AD203B41FA5}">
                      <a16:colId xmlns:a16="http://schemas.microsoft.com/office/drawing/2014/main" val="3995692913"/>
                    </a:ext>
                  </a:extLst>
                </a:gridCol>
                <a:gridCol w="1152128">
                  <a:extLst>
                    <a:ext uri="{9D8B030D-6E8A-4147-A177-3AD203B41FA5}">
                      <a16:colId xmlns:a16="http://schemas.microsoft.com/office/drawing/2014/main" val="146247632"/>
                    </a:ext>
                  </a:extLst>
                </a:gridCol>
              </a:tblGrid>
              <a:tr h="370840">
                <a:tc>
                  <a:txBody>
                    <a:bodyPr/>
                    <a:lstStyle/>
                    <a:p>
                      <a:pPr algn="ctr"/>
                      <a:r>
                        <a:rPr lang="cs-CZ" baseline="0" dirty="0">
                          <a:solidFill>
                            <a:schemeClr val="tx1"/>
                          </a:solidFill>
                        </a:rPr>
                        <a:t>Adresa</a:t>
                      </a:r>
                    </a:p>
                  </a:txBody>
                  <a:tcPr>
                    <a:noFill/>
                  </a:tcPr>
                </a:tc>
                <a:tc>
                  <a:txBody>
                    <a:bodyPr/>
                    <a:lstStyle/>
                    <a:p>
                      <a:pPr algn="ctr"/>
                      <a:r>
                        <a:rPr lang="cs-CZ" baseline="0" dirty="0">
                          <a:solidFill>
                            <a:schemeClr val="tx1"/>
                          </a:solidFill>
                        </a:rPr>
                        <a:t>Bajt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6957251"/>
                  </a:ext>
                </a:extLst>
              </a:tr>
              <a:tr h="370840">
                <a:tc>
                  <a:txBody>
                    <a:bodyPr/>
                    <a:lstStyle/>
                    <a:p>
                      <a:pPr algn="ctr"/>
                      <a:r>
                        <a:rPr lang="cs-CZ" baseline="0" dirty="0">
                          <a:solidFill>
                            <a:schemeClr val="tx1"/>
                          </a:solidFill>
                        </a:rPr>
                        <a:t>…..</a:t>
                      </a:r>
                    </a:p>
                  </a:txBody>
                  <a:tcPr>
                    <a:lnR w="12700" cap="flat" cmpd="sng" algn="ctr">
                      <a:solidFill>
                        <a:schemeClr val="tx1"/>
                      </a:solidFill>
                      <a:prstDash val="solid"/>
                      <a:round/>
                      <a:headEnd type="none" w="med" len="med"/>
                      <a:tailEnd type="none" w="med" len="med"/>
                    </a:lnR>
                    <a:noFill/>
                  </a:tcPr>
                </a:tc>
                <a:tc>
                  <a:txBody>
                    <a:bodyPr/>
                    <a:lstStyle/>
                    <a:p>
                      <a:pPr algn="ctr"/>
                      <a:endParaRPr lang="cs-CZ"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9192748"/>
                  </a:ext>
                </a:extLst>
              </a:tr>
              <a:tr h="370840">
                <a:tc>
                  <a:txBody>
                    <a:bodyPr/>
                    <a:lstStyle/>
                    <a:p>
                      <a:pPr algn="ctr"/>
                      <a:r>
                        <a:rPr lang="cs-CZ" baseline="0" dirty="0">
                          <a:solidFill>
                            <a:schemeClr val="tx1"/>
                          </a:solidFill>
                        </a:rPr>
                        <a:t>103</a:t>
                      </a:r>
                    </a:p>
                  </a:txBody>
                  <a:tcPr>
                    <a:lnR w="12700" cap="flat" cmpd="sng" algn="ctr">
                      <a:solidFill>
                        <a:schemeClr val="tx1"/>
                      </a:solidFill>
                      <a:prstDash val="solid"/>
                      <a:round/>
                      <a:headEnd type="none" w="med" len="med"/>
                      <a:tailEnd type="none" w="med" len="med"/>
                    </a:lnR>
                    <a:noFill/>
                  </a:tcPr>
                </a:tc>
                <a:tc>
                  <a:txBody>
                    <a:bodyPr/>
                    <a:lstStyle/>
                    <a:p>
                      <a:pPr algn="ctr"/>
                      <a:r>
                        <a:rPr lang="cs-CZ" baseline="0" dirty="0">
                          <a:solidFill>
                            <a:schemeClr val="tx1"/>
                          </a:solidFill>
                        </a:rPr>
                        <a:t>12h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8834105"/>
                  </a:ext>
                </a:extLst>
              </a:tr>
              <a:tr h="370840">
                <a:tc>
                  <a:txBody>
                    <a:bodyPr/>
                    <a:lstStyle/>
                    <a:p>
                      <a:pPr algn="ctr"/>
                      <a:r>
                        <a:rPr lang="cs-CZ" baseline="0" dirty="0">
                          <a:solidFill>
                            <a:schemeClr val="tx1"/>
                          </a:solidFill>
                        </a:rPr>
                        <a:t>102</a:t>
                      </a:r>
                    </a:p>
                  </a:txBody>
                  <a:tcPr>
                    <a:lnR w="12700" cap="flat" cmpd="sng" algn="ctr">
                      <a:solidFill>
                        <a:schemeClr val="tx1"/>
                      </a:solidFill>
                      <a:prstDash val="solid"/>
                      <a:round/>
                      <a:headEnd type="none" w="med" len="med"/>
                      <a:tailEnd type="none" w="med" len="med"/>
                    </a:lnR>
                    <a:noFill/>
                  </a:tcPr>
                </a:tc>
                <a:tc>
                  <a:txBody>
                    <a:bodyPr/>
                    <a:lstStyle/>
                    <a:p>
                      <a:pPr algn="ctr"/>
                      <a:r>
                        <a:rPr lang="cs-CZ" baseline="0" dirty="0">
                          <a:solidFill>
                            <a:schemeClr val="tx1"/>
                          </a:solidFill>
                        </a:rPr>
                        <a:t>34h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8612640"/>
                  </a:ext>
                </a:extLst>
              </a:tr>
              <a:tr h="370840">
                <a:tc>
                  <a:txBody>
                    <a:bodyPr/>
                    <a:lstStyle/>
                    <a:p>
                      <a:pPr algn="ctr"/>
                      <a:r>
                        <a:rPr lang="cs-CZ" baseline="0" dirty="0">
                          <a:solidFill>
                            <a:schemeClr val="tx1"/>
                          </a:solidFill>
                        </a:rPr>
                        <a:t>101</a:t>
                      </a:r>
                    </a:p>
                  </a:txBody>
                  <a:tcPr>
                    <a:lnR w="12700" cap="flat" cmpd="sng" algn="ctr">
                      <a:solidFill>
                        <a:schemeClr val="tx1"/>
                      </a:solidFill>
                      <a:prstDash val="solid"/>
                      <a:round/>
                      <a:headEnd type="none" w="med" len="med"/>
                      <a:tailEnd type="none" w="med" len="med"/>
                    </a:lnR>
                    <a:noFill/>
                  </a:tcPr>
                </a:tc>
                <a:tc>
                  <a:txBody>
                    <a:bodyPr/>
                    <a:lstStyle/>
                    <a:p>
                      <a:pPr algn="ctr"/>
                      <a:r>
                        <a:rPr lang="cs-CZ" baseline="0" dirty="0">
                          <a:solidFill>
                            <a:schemeClr val="tx1"/>
                          </a:solidFill>
                        </a:rPr>
                        <a:t>56h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6932880"/>
                  </a:ext>
                </a:extLst>
              </a:tr>
              <a:tr h="370840">
                <a:tc>
                  <a:txBody>
                    <a:bodyPr/>
                    <a:lstStyle/>
                    <a:p>
                      <a:pPr algn="ctr"/>
                      <a:r>
                        <a:rPr lang="cs-CZ" baseline="0" dirty="0">
                          <a:solidFill>
                            <a:schemeClr val="tx1"/>
                          </a:solidFill>
                        </a:rPr>
                        <a:t>100</a:t>
                      </a:r>
                    </a:p>
                  </a:txBody>
                  <a:tcPr>
                    <a:lnR w="12700" cap="flat" cmpd="sng" algn="ctr">
                      <a:solidFill>
                        <a:schemeClr val="tx1"/>
                      </a:solidFill>
                      <a:prstDash val="solid"/>
                      <a:round/>
                      <a:headEnd type="none" w="med" len="med"/>
                      <a:tailEnd type="none" w="med" len="med"/>
                    </a:lnR>
                    <a:noFill/>
                  </a:tcPr>
                </a:tc>
                <a:tc>
                  <a:txBody>
                    <a:bodyPr/>
                    <a:lstStyle/>
                    <a:p>
                      <a:pPr algn="ctr"/>
                      <a:r>
                        <a:rPr lang="cs-CZ" baseline="0" dirty="0">
                          <a:solidFill>
                            <a:schemeClr val="tx1"/>
                          </a:solidFill>
                        </a:rPr>
                        <a:t>78h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622849"/>
                  </a:ext>
                </a:extLst>
              </a:tr>
              <a:tr h="370840">
                <a:tc>
                  <a:txBody>
                    <a:bodyPr/>
                    <a:lstStyle/>
                    <a:p>
                      <a:pPr algn="ctr"/>
                      <a:r>
                        <a:rPr lang="cs-CZ" baseline="0" dirty="0">
                          <a:solidFill>
                            <a:schemeClr val="tx1"/>
                          </a:solidFill>
                        </a:rPr>
                        <a:t>…..</a:t>
                      </a:r>
                    </a:p>
                  </a:txBody>
                  <a:tcPr>
                    <a:lnR w="12700" cap="flat" cmpd="sng" algn="ctr">
                      <a:solidFill>
                        <a:schemeClr val="tx1"/>
                      </a:solidFill>
                      <a:prstDash val="solid"/>
                      <a:round/>
                      <a:headEnd type="none" w="med" len="med"/>
                      <a:tailEnd type="none" w="med" len="med"/>
                    </a:lnR>
                    <a:noFill/>
                  </a:tcPr>
                </a:tc>
                <a:tc>
                  <a:txBody>
                    <a:bodyPr/>
                    <a:lstStyle/>
                    <a:p>
                      <a:pPr algn="ctr"/>
                      <a:endParaRPr lang="cs-CZ"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0452205"/>
                  </a:ext>
                </a:extLst>
              </a:tr>
            </a:tbl>
          </a:graphicData>
        </a:graphic>
      </p:graphicFrame>
    </p:spTree>
    <p:extLst>
      <p:ext uri="{BB962C8B-B14F-4D97-AF65-F5344CB8AC3E}">
        <p14:creationId xmlns:p14="http://schemas.microsoft.com/office/powerpoint/2010/main" val="10344128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234B682-0155-4A0D-B1D4-EA055E25B73C}"/>
              </a:ext>
            </a:extLst>
          </p:cNvPr>
          <p:cNvSpPr>
            <a:spLocks noGrp="1" noChangeArrowheads="1"/>
          </p:cNvSpPr>
          <p:nvPr>
            <p:ph type="title"/>
          </p:nvPr>
        </p:nvSpPr>
        <p:spPr/>
        <p:txBody>
          <a:bodyPr/>
          <a:lstStyle/>
          <a:p>
            <a:pPr eaLnBrk="1" hangingPunct="1"/>
            <a:r>
              <a:rPr lang="cs-CZ" altLang="cs-CZ"/>
              <a:t>Uložení operandů v paměti</a:t>
            </a:r>
          </a:p>
        </p:txBody>
      </p:sp>
      <p:sp>
        <p:nvSpPr>
          <p:cNvPr id="39939" name="Rectangle 3">
            <a:extLst>
              <a:ext uri="{FF2B5EF4-FFF2-40B4-BE49-F238E27FC236}">
                <a16:creationId xmlns:a16="http://schemas.microsoft.com/office/drawing/2014/main" id="{36360E72-9D67-4B60-8F90-D5E898E36195}"/>
              </a:ext>
            </a:extLst>
          </p:cNvPr>
          <p:cNvSpPr>
            <a:spLocks noGrp="1" noChangeArrowheads="1"/>
          </p:cNvSpPr>
          <p:nvPr>
            <p:ph type="body" idx="1"/>
          </p:nvPr>
        </p:nvSpPr>
        <p:spPr/>
        <p:txBody>
          <a:bodyPr/>
          <a:lstStyle/>
          <a:p>
            <a:pPr eaLnBrk="1" hangingPunct="1">
              <a:buFont typeface="Wingdings" panose="05000000000000000000" pitchFamily="2" charset="2"/>
              <a:buChar char=" "/>
            </a:pPr>
            <a:r>
              <a:rPr lang="cs-CZ" altLang="cs-CZ" sz="1600" u="sng" dirty="0"/>
              <a:t>Příklad</a:t>
            </a:r>
          </a:p>
          <a:p>
            <a:pPr eaLnBrk="1" hangingPunct="1">
              <a:buFont typeface="Wingdings" panose="05000000000000000000" pitchFamily="2" charset="2"/>
              <a:buChar char=" "/>
            </a:pPr>
            <a:r>
              <a:rPr lang="cs-CZ" altLang="cs-CZ" sz="1600" dirty="0"/>
              <a:t>AX=1234h  DS=2321h  CS=7852h  DI=05D2h</a:t>
            </a:r>
          </a:p>
          <a:p>
            <a:pPr eaLnBrk="1" hangingPunct="1">
              <a:buFont typeface="Wingdings" panose="05000000000000000000" pitchFamily="2" charset="2"/>
              <a:buNone/>
            </a:pPr>
            <a:endParaRPr lang="cs-CZ" altLang="cs-CZ" sz="1600" dirty="0"/>
          </a:p>
          <a:p>
            <a:pPr eaLnBrk="1" hangingPunct="1">
              <a:buFont typeface="Wingdings" panose="05000000000000000000" pitchFamily="2" charset="2"/>
              <a:buNone/>
            </a:pPr>
            <a:r>
              <a:rPr lang="cs-CZ" altLang="cs-CZ" sz="1600" dirty="0"/>
              <a:t>	</a:t>
            </a:r>
            <a:r>
              <a:rPr lang="cs-CZ" altLang="cs-CZ" sz="1600" b="1" dirty="0"/>
              <a:t>MOV </a:t>
            </a:r>
            <a:r>
              <a:rPr lang="en-US" altLang="cs-CZ" sz="1600" b="1" dirty="0"/>
              <a:t>[</a:t>
            </a:r>
            <a:r>
              <a:rPr lang="cs-CZ" altLang="cs-CZ" sz="1600" b="1" dirty="0"/>
              <a:t>D</a:t>
            </a:r>
            <a:r>
              <a:rPr lang="en-US" altLang="cs-CZ" sz="1600" b="1" dirty="0"/>
              <a:t>I],AX</a:t>
            </a:r>
            <a:endParaRPr lang="cs-CZ" altLang="cs-CZ" sz="1600" b="1" dirty="0"/>
          </a:p>
          <a:p>
            <a:pPr eaLnBrk="1" hangingPunct="1"/>
            <a:r>
              <a:rPr lang="cs-CZ" altLang="cs-CZ" sz="1600" dirty="0"/>
              <a:t>Na jaké fyzické adresy v paměti byl proveden zápis dat instrukcí MOV a jaké konkrétní bajty a kam přesně byly do paměti uloženy ?</a:t>
            </a:r>
          </a:p>
          <a:p>
            <a:pPr eaLnBrk="1" hangingPunct="1"/>
            <a:endParaRPr lang="en-US" altLang="cs-CZ" sz="1600" dirty="0"/>
          </a:p>
          <a:p>
            <a:pPr eaLnBrk="1" hangingPunct="1"/>
            <a:r>
              <a:rPr lang="en-US" altLang="cs-CZ" sz="1400" dirty="0"/>
              <a:t>Data se ulo</a:t>
            </a:r>
            <a:r>
              <a:rPr lang="cs-CZ" altLang="cs-CZ" sz="1400" dirty="0" err="1"/>
              <a:t>ží</a:t>
            </a:r>
            <a:r>
              <a:rPr lang="cs-CZ" altLang="cs-CZ" sz="1400" dirty="0"/>
              <a:t> do datového segmentu, jehož počáteční adresa je 23210h </a:t>
            </a:r>
          </a:p>
          <a:p>
            <a:pPr eaLnBrk="1" hangingPunct="1"/>
            <a:r>
              <a:rPr lang="cs-CZ" altLang="cs-CZ" sz="1400" dirty="0"/>
              <a:t>Fyzická adresa cílového místa se vypočítá přičtením offsetu k bázové adrese datového segmentu</a:t>
            </a:r>
          </a:p>
          <a:p>
            <a:pPr eaLnBrk="1" hangingPunct="1"/>
            <a:r>
              <a:rPr lang="cs-CZ" altLang="cs-CZ" sz="1400" dirty="0"/>
              <a:t>Je použita nepřímá adresace a offset je uložen v registru DI – 05D2h</a:t>
            </a:r>
          </a:p>
          <a:p>
            <a:pPr eaLnBrk="1" hangingPunct="1"/>
            <a:r>
              <a:rPr lang="cs-CZ" altLang="cs-CZ" sz="1400" dirty="0"/>
              <a:t>Fyzická adresa = 23210h+ 5D2h = 237E2h</a:t>
            </a:r>
          </a:p>
          <a:p>
            <a:pPr eaLnBrk="1" hangingPunct="1"/>
            <a:r>
              <a:rPr lang="cs-CZ" altLang="cs-CZ" sz="1400" dirty="0"/>
              <a:t>Registr AX je šestnáctibitový a jeho obsah se tedy po uložení na adresu 237E2h objeví i na adrese 237E3h</a:t>
            </a:r>
          </a:p>
          <a:p>
            <a:pPr eaLnBrk="1" hangingPunct="1"/>
            <a:r>
              <a:rPr lang="cs-CZ" altLang="cs-CZ" sz="1400" dirty="0"/>
              <a:t>Víme již, že spodní bajt (tj. vlastně AL) se ukládá na nižší adresu a horních osm bitů (AH) na vyšší adresu</a:t>
            </a:r>
          </a:p>
          <a:p>
            <a:pPr eaLnBrk="1" hangingPunct="1"/>
            <a:r>
              <a:rPr lang="cs-CZ" altLang="cs-CZ" sz="1400" dirty="0"/>
              <a:t>Do paměti tedy byl zapsán</a:t>
            </a:r>
          </a:p>
          <a:p>
            <a:pPr marL="742950" lvl="1" indent="-285750" eaLnBrk="1" hangingPunct="1"/>
            <a:r>
              <a:rPr lang="cs-CZ" altLang="cs-CZ" sz="1400" dirty="0"/>
              <a:t>Bajt 12h na adresu 237E3h</a:t>
            </a:r>
          </a:p>
          <a:p>
            <a:pPr marL="742950" lvl="1" indent="-285750" eaLnBrk="1" hangingPunct="1"/>
            <a:r>
              <a:rPr lang="cs-CZ" altLang="cs-CZ" sz="1400" dirty="0"/>
              <a:t>Bajt 34h na adresu 237E2h</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234B682-0155-4A0D-B1D4-EA055E25B73C}"/>
              </a:ext>
            </a:extLst>
          </p:cNvPr>
          <p:cNvSpPr>
            <a:spLocks noGrp="1" noChangeArrowheads="1"/>
          </p:cNvSpPr>
          <p:nvPr>
            <p:ph type="title"/>
          </p:nvPr>
        </p:nvSpPr>
        <p:spPr/>
        <p:txBody>
          <a:bodyPr/>
          <a:lstStyle/>
          <a:p>
            <a:pPr eaLnBrk="1" hangingPunct="1"/>
            <a:r>
              <a:rPr lang="cs-CZ" altLang="cs-CZ"/>
              <a:t>Uložení operandů v paměti</a:t>
            </a:r>
          </a:p>
        </p:txBody>
      </p:sp>
      <p:sp>
        <p:nvSpPr>
          <p:cNvPr id="39939" name="Rectangle 3">
            <a:extLst>
              <a:ext uri="{FF2B5EF4-FFF2-40B4-BE49-F238E27FC236}">
                <a16:creationId xmlns:a16="http://schemas.microsoft.com/office/drawing/2014/main" id="{36360E72-9D67-4B60-8F90-D5E898E36195}"/>
              </a:ext>
            </a:extLst>
          </p:cNvPr>
          <p:cNvSpPr>
            <a:spLocks noGrp="1" noChangeArrowheads="1"/>
          </p:cNvSpPr>
          <p:nvPr>
            <p:ph type="body" idx="1"/>
          </p:nvPr>
        </p:nvSpPr>
        <p:spPr>
          <a:xfrm>
            <a:off x="457200" y="1441266"/>
            <a:ext cx="8229600" cy="4411662"/>
          </a:xfrm>
        </p:spPr>
        <p:txBody>
          <a:bodyPr/>
          <a:lstStyle/>
          <a:p>
            <a:pPr eaLnBrk="1" hangingPunct="1">
              <a:buFont typeface="Wingdings" panose="05000000000000000000" pitchFamily="2" charset="2"/>
              <a:buChar char=" "/>
            </a:pPr>
            <a:r>
              <a:rPr lang="cs-CZ" altLang="cs-CZ" sz="1600" u="sng" dirty="0"/>
              <a:t>Příklad</a:t>
            </a:r>
          </a:p>
          <a:p>
            <a:pPr marL="0" indent="0" eaLnBrk="1" hangingPunct="1">
              <a:buNone/>
            </a:pPr>
            <a:r>
              <a:rPr lang="cs-CZ" altLang="cs-CZ" sz="1600" dirty="0"/>
              <a:t>DS=5312h ES=3B92h  CS=7852h  SI=6C29h</a:t>
            </a:r>
          </a:p>
          <a:p>
            <a:pPr eaLnBrk="1" hangingPunct="1">
              <a:buFont typeface="Wingdings" panose="05000000000000000000" pitchFamily="2" charset="2"/>
              <a:buNone/>
            </a:pPr>
            <a:r>
              <a:rPr lang="cs-CZ" altLang="cs-CZ" sz="1600" dirty="0">
                <a:latin typeface="Courier New" panose="02070309020205020404" pitchFamily="49" charset="0"/>
                <a:cs typeface="Courier New" panose="02070309020205020404" pitchFamily="49" charset="0"/>
              </a:rPr>
              <a:t>42540 25 AC 00 F3 B9 7E 66 97 </a:t>
            </a:r>
          </a:p>
          <a:p>
            <a:pPr eaLnBrk="1" hangingPunct="1">
              <a:buFont typeface="Wingdings" panose="05000000000000000000" pitchFamily="2" charset="2"/>
              <a:buNone/>
            </a:pPr>
            <a:r>
              <a:rPr lang="cs-CZ" altLang="cs-CZ" sz="1600" dirty="0">
                <a:latin typeface="Courier New" panose="02070309020205020404" pitchFamily="49" charset="0"/>
                <a:cs typeface="Courier New" panose="02070309020205020404" pitchFamily="49" charset="0"/>
              </a:rPr>
              <a:t>42548 7C 31 BD 42 80 5E 00 12</a:t>
            </a:r>
          </a:p>
          <a:p>
            <a:pPr eaLnBrk="1" hangingPunct="1">
              <a:buFont typeface="Wingdings" panose="05000000000000000000" pitchFamily="2" charset="2"/>
              <a:buNone/>
            </a:pPr>
            <a:endParaRPr lang="cs-CZ" altLang="cs-CZ" sz="1600" dirty="0"/>
          </a:p>
          <a:p>
            <a:pPr eaLnBrk="1" hangingPunct="1">
              <a:buFont typeface="Wingdings" panose="05000000000000000000" pitchFamily="2" charset="2"/>
              <a:buNone/>
            </a:pPr>
            <a:r>
              <a:rPr lang="cs-CZ" altLang="cs-CZ" sz="1600" dirty="0"/>
              <a:t>	</a:t>
            </a:r>
            <a:r>
              <a:rPr lang="cs-CZ" altLang="cs-CZ" sz="1600" b="1" dirty="0"/>
              <a:t>MOV AX</a:t>
            </a:r>
            <a:r>
              <a:rPr lang="en-US" altLang="cs-CZ" sz="1600" b="1" dirty="0"/>
              <a:t>,</a:t>
            </a:r>
            <a:r>
              <a:rPr lang="cs-CZ" altLang="cs-CZ" sz="1600" b="1" dirty="0"/>
              <a:t>ES:[SI]</a:t>
            </a:r>
          </a:p>
          <a:p>
            <a:pPr eaLnBrk="1" hangingPunct="1"/>
            <a:r>
              <a:rPr lang="cs-CZ" altLang="cs-CZ" sz="1600" dirty="0"/>
              <a:t>Určete hodnotu AX po provedení tohoto čtení dat z paměti</a:t>
            </a:r>
            <a:endParaRPr lang="en-US" altLang="cs-CZ" sz="1600" dirty="0"/>
          </a:p>
          <a:p>
            <a:pPr eaLnBrk="1" hangingPunct="1"/>
            <a:r>
              <a:rPr lang="en-US" altLang="cs-CZ" sz="1400" dirty="0"/>
              <a:t>Data se </a:t>
            </a:r>
            <a:r>
              <a:rPr lang="cs-CZ" altLang="cs-CZ" sz="1400" dirty="0"/>
              <a:t>přečtou z pomocného datového segmentu, jehož počáteční adresa je 3B920h </a:t>
            </a:r>
          </a:p>
          <a:p>
            <a:pPr eaLnBrk="1" hangingPunct="1"/>
            <a:r>
              <a:rPr lang="cs-CZ" altLang="cs-CZ" sz="1400" dirty="0"/>
              <a:t>Fyzická adresa místa se vypočítá přičtením offsetu k bázové adrese pom. dat. segmentu</a:t>
            </a:r>
          </a:p>
          <a:p>
            <a:pPr eaLnBrk="1" hangingPunct="1"/>
            <a:r>
              <a:rPr lang="cs-CZ" altLang="cs-CZ" sz="1400" dirty="0"/>
              <a:t>Je použita nepřímá adresace a offset je uložen v registru SI  (6C29h)</a:t>
            </a:r>
          </a:p>
          <a:p>
            <a:pPr eaLnBrk="1" hangingPunct="1"/>
            <a:r>
              <a:rPr lang="cs-CZ" altLang="cs-CZ" sz="1400" dirty="0"/>
              <a:t>Fyzická adresa = 3B920h+ 6C29h = 42549h</a:t>
            </a:r>
          </a:p>
          <a:p>
            <a:pPr eaLnBrk="1" hangingPunct="1"/>
            <a:r>
              <a:rPr lang="cs-CZ" altLang="cs-CZ" sz="1400" dirty="0"/>
              <a:t>Registr AX je šestnáctibitový a z paměti je třeba přečíst 16 bitů – 2 bajty</a:t>
            </a:r>
          </a:p>
          <a:p>
            <a:pPr eaLnBrk="1" hangingPunct="1"/>
            <a:r>
              <a:rPr lang="cs-CZ" altLang="cs-CZ" sz="1400" dirty="0"/>
              <a:t>Z adresy 42549h se přečte bajt 31h, tento bajt se vloží do AL</a:t>
            </a:r>
          </a:p>
          <a:p>
            <a:pPr eaLnBrk="1" hangingPunct="1"/>
            <a:r>
              <a:rPr lang="cs-CZ" altLang="cs-CZ" sz="1400" dirty="0"/>
              <a:t>Z adresy 4254Ah se přečte bajt </a:t>
            </a:r>
            <a:r>
              <a:rPr lang="cs-CZ" altLang="cs-CZ" sz="1400" dirty="0" err="1"/>
              <a:t>BDh</a:t>
            </a:r>
            <a:r>
              <a:rPr lang="cs-CZ" altLang="cs-CZ" sz="1400" dirty="0"/>
              <a:t>, tento bajt se vloží do AH</a:t>
            </a:r>
          </a:p>
          <a:p>
            <a:pPr eaLnBrk="1" hangingPunct="1"/>
            <a:endParaRPr lang="cs-CZ" altLang="cs-CZ" sz="1400" dirty="0"/>
          </a:p>
          <a:p>
            <a:pPr eaLnBrk="1" hangingPunct="1"/>
            <a:r>
              <a:rPr lang="cs-CZ" altLang="cs-CZ" sz="1400" u="sng" dirty="0"/>
              <a:t>AX=BD31h</a:t>
            </a:r>
          </a:p>
          <a:p>
            <a:pPr eaLnBrk="1" hangingPunct="1"/>
            <a:endParaRPr lang="cs-CZ" altLang="cs-CZ" sz="1400" dirty="0"/>
          </a:p>
        </p:txBody>
      </p:sp>
      <p:sp>
        <p:nvSpPr>
          <p:cNvPr id="2" name="Obdélník: se zakulacenými rohy 1">
            <a:extLst>
              <a:ext uri="{FF2B5EF4-FFF2-40B4-BE49-F238E27FC236}">
                <a16:creationId xmlns:a16="http://schemas.microsoft.com/office/drawing/2014/main" id="{2D8A5927-7F69-4C1A-964D-BD54D3906312}"/>
              </a:ext>
            </a:extLst>
          </p:cNvPr>
          <p:cNvSpPr/>
          <p:nvPr/>
        </p:nvSpPr>
        <p:spPr>
          <a:xfrm>
            <a:off x="1619672" y="2348880"/>
            <a:ext cx="684076" cy="2520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cxnSp>
        <p:nvCxnSpPr>
          <p:cNvPr id="4" name="Přímá spojnice se šipkou 3">
            <a:extLst>
              <a:ext uri="{FF2B5EF4-FFF2-40B4-BE49-F238E27FC236}">
                <a16:creationId xmlns:a16="http://schemas.microsoft.com/office/drawing/2014/main" id="{6DD771E5-0532-46ED-B1C6-C31A0015959B}"/>
              </a:ext>
            </a:extLst>
          </p:cNvPr>
          <p:cNvCxnSpPr/>
          <p:nvPr/>
        </p:nvCxnSpPr>
        <p:spPr>
          <a:xfrm flipV="1">
            <a:off x="1439652" y="2600908"/>
            <a:ext cx="468052" cy="2988332"/>
          </a:xfrm>
          <a:prstGeom prst="straightConnector1">
            <a:avLst/>
          </a:prstGeom>
          <a:ln>
            <a:solidFill>
              <a:srgbClr val="FF0000"/>
            </a:solidFill>
            <a:headEnd type="arrow" w="lg" len="lg"/>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15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234B682-0155-4A0D-B1D4-EA055E25B73C}"/>
              </a:ext>
            </a:extLst>
          </p:cNvPr>
          <p:cNvSpPr>
            <a:spLocks noGrp="1" noChangeArrowheads="1"/>
          </p:cNvSpPr>
          <p:nvPr>
            <p:ph type="title"/>
          </p:nvPr>
        </p:nvSpPr>
        <p:spPr/>
        <p:txBody>
          <a:bodyPr/>
          <a:lstStyle/>
          <a:p>
            <a:pPr eaLnBrk="1" hangingPunct="1"/>
            <a:r>
              <a:rPr lang="cs-CZ" altLang="cs-CZ"/>
              <a:t>Uložení operandů v paměti</a:t>
            </a:r>
          </a:p>
        </p:txBody>
      </p:sp>
      <p:sp>
        <p:nvSpPr>
          <p:cNvPr id="39939" name="Rectangle 3">
            <a:extLst>
              <a:ext uri="{FF2B5EF4-FFF2-40B4-BE49-F238E27FC236}">
                <a16:creationId xmlns:a16="http://schemas.microsoft.com/office/drawing/2014/main" id="{36360E72-9D67-4B60-8F90-D5E898E36195}"/>
              </a:ext>
            </a:extLst>
          </p:cNvPr>
          <p:cNvSpPr>
            <a:spLocks noGrp="1" noChangeArrowheads="1"/>
          </p:cNvSpPr>
          <p:nvPr>
            <p:ph type="body" idx="1"/>
          </p:nvPr>
        </p:nvSpPr>
        <p:spPr>
          <a:xfrm>
            <a:off x="457200" y="1441266"/>
            <a:ext cx="8229600" cy="4411662"/>
          </a:xfrm>
        </p:spPr>
        <p:txBody>
          <a:bodyPr/>
          <a:lstStyle/>
          <a:p>
            <a:pPr eaLnBrk="1" hangingPunct="1">
              <a:buFont typeface="Wingdings" panose="05000000000000000000" pitchFamily="2" charset="2"/>
              <a:buChar char=" "/>
            </a:pPr>
            <a:r>
              <a:rPr lang="cs-CZ" altLang="cs-CZ" sz="1600" u="sng" dirty="0"/>
              <a:t>Příklad</a:t>
            </a:r>
          </a:p>
          <a:p>
            <a:pPr marL="0" indent="0" eaLnBrk="1" hangingPunct="1">
              <a:buNone/>
            </a:pPr>
            <a:r>
              <a:rPr lang="cs-CZ" altLang="cs-CZ" sz="1600" dirty="0"/>
              <a:t>DS=5312h ES=3B92h  CS=7852h  SI=6C29h</a:t>
            </a:r>
          </a:p>
          <a:p>
            <a:pPr eaLnBrk="1" hangingPunct="1">
              <a:buFont typeface="Wingdings" panose="05000000000000000000" pitchFamily="2" charset="2"/>
              <a:buNone/>
            </a:pPr>
            <a:r>
              <a:rPr lang="cs-CZ" altLang="cs-CZ" sz="1600" dirty="0">
                <a:latin typeface="Courier New" panose="02070309020205020404" pitchFamily="49" charset="0"/>
                <a:cs typeface="Courier New" panose="02070309020205020404" pitchFamily="49" charset="0"/>
              </a:rPr>
              <a:t>42540 25 AC 00 F3 B9 7E 66 97 </a:t>
            </a:r>
          </a:p>
          <a:p>
            <a:pPr eaLnBrk="1" hangingPunct="1">
              <a:buFont typeface="Wingdings" panose="05000000000000000000" pitchFamily="2" charset="2"/>
              <a:buNone/>
            </a:pPr>
            <a:r>
              <a:rPr lang="cs-CZ" altLang="cs-CZ" sz="1600" dirty="0">
                <a:latin typeface="Courier New" panose="02070309020205020404" pitchFamily="49" charset="0"/>
                <a:cs typeface="Courier New" panose="02070309020205020404" pitchFamily="49" charset="0"/>
              </a:rPr>
              <a:t>42548 7C 31 BD 42 80 5E 00 12</a:t>
            </a:r>
          </a:p>
          <a:p>
            <a:pPr eaLnBrk="1" hangingPunct="1">
              <a:buFont typeface="Wingdings" panose="05000000000000000000" pitchFamily="2" charset="2"/>
              <a:buNone/>
            </a:pPr>
            <a:endParaRPr lang="cs-CZ" altLang="cs-CZ" sz="1600" dirty="0"/>
          </a:p>
          <a:p>
            <a:pPr eaLnBrk="1" hangingPunct="1">
              <a:buFont typeface="Wingdings" panose="05000000000000000000" pitchFamily="2" charset="2"/>
              <a:buNone/>
            </a:pPr>
            <a:r>
              <a:rPr lang="cs-CZ" altLang="cs-CZ" sz="1600" dirty="0"/>
              <a:t>	</a:t>
            </a:r>
            <a:r>
              <a:rPr lang="cs-CZ" altLang="cs-CZ" sz="1600" b="1" dirty="0"/>
              <a:t>MOV EAX</a:t>
            </a:r>
            <a:r>
              <a:rPr lang="en-US" altLang="cs-CZ" sz="1600" b="1" dirty="0"/>
              <a:t>,</a:t>
            </a:r>
            <a:r>
              <a:rPr lang="cs-CZ" altLang="cs-CZ" sz="1600" b="1" dirty="0"/>
              <a:t>ES:[SI]</a:t>
            </a:r>
          </a:p>
          <a:p>
            <a:pPr eaLnBrk="1" hangingPunct="1"/>
            <a:r>
              <a:rPr lang="cs-CZ" altLang="cs-CZ" sz="1800" dirty="0"/>
              <a:t>Určete hodnotu </a:t>
            </a:r>
            <a:r>
              <a:rPr lang="cs-CZ" altLang="cs-CZ" sz="1800" b="1" dirty="0"/>
              <a:t>EAX</a:t>
            </a:r>
            <a:r>
              <a:rPr lang="cs-CZ" altLang="cs-CZ" sz="1800" dirty="0"/>
              <a:t> po provedení tohoto čtení dat z paměti</a:t>
            </a:r>
          </a:p>
          <a:p>
            <a:pPr eaLnBrk="1" hangingPunct="1"/>
            <a:r>
              <a:rPr lang="cs-CZ" altLang="cs-CZ" sz="1800" dirty="0"/>
              <a:t>Modernější nástupci  i8086 budou 32-bitové a  64-bitové mikroprocesory</a:t>
            </a:r>
          </a:p>
          <a:p>
            <a:pPr eaLnBrk="1" hangingPunct="1"/>
            <a:r>
              <a:rPr lang="cs-CZ" altLang="cs-CZ" sz="1800" dirty="0"/>
              <a:t>Setkáme se zde s rozšířeným </a:t>
            </a:r>
            <a:r>
              <a:rPr lang="cs-CZ" altLang="cs-CZ" sz="1800" b="1" dirty="0"/>
              <a:t>32-bitovým</a:t>
            </a:r>
            <a:r>
              <a:rPr lang="cs-CZ" altLang="cs-CZ" sz="1800" dirty="0"/>
              <a:t> registrem EAX</a:t>
            </a:r>
            <a:endParaRPr lang="en-US" altLang="cs-CZ" sz="1800" dirty="0"/>
          </a:p>
          <a:p>
            <a:pPr eaLnBrk="1" hangingPunct="1"/>
            <a:r>
              <a:rPr lang="cs-CZ" altLang="cs-CZ" sz="1800" dirty="0"/>
              <a:t>V tomto příkladu se data čtou ze stejné adresy jako v předchozím</a:t>
            </a:r>
          </a:p>
          <a:p>
            <a:pPr eaLnBrk="1" hangingPunct="1"/>
            <a:r>
              <a:rPr lang="cs-CZ" altLang="cs-CZ" sz="1800" dirty="0"/>
              <a:t>Fyzická adresa = 3B920h+ 6C29h = 42549h</a:t>
            </a:r>
          </a:p>
          <a:p>
            <a:pPr eaLnBrk="1" hangingPunct="1"/>
            <a:r>
              <a:rPr lang="cs-CZ" altLang="cs-CZ" sz="1800" dirty="0"/>
              <a:t>Registr EAX je 32-bitový a z paměti je třeba přečíst 32 bitů – 4 bajty</a:t>
            </a:r>
          </a:p>
          <a:p>
            <a:pPr eaLnBrk="1" hangingPunct="1"/>
            <a:endParaRPr lang="cs-CZ" altLang="cs-CZ" sz="1800" u="sng" dirty="0"/>
          </a:p>
          <a:p>
            <a:pPr eaLnBrk="1" hangingPunct="1"/>
            <a:endParaRPr lang="cs-CZ" altLang="cs-CZ" sz="1800" u="sng" dirty="0"/>
          </a:p>
          <a:p>
            <a:pPr eaLnBrk="1" hangingPunct="1"/>
            <a:r>
              <a:rPr lang="cs-CZ" altLang="cs-CZ" sz="1800" u="sng" dirty="0"/>
              <a:t>EAX=8042BD31h</a:t>
            </a:r>
          </a:p>
          <a:p>
            <a:pPr eaLnBrk="1" hangingPunct="1"/>
            <a:endParaRPr lang="cs-CZ" altLang="cs-CZ" sz="1400" dirty="0"/>
          </a:p>
        </p:txBody>
      </p:sp>
      <p:sp>
        <p:nvSpPr>
          <p:cNvPr id="2" name="Obdélník: se zakulacenými rohy 1">
            <a:extLst>
              <a:ext uri="{FF2B5EF4-FFF2-40B4-BE49-F238E27FC236}">
                <a16:creationId xmlns:a16="http://schemas.microsoft.com/office/drawing/2014/main" id="{2D8A5927-7F69-4C1A-964D-BD54D3906312}"/>
              </a:ext>
            </a:extLst>
          </p:cNvPr>
          <p:cNvSpPr/>
          <p:nvPr/>
        </p:nvSpPr>
        <p:spPr>
          <a:xfrm>
            <a:off x="1619672" y="2348880"/>
            <a:ext cx="1368152" cy="2520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cxnSp>
        <p:nvCxnSpPr>
          <p:cNvPr id="4" name="Přímá spojnice se šipkou 3">
            <a:extLst>
              <a:ext uri="{FF2B5EF4-FFF2-40B4-BE49-F238E27FC236}">
                <a16:creationId xmlns:a16="http://schemas.microsoft.com/office/drawing/2014/main" id="{6DD771E5-0532-46ED-B1C6-C31A0015959B}"/>
              </a:ext>
            </a:extLst>
          </p:cNvPr>
          <p:cNvCxnSpPr>
            <a:cxnSpLocks/>
            <a:endCxn id="2" idx="2"/>
          </p:cNvCxnSpPr>
          <p:nvPr/>
        </p:nvCxnSpPr>
        <p:spPr>
          <a:xfrm flipV="1">
            <a:off x="1835696" y="2600908"/>
            <a:ext cx="468052" cy="3252020"/>
          </a:xfrm>
          <a:prstGeom prst="straightConnector1">
            <a:avLst/>
          </a:prstGeom>
          <a:ln>
            <a:solidFill>
              <a:srgbClr val="FF0000"/>
            </a:solidFill>
            <a:headEnd type="arrow" w="lg" len="lg"/>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0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F6ECD14-E491-4C35-AC84-2B06B01AFCFD}"/>
              </a:ext>
            </a:extLst>
          </p:cNvPr>
          <p:cNvSpPr>
            <a:spLocks noGrp="1" noChangeArrowheads="1"/>
          </p:cNvSpPr>
          <p:nvPr>
            <p:ph type="title" idx="4294967295"/>
          </p:nvPr>
        </p:nvSpPr>
        <p:spPr/>
        <p:txBody>
          <a:bodyPr/>
          <a:lstStyle/>
          <a:p>
            <a:pPr eaLnBrk="1" hangingPunct="1"/>
            <a:r>
              <a:rPr lang="cs-CZ" altLang="cs-CZ"/>
              <a:t>Zásobník</a:t>
            </a:r>
          </a:p>
        </p:txBody>
      </p:sp>
      <p:sp>
        <p:nvSpPr>
          <p:cNvPr id="40963" name="Rectangle 3">
            <a:extLst>
              <a:ext uri="{FF2B5EF4-FFF2-40B4-BE49-F238E27FC236}">
                <a16:creationId xmlns:a16="http://schemas.microsoft.com/office/drawing/2014/main" id="{1A1B1FE0-F591-4D5B-B511-1DF702C31BCC}"/>
              </a:ext>
            </a:extLst>
          </p:cNvPr>
          <p:cNvSpPr>
            <a:spLocks noGrp="1" noChangeArrowheads="1"/>
          </p:cNvSpPr>
          <p:nvPr>
            <p:ph type="body" idx="4294967295"/>
          </p:nvPr>
        </p:nvSpPr>
        <p:spPr/>
        <p:txBody>
          <a:bodyPr/>
          <a:lstStyle/>
          <a:p>
            <a:pPr eaLnBrk="1" hangingPunct="1"/>
            <a:r>
              <a:rPr lang="cs-CZ" altLang="cs-CZ" sz="1700" dirty="0"/>
              <a:t>Používá se k uložení </a:t>
            </a:r>
            <a:r>
              <a:rPr lang="cs-CZ" altLang="cs-CZ" sz="1700" b="1" dirty="0"/>
              <a:t>návratové adresy</a:t>
            </a:r>
            <a:r>
              <a:rPr lang="cs-CZ" altLang="cs-CZ" sz="1700" dirty="0"/>
              <a:t> při volání podprogramu nebo při obsluze přerušení, ale lze ho použít i k odkládání běžných dat metodou </a:t>
            </a:r>
            <a:r>
              <a:rPr lang="cs-CZ" altLang="cs-CZ" sz="1700" b="1" dirty="0"/>
              <a:t>LIFO</a:t>
            </a:r>
          </a:p>
          <a:p>
            <a:pPr eaLnBrk="1" hangingPunct="1"/>
            <a:r>
              <a:rPr lang="cs-CZ" altLang="cs-CZ" sz="1700" b="1" dirty="0"/>
              <a:t>LIFO – Last IN </a:t>
            </a:r>
            <a:r>
              <a:rPr lang="cs-CZ" altLang="cs-CZ" sz="1700" b="1" dirty="0" err="1"/>
              <a:t>First</a:t>
            </a:r>
            <a:r>
              <a:rPr lang="cs-CZ" altLang="cs-CZ" sz="1700" b="1" dirty="0"/>
              <a:t> OUT</a:t>
            </a:r>
          </a:p>
          <a:p>
            <a:pPr eaLnBrk="1" hangingPunct="1"/>
            <a:r>
              <a:rPr lang="cs-CZ" altLang="cs-CZ" sz="1700" dirty="0"/>
              <a:t>Běžně ho tedy využívají i programy pro odložení dat k pozdějšímu vyzvednutí v opačném pořadí nebo k předání parametrů volanému podprogramu</a:t>
            </a:r>
            <a:endParaRPr lang="cs-CZ" altLang="cs-CZ" dirty="0"/>
          </a:p>
          <a:p>
            <a:pPr eaLnBrk="1" hangingPunct="1"/>
            <a:r>
              <a:rPr lang="cs-CZ" altLang="cs-CZ" sz="1700" dirty="0"/>
              <a:t>Zásobník si lze představit buď jako kostky naskládané po jedné na sebe do vysokého sloupce nebo jako jámu, do které se na sebe  kupí data</a:t>
            </a:r>
          </a:p>
          <a:p>
            <a:pPr eaLnBrk="1" hangingPunct="1"/>
            <a:r>
              <a:rPr lang="cs-CZ" altLang="cs-CZ" sz="1700" dirty="0"/>
              <a:t>V obou případech platí, že to, co bylo do zásobníku vloženo naposled musí být jako první odebráno. Na data odložená „na dně“ se dostaneme až po odebrání všech dat, která byla vložena po tom</a:t>
            </a:r>
          </a:p>
          <a:p>
            <a:pPr eaLnBrk="1" hangingPunct="1"/>
            <a:r>
              <a:rPr lang="cs-CZ" altLang="cs-CZ" sz="1700" dirty="0"/>
              <a:t>Tento systém ukládání dat je právě  vhodný pro uložení návratových adres při volání podprogramu. </a:t>
            </a:r>
          </a:p>
          <a:p>
            <a:pPr eaLnBrk="1" hangingPunct="1"/>
            <a:r>
              <a:rPr lang="cs-CZ" altLang="cs-CZ" sz="1700" dirty="0"/>
              <a:t>Z jednoho podprogramu je pak možné volat další podprogram a z něj opět další… návratové adresy se při tom v zásobníku „kupí na sebe“ a v opačném pořadí jsou použity k návratům na místa volání podprogramu.</a:t>
            </a:r>
          </a:p>
          <a:p>
            <a:pPr eaLnBrk="1" hangingPunct="1"/>
            <a:endParaRPr lang="cs-CZ" altLang="cs-CZ"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3891E8C-D51F-4A4A-9FAC-CAB392ED63C1}"/>
              </a:ext>
            </a:extLst>
          </p:cNvPr>
          <p:cNvSpPr>
            <a:spLocks noGrp="1" noChangeArrowheads="1"/>
          </p:cNvSpPr>
          <p:nvPr>
            <p:ph type="title" idx="4294967295"/>
          </p:nvPr>
        </p:nvSpPr>
        <p:spPr/>
        <p:txBody>
          <a:bodyPr/>
          <a:lstStyle/>
          <a:p>
            <a:pPr eaLnBrk="1" hangingPunct="1"/>
            <a:r>
              <a:rPr lang="cs-CZ" altLang="cs-CZ"/>
              <a:t>Zásobník</a:t>
            </a:r>
          </a:p>
        </p:txBody>
      </p:sp>
      <p:sp>
        <p:nvSpPr>
          <p:cNvPr id="41987" name="Rectangle 3">
            <a:extLst>
              <a:ext uri="{FF2B5EF4-FFF2-40B4-BE49-F238E27FC236}">
                <a16:creationId xmlns:a16="http://schemas.microsoft.com/office/drawing/2014/main" id="{C13A872C-B445-436D-852A-082181A2FBE1}"/>
              </a:ext>
            </a:extLst>
          </p:cNvPr>
          <p:cNvSpPr>
            <a:spLocks noGrp="1" noChangeArrowheads="1"/>
          </p:cNvSpPr>
          <p:nvPr>
            <p:ph type="body" idx="4294967295"/>
          </p:nvPr>
        </p:nvSpPr>
        <p:spPr>
          <a:xfrm>
            <a:off x="457200" y="1719263"/>
            <a:ext cx="5405438" cy="4411662"/>
          </a:xfrm>
        </p:spPr>
        <p:txBody>
          <a:bodyPr/>
          <a:lstStyle/>
          <a:p>
            <a:pPr eaLnBrk="1" hangingPunct="1">
              <a:lnSpc>
                <a:spcPct val="90000"/>
              </a:lnSpc>
            </a:pPr>
            <a:r>
              <a:rPr lang="cs-CZ" altLang="cs-CZ" sz="1900"/>
              <a:t>Zásobník je vytvořen v </a:t>
            </a:r>
            <a:r>
              <a:rPr lang="cs-CZ" altLang="cs-CZ" sz="1900" b="1"/>
              <a:t>zásobníkovém segmentu</a:t>
            </a:r>
            <a:r>
              <a:rPr lang="cs-CZ" altLang="cs-CZ" sz="1900"/>
              <a:t> (a může tedy mít max, 64kB)</a:t>
            </a:r>
          </a:p>
          <a:p>
            <a:pPr eaLnBrk="1" hangingPunct="1">
              <a:lnSpc>
                <a:spcPct val="90000"/>
              </a:lnSpc>
            </a:pPr>
            <a:r>
              <a:rPr lang="cs-CZ" altLang="cs-CZ" sz="1900"/>
              <a:t>8086 buduje zásobník v opačném směru, než jak by se zdálo logické</a:t>
            </a:r>
          </a:p>
          <a:p>
            <a:pPr eaLnBrk="1" hangingPunct="1">
              <a:lnSpc>
                <a:spcPct val="90000"/>
              </a:lnSpc>
            </a:pPr>
            <a:r>
              <a:rPr lang="cs-CZ" altLang="cs-CZ" sz="1900"/>
              <a:t>Dno zásobníku leží na </a:t>
            </a:r>
            <a:r>
              <a:rPr lang="cs-CZ" altLang="cs-CZ" sz="1900" b="1"/>
              <a:t>vyšší</a:t>
            </a:r>
            <a:r>
              <a:rPr lang="cs-CZ" altLang="cs-CZ" sz="1900"/>
              <a:t> adrese než jeho </a:t>
            </a:r>
            <a:r>
              <a:rPr lang="cs-CZ" altLang="cs-CZ" sz="1900" b="1"/>
              <a:t>vrchol</a:t>
            </a:r>
          </a:p>
          <a:p>
            <a:pPr eaLnBrk="1" hangingPunct="1">
              <a:lnSpc>
                <a:spcPct val="90000"/>
              </a:lnSpc>
            </a:pPr>
            <a:r>
              <a:rPr lang="cs-CZ" altLang="cs-CZ" sz="1900" b="1"/>
              <a:t>Dno</a:t>
            </a:r>
            <a:r>
              <a:rPr lang="cs-CZ" altLang="cs-CZ" sz="1900"/>
              <a:t> tedy leží na </a:t>
            </a:r>
            <a:r>
              <a:rPr lang="cs-CZ" altLang="cs-CZ" sz="1900" b="1"/>
              <a:t>konci</a:t>
            </a:r>
            <a:r>
              <a:rPr lang="cs-CZ" altLang="cs-CZ" sz="1900"/>
              <a:t> zásobníkového segmentu</a:t>
            </a:r>
          </a:p>
          <a:p>
            <a:pPr eaLnBrk="1" hangingPunct="1">
              <a:lnSpc>
                <a:spcPct val="90000"/>
              </a:lnSpc>
            </a:pPr>
            <a:r>
              <a:rPr lang="cs-CZ" altLang="cs-CZ" sz="1900"/>
              <a:t>Začátek zásobníkového segmentu je dán obsahem segmentového registru SS</a:t>
            </a:r>
          </a:p>
          <a:p>
            <a:pPr eaLnBrk="1" hangingPunct="1">
              <a:lnSpc>
                <a:spcPct val="90000"/>
              </a:lnSpc>
            </a:pPr>
            <a:r>
              <a:rPr lang="cs-CZ" altLang="cs-CZ" sz="1900"/>
              <a:t>Na </a:t>
            </a:r>
            <a:r>
              <a:rPr lang="cs-CZ" altLang="cs-CZ" sz="1900" b="1"/>
              <a:t>vrchol</a:t>
            </a:r>
            <a:r>
              <a:rPr lang="cs-CZ" altLang="cs-CZ" sz="1900"/>
              <a:t> zásobníku ukazuje offset </a:t>
            </a:r>
            <a:r>
              <a:rPr lang="cs-CZ" altLang="cs-CZ" sz="1900" b="1"/>
              <a:t>SP</a:t>
            </a:r>
            <a:endParaRPr lang="cs-CZ" altLang="cs-CZ" sz="1900"/>
          </a:p>
          <a:p>
            <a:pPr eaLnBrk="1" hangingPunct="1">
              <a:lnSpc>
                <a:spcPct val="90000"/>
              </a:lnSpc>
            </a:pPr>
            <a:r>
              <a:rPr lang="cs-CZ" altLang="cs-CZ" sz="1900"/>
              <a:t>Pro přístup doprostřed zásobníku mohou programy použít i registr BP (tak mohou přečíst i data uložená uprostřed „hromady“)</a:t>
            </a:r>
            <a:endParaRPr lang="cs-CZ" altLang="cs-CZ" sz="3400"/>
          </a:p>
        </p:txBody>
      </p:sp>
      <p:sp>
        <p:nvSpPr>
          <p:cNvPr id="41988" name="Rectangle 4">
            <a:extLst>
              <a:ext uri="{FF2B5EF4-FFF2-40B4-BE49-F238E27FC236}">
                <a16:creationId xmlns:a16="http://schemas.microsoft.com/office/drawing/2014/main" id="{50BB3799-23C9-4261-BD50-114B2537886E}"/>
              </a:ext>
            </a:extLst>
          </p:cNvPr>
          <p:cNvSpPr>
            <a:spLocks noChangeArrowheads="1"/>
          </p:cNvSpPr>
          <p:nvPr/>
        </p:nvSpPr>
        <p:spPr bwMode="auto">
          <a:xfrm>
            <a:off x="7667625" y="1844675"/>
            <a:ext cx="936625" cy="403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41989" name="Line 5">
            <a:extLst>
              <a:ext uri="{FF2B5EF4-FFF2-40B4-BE49-F238E27FC236}">
                <a16:creationId xmlns:a16="http://schemas.microsoft.com/office/drawing/2014/main" id="{70ADAAD9-69C3-4F5C-A64F-6E55AC9D92FD}"/>
              </a:ext>
            </a:extLst>
          </p:cNvPr>
          <p:cNvSpPr>
            <a:spLocks noChangeShapeType="1"/>
          </p:cNvSpPr>
          <p:nvPr/>
        </p:nvSpPr>
        <p:spPr bwMode="auto">
          <a:xfrm>
            <a:off x="7696200" y="26670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1990" name="Line 6">
            <a:extLst>
              <a:ext uri="{FF2B5EF4-FFF2-40B4-BE49-F238E27FC236}">
                <a16:creationId xmlns:a16="http://schemas.microsoft.com/office/drawing/2014/main" id="{F535DDC7-3E6D-4581-814E-E73807F782F6}"/>
              </a:ext>
            </a:extLst>
          </p:cNvPr>
          <p:cNvSpPr>
            <a:spLocks noChangeShapeType="1"/>
          </p:cNvSpPr>
          <p:nvPr/>
        </p:nvSpPr>
        <p:spPr bwMode="auto">
          <a:xfrm>
            <a:off x="7696200" y="44196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1991" name="Text Box 7">
            <a:extLst>
              <a:ext uri="{FF2B5EF4-FFF2-40B4-BE49-F238E27FC236}">
                <a16:creationId xmlns:a16="http://schemas.microsoft.com/office/drawing/2014/main" id="{D72D0DA0-7DDE-466C-AEAA-75CB094BA998}"/>
              </a:ext>
            </a:extLst>
          </p:cNvPr>
          <p:cNvSpPr txBox="1">
            <a:spLocks noChangeArrowheads="1"/>
          </p:cNvSpPr>
          <p:nvPr/>
        </p:nvSpPr>
        <p:spPr bwMode="auto">
          <a:xfrm>
            <a:off x="5580063" y="4508500"/>
            <a:ext cx="2387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sz="1600">
                <a:latin typeface="Times New Roman" panose="02020603050405020304" pitchFamily="18" charset="0"/>
              </a:rPr>
              <a:t>	SS                               Počátek zásobníkového segmentu</a:t>
            </a:r>
            <a:endParaRPr lang="cs-CZ" altLang="cs-CZ" sz="2400">
              <a:latin typeface="Times New Roman" panose="02020603050405020304" pitchFamily="18" charset="0"/>
            </a:endParaRPr>
          </a:p>
        </p:txBody>
      </p:sp>
      <p:sp>
        <p:nvSpPr>
          <p:cNvPr id="41992" name="Text Box 8">
            <a:extLst>
              <a:ext uri="{FF2B5EF4-FFF2-40B4-BE49-F238E27FC236}">
                <a16:creationId xmlns:a16="http://schemas.microsoft.com/office/drawing/2014/main" id="{69081D43-5D2E-463A-AE53-43105D7262D2}"/>
              </a:ext>
            </a:extLst>
          </p:cNvPr>
          <p:cNvSpPr txBox="1">
            <a:spLocks noChangeArrowheads="1"/>
          </p:cNvSpPr>
          <p:nvPr/>
        </p:nvSpPr>
        <p:spPr bwMode="auto">
          <a:xfrm>
            <a:off x="7072313" y="2447925"/>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sz="1600" dirty="0">
                <a:latin typeface="Times New Roman" panose="02020603050405020304" pitchFamily="18" charset="0"/>
              </a:rPr>
              <a:t>Dno</a:t>
            </a:r>
            <a:endParaRPr lang="cs-CZ" altLang="cs-CZ" sz="2400" dirty="0">
              <a:latin typeface="Times New Roman" panose="02020603050405020304" pitchFamily="18" charset="0"/>
            </a:endParaRPr>
          </a:p>
        </p:txBody>
      </p:sp>
      <p:sp>
        <p:nvSpPr>
          <p:cNvPr id="41993" name="Text Box 9">
            <a:extLst>
              <a:ext uri="{FF2B5EF4-FFF2-40B4-BE49-F238E27FC236}">
                <a16:creationId xmlns:a16="http://schemas.microsoft.com/office/drawing/2014/main" id="{DF9E051E-A193-43C2-9235-2757BF373485}"/>
              </a:ext>
            </a:extLst>
          </p:cNvPr>
          <p:cNvSpPr txBox="1">
            <a:spLocks noChangeArrowheads="1"/>
          </p:cNvSpPr>
          <p:nvPr/>
        </p:nvSpPr>
        <p:spPr bwMode="auto">
          <a:xfrm>
            <a:off x="6324600" y="3200400"/>
            <a:ext cx="838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sz="1600">
                <a:latin typeface="Times New Roman" panose="02020603050405020304" pitchFamily="18" charset="0"/>
              </a:rPr>
              <a:t>SP Vrchol   </a:t>
            </a:r>
            <a:endParaRPr lang="cs-CZ" altLang="cs-CZ" sz="2400">
              <a:latin typeface="Times New Roman" panose="02020603050405020304" pitchFamily="18" charset="0"/>
            </a:endParaRPr>
          </a:p>
        </p:txBody>
      </p:sp>
      <p:sp>
        <p:nvSpPr>
          <p:cNvPr id="41994" name="Line 10">
            <a:extLst>
              <a:ext uri="{FF2B5EF4-FFF2-40B4-BE49-F238E27FC236}">
                <a16:creationId xmlns:a16="http://schemas.microsoft.com/office/drawing/2014/main" id="{D29F99C6-8CB1-41CE-BAA6-7C09F0144F9C}"/>
              </a:ext>
            </a:extLst>
          </p:cNvPr>
          <p:cNvSpPr>
            <a:spLocks noChangeShapeType="1"/>
          </p:cNvSpPr>
          <p:nvPr/>
        </p:nvSpPr>
        <p:spPr bwMode="auto">
          <a:xfrm>
            <a:off x="8027988" y="3357563"/>
            <a:ext cx="0" cy="5953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41995" name="Line 12">
            <a:extLst>
              <a:ext uri="{FF2B5EF4-FFF2-40B4-BE49-F238E27FC236}">
                <a16:creationId xmlns:a16="http://schemas.microsoft.com/office/drawing/2014/main" id="{2713053C-9A42-4584-815C-2472486502B0}"/>
              </a:ext>
            </a:extLst>
          </p:cNvPr>
          <p:cNvSpPr>
            <a:spLocks noChangeShapeType="1"/>
          </p:cNvSpPr>
          <p:nvPr/>
        </p:nvSpPr>
        <p:spPr bwMode="auto">
          <a:xfrm flipV="1">
            <a:off x="6967538" y="4441825"/>
            <a:ext cx="695325" cy="203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41996" name="Line 13">
            <a:extLst>
              <a:ext uri="{FF2B5EF4-FFF2-40B4-BE49-F238E27FC236}">
                <a16:creationId xmlns:a16="http://schemas.microsoft.com/office/drawing/2014/main" id="{AC3B05FE-AF9C-4F1E-AB46-ABD8917EF429}"/>
              </a:ext>
            </a:extLst>
          </p:cNvPr>
          <p:cNvSpPr>
            <a:spLocks noChangeShapeType="1"/>
          </p:cNvSpPr>
          <p:nvPr/>
        </p:nvSpPr>
        <p:spPr bwMode="auto">
          <a:xfrm>
            <a:off x="6792913" y="3381375"/>
            <a:ext cx="841375" cy="30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41997" name="Rectangle 15" descr="Světlý šikmo dolů">
            <a:extLst>
              <a:ext uri="{FF2B5EF4-FFF2-40B4-BE49-F238E27FC236}">
                <a16:creationId xmlns:a16="http://schemas.microsoft.com/office/drawing/2014/main" id="{E8814364-62BA-422C-9605-45FB53EA9639}"/>
              </a:ext>
            </a:extLst>
          </p:cNvPr>
          <p:cNvSpPr>
            <a:spLocks noChangeArrowheads="1"/>
          </p:cNvSpPr>
          <p:nvPr/>
        </p:nvSpPr>
        <p:spPr bwMode="auto">
          <a:xfrm>
            <a:off x="7667625" y="2636838"/>
            <a:ext cx="936625" cy="720725"/>
          </a:xfrm>
          <a:prstGeom prst="rect">
            <a:avLst/>
          </a:prstGeom>
          <a:pattFill prst="ltDnDiag">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41998" name="Text Box 16">
            <a:extLst>
              <a:ext uri="{FF2B5EF4-FFF2-40B4-BE49-F238E27FC236}">
                <a16:creationId xmlns:a16="http://schemas.microsoft.com/office/drawing/2014/main" id="{00C6B1FA-2897-4EBF-99C2-4816AFE73FC9}"/>
              </a:ext>
            </a:extLst>
          </p:cNvPr>
          <p:cNvSpPr txBox="1">
            <a:spLocks noChangeArrowheads="1"/>
          </p:cNvSpPr>
          <p:nvPr/>
        </p:nvSpPr>
        <p:spPr bwMode="auto">
          <a:xfrm>
            <a:off x="8027988" y="3644900"/>
            <a:ext cx="6477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400"/>
              <a:t>směr růstu</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3891E8C-D51F-4A4A-9FAC-CAB392ED63C1}"/>
              </a:ext>
            </a:extLst>
          </p:cNvPr>
          <p:cNvSpPr>
            <a:spLocks noGrp="1" noChangeArrowheads="1"/>
          </p:cNvSpPr>
          <p:nvPr>
            <p:ph type="title" idx="4294967295"/>
          </p:nvPr>
        </p:nvSpPr>
        <p:spPr/>
        <p:txBody>
          <a:bodyPr/>
          <a:lstStyle/>
          <a:p>
            <a:pPr eaLnBrk="1" hangingPunct="1"/>
            <a:r>
              <a:rPr lang="cs-CZ" altLang="cs-CZ"/>
              <a:t>Zásobník</a:t>
            </a:r>
          </a:p>
        </p:txBody>
      </p:sp>
      <p:sp>
        <p:nvSpPr>
          <p:cNvPr id="41987" name="Rectangle 3">
            <a:extLst>
              <a:ext uri="{FF2B5EF4-FFF2-40B4-BE49-F238E27FC236}">
                <a16:creationId xmlns:a16="http://schemas.microsoft.com/office/drawing/2014/main" id="{C13A872C-B445-436D-852A-082181A2FBE1}"/>
              </a:ext>
            </a:extLst>
          </p:cNvPr>
          <p:cNvSpPr>
            <a:spLocks noGrp="1" noChangeArrowheads="1"/>
          </p:cNvSpPr>
          <p:nvPr>
            <p:ph type="body" idx="4294967295"/>
          </p:nvPr>
        </p:nvSpPr>
        <p:spPr>
          <a:xfrm>
            <a:off x="457200" y="1719263"/>
            <a:ext cx="5122863" cy="4411662"/>
          </a:xfrm>
        </p:spPr>
        <p:txBody>
          <a:bodyPr/>
          <a:lstStyle/>
          <a:p>
            <a:pPr eaLnBrk="1" hangingPunct="1">
              <a:lnSpc>
                <a:spcPct val="90000"/>
              </a:lnSpc>
            </a:pPr>
            <a:r>
              <a:rPr lang="cs-CZ" altLang="cs-CZ" sz="1800" dirty="0"/>
              <a:t>První bajt se do zásobníku uloží na dno, tedy na konec zásobníkového segmentu</a:t>
            </a:r>
          </a:p>
          <a:p>
            <a:pPr eaLnBrk="1" hangingPunct="1">
              <a:lnSpc>
                <a:spcPct val="90000"/>
              </a:lnSpc>
            </a:pPr>
            <a:r>
              <a:rPr lang="cs-CZ" altLang="cs-CZ" sz="1800" dirty="0"/>
              <a:t>Pokud je zásobník prázdný, ukazuje SP na konec zásobníkového segmentu (SP=</a:t>
            </a:r>
            <a:r>
              <a:rPr lang="cs-CZ" altLang="cs-CZ" sz="1800" dirty="0" err="1"/>
              <a:t>FFFFh</a:t>
            </a:r>
            <a:r>
              <a:rPr lang="cs-CZ" altLang="cs-CZ" sz="1800" dirty="0"/>
              <a:t>)</a:t>
            </a:r>
          </a:p>
          <a:p>
            <a:pPr eaLnBrk="1" hangingPunct="1">
              <a:lnSpc>
                <a:spcPct val="90000"/>
              </a:lnSpc>
            </a:pPr>
            <a:r>
              <a:rPr lang="cs-CZ" altLang="cs-CZ" sz="1800" dirty="0"/>
              <a:t>Jak se postupně zásobník zaplňuje, hodnota SP klesá</a:t>
            </a:r>
          </a:p>
          <a:p>
            <a:pPr eaLnBrk="1" hangingPunct="1">
              <a:lnSpc>
                <a:spcPct val="90000"/>
              </a:lnSpc>
            </a:pPr>
            <a:r>
              <a:rPr lang="cs-CZ" altLang="cs-CZ" sz="1800" dirty="0"/>
              <a:t>Pokud se do zásobníku </a:t>
            </a:r>
            <a:r>
              <a:rPr lang="cs-CZ" altLang="cs-CZ" sz="1800" b="1" dirty="0"/>
              <a:t>uloží</a:t>
            </a:r>
            <a:r>
              <a:rPr lang="cs-CZ" altLang="cs-CZ" sz="1800" dirty="0"/>
              <a:t> jeden bajt, vrchol se posune o jednu adresu směrem dolů a hodnota </a:t>
            </a:r>
            <a:r>
              <a:rPr lang="cs-CZ" altLang="cs-CZ" sz="1800" b="1" dirty="0"/>
              <a:t>SP</a:t>
            </a:r>
            <a:r>
              <a:rPr lang="cs-CZ" altLang="cs-CZ" sz="1800" dirty="0"/>
              <a:t> se </a:t>
            </a:r>
            <a:r>
              <a:rPr lang="cs-CZ" altLang="cs-CZ" sz="1800" b="1" dirty="0"/>
              <a:t>sníží o jedničku</a:t>
            </a:r>
          </a:p>
          <a:p>
            <a:pPr eaLnBrk="1" hangingPunct="1">
              <a:lnSpc>
                <a:spcPct val="90000"/>
              </a:lnSpc>
            </a:pPr>
            <a:r>
              <a:rPr lang="cs-CZ" altLang="cs-CZ" sz="1800" dirty="0"/>
              <a:t>Pokud se ze zásobníku </a:t>
            </a:r>
            <a:r>
              <a:rPr lang="cs-CZ" altLang="cs-CZ" sz="1800" b="1" dirty="0"/>
              <a:t>odebere</a:t>
            </a:r>
            <a:r>
              <a:rPr lang="cs-CZ" altLang="cs-CZ" sz="1800" dirty="0"/>
              <a:t> jeden bajt, vrchol se posune o jednu adresu směrem nahoru a hodnota </a:t>
            </a:r>
            <a:r>
              <a:rPr lang="cs-CZ" altLang="cs-CZ" sz="1800" b="1" dirty="0"/>
              <a:t>SP</a:t>
            </a:r>
            <a:r>
              <a:rPr lang="cs-CZ" altLang="cs-CZ" sz="1800" dirty="0"/>
              <a:t> se </a:t>
            </a:r>
            <a:r>
              <a:rPr lang="cs-CZ" altLang="cs-CZ" sz="1800" b="1" dirty="0"/>
              <a:t>zvýší o jedničku</a:t>
            </a:r>
          </a:p>
          <a:p>
            <a:pPr eaLnBrk="1" hangingPunct="1">
              <a:lnSpc>
                <a:spcPct val="90000"/>
              </a:lnSpc>
            </a:pPr>
            <a:endParaRPr lang="cs-CZ" altLang="cs-CZ" sz="3400" dirty="0"/>
          </a:p>
        </p:txBody>
      </p:sp>
      <p:sp>
        <p:nvSpPr>
          <p:cNvPr id="41988" name="Rectangle 4">
            <a:extLst>
              <a:ext uri="{FF2B5EF4-FFF2-40B4-BE49-F238E27FC236}">
                <a16:creationId xmlns:a16="http://schemas.microsoft.com/office/drawing/2014/main" id="{50BB3799-23C9-4261-BD50-114B2537886E}"/>
              </a:ext>
            </a:extLst>
          </p:cNvPr>
          <p:cNvSpPr>
            <a:spLocks noChangeArrowheads="1"/>
          </p:cNvSpPr>
          <p:nvPr/>
        </p:nvSpPr>
        <p:spPr bwMode="auto">
          <a:xfrm>
            <a:off x="7667625" y="1844675"/>
            <a:ext cx="936625" cy="403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41989" name="Line 5">
            <a:extLst>
              <a:ext uri="{FF2B5EF4-FFF2-40B4-BE49-F238E27FC236}">
                <a16:creationId xmlns:a16="http://schemas.microsoft.com/office/drawing/2014/main" id="{70ADAAD9-69C3-4F5C-A64F-6E55AC9D92FD}"/>
              </a:ext>
            </a:extLst>
          </p:cNvPr>
          <p:cNvSpPr>
            <a:spLocks noChangeShapeType="1"/>
          </p:cNvSpPr>
          <p:nvPr/>
        </p:nvSpPr>
        <p:spPr bwMode="auto">
          <a:xfrm>
            <a:off x="7696200" y="26670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1990" name="Line 6">
            <a:extLst>
              <a:ext uri="{FF2B5EF4-FFF2-40B4-BE49-F238E27FC236}">
                <a16:creationId xmlns:a16="http://schemas.microsoft.com/office/drawing/2014/main" id="{F535DDC7-3E6D-4581-814E-E73807F782F6}"/>
              </a:ext>
            </a:extLst>
          </p:cNvPr>
          <p:cNvSpPr>
            <a:spLocks noChangeShapeType="1"/>
          </p:cNvSpPr>
          <p:nvPr/>
        </p:nvSpPr>
        <p:spPr bwMode="auto">
          <a:xfrm>
            <a:off x="7696200" y="44196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41991" name="Text Box 7">
            <a:extLst>
              <a:ext uri="{FF2B5EF4-FFF2-40B4-BE49-F238E27FC236}">
                <a16:creationId xmlns:a16="http://schemas.microsoft.com/office/drawing/2014/main" id="{D72D0DA0-7DDE-466C-AEAA-75CB094BA998}"/>
              </a:ext>
            </a:extLst>
          </p:cNvPr>
          <p:cNvSpPr txBox="1">
            <a:spLocks noChangeArrowheads="1"/>
          </p:cNvSpPr>
          <p:nvPr/>
        </p:nvSpPr>
        <p:spPr bwMode="auto">
          <a:xfrm>
            <a:off x="5580063" y="4508500"/>
            <a:ext cx="2387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sz="1600">
                <a:latin typeface="Times New Roman" panose="02020603050405020304" pitchFamily="18" charset="0"/>
              </a:rPr>
              <a:t>	SS                               Počátek zásobníkového segmentu</a:t>
            </a:r>
            <a:endParaRPr lang="cs-CZ" altLang="cs-CZ" sz="2400">
              <a:latin typeface="Times New Roman" panose="02020603050405020304" pitchFamily="18" charset="0"/>
            </a:endParaRPr>
          </a:p>
        </p:txBody>
      </p:sp>
      <p:sp>
        <p:nvSpPr>
          <p:cNvPr id="41992" name="Text Box 8">
            <a:extLst>
              <a:ext uri="{FF2B5EF4-FFF2-40B4-BE49-F238E27FC236}">
                <a16:creationId xmlns:a16="http://schemas.microsoft.com/office/drawing/2014/main" id="{69081D43-5D2E-463A-AE53-43105D7262D2}"/>
              </a:ext>
            </a:extLst>
          </p:cNvPr>
          <p:cNvSpPr txBox="1">
            <a:spLocks noChangeArrowheads="1"/>
          </p:cNvSpPr>
          <p:nvPr/>
        </p:nvSpPr>
        <p:spPr bwMode="auto">
          <a:xfrm>
            <a:off x="7162800" y="2436813"/>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sz="1600" dirty="0">
                <a:latin typeface="Times New Roman" panose="02020603050405020304" pitchFamily="18" charset="0"/>
              </a:rPr>
              <a:t>Dno</a:t>
            </a:r>
            <a:endParaRPr lang="cs-CZ" altLang="cs-CZ" sz="2400" dirty="0">
              <a:latin typeface="Times New Roman" panose="02020603050405020304" pitchFamily="18" charset="0"/>
            </a:endParaRPr>
          </a:p>
        </p:txBody>
      </p:sp>
      <p:sp>
        <p:nvSpPr>
          <p:cNvPr id="41993" name="Text Box 9">
            <a:extLst>
              <a:ext uri="{FF2B5EF4-FFF2-40B4-BE49-F238E27FC236}">
                <a16:creationId xmlns:a16="http://schemas.microsoft.com/office/drawing/2014/main" id="{DF9E051E-A193-43C2-9235-2757BF373485}"/>
              </a:ext>
            </a:extLst>
          </p:cNvPr>
          <p:cNvSpPr txBox="1">
            <a:spLocks noChangeArrowheads="1"/>
          </p:cNvSpPr>
          <p:nvPr/>
        </p:nvSpPr>
        <p:spPr bwMode="auto">
          <a:xfrm>
            <a:off x="6324600" y="3200400"/>
            <a:ext cx="838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cs-CZ" altLang="cs-CZ" sz="1600">
                <a:latin typeface="Times New Roman" panose="02020603050405020304" pitchFamily="18" charset="0"/>
              </a:rPr>
              <a:t>SP Vrchol   </a:t>
            </a:r>
            <a:endParaRPr lang="cs-CZ" altLang="cs-CZ" sz="2400">
              <a:latin typeface="Times New Roman" panose="02020603050405020304" pitchFamily="18" charset="0"/>
            </a:endParaRPr>
          </a:p>
        </p:txBody>
      </p:sp>
      <p:sp>
        <p:nvSpPr>
          <p:cNvPr id="41994" name="Line 10">
            <a:extLst>
              <a:ext uri="{FF2B5EF4-FFF2-40B4-BE49-F238E27FC236}">
                <a16:creationId xmlns:a16="http://schemas.microsoft.com/office/drawing/2014/main" id="{D29F99C6-8CB1-41CE-BAA6-7C09F0144F9C}"/>
              </a:ext>
            </a:extLst>
          </p:cNvPr>
          <p:cNvSpPr>
            <a:spLocks noChangeShapeType="1"/>
          </p:cNvSpPr>
          <p:nvPr/>
        </p:nvSpPr>
        <p:spPr bwMode="auto">
          <a:xfrm>
            <a:off x="8027988" y="3357563"/>
            <a:ext cx="0" cy="5953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41995" name="Line 12">
            <a:extLst>
              <a:ext uri="{FF2B5EF4-FFF2-40B4-BE49-F238E27FC236}">
                <a16:creationId xmlns:a16="http://schemas.microsoft.com/office/drawing/2014/main" id="{2713053C-9A42-4584-815C-2472486502B0}"/>
              </a:ext>
            </a:extLst>
          </p:cNvPr>
          <p:cNvSpPr>
            <a:spLocks noChangeShapeType="1"/>
          </p:cNvSpPr>
          <p:nvPr/>
        </p:nvSpPr>
        <p:spPr bwMode="auto">
          <a:xfrm flipV="1">
            <a:off x="6967538" y="4441825"/>
            <a:ext cx="695325" cy="203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41996" name="Line 13">
            <a:extLst>
              <a:ext uri="{FF2B5EF4-FFF2-40B4-BE49-F238E27FC236}">
                <a16:creationId xmlns:a16="http://schemas.microsoft.com/office/drawing/2014/main" id="{AC3B05FE-AF9C-4F1E-AB46-ABD8917EF429}"/>
              </a:ext>
            </a:extLst>
          </p:cNvPr>
          <p:cNvSpPr>
            <a:spLocks noChangeShapeType="1"/>
          </p:cNvSpPr>
          <p:nvPr/>
        </p:nvSpPr>
        <p:spPr bwMode="auto">
          <a:xfrm>
            <a:off x="6792913" y="3381375"/>
            <a:ext cx="841375" cy="30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41997" name="Rectangle 15" descr="Světlý šikmo dolů">
            <a:extLst>
              <a:ext uri="{FF2B5EF4-FFF2-40B4-BE49-F238E27FC236}">
                <a16:creationId xmlns:a16="http://schemas.microsoft.com/office/drawing/2014/main" id="{E8814364-62BA-422C-9605-45FB53EA9639}"/>
              </a:ext>
            </a:extLst>
          </p:cNvPr>
          <p:cNvSpPr>
            <a:spLocks noChangeArrowheads="1"/>
          </p:cNvSpPr>
          <p:nvPr/>
        </p:nvSpPr>
        <p:spPr bwMode="auto">
          <a:xfrm>
            <a:off x="7667625" y="2636838"/>
            <a:ext cx="936625" cy="720725"/>
          </a:xfrm>
          <a:prstGeom prst="rect">
            <a:avLst/>
          </a:prstGeom>
          <a:pattFill prst="ltDnDiag">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41998" name="Text Box 16">
            <a:extLst>
              <a:ext uri="{FF2B5EF4-FFF2-40B4-BE49-F238E27FC236}">
                <a16:creationId xmlns:a16="http://schemas.microsoft.com/office/drawing/2014/main" id="{00C6B1FA-2897-4EBF-99C2-4816AFE73FC9}"/>
              </a:ext>
            </a:extLst>
          </p:cNvPr>
          <p:cNvSpPr txBox="1">
            <a:spLocks noChangeArrowheads="1"/>
          </p:cNvSpPr>
          <p:nvPr/>
        </p:nvSpPr>
        <p:spPr bwMode="auto">
          <a:xfrm>
            <a:off x="8027988" y="3644900"/>
            <a:ext cx="6477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400"/>
              <a:t>směr růstu</a:t>
            </a:r>
          </a:p>
        </p:txBody>
      </p:sp>
    </p:spTree>
    <p:extLst>
      <p:ext uri="{BB962C8B-B14F-4D97-AF65-F5344CB8AC3E}">
        <p14:creationId xmlns:p14="http://schemas.microsoft.com/office/powerpoint/2010/main" val="31134109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0C378B4-A67E-4545-8F8C-11A07544F790}"/>
              </a:ext>
            </a:extLst>
          </p:cNvPr>
          <p:cNvSpPr>
            <a:spLocks noGrp="1" noChangeArrowheads="1"/>
          </p:cNvSpPr>
          <p:nvPr>
            <p:ph type="title" idx="4294967295"/>
          </p:nvPr>
        </p:nvSpPr>
        <p:spPr/>
        <p:txBody>
          <a:bodyPr/>
          <a:lstStyle/>
          <a:p>
            <a:pPr eaLnBrk="1" hangingPunct="1"/>
            <a:r>
              <a:rPr lang="en-US" altLang="cs-CZ"/>
              <a:t>Z</a:t>
            </a:r>
            <a:r>
              <a:rPr lang="cs-CZ" altLang="cs-CZ"/>
              <a:t>ásobník</a:t>
            </a:r>
          </a:p>
        </p:txBody>
      </p:sp>
      <p:sp>
        <p:nvSpPr>
          <p:cNvPr id="43011" name="Rectangle 3">
            <a:extLst>
              <a:ext uri="{FF2B5EF4-FFF2-40B4-BE49-F238E27FC236}">
                <a16:creationId xmlns:a16="http://schemas.microsoft.com/office/drawing/2014/main" id="{87C93826-D210-478C-A162-C716EFEE4AE5}"/>
              </a:ext>
            </a:extLst>
          </p:cNvPr>
          <p:cNvSpPr>
            <a:spLocks noGrp="1" noChangeArrowheads="1"/>
          </p:cNvSpPr>
          <p:nvPr>
            <p:ph type="body" idx="4294967295"/>
          </p:nvPr>
        </p:nvSpPr>
        <p:spPr/>
        <p:txBody>
          <a:bodyPr/>
          <a:lstStyle/>
          <a:p>
            <a:pPr eaLnBrk="1" hangingPunct="1">
              <a:lnSpc>
                <a:spcPct val="80000"/>
              </a:lnSpc>
            </a:pPr>
            <a:r>
              <a:rPr lang="cs-CZ" altLang="cs-CZ" sz="1800" dirty="0"/>
              <a:t>Instrukcí </a:t>
            </a:r>
            <a:r>
              <a:rPr lang="cs-CZ" altLang="cs-CZ" sz="1800" b="1" dirty="0"/>
              <a:t>PUSH</a:t>
            </a:r>
            <a:r>
              <a:rPr lang="cs-CZ" altLang="cs-CZ" sz="1800" dirty="0"/>
              <a:t> lze uložit na vrchol zásobníku obsah registru</a:t>
            </a:r>
          </a:p>
          <a:p>
            <a:pPr eaLnBrk="1" hangingPunct="1">
              <a:lnSpc>
                <a:spcPct val="80000"/>
              </a:lnSpc>
            </a:pPr>
            <a:r>
              <a:rPr lang="cs-CZ" altLang="cs-CZ" sz="1800" dirty="0"/>
              <a:t>Instrukcí </a:t>
            </a:r>
            <a:r>
              <a:rPr lang="cs-CZ" altLang="cs-CZ" sz="1800" b="1" dirty="0"/>
              <a:t>POP</a:t>
            </a:r>
            <a:r>
              <a:rPr lang="cs-CZ" altLang="cs-CZ" sz="1800" dirty="0"/>
              <a:t> lze odebrat bajt/bajty z vrcholu zásobníku a uložit je do vybraného registru</a:t>
            </a:r>
          </a:p>
          <a:p>
            <a:pPr eaLnBrk="1" hangingPunct="1">
              <a:lnSpc>
                <a:spcPct val="80000"/>
              </a:lnSpc>
            </a:pPr>
            <a:endParaRPr lang="cs-CZ" altLang="cs-CZ" sz="1800" dirty="0"/>
          </a:p>
          <a:p>
            <a:pPr eaLnBrk="1" hangingPunct="1">
              <a:lnSpc>
                <a:spcPct val="80000"/>
              </a:lnSpc>
            </a:pPr>
            <a:r>
              <a:rPr lang="cs-CZ" altLang="cs-CZ" sz="1800" dirty="0"/>
              <a:t>Příklad:</a:t>
            </a:r>
          </a:p>
          <a:p>
            <a:pPr lvl="1" eaLnBrk="1" hangingPunct="1">
              <a:lnSpc>
                <a:spcPct val="80000"/>
              </a:lnSpc>
              <a:buFont typeface="Wingdings" panose="05000000000000000000" pitchFamily="2" charset="2"/>
              <a:buChar char=" "/>
            </a:pPr>
            <a:r>
              <a:rPr lang="cs-CZ" altLang="cs-CZ" sz="1800" dirty="0"/>
              <a:t>MOV	AX,1234h</a:t>
            </a:r>
          </a:p>
          <a:p>
            <a:pPr lvl="1" eaLnBrk="1" hangingPunct="1">
              <a:lnSpc>
                <a:spcPct val="80000"/>
              </a:lnSpc>
              <a:buFont typeface="Wingdings" panose="05000000000000000000" pitchFamily="2" charset="2"/>
              <a:buChar char=" "/>
            </a:pPr>
            <a:r>
              <a:rPr lang="cs-CZ" altLang="cs-CZ" sz="1800" dirty="0"/>
              <a:t>MOV	BX,9876h</a:t>
            </a:r>
          </a:p>
          <a:p>
            <a:pPr lvl="1" eaLnBrk="1" hangingPunct="1">
              <a:lnSpc>
                <a:spcPct val="80000"/>
              </a:lnSpc>
              <a:buFont typeface="Wingdings" panose="05000000000000000000" pitchFamily="2" charset="2"/>
              <a:buChar char=" "/>
            </a:pPr>
            <a:r>
              <a:rPr lang="cs-CZ" altLang="cs-CZ" sz="1800" dirty="0"/>
              <a:t>PUSH 	AX</a:t>
            </a:r>
          </a:p>
          <a:p>
            <a:pPr lvl="1" eaLnBrk="1" hangingPunct="1">
              <a:lnSpc>
                <a:spcPct val="80000"/>
              </a:lnSpc>
              <a:buFont typeface="Wingdings" panose="05000000000000000000" pitchFamily="2" charset="2"/>
              <a:buChar char=" "/>
            </a:pPr>
            <a:r>
              <a:rPr lang="cs-CZ" altLang="cs-CZ" sz="1800" dirty="0"/>
              <a:t>PUSH 	BX</a:t>
            </a:r>
          </a:p>
          <a:p>
            <a:pPr lvl="1" eaLnBrk="1" hangingPunct="1">
              <a:lnSpc>
                <a:spcPct val="80000"/>
              </a:lnSpc>
              <a:buFont typeface="Wingdings" panose="05000000000000000000" pitchFamily="2" charset="2"/>
              <a:buChar char=" "/>
            </a:pPr>
            <a:r>
              <a:rPr lang="cs-CZ" altLang="cs-CZ" sz="1800" dirty="0"/>
              <a:t>POP	AX</a:t>
            </a:r>
          </a:p>
          <a:p>
            <a:pPr lvl="1" eaLnBrk="1" hangingPunct="1">
              <a:lnSpc>
                <a:spcPct val="80000"/>
              </a:lnSpc>
              <a:buFont typeface="Wingdings" panose="05000000000000000000" pitchFamily="2" charset="2"/>
              <a:buChar char=" "/>
            </a:pPr>
            <a:r>
              <a:rPr lang="cs-CZ" altLang="cs-CZ" sz="1800" dirty="0"/>
              <a:t>POP 	BX</a:t>
            </a:r>
          </a:p>
          <a:p>
            <a:pPr lvl="1" eaLnBrk="1" hangingPunct="1">
              <a:lnSpc>
                <a:spcPct val="80000"/>
              </a:lnSpc>
            </a:pPr>
            <a:endParaRPr lang="cs-CZ" altLang="cs-CZ" sz="1800" dirty="0"/>
          </a:p>
          <a:p>
            <a:pPr lvl="1" eaLnBrk="1" hangingPunct="1">
              <a:lnSpc>
                <a:spcPct val="80000"/>
              </a:lnSpc>
            </a:pPr>
            <a:r>
              <a:rPr lang="cs-CZ" altLang="cs-CZ" sz="1800" dirty="0"/>
              <a:t>AX=9876h, BX=1234h – hodnota v registrech AX a BX byla prohozena</a:t>
            </a:r>
          </a:p>
          <a:p>
            <a:pPr eaLnBrk="1" hangingPunct="1">
              <a:lnSpc>
                <a:spcPct val="80000"/>
              </a:lnSpc>
              <a:buFont typeface="Wingdings" panose="05000000000000000000" pitchFamily="2" charset="2"/>
              <a:buNone/>
            </a:pPr>
            <a:r>
              <a:rPr lang="cs-CZ" altLang="cs-CZ" sz="1500" dirty="0"/>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82C84BA-B502-41BF-AB1E-9A115952201B}"/>
              </a:ext>
            </a:extLst>
          </p:cNvPr>
          <p:cNvSpPr>
            <a:spLocks noGrp="1" noChangeArrowheads="1"/>
          </p:cNvSpPr>
          <p:nvPr>
            <p:ph type="title" idx="4294967295"/>
          </p:nvPr>
        </p:nvSpPr>
        <p:spPr/>
        <p:txBody>
          <a:bodyPr/>
          <a:lstStyle/>
          <a:p>
            <a:pPr eaLnBrk="1" hangingPunct="1"/>
            <a:r>
              <a:rPr lang="cs-CZ" altLang="cs-CZ"/>
              <a:t>Zásobník</a:t>
            </a:r>
          </a:p>
        </p:txBody>
      </p:sp>
      <p:sp>
        <p:nvSpPr>
          <p:cNvPr id="111619" name="Rectangle 3">
            <a:extLst>
              <a:ext uri="{FF2B5EF4-FFF2-40B4-BE49-F238E27FC236}">
                <a16:creationId xmlns:a16="http://schemas.microsoft.com/office/drawing/2014/main" id="{C412F47A-E3AA-4C55-8EF0-FCA3CF7472CA}"/>
              </a:ext>
            </a:extLst>
          </p:cNvPr>
          <p:cNvSpPr>
            <a:spLocks noGrp="1" noChangeArrowheads="1"/>
          </p:cNvSpPr>
          <p:nvPr>
            <p:ph type="body" idx="4294967295"/>
          </p:nvPr>
        </p:nvSpPr>
        <p:spPr/>
        <p:txBody>
          <a:bodyPr/>
          <a:lstStyle/>
          <a:p>
            <a:pPr lvl="1" eaLnBrk="1" hangingPunct="1">
              <a:buFont typeface="Wingdings" panose="05000000000000000000" pitchFamily="2" charset="2"/>
              <a:buChar char=" "/>
            </a:pPr>
            <a:r>
              <a:rPr lang="cs-CZ" altLang="cs-CZ" sz="3200"/>
              <a:t>MOV	AX,1234h</a:t>
            </a:r>
          </a:p>
          <a:p>
            <a:pPr lvl="1" eaLnBrk="1" hangingPunct="1">
              <a:buFont typeface="Wingdings" panose="05000000000000000000" pitchFamily="2" charset="2"/>
              <a:buChar char=" "/>
            </a:pPr>
            <a:r>
              <a:rPr lang="cs-CZ" altLang="cs-CZ" sz="3200"/>
              <a:t>MOV	BX,9876h</a:t>
            </a:r>
          </a:p>
          <a:p>
            <a:pPr lvl="1" eaLnBrk="1" hangingPunct="1">
              <a:buFont typeface="Wingdings" panose="05000000000000000000" pitchFamily="2" charset="2"/>
              <a:buChar char=" "/>
            </a:pPr>
            <a:r>
              <a:rPr lang="cs-CZ" altLang="cs-CZ" sz="3200"/>
              <a:t>PUSH AX</a:t>
            </a:r>
          </a:p>
          <a:p>
            <a:pPr lvl="1" eaLnBrk="1" hangingPunct="1">
              <a:buFont typeface="Wingdings" panose="05000000000000000000" pitchFamily="2" charset="2"/>
              <a:buChar char=" "/>
            </a:pPr>
            <a:endParaRPr lang="cs-CZ" altLang="cs-CZ" sz="3200"/>
          </a:p>
        </p:txBody>
      </p:sp>
      <p:sp>
        <p:nvSpPr>
          <p:cNvPr id="44036" name="Text Box 6">
            <a:extLst>
              <a:ext uri="{FF2B5EF4-FFF2-40B4-BE49-F238E27FC236}">
                <a16:creationId xmlns:a16="http://schemas.microsoft.com/office/drawing/2014/main" id="{1949D513-1A79-472C-B148-6112174B44A9}"/>
              </a:ext>
            </a:extLst>
          </p:cNvPr>
          <p:cNvSpPr txBox="1">
            <a:spLocks noChangeArrowheads="1"/>
          </p:cNvSpPr>
          <p:nvPr/>
        </p:nvSpPr>
        <p:spPr bwMode="auto">
          <a:xfrm>
            <a:off x="5508625" y="5445125"/>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4037" name="Text Box 13">
            <a:extLst>
              <a:ext uri="{FF2B5EF4-FFF2-40B4-BE49-F238E27FC236}">
                <a16:creationId xmlns:a16="http://schemas.microsoft.com/office/drawing/2014/main" id="{B706FC45-5BFD-4251-B8B8-ADBCEA06DDB3}"/>
              </a:ext>
            </a:extLst>
          </p:cNvPr>
          <p:cNvSpPr txBox="1">
            <a:spLocks noChangeArrowheads="1"/>
          </p:cNvSpPr>
          <p:nvPr/>
        </p:nvSpPr>
        <p:spPr bwMode="auto">
          <a:xfrm>
            <a:off x="5508625" y="5068888"/>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4038" name="Text Box 14">
            <a:extLst>
              <a:ext uri="{FF2B5EF4-FFF2-40B4-BE49-F238E27FC236}">
                <a16:creationId xmlns:a16="http://schemas.microsoft.com/office/drawing/2014/main" id="{F35CCCBD-0C4D-49FF-BE3F-CFAC9376D9D7}"/>
              </a:ext>
            </a:extLst>
          </p:cNvPr>
          <p:cNvSpPr txBox="1">
            <a:spLocks noChangeArrowheads="1"/>
          </p:cNvSpPr>
          <p:nvPr/>
        </p:nvSpPr>
        <p:spPr bwMode="auto">
          <a:xfrm>
            <a:off x="5508625" y="4692650"/>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4039" name="Text Box 15">
            <a:extLst>
              <a:ext uri="{FF2B5EF4-FFF2-40B4-BE49-F238E27FC236}">
                <a16:creationId xmlns:a16="http://schemas.microsoft.com/office/drawing/2014/main" id="{B3B09B83-F2B7-47EA-9CDF-9891478D2958}"/>
              </a:ext>
            </a:extLst>
          </p:cNvPr>
          <p:cNvSpPr txBox="1">
            <a:spLocks noChangeArrowheads="1"/>
          </p:cNvSpPr>
          <p:nvPr/>
        </p:nvSpPr>
        <p:spPr bwMode="auto">
          <a:xfrm>
            <a:off x="5508625" y="4316413"/>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4040" name="Text Box 16">
            <a:extLst>
              <a:ext uri="{FF2B5EF4-FFF2-40B4-BE49-F238E27FC236}">
                <a16:creationId xmlns:a16="http://schemas.microsoft.com/office/drawing/2014/main" id="{A9B31661-D428-4B89-A554-A33CF8565E46}"/>
              </a:ext>
            </a:extLst>
          </p:cNvPr>
          <p:cNvSpPr txBox="1">
            <a:spLocks noChangeArrowheads="1"/>
          </p:cNvSpPr>
          <p:nvPr/>
        </p:nvSpPr>
        <p:spPr bwMode="auto">
          <a:xfrm>
            <a:off x="5508625" y="3940175"/>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4041" name="Text Box 17">
            <a:extLst>
              <a:ext uri="{FF2B5EF4-FFF2-40B4-BE49-F238E27FC236}">
                <a16:creationId xmlns:a16="http://schemas.microsoft.com/office/drawing/2014/main" id="{236D0D62-796D-41BE-B883-B02F1C0FCD0B}"/>
              </a:ext>
            </a:extLst>
          </p:cNvPr>
          <p:cNvSpPr txBox="1">
            <a:spLocks noChangeArrowheads="1"/>
          </p:cNvSpPr>
          <p:nvPr/>
        </p:nvSpPr>
        <p:spPr bwMode="auto">
          <a:xfrm>
            <a:off x="5508625" y="3563938"/>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4042" name="Text Box 18">
            <a:extLst>
              <a:ext uri="{FF2B5EF4-FFF2-40B4-BE49-F238E27FC236}">
                <a16:creationId xmlns:a16="http://schemas.microsoft.com/office/drawing/2014/main" id="{B4F9C011-58A2-4AF8-AA3C-4DCA989F1601}"/>
              </a:ext>
            </a:extLst>
          </p:cNvPr>
          <p:cNvSpPr txBox="1">
            <a:spLocks noChangeArrowheads="1"/>
          </p:cNvSpPr>
          <p:nvPr/>
        </p:nvSpPr>
        <p:spPr bwMode="auto">
          <a:xfrm>
            <a:off x="5508625" y="3187700"/>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4043" name="Text Box 19">
            <a:extLst>
              <a:ext uri="{FF2B5EF4-FFF2-40B4-BE49-F238E27FC236}">
                <a16:creationId xmlns:a16="http://schemas.microsoft.com/office/drawing/2014/main" id="{88B04E41-DF54-4E1F-90F3-DAFF0E5677D7}"/>
              </a:ext>
            </a:extLst>
          </p:cNvPr>
          <p:cNvSpPr txBox="1">
            <a:spLocks noChangeArrowheads="1"/>
          </p:cNvSpPr>
          <p:nvPr/>
        </p:nvSpPr>
        <p:spPr bwMode="auto">
          <a:xfrm>
            <a:off x="5508625" y="2811463"/>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4044" name="Text Box 20">
            <a:extLst>
              <a:ext uri="{FF2B5EF4-FFF2-40B4-BE49-F238E27FC236}">
                <a16:creationId xmlns:a16="http://schemas.microsoft.com/office/drawing/2014/main" id="{0EC8281A-FA81-4BBE-A0DA-61743BF3970E}"/>
              </a:ext>
            </a:extLst>
          </p:cNvPr>
          <p:cNvSpPr txBox="1">
            <a:spLocks noChangeArrowheads="1"/>
          </p:cNvSpPr>
          <p:nvPr/>
        </p:nvSpPr>
        <p:spPr bwMode="auto">
          <a:xfrm>
            <a:off x="5508625" y="2435225"/>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4045" name="Text Box 21">
            <a:extLst>
              <a:ext uri="{FF2B5EF4-FFF2-40B4-BE49-F238E27FC236}">
                <a16:creationId xmlns:a16="http://schemas.microsoft.com/office/drawing/2014/main" id="{62F99587-BF36-4E66-AF25-8800279317C8}"/>
              </a:ext>
            </a:extLst>
          </p:cNvPr>
          <p:cNvSpPr txBox="1">
            <a:spLocks noChangeArrowheads="1"/>
          </p:cNvSpPr>
          <p:nvPr/>
        </p:nvSpPr>
        <p:spPr bwMode="auto">
          <a:xfrm>
            <a:off x="5508625" y="2058988"/>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XX</a:t>
            </a:r>
          </a:p>
        </p:txBody>
      </p:sp>
      <p:sp>
        <p:nvSpPr>
          <p:cNvPr id="44046" name="Line 22">
            <a:extLst>
              <a:ext uri="{FF2B5EF4-FFF2-40B4-BE49-F238E27FC236}">
                <a16:creationId xmlns:a16="http://schemas.microsoft.com/office/drawing/2014/main" id="{385F007E-61E4-4E61-8EB1-66EDC65E7AAE}"/>
              </a:ext>
            </a:extLst>
          </p:cNvPr>
          <p:cNvSpPr>
            <a:spLocks noChangeShapeType="1"/>
          </p:cNvSpPr>
          <p:nvPr/>
        </p:nvSpPr>
        <p:spPr bwMode="auto">
          <a:xfrm>
            <a:off x="4284663" y="5821363"/>
            <a:ext cx="1223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44047" name="Text Box 23">
            <a:extLst>
              <a:ext uri="{FF2B5EF4-FFF2-40B4-BE49-F238E27FC236}">
                <a16:creationId xmlns:a16="http://schemas.microsoft.com/office/drawing/2014/main" id="{B9E56AC0-D592-4CE3-9B27-A6214EAAA1E2}"/>
              </a:ext>
            </a:extLst>
          </p:cNvPr>
          <p:cNvSpPr txBox="1">
            <a:spLocks noChangeArrowheads="1"/>
          </p:cNvSpPr>
          <p:nvPr/>
        </p:nvSpPr>
        <p:spPr bwMode="auto">
          <a:xfrm>
            <a:off x="4103688" y="5821363"/>
            <a:ext cx="1368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SS=1234h</a:t>
            </a:r>
          </a:p>
        </p:txBody>
      </p:sp>
      <p:sp>
        <p:nvSpPr>
          <p:cNvPr id="44048" name="Line 24">
            <a:extLst>
              <a:ext uri="{FF2B5EF4-FFF2-40B4-BE49-F238E27FC236}">
                <a16:creationId xmlns:a16="http://schemas.microsoft.com/office/drawing/2014/main" id="{F36799D0-180B-4BF0-8201-63135F6EE0F6}"/>
              </a:ext>
            </a:extLst>
          </p:cNvPr>
          <p:cNvSpPr>
            <a:spLocks noChangeShapeType="1"/>
          </p:cNvSpPr>
          <p:nvPr/>
        </p:nvSpPr>
        <p:spPr bwMode="auto">
          <a:xfrm>
            <a:off x="6373813" y="2444750"/>
            <a:ext cx="862012"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44049" name="Text Box 25">
            <a:extLst>
              <a:ext uri="{FF2B5EF4-FFF2-40B4-BE49-F238E27FC236}">
                <a16:creationId xmlns:a16="http://schemas.microsoft.com/office/drawing/2014/main" id="{8DE6E64D-9181-4580-93C5-D46350792266}"/>
              </a:ext>
            </a:extLst>
          </p:cNvPr>
          <p:cNvSpPr txBox="1">
            <a:spLocks noChangeArrowheads="1"/>
          </p:cNvSpPr>
          <p:nvPr/>
        </p:nvSpPr>
        <p:spPr bwMode="auto">
          <a:xfrm>
            <a:off x="6551613" y="2454275"/>
            <a:ext cx="1368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SP=0008h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 calcmode="lin" valueType="num">
                                      <p:cBhvr additive="base">
                                        <p:cTn id="7" dur="500" fill="hold"/>
                                        <p:tgtEl>
                                          <p:spTgt spid="111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1619">
                                            <p:txEl>
                                              <p:pRg st="1" end="1"/>
                                            </p:txEl>
                                          </p:spTgt>
                                        </p:tgtEl>
                                        <p:attrNameLst>
                                          <p:attrName>style.visibility</p:attrName>
                                        </p:attrNameLst>
                                      </p:cBhvr>
                                      <p:to>
                                        <p:strVal val="visible"/>
                                      </p:to>
                                    </p:set>
                                    <p:anim calcmode="lin" valueType="num">
                                      <p:cBhvr additive="base">
                                        <p:cTn id="13" dur="500" fill="hold"/>
                                        <p:tgtEl>
                                          <p:spTgt spid="1116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6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1619">
                                            <p:txEl>
                                              <p:pRg st="2" end="2"/>
                                            </p:txEl>
                                          </p:spTgt>
                                        </p:tgtEl>
                                        <p:attrNameLst>
                                          <p:attrName>style.visibility</p:attrName>
                                        </p:attrNameLst>
                                      </p:cBhvr>
                                      <p:to>
                                        <p:strVal val="visible"/>
                                      </p:to>
                                    </p:set>
                                    <p:anim calcmode="lin" valueType="num">
                                      <p:cBhvr additive="base">
                                        <p:cTn id="19" dur="500" fill="hold"/>
                                        <p:tgtEl>
                                          <p:spTgt spid="1116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16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AFBF656-463C-4F3A-BC56-D67605C684CA}"/>
              </a:ext>
            </a:extLst>
          </p:cNvPr>
          <p:cNvSpPr>
            <a:spLocks noGrp="1" noChangeArrowheads="1"/>
          </p:cNvSpPr>
          <p:nvPr>
            <p:ph type="title" idx="4294967295"/>
          </p:nvPr>
        </p:nvSpPr>
        <p:spPr/>
        <p:txBody>
          <a:bodyPr/>
          <a:lstStyle/>
          <a:p>
            <a:pPr eaLnBrk="1" hangingPunct="1"/>
            <a:r>
              <a:rPr lang="cs-CZ" altLang="cs-CZ"/>
              <a:t>Zásobník</a:t>
            </a:r>
          </a:p>
        </p:txBody>
      </p:sp>
      <p:sp>
        <p:nvSpPr>
          <p:cNvPr id="115715" name="Rectangle 3">
            <a:extLst>
              <a:ext uri="{FF2B5EF4-FFF2-40B4-BE49-F238E27FC236}">
                <a16:creationId xmlns:a16="http://schemas.microsoft.com/office/drawing/2014/main" id="{863D3AD8-9512-48CE-B773-D2AB139EBA3B}"/>
              </a:ext>
            </a:extLst>
          </p:cNvPr>
          <p:cNvSpPr>
            <a:spLocks noGrp="1" noChangeArrowheads="1"/>
          </p:cNvSpPr>
          <p:nvPr>
            <p:ph type="body" idx="4294967295"/>
          </p:nvPr>
        </p:nvSpPr>
        <p:spPr/>
        <p:txBody>
          <a:bodyPr/>
          <a:lstStyle/>
          <a:p>
            <a:pPr lvl="1" eaLnBrk="1" hangingPunct="1">
              <a:buFont typeface="Wingdings" panose="05000000000000000000" pitchFamily="2" charset="2"/>
              <a:buChar char=" "/>
            </a:pPr>
            <a:r>
              <a:rPr lang="cs-CZ" altLang="cs-CZ" sz="3200"/>
              <a:t>MOV	AX,1234h</a:t>
            </a:r>
          </a:p>
          <a:p>
            <a:pPr lvl="1" eaLnBrk="1" hangingPunct="1">
              <a:buFont typeface="Wingdings" panose="05000000000000000000" pitchFamily="2" charset="2"/>
              <a:buChar char=" "/>
            </a:pPr>
            <a:r>
              <a:rPr lang="cs-CZ" altLang="cs-CZ" sz="3200"/>
              <a:t>MOV	BX,9876h</a:t>
            </a:r>
          </a:p>
          <a:p>
            <a:pPr lvl="1" eaLnBrk="1" hangingPunct="1">
              <a:buFont typeface="Wingdings" panose="05000000000000000000" pitchFamily="2" charset="2"/>
              <a:buChar char=" "/>
            </a:pPr>
            <a:r>
              <a:rPr lang="cs-CZ" altLang="cs-CZ" sz="3200"/>
              <a:t>PUSH AX</a:t>
            </a:r>
          </a:p>
          <a:p>
            <a:pPr lvl="1" eaLnBrk="1" hangingPunct="1">
              <a:buFont typeface="Wingdings" panose="05000000000000000000" pitchFamily="2" charset="2"/>
              <a:buChar char=" "/>
            </a:pPr>
            <a:r>
              <a:rPr lang="cs-CZ" altLang="cs-CZ" sz="3200"/>
              <a:t>PUSH BX</a:t>
            </a:r>
          </a:p>
          <a:p>
            <a:pPr lvl="1" eaLnBrk="1" hangingPunct="1">
              <a:buFont typeface="Wingdings" panose="05000000000000000000" pitchFamily="2" charset="2"/>
              <a:buChar char=" "/>
            </a:pPr>
            <a:endParaRPr lang="cs-CZ" altLang="cs-CZ" sz="3200"/>
          </a:p>
        </p:txBody>
      </p:sp>
      <p:sp>
        <p:nvSpPr>
          <p:cNvPr id="45060" name="Text Box 4">
            <a:extLst>
              <a:ext uri="{FF2B5EF4-FFF2-40B4-BE49-F238E27FC236}">
                <a16:creationId xmlns:a16="http://schemas.microsoft.com/office/drawing/2014/main" id="{41D4F451-F7C0-46CD-A3CE-0876D5674085}"/>
              </a:ext>
            </a:extLst>
          </p:cNvPr>
          <p:cNvSpPr txBox="1">
            <a:spLocks noChangeArrowheads="1"/>
          </p:cNvSpPr>
          <p:nvPr/>
        </p:nvSpPr>
        <p:spPr bwMode="auto">
          <a:xfrm>
            <a:off x="5508625" y="5445125"/>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5061" name="Text Box 5">
            <a:extLst>
              <a:ext uri="{FF2B5EF4-FFF2-40B4-BE49-F238E27FC236}">
                <a16:creationId xmlns:a16="http://schemas.microsoft.com/office/drawing/2014/main" id="{ABA59BEC-EC7B-49C3-9848-D19A0821B679}"/>
              </a:ext>
            </a:extLst>
          </p:cNvPr>
          <p:cNvSpPr txBox="1">
            <a:spLocks noChangeArrowheads="1"/>
          </p:cNvSpPr>
          <p:nvPr/>
        </p:nvSpPr>
        <p:spPr bwMode="auto">
          <a:xfrm>
            <a:off x="5508625" y="5068888"/>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5062" name="Text Box 6">
            <a:extLst>
              <a:ext uri="{FF2B5EF4-FFF2-40B4-BE49-F238E27FC236}">
                <a16:creationId xmlns:a16="http://schemas.microsoft.com/office/drawing/2014/main" id="{740E05A9-36B2-4337-9006-A5216C0DCBA6}"/>
              </a:ext>
            </a:extLst>
          </p:cNvPr>
          <p:cNvSpPr txBox="1">
            <a:spLocks noChangeArrowheads="1"/>
          </p:cNvSpPr>
          <p:nvPr/>
        </p:nvSpPr>
        <p:spPr bwMode="auto">
          <a:xfrm>
            <a:off x="5508625" y="4692650"/>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5063" name="Text Box 7">
            <a:extLst>
              <a:ext uri="{FF2B5EF4-FFF2-40B4-BE49-F238E27FC236}">
                <a16:creationId xmlns:a16="http://schemas.microsoft.com/office/drawing/2014/main" id="{CFA5CF60-A4AD-43A3-AB29-2F515FDB8102}"/>
              </a:ext>
            </a:extLst>
          </p:cNvPr>
          <p:cNvSpPr txBox="1">
            <a:spLocks noChangeArrowheads="1"/>
          </p:cNvSpPr>
          <p:nvPr/>
        </p:nvSpPr>
        <p:spPr bwMode="auto">
          <a:xfrm>
            <a:off x="5508625" y="4316413"/>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5064" name="Text Box 8">
            <a:extLst>
              <a:ext uri="{FF2B5EF4-FFF2-40B4-BE49-F238E27FC236}">
                <a16:creationId xmlns:a16="http://schemas.microsoft.com/office/drawing/2014/main" id="{B32981B4-890E-44CD-BC67-482B224C62D6}"/>
              </a:ext>
            </a:extLst>
          </p:cNvPr>
          <p:cNvSpPr txBox="1">
            <a:spLocks noChangeArrowheads="1"/>
          </p:cNvSpPr>
          <p:nvPr/>
        </p:nvSpPr>
        <p:spPr bwMode="auto">
          <a:xfrm>
            <a:off x="5508625" y="3940175"/>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5065" name="Text Box 9">
            <a:extLst>
              <a:ext uri="{FF2B5EF4-FFF2-40B4-BE49-F238E27FC236}">
                <a16:creationId xmlns:a16="http://schemas.microsoft.com/office/drawing/2014/main" id="{83C936A1-7BDC-4167-BB8F-6DB694D028E8}"/>
              </a:ext>
            </a:extLst>
          </p:cNvPr>
          <p:cNvSpPr txBox="1">
            <a:spLocks noChangeArrowheads="1"/>
          </p:cNvSpPr>
          <p:nvPr/>
        </p:nvSpPr>
        <p:spPr bwMode="auto">
          <a:xfrm>
            <a:off x="5508625" y="3563938"/>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5066" name="Text Box 10">
            <a:extLst>
              <a:ext uri="{FF2B5EF4-FFF2-40B4-BE49-F238E27FC236}">
                <a16:creationId xmlns:a16="http://schemas.microsoft.com/office/drawing/2014/main" id="{7E563CDE-70A4-4697-9548-839347F4223B}"/>
              </a:ext>
            </a:extLst>
          </p:cNvPr>
          <p:cNvSpPr txBox="1">
            <a:spLocks noChangeArrowheads="1"/>
          </p:cNvSpPr>
          <p:nvPr/>
        </p:nvSpPr>
        <p:spPr bwMode="auto">
          <a:xfrm>
            <a:off x="5508625" y="3187700"/>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5067" name="Text Box 11">
            <a:extLst>
              <a:ext uri="{FF2B5EF4-FFF2-40B4-BE49-F238E27FC236}">
                <a16:creationId xmlns:a16="http://schemas.microsoft.com/office/drawing/2014/main" id="{E91710C3-AB82-4C1A-874F-C3ABDD2BB2B1}"/>
              </a:ext>
            </a:extLst>
          </p:cNvPr>
          <p:cNvSpPr txBox="1">
            <a:spLocks noChangeArrowheads="1"/>
          </p:cNvSpPr>
          <p:nvPr/>
        </p:nvSpPr>
        <p:spPr bwMode="auto">
          <a:xfrm>
            <a:off x="5508625" y="2811463"/>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34</a:t>
            </a:r>
          </a:p>
        </p:txBody>
      </p:sp>
      <p:sp>
        <p:nvSpPr>
          <p:cNvPr id="45068" name="Text Box 12">
            <a:extLst>
              <a:ext uri="{FF2B5EF4-FFF2-40B4-BE49-F238E27FC236}">
                <a16:creationId xmlns:a16="http://schemas.microsoft.com/office/drawing/2014/main" id="{01FDD8B2-5AC1-4606-862C-FC063C1EC2F0}"/>
              </a:ext>
            </a:extLst>
          </p:cNvPr>
          <p:cNvSpPr txBox="1">
            <a:spLocks noChangeArrowheads="1"/>
          </p:cNvSpPr>
          <p:nvPr/>
        </p:nvSpPr>
        <p:spPr bwMode="auto">
          <a:xfrm>
            <a:off x="5508625" y="2435225"/>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12</a:t>
            </a:r>
          </a:p>
        </p:txBody>
      </p:sp>
      <p:sp>
        <p:nvSpPr>
          <p:cNvPr id="45069" name="Text Box 13">
            <a:extLst>
              <a:ext uri="{FF2B5EF4-FFF2-40B4-BE49-F238E27FC236}">
                <a16:creationId xmlns:a16="http://schemas.microsoft.com/office/drawing/2014/main" id="{7639615C-CFB6-4DAD-9EA9-067DA336652A}"/>
              </a:ext>
            </a:extLst>
          </p:cNvPr>
          <p:cNvSpPr txBox="1">
            <a:spLocks noChangeArrowheads="1"/>
          </p:cNvSpPr>
          <p:nvPr/>
        </p:nvSpPr>
        <p:spPr bwMode="auto">
          <a:xfrm>
            <a:off x="5508625" y="2058988"/>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XX</a:t>
            </a:r>
          </a:p>
        </p:txBody>
      </p:sp>
      <p:sp>
        <p:nvSpPr>
          <p:cNvPr id="45070" name="Line 14">
            <a:extLst>
              <a:ext uri="{FF2B5EF4-FFF2-40B4-BE49-F238E27FC236}">
                <a16:creationId xmlns:a16="http://schemas.microsoft.com/office/drawing/2014/main" id="{33B0E632-4966-4187-A414-5498DD516B53}"/>
              </a:ext>
            </a:extLst>
          </p:cNvPr>
          <p:cNvSpPr>
            <a:spLocks noChangeShapeType="1"/>
          </p:cNvSpPr>
          <p:nvPr/>
        </p:nvSpPr>
        <p:spPr bwMode="auto">
          <a:xfrm>
            <a:off x="4284663" y="5821363"/>
            <a:ext cx="1223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45071" name="Text Box 15">
            <a:extLst>
              <a:ext uri="{FF2B5EF4-FFF2-40B4-BE49-F238E27FC236}">
                <a16:creationId xmlns:a16="http://schemas.microsoft.com/office/drawing/2014/main" id="{30F19510-38C0-42E5-B164-FBBAE10191E7}"/>
              </a:ext>
            </a:extLst>
          </p:cNvPr>
          <p:cNvSpPr txBox="1">
            <a:spLocks noChangeArrowheads="1"/>
          </p:cNvSpPr>
          <p:nvPr/>
        </p:nvSpPr>
        <p:spPr bwMode="auto">
          <a:xfrm>
            <a:off x="4103688" y="5821363"/>
            <a:ext cx="1368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SS=1234h</a:t>
            </a:r>
          </a:p>
        </p:txBody>
      </p:sp>
      <p:sp>
        <p:nvSpPr>
          <p:cNvPr id="45072" name="Line 16">
            <a:extLst>
              <a:ext uri="{FF2B5EF4-FFF2-40B4-BE49-F238E27FC236}">
                <a16:creationId xmlns:a16="http://schemas.microsoft.com/office/drawing/2014/main" id="{4003001D-ABE6-42FB-B863-ECF944FEEF7F}"/>
              </a:ext>
            </a:extLst>
          </p:cNvPr>
          <p:cNvSpPr>
            <a:spLocks noChangeShapeType="1"/>
          </p:cNvSpPr>
          <p:nvPr/>
        </p:nvSpPr>
        <p:spPr bwMode="auto">
          <a:xfrm>
            <a:off x="6373813" y="3187700"/>
            <a:ext cx="862012"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45073" name="Text Box 17">
            <a:extLst>
              <a:ext uri="{FF2B5EF4-FFF2-40B4-BE49-F238E27FC236}">
                <a16:creationId xmlns:a16="http://schemas.microsoft.com/office/drawing/2014/main" id="{FCBCB50A-AA77-4521-AA9D-649FD500461A}"/>
              </a:ext>
            </a:extLst>
          </p:cNvPr>
          <p:cNvSpPr txBox="1">
            <a:spLocks noChangeArrowheads="1"/>
          </p:cNvSpPr>
          <p:nvPr/>
        </p:nvSpPr>
        <p:spPr bwMode="auto">
          <a:xfrm>
            <a:off x="6551613" y="3197225"/>
            <a:ext cx="1368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SP=0006h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715">
                                            <p:txEl>
                                              <p:pRg st="3" end="3"/>
                                            </p:txEl>
                                          </p:spTgt>
                                        </p:tgtEl>
                                        <p:attrNameLst>
                                          <p:attrName>style.visibility</p:attrName>
                                        </p:attrNameLst>
                                      </p:cBhvr>
                                      <p:to>
                                        <p:strVal val="visible"/>
                                      </p:to>
                                    </p:set>
                                    <p:anim calcmode="lin" valueType="num">
                                      <p:cBhvr additive="base">
                                        <p:cTn id="7" dur="500" fill="hold"/>
                                        <p:tgtEl>
                                          <p:spTgt spid="11571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03-02">
            <a:extLst>
              <a:ext uri="{FF2B5EF4-FFF2-40B4-BE49-F238E27FC236}">
                <a16:creationId xmlns:a16="http://schemas.microsoft.com/office/drawing/2014/main" id="{DBF67F29-3448-4799-B385-9A62F3F03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38325"/>
            <a:ext cx="8664575" cy="577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a:extLst>
              <a:ext uri="{FF2B5EF4-FFF2-40B4-BE49-F238E27FC236}">
                <a16:creationId xmlns:a16="http://schemas.microsoft.com/office/drawing/2014/main" id="{FE34EA3A-FD40-4EC2-98D9-6E7AFADFF78B}"/>
              </a:ext>
            </a:extLst>
          </p:cNvPr>
          <p:cNvSpPr>
            <a:spLocks noGrp="1" noChangeArrowheads="1"/>
          </p:cNvSpPr>
          <p:nvPr>
            <p:ph type="title"/>
          </p:nvPr>
        </p:nvSpPr>
        <p:spPr/>
        <p:txBody>
          <a:bodyPr/>
          <a:lstStyle/>
          <a:p>
            <a:pPr eaLnBrk="1" hangingPunct="1"/>
            <a:r>
              <a:rPr lang="cs-CZ" altLang="cs-CZ"/>
              <a:t>Pipelining - i8086</a:t>
            </a:r>
          </a:p>
        </p:txBody>
      </p:sp>
      <p:sp>
        <p:nvSpPr>
          <p:cNvPr id="11268" name="Rectangle 3">
            <a:extLst>
              <a:ext uri="{FF2B5EF4-FFF2-40B4-BE49-F238E27FC236}">
                <a16:creationId xmlns:a16="http://schemas.microsoft.com/office/drawing/2014/main" id="{79D719F0-7CD0-4605-A35C-529D2F1F7423}"/>
              </a:ext>
            </a:extLst>
          </p:cNvPr>
          <p:cNvSpPr>
            <a:spLocks noGrp="1" noChangeArrowheads="1"/>
          </p:cNvSpPr>
          <p:nvPr>
            <p:ph type="body" idx="1"/>
          </p:nvPr>
        </p:nvSpPr>
        <p:spPr>
          <a:xfrm>
            <a:off x="420688" y="1630363"/>
            <a:ext cx="8229600" cy="4411662"/>
          </a:xfrm>
        </p:spPr>
        <p:txBody>
          <a:bodyPr/>
          <a:lstStyle/>
          <a:p>
            <a:pPr eaLnBrk="1" hangingPunct="1"/>
            <a:r>
              <a:rPr lang="cs-CZ" altLang="cs-CZ" sz="2000"/>
              <a:t>Jednoduchý pipelining umožňuje EU vykonávat instrukci bez prodlev spojených s načtením strojového kódu instrukce z paměti</a:t>
            </a:r>
          </a:p>
          <a:p>
            <a:pPr eaLnBrk="1" hangingPunct="1"/>
            <a:r>
              <a:rPr lang="cs-CZ" altLang="cs-CZ" sz="2000"/>
              <a:t>EU se občas ocitá bez práce ve „Wait“ stavu, pokud zpracovává instrukci, která potřebuje načíst operandy z paměti</a:t>
            </a:r>
          </a:p>
        </p:txBody>
      </p:sp>
      <p:sp>
        <p:nvSpPr>
          <p:cNvPr id="11269" name="Rectangle 7">
            <a:extLst>
              <a:ext uri="{FF2B5EF4-FFF2-40B4-BE49-F238E27FC236}">
                <a16:creationId xmlns:a16="http://schemas.microsoft.com/office/drawing/2014/main" id="{190410DF-C3BA-4436-9E45-9388A09BA7B9}"/>
              </a:ext>
            </a:extLst>
          </p:cNvPr>
          <p:cNvSpPr>
            <a:spLocks noChangeArrowheads="1"/>
          </p:cNvSpPr>
          <p:nvPr/>
        </p:nvSpPr>
        <p:spPr bwMode="auto">
          <a:xfrm>
            <a:off x="174625" y="5599113"/>
            <a:ext cx="8531225" cy="1258887"/>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6501" name="Text Box 5">
            <a:extLst>
              <a:ext uri="{FF2B5EF4-FFF2-40B4-BE49-F238E27FC236}">
                <a16:creationId xmlns:a16="http://schemas.microsoft.com/office/drawing/2014/main" id="{48B8622D-BF69-4401-A934-E37D664EB8B5}"/>
              </a:ext>
            </a:extLst>
          </p:cNvPr>
          <p:cNvSpPr txBox="1">
            <a:spLocks noChangeArrowheads="1"/>
          </p:cNvSpPr>
          <p:nvPr/>
        </p:nvSpPr>
        <p:spPr bwMode="auto">
          <a:xfrm>
            <a:off x="1290638" y="5537200"/>
            <a:ext cx="2530475" cy="581025"/>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600"/>
              <a:t>Tato instrukce vyžaduje data z paměti</a:t>
            </a:r>
          </a:p>
        </p:txBody>
      </p:sp>
      <p:sp>
        <p:nvSpPr>
          <p:cNvPr id="106504" name="Text Box 8">
            <a:extLst>
              <a:ext uri="{FF2B5EF4-FFF2-40B4-BE49-F238E27FC236}">
                <a16:creationId xmlns:a16="http://schemas.microsoft.com/office/drawing/2014/main" id="{E30A4B92-48B3-479B-AC60-779AAC1CA482}"/>
              </a:ext>
            </a:extLst>
          </p:cNvPr>
          <p:cNvSpPr txBox="1">
            <a:spLocks noChangeArrowheads="1"/>
          </p:cNvSpPr>
          <p:nvPr/>
        </p:nvSpPr>
        <p:spPr bwMode="auto">
          <a:xfrm>
            <a:off x="6076950" y="5653088"/>
            <a:ext cx="1654175" cy="336550"/>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600"/>
              <a:t>Instrukce skoku</a:t>
            </a:r>
          </a:p>
        </p:txBody>
      </p:sp>
      <p:sp>
        <p:nvSpPr>
          <p:cNvPr id="106505" name="Line 9">
            <a:extLst>
              <a:ext uri="{FF2B5EF4-FFF2-40B4-BE49-F238E27FC236}">
                <a16:creationId xmlns:a16="http://schemas.microsoft.com/office/drawing/2014/main" id="{D3ACBDE5-49A5-47DF-BF92-2315B188A5D7}"/>
              </a:ext>
            </a:extLst>
          </p:cNvPr>
          <p:cNvSpPr>
            <a:spLocks noChangeShapeType="1"/>
          </p:cNvSpPr>
          <p:nvPr/>
        </p:nvSpPr>
        <p:spPr bwMode="auto">
          <a:xfrm flipV="1">
            <a:off x="3657600" y="5122863"/>
            <a:ext cx="0" cy="514350"/>
          </a:xfrm>
          <a:prstGeom prst="line">
            <a:avLst/>
          </a:prstGeom>
          <a:noFill/>
          <a:ln w="22225">
            <a:solidFill>
              <a:srgbClr val="00FF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06506" name="Line 10">
            <a:extLst>
              <a:ext uri="{FF2B5EF4-FFF2-40B4-BE49-F238E27FC236}">
                <a16:creationId xmlns:a16="http://schemas.microsoft.com/office/drawing/2014/main" id="{C1783CA3-5756-4980-916D-F92D66A6D6BF}"/>
              </a:ext>
            </a:extLst>
          </p:cNvPr>
          <p:cNvSpPr>
            <a:spLocks noChangeShapeType="1"/>
          </p:cNvSpPr>
          <p:nvPr/>
        </p:nvSpPr>
        <p:spPr bwMode="auto">
          <a:xfrm flipV="1">
            <a:off x="6416675" y="5113338"/>
            <a:ext cx="0" cy="601662"/>
          </a:xfrm>
          <a:prstGeom prst="line">
            <a:avLst/>
          </a:prstGeom>
          <a:noFill/>
          <a:ln w="22225">
            <a:solidFill>
              <a:srgbClr val="00FF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06507" name="Text Box 11">
            <a:extLst>
              <a:ext uri="{FF2B5EF4-FFF2-40B4-BE49-F238E27FC236}">
                <a16:creationId xmlns:a16="http://schemas.microsoft.com/office/drawing/2014/main" id="{B205CF9E-EA9B-4B29-9098-EA4A08A93E40}"/>
              </a:ext>
            </a:extLst>
          </p:cNvPr>
          <p:cNvSpPr txBox="1">
            <a:spLocks noChangeArrowheads="1"/>
          </p:cNvSpPr>
          <p:nvPr/>
        </p:nvSpPr>
        <p:spPr bwMode="auto">
          <a:xfrm>
            <a:off x="6851650" y="2968625"/>
            <a:ext cx="2292350" cy="5810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600"/>
              <a:t>Takhle by to vypadalo bez pipeliningu</a:t>
            </a:r>
          </a:p>
        </p:txBody>
      </p:sp>
      <p:sp>
        <p:nvSpPr>
          <p:cNvPr id="106508" name="Line 12">
            <a:extLst>
              <a:ext uri="{FF2B5EF4-FFF2-40B4-BE49-F238E27FC236}">
                <a16:creationId xmlns:a16="http://schemas.microsoft.com/office/drawing/2014/main" id="{C4817E02-8C9C-46FD-BBB8-8D829EB4C6E9}"/>
              </a:ext>
            </a:extLst>
          </p:cNvPr>
          <p:cNvSpPr>
            <a:spLocks noChangeShapeType="1"/>
          </p:cNvSpPr>
          <p:nvPr/>
        </p:nvSpPr>
        <p:spPr bwMode="auto">
          <a:xfrm flipH="1">
            <a:off x="6488113" y="3244850"/>
            <a:ext cx="450850" cy="492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06509" name="Text Box 13">
            <a:extLst>
              <a:ext uri="{FF2B5EF4-FFF2-40B4-BE49-F238E27FC236}">
                <a16:creationId xmlns:a16="http://schemas.microsoft.com/office/drawing/2014/main" id="{C3E52291-A7F5-4713-B598-3B3C226D80EB}"/>
              </a:ext>
            </a:extLst>
          </p:cNvPr>
          <p:cNvSpPr txBox="1">
            <a:spLocks noChangeArrowheads="1"/>
          </p:cNvSpPr>
          <p:nvPr/>
        </p:nvSpPr>
        <p:spPr bwMode="auto">
          <a:xfrm>
            <a:off x="1695450" y="3054350"/>
            <a:ext cx="2530475" cy="825500"/>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600"/>
              <a:t>Mezitím ale BIU načítá dva bajty strojového kódu do uvolněné fronty</a:t>
            </a:r>
          </a:p>
        </p:txBody>
      </p:sp>
      <p:sp>
        <p:nvSpPr>
          <p:cNvPr id="106510" name="Line 14">
            <a:extLst>
              <a:ext uri="{FF2B5EF4-FFF2-40B4-BE49-F238E27FC236}">
                <a16:creationId xmlns:a16="http://schemas.microsoft.com/office/drawing/2014/main" id="{E5510E5A-7128-4B5B-B46B-EC5770AE8EC4}"/>
              </a:ext>
            </a:extLst>
          </p:cNvPr>
          <p:cNvSpPr>
            <a:spLocks noChangeShapeType="1"/>
          </p:cNvSpPr>
          <p:nvPr/>
        </p:nvSpPr>
        <p:spPr bwMode="auto">
          <a:xfrm>
            <a:off x="3294063" y="3802063"/>
            <a:ext cx="0" cy="377825"/>
          </a:xfrm>
          <a:prstGeom prst="line">
            <a:avLst/>
          </a:prstGeom>
          <a:noFill/>
          <a:ln w="19050">
            <a:solidFill>
              <a:srgbClr val="00FF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06511" name="Line 15">
            <a:extLst>
              <a:ext uri="{FF2B5EF4-FFF2-40B4-BE49-F238E27FC236}">
                <a16:creationId xmlns:a16="http://schemas.microsoft.com/office/drawing/2014/main" id="{1FA0DAAE-2551-45EB-8EF8-CF7FFBCDCF74}"/>
              </a:ext>
            </a:extLst>
          </p:cNvPr>
          <p:cNvSpPr>
            <a:spLocks noChangeShapeType="1"/>
          </p:cNvSpPr>
          <p:nvPr/>
        </p:nvSpPr>
        <p:spPr bwMode="auto">
          <a:xfrm>
            <a:off x="3829050" y="3814763"/>
            <a:ext cx="0" cy="377825"/>
          </a:xfrm>
          <a:prstGeom prst="line">
            <a:avLst/>
          </a:prstGeom>
          <a:noFill/>
          <a:ln w="19050">
            <a:solidFill>
              <a:srgbClr val="00FF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06512" name="AutoShape 16">
            <a:extLst>
              <a:ext uri="{FF2B5EF4-FFF2-40B4-BE49-F238E27FC236}">
                <a16:creationId xmlns:a16="http://schemas.microsoft.com/office/drawing/2014/main" id="{13374C62-722F-483D-94ED-705BDE633FC5}"/>
              </a:ext>
            </a:extLst>
          </p:cNvPr>
          <p:cNvSpPr>
            <a:spLocks noChangeArrowheads="1"/>
          </p:cNvSpPr>
          <p:nvPr/>
        </p:nvSpPr>
        <p:spPr bwMode="auto">
          <a:xfrm>
            <a:off x="3960813" y="4876800"/>
            <a:ext cx="493712" cy="26035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06513" name="Text Box 17">
            <a:extLst>
              <a:ext uri="{FF2B5EF4-FFF2-40B4-BE49-F238E27FC236}">
                <a16:creationId xmlns:a16="http://schemas.microsoft.com/office/drawing/2014/main" id="{E3730287-0B8A-439D-A41E-4A9A40558482}"/>
              </a:ext>
            </a:extLst>
          </p:cNvPr>
          <p:cNvSpPr txBox="1">
            <a:spLocks noChangeArrowheads="1"/>
          </p:cNvSpPr>
          <p:nvPr/>
        </p:nvSpPr>
        <p:spPr bwMode="auto">
          <a:xfrm>
            <a:off x="4578350" y="3051175"/>
            <a:ext cx="2147888" cy="825500"/>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sz="1600"/>
              <a:t>Tyto bajty se kvůli skoku čtou do fronty zbytečně</a:t>
            </a:r>
          </a:p>
        </p:txBody>
      </p:sp>
      <p:sp>
        <p:nvSpPr>
          <p:cNvPr id="106514" name="Line 18">
            <a:extLst>
              <a:ext uri="{FF2B5EF4-FFF2-40B4-BE49-F238E27FC236}">
                <a16:creationId xmlns:a16="http://schemas.microsoft.com/office/drawing/2014/main" id="{804F625D-AA34-4CA6-BCFD-C24EB1FF288E}"/>
              </a:ext>
            </a:extLst>
          </p:cNvPr>
          <p:cNvSpPr>
            <a:spLocks noChangeShapeType="1"/>
          </p:cNvSpPr>
          <p:nvPr/>
        </p:nvSpPr>
        <p:spPr bwMode="auto">
          <a:xfrm>
            <a:off x="5122863" y="3802063"/>
            <a:ext cx="0" cy="377825"/>
          </a:xfrm>
          <a:prstGeom prst="line">
            <a:avLst/>
          </a:prstGeom>
          <a:noFill/>
          <a:ln w="19050">
            <a:solidFill>
              <a:srgbClr val="00FF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06515" name="Line 19">
            <a:extLst>
              <a:ext uri="{FF2B5EF4-FFF2-40B4-BE49-F238E27FC236}">
                <a16:creationId xmlns:a16="http://schemas.microsoft.com/office/drawing/2014/main" id="{4AE45D2A-D11C-423B-990F-90F75EF39E9E}"/>
              </a:ext>
            </a:extLst>
          </p:cNvPr>
          <p:cNvSpPr>
            <a:spLocks noChangeShapeType="1"/>
          </p:cNvSpPr>
          <p:nvPr/>
        </p:nvSpPr>
        <p:spPr bwMode="auto">
          <a:xfrm>
            <a:off x="5629275" y="3814763"/>
            <a:ext cx="0" cy="377825"/>
          </a:xfrm>
          <a:prstGeom prst="line">
            <a:avLst/>
          </a:prstGeom>
          <a:noFill/>
          <a:ln w="19050">
            <a:solidFill>
              <a:srgbClr val="00FF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06516" name="Line 20">
            <a:extLst>
              <a:ext uri="{FF2B5EF4-FFF2-40B4-BE49-F238E27FC236}">
                <a16:creationId xmlns:a16="http://schemas.microsoft.com/office/drawing/2014/main" id="{04924453-11FF-4200-AE17-555296E56C45}"/>
              </a:ext>
            </a:extLst>
          </p:cNvPr>
          <p:cNvSpPr>
            <a:spLocks noChangeShapeType="1"/>
          </p:cNvSpPr>
          <p:nvPr/>
        </p:nvSpPr>
        <p:spPr bwMode="auto">
          <a:xfrm>
            <a:off x="6196013" y="3800475"/>
            <a:ext cx="0" cy="377825"/>
          </a:xfrm>
          <a:prstGeom prst="line">
            <a:avLst/>
          </a:prstGeom>
          <a:noFill/>
          <a:ln w="19050">
            <a:solidFill>
              <a:srgbClr val="00FF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cxnSp>
        <p:nvCxnSpPr>
          <p:cNvPr id="3" name="Přímá spojnice se šipkou 2">
            <a:extLst>
              <a:ext uri="{FF2B5EF4-FFF2-40B4-BE49-F238E27FC236}">
                <a16:creationId xmlns:a16="http://schemas.microsoft.com/office/drawing/2014/main" id="{6C4BB7C0-B4AA-41A6-9579-AA7DC49D793F}"/>
              </a:ext>
            </a:extLst>
          </p:cNvPr>
          <p:cNvCxnSpPr>
            <a:cxnSpLocks/>
          </p:cNvCxnSpPr>
          <p:nvPr/>
        </p:nvCxnSpPr>
        <p:spPr>
          <a:xfrm>
            <a:off x="4355976" y="6345324"/>
            <a:ext cx="4273119" cy="22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ovéPole 7">
            <a:extLst>
              <a:ext uri="{FF2B5EF4-FFF2-40B4-BE49-F238E27FC236}">
                <a16:creationId xmlns:a16="http://schemas.microsoft.com/office/drawing/2014/main" id="{A4FB1343-55F4-413C-95FC-26BADB13F331}"/>
              </a:ext>
            </a:extLst>
          </p:cNvPr>
          <p:cNvSpPr txBox="1"/>
          <p:nvPr/>
        </p:nvSpPr>
        <p:spPr>
          <a:xfrm>
            <a:off x="7647815" y="6330196"/>
            <a:ext cx="1080120" cy="369332"/>
          </a:xfrm>
          <a:prstGeom prst="rect">
            <a:avLst/>
          </a:prstGeom>
          <a:noFill/>
        </p:spPr>
        <p:txBody>
          <a:bodyPr wrap="square" rtlCol="0">
            <a:spAutoFit/>
          </a:bodyPr>
          <a:lstStyle/>
          <a:p>
            <a:r>
              <a:rPr lang="cs-CZ" dirty="0"/>
              <a:t>čas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6507"/>
                                        </p:tgtEl>
                                        <p:attrNameLst>
                                          <p:attrName>style.visibility</p:attrName>
                                        </p:attrNameLst>
                                      </p:cBhvr>
                                      <p:to>
                                        <p:strVal val="visible"/>
                                      </p:to>
                                    </p:set>
                                    <p:anim calcmode="lin" valueType="num">
                                      <p:cBhvr additive="base">
                                        <p:cTn id="7" dur="500" fill="hold"/>
                                        <p:tgtEl>
                                          <p:spTgt spid="106507"/>
                                        </p:tgtEl>
                                        <p:attrNameLst>
                                          <p:attrName>ppt_x</p:attrName>
                                        </p:attrNameLst>
                                      </p:cBhvr>
                                      <p:tavLst>
                                        <p:tav tm="0">
                                          <p:val>
                                            <p:strVal val="1+#ppt_w/2"/>
                                          </p:val>
                                        </p:tav>
                                        <p:tav tm="100000">
                                          <p:val>
                                            <p:strVal val="#ppt_x"/>
                                          </p:val>
                                        </p:tav>
                                      </p:tavLst>
                                    </p:anim>
                                    <p:anim calcmode="lin" valueType="num">
                                      <p:cBhvr additive="base">
                                        <p:cTn id="8" dur="500" fill="hold"/>
                                        <p:tgtEl>
                                          <p:spTgt spid="10650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6508"/>
                                        </p:tgtEl>
                                        <p:attrNameLst>
                                          <p:attrName>style.visibility</p:attrName>
                                        </p:attrNameLst>
                                      </p:cBhvr>
                                      <p:to>
                                        <p:strVal val="visible"/>
                                      </p:to>
                                    </p:set>
                                    <p:anim calcmode="lin" valueType="num">
                                      <p:cBhvr additive="base">
                                        <p:cTn id="11" dur="500" fill="hold"/>
                                        <p:tgtEl>
                                          <p:spTgt spid="106508"/>
                                        </p:tgtEl>
                                        <p:attrNameLst>
                                          <p:attrName>ppt_x</p:attrName>
                                        </p:attrNameLst>
                                      </p:cBhvr>
                                      <p:tavLst>
                                        <p:tav tm="0">
                                          <p:val>
                                            <p:strVal val="1+#ppt_w/2"/>
                                          </p:val>
                                        </p:tav>
                                        <p:tav tm="100000">
                                          <p:val>
                                            <p:strVal val="#ppt_x"/>
                                          </p:val>
                                        </p:tav>
                                      </p:tavLst>
                                    </p:anim>
                                    <p:anim calcmode="lin" valueType="num">
                                      <p:cBhvr additive="base">
                                        <p:cTn id="12" dur="500" fill="hold"/>
                                        <p:tgtEl>
                                          <p:spTgt spid="106508"/>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6501"/>
                                        </p:tgtEl>
                                        <p:attrNameLst>
                                          <p:attrName>style.visibility</p:attrName>
                                        </p:attrNameLst>
                                      </p:cBhvr>
                                      <p:to>
                                        <p:strVal val="visible"/>
                                      </p:to>
                                    </p:set>
                                    <p:anim calcmode="lin" valueType="num">
                                      <p:cBhvr additive="base">
                                        <p:cTn id="17" dur="500" fill="hold"/>
                                        <p:tgtEl>
                                          <p:spTgt spid="106501"/>
                                        </p:tgtEl>
                                        <p:attrNameLst>
                                          <p:attrName>ppt_x</p:attrName>
                                        </p:attrNameLst>
                                      </p:cBhvr>
                                      <p:tavLst>
                                        <p:tav tm="0">
                                          <p:val>
                                            <p:strVal val="#ppt_x"/>
                                          </p:val>
                                        </p:tav>
                                        <p:tav tm="100000">
                                          <p:val>
                                            <p:strVal val="#ppt_x"/>
                                          </p:val>
                                        </p:tav>
                                      </p:tavLst>
                                    </p:anim>
                                    <p:anim calcmode="lin" valueType="num">
                                      <p:cBhvr additive="base">
                                        <p:cTn id="18" dur="500" fill="hold"/>
                                        <p:tgtEl>
                                          <p:spTgt spid="10650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6505"/>
                                        </p:tgtEl>
                                        <p:attrNameLst>
                                          <p:attrName>style.visibility</p:attrName>
                                        </p:attrNameLst>
                                      </p:cBhvr>
                                      <p:to>
                                        <p:strVal val="visible"/>
                                      </p:to>
                                    </p:set>
                                    <p:anim calcmode="lin" valueType="num">
                                      <p:cBhvr additive="base">
                                        <p:cTn id="21" dur="500" fill="hold"/>
                                        <p:tgtEl>
                                          <p:spTgt spid="106505"/>
                                        </p:tgtEl>
                                        <p:attrNameLst>
                                          <p:attrName>ppt_x</p:attrName>
                                        </p:attrNameLst>
                                      </p:cBhvr>
                                      <p:tavLst>
                                        <p:tav tm="0">
                                          <p:val>
                                            <p:strVal val="#ppt_x"/>
                                          </p:val>
                                        </p:tav>
                                        <p:tav tm="100000">
                                          <p:val>
                                            <p:strVal val="#ppt_x"/>
                                          </p:val>
                                        </p:tav>
                                      </p:tavLst>
                                    </p:anim>
                                    <p:anim calcmode="lin" valueType="num">
                                      <p:cBhvr additive="base">
                                        <p:cTn id="22" dur="500" fill="hold"/>
                                        <p:tgtEl>
                                          <p:spTgt spid="106505"/>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6509"/>
                                        </p:tgtEl>
                                        <p:attrNameLst>
                                          <p:attrName>style.visibility</p:attrName>
                                        </p:attrNameLst>
                                      </p:cBhvr>
                                      <p:to>
                                        <p:strVal val="visible"/>
                                      </p:to>
                                    </p:set>
                                    <p:anim calcmode="lin" valueType="num">
                                      <p:cBhvr additive="base">
                                        <p:cTn id="27" dur="500" fill="hold"/>
                                        <p:tgtEl>
                                          <p:spTgt spid="106509"/>
                                        </p:tgtEl>
                                        <p:attrNameLst>
                                          <p:attrName>ppt_x</p:attrName>
                                        </p:attrNameLst>
                                      </p:cBhvr>
                                      <p:tavLst>
                                        <p:tav tm="0">
                                          <p:val>
                                            <p:strVal val="0-#ppt_w/2"/>
                                          </p:val>
                                        </p:tav>
                                        <p:tav tm="100000">
                                          <p:val>
                                            <p:strVal val="#ppt_x"/>
                                          </p:val>
                                        </p:tav>
                                      </p:tavLst>
                                    </p:anim>
                                    <p:anim calcmode="lin" valueType="num">
                                      <p:cBhvr additive="base">
                                        <p:cTn id="28" dur="500" fill="hold"/>
                                        <p:tgtEl>
                                          <p:spTgt spid="106509"/>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06510"/>
                                        </p:tgtEl>
                                        <p:attrNameLst>
                                          <p:attrName>style.visibility</p:attrName>
                                        </p:attrNameLst>
                                      </p:cBhvr>
                                      <p:to>
                                        <p:strVal val="visible"/>
                                      </p:to>
                                    </p:set>
                                    <p:anim calcmode="lin" valueType="num">
                                      <p:cBhvr additive="base">
                                        <p:cTn id="31" dur="500" fill="hold"/>
                                        <p:tgtEl>
                                          <p:spTgt spid="106510"/>
                                        </p:tgtEl>
                                        <p:attrNameLst>
                                          <p:attrName>ppt_x</p:attrName>
                                        </p:attrNameLst>
                                      </p:cBhvr>
                                      <p:tavLst>
                                        <p:tav tm="0">
                                          <p:val>
                                            <p:strVal val="0-#ppt_w/2"/>
                                          </p:val>
                                        </p:tav>
                                        <p:tav tm="100000">
                                          <p:val>
                                            <p:strVal val="#ppt_x"/>
                                          </p:val>
                                        </p:tav>
                                      </p:tavLst>
                                    </p:anim>
                                    <p:anim calcmode="lin" valueType="num">
                                      <p:cBhvr additive="base">
                                        <p:cTn id="32" dur="500" fill="hold"/>
                                        <p:tgtEl>
                                          <p:spTgt spid="106510"/>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06511"/>
                                        </p:tgtEl>
                                        <p:attrNameLst>
                                          <p:attrName>style.visibility</p:attrName>
                                        </p:attrNameLst>
                                      </p:cBhvr>
                                      <p:to>
                                        <p:strVal val="visible"/>
                                      </p:to>
                                    </p:set>
                                    <p:anim calcmode="lin" valueType="num">
                                      <p:cBhvr additive="base">
                                        <p:cTn id="35" dur="500" fill="hold"/>
                                        <p:tgtEl>
                                          <p:spTgt spid="106511"/>
                                        </p:tgtEl>
                                        <p:attrNameLst>
                                          <p:attrName>ppt_x</p:attrName>
                                        </p:attrNameLst>
                                      </p:cBhvr>
                                      <p:tavLst>
                                        <p:tav tm="0">
                                          <p:val>
                                            <p:strVal val="0-#ppt_w/2"/>
                                          </p:val>
                                        </p:tav>
                                        <p:tav tm="100000">
                                          <p:val>
                                            <p:strVal val="#ppt_x"/>
                                          </p:val>
                                        </p:tav>
                                      </p:tavLst>
                                    </p:anim>
                                    <p:anim calcmode="lin" valueType="num">
                                      <p:cBhvr additive="base">
                                        <p:cTn id="36" dur="500" fill="hold"/>
                                        <p:tgtEl>
                                          <p:spTgt spid="106511"/>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06512"/>
                                        </p:tgtEl>
                                        <p:attrNameLst>
                                          <p:attrName>style.visibility</p:attrName>
                                        </p:attrNameLst>
                                      </p:cBhvr>
                                      <p:to>
                                        <p:strVal val="visible"/>
                                      </p:to>
                                    </p:set>
                                    <p:animEffect transition="in" filter="blinds(horizontal)">
                                      <p:cBhvr>
                                        <p:cTn id="41" dur="500"/>
                                        <p:tgtEl>
                                          <p:spTgt spid="10651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106506"/>
                                        </p:tgtEl>
                                        <p:attrNameLst>
                                          <p:attrName>style.visibility</p:attrName>
                                        </p:attrNameLst>
                                      </p:cBhvr>
                                      <p:to>
                                        <p:strVal val="visible"/>
                                      </p:to>
                                    </p:set>
                                    <p:anim calcmode="lin" valueType="num">
                                      <p:cBhvr additive="base">
                                        <p:cTn id="46" dur="500" fill="hold"/>
                                        <p:tgtEl>
                                          <p:spTgt spid="106506"/>
                                        </p:tgtEl>
                                        <p:attrNameLst>
                                          <p:attrName>ppt_x</p:attrName>
                                        </p:attrNameLst>
                                      </p:cBhvr>
                                      <p:tavLst>
                                        <p:tav tm="0">
                                          <p:val>
                                            <p:strVal val="#ppt_x"/>
                                          </p:val>
                                        </p:tav>
                                        <p:tav tm="100000">
                                          <p:val>
                                            <p:strVal val="#ppt_x"/>
                                          </p:val>
                                        </p:tav>
                                      </p:tavLst>
                                    </p:anim>
                                    <p:anim calcmode="lin" valueType="num">
                                      <p:cBhvr additive="base">
                                        <p:cTn id="47" dur="500" fill="hold"/>
                                        <p:tgtEl>
                                          <p:spTgt spid="106506"/>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06504"/>
                                        </p:tgtEl>
                                        <p:attrNameLst>
                                          <p:attrName>style.visibility</p:attrName>
                                        </p:attrNameLst>
                                      </p:cBhvr>
                                      <p:to>
                                        <p:strVal val="visible"/>
                                      </p:to>
                                    </p:set>
                                    <p:anim calcmode="lin" valueType="num">
                                      <p:cBhvr additive="base">
                                        <p:cTn id="50" dur="500" fill="hold"/>
                                        <p:tgtEl>
                                          <p:spTgt spid="106504"/>
                                        </p:tgtEl>
                                        <p:attrNameLst>
                                          <p:attrName>ppt_x</p:attrName>
                                        </p:attrNameLst>
                                      </p:cBhvr>
                                      <p:tavLst>
                                        <p:tav tm="0">
                                          <p:val>
                                            <p:strVal val="#ppt_x"/>
                                          </p:val>
                                        </p:tav>
                                        <p:tav tm="100000">
                                          <p:val>
                                            <p:strVal val="#ppt_x"/>
                                          </p:val>
                                        </p:tav>
                                      </p:tavLst>
                                    </p:anim>
                                    <p:anim calcmode="lin" valueType="num">
                                      <p:cBhvr additive="base">
                                        <p:cTn id="51" dur="500" fill="hold"/>
                                        <p:tgtEl>
                                          <p:spTgt spid="106504"/>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1" fill="hold" nodeType="clickEffect">
                                  <p:stCondLst>
                                    <p:cond delay="0"/>
                                  </p:stCondLst>
                                  <p:childTnLst>
                                    <p:set>
                                      <p:cBhvr>
                                        <p:cTn id="55" dur="1" fill="hold">
                                          <p:stCondLst>
                                            <p:cond delay="0"/>
                                          </p:stCondLst>
                                        </p:cTn>
                                        <p:tgtEl>
                                          <p:spTgt spid="106514"/>
                                        </p:tgtEl>
                                        <p:attrNameLst>
                                          <p:attrName>style.visibility</p:attrName>
                                        </p:attrNameLst>
                                      </p:cBhvr>
                                      <p:to>
                                        <p:strVal val="visible"/>
                                      </p:to>
                                    </p:set>
                                    <p:anim calcmode="lin" valueType="num">
                                      <p:cBhvr additive="base">
                                        <p:cTn id="56" dur="500" fill="hold"/>
                                        <p:tgtEl>
                                          <p:spTgt spid="106514"/>
                                        </p:tgtEl>
                                        <p:attrNameLst>
                                          <p:attrName>ppt_x</p:attrName>
                                        </p:attrNameLst>
                                      </p:cBhvr>
                                      <p:tavLst>
                                        <p:tav tm="0">
                                          <p:val>
                                            <p:strVal val="#ppt_x"/>
                                          </p:val>
                                        </p:tav>
                                        <p:tav tm="100000">
                                          <p:val>
                                            <p:strVal val="#ppt_x"/>
                                          </p:val>
                                        </p:tav>
                                      </p:tavLst>
                                    </p:anim>
                                    <p:anim calcmode="lin" valueType="num">
                                      <p:cBhvr additive="base">
                                        <p:cTn id="57" dur="500" fill="hold"/>
                                        <p:tgtEl>
                                          <p:spTgt spid="106514"/>
                                        </p:tgtEl>
                                        <p:attrNameLst>
                                          <p:attrName>ppt_y</p:attrName>
                                        </p:attrNameLst>
                                      </p:cBhvr>
                                      <p:tavLst>
                                        <p:tav tm="0">
                                          <p:val>
                                            <p:strVal val="0-#ppt_h/2"/>
                                          </p:val>
                                        </p:tav>
                                        <p:tav tm="100000">
                                          <p:val>
                                            <p:strVal val="#ppt_y"/>
                                          </p:val>
                                        </p:tav>
                                      </p:tavLst>
                                    </p:anim>
                                  </p:childTnLst>
                                </p:cTn>
                              </p:par>
                              <p:par>
                                <p:cTn id="58" presetID="2" presetClass="entr" presetSubtype="1" fill="hold" nodeType="withEffect">
                                  <p:stCondLst>
                                    <p:cond delay="0"/>
                                  </p:stCondLst>
                                  <p:childTnLst>
                                    <p:set>
                                      <p:cBhvr>
                                        <p:cTn id="59" dur="1" fill="hold">
                                          <p:stCondLst>
                                            <p:cond delay="0"/>
                                          </p:stCondLst>
                                        </p:cTn>
                                        <p:tgtEl>
                                          <p:spTgt spid="106515"/>
                                        </p:tgtEl>
                                        <p:attrNameLst>
                                          <p:attrName>style.visibility</p:attrName>
                                        </p:attrNameLst>
                                      </p:cBhvr>
                                      <p:to>
                                        <p:strVal val="visible"/>
                                      </p:to>
                                    </p:set>
                                    <p:anim calcmode="lin" valueType="num">
                                      <p:cBhvr additive="base">
                                        <p:cTn id="60" dur="500" fill="hold"/>
                                        <p:tgtEl>
                                          <p:spTgt spid="106515"/>
                                        </p:tgtEl>
                                        <p:attrNameLst>
                                          <p:attrName>ppt_x</p:attrName>
                                        </p:attrNameLst>
                                      </p:cBhvr>
                                      <p:tavLst>
                                        <p:tav tm="0">
                                          <p:val>
                                            <p:strVal val="#ppt_x"/>
                                          </p:val>
                                        </p:tav>
                                        <p:tav tm="100000">
                                          <p:val>
                                            <p:strVal val="#ppt_x"/>
                                          </p:val>
                                        </p:tav>
                                      </p:tavLst>
                                    </p:anim>
                                    <p:anim calcmode="lin" valueType="num">
                                      <p:cBhvr additive="base">
                                        <p:cTn id="61" dur="500" fill="hold"/>
                                        <p:tgtEl>
                                          <p:spTgt spid="106515"/>
                                        </p:tgtEl>
                                        <p:attrNameLst>
                                          <p:attrName>ppt_y</p:attrName>
                                        </p:attrNameLst>
                                      </p:cBhvr>
                                      <p:tavLst>
                                        <p:tav tm="0">
                                          <p:val>
                                            <p:strVal val="0-#ppt_h/2"/>
                                          </p:val>
                                        </p:tav>
                                        <p:tav tm="100000">
                                          <p:val>
                                            <p:strVal val="#ppt_y"/>
                                          </p:val>
                                        </p:tav>
                                      </p:tavLst>
                                    </p:anim>
                                  </p:childTnLst>
                                </p:cTn>
                              </p:par>
                              <p:par>
                                <p:cTn id="62" presetID="2" presetClass="entr" presetSubtype="1" fill="hold" nodeType="withEffect">
                                  <p:stCondLst>
                                    <p:cond delay="0"/>
                                  </p:stCondLst>
                                  <p:childTnLst>
                                    <p:set>
                                      <p:cBhvr>
                                        <p:cTn id="63" dur="1" fill="hold">
                                          <p:stCondLst>
                                            <p:cond delay="0"/>
                                          </p:stCondLst>
                                        </p:cTn>
                                        <p:tgtEl>
                                          <p:spTgt spid="106516"/>
                                        </p:tgtEl>
                                        <p:attrNameLst>
                                          <p:attrName>style.visibility</p:attrName>
                                        </p:attrNameLst>
                                      </p:cBhvr>
                                      <p:to>
                                        <p:strVal val="visible"/>
                                      </p:to>
                                    </p:set>
                                    <p:anim calcmode="lin" valueType="num">
                                      <p:cBhvr additive="base">
                                        <p:cTn id="64" dur="500" fill="hold"/>
                                        <p:tgtEl>
                                          <p:spTgt spid="106516"/>
                                        </p:tgtEl>
                                        <p:attrNameLst>
                                          <p:attrName>ppt_x</p:attrName>
                                        </p:attrNameLst>
                                      </p:cBhvr>
                                      <p:tavLst>
                                        <p:tav tm="0">
                                          <p:val>
                                            <p:strVal val="#ppt_x"/>
                                          </p:val>
                                        </p:tav>
                                        <p:tav tm="100000">
                                          <p:val>
                                            <p:strVal val="#ppt_x"/>
                                          </p:val>
                                        </p:tav>
                                      </p:tavLst>
                                    </p:anim>
                                    <p:anim calcmode="lin" valueType="num">
                                      <p:cBhvr additive="base">
                                        <p:cTn id="65" dur="500" fill="hold"/>
                                        <p:tgtEl>
                                          <p:spTgt spid="106516"/>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0"/>
                                  </p:stCondLst>
                                  <p:childTnLst>
                                    <p:set>
                                      <p:cBhvr>
                                        <p:cTn id="67" dur="1" fill="hold">
                                          <p:stCondLst>
                                            <p:cond delay="0"/>
                                          </p:stCondLst>
                                        </p:cTn>
                                        <p:tgtEl>
                                          <p:spTgt spid="106513"/>
                                        </p:tgtEl>
                                        <p:attrNameLst>
                                          <p:attrName>style.visibility</p:attrName>
                                        </p:attrNameLst>
                                      </p:cBhvr>
                                      <p:to>
                                        <p:strVal val="visible"/>
                                      </p:to>
                                    </p:set>
                                    <p:anim calcmode="lin" valueType="num">
                                      <p:cBhvr additive="base">
                                        <p:cTn id="68" dur="500" fill="hold"/>
                                        <p:tgtEl>
                                          <p:spTgt spid="106513"/>
                                        </p:tgtEl>
                                        <p:attrNameLst>
                                          <p:attrName>ppt_x</p:attrName>
                                        </p:attrNameLst>
                                      </p:cBhvr>
                                      <p:tavLst>
                                        <p:tav tm="0">
                                          <p:val>
                                            <p:strVal val="#ppt_x"/>
                                          </p:val>
                                        </p:tav>
                                        <p:tav tm="100000">
                                          <p:val>
                                            <p:strVal val="#ppt_x"/>
                                          </p:val>
                                        </p:tav>
                                      </p:tavLst>
                                    </p:anim>
                                    <p:anim calcmode="lin" valueType="num">
                                      <p:cBhvr additive="base">
                                        <p:cTn id="69" dur="500" fill="hold"/>
                                        <p:tgtEl>
                                          <p:spTgt spid="1065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nimBg="1"/>
      <p:bldP spid="106504" grpId="0" animBg="1"/>
      <p:bldP spid="106507" grpId="0" animBg="1"/>
      <p:bldP spid="106509" grpId="0" animBg="1"/>
      <p:bldP spid="106512" grpId="0" animBg="1"/>
      <p:bldP spid="10651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6FD4536-AC8F-4657-A1C7-8FA9F7EE862E}"/>
              </a:ext>
            </a:extLst>
          </p:cNvPr>
          <p:cNvSpPr>
            <a:spLocks noGrp="1" noChangeArrowheads="1"/>
          </p:cNvSpPr>
          <p:nvPr>
            <p:ph type="title" idx="4294967295"/>
          </p:nvPr>
        </p:nvSpPr>
        <p:spPr/>
        <p:txBody>
          <a:bodyPr/>
          <a:lstStyle/>
          <a:p>
            <a:pPr eaLnBrk="1" hangingPunct="1"/>
            <a:r>
              <a:rPr lang="cs-CZ" altLang="cs-CZ"/>
              <a:t>Zásobník</a:t>
            </a:r>
          </a:p>
        </p:txBody>
      </p:sp>
      <p:sp>
        <p:nvSpPr>
          <p:cNvPr id="116739" name="Rectangle 3">
            <a:extLst>
              <a:ext uri="{FF2B5EF4-FFF2-40B4-BE49-F238E27FC236}">
                <a16:creationId xmlns:a16="http://schemas.microsoft.com/office/drawing/2014/main" id="{CDD76C3D-3F86-41A7-9B79-87C3C7C07733}"/>
              </a:ext>
            </a:extLst>
          </p:cNvPr>
          <p:cNvSpPr>
            <a:spLocks noGrp="1" noChangeArrowheads="1"/>
          </p:cNvSpPr>
          <p:nvPr>
            <p:ph type="body" idx="4294967295"/>
          </p:nvPr>
        </p:nvSpPr>
        <p:spPr/>
        <p:txBody>
          <a:bodyPr/>
          <a:lstStyle/>
          <a:p>
            <a:pPr lvl="1" eaLnBrk="1" hangingPunct="1">
              <a:buFont typeface="Wingdings" panose="05000000000000000000" pitchFamily="2" charset="2"/>
              <a:buChar char=" "/>
            </a:pPr>
            <a:r>
              <a:rPr lang="cs-CZ" altLang="cs-CZ" sz="3200"/>
              <a:t>MOV	AX,1234h</a:t>
            </a:r>
          </a:p>
          <a:p>
            <a:pPr lvl="1" eaLnBrk="1" hangingPunct="1">
              <a:buFont typeface="Wingdings" panose="05000000000000000000" pitchFamily="2" charset="2"/>
              <a:buChar char=" "/>
            </a:pPr>
            <a:r>
              <a:rPr lang="cs-CZ" altLang="cs-CZ" sz="3200"/>
              <a:t>MOV	BX,9876h</a:t>
            </a:r>
          </a:p>
          <a:p>
            <a:pPr lvl="1" eaLnBrk="1" hangingPunct="1">
              <a:buFont typeface="Wingdings" panose="05000000000000000000" pitchFamily="2" charset="2"/>
              <a:buChar char=" "/>
            </a:pPr>
            <a:r>
              <a:rPr lang="cs-CZ" altLang="cs-CZ" sz="3200"/>
              <a:t>PUSH AX</a:t>
            </a:r>
          </a:p>
          <a:p>
            <a:pPr lvl="1" eaLnBrk="1" hangingPunct="1">
              <a:buFont typeface="Wingdings" panose="05000000000000000000" pitchFamily="2" charset="2"/>
              <a:buChar char=" "/>
            </a:pPr>
            <a:r>
              <a:rPr lang="cs-CZ" altLang="cs-CZ" sz="3200"/>
              <a:t>PUSH BX</a:t>
            </a:r>
          </a:p>
          <a:p>
            <a:pPr lvl="1" eaLnBrk="1" hangingPunct="1">
              <a:buFont typeface="Wingdings" panose="05000000000000000000" pitchFamily="2" charset="2"/>
              <a:buChar char=" "/>
            </a:pPr>
            <a:r>
              <a:rPr lang="cs-CZ" altLang="cs-CZ" sz="3200"/>
              <a:t>POP 	AX</a:t>
            </a:r>
          </a:p>
          <a:p>
            <a:pPr lvl="1" eaLnBrk="1" hangingPunct="1">
              <a:buFont typeface="Wingdings" panose="05000000000000000000" pitchFamily="2" charset="2"/>
              <a:buChar char=" "/>
            </a:pPr>
            <a:endParaRPr lang="cs-CZ" altLang="cs-CZ" sz="3200"/>
          </a:p>
        </p:txBody>
      </p:sp>
      <p:sp>
        <p:nvSpPr>
          <p:cNvPr id="46084" name="Text Box 4">
            <a:extLst>
              <a:ext uri="{FF2B5EF4-FFF2-40B4-BE49-F238E27FC236}">
                <a16:creationId xmlns:a16="http://schemas.microsoft.com/office/drawing/2014/main" id="{8FA81D1D-9267-46A8-8143-DE11859B1BEA}"/>
              </a:ext>
            </a:extLst>
          </p:cNvPr>
          <p:cNvSpPr txBox="1">
            <a:spLocks noChangeArrowheads="1"/>
          </p:cNvSpPr>
          <p:nvPr/>
        </p:nvSpPr>
        <p:spPr bwMode="auto">
          <a:xfrm>
            <a:off x="5508625" y="5445125"/>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6085" name="Text Box 5">
            <a:extLst>
              <a:ext uri="{FF2B5EF4-FFF2-40B4-BE49-F238E27FC236}">
                <a16:creationId xmlns:a16="http://schemas.microsoft.com/office/drawing/2014/main" id="{5EC50062-EF16-4927-9740-9EAD188D2896}"/>
              </a:ext>
            </a:extLst>
          </p:cNvPr>
          <p:cNvSpPr txBox="1">
            <a:spLocks noChangeArrowheads="1"/>
          </p:cNvSpPr>
          <p:nvPr/>
        </p:nvSpPr>
        <p:spPr bwMode="auto">
          <a:xfrm>
            <a:off x="5508625" y="5068888"/>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6086" name="Text Box 6">
            <a:extLst>
              <a:ext uri="{FF2B5EF4-FFF2-40B4-BE49-F238E27FC236}">
                <a16:creationId xmlns:a16="http://schemas.microsoft.com/office/drawing/2014/main" id="{22245878-8CB9-4A24-A9EF-C153FA86B282}"/>
              </a:ext>
            </a:extLst>
          </p:cNvPr>
          <p:cNvSpPr txBox="1">
            <a:spLocks noChangeArrowheads="1"/>
          </p:cNvSpPr>
          <p:nvPr/>
        </p:nvSpPr>
        <p:spPr bwMode="auto">
          <a:xfrm>
            <a:off x="5508625" y="4692650"/>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6087" name="Text Box 7">
            <a:extLst>
              <a:ext uri="{FF2B5EF4-FFF2-40B4-BE49-F238E27FC236}">
                <a16:creationId xmlns:a16="http://schemas.microsoft.com/office/drawing/2014/main" id="{F3B09B7F-E5E4-44E7-9277-A6D274972C25}"/>
              </a:ext>
            </a:extLst>
          </p:cNvPr>
          <p:cNvSpPr txBox="1">
            <a:spLocks noChangeArrowheads="1"/>
          </p:cNvSpPr>
          <p:nvPr/>
        </p:nvSpPr>
        <p:spPr bwMode="auto">
          <a:xfrm>
            <a:off x="5508625" y="4316413"/>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6088" name="Text Box 8">
            <a:extLst>
              <a:ext uri="{FF2B5EF4-FFF2-40B4-BE49-F238E27FC236}">
                <a16:creationId xmlns:a16="http://schemas.microsoft.com/office/drawing/2014/main" id="{7839DF66-7D93-44EC-8D8C-C1D9DD234F2C}"/>
              </a:ext>
            </a:extLst>
          </p:cNvPr>
          <p:cNvSpPr txBox="1">
            <a:spLocks noChangeArrowheads="1"/>
          </p:cNvSpPr>
          <p:nvPr/>
        </p:nvSpPr>
        <p:spPr bwMode="auto">
          <a:xfrm>
            <a:off x="5508625" y="3940175"/>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6089" name="Text Box 9">
            <a:extLst>
              <a:ext uri="{FF2B5EF4-FFF2-40B4-BE49-F238E27FC236}">
                <a16:creationId xmlns:a16="http://schemas.microsoft.com/office/drawing/2014/main" id="{4E08EE95-F85E-4EC6-BE2C-C127C6EDFEA2}"/>
              </a:ext>
            </a:extLst>
          </p:cNvPr>
          <p:cNvSpPr txBox="1">
            <a:spLocks noChangeArrowheads="1"/>
          </p:cNvSpPr>
          <p:nvPr/>
        </p:nvSpPr>
        <p:spPr bwMode="auto">
          <a:xfrm>
            <a:off x="5508625" y="3563938"/>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76</a:t>
            </a:r>
          </a:p>
        </p:txBody>
      </p:sp>
      <p:sp>
        <p:nvSpPr>
          <p:cNvPr id="46090" name="Text Box 10">
            <a:extLst>
              <a:ext uri="{FF2B5EF4-FFF2-40B4-BE49-F238E27FC236}">
                <a16:creationId xmlns:a16="http://schemas.microsoft.com/office/drawing/2014/main" id="{EA9B3B25-0036-4A17-8A62-B6AC4B5A5211}"/>
              </a:ext>
            </a:extLst>
          </p:cNvPr>
          <p:cNvSpPr txBox="1">
            <a:spLocks noChangeArrowheads="1"/>
          </p:cNvSpPr>
          <p:nvPr/>
        </p:nvSpPr>
        <p:spPr bwMode="auto">
          <a:xfrm>
            <a:off x="5508625" y="3187700"/>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98</a:t>
            </a:r>
          </a:p>
        </p:txBody>
      </p:sp>
      <p:sp>
        <p:nvSpPr>
          <p:cNvPr id="46091" name="Text Box 11">
            <a:extLst>
              <a:ext uri="{FF2B5EF4-FFF2-40B4-BE49-F238E27FC236}">
                <a16:creationId xmlns:a16="http://schemas.microsoft.com/office/drawing/2014/main" id="{69C68DB9-E628-4590-9309-719149522476}"/>
              </a:ext>
            </a:extLst>
          </p:cNvPr>
          <p:cNvSpPr txBox="1">
            <a:spLocks noChangeArrowheads="1"/>
          </p:cNvSpPr>
          <p:nvPr/>
        </p:nvSpPr>
        <p:spPr bwMode="auto">
          <a:xfrm>
            <a:off x="5508625" y="2811463"/>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34</a:t>
            </a:r>
          </a:p>
        </p:txBody>
      </p:sp>
      <p:sp>
        <p:nvSpPr>
          <p:cNvPr id="46092" name="Text Box 12">
            <a:extLst>
              <a:ext uri="{FF2B5EF4-FFF2-40B4-BE49-F238E27FC236}">
                <a16:creationId xmlns:a16="http://schemas.microsoft.com/office/drawing/2014/main" id="{3C858275-8F73-4D3B-9B8F-F817390E3FB2}"/>
              </a:ext>
            </a:extLst>
          </p:cNvPr>
          <p:cNvSpPr txBox="1">
            <a:spLocks noChangeArrowheads="1"/>
          </p:cNvSpPr>
          <p:nvPr/>
        </p:nvSpPr>
        <p:spPr bwMode="auto">
          <a:xfrm>
            <a:off x="5508625" y="2435225"/>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12</a:t>
            </a:r>
          </a:p>
        </p:txBody>
      </p:sp>
      <p:sp>
        <p:nvSpPr>
          <p:cNvPr id="46093" name="Text Box 13">
            <a:extLst>
              <a:ext uri="{FF2B5EF4-FFF2-40B4-BE49-F238E27FC236}">
                <a16:creationId xmlns:a16="http://schemas.microsoft.com/office/drawing/2014/main" id="{3E47DE16-2820-4999-9A0B-CDEFDE9C8AD4}"/>
              </a:ext>
            </a:extLst>
          </p:cNvPr>
          <p:cNvSpPr txBox="1">
            <a:spLocks noChangeArrowheads="1"/>
          </p:cNvSpPr>
          <p:nvPr/>
        </p:nvSpPr>
        <p:spPr bwMode="auto">
          <a:xfrm>
            <a:off x="5508625" y="2058988"/>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XX</a:t>
            </a:r>
          </a:p>
        </p:txBody>
      </p:sp>
      <p:sp>
        <p:nvSpPr>
          <p:cNvPr id="46094" name="Line 14">
            <a:extLst>
              <a:ext uri="{FF2B5EF4-FFF2-40B4-BE49-F238E27FC236}">
                <a16:creationId xmlns:a16="http://schemas.microsoft.com/office/drawing/2014/main" id="{E53A8872-23C6-49FF-9831-EC6CDE759CD0}"/>
              </a:ext>
            </a:extLst>
          </p:cNvPr>
          <p:cNvSpPr>
            <a:spLocks noChangeShapeType="1"/>
          </p:cNvSpPr>
          <p:nvPr/>
        </p:nvSpPr>
        <p:spPr bwMode="auto">
          <a:xfrm>
            <a:off x="4284663" y="5821363"/>
            <a:ext cx="1223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46095" name="Text Box 15">
            <a:extLst>
              <a:ext uri="{FF2B5EF4-FFF2-40B4-BE49-F238E27FC236}">
                <a16:creationId xmlns:a16="http://schemas.microsoft.com/office/drawing/2014/main" id="{3C9B7626-0FA2-4FDE-89BD-876C75484C85}"/>
              </a:ext>
            </a:extLst>
          </p:cNvPr>
          <p:cNvSpPr txBox="1">
            <a:spLocks noChangeArrowheads="1"/>
          </p:cNvSpPr>
          <p:nvPr/>
        </p:nvSpPr>
        <p:spPr bwMode="auto">
          <a:xfrm>
            <a:off x="4103688" y="5821363"/>
            <a:ext cx="1368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SS=1234h</a:t>
            </a:r>
          </a:p>
        </p:txBody>
      </p:sp>
      <p:sp>
        <p:nvSpPr>
          <p:cNvPr id="46096" name="Line 16">
            <a:extLst>
              <a:ext uri="{FF2B5EF4-FFF2-40B4-BE49-F238E27FC236}">
                <a16:creationId xmlns:a16="http://schemas.microsoft.com/office/drawing/2014/main" id="{B4B41A0A-5881-4CFB-AD60-9E2AB6A233D2}"/>
              </a:ext>
            </a:extLst>
          </p:cNvPr>
          <p:cNvSpPr>
            <a:spLocks noChangeShapeType="1"/>
          </p:cNvSpPr>
          <p:nvPr/>
        </p:nvSpPr>
        <p:spPr bwMode="auto">
          <a:xfrm>
            <a:off x="6343650" y="3940175"/>
            <a:ext cx="86201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46097" name="Text Box 17">
            <a:extLst>
              <a:ext uri="{FF2B5EF4-FFF2-40B4-BE49-F238E27FC236}">
                <a16:creationId xmlns:a16="http://schemas.microsoft.com/office/drawing/2014/main" id="{C1BB41F7-538C-408D-A6D9-771BB51E4755}"/>
              </a:ext>
            </a:extLst>
          </p:cNvPr>
          <p:cNvSpPr txBox="1">
            <a:spLocks noChangeArrowheads="1"/>
          </p:cNvSpPr>
          <p:nvPr/>
        </p:nvSpPr>
        <p:spPr bwMode="auto">
          <a:xfrm>
            <a:off x="6521450" y="3959225"/>
            <a:ext cx="1368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SP=0004h</a:t>
            </a:r>
          </a:p>
        </p:txBody>
      </p:sp>
      <p:sp>
        <p:nvSpPr>
          <p:cNvPr id="116754" name="AutoShape 18">
            <a:extLst>
              <a:ext uri="{FF2B5EF4-FFF2-40B4-BE49-F238E27FC236}">
                <a16:creationId xmlns:a16="http://schemas.microsoft.com/office/drawing/2014/main" id="{D51B94C4-194F-46BD-BE24-CED672D7B6F2}"/>
              </a:ext>
            </a:extLst>
          </p:cNvPr>
          <p:cNvSpPr>
            <a:spLocks noChangeArrowheads="1"/>
          </p:cNvSpPr>
          <p:nvPr/>
        </p:nvSpPr>
        <p:spPr bwMode="auto">
          <a:xfrm rot="-966326">
            <a:off x="2933700" y="3770313"/>
            <a:ext cx="2339975" cy="376237"/>
          </a:xfrm>
          <a:prstGeom prst="leftArrow">
            <a:avLst>
              <a:gd name="adj1" fmla="val 50000"/>
              <a:gd name="adj2" fmla="val 15548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16755" name="AutoShape 19">
            <a:extLst>
              <a:ext uri="{FF2B5EF4-FFF2-40B4-BE49-F238E27FC236}">
                <a16:creationId xmlns:a16="http://schemas.microsoft.com/office/drawing/2014/main" id="{1DFE5B41-BF16-4DDC-9F4D-BF511BFAF262}"/>
              </a:ext>
            </a:extLst>
          </p:cNvPr>
          <p:cNvSpPr>
            <a:spLocks/>
          </p:cNvSpPr>
          <p:nvPr/>
        </p:nvSpPr>
        <p:spPr bwMode="auto">
          <a:xfrm>
            <a:off x="5273675" y="3187700"/>
            <a:ext cx="198438" cy="752475"/>
          </a:xfrm>
          <a:prstGeom prst="leftBrace">
            <a:avLst>
              <a:gd name="adj1" fmla="val 316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6739">
                                            <p:txEl>
                                              <p:pRg st="4" end="4"/>
                                            </p:txEl>
                                          </p:spTgt>
                                        </p:tgtEl>
                                        <p:attrNameLst>
                                          <p:attrName>style.visibility</p:attrName>
                                        </p:attrNameLst>
                                      </p:cBhvr>
                                      <p:to>
                                        <p:strVal val="visible"/>
                                      </p:to>
                                    </p:set>
                                    <p:anim calcmode="lin" valueType="num">
                                      <p:cBhvr additive="base">
                                        <p:cTn id="7" dur="500" fill="hold"/>
                                        <p:tgtEl>
                                          <p:spTgt spid="11673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739">
                                            <p:txEl>
                                              <p:pRg st="4" end="4"/>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16755"/>
                                        </p:tgtEl>
                                        <p:attrNameLst>
                                          <p:attrName>style.visibility</p:attrName>
                                        </p:attrNameLst>
                                      </p:cBhvr>
                                      <p:to>
                                        <p:strVal val="visible"/>
                                      </p:to>
                                    </p:set>
                                    <p:animEffect transition="in" filter="blinds(horizontal)">
                                      <p:cBhvr>
                                        <p:cTn id="12" dur="500"/>
                                        <p:tgtEl>
                                          <p:spTgt spid="116755"/>
                                        </p:tgtEl>
                                      </p:cBhvr>
                                    </p:animEffect>
                                  </p:childTnLst>
                                </p:cTn>
                              </p:par>
                            </p:childTnLst>
                          </p:cTn>
                        </p:par>
                        <p:par>
                          <p:cTn id="13" fill="hold" nodeType="afterGroup">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116754"/>
                                        </p:tgtEl>
                                        <p:attrNameLst>
                                          <p:attrName>style.visibility</p:attrName>
                                        </p:attrNameLst>
                                      </p:cBhvr>
                                      <p:to>
                                        <p:strVal val="visible"/>
                                      </p:to>
                                    </p:set>
                                    <p:animEffect transition="in" filter="wipe(right)">
                                      <p:cBhvr>
                                        <p:cTn id="16" dur="500"/>
                                        <p:tgtEl>
                                          <p:spTgt spid="116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54" grpId="0" animBg="1"/>
      <p:bldP spid="11675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E16FC60-F73D-4FB5-AE2C-47913944C541}"/>
              </a:ext>
            </a:extLst>
          </p:cNvPr>
          <p:cNvSpPr>
            <a:spLocks noGrp="1" noChangeArrowheads="1"/>
          </p:cNvSpPr>
          <p:nvPr>
            <p:ph type="title" idx="4294967295"/>
          </p:nvPr>
        </p:nvSpPr>
        <p:spPr/>
        <p:txBody>
          <a:bodyPr/>
          <a:lstStyle/>
          <a:p>
            <a:pPr eaLnBrk="1" hangingPunct="1"/>
            <a:r>
              <a:rPr lang="cs-CZ" altLang="cs-CZ"/>
              <a:t>Zásobník</a:t>
            </a:r>
          </a:p>
        </p:txBody>
      </p:sp>
      <p:sp>
        <p:nvSpPr>
          <p:cNvPr id="117763" name="Rectangle 3">
            <a:extLst>
              <a:ext uri="{FF2B5EF4-FFF2-40B4-BE49-F238E27FC236}">
                <a16:creationId xmlns:a16="http://schemas.microsoft.com/office/drawing/2014/main" id="{77DB74AC-EB15-4364-A506-7974C4C5A8F8}"/>
              </a:ext>
            </a:extLst>
          </p:cNvPr>
          <p:cNvSpPr>
            <a:spLocks noGrp="1" noChangeArrowheads="1"/>
          </p:cNvSpPr>
          <p:nvPr>
            <p:ph type="body" idx="4294967295"/>
          </p:nvPr>
        </p:nvSpPr>
        <p:spPr/>
        <p:txBody>
          <a:bodyPr/>
          <a:lstStyle/>
          <a:p>
            <a:pPr lvl="1" eaLnBrk="1" hangingPunct="1">
              <a:buFont typeface="Wingdings" panose="05000000000000000000" pitchFamily="2" charset="2"/>
              <a:buChar char=" "/>
            </a:pPr>
            <a:r>
              <a:rPr lang="cs-CZ" altLang="cs-CZ" sz="3200"/>
              <a:t>MOV	AX,1234h</a:t>
            </a:r>
          </a:p>
          <a:p>
            <a:pPr lvl="1" eaLnBrk="1" hangingPunct="1">
              <a:buFont typeface="Wingdings" panose="05000000000000000000" pitchFamily="2" charset="2"/>
              <a:buChar char=" "/>
            </a:pPr>
            <a:r>
              <a:rPr lang="cs-CZ" altLang="cs-CZ" sz="3200"/>
              <a:t>MOV	BX,9876h</a:t>
            </a:r>
          </a:p>
          <a:p>
            <a:pPr lvl="1" eaLnBrk="1" hangingPunct="1">
              <a:buFont typeface="Wingdings" panose="05000000000000000000" pitchFamily="2" charset="2"/>
              <a:buChar char=" "/>
            </a:pPr>
            <a:r>
              <a:rPr lang="cs-CZ" altLang="cs-CZ" sz="3200"/>
              <a:t>PUSH AX</a:t>
            </a:r>
          </a:p>
          <a:p>
            <a:pPr lvl="1" eaLnBrk="1" hangingPunct="1">
              <a:buFont typeface="Wingdings" panose="05000000000000000000" pitchFamily="2" charset="2"/>
              <a:buChar char=" "/>
            </a:pPr>
            <a:r>
              <a:rPr lang="cs-CZ" altLang="cs-CZ" sz="3200"/>
              <a:t>PUSH BX</a:t>
            </a:r>
          </a:p>
          <a:p>
            <a:pPr lvl="1" eaLnBrk="1" hangingPunct="1">
              <a:buFont typeface="Wingdings" panose="05000000000000000000" pitchFamily="2" charset="2"/>
              <a:buChar char=" "/>
            </a:pPr>
            <a:r>
              <a:rPr lang="cs-CZ" altLang="cs-CZ" sz="3200"/>
              <a:t>POP 	AX</a:t>
            </a:r>
          </a:p>
          <a:p>
            <a:pPr lvl="1" eaLnBrk="1" hangingPunct="1">
              <a:buFont typeface="Wingdings" panose="05000000000000000000" pitchFamily="2" charset="2"/>
              <a:buChar char=" "/>
            </a:pPr>
            <a:r>
              <a:rPr lang="cs-CZ" altLang="cs-CZ" sz="3200"/>
              <a:t>POP  BX</a:t>
            </a:r>
          </a:p>
          <a:p>
            <a:pPr lvl="1" eaLnBrk="1" hangingPunct="1">
              <a:buFont typeface="Wingdings" panose="05000000000000000000" pitchFamily="2" charset="2"/>
              <a:buChar char=" "/>
            </a:pPr>
            <a:endParaRPr lang="cs-CZ" altLang="cs-CZ" sz="3200"/>
          </a:p>
        </p:txBody>
      </p:sp>
      <p:sp>
        <p:nvSpPr>
          <p:cNvPr id="47108" name="Text Box 4">
            <a:extLst>
              <a:ext uri="{FF2B5EF4-FFF2-40B4-BE49-F238E27FC236}">
                <a16:creationId xmlns:a16="http://schemas.microsoft.com/office/drawing/2014/main" id="{D31DD73B-7842-4F24-9EE2-508497655FDE}"/>
              </a:ext>
            </a:extLst>
          </p:cNvPr>
          <p:cNvSpPr txBox="1">
            <a:spLocks noChangeArrowheads="1"/>
          </p:cNvSpPr>
          <p:nvPr/>
        </p:nvSpPr>
        <p:spPr bwMode="auto">
          <a:xfrm>
            <a:off x="5508625" y="5445125"/>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7109" name="Text Box 5">
            <a:extLst>
              <a:ext uri="{FF2B5EF4-FFF2-40B4-BE49-F238E27FC236}">
                <a16:creationId xmlns:a16="http://schemas.microsoft.com/office/drawing/2014/main" id="{2CAB155D-0739-4544-B689-19FC2EF6449A}"/>
              </a:ext>
            </a:extLst>
          </p:cNvPr>
          <p:cNvSpPr txBox="1">
            <a:spLocks noChangeArrowheads="1"/>
          </p:cNvSpPr>
          <p:nvPr/>
        </p:nvSpPr>
        <p:spPr bwMode="auto">
          <a:xfrm>
            <a:off x="5508625" y="5068888"/>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7110" name="Text Box 6">
            <a:extLst>
              <a:ext uri="{FF2B5EF4-FFF2-40B4-BE49-F238E27FC236}">
                <a16:creationId xmlns:a16="http://schemas.microsoft.com/office/drawing/2014/main" id="{3DD69171-1302-4C12-9402-81A49EA841DB}"/>
              </a:ext>
            </a:extLst>
          </p:cNvPr>
          <p:cNvSpPr txBox="1">
            <a:spLocks noChangeArrowheads="1"/>
          </p:cNvSpPr>
          <p:nvPr/>
        </p:nvSpPr>
        <p:spPr bwMode="auto">
          <a:xfrm>
            <a:off x="5508625" y="4692650"/>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7111" name="Text Box 7">
            <a:extLst>
              <a:ext uri="{FF2B5EF4-FFF2-40B4-BE49-F238E27FC236}">
                <a16:creationId xmlns:a16="http://schemas.microsoft.com/office/drawing/2014/main" id="{35B607EE-7539-48F9-AE49-334BA4CA9C13}"/>
              </a:ext>
            </a:extLst>
          </p:cNvPr>
          <p:cNvSpPr txBox="1">
            <a:spLocks noChangeArrowheads="1"/>
          </p:cNvSpPr>
          <p:nvPr/>
        </p:nvSpPr>
        <p:spPr bwMode="auto">
          <a:xfrm>
            <a:off x="5508625" y="4316413"/>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7112" name="Text Box 8">
            <a:extLst>
              <a:ext uri="{FF2B5EF4-FFF2-40B4-BE49-F238E27FC236}">
                <a16:creationId xmlns:a16="http://schemas.microsoft.com/office/drawing/2014/main" id="{97D8C92F-CF7B-48EC-9C42-367E682D4B52}"/>
              </a:ext>
            </a:extLst>
          </p:cNvPr>
          <p:cNvSpPr txBox="1">
            <a:spLocks noChangeArrowheads="1"/>
          </p:cNvSpPr>
          <p:nvPr/>
        </p:nvSpPr>
        <p:spPr bwMode="auto">
          <a:xfrm>
            <a:off x="5508625" y="3940175"/>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7113" name="Text Box 9">
            <a:extLst>
              <a:ext uri="{FF2B5EF4-FFF2-40B4-BE49-F238E27FC236}">
                <a16:creationId xmlns:a16="http://schemas.microsoft.com/office/drawing/2014/main" id="{95607CE2-5C24-46CF-9C5E-4AB6BA6CFF98}"/>
              </a:ext>
            </a:extLst>
          </p:cNvPr>
          <p:cNvSpPr txBox="1">
            <a:spLocks noChangeArrowheads="1"/>
          </p:cNvSpPr>
          <p:nvPr/>
        </p:nvSpPr>
        <p:spPr bwMode="auto">
          <a:xfrm>
            <a:off x="5508625" y="3563938"/>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76</a:t>
            </a:r>
          </a:p>
        </p:txBody>
      </p:sp>
      <p:sp>
        <p:nvSpPr>
          <p:cNvPr id="47114" name="Text Box 10">
            <a:extLst>
              <a:ext uri="{FF2B5EF4-FFF2-40B4-BE49-F238E27FC236}">
                <a16:creationId xmlns:a16="http://schemas.microsoft.com/office/drawing/2014/main" id="{4B5FF630-AEB0-4BCC-A90A-FC9E8C0FB57A}"/>
              </a:ext>
            </a:extLst>
          </p:cNvPr>
          <p:cNvSpPr txBox="1">
            <a:spLocks noChangeArrowheads="1"/>
          </p:cNvSpPr>
          <p:nvPr/>
        </p:nvSpPr>
        <p:spPr bwMode="auto">
          <a:xfrm>
            <a:off x="5508625" y="3187700"/>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98</a:t>
            </a:r>
          </a:p>
        </p:txBody>
      </p:sp>
      <p:sp>
        <p:nvSpPr>
          <p:cNvPr id="47115" name="Text Box 11">
            <a:extLst>
              <a:ext uri="{FF2B5EF4-FFF2-40B4-BE49-F238E27FC236}">
                <a16:creationId xmlns:a16="http://schemas.microsoft.com/office/drawing/2014/main" id="{2520028C-DF7F-424C-8C0B-9D8CB2AF6126}"/>
              </a:ext>
            </a:extLst>
          </p:cNvPr>
          <p:cNvSpPr txBox="1">
            <a:spLocks noChangeArrowheads="1"/>
          </p:cNvSpPr>
          <p:nvPr/>
        </p:nvSpPr>
        <p:spPr bwMode="auto">
          <a:xfrm>
            <a:off x="5508625" y="2811463"/>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34</a:t>
            </a:r>
          </a:p>
        </p:txBody>
      </p:sp>
      <p:sp>
        <p:nvSpPr>
          <p:cNvPr id="47116" name="Text Box 12">
            <a:extLst>
              <a:ext uri="{FF2B5EF4-FFF2-40B4-BE49-F238E27FC236}">
                <a16:creationId xmlns:a16="http://schemas.microsoft.com/office/drawing/2014/main" id="{64699705-A44B-4F2A-ACE2-C9F782E0DBD6}"/>
              </a:ext>
            </a:extLst>
          </p:cNvPr>
          <p:cNvSpPr txBox="1">
            <a:spLocks noChangeArrowheads="1"/>
          </p:cNvSpPr>
          <p:nvPr/>
        </p:nvSpPr>
        <p:spPr bwMode="auto">
          <a:xfrm>
            <a:off x="5508625" y="2435225"/>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12</a:t>
            </a:r>
          </a:p>
        </p:txBody>
      </p:sp>
      <p:sp>
        <p:nvSpPr>
          <p:cNvPr id="47117" name="Text Box 13">
            <a:extLst>
              <a:ext uri="{FF2B5EF4-FFF2-40B4-BE49-F238E27FC236}">
                <a16:creationId xmlns:a16="http://schemas.microsoft.com/office/drawing/2014/main" id="{205215C0-B7EC-4222-89BF-267890EF862E}"/>
              </a:ext>
            </a:extLst>
          </p:cNvPr>
          <p:cNvSpPr txBox="1">
            <a:spLocks noChangeArrowheads="1"/>
          </p:cNvSpPr>
          <p:nvPr/>
        </p:nvSpPr>
        <p:spPr bwMode="auto">
          <a:xfrm>
            <a:off x="5508625" y="2058988"/>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XX</a:t>
            </a:r>
          </a:p>
        </p:txBody>
      </p:sp>
      <p:sp>
        <p:nvSpPr>
          <p:cNvPr id="47118" name="Line 14">
            <a:extLst>
              <a:ext uri="{FF2B5EF4-FFF2-40B4-BE49-F238E27FC236}">
                <a16:creationId xmlns:a16="http://schemas.microsoft.com/office/drawing/2014/main" id="{CF76E8B1-D94B-40E5-83BA-9793BA1B84CC}"/>
              </a:ext>
            </a:extLst>
          </p:cNvPr>
          <p:cNvSpPr>
            <a:spLocks noChangeShapeType="1"/>
          </p:cNvSpPr>
          <p:nvPr/>
        </p:nvSpPr>
        <p:spPr bwMode="auto">
          <a:xfrm>
            <a:off x="4284663" y="5821363"/>
            <a:ext cx="1223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47119" name="Text Box 15">
            <a:extLst>
              <a:ext uri="{FF2B5EF4-FFF2-40B4-BE49-F238E27FC236}">
                <a16:creationId xmlns:a16="http://schemas.microsoft.com/office/drawing/2014/main" id="{2A2D503D-90B5-455E-A289-8B6DE3358E37}"/>
              </a:ext>
            </a:extLst>
          </p:cNvPr>
          <p:cNvSpPr txBox="1">
            <a:spLocks noChangeArrowheads="1"/>
          </p:cNvSpPr>
          <p:nvPr/>
        </p:nvSpPr>
        <p:spPr bwMode="auto">
          <a:xfrm>
            <a:off x="4103688" y="5821363"/>
            <a:ext cx="1368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SS=1234h</a:t>
            </a:r>
          </a:p>
        </p:txBody>
      </p:sp>
      <p:sp>
        <p:nvSpPr>
          <p:cNvPr id="47120" name="Line 16">
            <a:extLst>
              <a:ext uri="{FF2B5EF4-FFF2-40B4-BE49-F238E27FC236}">
                <a16:creationId xmlns:a16="http://schemas.microsoft.com/office/drawing/2014/main" id="{34056CE5-B79B-4345-9A59-3082D343EDAA}"/>
              </a:ext>
            </a:extLst>
          </p:cNvPr>
          <p:cNvSpPr>
            <a:spLocks noChangeShapeType="1"/>
          </p:cNvSpPr>
          <p:nvPr/>
        </p:nvSpPr>
        <p:spPr bwMode="auto">
          <a:xfrm>
            <a:off x="6373813" y="3194050"/>
            <a:ext cx="862012"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47121" name="Text Box 17">
            <a:extLst>
              <a:ext uri="{FF2B5EF4-FFF2-40B4-BE49-F238E27FC236}">
                <a16:creationId xmlns:a16="http://schemas.microsoft.com/office/drawing/2014/main" id="{0393BA55-F5A8-4D89-A535-17103ABCDEE6}"/>
              </a:ext>
            </a:extLst>
          </p:cNvPr>
          <p:cNvSpPr txBox="1">
            <a:spLocks noChangeArrowheads="1"/>
          </p:cNvSpPr>
          <p:nvPr/>
        </p:nvSpPr>
        <p:spPr bwMode="auto">
          <a:xfrm>
            <a:off x="6551613" y="3197225"/>
            <a:ext cx="1368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SP=0006h</a:t>
            </a:r>
          </a:p>
        </p:txBody>
      </p:sp>
      <p:sp>
        <p:nvSpPr>
          <p:cNvPr id="117778" name="AutoShape 18">
            <a:extLst>
              <a:ext uri="{FF2B5EF4-FFF2-40B4-BE49-F238E27FC236}">
                <a16:creationId xmlns:a16="http://schemas.microsoft.com/office/drawing/2014/main" id="{54F8EFD0-7FE9-4216-B194-2BFA470FC9A3}"/>
              </a:ext>
            </a:extLst>
          </p:cNvPr>
          <p:cNvSpPr>
            <a:spLocks noChangeArrowheads="1"/>
          </p:cNvSpPr>
          <p:nvPr/>
        </p:nvSpPr>
        <p:spPr bwMode="auto">
          <a:xfrm rot="-2544814">
            <a:off x="2581275" y="3821113"/>
            <a:ext cx="2921000" cy="376237"/>
          </a:xfrm>
          <a:prstGeom prst="leftArrow">
            <a:avLst>
              <a:gd name="adj1" fmla="val 50000"/>
              <a:gd name="adj2" fmla="val 19409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
        <p:nvSpPr>
          <p:cNvPr id="117779" name="AutoShape 19">
            <a:extLst>
              <a:ext uri="{FF2B5EF4-FFF2-40B4-BE49-F238E27FC236}">
                <a16:creationId xmlns:a16="http://schemas.microsoft.com/office/drawing/2014/main" id="{1AA51243-1C4F-4702-B4C9-A0F61409DB2A}"/>
              </a:ext>
            </a:extLst>
          </p:cNvPr>
          <p:cNvSpPr>
            <a:spLocks/>
          </p:cNvSpPr>
          <p:nvPr/>
        </p:nvSpPr>
        <p:spPr bwMode="auto">
          <a:xfrm>
            <a:off x="5273675" y="2435225"/>
            <a:ext cx="198438" cy="752475"/>
          </a:xfrm>
          <a:prstGeom prst="leftBrace">
            <a:avLst>
              <a:gd name="adj1" fmla="val 316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cs-CZ" altLang="cs-CZ"/>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7763">
                                            <p:txEl>
                                              <p:pRg st="5" end="5"/>
                                            </p:txEl>
                                          </p:spTgt>
                                        </p:tgtEl>
                                        <p:attrNameLst>
                                          <p:attrName>style.visibility</p:attrName>
                                        </p:attrNameLst>
                                      </p:cBhvr>
                                      <p:to>
                                        <p:strVal val="visible"/>
                                      </p:to>
                                    </p:set>
                                    <p:anim calcmode="lin" valueType="num">
                                      <p:cBhvr additive="base">
                                        <p:cTn id="7" dur="500" fill="hold"/>
                                        <p:tgtEl>
                                          <p:spTgt spid="11776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763">
                                            <p:txEl>
                                              <p:pRg st="5" end="5"/>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17779"/>
                                        </p:tgtEl>
                                        <p:attrNameLst>
                                          <p:attrName>style.visibility</p:attrName>
                                        </p:attrNameLst>
                                      </p:cBhvr>
                                      <p:to>
                                        <p:strVal val="visible"/>
                                      </p:to>
                                    </p:set>
                                    <p:animEffect transition="in" filter="blinds(horizontal)">
                                      <p:cBhvr>
                                        <p:cTn id="12" dur="500"/>
                                        <p:tgtEl>
                                          <p:spTgt spid="117779"/>
                                        </p:tgtEl>
                                      </p:cBhvr>
                                    </p:animEffect>
                                  </p:childTnLst>
                                </p:cTn>
                              </p:par>
                            </p:childTnLst>
                          </p:cTn>
                        </p:par>
                        <p:par>
                          <p:cTn id="13" fill="hold" nodeType="afterGroup">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117778"/>
                                        </p:tgtEl>
                                        <p:attrNameLst>
                                          <p:attrName>style.visibility</p:attrName>
                                        </p:attrNameLst>
                                      </p:cBhvr>
                                      <p:to>
                                        <p:strVal val="visible"/>
                                      </p:to>
                                    </p:set>
                                    <p:animEffect transition="in" filter="wipe(right)">
                                      <p:cBhvr>
                                        <p:cTn id="16" dur="500"/>
                                        <p:tgtEl>
                                          <p:spTgt spid="117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8" grpId="0" animBg="1"/>
      <p:bldP spid="11777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FF650C5-E811-4BD1-AFF0-6073EEFE032E}"/>
              </a:ext>
            </a:extLst>
          </p:cNvPr>
          <p:cNvSpPr>
            <a:spLocks noGrp="1" noChangeArrowheads="1"/>
          </p:cNvSpPr>
          <p:nvPr>
            <p:ph type="title" idx="4294967295"/>
          </p:nvPr>
        </p:nvSpPr>
        <p:spPr/>
        <p:txBody>
          <a:bodyPr/>
          <a:lstStyle/>
          <a:p>
            <a:pPr eaLnBrk="1" hangingPunct="1"/>
            <a:r>
              <a:rPr lang="cs-CZ" altLang="cs-CZ"/>
              <a:t>Zásobník</a:t>
            </a:r>
          </a:p>
        </p:txBody>
      </p:sp>
      <p:sp>
        <p:nvSpPr>
          <p:cNvPr id="48131" name="Rectangle 3">
            <a:extLst>
              <a:ext uri="{FF2B5EF4-FFF2-40B4-BE49-F238E27FC236}">
                <a16:creationId xmlns:a16="http://schemas.microsoft.com/office/drawing/2014/main" id="{695EDF11-D7AF-4825-84C6-F28226872526}"/>
              </a:ext>
            </a:extLst>
          </p:cNvPr>
          <p:cNvSpPr>
            <a:spLocks noGrp="1" noChangeArrowheads="1"/>
          </p:cNvSpPr>
          <p:nvPr>
            <p:ph type="body" idx="4294967295"/>
          </p:nvPr>
        </p:nvSpPr>
        <p:spPr/>
        <p:txBody>
          <a:bodyPr/>
          <a:lstStyle/>
          <a:p>
            <a:pPr lvl="1" eaLnBrk="1" hangingPunct="1">
              <a:buFont typeface="Wingdings" panose="05000000000000000000" pitchFamily="2" charset="2"/>
              <a:buChar char=" "/>
            </a:pPr>
            <a:r>
              <a:rPr lang="cs-CZ" altLang="cs-CZ" sz="3200"/>
              <a:t>MOV	AX,1234h</a:t>
            </a:r>
          </a:p>
          <a:p>
            <a:pPr lvl="1" eaLnBrk="1" hangingPunct="1">
              <a:buFont typeface="Wingdings" panose="05000000000000000000" pitchFamily="2" charset="2"/>
              <a:buChar char=" "/>
            </a:pPr>
            <a:r>
              <a:rPr lang="cs-CZ" altLang="cs-CZ" sz="3200"/>
              <a:t>MOV	BX,9876h</a:t>
            </a:r>
          </a:p>
          <a:p>
            <a:pPr lvl="1" eaLnBrk="1" hangingPunct="1">
              <a:buFont typeface="Wingdings" panose="05000000000000000000" pitchFamily="2" charset="2"/>
              <a:buChar char=" "/>
            </a:pPr>
            <a:r>
              <a:rPr lang="cs-CZ" altLang="cs-CZ" sz="3200"/>
              <a:t>PUSH AX</a:t>
            </a:r>
          </a:p>
          <a:p>
            <a:pPr lvl="1" eaLnBrk="1" hangingPunct="1">
              <a:buFont typeface="Wingdings" panose="05000000000000000000" pitchFamily="2" charset="2"/>
              <a:buChar char=" "/>
            </a:pPr>
            <a:r>
              <a:rPr lang="cs-CZ" altLang="cs-CZ" sz="3200"/>
              <a:t>PUSH BX</a:t>
            </a:r>
          </a:p>
          <a:p>
            <a:pPr lvl="1" eaLnBrk="1" hangingPunct="1">
              <a:buFont typeface="Wingdings" panose="05000000000000000000" pitchFamily="2" charset="2"/>
              <a:buChar char=" "/>
            </a:pPr>
            <a:r>
              <a:rPr lang="cs-CZ" altLang="cs-CZ" sz="3200"/>
              <a:t>POP 	AX</a:t>
            </a:r>
          </a:p>
          <a:p>
            <a:pPr lvl="1" eaLnBrk="1" hangingPunct="1">
              <a:buFont typeface="Wingdings" panose="05000000000000000000" pitchFamily="2" charset="2"/>
              <a:buChar char=" "/>
            </a:pPr>
            <a:r>
              <a:rPr lang="cs-CZ" altLang="cs-CZ" sz="3200"/>
              <a:t>POP  BX</a:t>
            </a:r>
          </a:p>
          <a:p>
            <a:pPr lvl="1" eaLnBrk="1" hangingPunct="1">
              <a:buFont typeface="Wingdings" panose="05000000000000000000" pitchFamily="2" charset="2"/>
              <a:buChar char=" "/>
            </a:pPr>
            <a:endParaRPr lang="cs-CZ" altLang="cs-CZ" sz="3200"/>
          </a:p>
        </p:txBody>
      </p:sp>
      <p:sp>
        <p:nvSpPr>
          <p:cNvPr id="48132" name="Text Box 4">
            <a:extLst>
              <a:ext uri="{FF2B5EF4-FFF2-40B4-BE49-F238E27FC236}">
                <a16:creationId xmlns:a16="http://schemas.microsoft.com/office/drawing/2014/main" id="{976AFF83-8B07-4CC4-9C31-377750929C20}"/>
              </a:ext>
            </a:extLst>
          </p:cNvPr>
          <p:cNvSpPr txBox="1">
            <a:spLocks noChangeArrowheads="1"/>
          </p:cNvSpPr>
          <p:nvPr/>
        </p:nvSpPr>
        <p:spPr bwMode="auto">
          <a:xfrm>
            <a:off x="5508625" y="5445125"/>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8133" name="Text Box 5">
            <a:extLst>
              <a:ext uri="{FF2B5EF4-FFF2-40B4-BE49-F238E27FC236}">
                <a16:creationId xmlns:a16="http://schemas.microsoft.com/office/drawing/2014/main" id="{8457D1BA-111C-4EEE-8E9E-BAAD1E38DE81}"/>
              </a:ext>
            </a:extLst>
          </p:cNvPr>
          <p:cNvSpPr txBox="1">
            <a:spLocks noChangeArrowheads="1"/>
          </p:cNvSpPr>
          <p:nvPr/>
        </p:nvSpPr>
        <p:spPr bwMode="auto">
          <a:xfrm>
            <a:off x="5508625" y="5068888"/>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8134" name="Text Box 6">
            <a:extLst>
              <a:ext uri="{FF2B5EF4-FFF2-40B4-BE49-F238E27FC236}">
                <a16:creationId xmlns:a16="http://schemas.microsoft.com/office/drawing/2014/main" id="{72266435-0318-49A8-86EC-6649E8FEA712}"/>
              </a:ext>
            </a:extLst>
          </p:cNvPr>
          <p:cNvSpPr txBox="1">
            <a:spLocks noChangeArrowheads="1"/>
          </p:cNvSpPr>
          <p:nvPr/>
        </p:nvSpPr>
        <p:spPr bwMode="auto">
          <a:xfrm>
            <a:off x="5508625" y="4692650"/>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8135" name="Text Box 7">
            <a:extLst>
              <a:ext uri="{FF2B5EF4-FFF2-40B4-BE49-F238E27FC236}">
                <a16:creationId xmlns:a16="http://schemas.microsoft.com/office/drawing/2014/main" id="{5E7A3E31-81BC-4D14-8D5F-2F7AC900AA96}"/>
              </a:ext>
            </a:extLst>
          </p:cNvPr>
          <p:cNvSpPr txBox="1">
            <a:spLocks noChangeArrowheads="1"/>
          </p:cNvSpPr>
          <p:nvPr/>
        </p:nvSpPr>
        <p:spPr bwMode="auto">
          <a:xfrm>
            <a:off x="5508625" y="4316413"/>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8136" name="Text Box 8">
            <a:extLst>
              <a:ext uri="{FF2B5EF4-FFF2-40B4-BE49-F238E27FC236}">
                <a16:creationId xmlns:a16="http://schemas.microsoft.com/office/drawing/2014/main" id="{288A77D8-10A9-4CF2-B3F8-3F9203CCB326}"/>
              </a:ext>
            </a:extLst>
          </p:cNvPr>
          <p:cNvSpPr txBox="1">
            <a:spLocks noChangeArrowheads="1"/>
          </p:cNvSpPr>
          <p:nvPr/>
        </p:nvSpPr>
        <p:spPr bwMode="auto">
          <a:xfrm>
            <a:off x="5508625" y="3940175"/>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cs-CZ" altLang="cs-CZ"/>
          </a:p>
        </p:txBody>
      </p:sp>
      <p:sp>
        <p:nvSpPr>
          <p:cNvPr id="48137" name="Text Box 9">
            <a:extLst>
              <a:ext uri="{FF2B5EF4-FFF2-40B4-BE49-F238E27FC236}">
                <a16:creationId xmlns:a16="http://schemas.microsoft.com/office/drawing/2014/main" id="{2B1AAB03-1298-4597-A65E-3E9950635206}"/>
              </a:ext>
            </a:extLst>
          </p:cNvPr>
          <p:cNvSpPr txBox="1">
            <a:spLocks noChangeArrowheads="1"/>
          </p:cNvSpPr>
          <p:nvPr/>
        </p:nvSpPr>
        <p:spPr bwMode="auto">
          <a:xfrm>
            <a:off x="5508625" y="3563938"/>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76</a:t>
            </a:r>
          </a:p>
        </p:txBody>
      </p:sp>
      <p:sp>
        <p:nvSpPr>
          <p:cNvPr id="48138" name="Text Box 10">
            <a:extLst>
              <a:ext uri="{FF2B5EF4-FFF2-40B4-BE49-F238E27FC236}">
                <a16:creationId xmlns:a16="http://schemas.microsoft.com/office/drawing/2014/main" id="{AC481A39-967C-4411-ACA3-31AE64E99AD1}"/>
              </a:ext>
            </a:extLst>
          </p:cNvPr>
          <p:cNvSpPr txBox="1">
            <a:spLocks noChangeArrowheads="1"/>
          </p:cNvSpPr>
          <p:nvPr/>
        </p:nvSpPr>
        <p:spPr bwMode="auto">
          <a:xfrm>
            <a:off x="5508625" y="3187700"/>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98</a:t>
            </a:r>
          </a:p>
        </p:txBody>
      </p:sp>
      <p:sp>
        <p:nvSpPr>
          <p:cNvPr id="48139" name="Text Box 11">
            <a:extLst>
              <a:ext uri="{FF2B5EF4-FFF2-40B4-BE49-F238E27FC236}">
                <a16:creationId xmlns:a16="http://schemas.microsoft.com/office/drawing/2014/main" id="{7037CB03-B6CF-450A-BB34-F56BCDC4684D}"/>
              </a:ext>
            </a:extLst>
          </p:cNvPr>
          <p:cNvSpPr txBox="1">
            <a:spLocks noChangeArrowheads="1"/>
          </p:cNvSpPr>
          <p:nvPr/>
        </p:nvSpPr>
        <p:spPr bwMode="auto">
          <a:xfrm>
            <a:off x="5508625" y="2811463"/>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34</a:t>
            </a:r>
          </a:p>
        </p:txBody>
      </p:sp>
      <p:sp>
        <p:nvSpPr>
          <p:cNvPr id="48140" name="Text Box 12">
            <a:extLst>
              <a:ext uri="{FF2B5EF4-FFF2-40B4-BE49-F238E27FC236}">
                <a16:creationId xmlns:a16="http://schemas.microsoft.com/office/drawing/2014/main" id="{65B62DD1-9E2F-474B-AE9A-102DF5363566}"/>
              </a:ext>
            </a:extLst>
          </p:cNvPr>
          <p:cNvSpPr txBox="1">
            <a:spLocks noChangeArrowheads="1"/>
          </p:cNvSpPr>
          <p:nvPr/>
        </p:nvSpPr>
        <p:spPr bwMode="auto">
          <a:xfrm>
            <a:off x="5508625" y="2435225"/>
            <a:ext cx="8651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12</a:t>
            </a:r>
          </a:p>
        </p:txBody>
      </p:sp>
      <p:sp>
        <p:nvSpPr>
          <p:cNvPr id="48141" name="Text Box 13">
            <a:extLst>
              <a:ext uri="{FF2B5EF4-FFF2-40B4-BE49-F238E27FC236}">
                <a16:creationId xmlns:a16="http://schemas.microsoft.com/office/drawing/2014/main" id="{DA5DD0D3-9B9E-4E5F-B7DF-B738996B3B6F}"/>
              </a:ext>
            </a:extLst>
          </p:cNvPr>
          <p:cNvSpPr txBox="1">
            <a:spLocks noChangeArrowheads="1"/>
          </p:cNvSpPr>
          <p:nvPr/>
        </p:nvSpPr>
        <p:spPr bwMode="auto">
          <a:xfrm>
            <a:off x="5508625" y="2058988"/>
            <a:ext cx="8651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cs-CZ" altLang="cs-CZ"/>
              <a:t>XX</a:t>
            </a:r>
          </a:p>
        </p:txBody>
      </p:sp>
      <p:sp>
        <p:nvSpPr>
          <p:cNvPr id="48142" name="Line 14">
            <a:extLst>
              <a:ext uri="{FF2B5EF4-FFF2-40B4-BE49-F238E27FC236}">
                <a16:creationId xmlns:a16="http://schemas.microsoft.com/office/drawing/2014/main" id="{71CF36C8-8E26-48C0-ABA3-A03897A94E30}"/>
              </a:ext>
            </a:extLst>
          </p:cNvPr>
          <p:cNvSpPr>
            <a:spLocks noChangeShapeType="1"/>
          </p:cNvSpPr>
          <p:nvPr/>
        </p:nvSpPr>
        <p:spPr bwMode="auto">
          <a:xfrm>
            <a:off x="4284663" y="5821363"/>
            <a:ext cx="1223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48143" name="Text Box 15">
            <a:extLst>
              <a:ext uri="{FF2B5EF4-FFF2-40B4-BE49-F238E27FC236}">
                <a16:creationId xmlns:a16="http://schemas.microsoft.com/office/drawing/2014/main" id="{AA7437FE-BC07-417E-8C1A-C1589C440452}"/>
              </a:ext>
            </a:extLst>
          </p:cNvPr>
          <p:cNvSpPr txBox="1">
            <a:spLocks noChangeArrowheads="1"/>
          </p:cNvSpPr>
          <p:nvPr/>
        </p:nvSpPr>
        <p:spPr bwMode="auto">
          <a:xfrm>
            <a:off x="4103688" y="5821363"/>
            <a:ext cx="1368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SS=1234h</a:t>
            </a:r>
          </a:p>
        </p:txBody>
      </p:sp>
      <p:sp>
        <p:nvSpPr>
          <p:cNvPr id="48144" name="Line 16">
            <a:extLst>
              <a:ext uri="{FF2B5EF4-FFF2-40B4-BE49-F238E27FC236}">
                <a16:creationId xmlns:a16="http://schemas.microsoft.com/office/drawing/2014/main" id="{5048A413-C96F-40A0-80C2-F40801FBB442}"/>
              </a:ext>
            </a:extLst>
          </p:cNvPr>
          <p:cNvSpPr>
            <a:spLocks noChangeShapeType="1"/>
          </p:cNvSpPr>
          <p:nvPr/>
        </p:nvSpPr>
        <p:spPr bwMode="auto">
          <a:xfrm>
            <a:off x="6373813" y="2435225"/>
            <a:ext cx="862012"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48145" name="Text Box 17">
            <a:extLst>
              <a:ext uri="{FF2B5EF4-FFF2-40B4-BE49-F238E27FC236}">
                <a16:creationId xmlns:a16="http://schemas.microsoft.com/office/drawing/2014/main" id="{DF79F3E1-8498-4C3C-99C3-0436C59F4F8E}"/>
              </a:ext>
            </a:extLst>
          </p:cNvPr>
          <p:cNvSpPr txBox="1">
            <a:spLocks noChangeArrowheads="1"/>
          </p:cNvSpPr>
          <p:nvPr/>
        </p:nvSpPr>
        <p:spPr bwMode="auto">
          <a:xfrm>
            <a:off x="6551613" y="2444750"/>
            <a:ext cx="1368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cs-CZ" altLang="cs-CZ"/>
              <a:t>SP=0008h</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0C1342A-1E24-4973-B597-76D24BA254C3}"/>
              </a:ext>
            </a:extLst>
          </p:cNvPr>
          <p:cNvSpPr>
            <a:spLocks noGrp="1" noChangeArrowheads="1"/>
          </p:cNvSpPr>
          <p:nvPr>
            <p:ph type="title" idx="4294967295"/>
          </p:nvPr>
        </p:nvSpPr>
        <p:spPr/>
        <p:txBody>
          <a:bodyPr/>
          <a:lstStyle/>
          <a:p>
            <a:pPr eaLnBrk="1" hangingPunct="1"/>
            <a:r>
              <a:rPr lang="cs-CZ" altLang="cs-CZ"/>
              <a:t>Zásobník</a:t>
            </a:r>
          </a:p>
        </p:txBody>
      </p:sp>
      <p:sp>
        <p:nvSpPr>
          <p:cNvPr id="49155" name="Rectangle 3">
            <a:extLst>
              <a:ext uri="{FF2B5EF4-FFF2-40B4-BE49-F238E27FC236}">
                <a16:creationId xmlns:a16="http://schemas.microsoft.com/office/drawing/2014/main" id="{4610494F-2707-4707-A914-E8FBD504CD18}"/>
              </a:ext>
            </a:extLst>
          </p:cNvPr>
          <p:cNvSpPr>
            <a:spLocks noGrp="1" noChangeArrowheads="1"/>
          </p:cNvSpPr>
          <p:nvPr>
            <p:ph type="body" idx="4294967295"/>
          </p:nvPr>
        </p:nvSpPr>
        <p:spPr>
          <a:xfrm>
            <a:off x="457200" y="1719263"/>
            <a:ext cx="8543292" cy="4411662"/>
          </a:xfrm>
        </p:spPr>
        <p:txBody>
          <a:bodyPr/>
          <a:lstStyle/>
          <a:p>
            <a:pPr marL="0" indent="0" eaLnBrk="1" hangingPunct="1">
              <a:buNone/>
            </a:pPr>
            <a:r>
              <a:rPr lang="cs-CZ" altLang="cs-CZ" sz="1800" dirty="0"/>
              <a:t>Příklad</a:t>
            </a:r>
          </a:p>
          <a:p>
            <a:pPr marL="0" indent="0" eaLnBrk="1" hangingPunct="1">
              <a:buNone/>
            </a:pPr>
            <a:r>
              <a:rPr lang="cs-CZ" altLang="cs-CZ" sz="1800" dirty="0"/>
              <a:t>SS=1234h</a:t>
            </a:r>
          </a:p>
          <a:p>
            <a:pPr marL="0" indent="0" eaLnBrk="1" hangingPunct="1">
              <a:buNone/>
            </a:pPr>
            <a:r>
              <a:rPr lang="cs-CZ" altLang="cs-CZ" sz="1800" dirty="0"/>
              <a:t>SP=4345h</a:t>
            </a:r>
          </a:p>
          <a:p>
            <a:pPr marL="0" indent="0" eaLnBrk="1" hangingPunct="1">
              <a:buNone/>
            </a:pPr>
            <a:r>
              <a:rPr lang="cs-CZ" altLang="cs-CZ" sz="1800" dirty="0"/>
              <a:t>AX=5678h</a:t>
            </a:r>
          </a:p>
          <a:p>
            <a:pPr marL="0" indent="0" eaLnBrk="1" hangingPunct="1">
              <a:buNone/>
            </a:pPr>
            <a:endParaRPr lang="cs-CZ" altLang="cs-CZ" sz="1800" dirty="0"/>
          </a:p>
          <a:p>
            <a:pPr eaLnBrk="1" hangingPunct="1"/>
            <a:r>
              <a:rPr lang="cs-CZ" altLang="cs-CZ" sz="1800" dirty="0"/>
              <a:t>Na jaké adrese začíná zásobníkový segment?</a:t>
            </a:r>
          </a:p>
          <a:p>
            <a:pPr eaLnBrk="1" hangingPunct="1"/>
            <a:r>
              <a:rPr lang="cs-CZ" altLang="cs-CZ" sz="1800" dirty="0"/>
              <a:t>Na jaké adrese končí zásobníkový segment?</a:t>
            </a:r>
          </a:p>
          <a:p>
            <a:pPr eaLnBrk="1" hangingPunct="1"/>
            <a:r>
              <a:rPr lang="cs-CZ" altLang="cs-CZ" sz="1800" dirty="0"/>
              <a:t>Na jaké adrese je vrchol zásobníku?</a:t>
            </a:r>
          </a:p>
          <a:p>
            <a:pPr eaLnBrk="1" hangingPunct="1"/>
            <a:r>
              <a:rPr lang="cs-CZ" altLang="cs-CZ" sz="1800" dirty="0"/>
              <a:t>Z jaké adresy by se přečetl bajt povelem POP AL?</a:t>
            </a:r>
          </a:p>
          <a:p>
            <a:pPr eaLnBrk="1" hangingPunct="1"/>
            <a:r>
              <a:rPr lang="cs-CZ" altLang="cs-CZ" sz="1800" dirty="0"/>
              <a:t>Na jaké adresy by se uložila data povelem PUSH AX?</a:t>
            </a:r>
          </a:p>
          <a:p>
            <a:pPr eaLnBrk="1" hangingPunct="1"/>
            <a:r>
              <a:rPr lang="cs-CZ" altLang="cs-CZ" sz="1800" dirty="0"/>
              <a:t>Jak by se změnil stav registru SS a SP po provedení instrukce PUSH AX?</a:t>
            </a:r>
          </a:p>
          <a:p>
            <a:pPr eaLnBrk="1" hangingPunct="1"/>
            <a:r>
              <a:rPr lang="cs-CZ" altLang="cs-CZ" sz="1800" dirty="0"/>
              <a:t>Jak by se změnil stav registru SS a SP po provedení instrukce POP AL?</a:t>
            </a:r>
          </a:p>
          <a:p>
            <a:pPr eaLnBrk="1" hangingPunct="1"/>
            <a:endParaRPr lang="cs-CZ" altLang="cs-CZ" sz="1800" dirty="0"/>
          </a:p>
        </p:txBody>
      </p:sp>
    </p:spTree>
    <p:extLst>
      <p:ext uri="{BB962C8B-B14F-4D97-AF65-F5344CB8AC3E}">
        <p14:creationId xmlns:p14="http://schemas.microsoft.com/office/powerpoint/2010/main" val="14074838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0C1342A-1E24-4973-B597-76D24BA254C3}"/>
              </a:ext>
            </a:extLst>
          </p:cNvPr>
          <p:cNvSpPr>
            <a:spLocks noGrp="1" noChangeArrowheads="1"/>
          </p:cNvSpPr>
          <p:nvPr>
            <p:ph type="title" idx="4294967295"/>
          </p:nvPr>
        </p:nvSpPr>
        <p:spPr/>
        <p:txBody>
          <a:bodyPr/>
          <a:lstStyle/>
          <a:p>
            <a:pPr eaLnBrk="1" hangingPunct="1"/>
            <a:r>
              <a:rPr lang="cs-CZ" altLang="cs-CZ"/>
              <a:t>Zásobník</a:t>
            </a:r>
          </a:p>
        </p:txBody>
      </p:sp>
      <p:sp>
        <p:nvSpPr>
          <p:cNvPr id="49155" name="Rectangle 3">
            <a:extLst>
              <a:ext uri="{FF2B5EF4-FFF2-40B4-BE49-F238E27FC236}">
                <a16:creationId xmlns:a16="http://schemas.microsoft.com/office/drawing/2014/main" id="{4610494F-2707-4707-A914-E8FBD504CD18}"/>
              </a:ext>
            </a:extLst>
          </p:cNvPr>
          <p:cNvSpPr>
            <a:spLocks noGrp="1" noChangeArrowheads="1"/>
          </p:cNvSpPr>
          <p:nvPr>
            <p:ph type="body" idx="4294967295"/>
          </p:nvPr>
        </p:nvSpPr>
        <p:spPr/>
        <p:txBody>
          <a:bodyPr/>
          <a:lstStyle/>
          <a:p>
            <a:pPr eaLnBrk="1" hangingPunct="1"/>
            <a:r>
              <a:rPr lang="cs-CZ" altLang="cs-CZ" sz="2600"/>
              <a:t>Instrukcí </a:t>
            </a:r>
            <a:r>
              <a:rPr lang="cs-CZ" altLang="cs-CZ" sz="2600" b="1"/>
              <a:t>PUSHA</a:t>
            </a:r>
            <a:r>
              <a:rPr lang="cs-CZ" altLang="cs-CZ" sz="2600"/>
              <a:t> se na vrchol zásobníku uloží postupně obsah registrů AX, CX, DX, BX, SP, BP, SI, DI </a:t>
            </a:r>
          </a:p>
          <a:p>
            <a:pPr eaLnBrk="1" hangingPunct="1"/>
            <a:r>
              <a:rPr lang="cs-CZ" altLang="cs-CZ" sz="2600"/>
              <a:t>Instrukcí </a:t>
            </a:r>
            <a:r>
              <a:rPr lang="cs-CZ" altLang="cs-CZ" sz="2600" b="1"/>
              <a:t>POPA</a:t>
            </a:r>
            <a:r>
              <a:rPr lang="cs-CZ" altLang="cs-CZ" sz="2600"/>
              <a:t> se obnoví ze zásobníku postupně hodnota v registrech DI, SI, BP, SP, BX, DX, CX, AX</a:t>
            </a:r>
          </a:p>
          <a:p>
            <a:pPr eaLnBrk="1" hangingPunct="1"/>
            <a:r>
              <a:rPr lang="cs-CZ" altLang="cs-CZ" sz="2600" b="1"/>
              <a:t>PUSHF</a:t>
            </a:r>
            <a:r>
              <a:rPr lang="cs-CZ" altLang="cs-CZ" sz="2600"/>
              <a:t> - do zásobníku uloží obsah registru F v šestnáctibitovém tvaru (všechny příznaky)</a:t>
            </a:r>
          </a:p>
          <a:p>
            <a:pPr eaLnBrk="1" hangingPunct="1"/>
            <a:r>
              <a:rPr lang="cs-CZ" altLang="cs-CZ" sz="2600" b="1"/>
              <a:t>POPF</a:t>
            </a:r>
            <a:r>
              <a:rPr lang="cs-CZ" altLang="cs-CZ" sz="2600"/>
              <a:t> - hodnotou ze zásobníku změní registr F (stav všech příznaků)</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E15CEAA-4579-44EB-A747-0AB00AAD0E28}"/>
              </a:ext>
            </a:extLst>
          </p:cNvPr>
          <p:cNvSpPr>
            <a:spLocks noGrp="1" noChangeArrowheads="1"/>
          </p:cNvSpPr>
          <p:nvPr>
            <p:ph type="title" idx="4294967295"/>
          </p:nvPr>
        </p:nvSpPr>
        <p:spPr/>
        <p:txBody>
          <a:bodyPr/>
          <a:lstStyle/>
          <a:p>
            <a:pPr eaLnBrk="1" hangingPunct="1"/>
            <a:r>
              <a:rPr lang="cs-CZ" altLang="cs-CZ"/>
              <a:t>Přerušení</a:t>
            </a:r>
          </a:p>
        </p:txBody>
      </p:sp>
      <p:sp>
        <p:nvSpPr>
          <p:cNvPr id="50179" name="Rectangle 3">
            <a:extLst>
              <a:ext uri="{FF2B5EF4-FFF2-40B4-BE49-F238E27FC236}">
                <a16:creationId xmlns:a16="http://schemas.microsoft.com/office/drawing/2014/main" id="{4064D1DA-4A32-4EFC-9FBE-2F727378C32D}"/>
              </a:ext>
            </a:extLst>
          </p:cNvPr>
          <p:cNvSpPr>
            <a:spLocks noGrp="1" noChangeArrowheads="1"/>
          </p:cNvSpPr>
          <p:nvPr>
            <p:ph type="body" idx="4294967295"/>
          </p:nvPr>
        </p:nvSpPr>
        <p:spPr/>
        <p:txBody>
          <a:bodyPr/>
          <a:lstStyle/>
          <a:p>
            <a:pPr eaLnBrk="1" hangingPunct="1"/>
            <a:r>
              <a:rPr lang="cs-CZ" altLang="cs-CZ" sz="1900" dirty="0"/>
              <a:t>Nástroj pro asynchronní obsluhu událostí, kdy procesor přeruší vykonávání instrukcí a vykoná obsluhu události, která přerušení spustila</a:t>
            </a:r>
          </a:p>
          <a:p>
            <a:pPr eaLnBrk="1" hangingPunct="1"/>
            <a:r>
              <a:rPr lang="cs-CZ" altLang="cs-CZ" sz="1900" dirty="0"/>
              <a:t>Přerušení slouží především k obsluze </a:t>
            </a:r>
            <a:r>
              <a:rPr lang="cs-CZ" altLang="cs-CZ" sz="1900" b="1" dirty="0"/>
              <a:t>I/O zařízení</a:t>
            </a:r>
            <a:r>
              <a:rPr lang="cs-CZ" altLang="cs-CZ" sz="1900" dirty="0"/>
              <a:t> </a:t>
            </a:r>
          </a:p>
          <a:p>
            <a:pPr eaLnBrk="1" hangingPunct="1"/>
            <a:r>
              <a:rPr lang="cs-CZ" altLang="cs-CZ" sz="1900" dirty="0"/>
              <a:t>Díky přerušení nemusí procesor neustále testovat, jestli vstupní a výstupní zařízení něco nepotřebují </a:t>
            </a:r>
          </a:p>
          <a:p>
            <a:pPr eaLnBrk="1" hangingPunct="1"/>
            <a:r>
              <a:rPr lang="cs-CZ" altLang="cs-CZ" sz="1900" dirty="0"/>
              <a:t>Hardwarové přerušení nastává jako reakce na signál od zařízení, které jím upozorňuje procesor, že potřebuje obsloužit (něco se stalo, byla stisknuta klávesa, přišel síťový paket, uplynul nastavený čas…)</a:t>
            </a:r>
          </a:p>
          <a:p>
            <a:pPr eaLnBrk="1" hangingPunct="1"/>
            <a:r>
              <a:rPr lang="cs-CZ" altLang="cs-CZ" sz="1900" dirty="0"/>
              <a:t>Procesor při příchodu přerušení přestane provádět probíhající program, uloží stav rozpracované úlohy a zapamatuje si místo, kam se vrátit (k tomu se použije zásobník), a začne vykonávat obsluhu přerušení</a:t>
            </a:r>
          </a:p>
          <a:p>
            <a:pPr eaLnBrk="1" hangingPunct="1"/>
            <a:r>
              <a:rPr lang="cs-CZ" altLang="cs-CZ" sz="1900" dirty="0"/>
              <a:t>Kdyby procesor neumožňoval přerušení, musely by naše programy neustále periodicky testovat stav klávesnice, myši, hodin, síťového komunikačního rozhraní a dalších zařízení, na která se má reagovat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8BC1D32-5CAE-49D6-AF7C-8E1F3FAD96C9}"/>
              </a:ext>
            </a:extLst>
          </p:cNvPr>
          <p:cNvSpPr>
            <a:spLocks noGrp="1" noChangeArrowheads="1"/>
          </p:cNvSpPr>
          <p:nvPr>
            <p:ph type="title" idx="4294967295"/>
          </p:nvPr>
        </p:nvSpPr>
        <p:spPr/>
        <p:txBody>
          <a:bodyPr/>
          <a:lstStyle/>
          <a:p>
            <a:pPr eaLnBrk="1" hangingPunct="1"/>
            <a:r>
              <a:rPr lang="cs-CZ" altLang="cs-CZ"/>
              <a:t>Přerušení</a:t>
            </a:r>
          </a:p>
        </p:txBody>
      </p:sp>
      <p:sp>
        <p:nvSpPr>
          <p:cNvPr id="51203" name="Rectangle 3">
            <a:extLst>
              <a:ext uri="{FF2B5EF4-FFF2-40B4-BE49-F238E27FC236}">
                <a16:creationId xmlns:a16="http://schemas.microsoft.com/office/drawing/2014/main" id="{B5B2C6F4-F546-44F5-94C1-D639F2E286AD}"/>
              </a:ext>
            </a:extLst>
          </p:cNvPr>
          <p:cNvSpPr>
            <a:spLocks noGrp="1" noChangeArrowheads="1"/>
          </p:cNvSpPr>
          <p:nvPr>
            <p:ph type="body" idx="4294967295"/>
          </p:nvPr>
        </p:nvSpPr>
        <p:spPr>
          <a:xfrm>
            <a:off x="609600" y="1557338"/>
            <a:ext cx="7772400" cy="4114800"/>
          </a:xfrm>
        </p:spPr>
        <p:txBody>
          <a:bodyPr/>
          <a:lstStyle/>
          <a:p>
            <a:pPr eaLnBrk="1" hangingPunct="1"/>
            <a:endParaRPr lang="en-US" altLang="cs-CZ" sz="1700" dirty="0"/>
          </a:p>
          <a:p>
            <a:pPr eaLnBrk="1" hangingPunct="1"/>
            <a:r>
              <a:rPr lang="cs-CZ" altLang="cs-CZ" sz="1700" dirty="0"/>
              <a:t>Podle toho, čím je přerušení generováno jej dělíme na</a:t>
            </a:r>
          </a:p>
          <a:p>
            <a:pPr marL="742950" lvl="1" indent="-285750" eaLnBrk="1" hangingPunct="1"/>
            <a:r>
              <a:rPr lang="cs-CZ" altLang="cs-CZ" sz="1500" dirty="0"/>
              <a:t>Přerušení </a:t>
            </a:r>
            <a:r>
              <a:rPr lang="cs-CZ" altLang="cs-CZ" sz="1500" b="1" dirty="0"/>
              <a:t>vnější</a:t>
            </a:r>
            <a:r>
              <a:rPr lang="cs-CZ" altLang="cs-CZ" sz="1500" dirty="0"/>
              <a:t> - technickými hardwarovými prostředky</a:t>
            </a:r>
          </a:p>
          <a:p>
            <a:pPr marL="1143000" lvl="2" indent="-228600" eaLnBrk="1" hangingPunct="1"/>
            <a:r>
              <a:rPr lang="cs-CZ" altLang="cs-CZ" sz="1600" dirty="0"/>
              <a:t>Nemaskovatelné (signál NMI) – vždy se musí obsloužit</a:t>
            </a:r>
          </a:p>
          <a:p>
            <a:pPr marL="1143000" lvl="2" indent="-228600" eaLnBrk="1" hangingPunct="1"/>
            <a:r>
              <a:rPr lang="cs-CZ" altLang="cs-CZ" sz="1600" dirty="0"/>
              <a:t>Maskovatelné (signál INTR) – lze ho ignorovat (obsluhu lze zakázat)</a:t>
            </a:r>
            <a:endParaRPr lang="cs-CZ" altLang="cs-CZ" sz="1500" dirty="0"/>
          </a:p>
          <a:p>
            <a:pPr marL="742950" lvl="1" indent="-285750" eaLnBrk="1" hangingPunct="1"/>
            <a:r>
              <a:rPr lang="cs-CZ" altLang="cs-CZ" sz="1500" dirty="0"/>
              <a:t>Přerušení </a:t>
            </a:r>
            <a:r>
              <a:rPr lang="cs-CZ" altLang="cs-CZ" sz="1500" b="1" dirty="0"/>
              <a:t>programové</a:t>
            </a:r>
            <a:r>
              <a:rPr lang="cs-CZ" altLang="cs-CZ" sz="1500" dirty="0"/>
              <a:t> (vnitřní)</a:t>
            </a:r>
          </a:p>
          <a:p>
            <a:pPr marL="1143000" lvl="2" indent="-228600" eaLnBrk="1" hangingPunct="1"/>
            <a:r>
              <a:rPr lang="cs-CZ" altLang="cs-CZ" sz="1600" dirty="0"/>
              <a:t>Instrukcí INT – úmyslně vyvolané programátorem</a:t>
            </a:r>
          </a:p>
          <a:p>
            <a:pPr marL="1143000" lvl="2" indent="-228600" eaLnBrk="1" hangingPunct="1"/>
            <a:r>
              <a:rPr lang="cs-CZ" altLang="cs-CZ" sz="1600" dirty="0"/>
              <a:t>Vznikem výjimečné události při provádění programu</a:t>
            </a:r>
          </a:p>
          <a:p>
            <a:pPr eaLnBrk="1" hangingPunct="1"/>
            <a:endParaRPr lang="cs-CZ" altLang="cs-CZ" sz="1700" dirty="0"/>
          </a:p>
          <a:p>
            <a:pPr eaLnBrk="1" hangingPunct="1"/>
            <a:r>
              <a:rPr lang="cs-CZ" altLang="cs-CZ" sz="1700" dirty="0"/>
              <a:t>Mechanismus přerušení u 8086 využívají </a:t>
            </a:r>
          </a:p>
          <a:p>
            <a:pPr marL="742950" lvl="1" indent="-285750" eaLnBrk="1" hangingPunct="1"/>
            <a:r>
              <a:rPr lang="cs-CZ" altLang="cs-CZ" sz="1500" dirty="0"/>
              <a:t>vnější </a:t>
            </a:r>
            <a:r>
              <a:rPr lang="cs-CZ" altLang="cs-CZ" sz="1500" b="1" dirty="0"/>
              <a:t>I/O zařízení</a:t>
            </a:r>
            <a:r>
              <a:rPr lang="cs-CZ" altLang="cs-CZ" sz="1500" dirty="0"/>
              <a:t> pro přivolání pozornosti (např. klávesnice oznamuje, že došlo k nějaké události, síťová karta hlásí příjem rámce atd.)</a:t>
            </a:r>
          </a:p>
          <a:p>
            <a:pPr marL="742950" lvl="1" indent="-285750" eaLnBrk="1" hangingPunct="1"/>
            <a:r>
              <a:rPr lang="cs-CZ" altLang="cs-CZ" sz="1500" dirty="0"/>
              <a:t>procesor pro oznámení </a:t>
            </a:r>
            <a:r>
              <a:rPr lang="cs-CZ" altLang="cs-CZ" sz="1500" b="1" dirty="0"/>
              <a:t>výjimečných událostí</a:t>
            </a:r>
            <a:r>
              <a:rPr lang="cs-CZ" altLang="cs-CZ" sz="1500" dirty="0"/>
              <a:t> (např. dělení nulou)</a:t>
            </a:r>
          </a:p>
          <a:p>
            <a:pPr marL="742950" lvl="1" indent="-285750" eaLnBrk="1" hangingPunct="1"/>
            <a:r>
              <a:rPr lang="cs-CZ" altLang="cs-CZ" sz="1500" dirty="0"/>
              <a:t>programy pro </a:t>
            </a:r>
            <a:r>
              <a:rPr lang="cs-CZ" altLang="cs-CZ" sz="1500" b="1" dirty="0"/>
              <a:t>volání služeb</a:t>
            </a:r>
            <a:r>
              <a:rPr lang="cs-CZ" altLang="cs-CZ" sz="1500" dirty="0"/>
              <a:t> OS a </a:t>
            </a:r>
            <a:r>
              <a:rPr lang="cs-CZ" altLang="cs-CZ" sz="1500" dirty="0" err="1"/>
              <a:t>BIOSu</a:t>
            </a:r>
            <a:r>
              <a:rPr lang="cs-CZ" altLang="cs-CZ" sz="1500" dirty="0"/>
              <a:t> (Operační systém nabízí určité služby, které se volají tak, že je vygenerováno přerušení, které je obsluhováno operačním systémem a dle stavu určitých registrů pro předání parametrů,  operační systém vykoná požadovanou službu)</a:t>
            </a:r>
            <a:endParaRPr lang="cs-CZ" altLang="cs-CZ"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06F40AA-B74F-4CAD-BD4B-7A2F3F741568}"/>
              </a:ext>
            </a:extLst>
          </p:cNvPr>
          <p:cNvSpPr>
            <a:spLocks noGrp="1" noChangeArrowheads="1"/>
          </p:cNvSpPr>
          <p:nvPr>
            <p:ph type="title" idx="4294967295"/>
          </p:nvPr>
        </p:nvSpPr>
        <p:spPr/>
        <p:txBody>
          <a:bodyPr/>
          <a:lstStyle/>
          <a:p>
            <a:pPr eaLnBrk="1" hangingPunct="1"/>
            <a:r>
              <a:rPr lang="cs-CZ" altLang="cs-CZ"/>
              <a:t>Přerušení</a:t>
            </a:r>
          </a:p>
        </p:txBody>
      </p:sp>
      <p:sp>
        <p:nvSpPr>
          <p:cNvPr id="55299" name="Rectangle 3">
            <a:extLst>
              <a:ext uri="{FF2B5EF4-FFF2-40B4-BE49-F238E27FC236}">
                <a16:creationId xmlns:a16="http://schemas.microsoft.com/office/drawing/2014/main" id="{53D266F3-FB85-416A-8103-E94068F5503A}"/>
              </a:ext>
            </a:extLst>
          </p:cNvPr>
          <p:cNvSpPr>
            <a:spLocks noGrp="1" noChangeArrowheads="1"/>
          </p:cNvSpPr>
          <p:nvPr>
            <p:ph type="body" idx="4294967295"/>
          </p:nvPr>
        </p:nvSpPr>
        <p:spPr>
          <a:xfrm>
            <a:off x="457200" y="1520788"/>
            <a:ext cx="8229600" cy="4411662"/>
          </a:xfrm>
        </p:spPr>
        <p:txBody>
          <a:bodyPr/>
          <a:lstStyle/>
          <a:p>
            <a:pPr eaLnBrk="1" hangingPunct="1"/>
            <a:r>
              <a:rPr lang="cs-CZ" altLang="cs-CZ" sz="1700" dirty="0"/>
              <a:t>Procesor rozlišuje </a:t>
            </a:r>
            <a:r>
              <a:rPr lang="cs-CZ" altLang="cs-CZ" sz="1700" b="1" dirty="0"/>
              <a:t>256 různých přerušení</a:t>
            </a:r>
            <a:r>
              <a:rPr lang="cs-CZ" altLang="cs-CZ" sz="1700" dirty="0"/>
              <a:t> (INT0 až INT255)</a:t>
            </a:r>
          </a:p>
          <a:p>
            <a:pPr eaLnBrk="1" hangingPunct="1"/>
            <a:r>
              <a:rPr lang="cs-CZ" altLang="cs-CZ" sz="1700" dirty="0"/>
              <a:t>I/O zařízení vyvolají vnější přerušení signálem </a:t>
            </a:r>
            <a:r>
              <a:rPr lang="cs-CZ" altLang="cs-CZ" sz="1700" b="1" dirty="0"/>
              <a:t>INTR</a:t>
            </a:r>
            <a:r>
              <a:rPr lang="cs-CZ" altLang="cs-CZ" sz="1700" dirty="0"/>
              <a:t> nebo </a:t>
            </a:r>
            <a:r>
              <a:rPr lang="cs-CZ" altLang="cs-CZ" sz="1700" b="1" dirty="0"/>
              <a:t>NMI</a:t>
            </a:r>
          </a:p>
          <a:p>
            <a:pPr eaLnBrk="1" hangingPunct="1"/>
            <a:r>
              <a:rPr lang="cs-CZ" altLang="cs-CZ" sz="1700" dirty="0"/>
              <a:t>Přerušení vyvolaná signálem INTR lze </a:t>
            </a:r>
            <a:r>
              <a:rPr lang="cs-CZ" altLang="cs-CZ" sz="1700" b="1" dirty="0"/>
              <a:t>maskovat</a:t>
            </a:r>
            <a:r>
              <a:rPr lang="cs-CZ" altLang="cs-CZ" sz="1700" dirty="0"/>
              <a:t> (zakázat) nulováním příznakového bitu </a:t>
            </a:r>
            <a:r>
              <a:rPr lang="cs-CZ" altLang="cs-CZ" sz="1700" b="1" dirty="0"/>
              <a:t>IF</a:t>
            </a:r>
            <a:r>
              <a:rPr lang="cs-CZ" altLang="cs-CZ" sz="1700" dirty="0"/>
              <a:t>, což se provede instrukcí CLI (nastavení naopak instrukcí STI)</a:t>
            </a:r>
          </a:p>
          <a:p>
            <a:pPr eaLnBrk="1" hangingPunct="1"/>
            <a:r>
              <a:rPr lang="cs-CZ" altLang="cs-CZ" sz="1700" dirty="0"/>
              <a:t>Obsluha přerušení = krátký program, uložený někde v paměti, který se automaticky spustí jako reakce na přerušení, které nastalo – je tedy spuštěn nějakou událostí, na kterou reaguje</a:t>
            </a:r>
          </a:p>
          <a:p>
            <a:pPr eaLnBrk="1" hangingPunct="1"/>
            <a:r>
              <a:rPr lang="cs-CZ" altLang="cs-CZ" sz="1700" dirty="0"/>
              <a:t>Každé přerušení má svou vlastní obsluhu</a:t>
            </a:r>
          </a:p>
          <a:p>
            <a:pPr eaLnBrk="1" hangingPunct="1"/>
            <a:r>
              <a:rPr lang="cs-CZ" altLang="cs-CZ" sz="1700" dirty="0"/>
              <a:t>Pro každé přerušení je v paměti uložen </a:t>
            </a:r>
            <a:r>
              <a:rPr lang="cs-CZ" altLang="cs-CZ" sz="1700" b="1" dirty="0"/>
              <a:t>přerušovací vektor</a:t>
            </a:r>
            <a:r>
              <a:rPr lang="cs-CZ" altLang="cs-CZ" sz="1700" dirty="0"/>
              <a:t> (tj. odkaz na adresu, na které se nalézá jeho </a:t>
            </a:r>
            <a:r>
              <a:rPr lang="cs-CZ" altLang="cs-CZ" sz="1700" b="1" dirty="0"/>
              <a:t>obsluha  přerušení</a:t>
            </a:r>
            <a:r>
              <a:rPr lang="cs-CZ" altLang="cs-CZ" sz="1700" dirty="0"/>
              <a:t>)</a:t>
            </a:r>
          </a:p>
          <a:p>
            <a:pPr eaLnBrk="1" hangingPunct="1"/>
            <a:r>
              <a:rPr lang="cs-CZ" altLang="cs-CZ" sz="1700" dirty="0"/>
              <a:t>Prvních </a:t>
            </a:r>
            <a:r>
              <a:rPr lang="cs-CZ" altLang="cs-CZ" sz="1700" b="1" dirty="0"/>
              <a:t>1024 bajtů</a:t>
            </a:r>
            <a:r>
              <a:rPr lang="cs-CZ" altLang="cs-CZ" sz="1700" dirty="0"/>
              <a:t> paměti (adresy 0 až 3FFh) je vyhrazeno pro uložení </a:t>
            </a:r>
            <a:r>
              <a:rPr lang="cs-CZ" altLang="cs-CZ" sz="1700" b="1" dirty="0"/>
              <a:t>256 vektorů přerušení</a:t>
            </a:r>
          </a:p>
          <a:p>
            <a:pPr eaLnBrk="1" hangingPunct="1"/>
            <a:r>
              <a:rPr lang="cs-CZ" altLang="cs-CZ" sz="1700" b="1" dirty="0"/>
              <a:t>Vektor přerušení</a:t>
            </a:r>
            <a:r>
              <a:rPr lang="cs-CZ" altLang="cs-CZ" sz="1700" dirty="0"/>
              <a:t> je </a:t>
            </a:r>
            <a:r>
              <a:rPr lang="cs-CZ" altLang="cs-CZ" sz="1700" b="1" dirty="0"/>
              <a:t>4-bajtový</a:t>
            </a:r>
            <a:r>
              <a:rPr lang="cs-CZ" altLang="cs-CZ" sz="1700" dirty="0"/>
              <a:t> (16 bitů segment, 16 bitů offset)</a:t>
            </a:r>
          </a:p>
          <a:p>
            <a:pPr eaLnBrk="1" hangingPunct="1"/>
            <a:r>
              <a:rPr lang="cs-CZ" altLang="cs-CZ" sz="1700" dirty="0"/>
              <a:t>Na adresách 0-3 tedy leží segment a offset pozice, na které začíná obslužná rutina přerušení INT0. Dále na adresách 4-7 leží segment a offset pozice, na které  začíná obsluha přerušení INT1 atd...</a:t>
            </a:r>
            <a:endParaRPr lang="cs-CZ" altLang="cs-CZ" dirty="0"/>
          </a:p>
          <a:p>
            <a:pPr eaLnBrk="1" hangingPunct="1"/>
            <a:endParaRPr lang="cs-CZ" altLang="cs-CZ"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F4CB476-9869-43B4-AE84-46D510F09820}"/>
              </a:ext>
            </a:extLst>
          </p:cNvPr>
          <p:cNvSpPr>
            <a:spLocks noGrp="1" noChangeArrowheads="1"/>
          </p:cNvSpPr>
          <p:nvPr>
            <p:ph type="title" idx="4294967295"/>
          </p:nvPr>
        </p:nvSpPr>
        <p:spPr/>
        <p:txBody>
          <a:bodyPr/>
          <a:lstStyle/>
          <a:p>
            <a:pPr eaLnBrk="1" hangingPunct="1"/>
            <a:r>
              <a:rPr lang="cs-CZ" altLang="cs-CZ"/>
              <a:t>Obsluha přerušení</a:t>
            </a:r>
          </a:p>
        </p:txBody>
      </p:sp>
      <p:sp>
        <p:nvSpPr>
          <p:cNvPr id="57347" name="Rectangle 3">
            <a:extLst>
              <a:ext uri="{FF2B5EF4-FFF2-40B4-BE49-F238E27FC236}">
                <a16:creationId xmlns:a16="http://schemas.microsoft.com/office/drawing/2014/main" id="{4EF655F4-C4EF-49A4-8189-6A40BA2625D2}"/>
              </a:ext>
            </a:extLst>
          </p:cNvPr>
          <p:cNvSpPr>
            <a:spLocks noGrp="1" noChangeArrowheads="1"/>
          </p:cNvSpPr>
          <p:nvPr>
            <p:ph type="body" idx="4294967295"/>
          </p:nvPr>
        </p:nvSpPr>
        <p:spPr/>
        <p:txBody>
          <a:bodyPr/>
          <a:lstStyle/>
          <a:p>
            <a:pPr eaLnBrk="1" hangingPunct="1"/>
            <a:r>
              <a:rPr lang="cs-CZ" altLang="cs-CZ" sz="1700" dirty="0"/>
              <a:t>Instrukce jsou </a:t>
            </a:r>
            <a:r>
              <a:rPr lang="cs-CZ" altLang="cs-CZ" sz="1700" b="1" dirty="0"/>
              <a:t>nedělitelné</a:t>
            </a:r>
            <a:r>
              <a:rPr lang="cs-CZ" altLang="cs-CZ" sz="1700" dirty="0"/>
              <a:t> - přerušení se obsluhuje až po dokončení rozpracované instrukce</a:t>
            </a:r>
          </a:p>
          <a:p>
            <a:pPr eaLnBrk="1" hangingPunct="1"/>
            <a:r>
              <a:rPr lang="cs-CZ" altLang="cs-CZ" sz="1700" dirty="0"/>
              <a:t>Obsluha přerušení obvykle na počátku uloží do </a:t>
            </a:r>
            <a:r>
              <a:rPr lang="cs-CZ" altLang="cs-CZ" sz="1700" b="1" dirty="0"/>
              <a:t>zásobníku</a:t>
            </a:r>
            <a:r>
              <a:rPr lang="cs-CZ" altLang="cs-CZ" sz="1700" dirty="0"/>
              <a:t> obsah všech registrů, jejichž hodnotu mění a před návratem z přerušení je opět obnoví</a:t>
            </a:r>
          </a:p>
          <a:p>
            <a:pPr eaLnBrk="1" hangingPunct="1"/>
            <a:r>
              <a:rPr lang="cs-CZ" altLang="cs-CZ" sz="1700" b="1" dirty="0"/>
              <a:t>Návrat</a:t>
            </a:r>
            <a:r>
              <a:rPr lang="cs-CZ" altLang="cs-CZ" sz="1700" dirty="0"/>
              <a:t> z obsluhy přerušení se provádí instrukcí </a:t>
            </a:r>
            <a:r>
              <a:rPr lang="cs-CZ" altLang="cs-CZ" sz="1700" b="1" dirty="0"/>
              <a:t>IRET, </a:t>
            </a:r>
            <a:r>
              <a:rPr lang="cs-CZ" altLang="cs-CZ" sz="1700" dirty="0"/>
              <a:t>v zásobníku je uložena návratová adresa</a:t>
            </a:r>
            <a:endParaRPr lang="cs-CZ" altLang="cs-CZ" sz="1700" b="1" dirty="0"/>
          </a:p>
          <a:p>
            <a:pPr eaLnBrk="1" hangingPunct="1"/>
            <a:r>
              <a:rPr lang="cs-CZ" altLang="cs-CZ" sz="1700" dirty="0"/>
              <a:t>Některé přerušovací vektory jsou rezervovány pro přerušení generovaná procesorem</a:t>
            </a:r>
          </a:p>
          <a:p>
            <a:pPr lvl="1" eaLnBrk="1" hangingPunct="1"/>
            <a:r>
              <a:rPr lang="cs-CZ" altLang="cs-CZ" sz="1700" dirty="0"/>
              <a:t>INT0 nastává při </a:t>
            </a:r>
            <a:r>
              <a:rPr lang="cs-CZ" altLang="cs-CZ" sz="1700" b="1" dirty="0"/>
              <a:t>dělení nulou</a:t>
            </a:r>
          </a:p>
          <a:p>
            <a:pPr lvl="1" eaLnBrk="1" hangingPunct="1"/>
            <a:r>
              <a:rPr lang="cs-CZ" altLang="cs-CZ" sz="1700" dirty="0"/>
              <a:t>INT1 nastává po provedení každé instrukce, je-li povoleno </a:t>
            </a:r>
            <a:r>
              <a:rPr lang="cs-CZ" altLang="cs-CZ" sz="1700" b="1" dirty="0"/>
              <a:t>krokování</a:t>
            </a:r>
            <a:r>
              <a:rPr lang="cs-CZ" altLang="cs-CZ" sz="1700" dirty="0"/>
              <a:t> nastavením příznaku TF</a:t>
            </a:r>
          </a:p>
          <a:p>
            <a:pPr lvl="1" eaLnBrk="1" hangingPunct="1"/>
            <a:r>
              <a:rPr lang="cs-CZ" altLang="cs-CZ" sz="1700" dirty="0"/>
              <a:t>INT2 se vygeneruje při příchodu vnějšího </a:t>
            </a:r>
            <a:r>
              <a:rPr lang="cs-CZ" altLang="cs-CZ" sz="1700" b="1" dirty="0"/>
              <a:t>nemaskovatelného</a:t>
            </a:r>
            <a:r>
              <a:rPr lang="cs-CZ" altLang="cs-CZ" sz="1700" dirty="0"/>
              <a:t> přerušení (přijetí signálu NMI)</a:t>
            </a:r>
          </a:p>
          <a:p>
            <a:pPr lvl="1" eaLnBrk="1" hangingPunct="1"/>
            <a:r>
              <a:rPr lang="cs-CZ" altLang="cs-CZ" sz="1700" i="1" dirty="0"/>
              <a:t>Další přerušení jsou generována na modernějších procesorech při porušení pravidel chráněného režimu</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C316AD9-1B1E-4D0E-900A-06C05654F1BB}"/>
              </a:ext>
            </a:extLst>
          </p:cNvPr>
          <p:cNvSpPr>
            <a:spLocks noGrp="1" noChangeArrowheads="1"/>
          </p:cNvSpPr>
          <p:nvPr>
            <p:ph type="title" idx="4294967295"/>
          </p:nvPr>
        </p:nvSpPr>
        <p:spPr/>
        <p:txBody>
          <a:bodyPr/>
          <a:lstStyle/>
          <a:p>
            <a:pPr eaLnBrk="1" hangingPunct="1"/>
            <a:r>
              <a:rPr lang="cs-CZ" altLang="cs-CZ"/>
              <a:t>Ovládání I/O zařízení</a:t>
            </a:r>
          </a:p>
        </p:txBody>
      </p:sp>
      <p:sp>
        <p:nvSpPr>
          <p:cNvPr id="60419" name="Rectangle 3">
            <a:extLst>
              <a:ext uri="{FF2B5EF4-FFF2-40B4-BE49-F238E27FC236}">
                <a16:creationId xmlns:a16="http://schemas.microsoft.com/office/drawing/2014/main" id="{1E77A5E8-0CB6-43A5-892C-CD5A2578EBA6}"/>
              </a:ext>
            </a:extLst>
          </p:cNvPr>
          <p:cNvSpPr>
            <a:spLocks noGrp="1" noChangeArrowheads="1"/>
          </p:cNvSpPr>
          <p:nvPr>
            <p:ph type="body" idx="4294967295"/>
          </p:nvPr>
        </p:nvSpPr>
        <p:spPr>
          <a:xfrm>
            <a:off x="463603" y="1664804"/>
            <a:ext cx="7772400" cy="4804556"/>
          </a:xfrm>
        </p:spPr>
        <p:txBody>
          <a:bodyPr/>
          <a:lstStyle/>
          <a:p>
            <a:pPr eaLnBrk="1" hangingPunct="1"/>
            <a:r>
              <a:rPr lang="cs-CZ" altLang="cs-CZ" sz="1600" dirty="0"/>
              <a:t>Komunikace s okolím probíhá výhradně prostřednictvím </a:t>
            </a:r>
            <a:r>
              <a:rPr lang="cs-CZ" altLang="cs-CZ" sz="1600" b="1" dirty="0"/>
              <a:t>adresové a datové sběrnice</a:t>
            </a:r>
          </a:p>
          <a:p>
            <a:pPr eaLnBrk="1" hangingPunct="1"/>
            <a:r>
              <a:rPr lang="cs-CZ" altLang="cs-CZ" sz="1600" dirty="0"/>
              <a:t>Komunikace s pamětí probíhá tak, že na adresové sběrnici je nastavena vybraná 20-bitová adresa a po datové sběrnici probíhá zápis nebo čtení 16-bitového slova (2 bajty naráz)</a:t>
            </a:r>
          </a:p>
          <a:p>
            <a:pPr eaLnBrk="1" hangingPunct="1"/>
            <a:r>
              <a:rPr lang="cs-CZ" altLang="cs-CZ" sz="1600" dirty="0"/>
              <a:t>Zápis nebo čtení z paměti se provádí instrukcí </a:t>
            </a:r>
            <a:r>
              <a:rPr lang="cs-CZ" altLang="cs-CZ" sz="1600" b="1" dirty="0"/>
              <a:t>MOV</a:t>
            </a:r>
          </a:p>
          <a:p>
            <a:pPr eaLnBrk="1" hangingPunct="1"/>
            <a:r>
              <a:rPr lang="cs-CZ" altLang="cs-CZ" sz="1600" dirty="0"/>
              <a:t>Komunikace s </a:t>
            </a:r>
            <a:r>
              <a:rPr lang="cs-CZ" altLang="cs-CZ" sz="1600" b="1" dirty="0"/>
              <a:t>I/O zařízením</a:t>
            </a:r>
            <a:r>
              <a:rPr lang="cs-CZ" altLang="cs-CZ" sz="1600" dirty="0"/>
              <a:t> (tj. např. s pevným diskem, grafickým adaptérem, síťovou kartou…) probíhá velmi podobně – používají se ale jiné instrukce - </a:t>
            </a:r>
            <a:r>
              <a:rPr lang="cs-CZ" altLang="cs-CZ" sz="1600" b="1" dirty="0"/>
              <a:t>IN</a:t>
            </a:r>
            <a:r>
              <a:rPr lang="cs-CZ" altLang="cs-CZ" sz="1600" dirty="0"/>
              <a:t> a </a:t>
            </a:r>
            <a:r>
              <a:rPr lang="cs-CZ" altLang="cs-CZ" sz="1600" b="1" dirty="0"/>
              <a:t>OUT</a:t>
            </a:r>
          </a:p>
          <a:p>
            <a:pPr eaLnBrk="1" hangingPunct="1"/>
            <a:r>
              <a:rPr lang="cs-CZ" altLang="cs-CZ" sz="1600" dirty="0"/>
              <a:t>Na adresové sběrnici je nastavena adresa - „číslo“ zařízení (neboli </a:t>
            </a:r>
            <a:r>
              <a:rPr lang="cs-CZ" altLang="cs-CZ" sz="1600" b="1" dirty="0"/>
              <a:t>brána</a:t>
            </a:r>
            <a:r>
              <a:rPr lang="cs-CZ" altLang="cs-CZ" sz="1600" dirty="0"/>
              <a:t>) </a:t>
            </a:r>
          </a:p>
          <a:p>
            <a:pPr eaLnBrk="1" hangingPunct="1"/>
            <a:r>
              <a:rPr lang="cs-CZ" altLang="cs-CZ" sz="1600" dirty="0"/>
              <a:t>Signál </a:t>
            </a:r>
            <a:r>
              <a:rPr lang="cs-CZ" altLang="cs-CZ" sz="1600" b="1" dirty="0"/>
              <a:t>M/IO</a:t>
            </a:r>
            <a:r>
              <a:rPr lang="cs-CZ" altLang="cs-CZ" sz="1600" dirty="0"/>
              <a:t> (</a:t>
            </a:r>
            <a:r>
              <a:rPr lang="cs-CZ" altLang="cs-CZ" sz="1600" dirty="0" err="1"/>
              <a:t>Memory</a:t>
            </a:r>
            <a:r>
              <a:rPr lang="cs-CZ" altLang="cs-CZ" sz="1600" dirty="0"/>
              <a:t> / </a:t>
            </a:r>
            <a:r>
              <a:rPr lang="cs-CZ" altLang="cs-CZ" sz="1600" dirty="0" err="1"/>
              <a:t>InputOutput</a:t>
            </a:r>
            <a:r>
              <a:rPr lang="cs-CZ" altLang="cs-CZ" sz="1600" dirty="0"/>
              <a:t>) určuje zda signál na adresové sběrnici má význam </a:t>
            </a:r>
            <a:r>
              <a:rPr lang="cs-CZ" altLang="cs-CZ" sz="1600" b="1" dirty="0"/>
              <a:t>adresy paměti</a:t>
            </a:r>
            <a:r>
              <a:rPr lang="cs-CZ" altLang="cs-CZ" sz="1600" dirty="0"/>
              <a:t> nebo identifikuje </a:t>
            </a:r>
            <a:r>
              <a:rPr lang="cs-CZ" altLang="cs-CZ" sz="1600" b="1" dirty="0"/>
              <a:t>I/O zařízení</a:t>
            </a:r>
          </a:p>
          <a:p>
            <a:pPr eaLnBrk="1" hangingPunct="1"/>
            <a:r>
              <a:rPr lang="cs-CZ" altLang="cs-CZ" sz="1600" dirty="0"/>
              <a:t>Ovládání I/O zařízení probíhá zápisem nebo čtením datové sběrnice</a:t>
            </a:r>
          </a:p>
          <a:p>
            <a:pPr eaLnBrk="1" hangingPunct="1"/>
            <a:r>
              <a:rPr lang="cs-CZ" altLang="cs-CZ" sz="1600" b="1" dirty="0"/>
              <a:t>Brána (port)</a:t>
            </a:r>
            <a:r>
              <a:rPr lang="cs-CZ" altLang="cs-CZ" sz="1600" dirty="0"/>
              <a:t> = pomyslná adresa (číslo) zařízení</a:t>
            </a:r>
          </a:p>
          <a:p>
            <a:pPr eaLnBrk="1" hangingPunct="1"/>
            <a:r>
              <a:rPr lang="cs-CZ" altLang="cs-CZ" sz="1600" dirty="0"/>
              <a:t>Každé I/O zařízení je identifikované jiným číslem portu</a:t>
            </a:r>
          </a:p>
          <a:p>
            <a:pPr eaLnBrk="1" hangingPunct="1"/>
            <a:r>
              <a:rPr lang="cs-CZ" altLang="cs-CZ" sz="1600" dirty="0"/>
              <a:t>i8086 poskytuje 65536 takových bran (portů)</a:t>
            </a:r>
          </a:p>
          <a:p>
            <a:pPr eaLnBrk="1" hangingPunct="1"/>
            <a:r>
              <a:rPr lang="cs-CZ" altLang="cs-CZ" sz="1600" dirty="0"/>
              <a:t>Data se na specifikovanou bránu zapisují instrukci </a:t>
            </a:r>
            <a:r>
              <a:rPr lang="cs-CZ" altLang="cs-CZ" sz="1600" b="1" dirty="0"/>
              <a:t>OUT</a:t>
            </a:r>
            <a:r>
              <a:rPr lang="cs-CZ" altLang="cs-CZ" sz="1600" dirty="0"/>
              <a:t> a čtou se instrukcí </a:t>
            </a:r>
            <a:r>
              <a:rPr lang="cs-CZ" altLang="cs-CZ" sz="1600" b="1" dirty="0"/>
              <a:t>IN</a:t>
            </a:r>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iv systém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iv systém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84CE8C14981BF4CBC493A3F7F132DCE" ma:contentTypeVersion="2" ma:contentTypeDescription="Vytvoří nový dokument" ma:contentTypeScope="" ma:versionID="eafae4565c518caa62d4da08735c7f48">
  <xsd:schema xmlns:xsd="http://www.w3.org/2001/XMLSchema" xmlns:xs="http://www.w3.org/2001/XMLSchema" xmlns:p="http://schemas.microsoft.com/office/2006/metadata/properties" xmlns:ns2="c03aa7f5-da92-46be-bbd5-752e8d8cfb59" targetNamespace="http://schemas.microsoft.com/office/2006/metadata/properties" ma:root="true" ma:fieldsID="4aa9e07a25eb4b13cbdf99461fe2be06" ns2:_="">
    <xsd:import namespace="c03aa7f5-da92-46be-bbd5-752e8d8cfb5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3aa7f5-da92-46be-bbd5-752e8d8cfb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B85A5D-5103-4379-B74B-B36F3DA52820}"/>
</file>

<file path=customXml/itemProps2.xml><?xml version="1.0" encoding="utf-8"?>
<ds:datastoreItem xmlns:ds="http://schemas.openxmlformats.org/officeDocument/2006/customXml" ds:itemID="{9DAC93B1-06C2-465A-8D95-3CBAD51D066F}"/>
</file>

<file path=customXml/itemProps3.xml><?xml version="1.0" encoding="utf-8"?>
<ds:datastoreItem xmlns:ds="http://schemas.openxmlformats.org/officeDocument/2006/customXml" ds:itemID="{B333633E-2D75-4F8C-9C33-E783053C2082}"/>
</file>

<file path=docProps/app.xml><?xml version="1.0" encoding="utf-8"?>
<Properties xmlns="http://schemas.openxmlformats.org/officeDocument/2006/extended-properties" xmlns:vt="http://schemas.openxmlformats.org/officeDocument/2006/docPropsVTypes">
  <Template>Network</Template>
  <TotalTime>3864</TotalTime>
  <Words>10030</Words>
  <Application>Microsoft Office PowerPoint</Application>
  <PresentationFormat>Předvádění na obrazovce (4:3)</PresentationFormat>
  <Paragraphs>1565</Paragraphs>
  <Slides>118</Slides>
  <Notes>4</Notes>
  <HiddenSlides>0</HiddenSlides>
  <MMClips>0</MMClips>
  <ScaleCrop>false</ScaleCrop>
  <HeadingPairs>
    <vt:vector size="6" baseType="variant">
      <vt:variant>
        <vt:lpstr>Použitá písma</vt:lpstr>
      </vt:variant>
      <vt:variant>
        <vt:i4>5</vt:i4>
      </vt:variant>
      <vt:variant>
        <vt:lpstr>Motiv</vt:lpstr>
      </vt:variant>
      <vt:variant>
        <vt:i4>1</vt:i4>
      </vt:variant>
      <vt:variant>
        <vt:lpstr>Nadpisy snímků</vt:lpstr>
      </vt:variant>
      <vt:variant>
        <vt:i4>118</vt:i4>
      </vt:variant>
    </vt:vector>
  </HeadingPairs>
  <TitlesOfParts>
    <vt:vector size="124" baseType="lpstr">
      <vt:lpstr>Arial</vt:lpstr>
      <vt:lpstr>Courier New</vt:lpstr>
      <vt:lpstr>Tahoma</vt:lpstr>
      <vt:lpstr>Times New Roman</vt:lpstr>
      <vt:lpstr>Wingdings</vt:lpstr>
      <vt:lpstr>Network</vt:lpstr>
      <vt:lpstr>Počítače řady IBM PC</vt:lpstr>
      <vt:lpstr>IBM PC/XT</vt:lpstr>
      <vt:lpstr>IBM PC/XT</vt:lpstr>
      <vt:lpstr>Intel 8086</vt:lpstr>
      <vt:lpstr>Vnitřní struktura 8086</vt:lpstr>
      <vt:lpstr>Prezentace aplikace PowerPoint</vt:lpstr>
      <vt:lpstr>Pipelining</vt:lpstr>
      <vt:lpstr>Pipelining</vt:lpstr>
      <vt:lpstr>Pipelining - i8086</vt:lpstr>
      <vt:lpstr>Adresace paměti</vt:lpstr>
      <vt:lpstr>Adresace paměti</vt:lpstr>
      <vt:lpstr>Adresace paměti</vt:lpstr>
      <vt:lpstr>Adresace paměti</vt:lpstr>
      <vt:lpstr>Prezentace aplikace PowerPoint</vt:lpstr>
      <vt:lpstr>Adresace paměti</vt:lpstr>
      <vt:lpstr>Prezentace aplikace PowerPoint</vt:lpstr>
      <vt:lpstr>Prezentace aplikace PowerPoint</vt:lpstr>
      <vt:lpstr>Prezentace aplikace PowerPoint</vt:lpstr>
      <vt:lpstr>Prezentace aplikace PowerPoint</vt:lpstr>
      <vt:lpstr>Adresace paměti</vt:lpstr>
      <vt:lpstr>Prezentace aplikace PowerPoint</vt:lpstr>
      <vt:lpstr>Prezentace aplikace PowerPoint</vt:lpstr>
      <vt:lpstr>Adresace paměti</vt:lpstr>
      <vt:lpstr>Prezentace aplikace PowerPoint</vt:lpstr>
      <vt:lpstr>Adresace paměti</vt:lpstr>
      <vt:lpstr>Segment a offset</vt:lpstr>
      <vt:lpstr>Výpočet fyzické adresy</vt:lpstr>
      <vt:lpstr>Segment a offset</vt:lpstr>
      <vt:lpstr>Segmentové registry</vt:lpstr>
      <vt:lpstr>Segmenty</vt:lpstr>
      <vt:lpstr>Příklad</vt:lpstr>
      <vt:lpstr>Příklad</vt:lpstr>
      <vt:lpstr>Příklad</vt:lpstr>
      <vt:lpstr>Příklad</vt:lpstr>
      <vt:lpstr>Registry</vt:lpstr>
      <vt:lpstr>Registr IP</vt:lpstr>
      <vt:lpstr>Příklad</vt:lpstr>
      <vt:lpstr>Prezentace aplikace PowerPoint</vt:lpstr>
      <vt:lpstr>Příznakový registr FLAGS</vt:lpstr>
      <vt:lpstr>Příznakový registr - FLAGS</vt:lpstr>
      <vt:lpstr>Carry flag</vt:lpstr>
      <vt:lpstr>Carry Flag (CF)</vt:lpstr>
      <vt:lpstr>Zero Flag (ZF)</vt:lpstr>
      <vt:lpstr>Parity Flag (PF)</vt:lpstr>
      <vt:lpstr>Auxiliary Flag (AF)</vt:lpstr>
      <vt:lpstr>Auxiliary Flag (AF)</vt:lpstr>
      <vt:lpstr>Auxiliary Flag (AF)</vt:lpstr>
      <vt:lpstr>Datové registry</vt:lpstr>
      <vt:lpstr>Prezentace aplikace PowerPoint</vt:lpstr>
      <vt:lpstr>Příklad - 8 a 16 bitů  </vt:lpstr>
      <vt:lpstr>Příklad - 8 a 16 bitů  </vt:lpstr>
      <vt:lpstr>Příklad - 8 a 16 bitů</vt:lpstr>
      <vt:lpstr>Příklad - 8 a 16 bitů  </vt:lpstr>
      <vt:lpstr>Příklad - 8 a 16 bitů</vt:lpstr>
      <vt:lpstr>Příklad - 8 a 16 bitů</vt:lpstr>
      <vt:lpstr>Příklad - 8 a 16 bitů</vt:lpstr>
      <vt:lpstr>Příklad - 8 a 16 bitů</vt:lpstr>
      <vt:lpstr>8 bitů a 16 bitů v akci</vt:lpstr>
      <vt:lpstr>8 bitů a 16 bitů v akci</vt:lpstr>
      <vt:lpstr>8 bitů a 16 bitů v akci</vt:lpstr>
      <vt:lpstr>8 bitů a 16 bitů v akci</vt:lpstr>
      <vt:lpstr>8 bitů a 16 bitů v akci</vt:lpstr>
      <vt:lpstr>8 bitů a 16 bitů v akci</vt:lpstr>
      <vt:lpstr>8 a 16 bitů v akci</vt:lpstr>
      <vt:lpstr>Instrukce MOV</vt:lpstr>
      <vt:lpstr>Instrukce MOV</vt:lpstr>
      <vt:lpstr>Instrukce MOV</vt:lpstr>
      <vt:lpstr>Přímá adresace</vt:lpstr>
      <vt:lpstr>Příklad</vt:lpstr>
      <vt:lpstr>Indexové registry</vt:lpstr>
      <vt:lpstr>Příklad</vt:lpstr>
      <vt:lpstr>Příklad</vt:lpstr>
      <vt:lpstr>Příklad</vt:lpstr>
      <vt:lpstr>Příklad</vt:lpstr>
      <vt:lpstr>Příklad</vt:lpstr>
      <vt:lpstr>Uložení operandů v paměti</vt:lpstr>
      <vt:lpstr>Uložení operandů v paměti</vt:lpstr>
      <vt:lpstr>Uložení operandů v paměti</vt:lpstr>
      <vt:lpstr>Byte order (endianita)</vt:lpstr>
      <vt:lpstr>Byte order (endianita)</vt:lpstr>
      <vt:lpstr>Uložení operandů v paměti</vt:lpstr>
      <vt:lpstr>Uložení operandů v paměti</vt:lpstr>
      <vt:lpstr>Uložení operandů v paměti</vt:lpstr>
      <vt:lpstr>Zásobník</vt:lpstr>
      <vt:lpstr>Zásobník</vt:lpstr>
      <vt:lpstr>Zásobník</vt:lpstr>
      <vt:lpstr>Zásobník</vt:lpstr>
      <vt:lpstr>Zásobník</vt:lpstr>
      <vt:lpstr>Zásobník</vt:lpstr>
      <vt:lpstr>Zásobník</vt:lpstr>
      <vt:lpstr>Zásobník</vt:lpstr>
      <vt:lpstr>Zásobník</vt:lpstr>
      <vt:lpstr>Zásobník</vt:lpstr>
      <vt:lpstr>Zásobník</vt:lpstr>
      <vt:lpstr>Přerušení</vt:lpstr>
      <vt:lpstr>Přerušení</vt:lpstr>
      <vt:lpstr>Přerušení</vt:lpstr>
      <vt:lpstr>Obsluha přerušení</vt:lpstr>
      <vt:lpstr>Ovládání I/O zařízení</vt:lpstr>
      <vt:lpstr>Prezentace aplikace PowerPoint</vt:lpstr>
      <vt:lpstr>Prezentace aplikace PowerPoint</vt:lpstr>
      <vt:lpstr>Prezentace aplikace PowerPoint</vt:lpstr>
      <vt:lpstr>Prezentace aplikace PowerPoint</vt:lpstr>
      <vt:lpstr>Základní podpůrné obvody</vt:lpstr>
      <vt:lpstr>DMA</vt:lpstr>
      <vt:lpstr>DMA</vt:lpstr>
      <vt:lpstr>DMA</vt:lpstr>
      <vt:lpstr>BIOS</vt:lpstr>
      <vt:lpstr>Služby BIOSu</vt:lpstr>
      <vt:lpstr>Služby BIOSu</vt:lpstr>
      <vt:lpstr>Služby BIOSu</vt:lpstr>
      <vt:lpstr>Služby BIOSu</vt:lpstr>
      <vt:lpstr>Služby DOSu</vt:lpstr>
      <vt:lpstr>Kontrolní otázky</vt:lpstr>
      <vt:lpstr>Kontrolní otázky</vt:lpstr>
      <vt:lpstr>Kontrolní otázky</vt:lpstr>
      <vt:lpstr>Kontrolní otázky</vt:lpstr>
      <vt:lpstr>Kontrolní otázky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8086</dc:title>
  <dc:creator>Radek Jelínek</dc:creator>
  <cp:lastModifiedBy>Radek</cp:lastModifiedBy>
  <cp:revision>217</cp:revision>
  <cp:lastPrinted>2020-12-14T08:19:11Z</cp:lastPrinted>
  <dcterms:created xsi:type="dcterms:W3CDTF">2006-08-24T17:28:17Z</dcterms:created>
  <dcterms:modified xsi:type="dcterms:W3CDTF">2021-01-06T14:07:42Z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0x010100584CE8C14981BF4CBC493A3F7F132DCE</vt:lpwstr>
  </property>
</Properties>
</file>