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1" r:id="rId9"/>
    <p:sldId id="262" r:id="rId10"/>
    <p:sldId id="302" r:id="rId11"/>
    <p:sldId id="303" r:id="rId12"/>
    <p:sldId id="304" r:id="rId13"/>
    <p:sldId id="305" r:id="rId14"/>
    <p:sldId id="263" r:id="rId15"/>
    <p:sldId id="266" r:id="rId16"/>
    <p:sldId id="297" r:id="rId17"/>
    <p:sldId id="307" r:id="rId18"/>
    <p:sldId id="308" r:id="rId19"/>
    <p:sldId id="309" r:id="rId20"/>
    <p:sldId id="267" r:id="rId21"/>
    <p:sldId id="312" r:id="rId22"/>
    <p:sldId id="313" r:id="rId23"/>
    <p:sldId id="311" r:id="rId24"/>
    <p:sldId id="310" r:id="rId25"/>
    <p:sldId id="300" r:id="rId26"/>
    <p:sldId id="298" r:id="rId27"/>
    <p:sldId id="314" r:id="rId28"/>
    <p:sldId id="269" r:id="rId29"/>
    <p:sldId id="270" r:id="rId30"/>
    <p:sldId id="301" r:id="rId31"/>
    <p:sldId id="316" r:id="rId32"/>
    <p:sldId id="315" r:id="rId33"/>
    <p:sldId id="299" r:id="rId34"/>
    <p:sldId id="271" r:id="rId35"/>
    <p:sldId id="273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7F819252-7E06-44AF-A903-ED48919C42DE}"/>
    <pc:docChg chg="addSld delSld">
      <pc:chgData name="Karel Čermák" userId="9a888007fbecaa3b" providerId="LiveId" clId="{7F819252-7E06-44AF-A903-ED48919C42DE}" dt="2022-05-10T17:47:17.171" v="1" actId="47"/>
      <pc:docMkLst>
        <pc:docMk/>
      </pc:docMkLst>
      <pc:sldChg chg="new del">
        <pc:chgData name="Karel Čermák" userId="9a888007fbecaa3b" providerId="LiveId" clId="{7F819252-7E06-44AF-A903-ED48919C42DE}" dt="2022-05-10T17:47:17.171" v="1" actId="47"/>
        <pc:sldMkLst>
          <pc:docMk/>
          <pc:sldMk cId="3951384253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E8B6B41-708E-412C-B62D-487812874A2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333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B711E-A1D5-4228-85B3-E391C683C998}" type="slidenum">
              <a:rPr lang="cs-CZ" altLang="cs-CZ">
                <a:latin typeface="Times New Roman" panose="02020603050405020304" pitchFamily="18" charset="0"/>
              </a:rPr>
              <a:pPr/>
              <a:t>2</a:t>
            </a:fld>
            <a:endParaRPr lang="cs-CZ" altLang="cs-CZ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1806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62AFB1-3817-4D60-B2FA-2FDB1BB69E2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8830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3A00E-391E-47A5-ACF3-2C43E42AC28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8891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32316-A987-470E-9E56-594CEE4DC0E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9005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Nadpis, text a k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nline obrázek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cs-CZ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F55A-BFB4-4102-AE93-1A0A7E3B4E8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736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79CE0-5EDB-4EBD-BD84-ED0F4729D81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37212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06FB1-1BD4-4195-8A11-580B2F12637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322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11368-7C22-4D9A-8419-4A164092B6A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6798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C2F0F-6767-4928-842F-D6443BE67C8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935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B0715-6B32-4A15-80CF-41522230EBC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23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8B566-C609-442F-9FA1-3510813F97A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841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EC54F-2EB6-49DD-AB7B-C881E0B841A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1705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6ED7-2ACE-4AEF-A4BF-EEA992C3A81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23262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9095EA3-D605-46B7-A1B2-984DBCAB68D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-teritory.wz.cz/teorie/ep4/HW_PC/Procesory/Spr_pam.HT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32-bitové procesory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719263"/>
            <a:ext cx="8438226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Prvním </a:t>
            </a:r>
            <a:r>
              <a:rPr lang="en-US" altLang="cs-CZ" sz="1800" dirty="0" err="1"/>
              <a:t>pln</a:t>
            </a:r>
            <a:r>
              <a:rPr lang="cs-CZ" altLang="cs-CZ" sz="1800" dirty="0"/>
              <a:t>ě 32-bitovým mikroprocesorem byl Intel iAPX432 (1981), ale ten byl brzy stažen z výroby pro svou značnou složitost</a:t>
            </a:r>
          </a:p>
          <a:p>
            <a:pPr eaLnBrk="1" hangingPunct="1">
              <a:lnSpc>
                <a:spcPct val="90000"/>
              </a:lnSpc>
            </a:pPr>
            <a:endParaRPr lang="cs-CZ" altLang="cs-CZ" sz="18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Velmi úspěšným 32-bitovým procesorem byla </a:t>
            </a:r>
            <a:r>
              <a:rPr lang="cs-CZ" altLang="cs-CZ" sz="1800" b="1" dirty="0"/>
              <a:t>Motorola 68000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Na trh uveden v roce 1980 a vyráběl se až do roku 2001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Obsahuje 70000 tranzistorů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Měl pouze 24 bitů pro adresaci (max. 16 MB)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Nemá </a:t>
            </a:r>
            <a:r>
              <a:rPr lang="cs-CZ" altLang="cs-CZ" sz="1800" dirty="0" err="1"/>
              <a:t>střadačovou</a:t>
            </a:r>
            <a:r>
              <a:rPr lang="cs-CZ" altLang="cs-CZ" sz="1800" dirty="0"/>
              <a:t> architekturu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8 univerzálních datových registrů D0-D7 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Registry jsou 32-bitové, ale s okolím komunikuje jen přes 16-bitovou sběrnici (výhodou je pak jen menší počet vývodů)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Adresace byla jednoduchá, bez segmentů, offsetů, selektorů...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Byl nasazen do počítačů </a:t>
            </a:r>
            <a:r>
              <a:rPr lang="cs-CZ" altLang="cs-CZ" sz="1800" dirty="0" err="1"/>
              <a:t>Amiga</a:t>
            </a:r>
            <a:r>
              <a:rPr lang="cs-CZ" altLang="cs-CZ" sz="1800" dirty="0"/>
              <a:t> a Apple</a:t>
            </a:r>
          </a:p>
          <a:p>
            <a:pPr lvl="1" eaLnBrk="1" hangingPunct="1">
              <a:lnSpc>
                <a:spcPct val="90000"/>
              </a:lnSpc>
            </a:pPr>
            <a:r>
              <a:rPr lang="cs-CZ" sz="1800" dirty="0"/>
              <a:t>Mikroprocesor 68000 byl často používaný jako řídící řadič v tiskárnách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Nástupcem procesoru byly chipy 68010 a 68020 (v roce 1985 umožňoval i 32-bitovou adresaci paměti)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/>
              <a:t>Mluvíme o rodině procesorů 68K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0B8DF5-CDAA-44CF-BB9C-684F4A14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32-bitové registry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3C7CEB-4CA7-41DB-8CA8-4CE0D88A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Příklad</a:t>
            </a:r>
          </a:p>
          <a:p>
            <a:r>
              <a:rPr lang="cs-CZ" sz="2000" dirty="0"/>
              <a:t>EBX=12345678 (desítková soustava !)</a:t>
            </a:r>
          </a:p>
          <a:p>
            <a:r>
              <a:rPr lang="cs-CZ" sz="2000" dirty="0"/>
              <a:t>Určete stav BX, BH, BL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B4FBE027-4423-4C7B-9E19-886A5B9F2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67472"/>
              </p:ext>
            </p:extLst>
          </p:nvPr>
        </p:nvGraphicFramePr>
        <p:xfrm>
          <a:off x="709477" y="3792940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09826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12712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698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57460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01903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25645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3112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0532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7890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95212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7603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61584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0902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4077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79291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59995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4919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6985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546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7575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0967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1572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43967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1897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73849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7234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808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594560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35827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66689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949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94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795741"/>
                  </a:ext>
                </a:extLst>
              </a:tr>
            </a:tbl>
          </a:graphicData>
        </a:graphic>
      </p:graphicFrame>
      <p:sp>
        <p:nvSpPr>
          <p:cNvPr id="5" name="Pravá složená závorka 4">
            <a:extLst>
              <a:ext uri="{FF2B5EF4-FFF2-40B4-BE49-F238E27FC236}">
                <a16:creationId xmlns:a16="http://schemas.microsoft.com/office/drawing/2014/main" id="{85B42AE8-2821-4504-80CA-63C9F752A3E6}"/>
              </a:ext>
            </a:extLst>
          </p:cNvPr>
          <p:cNvSpPr/>
          <p:nvPr/>
        </p:nvSpPr>
        <p:spPr>
          <a:xfrm rot="16200000">
            <a:off x="3904353" y="296440"/>
            <a:ext cx="275208" cy="66649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7D13F79-893D-467D-849F-D5E7EA0EF0D2}"/>
              </a:ext>
            </a:extLst>
          </p:cNvPr>
          <p:cNvSpPr txBox="1"/>
          <p:nvPr/>
        </p:nvSpPr>
        <p:spPr>
          <a:xfrm>
            <a:off x="5456067" y="4672469"/>
            <a:ext cx="114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BX (16b)</a:t>
            </a:r>
          </a:p>
        </p:txBody>
      </p:sp>
      <p:sp>
        <p:nvSpPr>
          <p:cNvPr id="7" name="Pravá složená závorka 6">
            <a:extLst>
              <a:ext uri="{FF2B5EF4-FFF2-40B4-BE49-F238E27FC236}">
                <a16:creationId xmlns:a16="http://schemas.microsoft.com/office/drawing/2014/main" id="{D27B23F5-8830-4E34-9EBC-6F64A2B107A4}"/>
              </a:ext>
            </a:extLst>
          </p:cNvPr>
          <p:cNvSpPr/>
          <p:nvPr/>
        </p:nvSpPr>
        <p:spPr>
          <a:xfrm rot="5400000">
            <a:off x="5595732" y="2865034"/>
            <a:ext cx="275208" cy="3282203"/>
          </a:xfrm>
          <a:prstGeom prst="rightBrace">
            <a:avLst>
              <a:gd name="adj1" fmla="val 7930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F6218B9-00B0-4A5F-A827-18648908C33B}"/>
              </a:ext>
            </a:extLst>
          </p:cNvPr>
          <p:cNvSpPr txBox="1"/>
          <p:nvPr/>
        </p:nvSpPr>
        <p:spPr>
          <a:xfrm>
            <a:off x="3779957" y="3129870"/>
            <a:ext cx="13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EBX (32 b)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D5E46D8-691C-4B8D-B734-FEAE83361FBD}"/>
              </a:ext>
            </a:extLst>
          </p:cNvPr>
          <p:cNvSpPr txBox="1"/>
          <p:nvPr/>
        </p:nvSpPr>
        <p:spPr>
          <a:xfrm>
            <a:off x="4574326" y="4117789"/>
            <a:ext cx="1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BH (8b)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C2F419A-73C5-4E66-94F4-59EA478C78E0}"/>
              </a:ext>
            </a:extLst>
          </p:cNvPr>
          <p:cNvSpPr txBox="1"/>
          <p:nvPr/>
        </p:nvSpPr>
        <p:spPr>
          <a:xfrm>
            <a:off x="6310080" y="4110920"/>
            <a:ext cx="115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BL (8b)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7FCEBCC-172D-4A4D-9CF4-7800CA0D76A9}"/>
              </a:ext>
            </a:extLst>
          </p:cNvPr>
          <p:cNvSpPr txBox="1"/>
          <p:nvPr/>
        </p:nvSpPr>
        <p:spPr>
          <a:xfrm>
            <a:off x="816745" y="5246703"/>
            <a:ext cx="631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BX </a:t>
            </a:r>
            <a:r>
              <a:rPr lang="cs-CZ" dirty="0"/>
              <a:t>= 0110000101001110 = </a:t>
            </a:r>
            <a:r>
              <a:rPr lang="cs-CZ" b="1" dirty="0"/>
              <a:t>614Eh = 29490</a:t>
            </a:r>
          </a:p>
          <a:p>
            <a:r>
              <a:rPr lang="cs-CZ" b="1" dirty="0"/>
              <a:t>BH </a:t>
            </a:r>
            <a:r>
              <a:rPr lang="cs-CZ" dirty="0"/>
              <a:t>= 01100001 = </a:t>
            </a:r>
            <a:r>
              <a:rPr lang="cs-CZ" b="1" dirty="0"/>
              <a:t>61h = 97</a:t>
            </a:r>
          </a:p>
          <a:p>
            <a:r>
              <a:rPr lang="cs-CZ" b="1" dirty="0"/>
              <a:t>BL </a:t>
            </a:r>
            <a:r>
              <a:rPr lang="cs-CZ" dirty="0"/>
              <a:t>= 01001110 = </a:t>
            </a:r>
            <a:r>
              <a:rPr lang="cs-CZ" b="1" dirty="0"/>
              <a:t>4Eh = 78</a:t>
            </a:r>
          </a:p>
        </p:txBody>
      </p:sp>
    </p:spTree>
    <p:extLst>
      <p:ext uri="{BB962C8B-B14F-4D97-AF65-F5344CB8AC3E}">
        <p14:creationId xmlns:p14="http://schemas.microsoft.com/office/powerpoint/2010/main" val="215852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Chráněný režim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700" dirty="0"/>
              <a:t>Adresovat lze </a:t>
            </a:r>
            <a:r>
              <a:rPr lang="cs-CZ" altLang="cs-CZ" sz="1700" b="1" dirty="0"/>
              <a:t>4 GB </a:t>
            </a:r>
            <a:r>
              <a:rPr lang="cs-CZ" altLang="cs-CZ" sz="1700" dirty="0"/>
              <a:t>fyzické paměti (</a:t>
            </a:r>
            <a:r>
              <a:rPr lang="cs-CZ" altLang="cs-CZ" sz="1700" b="1" dirty="0"/>
              <a:t>32-bitová fyzická adresa</a:t>
            </a:r>
            <a:r>
              <a:rPr lang="cs-CZ" altLang="cs-CZ" sz="1700" dirty="0"/>
              <a:t>)</a:t>
            </a:r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b="1" dirty="0"/>
              <a:t>Selektor</a:t>
            </a:r>
            <a:r>
              <a:rPr lang="cs-CZ" altLang="cs-CZ" sz="1700" dirty="0"/>
              <a:t> je stejný jako v 80286 (16-bitový registr CS, DS, ES, SS, FS nebo GS)</a:t>
            </a:r>
          </a:p>
          <a:p>
            <a:pPr eaLnBrk="1" hangingPunct="1"/>
            <a:r>
              <a:rPr lang="cs-CZ" altLang="cs-CZ" sz="1700" dirty="0"/>
              <a:t>Horních 13 bitů selektoru (</a:t>
            </a:r>
            <a:r>
              <a:rPr lang="cs-CZ" altLang="cs-CZ" sz="1700" b="1" dirty="0"/>
              <a:t>index</a:t>
            </a:r>
            <a:r>
              <a:rPr lang="cs-CZ" altLang="cs-CZ" sz="1700" dirty="0"/>
              <a:t>) vybírá jednu z položek tabulky deskriptorů</a:t>
            </a:r>
          </a:p>
          <a:p>
            <a:pPr eaLnBrk="1" hangingPunct="1"/>
            <a:r>
              <a:rPr lang="cs-CZ" altLang="cs-CZ" sz="1700" dirty="0"/>
              <a:t>Tabulka deskriptorů může obsahovat popis až 8192 segmentů</a:t>
            </a:r>
          </a:p>
          <a:p>
            <a:pPr eaLnBrk="1" hangingPunct="1"/>
            <a:r>
              <a:rPr lang="cs-CZ" altLang="cs-CZ" sz="1700" dirty="0"/>
              <a:t>Segmenty mohou mít velikost </a:t>
            </a:r>
            <a:r>
              <a:rPr lang="cs-CZ" altLang="cs-CZ" sz="1700" b="1" dirty="0"/>
              <a:t>až 4 GB</a:t>
            </a:r>
          </a:p>
          <a:p>
            <a:pPr eaLnBrk="1" hangingPunct="1"/>
            <a:r>
              <a:rPr lang="cs-CZ" altLang="cs-CZ" sz="1700" b="1" dirty="0"/>
              <a:t>Offset</a:t>
            </a:r>
            <a:r>
              <a:rPr lang="cs-CZ" altLang="cs-CZ" sz="1700" dirty="0"/>
              <a:t> má šířku </a:t>
            </a:r>
            <a:r>
              <a:rPr lang="cs-CZ" altLang="cs-CZ" sz="1700" b="1" dirty="0"/>
              <a:t>32 bitů</a:t>
            </a:r>
          </a:p>
          <a:p>
            <a:pPr eaLnBrk="1" hangingPunct="1"/>
            <a:r>
              <a:rPr lang="cs-CZ" altLang="cs-CZ" sz="1700" b="1" dirty="0"/>
              <a:t>Offset </a:t>
            </a:r>
            <a:r>
              <a:rPr lang="cs-CZ" altLang="cs-CZ" sz="1700" dirty="0"/>
              <a:t>vybírá pozici uvnitř segmentu a může nabývat hodnot &lt;0; </a:t>
            </a:r>
            <a:r>
              <a:rPr lang="cs-CZ" altLang="cs-CZ" sz="1700" dirty="0" err="1"/>
              <a:t>FFFFFFFFh</a:t>
            </a:r>
            <a:r>
              <a:rPr lang="cs-CZ" altLang="cs-CZ" sz="1700" dirty="0"/>
              <a:t>&gt;, to je &lt;0; 4 294 967 295&gt;</a:t>
            </a:r>
            <a:endParaRPr lang="cs-CZ" altLang="cs-CZ" sz="1700" b="1" dirty="0"/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b="1" dirty="0"/>
              <a:t>Logická adresa</a:t>
            </a:r>
            <a:r>
              <a:rPr lang="cs-CZ" altLang="cs-CZ" sz="1700" dirty="0"/>
              <a:t> je složena z 16-bitového selektoru a 32-bitového offsetu</a:t>
            </a:r>
          </a:p>
          <a:p>
            <a:pPr eaLnBrk="1" hangingPunct="1"/>
            <a:r>
              <a:rPr lang="cs-CZ" altLang="cs-CZ" sz="1700" dirty="0"/>
              <a:t>Segmentační jednotka má za úkol ze selektoru a offsetu vygenerovat tzv. </a:t>
            </a:r>
            <a:r>
              <a:rPr lang="cs-CZ" altLang="cs-CZ" sz="1700" b="1" dirty="0"/>
              <a:t>lineární adresu</a:t>
            </a:r>
          </a:p>
          <a:p>
            <a:pPr eaLnBrk="1" hangingPunct="1"/>
            <a:r>
              <a:rPr lang="cs-CZ" altLang="cs-CZ" sz="1700" dirty="0"/>
              <a:t>Další postup závisí na tom, jestli je nebo není zapnuto stránkování</a:t>
            </a:r>
          </a:p>
          <a:p>
            <a:pPr eaLnBrk="1" hangingPunct="1"/>
            <a:r>
              <a:rPr lang="cs-CZ" altLang="cs-CZ" sz="1700" dirty="0"/>
              <a:t>Je-li stránkování vypnuto, pak lze lineární adresu považovat za fyzickou</a:t>
            </a:r>
          </a:p>
          <a:p>
            <a:pPr eaLnBrk="1" hangingPunct="1"/>
            <a:r>
              <a:rPr lang="cs-CZ" altLang="cs-CZ" sz="1700" dirty="0"/>
              <a:t>Je-li stránkování zapnuto, stránkovací jednotka dále transformuje lineární adresu pomocí tabulky stránek na fyzickou adresu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dirty="0"/>
              <a:t>Str</a:t>
            </a:r>
            <a:r>
              <a:rPr lang="cs-CZ" altLang="cs-CZ" dirty="0" err="1"/>
              <a:t>ánkování</a:t>
            </a:r>
            <a:endParaRPr lang="cs-CZ" altLang="cs-CZ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691062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sz="1600" dirty="0"/>
              <a:t>Segmenty mohou mít nyní ohromnou velikost až </a:t>
            </a:r>
            <a:r>
              <a:rPr lang="cs-CZ" altLang="cs-CZ" sz="1600" b="1" dirty="0"/>
              <a:t>4 GB</a:t>
            </a:r>
          </a:p>
          <a:p>
            <a:pPr eaLnBrk="1" hangingPunct="1">
              <a:defRPr/>
            </a:pPr>
            <a:r>
              <a:rPr lang="cs-CZ" altLang="cs-CZ" sz="1600" dirty="0"/>
              <a:t>To by přineslo velký problém s virtuální pamětí v okamžiku, kdy je třeba načíst segment z disku nebo odložit na disk</a:t>
            </a:r>
          </a:p>
          <a:p>
            <a:pPr eaLnBrk="1" hangingPunct="1">
              <a:defRPr/>
            </a:pPr>
            <a:r>
              <a:rPr lang="cs-CZ" altLang="cs-CZ" sz="1600" dirty="0"/>
              <a:t>Segmenty jsou příliš velké a docházelo by k výměně zbytečně velkých bloků dat mezi pamětí a diskem</a:t>
            </a:r>
          </a:p>
          <a:p>
            <a:pPr eaLnBrk="1" hangingPunct="1">
              <a:defRPr/>
            </a:pPr>
            <a:r>
              <a:rPr lang="cs-CZ" altLang="cs-CZ" sz="1600" dirty="0"/>
              <a:t>Při přístupu do segmentu, který není fyzicky uložen v paměti, obvykle není potřeba celý segment, ale jen jeho část</a:t>
            </a:r>
          </a:p>
          <a:p>
            <a:pPr eaLnBrk="1" hangingPunct="1">
              <a:defRPr/>
            </a:pPr>
            <a:r>
              <a:rPr lang="cs-CZ" altLang="cs-CZ" sz="1600" dirty="0"/>
              <a:t>Mikroprocesor 80286 fungoval tak, že byl z disku do paměti přemísťován celý segment</a:t>
            </a:r>
          </a:p>
          <a:p>
            <a:pPr eaLnBrk="1" hangingPunct="1">
              <a:defRPr/>
            </a:pPr>
            <a:r>
              <a:rPr lang="cs-CZ" altLang="cs-CZ" sz="1600" dirty="0"/>
              <a:t>Neustálé </a:t>
            </a:r>
            <a:r>
              <a:rPr lang="cs-CZ" altLang="cs-CZ" sz="1600" b="1" dirty="0"/>
              <a:t>přemísťování velkých segmentů</a:t>
            </a:r>
            <a:r>
              <a:rPr lang="cs-CZ" altLang="cs-CZ" sz="1600" dirty="0"/>
              <a:t> by ale fungování virtuální paměti v praxi velmi zkomplikovalo (zejména časově)</a:t>
            </a:r>
          </a:p>
          <a:p>
            <a:pPr eaLnBrk="1" hangingPunct="1">
              <a:defRPr/>
            </a:pPr>
            <a:r>
              <a:rPr lang="cs-CZ" altLang="cs-CZ" sz="1600" dirty="0"/>
              <a:t>Díky zavedení stránkování nemusí být celý segment buď odložený na disku nebo umístěný v paměti</a:t>
            </a:r>
          </a:p>
          <a:p>
            <a:pPr eaLnBrk="1" hangingPunct="1">
              <a:defRPr/>
            </a:pPr>
            <a:r>
              <a:rPr lang="cs-CZ" altLang="cs-CZ" sz="1600" dirty="0"/>
              <a:t>Segment se rozdělí na </a:t>
            </a:r>
            <a:r>
              <a:rPr lang="cs-CZ" altLang="cs-CZ" sz="1600" b="1" dirty="0"/>
              <a:t>4 kB stránky</a:t>
            </a:r>
          </a:p>
          <a:p>
            <a:pPr eaLnBrk="1" hangingPunct="1">
              <a:defRPr/>
            </a:pPr>
            <a:r>
              <a:rPr lang="cs-CZ" altLang="cs-CZ" sz="1600" dirty="0"/>
              <a:t>Některé stránky (části segmentu) mohou být odloženy na disku, některé stránky jsou uloženy v paměti</a:t>
            </a:r>
          </a:p>
          <a:p>
            <a:pPr eaLnBrk="1" hangingPunct="1">
              <a:defRPr/>
            </a:pPr>
            <a:r>
              <a:rPr lang="cs-CZ" altLang="cs-CZ" sz="1600" dirty="0"/>
              <a:t>Segment je tedy rozdělen na více částí (stránek)</a:t>
            </a:r>
          </a:p>
          <a:p>
            <a:pPr eaLnBrk="1" hangingPunct="1">
              <a:defRPr/>
            </a:pPr>
            <a:r>
              <a:rPr lang="cs-CZ" altLang="cs-CZ" sz="1600" dirty="0"/>
              <a:t>V případě potřeby práce s daty, která jsou odložena na disku, se načítá z disku do paměti pouze malá </a:t>
            </a:r>
            <a:r>
              <a:rPr lang="cs-CZ" altLang="cs-CZ" sz="1600" b="1" dirty="0"/>
              <a:t>4 kB stránka </a:t>
            </a:r>
            <a:r>
              <a:rPr lang="cs-CZ" altLang="cs-CZ" sz="1600" dirty="0"/>
              <a:t>a nemusí se načítat </a:t>
            </a:r>
            <a:r>
              <a:rPr lang="cs-CZ" altLang="cs-CZ" sz="1600" b="1" dirty="0"/>
              <a:t>celý obrovský segment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altLang="cs-CZ" sz="1800" dirty="0"/>
          </a:p>
          <a:p>
            <a:pPr eaLnBrk="1" hangingPunct="1">
              <a:lnSpc>
                <a:spcPct val="80000"/>
              </a:lnSpc>
              <a:defRPr/>
            </a:pPr>
            <a:endParaRPr lang="cs-CZ" altLang="cs-CZ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Stránkování</a:t>
            </a:r>
          </a:p>
        </p:txBody>
      </p:sp>
      <p:sp>
        <p:nvSpPr>
          <p:cNvPr id="1331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Kvůli velkým segmentům (až 4 GB), které by nešly rozdělit na menší části, by nastával také problém s </a:t>
            </a:r>
            <a:r>
              <a:rPr lang="cs-CZ" altLang="cs-CZ" sz="1600" b="1" dirty="0"/>
              <a:t>fragmentací</a:t>
            </a:r>
            <a:r>
              <a:rPr lang="cs-CZ" altLang="cs-CZ" sz="1600" dirty="0"/>
              <a:t> paměti </a:t>
            </a:r>
          </a:p>
          <a:p>
            <a:pPr eaLnBrk="1" hangingPunct="1"/>
            <a:r>
              <a:rPr lang="cs-CZ" altLang="cs-CZ" sz="1600" dirty="0"/>
              <a:t>Po určité době běhu počítače by v paměti mohl být velký počet volných míst ale příliš malé jednotlivé délky, než aby se tam dal fyzicky uložit nějaký ze segmentů</a:t>
            </a:r>
          </a:p>
          <a:p>
            <a:pPr eaLnBrk="1" hangingPunct="1"/>
            <a:r>
              <a:rPr lang="cs-CZ" altLang="cs-CZ" sz="1600" dirty="0"/>
              <a:t>Mohla by tedy snadno nastat situace, že je poměrně hodně volné paměti, ale neexistuje </a:t>
            </a:r>
            <a:r>
              <a:rPr lang="cs-CZ" altLang="cs-CZ" sz="1600" b="1" dirty="0"/>
              <a:t>dostatečně velký použitelný souvislý kus</a:t>
            </a:r>
          </a:p>
          <a:p>
            <a:pPr eaLnBrk="1" hangingPunct="1"/>
            <a:r>
              <a:rPr lang="cs-CZ" altLang="cs-CZ" sz="1600" dirty="0"/>
              <a:t>Pro </a:t>
            </a:r>
            <a:r>
              <a:rPr lang="cs-CZ" altLang="cs-CZ" sz="1600" b="1" dirty="0"/>
              <a:t>velký segment </a:t>
            </a:r>
            <a:r>
              <a:rPr lang="cs-CZ" altLang="cs-CZ" sz="1600" dirty="0"/>
              <a:t>by se obtížně hledalo volné </a:t>
            </a:r>
            <a:r>
              <a:rPr lang="cs-CZ" altLang="cs-CZ" sz="1600" b="1" u="sng" dirty="0"/>
              <a:t>souvislé</a:t>
            </a:r>
            <a:r>
              <a:rPr lang="cs-CZ" altLang="cs-CZ" sz="1600" dirty="0"/>
              <a:t> místo v paměti</a:t>
            </a:r>
          </a:p>
          <a:p>
            <a:pPr eaLnBrk="1" hangingPunct="1"/>
            <a:endParaRPr lang="cs-CZ" altLang="cs-CZ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F812C3C2-7237-4AC1-8869-B0AE97AF69D4}"/>
              </a:ext>
            </a:extLst>
          </p:cNvPr>
          <p:cNvSpPr/>
          <p:nvPr/>
        </p:nvSpPr>
        <p:spPr>
          <a:xfrm>
            <a:off x="696897" y="5220071"/>
            <a:ext cx="7625918" cy="112391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CF2D6F9-8471-4DA4-9963-618920A5B578}"/>
              </a:ext>
            </a:extLst>
          </p:cNvPr>
          <p:cNvSpPr/>
          <p:nvPr/>
        </p:nvSpPr>
        <p:spPr>
          <a:xfrm>
            <a:off x="1083076" y="5220071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2276894-DA8F-473F-9BD0-F5CCEC55A44D}"/>
              </a:ext>
            </a:extLst>
          </p:cNvPr>
          <p:cNvSpPr/>
          <p:nvPr/>
        </p:nvSpPr>
        <p:spPr>
          <a:xfrm>
            <a:off x="2604117" y="5220070"/>
            <a:ext cx="556333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050ACA7-793B-41C0-8899-A81F4962EDD2}"/>
              </a:ext>
            </a:extLst>
          </p:cNvPr>
          <p:cNvSpPr/>
          <p:nvPr/>
        </p:nvSpPr>
        <p:spPr>
          <a:xfrm>
            <a:off x="3598416" y="5220069"/>
            <a:ext cx="254493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636C309-CD02-46B6-9AD5-B3201FD9B49F}"/>
              </a:ext>
            </a:extLst>
          </p:cNvPr>
          <p:cNvSpPr/>
          <p:nvPr/>
        </p:nvSpPr>
        <p:spPr>
          <a:xfrm>
            <a:off x="4108142" y="5220069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F0801B-A74A-443A-8FC8-AA5212349EFA}"/>
              </a:ext>
            </a:extLst>
          </p:cNvPr>
          <p:cNvSpPr/>
          <p:nvPr/>
        </p:nvSpPr>
        <p:spPr>
          <a:xfrm>
            <a:off x="6215478" y="5220068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27B7E79-7168-4060-8056-7480F352BEBD}"/>
              </a:ext>
            </a:extLst>
          </p:cNvPr>
          <p:cNvSpPr txBox="1"/>
          <p:nvPr/>
        </p:nvSpPr>
        <p:spPr>
          <a:xfrm>
            <a:off x="7873383" y="6304041"/>
            <a:ext cx="10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5998C61-3502-4C48-ACCE-A66F3152F4D1}"/>
              </a:ext>
            </a:extLst>
          </p:cNvPr>
          <p:cNvSpPr txBox="1"/>
          <p:nvPr/>
        </p:nvSpPr>
        <p:spPr>
          <a:xfrm>
            <a:off x="2878953" y="6379498"/>
            <a:ext cx="463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Šedé oblasti jsou obsazené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66ABC0D5-6D64-43BD-A6D9-F38960626A99}"/>
              </a:ext>
            </a:extLst>
          </p:cNvPr>
          <p:cNvSpPr/>
          <p:nvPr/>
        </p:nvSpPr>
        <p:spPr>
          <a:xfrm>
            <a:off x="3474684" y="3925094"/>
            <a:ext cx="1782190" cy="4705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F5014A0-2870-4253-A6FD-BAAB0FD59DAD}"/>
              </a:ext>
            </a:extLst>
          </p:cNvPr>
          <p:cNvSpPr txBox="1"/>
          <p:nvPr/>
        </p:nvSpPr>
        <p:spPr>
          <a:xfrm>
            <a:off x="3852909" y="3977197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segment</a:t>
            </a:r>
          </a:p>
        </p:txBody>
      </p:sp>
      <p:sp>
        <p:nvSpPr>
          <p:cNvPr id="14" name="Šipka: dolů 13">
            <a:extLst>
              <a:ext uri="{FF2B5EF4-FFF2-40B4-BE49-F238E27FC236}">
                <a16:creationId xmlns:a16="http://schemas.microsoft.com/office/drawing/2014/main" id="{47CFD49F-895E-4B31-9FB2-4472FC474E3F}"/>
              </a:ext>
            </a:extLst>
          </p:cNvPr>
          <p:cNvSpPr/>
          <p:nvPr/>
        </p:nvSpPr>
        <p:spPr>
          <a:xfrm>
            <a:off x="4187208" y="4454371"/>
            <a:ext cx="357141" cy="59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A0394D4-A15C-417F-B210-EDEFAE905C62}"/>
              </a:ext>
            </a:extLst>
          </p:cNvPr>
          <p:cNvSpPr txBox="1"/>
          <p:nvPr/>
        </p:nvSpPr>
        <p:spPr>
          <a:xfrm>
            <a:off x="4428939" y="4512569"/>
            <a:ext cx="7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?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7B0F13BD-5894-4BDA-B1B8-3333B77FF9ED}"/>
              </a:ext>
            </a:extLst>
          </p:cNvPr>
          <p:cNvSpPr txBox="1"/>
          <p:nvPr/>
        </p:nvSpPr>
        <p:spPr>
          <a:xfrm>
            <a:off x="5365540" y="3882398"/>
            <a:ext cx="359499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V paměti je dostatek volného místa, přesto do ní nelze tento segment nikam umístit. </a:t>
            </a:r>
          </a:p>
          <a:p>
            <a:r>
              <a:rPr lang="cs-CZ" sz="1600" dirty="0"/>
              <a:t>Ledaže by se rozdělil na menší části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Stránkování</a:t>
            </a:r>
          </a:p>
        </p:txBody>
      </p:sp>
      <p:sp>
        <p:nvSpPr>
          <p:cNvPr id="1331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Díky zavedení stránkování </a:t>
            </a:r>
            <a:r>
              <a:rPr lang="cs-CZ" altLang="cs-CZ" sz="1600" b="1" dirty="0"/>
              <a:t>nemusí</a:t>
            </a:r>
            <a:r>
              <a:rPr lang="cs-CZ" altLang="cs-CZ" sz="1600" dirty="0"/>
              <a:t> být segment uložen v paměti </a:t>
            </a:r>
            <a:r>
              <a:rPr lang="cs-CZ" altLang="cs-CZ" sz="1600" b="1" u="sng" dirty="0"/>
              <a:t>souvisle</a:t>
            </a:r>
          </a:p>
          <a:p>
            <a:pPr eaLnBrk="1" hangingPunct="1"/>
            <a:r>
              <a:rPr lang="cs-CZ" altLang="cs-CZ" sz="1600" dirty="0"/>
              <a:t>Stránky (jednotlivé části segmentu) mohou být v paměti rozmístěny libovolně</a:t>
            </a:r>
          </a:p>
          <a:p>
            <a:pPr eaLnBrk="1" hangingPunct="1"/>
            <a:r>
              <a:rPr lang="cs-CZ" altLang="cs-CZ" sz="1600" dirty="0"/>
              <a:t>Některé části segmentu mohou tedy zůstat odloženy na disku a ty části segmentu, které jsou uloženy v paměti, mohou ležet na přeskáčku na mnoha různých spolu nesousedících místech v paměti</a:t>
            </a:r>
          </a:p>
          <a:p>
            <a:pPr marL="0" indent="0" eaLnBrk="1" hangingPunct="1">
              <a:buNone/>
            </a:pPr>
            <a:endParaRPr lang="cs-CZ" altLang="cs-CZ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F812C3C2-7237-4AC1-8869-B0AE97AF69D4}"/>
              </a:ext>
            </a:extLst>
          </p:cNvPr>
          <p:cNvSpPr/>
          <p:nvPr/>
        </p:nvSpPr>
        <p:spPr>
          <a:xfrm>
            <a:off x="696897" y="5220071"/>
            <a:ext cx="7625918" cy="112391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CF2D6F9-8471-4DA4-9963-618920A5B578}"/>
              </a:ext>
            </a:extLst>
          </p:cNvPr>
          <p:cNvSpPr/>
          <p:nvPr/>
        </p:nvSpPr>
        <p:spPr>
          <a:xfrm>
            <a:off x="1083076" y="5220071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2276894-DA8F-473F-9BD0-F5CCEC55A44D}"/>
              </a:ext>
            </a:extLst>
          </p:cNvPr>
          <p:cNvSpPr/>
          <p:nvPr/>
        </p:nvSpPr>
        <p:spPr>
          <a:xfrm>
            <a:off x="2604117" y="5220070"/>
            <a:ext cx="556333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050ACA7-793B-41C0-8899-A81F4962EDD2}"/>
              </a:ext>
            </a:extLst>
          </p:cNvPr>
          <p:cNvSpPr/>
          <p:nvPr/>
        </p:nvSpPr>
        <p:spPr>
          <a:xfrm>
            <a:off x="3598416" y="5220069"/>
            <a:ext cx="254493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636C309-CD02-46B6-9AD5-B3201FD9B49F}"/>
              </a:ext>
            </a:extLst>
          </p:cNvPr>
          <p:cNvSpPr/>
          <p:nvPr/>
        </p:nvSpPr>
        <p:spPr>
          <a:xfrm>
            <a:off x="4108142" y="5220069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F0801B-A74A-443A-8FC8-AA5212349EFA}"/>
              </a:ext>
            </a:extLst>
          </p:cNvPr>
          <p:cNvSpPr/>
          <p:nvPr/>
        </p:nvSpPr>
        <p:spPr>
          <a:xfrm>
            <a:off x="6215478" y="5220068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27B7E79-7168-4060-8056-7480F352BEBD}"/>
              </a:ext>
            </a:extLst>
          </p:cNvPr>
          <p:cNvSpPr txBox="1"/>
          <p:nvPr/>
        </p:nvSpPr>
        <p:spPr>
          <a:xfrm>
            <a:off x="7873383" y="6304041"/>
            <a:ext cx="10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5998C61-3502-4C48-ACCE-A66F3152F4D1}"/>
              </a:ext>
            </a:extLst>
          </p:cNvPr>
          <p:cNvSpPr txBox="1"/>
          <p:nvPr/>
        </p:nvSpPr>
        <p:spPr>
          <a:xfrm>
            <a:off x="2878953" y="6379498"/>
            <a:ext cx="463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Šedé oblasti jsou obsazené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66ABC0D5-6D64-43BD-A6D9-F38960626A99}"/>
              </a:ext>
            </a:extLst>
          </p:cNvPr>
          <p:cNvSpPr/>
          <p:nvPr/>
        </p:nvSpPr>
        <p:spPr>
          <a:xfrm>
            <a:off x="6011294" y="3112534"/>
            <a:ext cx="1782190" cy="4705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F5014A0-2870-4253-A6FD-BAAB0FD59DAD}"/>
              </a:ext>
            </a:extLst>
          </p:cNvPr>
          <p:cNvSpPr txBox="1"/>
          <p:nvPr/>
        </p:nvSpPr>
        <p:spPr>
          <a:xfrm>
            <a:off x="6294268" y="3152738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segment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8F4794E5-D999-4A23-A8CD-A61EEC8CEA64}"/>
              </a:ext>
            </a:extLst>
          </p:cNvPr>
          <p:cNvSpPr/>
          <p:nvPr/>
        </p:nvSpPr>
        <p:spPr>
          <a:xfrm>
            <a:off x="6007321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62A4F92-79E9-4BA5-96F3-1DBC1531A162}"/>
              </a:ext>
            </a:extLst>
          </p:cNvPr>
          <p:cNvSpPr/>
          <p:nvPr/>
        </p:nvSpPr>
        <p:spPr>
          <a:xfrm>
            <a:off x="6455002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CAD14B9E-44E9-4332-8BAF-A664D1A66E19}"/>
              </a:ext>
            </a:extLst>
          </p:cNvPr>
          <p:cNvSpPr/>
          <p:nvPr/>
        </p:nvSpPr>
        <p:spPr>
          <a:xfrm>
            <a:off x="6898416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D29308CA-8FBD-4D80-B219-2A094D31A9EF}"/>
              </a:ext>
            </a:extLst>
          </p:cNvPr>
          <p:cNvSpPr/>
          <p:nvPr/>
        </p:nvSpPr>
        <p:spPr>
          <a:xfrm>
            <a:off x="7346096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Šipka: dolů 17">
            <a:extLst>
              <a:ext uri="{FF2B5EF4-FFF2-40B4-BE49-F238E27FC236}">
                <a16:creationId xmlns:a16="http://schemas.microsoft.com/office/drawing/2014/main" id="{2918FB14-FD38-4BCD-BCBF-B4D80F61B64C}"/>
              </a:ext>
            </a:extLst>
          </p:cNvPr>
          <p:cNvSpPr/>
          <p:nvPr/>
        </p:nvSpPr>
        <p:spPr>
          <a:xfrm>
            <a:off x="6805433" y="3652842"/>
            <a:ext cx="185965" cy="3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89BF542-E698-435E-AA14-7F661F5FD18F}"/>
              </a:ext>
            </a:extLst>
          </p:cNvPr>
          <p:cNvSpPr txBox="1"/>
          <p:nvPr/>
        </p:nvSpPr>
        <p:spPr>
          <a:xfrm>
            <a:off x="6017158" y="4110716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EADF6EB-FF5C-4ECD-85D9-62D4E1CEE367}"/>
              </a:ext>
            </a:extLst>
          </p:cNvPr>
          <p:cNvSpPr txBox="1"/>
          <p:nvPr/>
        </p:nvSpPr>
        <p:spPr>
          <a:xfrm>
            <a:off x="6462844" y="4104984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49D697D-DBAD-4428-AD23-BB4183B31DD3}"/>
              </a:ext>
            </a:extLst>
          </p:cNvPr>
          <p:cNvSpPr txBox="1"/>
          <p:nvPr/>
        </p:nvSpPr>
        <p:spPr>
          <a:xfrm>
            <a:off x="6883913" y="4099252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A23024A-8A63-4E72-AE4E-4F89A4D01482}"/>
              </a:ext>
            </a:extLst>
          </p:cNvPr>
          <p:cNvSpPr txBox="1"/>
          <p:nvPr/>
        </p:nvSpPr>
        <p:spPr>
          <a:xfrm>
            <a:off x="7316283" y="4104984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3A7B9CFB-9AE1-4FEA-AC0A-75625B704DD9}"/>
              </a:ext>
            </a:extLst>
          </p:cNvPr>
          <p:cNvCxnSpPr>
            <a:cxnSpLocks/>
          </p:cNvCxnSpPr>
          <p:nvPr/>
        </p:nvCxnSpPr>
        <p:spPr>
          <a:xfrm flipH="1">
            <a:off x="821186" y="4401558"/>
            <a:ext cx="5186135" cy="99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885FB122-4DDB-429C-BCC9-90D5C7C490F5}"/>
              </a:ext>
            </a:extLst>
          </p:cNvPr>
          <p:cNvCxnSpPr>
            <a:cxnSpLocks/>
          </p:cNvCxnSpPr>
          <p:nvPr/>
        </p:nvCxnSpPr>
        <p:spPr>
          <a:xfrm flipH="1">
            <a:off x="3338004" y="4392652"/>
            <a:ext cx="3338705" cy="104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3BCFFAFA-EF09-484C-B842-B9548E95E8B0}"/>
              </a:ext>
            </a:extLst>
          </p:cNvPr>
          <p:cNvCxnSpPr>
            <a:cxnSpLocks/>
          </p:cNvCxnSpPr>
          <p:nvPr/>
        </p:nvCxnSpPr>
        <p:spPr>
          <a:xfrm flipH="1">
            <a:off x="5481729" y="4401558"/>
            <a:ext cx="1588636" cy="103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11D5C1BC-0E9E-47CD-BA1D-4B18D501691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007322" y="4401558"/>
            <a:ext cx="1562468" cy="103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990007F3-1007-4FBA-B9BC-89CCDF838DB7}"/>
              </a:ext>
            </a:extLst>
          </p:cNvPr>
          <p:cNvSpPr txBox="1"/>
          <p:nvPr/>
        </p:nvSpPr>
        <p:spPr>
          <a:xfrm>
            <a:off x="768119" y="3386485"/>
            <a:ext cx="445904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i="1" dirty="0"/>
              <a:t>Segment se může nyní do paměti uložit například takhle….</a:t>
            </a:r>
          </a:p>
          <a:p>
            <a:r>
              <a:rPr lang="cs-CZ" sz="1600" dirty="0"/>
              <a:t>Zamyslete se nad tím, že vlastně již nemá žádnou počáteční a koncovou adresu</a:t>
            </a:r>
          </a:p>
        </p:txBody>
      </p:sp>
    </p:spTree>
    <p:extLst>
      <p:ext uri="{BB962C8B-B14F-4D97-AF65-F5344CB8AC3E}">
        <p14:creationId xmlns:p14="http://schemas.microsoft.com/office/powerpoint/2010/main" val="162280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Stránkování</a:t>
            </a:r>
          </a:p>
        </p:txBody>
      </p:sp>
      <p:sp>
        <p:nvSpPr>
          <p:cNvPr id="1331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Díky zavedení stránkování </a:t>
            </a:r>
            <a:r>
              <a:rPr lang="cs-CZ" altLang="cs-CZ" sz="1600" b="1" dirty="0"/>
              <a:t>nemusí</a:t>
            </a:r>
            <a:r>
              <a:rPr lang="cs-CZ" altLang="cs-CZ" sz="1600" dirty="0"/>
              <a:t> být segment uložen v paměti </a:t>
            </a:r>
            <a:r>
              <a:rPr lang="cs-CZ" altLang="cs-CZ" sz="1600" b="1" u="sng" dirty="0"/>
              <a:t>souvisle</a:t>
            </a:r>
          </a:p>
          <a:p>
            <a:pPr eaLnBrk="1" hangingPunct="1"/>
            <a:r>
              <a:rPr lang="cs-CZ" altLang="cs-CZ" sz="1600" dirty="0"/>
              <a:t>Stránky (jednotlivé části segmentu) mohou být v paměti rozmístěny libovolně</a:t>
            </a:r>
          </a:p>
          <a:p>
            <a:pPr eaLnBrk="1" hangingPunct="1"/>
            <a:r>
              <a:rPr lang="cs-CZ" altLang="cs-CZ" sz="1600" dirty="0"/>
              <a:t>Některé části segmentu mohou tedy zůstat odloženy na disku a ty části segmentu, které jsou uloženy v paměti, mohou ležet na přeskáčku na mnoha různých spolu nesousedících místech v paměti</a:t>
            </a:r>
          </a:p>
          <a:p>
            <a:pPr marL="0" indent="0" eaLnBrk="1" hangingPunct="1">
              <a:buNone/>
            </a:pPr>
            <a:endParaRPr lang="cs-CZ" altLang="cs-CZ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F812C3C2-7237-4AC1-8869-B0AE97AF69D4}"/>
              </a:ext>
            </a:extLst>
          </p:cNvPr>
          <p:cNvSpPr/>
          <p:nvPr/>
        </p:nvSpPr>
        <p:spPr>
          <a:xfrm>
            <a:off x="696897" y="5220071"/>
            <a:ext cx="7625918" cy="112391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CF2D6F9-8471-4DA4-9963-618920A5B578}"/>
              </a:ext>
            </a:extLst>
          </p:cNvPr>
          <p:cNvSpPr/>
          <p:nvPr/>
        </p:nvSpPr>
        <p:spPr>
          <a:xfrm>
            <a:off x="1083076" y="5220071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2276894-DA8F-473F-9BD0-F5CCEC55A44D}"/>
              </a:ext>
            </a:extLst>
          </p:cNvPr>
          <p:cNvSpPr/>
          <p:nvPr/>
        </p:nvSpPr>
        <p:spPr>
          <a:xfrm>
            <a:off x="2604117" y="5220070"/>
            <a:ext cx="556333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050ACA7-793B-41C0-8899-A81F4962EDD2}"/>
              </a:ext>
            </a:extLst>
          </p:cNvPr>
          <p:cNvSpPr/>
          <p:nvPr/>
        </p:nvSpPr>
        <p:spPr>
          <a:xfrm>
            <a:off x="3598416" y="5220069"/>
            <a:ext cx="254493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636C309-CD02-46B6-9AD5-B3201FD9B49F}"/>
              </a:ext>
            </a:extLst>
          </p:cNvPr>
          <p:cNvSpPr/>
          <p:nvPr/>
        </p:nvSpPr>
        <p:spPr>
          <a:xfrm>
            <a:off x="4108142" y="5220069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F0801B-A74A-443A-8FC8-AA5212349EFA}"/>
              </a:ext>
            </a:extLst>
          </p:cNvPr>
          <p:cNvSpPr/>
          <p:nvPr/>
        </p:nvSpPr>
        <p:spPr>
          <a:xfrm>
            <a:off x="6215478" y="5220068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27B7E79-7168-4060-8056-7480F352BEBD}"/>
              </a:ext>
            </a:extLst>
          </p:cNvPr>
          <p:cNvSpPr txBox="1"/>
          <p:nvPr/>
        </p:nvSpPr>
        <p:spPr>
          <a:xfrm>
            <a:off x="7873383" y="6304041"/>
            <a:ext cx="10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5998C61-3502-4C48-ACCE-A66F3152F4D1}"/>
              </a:ext>
            </a:extLst>
          </p:cNvPr>
          <p:cNvSpPr txBox="1"/>
          <p:nvPr/>
        </p:nvSpPr>
        <p:spPr>
          <a:xfrm>
            <a:off x="2878953" y="6379498"/>
            <a:ext cx="463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Šedé oblasti jsou obsazené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66ABC0D5-6D64-43BD-A6D9-F38960626A99}"/>
              </a:ext>
            </a:extLst>
          </p:cNvPr>
          <p:cNvSpPr/>
          <p:nvPr/>
        </p:nvSpPr>
        <p:spPr>
          <a:xfrm>
            <a:off x="6011294" y="3112534"/>
            <a:ext cx="1782190" cy="4705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F5014A0-2870-4253-A6FD-BAAB0FD59DAD}"/>
              </a:ext>
            </a:extLst>
          </p:cNvPr>
          <p:cNvSpPr txBox="1"/>
          <p:nvPr/>
        </p:nvSpPr>
        <p:spPr>
          <a:xfrm>
            <a:off x="6294268" y="3152738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segment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8F4794E5-D999-4A23-A8CD-A61EEC8CEA64}"/>
              </a:ext>
            </a:extLst>
          </p:cNvPr>
          <p:cNvSpPr/>
          <p:nvPr/>
        </p:nvSpPr>
        <p:spPr>
          <a:xfrm>
            <a:off x="6007321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62A4F92-79E9-4BA5-96F3-1DBC1531A162}"/>
              </a:ext>
            </a:extLst>
          </p:cNvPr>
          <p:cNvSpPr/>
          <p:nvPr/>
        </p:nvSpPr>
        <p:spPr>
          <a:xfrm>
            <a:off x="6455002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CAD14B9E-44E9-4332-8BAF-A664D1A66E19}"/>
              </a:ext>
            </a:extLst>
          </p:cNvPr>
          <p:cNvSpPr/>
          <p:nvPr/>
        </p:nvSpPr>
        <p:spPr>
          <a:xfrm>
            <a:off x="6898416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D29308CA-8FBD-4D80-B219-2A094D31A9EF}"/>
              </a:ext>
            </a:extLst>
          </p:cNvPr>
          <p:cNvSpPr/>
          <p:nvPr/>
        </p:nvSpPr>
        <p:spPr>
          <a:xfrm>
            <a:off x="7346096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Šipka: dolů 17">
            <a:extLst>
              <a:ext uri="{FF2B5EF4-FFF2-40B4-BE49-F238E27FC236}">
                <a16:creationId xmlns:a16="http://schemas.microsoft.com/office/drawing/2014/main" id="{2918FB14-FD38-4BCD-BCBF-B4D80F61B64C}"/>
              </a:ext>
            </a:extLst>
          </p:cNvPr>
          <p:cNvSpPr/>
          <p:nvPr/>
        </p:nvSpPr>
        <p:spPr>
          <a:xfrm>
            <a:off x="6805433" y="3652842"/>
            <a:ext cx="185965" cy="3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89BF542-E698-435E-AA14-7F661F5FD18F}"/>
              </a:ext>
            </a:extLst>
          </p:cNvPr>
          <p:cNvSpPr txBox="1"/>
          <p:nvPr/>
        </p:nvSpPr>
        <p:spPr>
          <a:xfrm>
            <a:off x="6017158" y="4110716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EADF6EB-FF5C-4ECD-85D9-62D4E1CEE367}"/>
              </a:ext>
            </a:extLst>
          </p:cNvPr>
          <p:cNvSpPr txBox="1"/>
          <p:nvPr/>
        </p:nvSpPr>
        <p:spPr>
          <a:xfrm>
            <a:off x="6462844" y="4104984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49D697D-DBAD-4428-AD23-BB4183B31DD3}"/>
              </a:ext>
            </a:extLst>
          </p:cNvPr>
          <p:cNvSpPr txBox="1"/>
          <p:nvPr/>
        </p:nvSpPr>
        <p:spPr>
          <a:xfrm>
            <a:off x="6883913" y="4099252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A23024A-8A63-4E72-AE4E-4F89A4D01482}"/>
              </a:ext>
            </a:extLst>
          </p:cNvPr>
          <p:cNvSpPr txBox="1"/>
          <p:nvPr/>
        </p:nvSpPr>
        <p:spPr>
          <a:xfrm>
            <a:off x="7316283" y="4104984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3A7B9CFB-9AE1-4FEA-AC0A-75625B704DD9}"/>
              </a:ext>
            </a:extLst>
          </p:cNvPr>
          <p:cNvCxnSpPr>
            <a:cxnSpLocks/>
          </p:cNvCxnSpPr>
          <p:nvPr/>
        </p:nvCxnSpPr>
        <p:spPr>
          <a:xfrm flipH="1">
            <a:off x="5481730" y="4401558"/>
            <a:ext cx="695319" cy="99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885FB122-4DDB-429C-BCC9-90D5C7C490F5}"/>
              </a:ext>
            </a:extLst>
          </p:cNvPr>
          <p:cNvCxnSpPr>
            <a:cxnSpLocks/>
          </p:cNvCxnSpPr>
          <p:nvPr/>
        </p:nvCxnSpPr>
        <p:spPr>
          <a:xfrm flipH="1">
            <a:off x="6015557" y="4392652"/>
            <a:ext cx="714885" cy="10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3BCFFAFA-EF09-484C-B842-B9548E95E8B0}"/>
              </a:ext>
            </a:extLst>
          </p:cNvPr>
          <p:cNvCxnSpPr>
            <a:cxnSpLocks/>
          </p:cNvCxnSpPr>
          <p:nvPr/>
        </p:nvCxnSpPr>
        <p:spPr>
          <a:xfrm>
            <a:off x="7070365" y="4401558"/>
            <a:ext cx="617697" cy="99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11D5C1BC-0E9E-47CD-BA1D-4B18D501691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569790" y="4401558"/>
            <a:ext cx="677565" cy="103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A54228D-B1F4-4D46-B45D-6DF4ADF0629B}"/>
              </a:ext>
            </a:extLst>
          </p:cNvPr>
          <p:cNvSpPr txBox="1"/>
          <p:nvPr/>
        </p:nvSpPr>
        <p:spPr>
          <a:xfrm>
            <a:off x="1158421" y="3233546"/>
            <a:ext cx="4459047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i="1" dirty="0"/>
              <a:t>Anebo takhle….</a:t>
            </a:r>
          </a:p>
          <a:p>
            <a:r>
              <a:rPr lang="cs-CZ" sz="1600" dirty="0"/>
              <a:t>Segment jde nyní do paměti uložit mnoha různými způsoby. Jisté je, že teď bude potřeba zavést nějaké další tabulky, ve kterých budou uloženy informace o jednotlivých stránkách (abychom rozkouskovaný segment v paměti našli). </a:t>
            </a:r>
          </a:p>
        </p:txBody>
      </p:sp>
    </p:spTree>
    <p:extLst>
      <p:ext uri="{BB962C8B-B14F-4D97-AF65-F5344CB8AC3E}">
        <p14:creationId xmlns:p14="http://schemas.microsoft.com/office/powerpoint/2010/main" val="419350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Stránkování</a:t>
            </a:r>
          </a:p>
        </p:txBody>
      </p:sp>
      <p:sp>
        <p:nvSpPr>
          <p:cNvPr id="1331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Některé části segmentu mohou  zůstat odloženy na disku</a:t>
            </a:r>
            <a:endParaRPr lang="cs-CZ" altLang="cs-CZ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F812C3C2-7237-4AC1-8869-B0AE97AF69D4}"/>
              </a:ext>
            </a:extLst>
          </p:cNvPr>
          <p:cNvSpPr/>
          <p:nvPr/>
        </p:nvSpPr>
        <p:spPr>
          <a:xfrm>
            <a:off x="696897" y="5220071"/>
            <a:ext cx="7625918" cy="112391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CF2D6F9-8471-4DA4-9963-618920A5B578}"/>
              </a:ext>
            </a:extLst>
          </p:cNvPr>
          <p:cNvSpPr/>
          <p:nvPr/>
        </p:nvSpPr>
        <p:spPr>
          <a:xfrm>
            <a:off x="1083076" y="5220071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2276894-DA8F-473F-9BD0-F5CCEC55A44D}"/>
              </a:ext>
            </a:extLst>
          </p:cNvPr>
          <p:cNvSpPr/>
          <p:nvPr/>
        </p:nvSpPr>
        <p:spPr>
          <a:xfrm>
            <a:off x="2604117" y="5220070"/>
            <a:ext cx="556333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050ACA7-793B-41C0-8899-A81F4962EDD2}"/>
              </a:ext>
            </a:extLst>
          </p:cNvPr>
          <p:cNvSpPr/>
          <p:nvPr/>
        </p:nvSpPr>
        <p:spPr>
          <a:xfrm>
            <a:off x="3598416" y="5220069"/>
            <a:ext cx="254493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636C309-CD02-46B6-9AD5-B3201FD9B49F}"/>
              </a:ext>
            </a:extLst>
          </p:cNvPr>
          <p:cNvSpPr/>
          <p:nvPr/>
        </p:nvSpPr>
        <p:spPr>
          <a:xfrm>
            <a:off x="4108142" y="5220069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F0801B-A74A-443A-8FC8-AA5212349EFA}"/>
              </a:ext>
            </a:extLst>
          </p:cNvPr>
          <p:cNvSpPr/>
          <p:nvPr/>
        </p:nvSpPr>
        <p:spPr>
          <a:xfrm>
            <a:off x="6215478" y="5220068"/>
            <a:ext cx="1216241" cy="1123919"/>
          </a:xfrm>
          <a:prstGeom prst="rect">
            <a:avLst/>
          </a:prstGeom>
          <a:pattFill prst="lt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27B7E79-7168-4060-8056-7480F352BEBD}"/>
              </a:ext>
            </a:extLst>
          </p:cNvPr>
          <p:cNvSpPr txBox="1"/>
          <p:nvPr/>
        </p:nvSpPr>
        <p:spPr>
          <a:xfrm>
            <a:off x="7873383" y="6304041"/>
            <a:ext cx="10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5998C61-3502-4C48-ACCE-A66F3152F4D1}"/>
              </a:ext>
            </a:extLst>
          </p:cNvPr>
          <p:cNvSpPr txBox="1"/>
          <p:nvPr/>
        </p:nvSpPr>
        <p:spPr>
          <a:xfrm>
            <a:off x="2878953" y="6379498"/>
            <a:ext cx="463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Šedé oblasti jsou obsazené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66ABC0D5-6D64-43BD-A6D9-F38960626A99}"/>
              </a:ext>
            </a:extLst>
          </p:cNvPr>
          <p:cNvSpPr/>
          <p:nvPr/>
        </p:nvSpPr>
        <p:spPr>
          <a:xfrm>
            <a:off x="6011294" y="3112534"/>
            <a:ext cx="1782190" cy="4705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F5014A0-2870-4253-A6FD-BAAB0FD59DAD}"/>
              </a:ext>
            </a:extLst>
          </p:cNvPr>
          <p:cNvSpPr txBox="1"/>
          <p:nvPr/>
        </p:nvSpPr>
        <p:spPr>
          <a:xfrm>
            <a:off x="6294268" y="3152738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segment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8F4794E5-D999-4A23-A8CD-A61EEC8CEA64}"/>
              </a:ext>
            </a:extLst>
          </p:cNvPr>
          <p:cNvSpPr/>
          <p:nvPr/>
        </p:nvSpPr>
        <p:spPr>
          <a:xfrm>
            <a:off x="6007321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62A4F92-79E9-4BA5-96F3-1DBC1531A162}"/>
              </a:ext>
            </a:extLst>
          </p:cNvPr>
          <p:cNvSpPr/>
          <p:nvPr/>
        </p:nvSpPr>
        <p:spPr>
          <a:xfrm>
            <a:off x="6455002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CAD14B9E-44E9-4332-8BAF-A664D1A66E19}"/>
              </a:ext>
            </a:extLst>
          </p:cNvPr>
          <p:cNvSpPr/>
          <p:nvPr/>
        </p:nvSpPr>
        <p:spPr>
          <a:xfrm>
            <a:off x="6898416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D29308CA-8FBD-4D80-B219-2A094D31A9EF}"/>
              </a:ext>
            </a:extLst>
          </p:cNvPr>
          <p:cNvSpPr/>
          <p:nvPr/>
        </p:nvSpPr>
        <p:spPr>
          <a:xfrm>
            <a:off x="7346096" y="4024260"/>
            <a:ext cx="447388" cy="37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89BF542-E698-435E-AA14-7F661F5FD18F}"/>
              </a:ext>
            </a:extLst>
          </p:cNvPr>
          <p:cNvSpPr txBox="1"/>
          <p:nvPr/>
        </p:nvSpPr>
        <p:spPr>
          <a:xfrm>
            <a:off x="6017158" y="4110716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EADF6EB-FF5C-4ECD-85D9-62D4E1CEE367}"/>
              </a:ext>
            </a:extLst>
          </p:cNvPr>
          <p:cNvSpPr txBox="1"/>
          <p:nvPr/>
        </p:nvSpPr>
        <p:spPr>
          <a:xfrm>
            <a:off x="6462844" y="4104984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49D697D-DBAD-4428-AD23-BB4183B31DD3}"/>
              </a:ext>
            </a:extLst>
          </p:cNvPr>
          <p:cNvSpPr txBox="1"/>
          <p:nvPr/>
        </p:nvSpPr>
        <p:spPr>
          <a:xfrm>
            <a:off x="6883913" y="4099252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A23024A-8A63-4E72-AE4E-4F89A4D01482}"/>
              </a:ext>
            </a:extLst>
          </p:cNvPr>
          <p:cNvSpPr txBox="1"/>
          <p:nvPr/>
        </p:nvSpPr>
        <p:spPr>
          <a:xfrm>
            <a:off x="7316283" y="4104984"/>
            <a:ext cx="56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4 KB</a:t>
            </a:r>
          </a:p>
        </p:txBody>
      </p: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3BCFFAFA-EF09-484C-B842-B9548E95E8B0}"/>
              </a:ext>
            </a:extLst>
          </p:cNvPr>
          <p:cNvCxnSpPr>
            <a:cxnSpLocks/>
          </p:cNvCxnSpPr>
          <p:nvPr/>
        </p:nvCxnSpPr>
        <p:spPr>
          <a:xfrm flipH="1">
            <a:off x="3313443" y="4401558"/>
            <a:ext cx="3756923" cy="101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ál 4">
            <a:extLst>
              <a:ext uri="{FF2B5EF4-FFF2-40B4-BE49-F238E27FC236}">
                <a16:creationId xmlns:a16="http://schemas.microsoft.com/office/drawing/2014/main" id="{98CB1899-682F-4D43-81A6-44FF874FB103}"/>
              </a:ext>
            </a:extLst>
          </p:cNvPr>
          <p:cNvSpPr/>
          <p:nvPr/>
        </p:nvSpPr>
        <p:spPr>
          <a:xfrm>
            <a:off x="2275312" y="2274125"/>
            <a:ext cx="1577597" cy="14811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3C63C31-4536-46C1-ACB0-9D85FD769C54}"/>
              </a:ext>
            </a:extLst>
          </p:cNvPr>
          <p:cNvSpPr txBox="1"/>
          <p:nvPr/>
        </p:nvSpPr>
        <p:spPr>
          <a:xfrm>
            <a:off x="2731363" y="2636214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Disk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3A7B9CFB-9AE1-4FEA-AC0A-75625B704DD9}"/>
              </a:ext>
            </a:extLst>
          </p:cNvPr>
          <p:cNvCxnSpPr>
            <a:cxnSpLocks/>
          </p:cNvCxnSpPr>
          <p:nvPr/>
        </p:nvCxnSpPr>
        <p:spPr>
          <a:xfrm flipH="1" flipV="1">
            <a:off x="3196343" y="3393164"/>
            <a:ext cx="2847678" cy="65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885FB122-4DDB-429C-BCC9-90D5C7C490F5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3442874" y="3241854"/>
            <a:ext cx="3235822" cy="78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11D5C1BC-0E9E-47CD-BA1D-4B18D5016914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506680" y="3005546"/>
            <a:ext cx="4063110" cy="101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Šipka: dolů 17">
            <a:extLst>
              <a:ext uri="{FF2B5EF4-FFF2-40B4-BE49-F238E27FC236}">
                <a16:creationId xmlns:a16="http://schemas.microsoft.com/office/drawing/2014/main" id="{2918FB14-FD38-4BCD-BCBF-B4D80F61B64C}"/>
              </a:ext>
            </a:extLst>
          </p:cNvPr>
          <p:cNvSpPr/>
          <p:nvPr/>
        </p:nvSpPr>
        <p:spPr>
          <a:xfrm>
            <a:off x="6805433" y="3652842"/>
            <a:ext cx="185965" cy="3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A330A19-2DAA-434C-9651-060E503DF58F}"/>
              </a:ext>
            </a:extLst>
          </p:cNvPr>
          <p:cNvSpPr txBox="1"/>
          <p:nvPr/>
        </p:nvSpPr>
        <p:spPr>
          <a:xfrm>
            <a:off x="559293" y="3834907"/>
            <a:ext cx="449177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i="1" dirty="0"/>
              <a:t>Teď je v paměti uložena pouze část segmentu (stránka), kterou program opravdu potřebuje. Nepoužívané části segmentu jsou odloženy na disku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71249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Stránkování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482725"/>
            <a:ext cx="8229600" cy="44116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cs-CZ" altLang="cs-CZ" sz="1800" dirty="0"/>
              <a:t>Problémy způsobené velkými segmenty jsou řešitelné rozdělením segmentů a paměti na menší stejně velké úseky  –  </a:t>
            </a:r>
            <a:r>
              <a:rPr lang="cs-CZ" altLang="cs-CZ" sz="1800" b="1" dirty="0"/>
              <a:t>stránkování</a:t>
            </a:r>
          </a:p>
          <a:p>
            <a:pPr eaLnBrk="1" hangingPunct="1">
              <a:buFontTx/>
              <a:buChar char="•"/>
            </a:pPr>
            <a:r>
              <a:rPr lang="cs-CZ" altLang="cs-CZ" sz="1800" dirty="0"/>
              <a:t>Segmenty jsou tedy dál rozděleny na </a:t>
            </a:r>
            <a:r>
              <a:rPr lang="cs-CZ" altLang="cs-CZ" sz="1800" b="1" dirty="0"/>
              <a:t>stránky</a:t>
            </a:r>
            <a:r>
              <a:rPr lang="cs-CZ" altLang="cs-CZ" sz="1800" dirty="0"/>
              <a:t>, se kterými lze lépe manipulovat</a:t>
            </a:r>
          </a:p>
          <a:p>
            <a:pPr eaLnBrk="1" hangingPunct="1">
              <a:buFontTx/>
              <a:buChar char="•"/>
            </a:pPr>
            <a:r>
              <a:rPr lang="cs-CZ" altLang="cs-CZ" sz="1800" dirty="0"/>
              <a:t>Základní úsek paměti – </a:t>
            </a:r>
            <a:r>
              <a:rPr lang="cs-CZ" altLang="cs-CZ" sz="1800" b="1" dirty="0"/>
              <a:t>stránka</a:t>
            </a:r>
            <a:r>
              <a:rPr lang="cs-CZ" altLang="cs-CZ" sz="1800" dirty="0"/>
              <a:t> – je velká </a:t>
            </a:r>
            <a:r>
              <a:rPr lang="cs-CZ" altLang="cs-CZ" sz="1800" b="1" dirty="0"/>
              <a:t>4 kB</a:t>
            </a:r>
            <a:r>
              <a:rPr lang="cs-CZ" altLang="cs-CZ" sz="1800" dirty="0"/>
              <a:t> (všechny stránky jsou </a:t>
            </a:r>
            <a:r>
              <a:rPr lang="cs-CZ" altLang="cs-CZ" sz="1800" b="1" dirty="0"/>
              <a:t>stejně velké</a:t>
            </a:r>
            <a:r>
              <a:rPr lang="cs-CZ" altLang="cs-CZ" sz="1800" dirty="0"/>
              <a:t>)</a:t>
            </a:r>
          </a:p>
          <a:p>
            <a:pPr eaLnBrk="1" hangingPunct="1">
              <a:buFontTx/>
              <a:buChar char="•"/>
            </a:pPr>
            <a:r>
              <a:rPr lang="cs-CZ" altLang="cs-CZ" sz="1800" dirty="0"/>
              <a:t>Stránky tvořící jeden segment nemusí být v paměti uloženy za sebou (mohou být rozházené po paměti)</a:t>
            </a:r>
          </a:p>
          <a:p>
            <a:pPr eaLnBrk="1" hangingPunct="1">
              <a:buFontTx/>
              <a:buChar char="•"/>
            </a:pPr>
            <a:r>
              <a:rPr lang="cs-CZ" altLang="cs-CZ" sz="1800" dirty="0"/>
              <a:t>Segment nemusí být fyzicky celý přítomen v paměti – nepoužívané stránky mohou být odloženy na disku</a:t>
            </a:r>
          </a:p>
          <a:p>
            <a:pPr eaLnBrk="1" hangingPunct="1">
              <a:buFontTx/>
              <a:buChar char="•"/>
            </a:pPr>
            <a:r>
              <a:rPr lang="cs-CZ" altLang="cs-CZ" sz="1800" dirty="0"/>
              <a:t>Segment již nemá žádnou </a:t>
            </a:r>
            <a:r>
              <a:rPr lang="cs-CZ" altLang="cs-CZ" sz="1800" b="1" dirty="0"/>
              <a:t>počáteční adresu </a:t>
            </a:r>
            <a:r>
              <a:rPr lang="cs-CZ" altLang="cs-CZ" sz="1800" dirty="0"/>
              <a:t>– jeho části jsou různé rozházené po paměti a některé stránky v paměti nejsou vůbec, takže nelze říct, kde začíná nebo končí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8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BDC85-3758-41A2-AA7A-A708CE36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1. situace</a:t>
            </a:r>
            <a:br>
              <a:rPr lang="cs-CZ" dirty="0"/>
            </a:br>
            <a:r>
              <a:rPr lang="cs-CZ" dirty="0">
                <a:solidFill>
                  <a:srgbClr val="FF0000"/>
                </a:solidFill>
              </a:rPr>
              <a:t>vypnuté</a:t>
            </a:r>
            <a:r>
              <a:rPr lang="cs-CZ" dirty="0"/>
              <a:t> stránkování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6A465F-3FDC-4E20-B270-4038D97FB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1600" dirty="0"/>
              <a:t>Třída 3.D (30 žáků) jde do kina</a:t>
            </a:r>
          </a:p>
          <a:p>
            <a:r>
              <a:rPr lang="cs-CZ" sz="1600" dirty="0"/>
              <a:t>V kině je ještě 50 volných míst, která jsou náhodně rozmístěna</a:t>
            </a:r>
          </a:p>
          <a:p>
            <a:r>
              <a:rPr lang="cs-CZ" sz="1600" dirty="0"/>
              <a:t>30 volných míst vedle sebe tu není</a:t>
            </a:r>
          </a:p>
          <a:p>
            <a:r>
              <a:rPr lang="cs-CZ" sz="1600" dirty="0"/>
              <a:t>Třída musí sedět souvisle, všichni žáci pěkně jeden vedle druhého</a:t>
            </a:r>
          </a:p>
          <a:p>
            <a:r>
              <a:rPr lang="cs-CZ" sz="1600" dirty="0"/>
              <a:t>Přestože je v sále dost volných míst, třídu nelze nikam umísit, není tu pro ní dostatečně dlouhý úsek volných sedadel vedle sebe</a:t>
            </a:r>
          </a:p>
          <a:p>
            <a:pPr marL="0" indent="0">
              <a:buNone/>
            </a:pPr>
            <a:endParaRPr lang="cs-CZ" sz="1400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627CEDF-6CA1-4D3B-B4E2-46004AB5A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1600" dirty="0"/>
              <a:t>Program používá 30 MB velký datový segment</a:t>
            </a:r>
          </a:p>
          <a:p>
            <a:r>
              <a:rPr lang="cs-CZ" sz="1600" dirty="0"/>
              <a:t>V paměti je 50 MB volného místa</a:t>
            </a:r>
          </a:p>
          <a:p>
            <a:r>
              <a:rPr lang="cs-CZ" sz="1600" dirty="0"/>
              <a:t>Není tu ale souvislý úsek 30 MB volné paměti</a:t>
            </a:r>
          </a:p>
          <a:p>
            <a:r>
              <a:rPr lang="cs-CZ" sz="1600" dirty="0"/>
              <a:t>Segment musí být umístěn do paměti vcelku a souvisle</a:t>
            </a:r>
          </a:p>
          <a:p>
            <a:r>
              <a:rPr lang="cs-CZ" sz="1600" dirty="0"/>
              <a:t>Přestože je v paměti dostatek volného místa, segment nelze nikam umístit. Není tu pro něj dostatečně dlouhý volný úsek</a:t>
            </a:r>
          </a:p>
          <a:p>
            <a:pPr marL="0" indent="0">
              <a:buNone/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70325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BDC85-3758-41A2-AA7A-A708CE36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2. situace</a:t>
            </a:r>
            <a:br>
              <a:rPr lang="cs-CZ" dirty="0"/>
            </a:br>
            <a:r>
              <a:rPr lang="cs-CZ" dirty="0">
                <a:solidFill>
                  <a:srgbClr val="FF0000"/>
                </a:solidFill>
              </a:rPr>
              <a:t>vypnuté</a:t>
            </a:r>
            <a:r>
              <a:rPr lang="cs-CZ" dirty="0"/>
              <a:t> stránkování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6A465F-3FDC-4E20-B270-4038D97FB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1600" dirty="0"/>
              <a:t>Třída 3.D (30 žáků) jde do kina</a:t>
            </a:r>
          </a:p>
          <a:p>
            <a:r>
              <a:rPr lang="cs-CZ" sz="1600" dirty="0"/>
              <a:t>V kině je ještě 50 volných míst</a:t>
            </a:r>
          </a:p>
          <a:p>
            <a:r>
              <a:rPr lang="cs-CZ" sz="1600" dirty="0"/>
              <a:t>Naštěstí lze nalézt i 30 volných míst vedle sebe</a:t>
            </a:r>
          </a:p>
          <a:p>
            <a:r>
              <a:rPr lang="cs-CZ" sz="1600" dirty="0"/>
              <a:t>Třída musí sedět souvisle, všichni žáci pěkně jeden vedle druhého</a:t>
            </a:r>
          </a:p>
          <a:p>
            <a:r>
              <a:rPr lang="cs-CZ" sz="1600" dirty="0"/>
              <a:t>Žáci si sednou vedle sebe podle abecedy na po sobě jdoucí sedadla</a:t>
            </a:r>
          </a:p>
          <a:p>
            <a:r>
              <a:rPr lang="cs-CZ" sz="1600" dirty="0"/>
              <a:t>Třída má počáteční a koncové místo</a:t>
            </a:r>
          </a:p>
          <a:p>
            <a:r>
              <a:rPr lang="cs-CZ" sz="1600" dirty="0"/>
              <a:t>Známe-li sedadlo, kde sedí první žák, lze snadno určit číslo sedadla každého žáka ve třídě (přičtením jeho pořadového čísla v třídní knize k počátečnímu číslu sedadla)</a:t>
            </a:r>
          </a:p>
          <a:p>
            <a:pPr marL="0" indent="0">
              <a:buNone/>
            </a:pPr>
            <a:endParaRPr lang="cs-CZ" sz="1400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627CEDF-6CA1-4D3B-B4E2-46004AB5A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1600" dirty="0"/>
              <a:t>Program používá 30 MB velký datový segment</a:t>
            </a:r>
          </a:p>
          <a:p>
            <a:r>
              <a:rPr lang="cs-CZ" sz="1600" dirty="0"/>
              <a:t>V paměti je 50 MB volného místa</a:t>
            </a:r>
          </a:p>
          <a:p>
            <a:r>
              <a:rPr lang="cs-CZ" sz="1600" dirty="0"/>
              <a:t>Lze nalézt i souvislý úsek 30 MB volné paměti</a:t>
            </a:r>
          </a:p>
          <a:p>
            <a:r>
              <a:rPr lang="cs-CZ" sz="1600" dirty="0"/>
              <a:t>Segment musí být umístěn do paměti vcelku a souvisle</a:t>
            </a:r>
          </a:p>
          <a:p>
            <a:r>
              <a:rPr lang="cs-CZ" sz="1600" dirty="0"/>
              <a:t>Segment má počáteční a koncovou adresu</a:t>
            </a:r>
          </a:p>
          <a:p>
            <a:r>
              <a:rPr lang="cs-CZ" sz="1600" dirty="0"/>
              <a:t>Poloha každého bajtu v segmentu je jednoznačně dána jeho offsetem</a:t>
            </a:r>
          </a:p>
          <a:p>
            <a:r>
              <a:rPr lang="cs-CZ" sz="1600" dirty="0"/>
              <a:t>Přičtením offsetu k počáteční adrese segmentu lze vypočítat fyzickou adresu bajtu v paměti</a:t>
            </a:r>
          </a:p>
          <a:p>
            <a:pPr marL="0" indent="0">
              <a:buNone/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02900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i80386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700" dirty="0"/>
              <a:t>Představen v roce 1985</a:t>
            </a:r>
          </a:p>
          <a:p>
            <a:pPr eaLnBrk="1" hangingPunct="1"/>
            <a:r>
              <a:rPr lang="cs-CZ" altLang="cs-CZ" sz="1700" dirty="0"/>
              <a:t>275000 tranzistorů</a:t>
            </a:r>
          </a:p>
          <a:p>
            <a:pPr eaLnBrk="1" hangingPunct="1"/>
            <a:r>
              <a:rPr lang="cs-CZ" altLang="cs-CZ" sz="1700" dirty="0"/>
              <a:t>Příkon 1,8W</a:t>
            </a:r>
          </a:p>
          <a:p>
            <a:pPr eaLnBrk="1" hangingPunct="1"/>
            <a:r>
              <a:rPr lang="cs-CZ" altLang="cs-CZ" sz="1700" dirty="0"/>
              <a:t>Zhruba 2,5x vyšší výkon než 80286 </a:t>
            </a:r>
          </a:p>
          <a:p>
            <a:pPr eaLnBrk="1" hangingPunct="1"/>
            <a:r>
              <a:rPr lang="cs-CZ" altLang="cs-CZ" sz="1700" dirty="0"/>
              <a:t>Patice PGA - 132 vývodů</a:t>
            </a:r>
          </a:p>
          <a:p>
            <a:pPr eaLnBrk="1" hangingPunct="1"/>
            <a:r>
              <a:rPr lang="cs-CZ" altLang="cs-CZ" sz="1700" dirty="0"/>
              <a:t>Zpracovává 32-bitové adresy i data</a:t>
            </a:r>
          </a:p>
          <a:p>
            <a:pPr eaLnBrk="1" hangingPunct="1"/>
            <a:r>
              <a:rPr lang="cs-CZ" altLang="cs-CZ" sz="1700" dirty="0"/>
              <a:t>32-bitová adresa umožňuje adresovat až </a:t>
            </a:r>
            <a:r>
              <a:rPr lang="cs-CZ" altLang="cs-CZ" sz="1700" b="1" dirty="0"/>
              <a:t>4 GB </a:t>
            </a:r>
            <a:r>
              <a:rPr lang="cs-CZ" altLang="cs-CZ" sz="1700" dirty="0"/>
              <a:t>paměti  (2</a:t>
            </a:r>
            <a:r>
              <a:rPr lang="cs-CZ" altLang="cs-CZ" sz="1700" baseline="30000" dirty="0"/>
              <a:t>32</a:t>
            </a:r>
            <a:r>
              <a:rPr lang="cs-CZ" altLang="cs-CZ" sz="1700" dirty="0"/>
              <a:t> B)</a:t>
            </a:r>
          </a:p>
          <a:p>
            <a:pPr eaLnBrk="1" hangingPunct="1"/>
            <a:r>
              <a:rPr lang="cs-CZ" altLang="cs-CZ" sz="1700" dirty="0"/>
              <a:t>Vnitřní architektura - 6 jednotek (BIU, IPU, IDU, EU, SU, PU)</a:t>
            </a:r>
          </a:p>
          <a:p>
            <a:pPr eaLnBrk="1" hangingPunct="1"/>
            <a:r>
              <a:rPr lang="cs-CZ" altLang="cs-CZ" sz="1700" dirty="0"/>
              <a:t>3 režimy činnosti</a:t>
            </a:r>
          </a:p>
          <a:p>
            <a:pPr lvl="1" eaLnBrk="1" hangingPunct="1"/>
            <a:r>
              <a:rPr lang="cs-CZ" altLang="cs-CZ" sz="1700" dirty="0"/>
              <a:t>reálný režim</a:t>
            </a:r>
          </a:p>
          <a:p>
            <a:pPr lvl="1" eaLnBrk="1" hangingPunct="1"/>
            <a:r>
              <a:rPr lang="cs-CZ" altLang="cs-CZ" sz="1700" dirty="0"/>
              <a:t>chráněný režim  (rozšířen tak, aby dovoloval jednoduché přepnutí mezi sebou a režimem reálným)</a:t>
            </a:r>
          </a:p>
          <a:p>
            <a:pPr lvl="1" eaLnBrk="1" hangingPunct="1"/>
            <a:r>
              <a:rPr lang="cs-CZ" altLang="cs-CZ" sz="1700" dirty="0"/>
              <a:t>virtuální 86 (umožňuj spouštět programy psané pro DOS z prostředí chráněného režimu)</a:t>
            </a:r>
          </a:p>
          <a:p>
            <a:pPr eaLnBrk="1" hangingPunct="1"/>
            <a:endParaRPr lang="cs-CZ" altLang="cs-CZ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49275"/>
            <a:ext cx="2592387" cy="25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BDC85-3758-41A2-AA7A-A708CE36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3. situace</a:t>
            </a:r>
            <a:br>
              <a:rPr lang="cs-CZ" dirty="0"/>
            </a:br>
            <a:r>
              <a:rPr lang="cs-CZ" u="sng" dirty="0">
                <a:solidFill>
                  <a:srgbClr val="FF0000"/>
                </a:solidFill>
              </a:rPr>
              <a:t>zapnuté</a:t>
            </a:r>
            <a:r>
              <a:rPr lang="cs-CZ" dirty="0"/>
              <a:t> stránkování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6A465F-3FDC-4E20-B270-4038D97FB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1400" dirty="0"/>
              <a:t>Třída 3.D (30 žáků) jde do kina</a:t>
            </a:r>
          </a:p>
          <a:p>
            <a:r>
              <a:rPr lang="cs-CZ" sz="1400" dirty="0"/>
              <a:t>V kině je ještě 50 volných míst, která jsou náhodně rozmístěna</a:t>
            </a:r>
          </a:p>
          <a:p>
            <a:r>
              <a:rPr lang="cs-CZ" sz="1400" dirty="0"/>
              <a:t>30 volných míst vedle sebe tu není, ale to nevadí</a:t>
            </a:r>
          </a:p>
          <a:p>
            <a:r>
              <a:rPr lang="cs-CZ" sz="1400" dirty="0"/>
              <a:t>Třída nemusí sedět souvisle, jednotliví žáci si sednou na různá volná místa po celém sále</a:t>
            </a:r>
          </a:p>
          <a:p>
            <a:r>
              <a:rPr lang="cs-CZ" sz="1400" dirty="0"/>
              <a:t>Nelze přesně říct, kde má 3.D počátek a kde konec – žáci sedí všude možně</a:t>
            </a:r>
          </a:p>
          <a:p>
            <a:r>
              <a:rPr lang="cs-CZ" sz="1400" dirty="0"/>
              <a:t>Někteří žáci zůstali doma a v kině nejsou</a:t>
            </a:r>
          </a:p>
          <a:p>
            <a:r>
              <a:rPr lang="cs-CZ" sz="1400" dirty="0"/>
              <a:t>Je potřeba vytvořit tabulku (zasedací pořádek), abychom nalezli v sále jednotlivé žáky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627CEDF-6CA1-4D3B-B4E2-46004AB5A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1400" dirty="0"/>
              <a:t>Program používá 30 MB velký datový segment</a:t>
            </a:r>
          </a:p>
          <a:p>
            <a:r>
              <a:rPr lang="cs-CZ" sz="1400" dirty="0"/>
              <a:t>V paměti je 50 MB volného místa</a:t>
            </a:r>
          </a:p>
          <a:p>
            <a:r>
              <a:rPr lang="cs-CZ" sz="1400" dirty="0"/>
              <a:t>Není tu souvislý úsek 30 MB volné paměti, ale to nevadí</a:t>
            </a:r>
          </a:p>
          <a:p>
            <a:r>
              <a:rPr lang="cs-CZ" sz="1400" dirty="0"/>
              <a:t>Segment nemusí být umístěn do paměti vcelku a souvisle</a:t>
            </a:r>
          </a:p>
          <a:p>
            <a:r>
              <a:rPr lang="cs-CZ" sz="1400" dirty="0"/>
              <a:t>Segment se rozdělí na 4 KB stránky</a:t>
            </a:r>
          </a:p>
          <a:p>
            <a:r>
              <a:rPr lang="cs-CZ" sz="1400" dirty="0"/>
              <a:t>Jednotlivé části segmentu (stránky) se umístí na různá volná místa v paměti</a:t>
            </a:r>
          </a:p>
          <a:p>
            <a:r>
              <a:rPr lang="cs-CZ" sz="1400" dirty="0"/>
              <a:t>Segment je rozházený po celé paměti</a:t>
            </a:r>
          </a:p>
          <a:p>
            <a:r>
              <a:rPr lang="cs-CZ" sz="1400" dirty="0"/>
              <a:t>Nelze tedy určit počáteční nebo koncovou adresu segmentu</a:t>
            </a:r>
          </a:p>
          <a:p>
            <a:r>
              <a:rPr lang="cs-CZ" sz="1400" dirty="0"/>
              <a:t>Některé stránky jsou odložené na disku a nebyly načteny do paměti</a:t>
            </a:r>
          </a:p>
          <a:p>
            <a:r>
              <a:rPr lang="cs-CZ" sz="1400" dirty="0"/>
              <a:t>Je třeba vytvořit stránkovací tabulky, abychom jednotlivé části segmentu v paměti nalezli</a:t>
            </a:r>
          </a:p>
        </p:txBody>
      </p:sp>
    </p:spTree>
    <p:extLst>
      <p:ext uri="{BB962C8B-B14F-4D97-AF65-F5344CB8AC3E}">
        <p14:creationId xmlns:p14="http://schemas.microsoft.com/office/powerpoint/2010/main" val="3496269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FE9EEC-C673-4B06-AC61-3D5E65D1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Stránkování paměti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126C09-0FA5-4AF4-A8D0-7460F2C6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cs-CZ" altLang="cs-CZ" sz="1600" b="1" dirty="0"/>
              <a:t>Paměť </a:t>
            </a:r>
            <a:r>
              <a:rPr lang="cs-CZ" altLang="cs-CZ" sz="1600" dirty="0"/>
              <a:t>se rozdělí na 4 kB „okénka“ – </a:t>
            </a:r>
            <a:r>
              <a:rPr lang="cs-CZ" altLang="cs-CZ" sz="1600" b="1" dirty="0"/>
              <a:t>stránkové rámce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Stránkový rámec může být buď volný nebo obsazený nějakou 4 kB velkou stránkou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Velikost segmentů může být 4 kB, 8 kB, 12 kB, 16 kB… atd.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Segment teď už ale nemůže mít velikost např. 10 kB</a:t>
            </a:r>
          </a:p>
          <a:p>
            <a:pPr eaLnBrk="1" hangingPunct="1">
              <a:buFontTx/>
              <a:buChar char="•"/>
            </a:pPr>
            <a:endParaRPr lang="cs-CZ" altLang="cs-CZ" sz="1600" dirty="0"/>
          </a:p>
          <a:p>
            <a:pPr eaLnBrk="1" hangingPunct="1">
              <a:buFontTx/>
              <a:buChar char="•"/>
            </a:pPr>
            <a:r>
              <a:rPr lang="cs-CZ" altLang="cs-CZ" sz="1600" dirty="0"/>
              <a:t>V paměti není buď žádné volné místo, nebo je zde 4 kB volného místa (jeden volný stránkový rámec), 8 kB volného místa (2 volné stránkové rámce), 12 kB volného místa atd……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Nemůže teď nastat situace, že situace, že by bylo v paměti 10 kB nebo 1 KB volného místa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7364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ál 19"/>
          <p:cNvSpPr/>
          <p:nvPr/>
        </p:nvSpPr>
        <p:spPr>
          <a:xfrm>
            <a:off x="328803" y="4785935"/>
            <a:ext cx="1746504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8803" y="-85478"/>
            <a:ext cx="7543800" cy="1295400"/>
          </a:xfrm>
        </p:spPr>
        <p:txBody>
          <a:bodyPr/>
          <a:lstStyle/>
          <a:p>
            <a:r>
              <a:rPr lang="cs-CZ" dirty="0"/>
              <a:t>Stránkování</a:t>
            </a: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470142"/>
              </p:ext>
            </p:extLst>
          </p:nvPr>
        </p:nvGraphicFramePr>
        <p:xfrm>
          <a:off x="2660904" y="2578799"/>
          <a:ext cx="1152144" cy="336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08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 4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4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4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4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4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4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2007108" y="2130552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Segment – 24 kB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30244"/>
              </p:ext>
            </p:extLst>
          </p:nvPr>
        </p:nvGraphicFramePr>
        <p:xfrm>
          <a:off x="5986272" y="1280573"/>
          <a:ext cx="871728" cy="5252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271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r>
                        <a:rPr lang="cs-CZ" dirty="0"/>
                        <a:t>………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r>
                        <a:rPr lang="cs-CZ" dirty="0"/>
                        <a:t> 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r>
                        <a:rPr lang="cs-CZ" dirty="0"/>
                        <a:t> 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5424678" y="769938"/>
            <a:ext cx="19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Paměť– až 4 GB</a:t>
            </a:r>
          </a:p>
        </p:txBody>
      </p:sp>
      <p:cxnSp>
        <p:nvCxnSpPr>
          <p:cNvPr id="9" name="Přímá spojnice se šipkou 8"/>
          <p:cNvCxnSpPr/>
          <p:nvPr/>
        </p:nvCxnSpPr>
        <p:spPr>
          <a:xfrm flipV="1">
            <a:off x="3529584" y="2578799"/>
            <a:ext cx="2697480" cy="2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/>
          <p:nvPr/>
        </p:nvCxnSpPr>
        <p:spPr>
          <a:xfrm>
            <a:off x="3657600" y="3474720"/>
            <a:ext cx="2569464" cy="1417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/>
          <p:nvPr/>
        </p:nvCxnSpPr>
        <p:spPr>
          <a:xfrm flipV="1">
            <a:off x="3700272" y="2950131"/>
            <a:ext cx="2525268" cy="269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/>
          <p:nvPr/>
        </p:nvCxnSpPr>
        <p:spPr>
          <a:xfrm flipV="1">
            <a:off x="3573780" y="1852010"/>
            <a:ext cx="2653284" cy="212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 flipH="1">
            <a:off x="1013841" y="4509890"/>
            <a:ext cx="1893570" cy="7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/>
          <p:nvPr/>
        </p:nvCxnSpPr>
        <p:spPr>
          <a:xfrm flipH="1">
            <a:off x="1005650" y="5046338"/>
            <a:ext cx="1893570" cy="7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782765" y="4416603"/>
            <a:ext cx="105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DISK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2735771" y="1059012"/>
            <a:ext cx="3273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Stránka může být uložena v některém z 2</a:t>
            </a:r>
            <a:r>
              <a:rPr lang="cs-CZ" sz="1600" baseline="30000" dirty="0"/>
              <a:t>20</a:t>
            </a:r>
            <a:r>
              <a:rPr lang="cs-CZ" sz="1600" dirty="0"/>
              <a:t> stránkových rámců v paměti nebo je odložena na disku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7269480" y="2315218"/>
            <a:ext cx="1901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Stránkové rámce</a:t>
            </a:r>
          </a:p>
          <a:p>
            <a:r>
              <a:rPr lang="cs-CZ" sz="1400" dirty="0"/>
              <a:t>4 kB „okénka“, na které se rozdělí celá paměť</a:t>
            </a:r>
          </a:p>
          <a:p>
            <a:endParaRPr lang="cs-CZ" sz="1400" dirty="0"/>
          </a:p>
          <a:p>
            <a:endParaRPr lang="cs-CZ" sz="1400" dirty="0"/>
          </a:p>
          <a:p>
            <a:r>
              <a:rPr lang="cs-CZ" sz="1400" dirty="0"/>
              <a:t>4 GB RAM lze rozdělit na 2</a:t>
            </a:r>
            <a:r>
              <a:rPr lang="cs-CZ" sz="1400" baseline="30000" dirty="0"/>
              <a:t>20</a:t>
            </a:r>
            <a:r>
              <a:rPr lang="cs-CZ" sz="1400" dirty="0"/>
              <a:t> stránkových rámců</a:t>
            </a:r>
          </a:p>
        </p:txBody>
      </p:sp>
      <p:cxnSp>
        <p:nvCxnSpPr>
          <p:cNvPr id="26" name="Přímá spojnice se šipkou 25"/>
          <p:cNvCxnSpPr/>
          <p:nvPr/>
        </p:nvCxnSpPr>
        <p:spPr>
          <a:xfrm flipH="1">
            <a:off x="6675120" y="2578799"/>
            <a:ext cx="48463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/>
          <p:nvPr/>
        </p:nvCxnSpPr>
        <p:spPr>
          <a:xfrm flipH="1">
            <a:off x="6685788" y="2950131"/>
            <a:ext cx="48463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/>
          <p:cNvSpPr txBox="1"/>
          <p:nvPr/>
        </p:nvSpPr>
        <p:spPr>
          <a:xfrm>
            <a:off x="2395728" y="4619973"/>
            <a:ext cx="642823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Bude třeba vytvořit tabulku s informacemi o tom, kde jsou jednotlivé stránky umístěné, abychom jednotlivé části segmentu nalezli v paměti (takový jejich zasedací pořádek)</a:t>
            </a:r>
          </a:p>
        </p:txBody>
      </p:sp>
    </p:spTree>
    <p:extLst>
      <p:ext uri="{BB962C8B-B14F-4D97-AF65-F5344CB8AC3E}">
        <p14:creationId xmlns:p14="http://schemas.microsoft.com/office/powerpoint/2010/main" val="12668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Stránkování</a:t>
            </a:r>
          </a:p>
        </p:txBody>
      </p:sp>
      <p:sp>
        <p:nvSpPr>
          <p:cNvPr id="1536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cs-CZ" altLang="cs-CZ" sz="1600" dirty="0"/>
              <a:t>Stránkování funguje pouze v chráněném režimu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Každý segment má svůj deskriptor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V deskriptoru segmentu je uložena jeho „počáteční adresa“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Nejde však o skutečnou počáteční adresu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Segment vlastně nyní žádnou počáteční ani koncovou adresu nemá – je v paměti uložen nesouvisle na několika různých místech, takže nelze říct, kde začíná nebo končí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K čemu je pak tedy počáteční adresa segmentu? 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Počáteční adresa segmentu pouze odkazuje na správné místo do tabulky stránek tak, aby zde byly nalezeny informace o jednotlivých stránkách daného segmentu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V paměti je uložena </a:t>
            </a:r>
            <a:r>
              <a:rPr lang="cs-CZ" altLang="cs-CZ" sz="1600" b="1" dirty="0"/>
              <a:t>tabulka stránek </a:t>
            </a:r>
            <a:r>
              <a:rPr lang="cs-CZ" altLang="cs-CZ" sz="1600" dirty="0"/>
              <a:t> s informacemi o jednotlivých stránkách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K počáteční adrese segmentu se přičte offset, čímž vznikne </a:t>
            </a:r>
            <a:r>
              <a:rPr lang="cs-CZ" altLang="cs-CZ" sz="1600" b="1" dirty="0"/>
              <a:t>lineární adresa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32-bitová lineární adresa je rozdělena na </a:t>
            </a:r>
            <a:r>
              <a:rPr lang="cs-CZ" altLang="cs-CZ" sz="1600" b="1" dirty="0"/>
              <a:t>20 bitový index</a:t>
            </a:r>
            <a:r>
              <a:rPr lang="cs-CZ" altLang="cs-CZ" sz="1600" dirty="0"/>
              <a:t> do tabulky stránek a </a:t>
            </a:r>
            <a:r>
              <a:rPr lang="cs-CZ" altLang="cs-CZ" sz="1600" b="1" dirty="0"/>
              <a:t>12 bitový offset</a:t>
            </a:r>
          </a:p>
          <a:p>
            <a:pPr eaLnBrk="1" hangingPunct="1">
              <a:buFontTx/>
              <a:buChar char="•"/>
            </a:pPr>
            <a:r>
              <a:rPr lang="cs-CZ" altLang="cs-CZ" sz="1600" dirty="0"/>
              <a:t>Stránkový offset ukazuje na konkrétní pozici v 4kB velké stránce (2</a:t>
            </a:r>
            <a:r>
              <a:rPr lang="cs-CZ" altLang="cs-CZ" sz="1600" baseline="30000" dirty="0"/>
              <a:t>12</a:t>
            </a:r>
            <a:r>
              <a:rPr lang="cs-CZ" altLang="cs-CZ" sz="1600" dirty="0"/>
              <a:t>=4096)</a:t>
            </a:r>
          </a:p>
          <a:p>
            <a:pPr eaLnBrk="1" hangingPunct="1"/>
            <a:endParaRPr lang="cs-CZ" altLang="cs-CZ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BDC85-3758-41A2-AA7A-A708CE36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4. situace</a:t>
            </a:r>
            <a:br>
              <a:rPr lang="cs-CZ" dirty="0"/>
            </a:br>
            <a:r>
              <a:rPr lang="cs-CZ" u="sng" dirty="0">
                <a:solidFill>
                  <a:srgbClr val="FF0000"/>
                </a:solidFill>
              </a:rPr>
              <a:t>zapnuté</a:t>
            </a:r>
            <a:r>
              <a:rPr lang="cs-CZ" dirty="0"/>
              <a:t> stránkování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6A465F-3FDC-4E20-B270-4038D97F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8444"/>
            <a:ext cx="4038600" cy="4411662"/>
          </a:xfrm>
        </p:spPr>
        <p:txBody>
          <a:bodyPr/>
          <a:lstStyle/>
          <a:p>
            <a:r>
              <a:rPr lang="cs-CZ" sz="1400" dirty="0"/>
              <a:t>Třída 3.D (30 žáků), 3.E (28 žáků), 3.F (27 žáků), 3.G (29 žáků) jdou do kina</a:t>
            </a:r>
          </a:p>
          <a:p>
            <a:r>
              <a:rPr lang="cs-CZ" sz="1400" dirty="0"/>
              <a:t>V kině je ještě dost volných míst, která jsou náhodně rozmístěna</a:t>
            </a:r>
          </a:p>
          <a:p>
            <a:r>
              <a:rPr lang="cs-CZ" sz="1400" dirty="0"/>
              <a:t>Maximálně je tu 5 volných míst vedle sebe tu není, ale to nevadí</a:t>
            </a:r>
          </a:p>
          <a:p>
            <a:r>
              <a:rPr lang="cs-CZ" sz="1400" dirty="0"/>
              <a:t>Třídy nemusí sedět souvisle, jednotliví žáci si sednou na různá volná místa po celém sále</a:t>
            </a:r>
          </a:p>
          <a:p>
            <a:r>
              <a:rPr lang="cs-CZ" sz="1400" dirty="0"/>
              <a:t>Nelze přesně říct, kde má každá třída počátek a kde konec – žáci sedí všude možně</a:t>
            </a:r>
          </a:p>
          <a:p>
            <a:r>
              <a:rPr lang="cs-CZ" sz="1400" dirty="0"/>
              <a:t>Je potřeba vytvořit tabulku (zasedací pořádek), abychom nalezli v sále jednotlivé žáky</a:t>
            </a:r>
          </a:p>
          <a:p>
            <a:r>
              <a:rPr lang="cs-CZ" sz="1400" dirty="0"/>
              <a:t>V tabulce budou informace o všech třídách a jejich žácích</a:t>
            </a:r>
          </a:p>
          <a:p>
            <a:r>
              <a:rPr lang="cs-CZ" sz="1400" dirty="0"/>
              <a:t>O každé třídě máme zapsanou informaci, kde v tabulce začínají informace o jejich žácích</a:t>
            </a:r>
          </a:p>
          <a:p>
            <a:r>
              <a:rPr lang="cs-CZ" sz="1400" dirty="0"/>
              <a:t>Nemáme tedy uloženou počáteční pozici třídy v kině, ale počáteční pozici informací o třídě v „zasedací tabulce“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627CEDF-6CA1-4D3B-B4E2-46004AB5A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94976"/>
            <a:ext cx="4038600" cy="4411662"/>
          </a:xfrm>
        </p:spPr>
        <p:txBody>
          <a:bodyPr/>
          <a:lstStyle/>
          <a:p>
            <a:r>
              <a:rPr lang="cs-CZ" sz="1400" dirty="0"/>
              <a:t>Běžící programy používají mnoho různě velkých segmentů</a:t>
            </a:r>
          </a:p>
          <a:p>
            <a:r>
              <a:rPr lang="cs-CZ" sz="1400" dirty="0"/>
              <a:t>V paměti je dost různých úseků volného místa, které jsou náhodně rozmístěny</a:t>
            </a:r>
          </a:p>
          <a:p>
            <a:r>
              <a:rPr lang="cs-CZ" sz="1400" dirty="0"/>
              <a:t>Segmenty nemusí být umístěny do paměti vcelku a souvisle</a:t>
            </a:r>
          </a:p>
          <a:p>
            <a:r>
              <a:rPr lang="cs-CZ" sz="1400" dirty="0"/>
              <a:t>Segmenty se rozdělí na 4 KB stránky</a:t>
            </a:r>
          </a:p>
          <a:p>
            <a:r>
              <a:rPr lang="cs-CZ" sz="1400" dirty="0"/>
              <a:t>Jednotlivé části segmentů (stránky) se umístí na různá volná místa v paměti</a:t>
            </a:r>
          </a:p>
          <a:p>
            <a:r>
              <a:rPr lang="cs-CZ" sz="1400" dirty="0"/>
              <a:t>Segmenty je rozházený po celé paměti</a:t>
            </a:r>
          </a:p>
          <a:p>
            <a:r>
              <a:rPr lang="cs-CZ" sz="1400" dirty="0"/>
              <a:t>Nelze tedy určit počáteční nebo koncovou adresu každého segmentu</a:t>
            </a:r>
          </a:p>
          <a:p>
            <a:r>
              <a:rPr lang="cs-CZ" sz="1400" dirty="0"/>
              <a:t>Je třeba vytvořit stránkovací tabulku, abychom jednotlivé části segmentu v paměti nalezli</a:t>
            </a:r>
          </a:p>
          <a:p>
            <a:r>
              <a:rPr lang="cs-CZ" sz="1400" dirty="0"/>
              <a:t>Každý segment má svůj deskriptor, ve kterém je uložena jeho „počáteční adresa“</a:t>
            </a:r>
          </a:p>
          <a:p>
            <a:r>
              <a:rPr lang="cs-CZ" sz="1400" dirty="0"/>
              <a:t>Nejde ale o jeho počáteční adresu v paměti (takový pojem teď ani nedává smysl)</a:t>
            </a:r>
          </a:p>
          <a:p>
            <a:r>
              <a:rPr lang="cs-CZ" sz="1400" dirty="0"/>
              <a:t>Jedná se odkaz do jiné tabulky – kde ve stránkovací tabulce začínají informace o jednotlivých stránkách tohoto segmentu</a:t>
            </a:r>
          </a:p>
        </p:txBody>
      </p:sp>
    </p:spTree>
    <p:extLst>
      <p:ext uri="{BB962C8B-B14F-4D97-AF65-F5344CB8AC3E}">
        <p14:creationId xmlns:p14="http://schemas.microsoft.com/office/powerpoint/2010/main" val="3023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Stránkování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56" y="1563815"/>
            <a:ext cx="82296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Horních 20 bitů lineární adresy je použito jako ukazatel do tabulky stránek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Tabulka stránek může obsahovat informace o </a:t>
            </a:r>
            <a:r>
              <a:rPr lang="cs-CZ" altLang="cs-CZ" sz="1800" b="1" dirty="0"/>
              <a:t>2</a:t>
            </a:r>
            <a:r>
              <a:rPr lang="cs-CZ" altLang="cs-CZ" sz="1800" b="1" baseline="30000" dirty="0"/>
              <a:t>20</a:t>
            </a:r>
            <a:r>
              <a:rPr lang="cs-CZ" altLang="cs-CZ" sz="1800" dirty="0"/>
              <a:t> stránkách (1 </a:t>
            </a:r>
            <a:r>
              <a:rPr lang="cs-CZ" altLang="cs-CZ" sz="1800" dirty="0" err="1"/>
              <a:t>mega</a:t>
            </a:r>
            <a:r>
              <a:rPr lang="cs-CZ" altLang="cs-CZ" sz="1800" dirty="0"/>
              <a:t> stránek)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Položky v tabulce stránek mají rozsah </a:t>
            </a:r>
            <a:r>
              <a:rPr lang="cs-CZ" altLang="cs-CZ" sz="1800" b="1" dirty="0"/>
              <a:t>32 bitů</a:t>
            </a:r>
            <a:r>
              <a:rPr lang="cs-CZ" altLang="cs-CZ" sz="1800" dirty="0"/>
              <a:t> (informace o každé stránce)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Kompletní tabulka stránek by byla ohromně velká  4 x 2</a:t>
            </a:r>
            <a:r>
              <a:rPr lang="cs-CZ" altLang="cs-CZ" sz="1800" baseline="30000" dirty="0"/>
              <a:t>20</a:t>
            </a:r>
            <a:r>
              <a:rPr lang="cs-CZ" altLang="cs-CZ" sz="1800" dirty="0"/>
              <a:t> = 4 MB a takový rozsah paměti není pro účel uložení tabulky stránek za normálních okolností možné obsadit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Proto bylo zvoleno </a:t>
            </a:r>
            <a:r>
              <a:rPr lang="cs-CZ" altLang="cs-CZ" sz="1800" b="1" dirty="0"/>
              <a:t>dvouúrovňové</a:t>
            </a:r>
            <a:r>
              <a:rPr lang="cs-CZ" altLang="cs-CZ" sz="1800" dirty="0"/>
              <a:t> schéma organizace tabulky stránek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Dvouúrovňové stránkování znamená, že vlastně samotná tabulka stránek bude stránkována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První v hierarchii tabulek je </a:t>
            </a:r>
            <a:r>
              <a:rPr lang="cs-CZ" altLang="cs-CZ" sz="1800" b="1" dirty="0"/>
              <a:t>adresář stránek </a:t>
            </a:r>
            <a:r>
              <a:rPr lang="cs-CZ" altLang="cs-CZ" sz="1800" dirty="0"/>
              <a:t> - obsahuje informace o tabulkách stránek</a:t>
            </a:r>
            <a:endParaRPr lang="cs-CZ" altLang="cs-CZ" sz="1800" b="1" dirty="0"/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Položka v adresáři stránek odkazuje na </a:t>
            </a:r>
            <a:r>
              <a:rPr lang="cs-CZ" altLang="cs-CZ" sz="1800" b="1" dirty="0"/>
              <a:t>tabulku stránek</a:t>
            </a:r>
            <a:r>
              <a:rPr lang="cs-CZ" altLang="cs-CZ" sz="1800" dirty="0"/>
              <a:t> (druhá úroveň) a v ní už je konečně 32-bitová informace o stránce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b="1" dirty="0"/>
              <a:t>Stránkovací tabulka </a:t>
            </a:r>
            <a:r>
              <a:rPr lang="cs-CZ" altLang="cs-CZ" sz="1800" dirty="0"/>
              <a:t>= Tabulka stránek, je velká </a:t>
            </a:r>
            <a:r>
              <a:rPr lang="cs-CZ" altLang="cs-CZ" sz="1800" b="1" dirty="0"/>
              <a:t>4 kB </a:t>
            </a:r>
            <a:r>
              <a:rPr lang="cs-CZ" altLang="cs-CZ" sz="1800" dirty="0"/>
              <a:t>a obsahuje informace o </a:t>
            </a:r>
            <a:r>
              <a:rPr lang="cs-CZ" altLang="cs-CZ" sz="1800" b="1" dirty="0"/>
              <a:t>1024 stránkách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Každý proces má vlastní stránkový adresář odkazující na jeho tabulky stránek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Tabulek stránek může být až </a:t>
            </a:r>
            <a:r>
              <a:rPr lang="cs-CZ" altLang="cs-CZ" sz="1800" b="1" dirty="0"/>
              <a:t>1024 </a:t>
            </a:r>
            <a:r>
              <a:rPr lang="cs-CZ" altLang="cs-CZ" sz="1800" dirty="0"/>
              <a:t>– podle potřeby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Pokud proces používá například 5400 stránek, bude pro něj potřeba vytvořit 5 tabulek stránek</a:t>
            </a:r>
          </a:p>
          <a:p>
            <a:pPr eaLnBrk="1" hangingPunct="1">
              <a:lnSpc>
                <a:spcPct val="80000"/>
              </a:lnSpc>
            </a:pPr>
            <a:endParaRPr lang="cs-CZ" altLang="cs-CZ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8496300" cy="348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979613" y="5157788"/>
            <a:ext cx="25923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Adresář stránek obsahuje 20-bitový odkaz na tabulku stránek 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4643438" y="5300663"/>
            <a:ext cx="4032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Tabulka stránek obsahuje horních dvacet bitů z 32 počáteční adresy stránky. (spodních dvanáct bitů je vlastně offsetem do stránky)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Stránkování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1600" dirty="0"/>
              <a:t>Příklad</a:t>
            </a:r>
          </a:p>
          <a:p>
            <a:r>
              <a:rPr lang="cs-CZ" sz="1600" dirty="0"/>
              <a:t>24 kB segment je rozdělen na 6 stránek</a:t>
            </a:r>
          </a:p>
          <a:p>
            <a:r>
              <a:rPr lang="cs-CZ" sz="1600" dirty="0"/>
              <a:t>Informace o těchto stránkách leží na 15.-20. řádku v padesáté stránkovací tabulce</a:t>
            </a:r>
          </a:p>
          <a:p>
            <a:r>
              <a:rPr lang="cs-CZ" sz="1600" dirty="0"/>
              <a:t>Jak bude vypadat „počáteční adresa“ segmentu uložená v jeho deskriptoru?</a:t>
            </a:r>
          </a:p>
          <a:p>
            <a:endParaRPr lang="cs-CZ" sz="1600" dirty="0"/>
          </a:p>
          <a:p>
            <a:r>
              <a:rPr lang="cs-CZ" sz="1600" dirty="0"/>
              <a:t>Nejvyšších 10 bitů lineární adresy odkazuje do </a:t>
            </a:r>
            <a:r>
              <a:rPr lang="cs-CZ" sz="1600" b="1" dirty="0"/>
              <a:t>stránkového adresáře</a:t>
            </a:r>
            <a:r>
              <a:rPr lang="cs-CZ" sz="1600" dirty="0"/>
              <a:t>, ve kterém je potřeba najít informaci o </a:t>
            </a:r>
            <a:r>
              <a:rPr lang="cs-CZ" sz="1600" i="1" dirty="0"/>
              <a:t>padesáté</a:t>
            </a:r>
            <a:r>
              <a:rPr lang="cs-CZ" sz="1600" dirty="0"/>
              <a:t> stránkovací tabulce</a:t>
            </a:r>
          </a:p>
          <a:p>
            <a:r>
              <a:rPr lang="cs-CZ" sz="1600" dirty="0"/>
              <a:t>Dalších 10 bitů musí do této </a:t>
            </a:r>
            <a:r>
              <a:rPr lang="cs-CZ" sz="1600" b="1" dirty="0"/>
              <a:t>stránkovací tabulky </a:t>
            </a:r>
            <a:r>
              <a:rPr lang="cs-CZ" sz="1600" dirty="0"/>
              <a:t>odkazovat na </a:t>
            </a:r>
            <a:r>
              <a:rPr lang="cs-CZ" sz="1600" i="1" dirty="0"/>
              <a:t>15. řádek</a:t>
            </a:r>
          </a:p>
          <a:p>
            <a:r>
              <a:rPr lang="cs-CZ" sz="1600" dirty="0"/>
              <a:t>„Počáteční adresa segmentu“ bude tedy nastavena takto:</a:t>
            </a:r>
          </a:p>
          <a:p>
            <a:endParaRPr lang="cs-CZ" sz="1600" dirty="0"/>
          </a:p>
          <a:p>
            <a:pPr marL="0" indent="0">
              <a:buNone/>
            </a:pPr>
            <a:r>
              <a:rPr lang="cs-CZ" sz="1600" dirty="0"/>
              <a:t>		0C80F000h</a:t>
            </a:r>
          </a:p>
          <a:p>
            <a:pPr marL="0" indent="0">
              <a:buNone/>
            </a:pPr>
            <a:r>
              <a:rPr lang="cs-CZ" sz="1600" dirty="0"/>
              <a:t>	</a:t>
            </a:r>
            <a:r>
              <a:rPr lang="cs-CZ" sz="1600" b="1" dirty="0"/>
              <a:t>0000110010  0000001111  000000000000     -  32-bitová adresa</a:t>
            </a:r>
          </a:p>
          <a:p>
            <a:pPr marL="693737" lvl="2" indent="0">
              <a:buNone/>
            </a:pPr>
            <a:r>
              <a:rPr lang="cs-CZ" sz="1600" dirty="0"/>
              <a:t>	        50	            15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1276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68DBC8-8DD6-4388-B604-CBD9E30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BCC4E8-B5CB-457D-B0D8-4AC78884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Pokud chce program pracovat se stránkou, která není uložena v paměti, nastane </a:t>
            </a:r>
            <a:r>
              <a:rPr lang="cs-CZ" sz="2400" b="1" dirty="0"/>
              <a:t>přerušení </a:t>
            </a:r>
            <a:r>
              <a:rPr lang="cs-CZ" sz="2400" dirty="0"/>
              <a:t>(výpadek stránky – </a:t>
            </a:r>
            <a:r>
              <a:rPr lang="cs-CZ" sz="2400" dirty="0" err="1"/>
              <a:t>interrupt</a:t>
            </a:r>
            <a:r>
              <a:rPr lang="cs-CZ" sz="2400" dirty="0"/>
              <a:t> 15), které obslouží operační systém tak, že načte požadovanou stránku z disku</a:t>
            </a:r>
          </a:p>
          <a:p>
            <a:r>
              <a:rPr lang="cs-CZ" sz="2400" dirty="0"/>
              <a:t>Za odkládání stránek na disk a jejich načítání v případě potřeby je zodpovědný operační systém</a:t>
            </a:r>
          </a:p>
          <a:p>
            <a:r>
              <a:rPr lang="cs-CZ" sz="2400" dirty="0"/>
              <a:t>Každý operační systém si organizuje odkládání stránek na disk sám dle vlastní potřeby</a:t>
            </a:r>
          </a:p>
          <a:p>
            <a:r>
              <a:rPr lang="cs-CZ" sz="2400" dirty="0"/>
              <a:t>Některé OS k tomu například používají na disku samostatný oddíl (swap)</a:t>
            </a:r>
          </a:p>
          <a:p>
            <a:r>
              <a:rPr lang="cs-CZ" sz="2400" dirty="0"/>
              <a:t>OS Windows odkládá stránky do souboru </a:t>
            </a:r>
            <a:r>
              <a:rPr lang="cs-CZ" sz="2400" b="1" dirty="0"/>
              <a:t>pagefile.sys</a:t>
            </a:r>
          </a:p>
        </p:txBody>
      </p:sp>
    </p:spTree>
    <p:extLst>
      <p:ext uri="{BB962C8B-B14F-4D97-AF65-F5344CB8AC3E}">
        <p14:creationId xmlns:p14="http://schemas.microsoft.com/office/powerpoint/2010/main" val="4175101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410C7-263F-4F41-9CF8-D2AFFF08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32-bitový chráněný režim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A7B87B-DACD-441A-948D-4144AB1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646026"/>
          </a:xfrm>
        </p:spPr>
        <p:txBody>
          <a:bodyPr/>
          <a:lstStyle/>
          <a:p>
            <a:r>
              <a:rPr lang="cs-CZ" sz="1800" dirty="0"/>
              <a:t>Na mikroprocesoru 80386 se objevila nová, upravená 32-bitová verze chráněného režimu</a:t>
            </a:r>
          </a:p>
          <a:p>
            <a:r>
              <a:rPr lang="cs-CZ" sz="1800" dirty="0"/>
              <a:t>Tento 32-bitový chráněný režim s možností 4 kB stránkování se používá dodnes</a:t>
            </a:r>
          </a:p>
          <a:p>
            <a:r>
              <a:rPr lang="cs-CZ" sz="1800" dirty="0"/>
              <a:t>V tomto režimu dnes běží tzv. </a:t>
            </a:r>
            <a:r>
              <a:rPr lang="cs-CZ" sz="1800" b="1" dirty="0"/>
              <a:t>32-bitové aplikace</a:t>
            </a:r>
          </a:p>
          <a:p>
            <a:r>
              <a:rPr lang="cs-CZ" sz="1800" dirty="0"/>
              <a:t>32-bitová aplikace tedy používá stejný způsob adresace paměti, jaký byl zaveden na mikroprocesoru 80386 a pracuje se 32-bitovými registry EAX, EBX, ECX….</a:t>
            </a:r>
          </a:p>
          <a:p>
            <a:r>
              <a:rPr lang="cs-CZ" sz="1800" dirty="0"/>
              <a:t>Mikroprocesory, které umí pracovat v tomto 32-bitovém chráněném režimu jsou všechny navzájem kompatibilní a označujeme je jako </a:t>
            </a:r>
            <a:r>
              <a:rPr lang="cs-CZ" sz="1800" b="1" dirty="0"/>
              <a:t>IA-32 procesory</a:t>
            </a:r>
          </a:p>
          <a:p>
            <a:r>
              <a:rPr lang="cs-CZ" sz="1800" b="1" dirty="0"/>
              <a:t>IA-32</a:t>
            </a:r>
            <a:r>
              <a:rPr lang="cs-CZ" sz="1800" dirty="0"/>
              <a:t>  = Intel </a:t>
            </a:r>
            <a:r>
              <a:rPr lang="cs-CZ" sz="1800" dirty="0" err="1"/>
              <a:t>architecture</a:t>
            </a:r>
            <a:r>
              <a:rPr lang="cs-CZ" sz="1800" dirty="0"/>
              <a:t> 32 bit</a:t>
            </a:r>
          </a:p>
          <a:p>
            <a:r>
              <a:rPr lang="cs-CZ" sz="1800" dirty="0"/>
              <a:t>Předchůdcem architektury IA-32 byla 16-bitová architektura (Intel 8086 a Intel 80286) a nástupcem bude 64-bitová architektura x86-64 (AMD64)</a:t>
            </a:r>
          </a:p>
          <a:p>
            <a:r>
              <a:rPr lang="cs-CZ" sz="1800" dirty="0"/>
              <a:t>Současné moderní procesory umí pracovat jak v režimu IA-32, tak v novém režimu x86-64 a lze na nich spouštět 32-bitové i 64-bitové aplikace</a:t>
            </a:r>
          </a:p>
        </p:txBody>
      </p:sp>
    </p:spTree>
    <p:extLst>
      <p:ext uri="{BB962C8B-B14F-4D97-AF65-F5344CB8AC3E}">
        <p14:creationId xmlns:p14="http://schemas.microsoft.com/office/powerpoint/2010/main" val="32757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80386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700" dirty="0"/>
              <a:t>80386 nebyla dlouho po svém uvedení použita v žádném počítačovém systému</a:t>
            </a:r>
          </a:p>
          <a:p>
            <a:pPr eaLnBrk="1" hangingPunct="1"/>
            <a:r>
              <a:rPr lang="cs-CZ" altLang="cs-CZ" sz="1700" b="1" dirty="0"/>
              <a:t>Compaq</a:t>
            </a:r>
            <a:r>
              <a:rPr lang="cs-CZ" altLang="cs-CZ" sz="1700" dirty="0"/>
              <a:t> byl první významnou firmou, která představila počítač sestavený s procesorem 80386 a tím na trhu porazila IBM</a:t>
            </a:r>
          </a:p>
          <a:p>
            <a:pPr eaLnBrk="1" hangingPunct="1"/>
            <a:r>
              <a:rPr lang="cs-CZ" altLang="cs-CZ" sz="1700" dirty="0"/>
              <a:t>Varianta </a:t>
            </a:r>
            <a:r>
              <a:rPr lang="cs-CZ" altLang="cs-CZ" sz="1700" b="1" dirty="0"/>
              <a:t>386SX</a:t>
            </a:r>
            <a:r>
              <a:rPr lang="cs-CZ" altLang="cs-CZ" sz="1700" dirty="0"/>
              <a:t> - ven vyvedena pouze 16-bitová datová sběrnice a 24-bitová adresní sběrnice - tedy navenek cosi jako 80286 a adresovat šlo jen 16MB paměti v chráněném režimu</a:t>
            </a:r>
          </a:p>
          <a:p>
            <a:pPr eaLnBrk="1" hangingPunct="1"/>
            <a:r>
              <a:rPr lang="cs-CZ" altLang="cs-CZ" sz="1700" dirty="0"/>
              <a:t>Varianta 386SX byla asi o 40</a:t>
            </a:r>
            <a:r>
              <a:rPr lang="en-US" altLang="cs-CZ" sz="1700" dirty="0"/>
              <a:t>% </a:t>
            </a:r>
            <a:r>
              <a:rPr lang="en-US" altLang="cs-CZ" sz="1700" dirty="0" err="1"/>
              <a:t>levn</a:t>
            </a:r>
            <a:r>
              <a:rPr lang="cs-CZ" altLang="cs-CZ" sz="1700" dirty="0" err="1"/>
              <a:t>ější</a:t>
            </a:r>
            <a:r>
              <a:rPr lang="cs-CZ" altLang="cs-CZ" sz="1700" dirty="0"/>
              <a:t> než varianta DX, ale také byla podstatně méně výkonná (o polovinu nižší paměťová propustnost)</a:t>
            </a:r>
          </a:p>
          <a:p>
            <a:pPr eaLnBrk="1" hangingPunct="1"/>
            <a:r>
              <a:rPr lang="cs-CZ" altLang="cs-CZ" sz="1700" dirty="0"/>
              <a:t>Kopie procesoru 386 vyráběli ve velkém i další výrobci - AMD a Cyrix </a:t>
            </a:r>
          </a:p>
          <a:p>
            <a:pPr eaLnBrk="1" hangingPunct="1"/>
            <a:r>
              <a:rPr lang="cs-CZ" altLang="cs-CZ" sz="1700" dirty="0"/>
              <a:t>V </a:t>
            </a:r>
            <a:r>
              <a:rPr lang="cs-CZ" altLang="cs-CZ" sz="1700" dirty="0" err="1"/>
              <a:t>chipsetu</a:t>
            </a:r>
            <a:r>
              <a:rPr lang="cs-CZ" altLang="cs-CZ" sz="1700" dirty="0"/>
              <a:t> (</a:t>
            </a:r>
            <a:r>
              <a:rPr lang="cs-CZ" altLang="cs-CZ" sz="1700" dirty="0" err="1"/>
              <a:t>chipová</a:t>
            </a:r>
            <a:r>
              <a:rPr lang="cs-CZ" altLang="cs-CZ" sz="1700" dirty="0"/>
              <a:t> sada na základní desce kolem mikroprocesoru) se začíná objevovat paměť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(probereme později) </a:t>
            </a:r>
          </a:p>
          <a:p>
            <a:pPr eaLnBrk="1" hangingPunct="1"/>
            <a:r>
              <a:rPr lang="cs-CZ" altLang="cs-CZ" sz="1700" dirty="0"/>
              <a:t>80386 je prvním mikroprocesorem, který je rychlejší než operační paměť (mikroprocesor dokáže vykonat více operací MOV, než kolik se dá skutečně provést kvůli pomalé paměti)</a:t>
            </a:r>
          </a:p>
          <a:p>
            <a:pPr eaLnBrk="1" hangingPunct="1"/>
            <a:r>
              <a:rPr lang="cs-CZ" altLang="cs-CZ" sz="1700" dirty="0"/>
              <a:t>K dispozici jsou numerické koprocesory 80387DX a 80387SX pro výpočty s reálnými čísly</a:t>
            </a:r>
          </a:p>
          <a:p>
            <a:pPr eaLnBrk="1" hangingPunct="1"/>
            <a:endParaRPr lang="cs-CZ" altLang="cs-CZ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Stránkování paměti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cs-CZ" altLang="cs-CZ" sz="2000" dirty="0"/>
              <a:t>Stránkování přináší zpomalení a další komplikaci při adresaci – proces výpočtu fyzické adresy se rozšířil o další fázi (nestačí přičíst offset k počáteční adrese segmentu, ale pracuje se dále se stránkovým adresářem a stránkovací tabulkou a dalším offsetem)</a:t>
            </a:r>
          </a:p>
          <a:p>
            <a:pPr eaLnBrk="1" hangingPunct="1">
              <a:buFontTx/>
              <a:buChar char="•"/>
            </a:pPr>
            <a:r>
              <a:rPr lang="cs-CZ" altLang="cs-CZ" sz="2000" dirty="0"/>
              <a:t>Stránkování však vede k zjednodušení práce s velkými segmenty</a:t>
            </a:r>
          </a:p>
          <a:p>
            <a:pPr eaLnBrk="1" hangingPunct="1">
              <a:buFontTx/>
              <a:buChar char="•"/>
            </a:pPr>
            <a:r>
              <a:rPr lang="cs-CZ" altLang="cs-CZ" sz="2000" dirty="0"/>
              <a:t>Stránkování se ukázalo být velmi praktické a se používá se drobnými změnami dodnes</a:t>
            </a:r>
          </a:p>
          <a:p>
            <a:pPr eaLnBrk="1" hangingPunct="1">
              <a:buFontTx/>
              <a:buChar char="•"/>
            </a:pPr>
            <a:r>
              <a:rPr lang="cs-CZ" altLang="cs-CZ" sz="2000" dirty="0"/>
              <a:t>Stránkování paměti dnes používají i prakticky všechny ostatní procesorové platformy, nejen procesory řady x86</a:t>
            </a:r>
          </a:p>
          <a:p>
            <a:pPr eaLnBrk="1" hangingPunct="1">
              <a:buFontTx/>
              <a:buChar char="•"/>
            </a:pPr>
            <a:r>
              <a:rPr lang="cs-CZ" altLang="cs-CZ" sz="2000" dirty="0"/>
              <a:t>Stránkování používají například i procesory v mobilních telefonech a tabletech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0930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TLB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cs-CZ" sz="1400" b="1" dirty="0"/>
              <a:t>T</a:t>
            </a:r>
            <a:r>
              <a:rPr lang="en-US" altLang="cs-CZ" sz="1400" dirty="0"/>
              <a:t>ranslation </a:t>
            </a:r>
            <a:r>
              <a:rPr lang="en-US" altLang="cs-CZ" sz="1400" b="1" dirty="0"/>
              <a:t>L</a:t>
            </a:r>
            <a:r>
              <a:rPr lang="en-US" altLang="cs-CZ" sz="1400" dirty="0"/>
              <a:t>ookaside </a:t>
            </a:r>
            <a:r>
              <a:rPr lang="en-US" altLang="cs-CZ" sz="1400" b="1" dirty="0"/>
              <a:t>B</a:t>
            </a:r>
            <a:r>
              <a:rPr lang="en-US" altLang="cs-CZ" sz="1400" dirty="0"/>
              <a:t>uffer</a:t>
            </a:r>
            <a:endParaRPr lang="cs-CZ" altLang="cs-CZ" sz="1400" dirty="0"/>
          </a:p>
          <a:p>
            <a:pPr eaLnBrk="1" hangingPunct="1"/>
            <a:r>
              <a:rPr lang="cs-CZ" altLang="cs-CZ" sz="1400" dirty="0"/>
              <a:t>Stránkování přineslo problém dvou přístupů do tabulek, které jsou uloženy v operační paměti a přístup k nim může procesor zdržovat </a:t>
            </a:r>
          </a:p>
          <a:p>
            <a:pPr eaLnBrk="1" hangingPunct="1"/>
            <a:r>
              <a:rPr lang="cs-CZ" altLang="cs-CZ" sz="1400" dirty="0"/>
              <a:t>TLB je </a:t>
            </a:r>
            <a:r>
              <a:rPr lang="cs-CZ" altLang="cs-CZ" sz="1400" b="1" dirty="0"/>
              <a:t>malá paměť </a:t>
            </a:r>
            <a:r>
              <a:rPr lang="cs-CZ" altLang="cs-CZ" sz="1400" dirty="0"/>
              <a:t>přímo na čipu mikroprocesoru p</a:t>
            </a:r>
            <a:r>
              <a:rPr lang="en-US" altLang="cs-CZ" sz="1400" dirty="0" err="1"/>
              <a:t>ro</a:t>
            </a:r>
            <a:r>
              <a:rPr lang="en-US" altLang="cs-CZ" sz="1400" dirty="0"/>
              <a:t> </a:t>
            </a:r>
            <a:r>
              <a:rPr lang="en-US" altLang="cs-CZ" sz="1400" dirty="0" err="1"/>
              <a:t>zrychlen</a:t>
            </a:r>
            <a:r>
              <a:rPr lang="cs-CZ" altLang="cs-CZ" sz="1400" dirty="0"/>
              <a:t>í opakovaného přístupu k nedávno použitým stránkám</a:t>
            </a:r>
          </a:p>
          <a:p>
            <a:pPr eaLnBrk="1" hangingPunct="1"/>
            <a:r>
              <a:rPr lang="cs-CZ" altLang="cs-CZ" sz="1400" dirty="0"/>
              <a:t>v TLB jsou uchovány informace o naposledy provedených převodech lineárních adres na fyzické – tedy vlastně informace o několika naposledy používaných stránkách</a:t>
            </a:r>
          </a:p>
          <a:p>
            <a:pPr eaLnBrk="1" hangingPunct="1"/>
            <a:r>
              <a:rPr lang="cs-CZ" altLang="cs-CZ" sz="1400" dirty="0"/>
              <a:t>Běžící program obvykle přistupuje do stejné stránky vícekrát – má tendenci pracovat opakovaně se stejnou adresou nebo adresami v jejím okolí, které jsou součástí stejné stránky</a:t>
            </a:r>
          </a:p>
          <a:p>
            <a:pPr eaLnBrk="1" hangingPunct="1"/>
            <a:r>
              <a:rPr lang="cs-CZ" altLang="cs-CZ" sz="1400" dirty="0"/>
              <a:t>TLB funguje jako  „asociativní paměť“</a:t>
            </a:r>
          </a:p>
          <a:p>
            <a:pPr eaLnBrk="1" hangingPunct="1"/>
            <a:r>
              <a:rPr lang="cs-CZ" altLang="cs-CZ" sz="1400" dirty="0"/>
              <a:t>Hledání v TLB proběhne okamžitě – asociativní paměť obsahuje komparační obvody a všechny záznamy v ní jsou naráz otestovány, zda se neshodují s překládanou lineární adresou (testuje se horních dvacet bitů)</a:t>
            </a:r>
          </a:p>
          <a:p>
            <a:pPr eaLnBrk="1" hangingPunct="1"/>
            <a:r>
              <a:rPr lang="cs-CZ" altLang="cs-CZ" sz="1400" dirty="0"/>
              <a:t>Lineární adresa, která se má přeložit na fyzickou, je nejprve hledána v TLB – Nepracovali jsme s touto stránkou v nedávné minulosti?</a:t>
            </a:r>
          </a:p>
          <a:p>
            <a:pPr eaLnBrk="1" hangingPunct="1"/>
            <a:r>
              <a:rPr lang="cs-CZ" altLang="cs-CZ" sz="1400" dirty="0"/>
              <a:t>Dojde-li ke shodě s nějakou s položek v TLB, informace o stránce jsou ihned k dispozici, jsou zapamatované „z minula“, čímž se překlad adresy zrychlil, protože se nemuselo přistupovat do adresáře a tabulky stránek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V86 režim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78387"/>
          </a:xfrm>
        </p:spPr>
        <p:txBody>
          <a:bodyPr/>
          <a:lstStyle/>
          <a:p>
            <a:pPr eaLnBrk="1" hangingPunct="1"/>
            <a:r>
              <a:rPr lang="cs-CZ" sz="1600" dirty="0"/>
              <a:t>Režim </a:t>
            </a:r>
            <a:r>
              <a:rPr lang="cs-CZ" sz="1600" b="1" dirty="0"/>
              <a:t>virtuální 8086 </a:t>
            </a:r>
          </a:p>
          <a:p>
            <a:pPr eaLnBrk="1" hangingPunct="1"/>
            <a:r>
              <a:rPr lang="cs-CZ" sz="1600" dirty="0"/>
              <a:t>V operační paměti je vytvořen prostor </a:t>
            </a:r>
            <a:r>
              <a:rPr lang="cs-CZ" sz="1600" b="1" dirty="0"/>
              <a:t>1 </a:t>
            </a:r>
            <a:r>
              <a:rPr lang="cs-CZ" sz="1600" b="1" dirty="0" err="1"/>
              <a:t>MiB</a:t>
            </a:r>
            <a:r>
              <a:rPr lang="cs-CZ" sz="1600" dirty="0"/>
              <a:t>, ve kterém je adresováno pomocí segmentu a ofsetu stejně, jako je tomu v </a:t>
            </a:r>
            <a:r>
              <a:rPr lang="cs-CZ" sz="1600" b="1" dirty="0"/>
              <a:t>reálném režimu</a:t>
            </a:r>
          </a:p>
          <a:p>
            <a:pPr eaLnBrk="1" hangingPunct="1"/>
            <a:r>
              <a:rPr lang="cs-CZ" altLang="cs-CZ" sz="1600" dirty="0"/>
              <a:t>V této oblasti paměti pak mohou být spuštěny programy, které byly napsány pro reálný režim (tedy bez selektorů, deskriptorů atd.)</a:t>
            </a:r>
          </a:p>
          <a:p>
            <a:pPr eaLnBrk="1" hangingPunct="1"/>
            <a:r>
              <a:rPr lang="cs-CZ" altLang="cs-CZ" sz="1600" dirty="0"/>
              <a:t>Původně se předpokládalo, že se zavedením „dokonalého a skvělého“ chráněného režimu se zcela přestane používat neperspektivní režim reálný</a:t>
            </a:r>
          </a:p>
          <a:p>
            <a:pPr eaLnBrk="1" hangingPunct="1"/>
            <a:r>
              <a:rPr lang="cs-CZ" altLang="cs-CZ" sz="1600" dirty="0"/>
              <a:t>Opak byl ale pravdou</a:t>
            </a:r>
          </a:p>
          <a:p>
            <a:pPr eaLnBrk="1" hangingPunct="1"/>
            <a:r>
              <a:rPr lang="cs-CZ" altLang="cs-CZ" sz="1600" dirty="0"/>
              <a:t>Reálný režim nezanikl, vývoj SW zdaleka nestíhal rychlost vývoje HW (což vlastně platí dodnes) a bylo třeba i na moderním procesoru umožnit efektivní běh starých programů psaných pro reálný režim</a:t>
            </a:r>
          </a:p>
          <a:p>
            <a:pPr eaLnBrk="1" hangingPunct="1"/>
            <a:r>
              <a:rPr lang="cs-CZ" altLang="cs-CZ" sz="1600" dirty="0"/>
              <a:t>V režimu V86 je využito všech výhod víceúlohového prostředí, správy paměti a ochran v chráněném režimu</a:t>
            </a:r>
          </a:p>
          <a:p>
            <a:pPr eaLnBrk="1" hangingPunct="1"/>
            <a:r>
              <a:rPr lang="cs-CZ" altLang="cs-CZ" sz="1600" dirty="0"/>
              <a:t>Úlohy v tomto režimu jsou vždy prováděny s nejnižší úrovní oprávnění </a:t>
            </a:r>
          </a:p>
          <a:p>
            <a:pPr eaLnBrk="1" hangingPunct="1"/>
            <a:r>
              <a:rPr lang="cs-CZ" altLang="cs-CZ" sz="1600" dirty="0"/>
              <a:t>Z hlediska úlohy běžící v tomto režimu je adresa generována stejně jako v režimu reálném a lze využívat 1 MB paměti</a:t>
            </a:r>
          </a:p>
          <a:p>
            <a:pPr eaLnBrk="1" hangingPunct="1"/>
            <a:r>
              <a:rPr lang="cs-CZ" altLang="cs-CZ" sz="1600" dirty="0"/>
              <a:t>Na pozadí ve skutečnosti probíhá složitý správa paměti</a:t>
            </a:r>
            <a:endParaRPr lang="en-US" altLang="cs-CZ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Další doporučené odkazy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600">
                <a:hlinkClick r:id="rId2"/>
              </a:rPr>
              <a:t>http://www.pc-teritory.wz.cz/teorie/ep4/HW_PC/Procesory/Spr_pam.HTM</a:t>
            </a:r>
            <a:endParaRPr lang="cs-CZ" altLang="cs-CZ" sz="1600"/>
          </a:p>
          <a:p>
            <a:pPr eaLnBrk="1" hangingPunct="1"/>
            <a:endParaRPr lang="cs-CZ" altLang="cs-CZ" sz="1600"/>
          </a:p>
          <a:p>
            <a:pPr eaLnBrk="1" hangingPunct="1"/>
            <a:r>
              <a:rPr lang="cs-CZ" altLang="cs-CZ" sz="1600"/>
              <a:t>http://cs.wikipedia.org/wiki/Str%C3%A1nkov%C3%A1n%C3%AD</a:t>
            </a:r>
          </a:p>
          <a:p>
            <a:pPr eaLnBrk="1" hangingPunct="1"/>
            <a:endParaRPr lang="cs-CZ" altLang="cs-CZ" sz="1600"/>
          </a:p>
          <a:p>
            <a:pPr eaLnBrk="1" hangingPunct="1"/>
            <a:r>
              <a:rPr lang="cs-CZ" altLang="cs-CZ" sz="1600"/>
              <a:t>http://www.root.cz/clanky/adresovani-procesoru-intel-x86/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Jaká je šířka datových registrů mikroprocesoru 80386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Jaká je šířka registrů CS, DS, ES a SS mikroprocesoru 80386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Jaká je šířka fyzické adresy v chráněném režimu na mikroprocesoru 80386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Jaká je maximální možná velikost segmentu na mikroprocesorech 8086, 80286 a 80386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Porovnejte počet tranzistorů v mikroprocesorech 8086, 80286 a 80386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V čem se liší varianta 80386SX a 80386DX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Popište roli jednotek SU a PU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Je-li EAX=56789ABh, určete hodnotu AX, AH, AL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Porovnejte, jak velkou paměť lze adresovat mikroprocesory 8086, 80286 a 80386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Kolikabitový index, selektor, deskriptor a offset používá mikroprocesor 80386 v chráněném režimu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Vysvětlete pojmy a vzájemné vztahy: logická adresa, lineární adresa, fyzická adresa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Vysvětlete důvod zavedení stránkování z hlediska </a:t>
            </a:r>
            <a:r>
              <a:rPr lang="cs-CZ" altLang="cs-CZ" sz="1200" dirty="0" err="1"/>
              <a:t>virtualizace</a:t>
            </a:r>
            <a:r>
              <a:rPr lang="cs-CZ" altLang="cs-CZ" sz="1200" dirty="0"/>
              <a:t> paměti.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Vysvětlete problém fragmentace paměti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Vysvětlete vzájemný vztah mezi adresářem stránek, tabulkou stránek a offsetem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Proč se nepoužívá jednoúrovňová tabulka stránek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Přístup do paměti při zapnutém stránkování se zrychlí nebo zpomalí ? Zdůvodněte svou odpověď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K čemu slouží TLB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Při kterých přístupech do paměti TLB zrychlí nalezení polohy požadované stránky a kdy nikoliv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Proč vznikl režim V86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Kde je uložen stav rozpracovaného procesu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Kde je uložena bázová adresa lokální tabulky deskriptorů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Jaké nejvyšší číslo lze uložit do registru EBX ? (hexadecimálně)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Kolikabitový je offset ukazující pozici v stránce a kde je umístěn, kolikabitový je offset ukazující pozici v segmentu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 dirty="0"/>
              <a:t>Co je to IA-32?</a:t>
            </a:r>
          </a:p>
          <a:p>
            <a:pPr eaLnBrk="1" hangingPunct="1">
              <a:lnSpc>
                <a:spcPct val="80000"/>
              </a:lnSpc>
            </a:pPr>
            <a:endParaRPr lang="cs-CZ" altLang="cs-CZ" sz="1100" dirty="0"/>
          </a:p>
          <a:p>
            <a:pPr eaLnBrk="1" hangingPunct="1">
              <a:lnSpc>
                <a:spcPct val="80000"/>
              </a:lnSpc>
            </a:pPr>
            <a:endParaRPr lang="cs-CZ" altLang="cs-CZ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8153400" cy="3124200"/>
          </a:xfrm>
        </p:spPr>
        <p:txBody>
          <a:bodyPr/>
          <a:lstStyle/>
          <a:p>
            <a:pPr eaLnBrk="1" hangingPunct="1"/>
            <a:r>
              <a:rPr lang="cs-CZ" altLang="cs-CZ" sz="1500" b="1"/>
              <a:t>BIU</a:t>
            </a:r>
            <a:r>
              <a:rPr lang="cs-CZ" altLang="cs-CZ" sz="1500"/>
              <a:t> - zabezpečuje veškerou komunikaci procesoru s okolím</a:t>
            </a:r>
          </a:p>
          <a:p>
            <a:pPr eaLnBrk="1" hangingPunct="1"/>
            <a:r>
              <a:rPr lang="cs-CZ" altLang="cs-CZ" sz="1500" b="1"/>
              <a:t>IPU - Instruction Prefetch Unit </a:t>
            </a:r>
            <a:r>
              <a:rPr lang="cs-CZ" altLang="cs-CZ" sz="1500"/>
              <a:t>-  fronta na 16 bajtů  strojového kódu (průměrná délka instrukce 32b, tedy asi na 4 instrukce)</a:t>
            </a:r>
          </a:p>
          <a:p>
            <a:pPr eaLnBrk="1" hangingPunct="1"/>
            <a:r>
              <a:rPr lang="cs-CZ" altLang="cs-CZ" sz="1500" b="1"/>
              <a:t>IDU - Instuction Decode Unit </a:t>
            </a:r>
            <a:r>
              <a:rPr lang="cs-CZ" altLang="cs-CZ" sz="1500"/>
              <a:t>- vyzvedne z fronty IPU instrukci, dekóduje ji a instrukci pak umístí do fronty dekódovaných instrukcí (3 instrukce)</a:t>
            </a:r>
          </a:p>
          <a:p>
            <a:pPr eaLnBrk="1" hangingPunct="1"/>
            <a:r>
              <a:rPr lang="cs-CZ" altLang="cs-CZ" sz="1500" b="1"/>
              <a:t>EU - výkonná jednotka </a:t>
            </a:r>
            <a:r>
              <a:rPr lang="cs-CZ" altLang="cs-CZ" sz="1500"/>
              <a:t>- její součástí je ALU (obsahující nejen sčítačku, ale i násobičku a děličku) a soubor univerzálních registrů</a:t>
            </a:r>
          </a:p>
          <a:p>
            <a:pPr eaLnBrk="1" hangingPunct="1"/>
            <a:r>
              <a:rPr lang="cs-CZ" altLang="cs-CZ" sz="1500" b="1"/>
              <a:t>SU - Segmentation Unit </a:t>
            </a:r>
            <a:r>
              <a:rPr lang="cs-CZ" altLang="cs-CZ" sz="1500"/>
              <a:t>- odpovídá svou funkcí AU u 286. Převádí virtuální adresu na lineární</a:t>
            </a:r>
          </a:p>
          <a:p>
            <a:pPr eaLnBrk="1" hangingPunct="1"/>
            <a:r>
              <a:rPr lang="cs-CZ" altLang="cs-CZ" sz="1500" b="1"/>
              <a:t>PU - Paging Unit </a:t>
            </a:r>
            <a:r>
              <a:rPr lang="cs-CZ" altLang="cs-CZ" sz="1500"/>
              <a:t>- stránkovací jednotka, pracuje pouze pokud je aktivní stránkování a slouží k převodu lineární adresy na fyzickou</a:t>
            </a:r>
            <a:endParaRPr lang="cs-CZ" altLang="cs-CZ" sz="2600"/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0"/>
            <a:ext cx="6553200" cy="3505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Registry </a:t>
            </a:r>
            <a:endParaRPr lang="cs-CZ" altLang="cs-CZ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Systém </a:t>
            </a:r>
            <a:r>
              <a:rPr lang="cs-CZ" altLang="cs-CZ" sz="1600" dirty="0" err="1"/>
              <a:t>regist</a:t>
            </a:r>
            <a:r>
              <a:rPr lang="en-US" altLang="cs-CZ" sz="1600" dirty="0"/>
              <a:t>r</a:t>
            </a:r>
            <a:r>
              <a:rPr lang="cs-CZ" altLang="cs-CZ" sz="1600" dirty="0"/>
              <a:t>ů je převzat z 8086</a:t>
            </a:r>
          </a:p>
          <a:p>
            <a:pPr eaLnBrk="1" hangingPunct="1"/>
            <a:r>
              <a:rPr lang="cs-CZ" altLang="cs-CZ" sz="1600" dirty="0"/>
              <a:t>Šířka většiny registrů se zvětšila na </a:t>
            </a:r>
            <a:r>
              <a:rPr lang="cs-CZ" altLang="cs-CZ" sz="1600" b="1" dirty="0"/>
              <a:t>32 bitů </a:t>
            </a:r>
            <a:r>
              <a:rPr lang="cs-CZ" altLang="cs-CZ" sz="1600" dirty="0"/>
              <a:t>a označují se EAX, EBX, ECX, EDX, EDI, ESI, EBP, ESP</a:t>
            </a:r>
          </a:p>
          <a:p>
            <a:pPr eaLnBrk="1" hangingPunct="1"/>
            <a:r>
              <a:rPr lang="cs-CZ" altLang="cs-CZ" sz="1600" dirty="0"/>
              <a:t>EAX = </a:t>
            </a:r>
            <a:r>
              <a:rPr lang="cs-CZ" altLang="cs-CZ" sz="1600" dirty="0" err="1"/>
              <a:t>extended</a:t>
            </a:r>
            <a:r>
              <a:rPr lang="cs-CZ" altLang="cs-CZ" sz="1600" dirty="0"/>
              <a:t> AX….</a:t>
            </a:r>
          </a:p>
          <a:p>
            <a:pPr eaLnBrk="1" hangingPunct="1"/>
            <a:r>
              <a:rPr lang="cs-CZ" altLang="cs-CZ" sz="1600" dirty="0"/>
              <a:t>Nadále lze používat 16-bitové registry AX, BX, CX, DX a jejich osmibitové půlky AH, AL, BH, BL, CH, CL, DH a DL</a:t>
            </a:r>
          </a:p>
          <a:p>
            <a:pPr eaLnBrk="1" hangingPunct="1"/>
            <a:r>
              <a:rPr lang="cs-CZ" altLang="cs-CZ" sz="1600" dirty="0"/>
              <a:t>AX, BX, CX, DX, SI, DI, BP, SP tvoří při tom vždy spodních 16 bitů registrů EAX, EBX, ECX, EDX, ESI, EDI, EBP a ESP</a:t>
            </a:r>
          </a:p>
          <a:p>
            <a:pPr eaLnBrk="1" hangingPunct="1"/>
            <a:endParaRPr lang="cs-CZ" altLang="cs-CZ" sz="1600" dirty="0"/>
          </a:p>
          <a:p>
            <a:pPr eaLnBrk="1" hangingPunct="1"/>
            <a:r>
              <a:rPr lang="cs-CZ" altLang="cs-CZ" sz="1600" dirty="0"/>
              <a:t>Segmentové registry (selektory) CS, DS, ES a SS zůstaly </a:t>
            </a:r>
            <a:r>
              <a:rPr lang="cs-CZ" altLang="cs-CZ" sz="1600" b="1" dirty="0"/>
              <a:t>16-bitové</a:t>
            </a:r>
          </a:p>
          <a:p>
            <a:pPr eaLnBrk="1" hangingPunct="1"/>
            <a:r>
              <a:rPr lang="cs-CZ" altLang="cs-CZ" sz="1600" dirty="0"/>
              <a:t>Jejich rozšíření na více bitů nemá význam – v reálném režimu lze adresovat metodou segment offset stejně jen 1 MB paměti a v chráněném režimu fungují jako selektory a v tomto případě 16 bitů stačí</a:t>
            </a:r>
          </a:p>
          <a:p>
            <a:pPr eaLnBrk="1" hangingPunct="1"/>
            <a:r>
              <a:rPr lang="cs-CZ" altLang="cs-CZ" sz="1600" dirty="0"/>
              <a:t>K dispozici jsou další dva nové selektory FS a GS</a:t>
            </a:r>
          </a:p>
          <a:p>
            <a:pPr eaLnBrk="1" hangingPunct="1"/>
            <a:r>
              <a:rPr lang="cs-CZ" altLang="cs-CZ" sz="1600" dirty="0"/>
              <a:t>Příznakový registr FLAGS se rozšířil na 32-bitový EFLAGS</a:t>
            </a:r>
          </a:p>
          <a:p>
            <a:pPr eaLnBrk="1" hangingPunct="1">
              <a:lnSpc>
                <a:spcPct val="8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Registry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7786688" cy="44116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0B8DF5-CDAA-44CF-BB9C-684F4A14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32-bitové registry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3C7CEB-4CA7-41DB-8CA8-4CE0D88A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Příklad</a:t>
            </a:r>
          </a:p>
          <a:p>
            <a:r>
              <a:rPr lang="cs-CZ" sz="2000" dirty="0"/>
              <a:t>EAX=12345678h</a:t>
            </a:r>
          </a:p>
          <a:p>
            <a:r>
              <a:rPr lang="cs-CZ" sz="2000" dirty="0"/>
              <a:t>Určete stav AX, AH, AL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B4FBE027-4423-4C7B-9E19-886A5B9F2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24866"/>
              </p:ext>
            </p:extLst>
          </p:nvPr>
        </p:nvGraphicFramePr>
        <p:xfrm>
          <a:off x="709477" y="3792940"/>
          <a:ext cx="7291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0">
                  <a:extLst>
                    <a:ext uri="{9D8B030D-6E8A-4147-A177-3AD203B41FA5}">
                      <a16:colId xmlns:a16="http://schemas.microsoft.com/office/drawing/2014/main" val="1505860587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1307215098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3157664834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961796055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1209826912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2961271294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114698094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3435746049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880190318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529521255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3547603373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4106158447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4025090232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3224077642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2927929113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2055999555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3814919375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118698524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547546508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2267575599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1560967860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911572916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4064396719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621897534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2137384976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2827234971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202808669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2759456098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3683582781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856668973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49949856"/>
                    </a:ext>
                  </a:extLst>
                </a:gridCol>
                <a:gridCol w="227860">
                  <a:extLst>
                    <a:ext uri="{9D8B030D-6E8A-4147-A177-3AD203B41FA5}">
                      <a16:colId xmlns:a16="http://schemas.microsoft.com/office/drawing/2014/main" val="270894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795741"/>
                  </a:ext>
                </a:extLst>
              </a:tr>
            </a:tbl>
          </a:graphicData>
        </a:graphic>
      </p:graphicFrame>
      <p:sp>
        <p:nvSpPr>
          <p:cNvPr id="5" name="Pravá složená závorka 4">
            <a:extLst>
              <a:ext uri="{FF2B5EF4-FFF2-40B4-BE49-F238E27FC236}">
                <a16:creationId xmlns:a16="http://schemas.microsoft.com/office/drawing/2014/main" id="{85B42AE8-2821-4504-80CA-63C9F752A3E6}"/>
              </a:ext>
            </a:extLst>
          </p:cNvPr>
          <p:cNvSpPr/>
          <p:nvPr/>
        </p:nvSpPr>
        <p:spPr>
          <a:xfrm rot="16200000">
            <a:off x="4217634" y="-16842"/>
            <a:ext cx="275208" cy="72915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7D13F79-893D-467D-849F-D5E7EA0EF0D2}"/>
              </a:ext>
            </a:extLst>
          </p:cNvPr>
          <p:cNvSpPr txBox="1"/>
          <p:nvPr/>
        </p:nvSpPr>
        <p:spPr>
          <a:xfrm>
            <a:off x="5938790" y="4691341"/>
            <a:ext cx="114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AX (16b)</a:t>
            </a:r>
          </a:p>
        </p:txBody>
      </p:sp>
      <p:sp>
        <p:nvSpPr>
          <p:cNvPr id="7" name="Pravá složená závorka 6">
            <a:extLst>
              <a:ext uri="{FF2B5EF4-FFF2-40B4-BE49-F238E27FC236}">
                <a16:creationId xmlns:a16="http://schemas.microsoft.com/office/drawing/2014/main" id="{D27B23F5-8830-4E34-9EBC-6F64A2B107A4}"/>
              </a:ext>
            </a:extLst>
          </p:cNvPr>
          <p:cNvSpPr/>
          <p:nvPr/>
        </p:nvSpPr>
        <p:spPr>
          <a:xfrm rot="5400000">
            <a:off x="6040513" y="2739666"/>
            <a:ext cx="275208" cy="3645760"/>
          </a:xfrm>
          <a:prstGeom prst="rightBrace">
            <a:avLst>
              <a:gd name="adj1" fmla="val 7930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F6218B9-00B0-4A5F-A827-18648908C33B}"/>
              </a:ext>
            </a:extLst>
          </p:cNvPr>
          <p:cNvSpPr txBox="1"/>
          <p:nvPr/>
        </p:nvSpPr>
        <p:spPr>
          <a:xfrm>
            <a:off x="4092234" y="3148272"/>
            <a:ext cx="13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EAX (32 b)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D5E46D8-691C-4B8D-B734-FEAE83361FBD}"/>
              </a:ext>
            </a:extLst>
          </p:cNvPr>
          <p:cNvSpPr txBox="1"/>
          <p:nvPr/>
        </p:nvSpPr>
        <p:spPr>
          <a:xfrm>
            <a:off x="5015513" y="4109695"/>
            <a:ext cx="1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AH (8b)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C2F419A-73C5-4E66-94F4-59EA478C78E0}"/>
              </a:ext>
            </a:extLst>
          </p:cNvPr>
          <p:cNvSpPr txBox="1"/>
          <p:nvPr/>
        </p:nvSpPr>
        <p:spPr>
          <a:xfrm>
            <a:off x="6850599" y="4095435"/>
            <a:ext cx="115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AL (8b)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7FCEBCC-172D-4A4D-9CF4-7800CA0D76A9}"/>
              </a:ext>
            </a:extLst>
          </p:cNvPr>
          <p:cNvSpPr txBox="1"/>
          <p:nvPr/>
        </p:nvSpPr>
        <p:spPr>
          <a:xfrm>
            <a:off x="816745" y="5246703"/>
            <a:ext cx="382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AX </a:t>
            </a:r>
            <a:r>
              <a:rPr lang="cs-CZ" dirty="0"/>
              <a:t>= 0101011001111000 = </a:t>
            </a:r>
            <a:r>
              <a:rPr lang="cs-CZ" b="1" dirty="0"/>
              <a:t>5678h</a:t>
            </a:r>
          </a:p>
          <a:p>
            <a:r>
              <a:rPr lang="cs-CZ" b="1" dirty="0"/>
              <a:t>AH </a:t>
            </a:r>
            <a:r>
              <a:rPr lang="cs-CZ" dirty="0"/>
              <a:t>= 01010110 = </a:t>
            </a:r>
            <a:r>
              <a:rPr lang="cs-CZ" b="1" dirty="0"/>
              <a:t>56h</a:t>
            </a:r>
          </a:p>
          <a:p>
            <a:r>
              <a:rPr lang="cs-CZ" b="1" dirty="0"/>
              <a:t>AL </a:t>
            </a:r>
            <a:r>
              <a:rPr lang="cs-CZ" dirty="0"/>
              <a:t>= 01111000 = </a:t>
            </a:r>
            <a:r>
              <a:rPr lang="cs-CZ" b="1" dirty="0"/>
              <a:t>78h</a:t>
            </a:r>
          </a:p>
        </p:txBody>
      </p:sp>
    </p:spTree>
    <p:extLst>
      <p:ext uri="{BB962C8B-B14F-4D97-AF65-F5344CB8AC3E}">
        <p14:creationId xmlns:p14="http://schemas.microsoft.com/office/powerpoint/2010/main" val="283034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A9672-8443-4AE6-880E-90BA156D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32-bitové registry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9BB3A5-B95D-4B22-BB27-92D88B76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Příklad</a:t>
            </a:r>
          </a:p>
          <a:p>
            <a:r>
              <a:rPr lang="cs-CZ" dirty="0"/>
              <a:t>EBX=ABCD5203h</a:t>
            </a:r>
          </a:p>
          <a:p>
            <a:r>
              <a:rPr lang="cs-CZ" dirty="0"/>
              <a:t>Určete stav BX, BH, BL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            </a:t>
            </a:r>
          </a:p>
          <a:p>
            <a:pPr marL="0" indent="0">
              <a:buNone/>
            </a:pPr>
            <a:r>
              <a:rPr lang="cs-CZ" dirty="0"/>
              <a:t>                      A B C D </a:t>
            </a:r>
            <a:r>
              <a:rPr lang="cs-CZ" dirty="0">
                <a:solidFill>
                  <a:srgbClr val="FF0000"/>
                </a:solidFill>
              </a:rPr>
              <a:t>5 2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0 3</a:t>
            </a:r>
            <a:r>
              <a:rPr lang="cs-CZ" dirty="0"/>
              <a:t> h</a:t>
            </a:r>
          </a:p>
        </p:txBody>
      </p:sp>
      <p:sp>
        <p:nvSpPr>
          <p:cNvPr id="4" name="Levá složená závorka 3">
            <a:extLst>
              <a:ext uri="{FF2B5EF4-FFF2-40B4-BE49-F238E27FC236}">
                <a16:creationId xmlns:a16="http://schemas.microsoft.com/office/drawing/2014/main" id="{EB9384D1-462C-47B6-87FE-6430D4B4EFDB}"/>
              </a:ext>
            </a:extLst>
          </p:cNvPr>
          <p:cNvSpPr/>
          <p:nvPr/>
        </p:nvSpPr>
        <p:spPr>
          <a:xfrm rot="5400000">
            <a:off x="4767864" y="3703654"/>
            <a:ext cx="372862" cy="12240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58352E9-DDBA-492B-A023-66E5BCC992F0}"/>
              </a:ext>
            </a:extLst>
          </p:cNvPr>
          <p:cNvSpPr txBox="1"/>
          <p:nvPr/>
        </p:nvSpPr>
        <p:spPr>
          <a:xfrm>
            <a:off x="4714042" y="3730625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BX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6EBED86-6103-4E87-A3AB-0BF85A9ABCEE}"/>
              </a:ext>
            </a:extLst>
          </p:cNvPr>
          <p:cNvSpPr txBox="1"/>
          <p:nvPr/>
        </p:nvSpPr>
        <p:spPr>
          <a:xfrm>
            <a:off x="5002568" y="4896591"/>
            <a:ext cx="5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BL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8B10BD0-1A50-4622-9E6B-B6A2DCF6A942}"/>
              </a:ext>
            </a:extLst>
          </p:cNvPr>
          <p:cNvSpPr txBox="1"/>
          <p:nvPr/>
        </p:nvSpPr>
        <p:spPr>
          <a:xfrm>
            <a:off x="4363931" y="4896591"/>
            <a:ext cx="5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BH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FE7EB22-F7A0-4E93-9EB3-B76577E78D46}"/>
              </a:ext>
            </a:extLst>
          </p:cNvPr>
          <p:cNvSpPr txBox="1"/>
          <p:nvPr/>
        </p:nvSpPr>
        <p:spPr>
          <a:xfrm>
            <a:off x="1243431" y="5265923"/>
            <a:ext cx="2849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BX = 5203 h</a:t>
            </a:r>
          </a:p>
          <a:p>
            <a:r>
              <a:rPr lang="cs-CZ" sz="2000" dirty="0"/>
              <a:t>BH = 52 h</a:t>
            </a:r>
          </a:p>
          <a:p>
            <a:r>
              <a:rPr lang="cs-CZ" sz="2000" dirty="0"/>
              <a:t>BL = 03 h</a:t>
            </a:r>
          </a:p>
        </p:txBody>
      </p:sp>
    </p:spTree>
    <p:extLst>
      <p:ext uri="{BB962C8B-B14F-4D97-AF65-F5344CB8AC3E}">
        <p14:creationId xmlns:p14="http://schemas.microsoft.com/office/powerpoint/2010/main" val="328547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A9672-8443-4AE6-880E-90BA156D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32-bitové registry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9BB3A5-B95D-4B22-BB27-92D88B76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Příklad</a:t>
            </a:r>
          </a:p>
          <a:p>
            <a:r>
              <a:rPr lang="cs-CZ" dirty="0"/>
              <a:t>EBX=12345678</a:t>
            </a:r>
          </a:p>
          <a:p>
            <a:r>
              <a:rPr lang="cs-CZ" dirty="0"/>
              <a:t>Určete stav BX, BH, BL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            </a:t>
            </a:r>
          </a:p>
          <a:p>
            <a:pPr marL="0" indent="0">
              <a:buNone/>
            </a:pPr>
            <a:r>
              <a:rPr lang="cs-CZ" dirty="0"/>
              <a:t>                        1 2 3 4 </a:t>
            </a:r>
            <a:r>
              <a:rPr lang="cs-CZ" dirty="0">
                <a:solidFill>
                  <a:srgbClr val="FF0000"/>
                </a:solidFill>
              </a:rPr>
              <a:t>5 6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7 8</a:t>
            </a:r>
            <a:r>
              <a:rPr lang="cs-CZ" dirty="0"/>
              <a:t> </a:t>
            </a:r>
          </a:p>
        </p:txBody>
      </p:sp>
      <p:sp>
        <p:nvSpPr>
          <p:cNvPr id="4" name="Levá složená závorka 3">
            <a:extLst>
              <a:ext uri="{FF2B5EF4-FFF2-40B4-BE49-F238E27FC236}">
                <a16:creationId xmlns:a16="http://schemas.microsoft.com/office/drawing/2014/main" id="{EB9384D1-462C-47B6-87FE-6430D4B4EFDB}"/>
              </a:ext>
            </a:extLst>
          </p:cNvPr>
          <p:cNvSpPr/>
          <p:nvPr/>
        </p:nvSpPr>
        <p:spPr>
          <a:xfrm rot="5400000">
            <a:off x="4785065" y="3783000"/>
            <a:ext cx="372862" cy="1065318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58352E9-DDBA-492B-A023-66E5BCC992F0}"/>
              </a:ext>
            </a:extLst>
          </p:cNvPr>
          <p:cNvSpPr txBox="1"/>
          <p:nvPr/>
        </p:nvSpPr>
        <p:spPr>
          <a:xfrm>
            <a:off x="4714042" y="3730625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BX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6EBED86-6103-4E87-A3AB-0BF85A9ABCEE}"/>
              </a:ext>
            </a:extLst>
          </p:cNvPr>
          <p:cNvSpPr txBox="1"/>
          <p:nvPr/>
        </p:nvSpPr>
        <p:spPr>
          <a:xfrm>
            <a:off x="5002568" y="4896591"/>
            <a:ext cx="5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BL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8B10BD0-1A50-4622-9E6B-B6A2DCF6A942}"/>
              </a:ext>
            </a:extLst>
          </p:cNvPr>
          <p:cNvSpPr txBox="1"/>
          <p:nvPr/>
        </p:nvSpPr>
        <p:spPr>
          <a:xfrm>
            <a:off x="4363931" y="4896591"/>
            <a:ext cx="5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BH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FE7EB22-F7A0-4E93-9EB3-B76577E78D46}"/>
              </a:ext>
            </a:extLst>
          </p:cNvPr>
          <p:cNvSpPr txBox="1"/>
          <p:nvPr/>
        </p:nvSpPr>
        <p:spPr>
          <a:xfrm>
            <a:off x="1243431" y="5265923"/>
            <a:ext cx="2849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BX = 5678 </a:t>
            </a:r>
          </a:p>
          <a:p>
            <a:r>
              <a:rPr lang="cs-CZ" sz="2000" dirty="0"/>
              <a:t>BH = 56 </a:t>
            </a:r>
          </a:p>
          <a:p>
            <a:r>
              <a:rPr lang="cs-CZ" sz="2000" dirty="0"/>
              <a:t>BL = 78</a:t>
            </a:r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D80FC612-0DBD-4E9E-B743-4B6F576C73E4}"/>
              </a:ext>
            </a:extLst>
          </p:cNvPr>
          <p:cNvCxnSpPr/>
          <p:nvPr/>
        </p:nvCxnSpPr>
        <p:spPr>
          <a:xfrm flipV="1">
            <a:off x="1438183" y="3249227"/>
            <a:ext cx="5051394" cy="316045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6B609F93-3E33-4039-B3A5-8B1E4B608637}"/>
              </a:ext>
            </a:extLst>
          </p:cNvPr>
          <p:cNvCxnSpPr/>
          <p:nvPr/>
        </p:nvCxnSpPr>
        <p:spPr>
          <a:xfrm>
            <a:off x="1660124" y="3542190"/>
            <a:ext cx="5894773" cy="30361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1DB44B-C137-4BBB-AF54-AB8C35C1ADD0}"/>
              </a:ext>
            </a:extLst>
          </p:cNvPr>
          <p:cNvSpPr txBox="1"/>
          <p:nvPr/>
        </p:nvSpPr>
        <p:spPr>
          <a:xfrm>
            <a:off x="5002568" y="1067089"/>
            <a:ext cx="3821836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Pozor !!!</a:t>
            </a:r>
          </a:p>
          <a:p>
            <a:r>
              <a:rPr lang="cs-CZ" dirty="0"/>
              <a:t>Pokud je hodnota registru zapsána v desítkové soustavě, neplatí, že spodní 4 cifry odpovídají spodním 16-bitům (to funguje pouze v šestnáctkové soustavě)</a:t>
            </a:r>
          </a:p>
        </p:txBody>
      </p:sp>
    </p:spTree>
    <p:extLst>
      <p:ext uri="{BB962C8B-B14F-4D97-AF65-F5344CB8AC3E}">
        <p14:creationId xmlns:p14="http://schemas.microsoft.com/office/powerpoint/2010/main" val="47378609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EA8EC8-8D9B-4BF5-97C7-7140A93C4F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99474-FE50-4CE0-8BFD-EA30E5C1F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DD2400-590A-49F8-B57F-19BD67474F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1447</TotalTime>
  <Words>4166</Words>
  <Application>Microsoft Office PowerPoint</Application>
  <PresentationFormat>On-screen Show (4:3)</PresentationFormat>
  <Paragraphs>457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Times New Roman</vt:lpstr>
      <vt:lpstr>Wingdings</vt:lpstr>
      <vt:lpstr>Network</vt:lpstr>
      <vt:lpstr>32-bitové procesory</vt:lpstr>
      <vt:lpstr>i80386</vt:lpstr>
      <vt:lpstr>80386</vt:lpstr>
      <vt:lpstr>PowerPoint Presentation</vt:lpstr>
      <vt:lpstr>Registry </vt:lpstr>
      <vt:lpstr>Registry</vt:lpstr>
      <vt:lpstr>32-bitové registry</vt:lpstr>
      <vt:lpstr>32-bitové registry</vt:lpstr>
      <vt:lpstr>32-bitové registry</vt:lpstr>
      <vt:lpstr>32-bitové registry</vt:lpstr>
      <vt:lpstr>Chráněný režim</vt:lpstr>
      <vt:lpstr>Stránkování</vt:lpstr>
      <vt:lpstr>Stránkování</vt:lpstr>
      <vt:lpstr>Stránkování</vt:lpstr>
      <vt:lpstr>Stránkování</vt:lpstr>
      <vt:lpstr>Stránkování</vt:lpstr>
      <vt:lpstr>Stránkování</vt:lpstr>
      <vt:lpstr>Příklad – 1. situace vypnuté stránkování</vt:lpstr>
      <vt:lpstr>Příklad – 2. situace vypnuté stránkování</vt:lpstr>
      <vt:lpstr>Příklad – 3. situace zapnuté stránkování</vt:lpstr>
      <vt:lpstr>Stránkování paměti</vt:lpstr>
      <vt:lpstr>Stránkování</vt:lpstr>
      <vt:lpstr>Stránkování</vt:lpstr>
      <vt:lpstr>Příklad – 4. situace zapnuté stránkování</vt:lpstr>
      <vt:lpstr>Stránkování</vt:lpstr>
      <vt:lpstr>PowerPoint Presentation</vt:lpstr>
      <vt:lpstr>Stránkování </vt:lpstr>
      <vt:lpstr>PowerPoint Presentation</vt:lpstr>
      <vt:lpstr>32-bitový chráněný režim</vt:lpstr>
      <vt:lpstr>Stránkování paměti</vt:lpstr>
      <vt:lpstr>TLB</vt:lpstr>
      <vt:lpstr>V86 režim</vt:lpstr>
      <vt:lpstr>Další doporučené odkazy</vt:lpstr>
      <vt:lpstr>Kontrolní otázky</vt:lpstr>
    </vt:vector>
  </TitlesOfParts>
  <Company>PP 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32-bitové procesory</dc:title>
  <dc:creator>abcd</dc:creator>
  <cp:lastModifiedBy>Karel Čermák</cp:lastModifiedBy>
  <cp:revision>94</cp:revision>
  <dcterms:created xsi:type="dcterms:W3CDTF">2006-08-29T08:49:05Z</dcterms:created>
  <dcterms:modified xsi:type="dcterms:W3CDTF">2022-05-10T17:49:40Z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