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83" r:id="rId2"/>
    <p:sldId id="257" r:id="rId3"/>
    <p:sldId id="290" r:id="rId4"/>
    <p:sldId id="375" r:id="rId5"/>
    <p:sldId id="284" r:id="rId6"/>
    <p:sldId id="376" r:id="rId7"/>
    <p:sldId id="291" r:id="rId8"/>
    <p:sldId id="292" r:id="rId9"/>
    <p:sldId id="293" r:id="rId10"/>
    <p:sldId id="295" r:id="rId11"/>
    <p:sldId id="296" r:id="rId12"/>
    <p:sldId id="297" r:id="rId13"/>
    <p:sldId id="299" r:id="rId14"/>
    <p:sldId id="298" r:id="rId15"/>
    <p:sldId id="301" r:id="rId16"/>
    <p:sldId id="322" r:id="rId17"/>
    <p:sldId id="377" r:id="rId18"/>
    <p:sldId id="323" r:id="rId19"/>
    <p:sldId id="378" r:id="rId20"/>
    <p:sldId id="379" r:id="rId21"/>
    <p:sldId id="380" r:id="rId22"/>
    <p:sldId id="381" r:id="rId23"/>
    <p:sldId id="324" r:id="rId24"/>
    <p:sldId id="325" r:id="rId25"/>
    <p:sldId id="329" r:id="rId26"/>
    <p:sldId id="330" r:id="rId27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C28D69E-2181-4386-A7A7-1DA29F163E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BCE1381-D96C-4F64-9A25-284FF509C8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2B73E21-C7FD-44B9-ADED-B2E4D7E692A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3189820C-B4FD-4C0C-B282-5D45926D5E5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4FFFD4D-8F17-437D-B894-51B4D749D783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212581-893A-410B-BFFD-AAADA3DA59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7708BCA-0AC3-4AC4-B104-9E380DCFE1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4FF4291-D143-44AB-A4C7-29E36CF6E7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E60E304-8AFB-41DC-AC03-1A0B9C82EA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/>
              <a:t>Klepnutím lze upravit styly předlohy textu.</a:t>
            </a:r>
          </a:p>
          <a:p>
            <a:pPr lvl="1"/>
            <a:r>
              <a:rPr lang="cs-CZ" altLang="cs-CZ" noProof="0"/>
              <a:t>Druhá úroveň</a:t>
            </a:r>
          </a:p>
          <a:p>
            <a:pPr lvl="2"/>
            <a:r>
              <a:rPr lang="cs-CZ" altLang="cs-CZ" noProof="0"/>
              <a:t>Třetí úroveň</a:t>
            </a:r>
          </a:p>
          <a:p>
            <a:pPr lvl="3"/>
            <a:r>
              <a:rPr lang="cs-CZ" altLang="cs-CZ" noProof="0"/>
              <a:t>Čtvrtá úroveň</a:t>
            </a:r>
          </a:p>
          <a:p>
            <a:pPr lvl="4"/>
            <a:r>
              <a:rPr lang="cs-CZ" altLang="cs-CZ" noProof="0"/>
              <a:t>Pátá úroveň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3257027A-EE67-4D94-8341-253FFDBEBC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cs-CZ" altLang="cs-CZ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DA86026E-F771-42D2-ADD0-D78F1F6797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FDC78DD-407E-47FF-AD32-A39A05B701A2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6D0744B-9D27-408C-AEB7-A6A2335D0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B0732C-660B-4C16-9447-90DFEF3DE0D9}" type="slidenum">
              <a:rPr lang="cs-CZ" altLang="cs-CZ"/>
              <a:pPr/>
              <a:t>2</a:t>
            </a:fld>
            <a:endParaRPr lang="cs-CZ" altLang="cs-CZ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33DB1D12-65B4-4542-BAC3-DD64E8C618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5ECC77A-F4B3-41BD-B9B6-34F157F9F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247C1DB-FF1B-49A1-B322-8FACB7D30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D994D01-D0A8-4142-9E5B-E46F1BCD3D9D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B45E9D85-288E-4DD4-BD63-B1099CBF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A6DEE60C-58B4-44FA-8EB2-770D820CE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BCA99602-DD7D-416A-B31E-9584A0EF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D2FB8AFC-153A-41C4-B2B9-EB7AB998F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C2920A9E-F6E0-4716-92A7-AA01BEB5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BDFAE3AE-01E1-4091-9DC2-44AC53CBA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FE1E4C7-99EA-450A-85DC-7F80BACB3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EF58268C-21A7-4D87-8F66-CACA4BA56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DC3188BA-544D-48FB-9C9D-9EA00B9D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4D0ED6F3-04EE-4A50-B7BF-5BF64DDF7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3C93E092-7839-4A33-B2FE-EEFFD967A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1E000A08-A550-495A-A21A-BEDAC589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D510AEBA-59B2-4D33-9C62-743A74654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58C34DE9-6D41-4288-897F-FB89C733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F278248F-CD1B-48C6-BC23-41339AD9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629D29F0-7EEC-4954-8A4C-EBF9B364C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28A8A30-21C7-43D9-AF67-CFAF84438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F8773BD1-C024-4ED5-BD82-169570341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154AC60-8871-456C-8545-5B9219A28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C9007C08-0A32-4EF7-8973-14750FB0B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2D9ADA69-52DE-471D-A2C9-2A930282B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7EE55FED-977F-4CA9-B34E-645DD8FD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CB9ACF8C-1AF9-43D2-8715-6170DBB0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D8E85A88-CC67-4A1D-AAED-106969CB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6177C7F8-D6DF-4F10-A2A5-0B953E97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EB4447DD-5A73-4A49-9079-D60A9133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027D12ED-79D7-4C3E-A702-0D3AA940B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B3D8AB8-A511-4EC2-93A9-675C718B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18FC515D-FB50-46E7-A7E7-187E9F756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E4093DF5-4323-401E-A6A2-B10362236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3B2227AB-5C75-42B4-B771-D0DD2C63E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F3FC1550-D86E-4B74-8272-1563F2FF0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cs-CZ" altLang="en-US" noProof="0"/>
              <a:t>Klepnutím lze upravit styl předlohy nadpisů.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cs-CZ" altLang="en-US" noProof="0"/>
              <a:t>Klepnutím lze upravit styl předlohy podnadpisů.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C847CBFA-C986-4FBF-813B-8198A4EF6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94442-A5B6-4EA1-A252-3B49804468AC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1842AF31-BA81-4FC7-B97F-D470BBC089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24C412E-9CD2-4C32-A037-3A8936750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CC4F5-42BF-413D-B478-8D7DF2A62B7A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5875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BB5B36D-C3DF-46C2-A8E2-6743B91DA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974D2-A7DA-4F07-8633-9C721AB38D30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A72768-23A6-450C-B04F-B89BE7C82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80E188-26C5-48B1-A409-C30908FC6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546DB-3016-4D27-A850-886C310BED3D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7092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E3B487-2309-40E6-8305-0B455AA3F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F98A3-C531-4CB4-945F-B7A37BE75479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3E8862-3BCC-4A71-B068-832AE605C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111AA7C-5D3C-4E5B-974A-50C1709B13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05F82-466E-4756-A2CB-1097404AB63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8622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Nadpis, text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graf 3"/>
          <p:cNvSpPr>
            <a:spLocks noGrp="1"/>
          </p:cNvSpPr>
          <p:nvPr>
            <p:ph type="ch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cs-CZ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A08EB6-3E4A-4DA2-BEE8-338D98EB06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E86EE-008C-4CEB-83C3-E35002209DA4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2E6EC4-C361-48A9-A874-050C071B9B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474854-508F-4D17-AFE8-44694552C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BEBD4-0EAE-41EE-99E5-7796A86698A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408869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C36AC4-DA9D-4F39-9B32-1B6CA7249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454E7-0CB8-4B2A-8268-E12AACA5FA3E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7F350E-F1DE-4E76-A70B-9D0B67DA8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E1297AC-E665-412F-A84C-A5DE3CB3A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F053E-102A-4A31-B03A-186D40EC71CA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26825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70610C-1069-4C59-8B97-E128E06ED2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4955-D320-4FC6-BD5B-EDFDD8BD1997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52BB00-F9B6-46CB-9969-D3E87F330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9CEB45-060D-41AB-9E93-587B8183F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E4721-C8E6-426F-AD68-DE57920CA2B5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0072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96ED7-CCDD-42F6-9DC1-B368F37B03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0238B-074F-420D-9E22-3A9007FB9457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0A7265-4873-4C19-83C5-A6E1510DA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8585BF6-9993-4EFD-A45F-26476497F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7BA1A9-E707-4FC2-86AE-4A24400A7E9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87548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9071A3-CEB0-476C-9884-898C19A815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6A41F-EB85-450F-BBC0-ABBAA6094736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14D0DAA-2647-406D-A6B8-105F4130AA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8921411-FAE9-4F86-8C80-1DA8C3F7A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8BE9F-04F9-473A-9BF0-6DD658F1CCE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38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1C55F2-5B9D-48AC-BDD9-DE36F60F8B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A7B01-D5B9-46BF-BEAC-CF2E98456BB4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5F9273-756D-4029-A12C-1377571B03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8EE982B-DB77-4196-B152-C771E6A27F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652A6-D80F-42E8-B46D-6865523AC75B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61427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E448E53-C1BB-4909-BCCA-E8586C40D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3FAC0-7462-465C-9BBE-76F483D3F4AD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77F5DC1-CCD8-4AB5-B17F-63E67B99F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4CE9986-7F04-42E2-8C30-E9A914A7A4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12862-59C8-4833-89D1-DC899DD0EE47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118148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35E125-D427-422C-9114-D43D0EDADB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02D90-35D3-4AF2-A9BD-79FE275347F1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D599E7-AAE7-4F67-A3BD-CCFE112E3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2372A7-5458-4775-A500-40321C4B5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30EE2F-7F6F-4E53-A9F5-1F682A8629CF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22504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624007-57CB-4017-8996-F4E98C2719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C406D-2C71-4A9D-A5BE-7F2AD54B8354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DEBE56-FC31-4D5B-B895-85CF2BE4AA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5C99A05-C7D0-4A98-8F4A-4EB1D4DCE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89392-C1DC-4633-B686-300DD1DDCEC1}" type="slidenum">
              <a:rPr lang="cs-CZ" altLang="en-US"/>
              <a:pPr/>
              <a:t>‹#›</a:t>
            </a:fld>
            <a:endParaRPr lang="cs-CZ" altLang="en-US"/>
          </a:p>
        </p:txBody>
      </p:sp>
    </p:spTree>
    <p:extLst>
      <p:ext uri="{BB962C8B-B14F-4D97-AF65-F5344CB8AC3E}">
        <p14:creationId xmlns:p14="http://schemas.microsoft.com/office/powerpoint/2010/main" val="369477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6EAD4A6A-212F-46D2-ABC8-ED207F011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DA31AA4-1DD7-4C35-A02D-913202135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 předlohy nadpisů.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E11BB3-A17E-4DFC-9C2E-6E66E1449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en-US"/>
              <a:t>Klepnutím lze upravit styly předlohy textu.</a:t>
            </a:r>
          </a:p>
          <a:p>
            <a:pPr lvl="1"/>
            <a:r>
              <a:rPr lang="cs-CZ" altLang="en-US"/>
              <a:t>Druhá úroveň</a:t>
            </a:r>
          </a:p>
          <a:p>
            <a:pPr lvl="2"/>
            <a:r>
              <a:rPr lang="cs-CZ" altLang="en-US"/>
              <a:t>Třetí úroveň</a:t>
            </a:r>
          </a:p>
          <a:p>
            <a:pPr lvl="3"/>
            <a:r>
              <a:rPr lang="cs-CZ" altLang="en-US"/>
              <a:t>Čtvrtá úroveň</a:t>
            </a:r>
          </a:p>
          <a:p>
            <a:pPr lvl="4"/>
            <a:r>
              <a:rPr lang="cs-CZ" altLang="en-US"/>
              <a:t>Pátá úroveň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739444D-A790-4C16-8765-DE70031E36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058833-941E-4E58-874E-62C1894F7C36}" type="datetime1">
              <a:rPr lang="cs-CZ" altLang="cs-CZ"/>
              <a:pPr>
                <a:defRPr/>
              </a:pPr>
              <a:t>09.03.2022</a:t>
            </a:fld>
            <a:endParaRPr lang="cs-CZ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F16A04D9-2C5C-4656-B2FD-AA30D03BA4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629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cs-CZ" altLang="en-US"/>
              <a:t>Ing. Radek Jelínek 2004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2374D131-26EC-49F8-A041-5D56BD852D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811673CC-0D51-4828-9A83-AB15A654191F}" type="slidenum">
              <a:rPr lang="cs-CZ" altLang="en-US"/>
              <a:pPr/>
              <a:t>‹#›</a:t>
            </a:fld>
            <a:endParaRPr lang="cs-CZ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168F645C-641F-4475-856E-1CEECBB3143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08DD9AE2-2B4E-41C2-AEBE-78A945ECE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2310ECFD-FAB9-4725-82BE-9B73C44E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323893E2-B703-4C9E-9161-C865690FA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2138E9B5-6CB2-4996-A977-1D7F18FF1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A5AADE01-8B52-47E6-86D5-B077E23A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56F9CD77-A8E5-4A52-92D9-9A755FAB2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66676BA0-7687-45EE-9D1E-B9EFC1A56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CFE6B55C-6478-46BF-940B-DFBB5C1D8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F408BF90-3544-415A-8DD9-65F936BA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1672864-C679-4DDC-A36B-3D821CA08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C4BF47F0-5210-4555-BD81-0368E213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7007975A-6AEC-42E7-9B35-1DA9F3D9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E9E773C2-69AE-4228-B590-DEE313BD4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E9DD0D6C-08A7-4038-9A69-16E47A170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B5E9858A-16C1-46D0-B164-083BA7424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C4F543AC-5884-424F-B0CF-6D14102B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4764D86-9CE9-4F91-8E98-019A1CC6B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128685D9-0715-4953-8CAB-319C97E88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55F4C8FE-9828-4A2A-9CE7-B99678A29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1BCD15F8-A2D9-4DCF-9072-52A1371DA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3BD9BD6E-51E5-4119-822A-FBCBDE2D4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EB67C42D-3CA3-4AA8-A475-2C4BB5F10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936F0195-55A5-47A8-92F9-214811095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ADEDEE79-4ED3-4FD4-81E5-47760CEA2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93AB151F-1F34-4657-B5A1-8AD4E87B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72F8E207-03B3-4CE7-8EDF-3DED3F976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8B0F436D-D66C-4C7F-8D4C-78A6C5108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4F574A3B-0F88-4C76-A07E-31DD06D44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DF3831D6-29E8-4F7B-BD9B-21C7AC80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C8362AB0-36B2-4F12-945E-89AF9889E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6C06BBD-FE11-4931-B988-FF78A13B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cs-CZ" altLang="cs-CZ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ADF47B-DEA7-4904-AAF9-F35274E43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Paměti</a:t>
            </a:r>
            <a:br>
              <a:rPr lang="cs-CZ" dirty="0"/>
            </a:br>
            <a:r>
              <a:rPr lang="cs-CZ" dirty="0"/>
              <a:t>(úvod)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6F9A4CE-91DA-4927-BA7E-0C5183680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46386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C6776AB7-73F9-4FBE-B60B-B9A3C3DDB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ROM pamětí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F86CB78-0310-4750-8A53-810B894E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0245" name="Line 4">
            <a:extLst>
              <a:ext uri="{FF2B5EF4-FFF2-40B4-BE49-F238E27FC236}">
                <a16:creationId xmlns:a16="http://schemas.microsoft.com/office/drawing/2014/main" id="{34A45ED5-1BA0-4C9E-A7D7-481842DB9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554264D9-DF8F-4496-B8DC-B484EC74F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28B49153-1BF8-413A-A74A-8672063FC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0130DAC3-B7FF-4ACC-BCC8-AE64DF949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49" name="Line 8">
            <a:extLst>
              <a:ext uri="{FF2B5EF4-FFF2-40B4-BE49-F238E27FC236}">
                <a16:creationId xmlns:a16="http://schemas.microsoft.com/office/drawing/2014/main" id="{1AD23A3E-2F23-49B4-B232-C8E8C7A19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6D0FC702-3A84-404E-A092-26C9761BC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1" name="Line 10">
            <a:extLst>
              <a:ext uri="{FF2B5EF4-FFF2-40B4-BE49-F238E27FC236}">
                <a16:creationId xmlns:a16="http://schemas.microsoft.com/office/drawing/2014/main" id="{29C619D3-5E4D-42BD-81B2-391F0F640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2" name="Line 11">
            <a:extLst>
              <a:ext uri="{FF2B5EF4-FFF2-40B4-BE49-F238E27FC236}">
                <a16:creationId xmlns:a16="http://schemas.microsoft.com/office/drawing/2014/main" id="{AF9E9B12-08A6-42D6-A2B9-2D4AD6DCF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3" name="Line 12">
            <a:extLst>
              <a:ext uri="{FF2B5EF4-FFF2-40B4-BE49-F238E27FC236}">
                <a16:creationId xmlns:a16="http://schemas.microsoft.com/office/drawing/2014/main" id="{105700B4-15F9-49C2-AE06-B83374978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4" name="Line 13">
            <a:extLst>
              <a:ext uri="{FF2B5EF4-FFF2-40B4-BE49-F238E27FC236}">
                <a16:creationId xmlns:a16="http://schemas.microsoft.com/office/drawing/2014/main" id="{A7DB46B0-4864-4BC2-A054-E2919E3A4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5" name="Line 14">
            <a:extLst>
              <a:ext uri="{FF2B5EF4-FFF2-40B4-BE49-F238E27FC236}">
                <a16:creationId xmlns:a16="http://schemas.microsoft.com/office/drawing/2014/main" id="{51D0978D-2732-49F7-B88A-E30DD102C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6" name="Line 15">
            <a:extLst>
              <a:ext uri="{FF2B5EF4-FFF2-40B4-BE49-F238E27FC236}">
                <a16:creationId xmlns:a16="http://schemas.microsoft.com/office/drawing/2014/main" id="{C84D8373-E461-41C2-9161-4D19008D4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7" name="Line 16">
            <a:extLst>
              <a:ext uri="{FF2B5EF4-FFF2-40B4-BE49-F238E27FC236}">
                <a16:creationId xmlns:a16="http://schemas.microsoft.com/office/drawing/2014/main" id="{CC93A861-B979-4648-A17D-94A2D6B4C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8" name="Line 17">
            <a:extLst>
              <a:ext uri="{FF2B5EF4-FFF2-40B4-BE49-F238E27FC236}">
                <a16:creationId xmlns:a16="http://schemas.microsoft.com/office/drawing/2014/main" id="{132C461A-718E-40F4-84F5-51908C045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59" name="Line 18">
            <a:extLst>
              <a:ext uri="{FF2B5EF4-FFF2-40B4-BE49-F238E27FC236}">
                <a16:creationId xmlns:a16="http://schemas.microsoft.com/office/drawing/2014/main" id="{394C1039-99A2-4F2B-990B-28FB72B98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0" name="Line 19">
            <a:extLst>
              <a:ext uri="{FF2B5EF4-FFF2-40B4-BE49-F238E27FC236}">
                <a16:creationId xmlns:a16="http://schemas.microsoft.com/office/drawing/2014/main" id="{A4248620-9278-46FF-BF96-64ADB1EAA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1" name="Line 20">
            <a:extLst>
              <a:ext uri="{FF2B5EF4-FFF2-40B4-BE49-F238E27FC236}">
                <a16:creationId xmlns:a16="http://schemas.microsoft.com/office/drawing/2014/main" id="{4FA23347-46D2-4CB6-B110-F1516F632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2" name="Line 21">
            <a:extLst>
              <a:ext uri="{FF2B5EF4-FFF2-40B4-BE49-F238E27FC236}">
                <a16:creationId xmlns:a16="http://schemas.microsoft.com/office/drawing/2014/main" id="{9A40678F-7179-4FB9-9EA8-4692E42BE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3" name="Line 22">
            <a:extLst>
              <a:ext uri="{FF2B5EF4-FFF2-40B4-BE49-F238E27FC236}">
                <a16:creationId xmlns:a16="http://schemas.microsoft.com/office/drawing/2014/main" id="{F2FABE65-D537-43E7-BE2F-C00D0F2A7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4" name="Line 23">
            <a:extLst>
              <a:ext uri="{FF2B5EF4-FFF2-40B4-BE49-F238E27FC236}">
                <a16:creationId xmlns:a16="http://schemas.microsoft.com/office/drawing/2014/main" id="{9855E9E8-498C-423C-866E-245A37FD5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5" name="Line 24">
            <a:extLst>
              <a:ext uri="{FF2B5EF4-FFF2-40B4-BE49-F238E27FC236}">
                <a16:creationId xmlns:a16="http://schemas.microsoft.com/office/drawing/2014/main" id="{1C63D570-1A96-470C-B9EF-ABA1A6154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6" name="Line 25">
            <a:extLst>
              <a:ext uri="{FF2B5EF4-FFF2-40B4-BE49-F238E27FC236}">
                <a16:creationId xmlns:a16="http://schemas.microsoft.com/office/drawing/2014/main" id="{FD6A40AC-6EA7-4082-9234-FA11B2C90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7" name="Line 26">
            <a:extLst>
              <a:ext uri="{FF2B5EF4-FFF2-40B4-BE49-F238E27FC236}">
                <a16:creationId xmlns:a16="http://schemas.microsoft.com/office/drawing/2014/main" id="{717CCF9E-8D9D-4CCA-9D7E-5FE9A3BA6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8" name="Line 27">
            <a:extLst>
              <a:ext uri="{FF2B5EF4-FFF2-40B4-BE49-F238E27FC236}">
                <a16:creationId xmlns:a16="http://schemas.microsoft.com/office/drawing/2014/main" id="{2D85DD41-D9CE-4982-AEC9-0EA173A7C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69" name="Text Box 28">
            <a:extLst>
              <a:ext uri="{FF2B5EF4-FFF2-40B4-BE49-F238E27FC236}">
                <a16:creationId xmlns:a16="http://schemas.microsoft.com/office/drawing/2014/main" id="{7D7778E2-05FF-4B64-BEBC-A4EBE5286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10270" name="Text Box 29">
            <a:extLst>
              <a:ext uri="{FF2B5EF4-FFF2-40B4-BE49-F238E27FC236}">
                <a16:creationId xmlns:a16="http://schemas.microsoft.com/office/drawing/2014/main" id="{1B16AD45-15F1-4F44-8ECB-ED26F8820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10271" name="Line 30">
            <a:extLst>
              <a:ext uri="{FF2B5EF4-FFF2-40B4-BE49-F238E27FC236}">
                <a16:creationId xmlns:a16="http://schemas.microsoft.com/office/drawing/2014/main" id="{86131513-ABEC-4F75-8A73-48074C9EA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2" name="Line 31">
            <a:extLst>
              <a:ext uri="{FF2B5EF4-FFF2-40B4-BE49-F238E27FC236}">
                <a16:creationId xmlns:a16="http://schemas.microsoft.com/office/drawing/2014/main" id="{749F5824-06B4-408F-967A-DE2CCC965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3" name="Line 32">
            <a:extLst>
              <a:ext uri="{FF2B5EF4-FFF2-40B4-BE49-F238E27FC236}">
                <a16:creationId xmlns:a16="http://schemas.microsoft.com/office/drawing/2014/main" id="{AA023340-2FEF-47B2-91CD-A6F4A3B17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274" name="Text Box 33">
            <a:extLst>
              <a:ext uri="{FF2B5EF4-FFF2-40B4-BE49-F238E27FC236}">
                <a16:creationId xmlns:a16="http://schemas.microsoft.com/office/drawing/2014/main" id="{2185B10F-61EE-4797-8863-B8299AC25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10275" name="Text Box 34">
            <a:extLst>
              <a:ext uri="{FF2B5EF4-FFF2-40B4-BE49-F238E27FC236}">
                <a16:creationId xmlns:a16="http://schemas.microsoft.com/office/drawing/2014/main" id="{F9BFD6FF-0426-4508-ACEA-2D883EA4C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0276" name="Text Box 35">
            <a:extLst>
              <a:ext uri="{FF2B5EF4-FFF2-40B4-BE49-F238E27FC236}">
                <a16:creationId xmlns:a16="http://schemas.microsoft.com/office/drawing/2014/main" id="{32CF3586-5243-4CBB-954E-D057D857E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10277" name="Text Box 36">
            <a:extLst>
              <a:ext uri="{FF2B5EF4-FFF2-40B4-BE49-F238E27FC236}">
                <a16:creationId xmlns:a16="http://schemas.microsoft.com/office/drawing/2014/main" id="{E4ECF285-F9BD-4661-8A0B-92999416A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10278" name="Text Box 37">
            <a:extLst>
              <a:ext uri="{FF2B5EF4-FFF2-40B4-BE49-F238E27FC236}">
                <a16:creationId xmlns:a16="http://schemas.microsoft.com/office/drawing/2014/main" id="{EA6F37A2-CFF0-4A7F-8702-B67D9807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141663"/>
            <a:ext cx="5616575" cy="2154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Počet těchto vstupů je úměrný kapacitě paměti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V tomto případě je použito 13 adresačních vstupů A0-A12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Těmito vývody je tedy vybrána </a:t>
            </a:r>
            <a:r>
              <a:rPr lang="cs-CZ" altLang="cs-CZ" b="1"/>
              <a:t>třináctibitová adresa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Paměť používá třináctibitovou adresaci a její kapacita je tedy 2</a:t>
            </a:r>
            <a:r>
              <a:rPr lang="cs-CZ" altLang="cs-CZ" baseline="30000"/>
              <a:t>13</a:t>
            </a:r>
            <a:r>
              <a:rPr lang="cs-CZ" altLang="cs-CZ"/>
              <a:t> = 8192 B = </a:t>
            </a:r>
            <a:r>
              <a:rPr lang="cs-CZ" altLang="cs-CZ" b="1"/>
              <a:t>8 kB</a:t>
            </a:r>
          </a:p>
        </p:txBody>
      </p:sp>
      <p:sp>
        <p:nvSpPr>
          <p:cNvPr id="10279" name="Oval 38">
            <a:extLst>
              <a:ext uri="{FF2B5EF4-FFF2-40B4-BE49-F238E27FC236}">
                <a16:creationId xmlns:a16="http://schemas.microsoft.com/office/drawing/2014/main" id="{17C8C7F4-3BDA-46CA-9082-ECD31830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276475"/>
            <a:ext cx="431800" cy="295275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0280" name="Line 39">
            <a:extLst>
              <a:ext uri="{FF2B5EF4-FFF2-40B4-BE49-F238E27FC236}">
                <a16:creationId xmlns:a16="http://schemas.microsoft.com/office/drawing/2014/main" id="{2561C6A7-2F23-4861-8B8A-286A529BD2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413" y="3429000"/>
            <a:ext cx="865187" cy="144463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7712F7A-EACB-49D7-8D89-B2A2CB2E1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ROM pamětí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FB94E0F-790D-40F8-9016-18E9EBA2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FF7D99BA-96EF-4859-B661-5A6047A45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FB8423E1-D2ED-49A9-9E04-DF4BDE382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54A931B9-84BD-42AA-B10C-01DDB7E09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2" name="Line 7">
            <a:extLst>
              <a:ext uri="{FF2B5EF4-FFF2-40B4-BE49-F238E27FC236}">
                <a16:creationId xmlns:a16="http://schemas.microsoft.com/office/drawing/2014/main" id="{7134A9F0-44E5-413C-B46C-B167637BB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3DA206E6-C6A4-497D-B92B-A839E5902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4" name="Line 9">
            <a:extLst>
              <a:ext uri="{FF2B5EF4-FFF2-40B4-BE49-F238E27FC236}">
                <a16:creationId xmlns:a16="http://schemas.microsoft.com/office/drawing/2014/main" id="{5AC7F452-2F31-45ED-9376-DE993F8BC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5" name="Line 10">
            <a:extLst>
              <a:ext uri="{FF2B5EF4-FFF2-40B4-BE49-F238E27FC236}">
                <a16:creationId xmlns:a16="http://schemas.microsoft.com/office/drawing/2014/main" id="{F2FBE6A1-CA15-48FE-8923-2FB02C3E2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6" name="Line 11">
            <a:extLst>
              <a:ext uri="{FF2B5EF4-FFF2-40B4-BE49-F238E27FC236}">
                <a16:creationId xmlns:a16="http://schemas.microsoft.com/office/drawing/2014/main" id="{E8F3538F-BFC8-4D85-8617-5DC4EAC71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9C4E0101-C47F-4984-9E40-619FAB7B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A0584E8A-C3FC-436E-9356-3655A4982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79" name="Line 14">
            <a:extLst>
              <a:ext uri="{FF2B5EF4-FFF2-40B4-BE49-F238E27FC236}">
                <a16:creationId xmlns:a16="http://schemas.microsoft.com/office/drawing/2014/main" id="{E2E7E0C7-45FF-47AE-8088-B764DF2BF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0" name="Line 15">
            <a:extLst>
              <a:ext uri="{FF2B5EF4-FFF2-40B4-BE49-F238E27FC236}">
                <a16:creationId xmlns:a16="http://schemas.microsoft.com/office/drawing/2014/main" id="{0B51B877-F988-4A7D-B23A-9D286C2D9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1" name="Line 16">
            <a:extLst>
              <a:ext uri="{FF2B5EF4-FFF2-40B4-BE49-F238E27FC236}">
                <a16:creationId xmlns:a16="http://schemas.microsoft.com/office/drawing/2014/main" id="{2F29A034-AF51-4B73-B706-D8FEA6463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2" name="Line 17">
            <a:extLst>
              <a:ext uri="{FF2B5EF4-FFF2-40B4-BE49-F238E27FC236}">
                <a16:creationId xmlns:a16="http://schemas.microsoft.com/office/drawing/2014/main" id="{A139F876-1849-4798-8277-A4C7F4287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3" name="Line 18">
            <a:extLst>
              <a:ext uri="{FF2B5EF4-FFF2-40B4-BE49-F238E27FC236}">
                <a16:creationId xmlns:a16="http://schemas.microsoft.com/office/drawing/2014/main" id="{6151B387-3839-4CEF-B463-68FD23C20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4" name="Line 19">
            <a:extLst>
              <a:ext uri="{FF2B5EF4-FFF2-40B4-BE49-F238E27FC236}">
                <a16:creationId xmlns:a16="http://schemas.microsoft.com/office/drawing/2014/main" id="{6E2D3152-5425-4D5E-84AA-C1720CD626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5" name="Line 20">
            <a:extLst>
              <a:ext uri="{FF2B5EF4-FFF2-40B4-BE49-F238E27FC236}">
                <a16:creationId xmlns:a16="http://schemas.microsoft.com/office/drawing/2014/main" id="{C5FEF506-AB54-4178-8086-ED559C3FB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6" name="Line 21">
            <a:extLst>
              <a:ext uri="{FF2B5EF4-FFF2-40B4-BE49-F238E27FC236}">
                <a16:creationId xmlns:a16="http://schemas.microsoft.com/office/drawing/2014/main" id="{58DD8B05-82E9-4AAB-BE40-DD98054A1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7" name="Line 22">
            <a:extLst>
              <a:ext uri="{FF2B5EF4-FFF2-40B4-BE49-F238E27FC236}">
                <a16:creationId xmlns:a16="http://schemas.microsoft.com/office/drawing/2014/main" id="{9062F37A-EE54-45B4-B2FC-0965D7A23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8" name="Line 23">
            <a:extLst>
              <a:ext uri="{FF2B5EF4-FFF2-40B4-BE49-F238E27FC236}">
                <a16:creationId xmlns:a16="http://schemas.microsoft.com/office/drawing/2014/main" id="{B6479253-C8F5-49D7-95EC-0C925C887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89" name="Line 24">
            <a:extLst>
              <a:ext uri="{FF2B5EF4-FFF2-40B4-BE49-F238E27FC236}">
                <a16:creationId xmlns:a16="http://schemas.microsoft.com/office/drawing/2014/main" id="{94950BE0-7190-447E-A67E-D513766EC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0" name="Line 25">
            <a:extLst>
              <a:ext uri="{FF2B5EF4-FFF2-40B4-BE49-F238E27FC236}">
                <a16:creationId xmlns:a16="http://schemas.microsoft.com/office/drawing/2014/main" id="{8B6B7C0F-EADE-43F6-A090-2A98B296A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1" name="Line 26">
            <a:extLst>
              <a:ext uri="{FF2B5EF4-FFF2-40B4-BE49-F238E27FC236}">
                <a16:creationId xmlns:a16="http://schemas.microsoft.com/office/drawing/2014/main" id="{AC116B41-F46A-45D1-9650-CDD34396C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2" name="Line 27">
            <a:extLst>
              <a:ext uri="{FF2B5EF4-FFF2-40B4-BE49-F238E27FC236}">
                <a16:creationId xmlns:a16="http://schemas.microsoft.com/office/drawing/2014/main" id="{B81AB7AC-94DA-4EAF-B656-5FAA632AF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3" name="Text Box 28">
            <a:extLst>
              <a:ext uri="{FF2B5EF4-FFF2-40B4-BE49-F238E27FC236}">
                <a16:creationId xmlns:a16="http://schemas.microsoft.com/office/drawing/2014/main" id="{58BC5A57-D406-471B-8B69-BF4B9344F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11294" name="Text Box 29">
            <a:extLst>
              <a:ext uri="{FF2B5EF4-FFF2-40B4-BE49-F238E27FC236}">
                <a16:creationId xmlns:a16="http://schemas.microsoft.com/office/drawing/2014/main" id="{E3CDBC04-049E-4377-AE5F-F5896894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11295" name="Line 30">
            <a:extLst>
              <a:ext uri="{FF2B5EF4-FFF2-40B4-BE49-F238E27FC236}">
                <a16:creationId xmlns:a16="http://schemas.microsoft.com/office/drawing/2014/main" id="{E15D3331-F996-475B-9F5B-DA43846BB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6" name="Line 31">
            <a:extLst>
              <a:ext uri="{FF2B5EF4-FFF2-40B4-BE49-F238E27FC236}">
                <a16:creationId xmlns:a16="http://schemas.microsoft.com/office/drawing/2014/main" id="{EF2C862E-1DE5-4655-ABBD-CA65C5868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7" name="Line 32">
            <a:extLst>
              <a:ext uri="{FF2B5EF4-FFF2-40B4-BE49-F238E27FC236}">
                <a16:creationId xmlns:a16="http://schemas.microsoft.com/office/drawing/2014/main" id="{33D1C4F3-F991-4133-8F67-508EAF2C8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298" name="Text Box 33">
            <a:extLst>
              <a:ext uri="{FF2B5EF4-FFF2-40B4-BE49-F238E27FC236}">
                <a16:creationId xmlns:a16="http://schemas.microsoft.com/office/drawing/2014/main" id="{4A6A7A0E-E8F1-41A3-B0DE-50E816BDE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11299" name="Text Box 34">
            <a:extLst>
              <a:ext uri="{FF2B5EF4-FFF2-40B4-BE49-F238E27FC236}">
                <a16:creationId xmlns:a16="http://schemas.microsoft.com/office/drawing/2014/main" id="{1AF952EB-E92D-476A-A022-902289FBB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1300" name="Text Box 35">
            <a:extLst>
              <a:ext uri="{FF2B5EF4-FFF2-40B4-BE49-F238E27FC236}">
                <a16:creationId xmlns:a16="http://schemas.microsoft.com/office/drawing/2014/main" id="{9FFAFF88-1923-4F82-AF0A-7F9E91365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11301" name="Text Box 36">
            <a:extLst>
              <a:ext uri="{FF2B5EF4-FFF2-40B4-BE49-F238E27FC236}">
                <a16:creationId xmlns:a16="http://schemas.microsoft.com/office/drawing/2014/main" id="{BD964780-3913-45C6-BA47-C349E73AA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11302" name="Text Box 37">
            <a:extLst>
              <a:ext uri="{FF2B5EF4-FFF2-40B4-BE49-F238E27FC236}">
                <a16:creationId xmlns:a16="http://schemas.microsoft.com/office/drawing/2014/main" id="{2553CFC9-7390-4E30-BDA8-317E34E9F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141663"/>
            <a:ext cx="3887788" cy="779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Adresační vývody jsou jednosměrné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Fungují jako </a:t>
            </a:r>
            <a:r>
              <a:rPr lang="cs-CZ" altLang="cs-CZ" b="1"/>
              <a:t>vstup</a:t>
            </a:r>
          </a:p>
        </p:txBody>
      </p:sp>
      <p:sp>
        <p:nvSpPr>
          <p:cNvPr id="11303" name="Oval 38">
            <a:extLst>
              <a:ext uri="{FF2B5EF4-FFF2-40B4-BE49-F238E27FC236}">
                <a16:creationId xmlns:a16="http://schemas.microsoft.com/office/drawing/2014/main" id="{BF43469A-DC8D-450C-A658-64CB5CD4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276475"/>
            <a:ext cx="431800" cy="295275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1304" name="Line 39">
            <a:extLst>
              <a:ext uri="{FF2B5EF4-FFF2-40B4-BE49-F238E27FC236}">
                <a16:creationId xmlns:a16="http://schemas.microsoft.com/office/drawing/2014/main" id="{296812A9-4102-44F1-ACFB-3C16C90D3C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413" y="3429000"/>
            <a:ext cx="865187" cy="144463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31E7D13-EE1E-40BF-B13A-8DF2615E5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ROM pamětí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BC93F36-0F98-4A22-AFE6-5C0783049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2293" name="Line 4">
            <a:extLst>
              <a:ext uri="{FF2B5EF4-FFF2-40B4-BE49-F238E27FC236}">
                <a16:creationId xmlns:a16="http://schemas.microsoft.com/office/drawing/2014/main" id="{42DB8887-24A1-4434-97AA-1C4DFFB31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4861069C-13DA-4655-B6C6-5178DBE8E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5" name="Line 6">
            <a:extLst>
              <a:ext uri="{FF2B5EF4-FFF2-40B4-BE49-F238E27FC236}">
                <a16:creationId xmlns:a16="http://schemas.microsoft.com/office/drawing/2014/main" id="{82ED45C6-27DD-4A2D-8FB8-D445A2C7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6" name="Line 7">
            <a:extLst>
              <a:ext uri="{FF2B5EF4-FFF2-40B4-BE49-F238E27FC236}">
                <a16:creationId xmlns:a16="http://schemas.microsoft.com/office/drawing/2014/main" id="{0C04887A-AB2B-46D7-BDFA-FFBE4F8C3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7" name="Line 8">
            <a:extLst>
              <a:ext uri="{FF2B5EF4-FFF2-40B4-BE49-F238E27FC236}">
                <a16:creationId xmlns:a16="http://schemas.microsoft.com/office/drawing/2014/main" id="{7B9E7A10-8923-41FF-BF7F-B14A8387C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8" name="Line 9">
            <a:extLst>
              <a:ext uri="{FF2B5EF4-FFF2-40B4-BE49-F238E27FC236}">
                <a16:creationId xmlns:a16="http://schemas.microsoft.com/office/drawing/2014/main" id="{89F37741-A068-4E56-9CBB-CE91877D9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299" name="Line 10">
            <a:extLst>
              <a:ext uri="{FF2B5EF4-FFF2-40B4-BE49-F238E27FC236}">
                <a16:creationId xmlns:a16="http://schemas.microsoft.com/office/drawing/2014/main" id="{BEA4055D-3087-41FF-B7E3-856F1FE7F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0" name="Line 11">
            <a:extLst>
              <a:ext uri="{FF2B5EF4-FFF2-40B4-BE49-F238E27FC236}">
                <a16:creationId xmlns:a16="http://schemas.microsoft.com/office/drawing/2014/main" id="{29C76595-DEE7-461F-90D1-94FBA6146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1" name="Line 12">
            <a:extLst>
              <a:ext uri="{FF2B5EF4-FFF2-40B4-BE49-F238E27FC236}">
                <a16:creationId xmlns:a16="http://schemas.microsoft.com/office/drawing/2014/main" id="{79CCB160-E955-45E8-9359-96A7D6695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2" name="Line 13">
            <a:extLst>
              <a:ext uri="{FF2B5EF4-FFF2-40B4-BE49-F238E27FC236}">
                <a16:creationId xmlns:a16="http://schemas.microsoft.com/office/drawing/2014/main" id="{E8B55029-9F33-4EB8-8496-06E19FD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3" name="Line 14">
            <a:extLst>
              <a:ext uri="{FF2B5EF4-FFF2-40B4-BE49-F238E27FC236}">
                <a16:creationId xmlns:a16="http://schemas.microsoft.com/office/drawing/2014/main" id="{63210F55-0952-4E74-B6C2-E215F2A5C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4" name="Line 15">
            <a:extLst>
              <a:ext uri="{FF2B5EF4-FFF2-40B4-BE49-F238E27FC236}">
                <a16:creationId xmlns:a16="http://schemas.microsoft.com/office/drawing/2014/main" id="{91C77F21-FBCC-4882-A6F2-15DEACB4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5" name="Line 16">
            <a:extLst>
              <a:ext uri="{FF2B5EF4-FFF2-40B4-BE49-F238E27FC236}">
                <a16:creationId xmlns:a16="http://schemas.microsoft.com/office/drawing/2014/main" id="{88DFF540-176F-4458-BC73-F7C9EDAB4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6" name="Line 17">
            <a:extLst>
              <a:ext uri="{FF2B5EF4-FFF2-40B4-BE49-F238E27FC236}">
                <a16:creationId xmlns:a16="http://schemas.microsoft.com/office/drawing/2014/main" id="{AB9D18A5-957D-4ADD-B6F3-645581AEA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7" name="Line 18">
            <a:extLst>
              <a:ext uri="{FF2B5EF4-FFF2-40B4-BE49-F238E27FC236}">
                <a16:creationId xmlns:a16="http://schemas.microsoft.com/office/drawing/2014/main" id="{DE6369F1-9C8E-475F-B599-622079F2C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8" name="Line 19">
            <a:extLst>
              <a:ext uri="{FF2B5EF4-FFF2-40B4-BE49-F238E27FC236}">
                <a16:creationId xmlns:a16="http://schemas.microsoft.com/office/drawing/2014/main" id="{AA5619F6-B9E2-4136-B092-7B26BD2CE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9" name="Line 20">
            <a:extLst>
              <a:ext uri="{FF2B5EF4-FFF2-40B4-BE49-F238E27FC236}">
                <a16:creationId xmlns:a16="http://schemas.microsoft.com/office/drawing/2014/main" id="{C0BA4F06-637D-4491-BE17-7913A7FDE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0" name="Line 21">
            <a:extLst>
              <a:ext uri="{FF2B5EF4-FFF2-40B4-BE49-F238E27FC236}">
                <a16:creationId xmlns:a16="http://schemas.microsoft.com/office/drawing/2014/main" id="{86B9D8DF-83CF-45AA-9672-5FB67BEBA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1" name="Line 22">
            <a:extLst>
              <a:ext uri="{FF2B5EF4-FFF2-40B4-BE49-F238E27FC236}">
                <a16:creationId xmlns:a16="http://schemas.microsoft.com/office/drawing/2014/main" id="{42E2E4CB-616B-4D00-B40F-BC96D29F9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2" name="Line 23">
            <a:extLst>
              <a:ext uri="{FF2B5EF4-FFF2-40B4-BE49-F238E27FC236}">
                <a16:creationId xmlns:a16="http://schemas.microsoft.com/office/drawing/2014/main" id="{728EF416-054F-4E49-A83E-67280CB34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3" name="Line 24">
            <a:extLst>
              <a:ext uri="{FF2B5EF4-FFF2-40B4-BE49-F238E27FC236}">
                <a16:creationId xmlns:a16="http://schemas.microsoft.com/office/drawing/2014/main" id="{5290BCD9-D7B4-460A-A77B-25C11FA37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4" name="Line 25">
            <a:extLst>
              <a:ext uri="{FF2B5EF4-FFF2-40B4-BE49-F238E27FC236}">
                <a16:creationId xmlns:a16="http://schemas.microsoft.com/office/drawing/2014/main" id="{42F235A7-B3B2-4ECB-98A0-383498257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5" name="Line 26">
            <a:extLst>
              <a:ext uri="{FF2B5EF4-FFF2-40B4-BE49-F238E27FC236}">
                <a16:creationId xmlns:a16="http://schemas.microsoft.com/office/drawing/2014/main" id="{FE86DEBB-C63A-42BE-A66D-CBDBB6609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6" name="Line 27">
            <a:extLst>
              <a:ext uri="{FF2B5EF4-FFF2-40B4-BE49-F238E27FC236}">
                <a16:creationId xmlns:a16="http://schemas.microsoft.com/office/drawing/2014/main" id="{EAB34D42-962D-4E2E-93E1-078053AAF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17" name="Text Box 28">
            <a:extLst>
              <a:ext uri="{FF2B5EF4-FFF2-40B4-BE49-F238E27FC236}">
                <a16:creationId xmlns:a16="http://schemas.microsoft.com/office/drawing/2014/main" id="{3759DCA9-E44C-4D8A-8055-F88F2708E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12318" name="Text Box 29">
            <a:extLst>
              <a:ext uri="{FF2B5EF4-FFF2-40B4-BE49-F238E27FC236}">
                <a16:creationId xmlns:a16="http://schemas.microsoft.com/office/drawing/2014/main" id="{FDEC98FE-22C0-40F6-BB85-56ADD9612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12319" name="Line 30">
            <a:extLst>
              <a:ext uri="{FF2B5EF4-FFF2-40B4-BE49-F238E27FC236}">
                <a16:creationId xmlns:a16="http://schemas.microsoft.com/office/drawing/2014/main" id="{21B064E3-BBDC-4ED3-8432-53A47B1C2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20" name="Line 31">
            <a:extLst>
              <a:ext uri="{FF2B5EF4-FFF2-40B4-BE49-F238E27FC236}">
                <a16:creationId xmlns:a16="http://schemas.microsoft.com/office/drawing/2014/main" id="{D4701F9D-3656-470B-B491-6A4AE3C51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21" name="Line 32">
            <a:extLst>
              <a:ext uri="{FF2B5EF4-FFF2-40B4-BE49-F238E27FC236}">
                <a16:creationId xmlns:a16="http://schemas.microsoft.com/office/drawing/2014/main" id="{0D136122-8C26-436E-8136-79999C644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22" name="Text Box 33">
            <a:extLst>
              <a:ext uri="{FF2B5EF4-FFF2-40B4-BE49-F238E27FC236}">
                <a16:creationId xmlns:a16="http://schemas.microsoft.com/office/drawing/2014/main" id="{B6813D33-7131-449B-968A-246A5E8A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12323" name="Text Box 34">
            <a:extLst>
              <a:ext uri="{FF2B5EF4-FFF2-40B4-BE49-F238E27FC236}">
                <a16:creationId xmlns:a16="http://schemas.microsoft.com/office/drawing/2014/main" id="{8C99F7C9-3E2F-4DDB-84BD-875473FC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2324" name="Text Box 35">
            <a:extLst>
              <a:ext uri="{FF2B5EF4-FFF2-40B4-BE49-F238E27FC236}">
                <a16:creationId xmlns:a16="http://schemas.microsoft.com/office/drawing/2014/main" id="{E523F928-22E0-4689-8074-A4DAEC6E3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12325" name="Text Box 36">
            <a:extLst>
              <a:ext uri="{FF2B5EF4-FFF2-40B4-BE49-F238E27FC236}">
                <a16:creationId xmlns:a16="http://schemas.microsoft.com/office/drawing/2014/main" id="{23EBD26A-19C5-4D43-A99F-D1F21F828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12326" name="Text Box 40">
            <a:extLst>
              <a:ext uri="{FF2B5EF4-FFF2-40B4-BE49-F238E27FC236}">
                <a16:creationId xmlns:a16="http://schemas.microsoft.com/office/drawing/2014/main" id="{36EC0A56-92BA-4E2D-9C3D-7A5620FD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2327" name="Text Box 41">
            <a:extLst>
              <a:ext uri="{FF2B5EF4-FFF2-40B4-BE49-F238E27FC236}">
                <a16:creationId xmlns:a16="http://schemas.microsoft.com/office/drawing/2014/main" id="{52011560-F86D-4FD2-86AF-C55CCE8E9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28" name="Text Box 42">
            <a:extLst>
              <a:ext uri="{FF2B5EF4-FFF2-40B4-BE49-F238E27FC236}">
                <a16:creationId xmlns:a16="http://schemas.microsoft.com/office/drawing/2014/main" id="{40EDE1DC-EE6B-4A81-A951-E5E02E19E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2329" name="Text Box 43">
            <a:extLst>
              <a:ext uri="{FF2B5EF4-FFF2-40B4-BE49-F238E27FC236}">
                <a16:creationId xmlns:a16="http://schemas.microsoft.com/office/drawing/2014/main" id="{2C80F3A5-E71A-4475-8708-64942266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0" name="Text Box 44">
            <a:extLst>
              <a:ext uri="{FF2B5EF4-FFF2-40B4-BE49-F238E27FC236}">
                <a16:creationId xmlns:a16="http://schemas.microsoft.com/office/drawing/2014/main" id="{90221FA2-C166-4E26-9381-8BD4329EA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1" name="Text Box 45">
            <a:extLst>
              <a:ext uri="{FF2B5EF4-FFF2-40B4-BE49-F238E27FC236}">
                <a16:creationId xmlns:a16="http://schemas.microsoft.com/office/drawing/2014/main" id="{7364AB02-4CBC-4A4C-B3A9-AAE510B33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2" name="Text Box 46">
            <a:extLst>
              <a:ext uri="{FF2B5EF4-FFF2-40B4-BE49-F238E27FC236}">
                <a16:creationId xmlns:a16="http://schemas.microsoft.com/office/drawing/2014/main" id="{7196927E-8355-4B1A-8AF8-0E11DEFC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3" name="Text Box 47">
            <a:extLst>
              <a:ext uri="{FF2B5EF4-FFF2-40B4-BE49-F238E27FC236}">
                <a16:creationId xmlns:a16="http://schemas.microsoft.com/office/drawing/2014/main" id="{6F4DC855-A39F-4D95-9964-78730FDB4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4" name="Text Box 48">
            <a:extLst>
              <a:ext uri="{FF2B5EF4-FFF2-40B4-BE49-F238E27FC236}">
                <a16:creationId xmlns:a16="http://schemas.microsoft.com/office/drawing/2014/main" id="{253BF914-32D4-4B49-9F51-64E2AA48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338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5" name="Text Box 49">
            <a:extLst>
              <a:ext uri="{FF2B5EF4-FFF2-40B4-BE49-F238E27FC236}">
                <a16:creationId xmlns:a16="http://schemas.microsoft.com/office/drawing/2014/main" id="{DF070D32-036B-4834-9EBE-C6C0D0EA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6" name="Text Box 50">
            <a:extLst>
              <a:ext uri="{FF2B5EF4-FFF2-40B4-BE49-F238E27FC236}">
                <a16:creationId xmlns:a16="http://schemas.microsoft.com/office/drawing/2014/main" id="{5E8AB0CC-0E43-425B-9506-476FBB4F7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7" name="Text Box 51">
            <a:extLst>
              <a:ext uri="{FF2B5EF4-FFF2-40B4-BE49-F238E27FC236}">
                <a16:creationId xmlns:a16="http://schemas.microsoft.com/office/drawing/2014/main" id="{1A57E01D-8BF5-4F66-9C0D-654D2FE0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15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8" name="Text Box 52">
            <a:extLst>
              <a:ext uri="{FF2B5EF4-FFF2-40B4-BE49-F238E27FC236}">
                <a16:creationId xmlns:a16="http://schemas.microsoft.com/office/drawing/2014/main" id="{C99231BB-6BAC-4AE1-84A4-6C626F14A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2339" name="Text Box 53">
            <a:extLst>
              <a:ext uri="{FF2B5EF4-FFF2-40B4-BE49-F238E27FC236}">
                <a16:creationId xmlns:a16="http://schemas.microsoft.com/office/drawing/2014/main" id="{485A572D-79C7-42FD-92FC-0A5F585D8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365625"/>
            <a:ext cx="4608513" cy="14668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Přivedením 1 a 0 na adresační vstupy vybíráme adrese, která se bude číst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0000000000101b = 5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Vybrána je adresa 5</a:t>
            </a:r>
          </a:p>
        </p:txBody>
      </p:sp>
      <p:sp>
        <p:nvSpPr>
          <p:cNvPr id="12340" name="Rectangle 54">
            <a:extLst>
              <a:ext uri="{FF2B5EF4-FFF2-40B4-BE49-F238E27FC236}">
                <a16:creationId xmlns:a16="http://schemas.microsoft.com/office/drawing/2014/main" id="{F733B284-67F0-4C27-B919-F78F6218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133600"/>
            <a:ext cx="287337" cy="30241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2341" name="Line 55">
            <a:extLst>
              <a:ext uri="{FF2B5EF4-FFF2-40B4-BE49-F238E27FC236}">
                <a16:creationId xmlns:a16="http://schemas.microsoft.com/office/drawing/2014/main" id="{434FDAAA-D733-4A1F-BBAB-3160A9362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157788"/>
            <a:ext cx="0" cy="287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42" name="Line 56">
            <a:extLst>
              <a:ext uri="{FF2B5EF4-FFF2-40B4-BE49-F238E27FC236}">
                <a16:creationId xmlns:a16="http://schemas.microsoft.com/office/drawing/2014/main" id="{AA0C7ADE-1515-49F5-90F5-2BA9E2C39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445125"/>
            <a:ext cx="1727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1A996A3B-2EF0-4956-A0F6-BF763600C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ROM pamětí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4FF0381-1448-479F-8B36-9CF54B85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00D09F80-2806-4088-B76E-0B88B3BC9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18" name="Line 5">
            <a:extLst>
              <a:ext uri="{FF2B5EF4-FFF2-40B4-BE49-F238E27FC236}">
                <a16:creationId xmlns:a16="http://schemas.microsoft.com/office/drawing/2014/main" id="{1953C046-5AC5-4775-AB4B-B197BF306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19" name="Line 6">
            <a:extLst>
              <a:ext uri="{FF2B5EF4-FFF2-40B4-BE49-F238E27FC236}">
                <a16:creationId xmlns:a16="http://schemas.microsoft.com/office/drawing/2014/main" id="{BED55698-24E7-4C36-98AE-228539E20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0" name="Line 7">
            <a:extLst>
              <a:ext uri="{FF2B5EF4-FFF2-40B4-BE49-F238E27FC236}">
                <a16:creationId xmlns:a16="http://schemas.microsoft.com/office/drawing/2014/main" id="{B34973E0-5E7C-43C8-AC1D-D9EBB0C8D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1" name="Line 8">
            <a:extLst>
              <a:ext uri="{FF2B5EF4-FFF2-40B4-BE49-F238E27FC236}">
                <a16:creationId xmlns:a16="http://schemas.microsoft.com/office/drawing/2014/main" id="{3F15E3CB-921D-400D-8B82-240D5A297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2" name="Line 9">
            <a:extLst>
              <a:ext uri="{FF2B5EF4-FFF2-40B4-BE49-F238E27FC236}">
                <a16:creationId xmlns:a16="http://schemas.microsoft.com/office/drawing/2014/main" id="{41299CBB-6141-49BD-9D94-067F9C1F4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3" name="Line 10">
            <a:extLst>
              <a:ext uri="{FF2B5EF4-FFF2-40B4-BE49-F238E27FC236}">
                <a16:creationId xmlns:a16="http://schemas.microsoft.com/office/drawing/2014/main" id="{3A1B5DFD-599F-4122-9F1B-17A5C615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4" name="Line 11">
            <a:extLst>
              <a:ext uri="{FF2B5EF4-FFF2-40B4-BE49-F238E27FC236}">
                <a16:creationId xmlns:a16="http://schemas.microsoft.com/office/drawing/2014/main" id="{ECD05FDB-7819-46A6-A40E-CB81DD2A8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5" name="Line 12">
            <a:extLst>
              <a:ext uri="{FF2B5EF4-FFF2-40B4-BE49-F238E27FC236}">
                <a16:creationId xmlns:a16="http://schemas.microsoft.com/office/drawing/2014/main" id="{EBBAAED3-19DD-41C9-9821-3BA6EB0A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6" name="Line 13">
            <a:extLst>
              <a:ext uri="{FF2B5EF4-FFF2-40B4-BE49-F238E27FC236}">
                <a16:creationId xmlns:a16="http://schemas.microsoft.com/office/drawing/2014/main" id="{4051F677-21FE-4122-92AB-228E69A75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7" name="Line 14">
            <a:extLst>
              <a:ext uri="{FF2B5EF4-FFF2-40B4-BE49-F238E27FC236}">
                <a16:creationId xmlns:a16="http://schemas.microsoft.com/office/drawing/2014/main" id="{2B77814D-32C0-44C8-8DCB-B20124AC7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8" name="Line 15">
            <a:extLst>
              <a:ext uri="{FF2B5EF4-FFF2-40B4-BE49-F238E27FC236}">
                <a16:creationId xmlns:a16="http://schemas.microsoft.com/office/drawing/2014/main" id="{A549D994-F230-4596-AFAD-0CD65E810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29" name="Line 16">
            <a:extLst>
              <a:ext uri="{FF2B5EF4-FFF2-40B4-BE49-F238E27FC236}">
                <a16:creationId xmlns:a16="http://schemas.microsoft.com/office/drawing/2014/main" id="{477CC09B-53BC-4F98-8A66-77644623C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0" name="Line 17">
            <a:extLst>
              <a:ext uri="{FF2B5EF4-FFF2-40B4-BE49-F238E27FC236}">
                <a16:creationId xmlns:a16="http://schemas.microsoft.com/office/drawing/2014/main" id="{BB8F5636-854B-4AE2-A656-6F3ED7FEB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1" name="Line 18">
            <a:extLst>
              <a:ext uri="{FF2B5EF4-FFF2-40B4-BE49-F238E27FC236}">
                <a16:creationId xmlns:a16="http://schemas.microsoft.com/office/drawing/2014/main" id="{75FB0382-3C9D-4E21-85BE-F2E722448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2" name="Line 19">
            <a:extLst>
              <a:ext uri="{FF2B5EF4-FFF2-40B4-BE49-F238E27FC236}">
                <a16:creationId xmlns:a16="http://schemas.microsoft.com/office/drawing/2014/main" id="{A0900784-6B28-4E84-B09A-3711CE6DF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3" name="Line 20">
            <a:extLst>
              <a:ext uri="{FF2B5EF4-FFF2-40B4-BE49-F238E27FC236}">
                <a16:creationId xmlns:a16="http://schemas.microsoft.com/office/drawing/2014/main" id="{D339F743-6FA8-4FDF-82DE-901D8F13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4" name="Line 21">
            <a:extLst>
              <a:ext uri="{FF2B5EF4-FFF2-40B4-BE49-F238E27FC236}">
                <a16:creationId xmlns:a16="http://schemas.microsoft.com/office/drawing/2014/main" id="{FD91D662-81C5-4B9B-B08A-511A32C7E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5" name="Line 22">
            <a:extLst>
              <a:ext uri="{FF2B5EF4-FFF2-40B4-BE49-F238E27FC236}">
                <a16:creationId xmlns:a16="http://schemas.microsoft.com/office/drawing/2014/main" id="{F2B5FE99-2C88-492B-AC47-76D15E66A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6" name="Line 23">
            <a:extLst>
              <a:ext uri="{FF2B5EF4-FFF2-40B4-BE49-F238E27FC236}">
                <a16:creationId xmlns:a16="http://schemas.microsoft.com/office/drawing/2014/main" id="{4DA45B29-6142-4C31-99D2-BC4909D54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7" name="Line 24">
            <a:extLst>
              <a:ext uri="{FF2B5EF4-FFF2-40B4-BE49-F238E27FC236}">
                <a16:creationId xmlns:a16="http://schemas.microsoft.com/office/drawing/2014/main" id="{0CA5A3A5-949A-496C-BA23-056529DD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8" name="Line 25">
            <a:extLst>
              <a:ext uri="{FF2B5EF4-FFF2-40B4-BE49-F238E27FC236}">
                <a16:creationId xmlns:a16="http://schemas.microsoft.com/office/drawing/2014/main" id="{BED7420D-35BE-4CA5-8322-6E34DF569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39" name="Line 26">
            <a:extLst>
              <a:ext uri="{FF2B5EF4-FFF2-40B4-BE49-F238E27FC236}">
                <a16:creationId xmlns:a16="http://schemas.microsoft.com/office/drawing/2014/main" id="{D8AFFD21-8EA1-4B95-899F-3B96B906D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40" name="Line 27">
            <a:extLst>
              <a:ext uri="{FF2B5EF4-FFF2-40B4-BE49-F238E27FC236}">
                <a16:creationId xmlns:a16="http://schemas.microsoft.com/office/drawing/2014/main" id="{57F2C8FE-F4E7-4356-810B-22380A2E0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41" name="Text Box 28">
            <a:extLst>
              <a:ext uri="{FF2B5EF4-FFF2-40B4-BE49-F238E27FC236}">
                <a16:creationId xmlns:a16="http://schemas.microsoft.com/office/drawing/2014/main" id="{9F745BC1-B542-4DA0-BC42-107ACA999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13342" name="Text Box 29">
            <a:extLst>
              <a:ext uri="{FF2B5EF4-FFF2-40B4-BE49-F238E27FC236}">
                <a16:creationId xmlns:a16="http://schemas.microsoft.com/office/drawing/2014/main" id="{B4562BAD-2999-47DF-98D5-5C809627C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13343" name="Line 30">
            <a:extLst>
              <a:ext uri="{FF2B5EF4-FFF2-40B4-BE49-F238E27FC236}">
                <a16:creationId xmlns:a16="http://schemas.microsoft.com/office/drawing/2014/main" id="{D4031CE9-76D5-4A35-9C65-7669FA142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44" name="Line 31">
            <a:extLst>
              <a:ext uri="{FF2B5EF4-FFF2-40B4-BE49-F238E27FC236}">
                <a16:creationId xmlns:a16="http://schemas.microsoft.com/office/drawing/2014/main" id="{7E05D154-FFB1-4C68-BA6C-1DCE4340C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45" name="Line 32">
            <a:extLst>
              <a:ext uri="{FF2B5EF4-FFF2-40B4-BE49-F238E27FC236}">
                <a16:creationId xmlns:a16="http://schemas.microsoft.com/office/drawing/2014/main" id="{0F661A9B-ABF5-4511-9955-7F4B02811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3346" name="Text Box 33">
            <a:extLst>
              <a:ext uri="{FF2B5EF4-FFF2-40B4-BE49-F238E27FC236}">
                <a16:creationId xmlns:a16="http://schemas.microsoft.com/office/drawing/2014/main" id="{55CA2FFD-F8D6-424F-8C8C-C0AAFA1BB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13347" name="Text Box 34">
            <a:extLst>
              <a:ext uri="{FF2B5EF4-FFF2-40B4-BE49-F238E27FC236}">
                <a16:creationId xmlns:a16="http://schemas.microsoft.com/office/drawing/2014/main" id="{3188E71E-CCDD-43E1-849D-321FE7B4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3348" name="Text Box 35">
            <a:extLst>
              <a:ext uri="{FF2B5EF4-FFF2-40B4-BE49-F238E27FC236}">
                <a16:creationId xmlns:a16="http://schemas.microsoft.com/office/drawing/2014/main" id="{9160F687-EAF9-4714-9042-F57D1F68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13349" name="Text Box 36">
            <a:extLst>
              <a:ext uri="{FF2B5EF4-FFF2-40B4-BE49-F238E27FC236}">
                <a16:creationId xmlns:a16="http://schemas.microsoft.com/office/drawing/2014/main" id="{BC68DDA9-0CE3-45F5-A6B3-EFA3E75AA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13350" name="Text Box 37">
            <a:extLst>
              <a:ext uri="{FF2B5EF4-FFF2-40B4-BE49-F238E27FC236}">
                <a16:creationId xmlns:a16="http://schemas.microsoft.com/office/drawing/2014/main" id="{DAA06AB9-3500-473C-ACB5-DD2279A46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3351" name="Text Box 38">
            <a:extLst>
              <a:ext uri="{FF2B5EF4-FFF2-40B4-BE49-F238E27FC236}">
                <a16:creationId xmlns:a16="http://schemas.microsoft.com/office/drawing/2014/main" id="{A73540FD-F789-4D72-8083-3AFA5A53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52" name="Text Box 39">
            <a:extLst>
              <a:ext uri="{FF2B5EF4-FFF2-40B4-BE49-F238E27FC236}">
                <a16:creationId xmlns:a16="http://schemas.microsoft.com/office/drawing/2014/main" id="{FFF8366F-61B2-4B93-B4B9-6B30BE83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3353" name="Text Box 40">
            <a:extLst>
              <a:ext uri="{FF2B5EF4-FFF2-40B4-BE49-F238E27FC236}">
                <a16:creationId xmlns:a16="http://schemas.microsoft.com/office/drawing/2014/main" id="{E6EF11C9-D714-47C4-94CD-08B3377E0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54" name="Text Box 41">
            <a:extLst>
              <a:ext uri="{FF2B5EF4-FFF2-40B4-BE49-F238E27FC236}">
                <a16:creationId xmlns:a16="http://schemas.microsoft.com/office/drawing/2014/main" id="{78DAD159-662B-4F43-B75C-C4BB3D68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55" name="Text Box 42">
            <a:extLst>
              <a:ext uri="{FF2B5EF4-FFF2-40B4-BE49-F238E27FC236}">
                <a16:creationId xmlns:a16="http://schemas.microsoft.com/office/drawing/2014/main" id="{3B50C2C9-9288-4233-81C9-A8C77D0C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56" name="Text Box 43">
            <a:extLst>
              <a:ext uri="{FF2B5EF4-FFF2-40B4-BE49-F238E27FC236}">
                <a16:creationId xmlns:a16="http://schemas.microsoft.com/office/drawing/2014/main" id="{B2630C37-42B8-4244-A214-B58CBF905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57" name="Text Box 44">
            <a:extLst>
              <a:ext uri="{FF2B5EF4-FFF2-40B4-BE49-F238E27FC236}">
                <a16:creationId xmlns:a16="http://schemas.microsoft.com/office/drawing/2014/main" id="{5B13D197-43DD-44FE-AEB0-AF2BE6A4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58" name="Text Box 45">
            <a:extLst>
              <a:ext uri="{FF2B5EF4-FFF2-40B4-BE49-F238E27FC236}">
                <a16:creationId xmlns:a16="http://schemas.microsoft.com/office/drawing/2014/main" id="{D3813A1E-21CD-4912-A4CE-E3DC85512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338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59" name="Text Box 46">
            <a:extLst>
              <a:ext uri="{FF2B5EF4-FFF2-40B4-BE49-F238E27FC236}">
                <a16:creationId xmlns:a16="http://schemas.microsoft.com/office/drawing/2014/main" id="{967F8A9F-0116-4C67-BED4-FDD524FC5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60" name="Text Box 47">
            <a:extLst>
              <a:ext uri="{FF2B5EF4-FFF2-40B4-BE49-F238E27FC236}">
                <a16:creationId xmlns:a16="http://schemas.microsoft.com/office/drawing/2014/main" id="{53FD0E24-36FC-4AB2-866C-AF9307C1C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61" name="Text Box 48">
            <a:extLst>
              <a:ext uri="{FF2B5EF4-FFF2-40B4-BE49-F238E27FC236}">
                <a16:creationId xmlns:a16="http://schemas.microsoft.com/office/drawing/2014/main" id="{DDE9AF21-6F99-462D-AC6C-B9BA666A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15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62" name="Text Box 49">
            <a:extLst>
              <a:ext uri="{FF2B5EF4-FFF2-40B4-BE49-F238E27FC236}">
                <a16:creationId xmlns:a16="http://schemas.microsoft.com/office/drawing/2014/main" id="{04B54319-06A3-480A-8377-509C262F3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3363" name="Text Box 50">
            <a:extLst>
              <a:ext uri="{FF2B5EF4-FFF2-40B4-BE49-F238E27FC236}">
                <a16:creationId xmlns:a16="http://schemas.microsoft.com/office/drawing/2014/main" id="{2E2B81CE-D6F6-4D7A-9746-E5663F855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7732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D0</a:t>
            </a:r>
          </a:p>
        </p:txBody>
      </p:sp>
      <p:sp>
        <p:nvSpPr>
          <p:cNvPr id="13364" name="Text Box 51">
            <a:extLst>
              <a:ext uri="{FF2B5EF4-FFF2-40B4-BE49-F238E27FC236}">
                <a16:creationId xmlns:a16="http://schemas.microsoft.com/office/drawing/2014/main" id="{F9E81A6D-537B-4785-A206-936A8097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0605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D1</a:t>
            </a:r>
          </a:p>
        </p:txBody>
      </p:sp>
      <p:sp>
        <p:nvSpPr>
          <p:cNvPr id="13365" name="Text Box 52">
            <a:extLst>
              <a:ext uri="{FF2B5EF4-FFF2-40B4-BE49-F238E27FC236}">
                <a16:creationId xmlns:a16="http://schemas.microsoft.com/office/drawing/2014/main" id="{FAC1BE1E-1BAF-490B-89F2-427A15D3E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357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D7</a:t>
            </a:r>
          </a:p>
        </p:txBody>
      </p:sp>
      <p:sp>
        <p:nvSpPr>
          <p:cNvPr id="13366" name="Text Box 53">
            <a:extLst>
              <a:ext uri="{FF2B5EF4-FFF2-40B4-BE49-F238E27FC236}">
                <a16:creationId xmlns:a16="http://schemas.microsoft.com/office/drawing/2014/main" id="{725399F9-D58E-4531-B506-359CC40E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149725"/>
            <a:ext cx="5543550" cy="11922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Datové vývody D0-D7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Obvykle jich je osm (8 bitů – 1 Bajt)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Na každé adrese v paměti leží jeden bajt – 8 bitů</a:t>
            </a:r>
          </a:p>
        </p:txBody>
      </p:sp>
      <p:sp>
        <p:nvSpPr>
          <p:cNvPr id="13367" name="Oval 54">
            <a:extLst>
              <a:ext uri="{FF2B5EF4-FFF2-40B4-BE49-F238E27FC236}">
                <a16:creationId xmlns:a16="http://schemas.microsoft.com/office/drawing/2014/main" id="{866A4ABD-5BF8-421C-9B31-5F76BCFB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844675"/>
            <a:ext cx="360362" cy="1800225"/>
          </a:xfrm>
          <a:prstGeom prst="ellips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3368" name="Line 55">
            <a:extLst>
              <a:ext uri="{FF2B5EF4-FFF2-40B4-BE49-F238E27FC236}">
                <a16:creationId xmlns:a16="http://schemas.microsoft.com/office/drawing/2014/main" id="{BAC97ED4-99EF-4E04-94B1-A6FF7595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3644900"/>
            <a:ext cx="0" cy="50482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CC0297B9-E0DD-433E-BE09-CB929B025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ROM pamětí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226C5DE-A120-45D2-8A53-F459F31C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4341" name="Line 4">
            <a:extLst>
              <a:ext uri="{FF2B5EF4-FFF2-40B4-BE49-F238E27FC236}">
                <a16:creationId xmlns:a16="http://schemas.microsoft.com/office/drawing/2014/main" id="{E353793C-429C-4793-868E-362B806A1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8308728A-CD41-4A82-AE8C-F8AA27E18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3" name="Line 6">
            <a:extLst>
              <a:ext uri="{FF2B5EF4-FFF2-40B4-BE49-F238E27FC236}">
                <a16:creationId xmlns:a16="http://schemas.microsoft.com/office/drawing/2014/main" id="{C8B887C0-73D4-46E1-9510-6C94A86E9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4" name="Line 7">
            <a:extLst>
              <a:ext uri="{FF2B5EF4-FFF2-40B4-BE49-F238E27FC236}">
                <a16:creationId xmlns:a16="http://schemas.microsoft.com/office/drawing/2014/main" id="{CB24266A-87E0-4F96-A2FF-643E156CB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5" name="Line 8">
            <a:extLst>
              <a:ext uri="{FF2B5EF4-FFF2-40B4-BE49-F238E27FC236}">
                <a16:creationId xmlns:a16="http://schemas.microsoft.com/office/drawing/2014/main" id="{ABCC80AF-79BD-4312-8D8F-E29986E35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6" name="Line 9">
            <a:extLst>
              <a:ext uri="{FF2B5EF4-FFF2-40B4-BE49-F238E27FC236}">
                <a16:creationId xmlns:a16="http://schemas.microsoft.com/office/drawing/2014/main" id="{D912B337-A365-4F53-8933-E6BA298FD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7" name="Line 10">
            <a:extLst>
              <a:ext uri="{FF2B5EF4-FFF2-40B4-BE49-F238E27FC236}">
                <a16:creationId xmlns:a16="http://schemas.microsoft.com/office/drawing/2014/main" id="{2C846975-4B9D-4906-8837-FA416946C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8" name="Line 11">
            <a:extLst>
              <a:ext uri="{FF2B5EF4-FFF2-40B4-BE49-F238E27FC236}">
                <a16:creationId xmlns:a16="http://schemas.microsoft.com/office/drawing/2014/main" id="{E3EE0150-AEF8-4934-BE33-0E7913FB1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49" name="Line 12">
            <a:extLst>
              <a:ext uri="{FF2B5EF4-FFF2-40B4-BE49-F238E27FC236}">
                <a16:creationId xmlns:a16="http://schemas.microsoft.com/office/drawing/2014/main" id="{CD46A9C9-22B7-49C3-8808-DD933C004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0" name="Line 13">
            <a:extLst>
              <a:ext uri="{FF2B5EF4-FFF2-40B4-BE49-F238E27FC236}">
                <a16:creationId xmlns:a16="http://schemas.microsoft.com/office/drawing/2014/main" id="{5E18682E-8C26-44FD-8D4B-783A0D92E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1" name="Line 14">
            <a:extLst>
              <a:ext uri="{FF2B5EF4-FFF2-40B4-BE49-F238E27FC236}">
                <a16:creationId xmlns:a16="http://schemas.microsoft.com/office/drawing/2014/main" id="{A3AB7CE1-5119-439B-8386-B47B69278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2" name="Line 15">
            <a:extLst>
              <a:ext uri="{FF2B5EF4-FFF2-40B4-BE49-F238E27FC236}">
                <a16:creationId xmlns:a16="http://schemas.microsoft.com/office/drawing/2014/main" id="{B3E6018D-ECCF-4EEF-9A09-669B72D7F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3" name="Line 16">
            <a:extLst>
              <a:ext uri="{FF2B5EF4-FFF2-40B4-BE49-F238E27FC236}">
                <a16:creationId xmlns:a16="http://schemas.microsoft.com/office/drawing/2014/main" id="{AC5A12CA-B088-4E5B-92E9-683676B63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4" name="Line 17">
            <a:extLst>
              <a:ext uri="{FF2B5EF4-FFF2-40B4-BE49-F238E27FC236}">
                <a16:creationId xmlns:a16="http://schemas.microsoft.com/office/drawing/2014/main" id="{5F1D8FF6-47BF-4E40-BCDF-93C47EA91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5" name="Line 18">
            <a:extLst>
              <a:ext uri="{FF2B5EF4-FFF2-40B4-BE49-F238E27FC236}">
                <a16:creationId xmlns:a16="http://schemas.microsoft.com/office/drawing/2014/main" id="{53483F80-829A-4F08-B839-08CEE41E4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6" name="Line 19">
            <a:extLst>
              <a:ext uri="{FF2B5EF4-FFF2-40B4-BE49-F238E27FC236}">
                <a16:creationId xmlns:a16="http://schemas.microsoft.com/office/drawing/2014/main" id="{C0B659A1-F1C3-462C-BCD5-38E6C7258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7" name="Line 20">
            <a:extLst>
              <a:ext uri="{FF2B5EF4-FFF2-40B4-BE49-F238E27FC236}">
                <a16:creationId xmlns:a16="http://schemas.microsoft.com/office/drawing/2014/main" id="{C63B42EB-DC6F-4D26-A598-FFE47E29B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8" name="Line 21">
            <a:extLst>
              <a:ext uri="{FF2B5EF4-FFF2-40B4-BE49-F238E27FC236}">
                <a16:creationId xmlns:a16="http://schemas.microsoft.com/office/drawing/2014/main" id="{16E4A4E5-D519-4AB4-80A2-E35056010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59" name="Line 22">
            <a:extLst>
              <a:ext uri="{FF2B5EF4-FFF2-40B4-BE49-F238E27FC236}">
                <a16:creationId xmlns:a16="http://schemas.microsoft.com/office/drawing/2014/main" id="{6A87FF56-1515-4578-ADF3-46D551252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0" name="Line 23">
            <a:extLst>
              <a:ext uri="{FF2B5EF4-FFF2-40B4-BE49-F238E27FC236}">
                <a16:creationId xmlns:a16="http://schemas.microsoft.com/office/drawing/2014/main" id="{DF541FFB-AC25-4A42-816B-1768AA2C6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1" name="Line 24">
            <a:extLst>
              <a:ext uri="{FF2B5EF4-FFF2-40B4-BE49-F238E27FC236}">
                <a16:creationId xmlns:a16="http://schemas.microsoft.com/office/drawing/2014/main" id="{C434F81A-2446-4B3F-94CB-13D0CD62D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2" name="Line 25">
            <a:extLst>
              <a:ext uri="{FF2B5EF4-FFF2-40B4-BE49-F238E27FC236}">
                <a16:creationId xmlns:a16="http://schemas.microsoft.com/office/drawing/2014/main" id="{42EB0F9D-2C06-4295-B38D-F6AB7E27D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3" name="Line 26">
            <a:extLst>
              <a:ext uri="{FF2B5EF4-FFF2-40B4-BE49-F238E27FC236}">
                <a16:creationId xmlns:a16="http://schemas.microsoft.com/office/drawing/2014/main" id="{AF97F291-29D2-4935-889C-D3B420B30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4" name="Line 27">
            <a:extLst>
              <a:ext uri="{FF2B5EF4-FFF2-40B4-BE49-F238E27FC236}">
                <a16:creationId xmlns:a16="http://schemas.microsoft.com/office/drawing/2014/main" id="{973D94FC-87BE-4E53-B126-34D69EFE9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5" name="Text Box 28">
            <a:extLst>
              <a:ext uri="{FF2B5EF4-FFF2-40B4-BE49-F238E27FC236}">
                <a16:creationId xmlns:a16="http://schemas.microsoft.com/office/drawing/2014/main" id="{32879B1E-0294-42FC-AE19-DB44D5E21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14366" name="Text Box 29">
            <a:extLst>
              <a:ext uri="{FF2B5EF4-FFF2-40B4-BE49-F238E27FC236}">
                <a16:creationId xmlns:a16="http://schemas.microsoft.com/office/drawing/2014/main" id="{6F5F9CB6-85A4-4319-A9AF-F1100F51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14367" name="Line 30">
            <a:extLst>
              <a:ext uri="{FF2B5EF4-FFF2-40B4-BE49-F238E27FC236}">
                <a16:creationId xmlns:a16="http://schemas.microsoft.com/office/drawing/2014/main" id="{A5981FA6-D993-496A-BB3E-522193486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8" name="Line 31">
            <a:extLst>
              <a:ext uri="{FF2B5EF4-FFF2-40B4-BE49-F238E27FC236}">
                <a16:creationId xmlns:a16="http://schemas.microsoft.com/office/drawing/2014/main" id="{21AA7DF9-3CD6-4580-B533-0A936286C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69" name="Line 32">
            <a:extLst>
              <a:ext uri="{FF2B5EF4-FFF2-40B4-BE49-F238E27FC236}">
                <a16:creationId xmlns:a16="http://schemas.microsoft.com/office/drawing/2014/main" id="{3F8A7730-3C0A-48B7-9508-3B32373D3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4370" name="Text Box 33">
            <a:extLst>
              <a:ext uri="{FF2B5EF4-FFF2-40B4-BE49-F238E27FC236}">
                <a16:creationId xmlns:a16="http://schemas.microsoft.com/office/drawing/2014/main" id="{0152A5BD-7AD3-475B-BA13-D1BC16B4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14371" name="Text Box 34">
            <a:extLst>
              <a:ext uri="{FF2B5EF4-FFF2-40B4-BE49-F238E27FC236}">
                <a16:creationId xmlns:a16="http://schemas.microsoft.com/office/drawing/2014/main" id="{E353E6CC-3C61-452D-98B2-F25AFC06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4372" name="Text Box 35">
            <a:extLst>
              <a:ext uri="{FF2B5EF4-FFF2-40B4-BE49-F238E27FC236}">
                <a16:creationId xmlns:a16="http://schemas.microsoft.com/office/drawing/2014/main" id="{3CE9EC81-19F2-4EC3-AC1E-6C3490A9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14373" name="Text Box 36">
            <a:extLst>
              <a:ext uri="{FF2B5EF4-FFF2-40B4-BE49-F238E27FC236}">
                <a16:creationId xmlns:a16="http://schemas.microsoft.com/office/drawing/2014/main" id="{B7EE19F6-20EC-46DB-940F-31E06386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14374" name="Text Box 37">
            <a:extLst>
              <a:ext uri="{FF2B5EF4-FFF2-40B4-BE49-F238E27FC236}">
                <a16:creationId xmlns:a16="http://schemas.microsoft.com/office/drawing/2014/main" id="{8958AC9D-753E-4131-97E3-990BD03B1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4375" name="Text Box 38">
            <a:extLst>
              <a:ext uri="{FF2B5EF4-FFF2-40B4-BE49-F238E27FC236}">
                <a16:creationId xmlns:a16="http://schemas.microsoft.com/office/drawing/2014/main" id="{094DFF55-42EB-45A6-939A-04320190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76" name="Text Box 39">
            <a:extLst>
              <a:ext uri="{FF2B5EF4-FFF2-40B4-BE49-F238E27FC236}">
                <a16:creationId xmlns:a16="http://schemas.microsoft.com/office/drawing/2014/main" id="{048B88F0-32FE-4F58-B310-4BCDEF746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4377" name="Text Box 40">
            <a:extLst>
              <a:ext uri="{FF2B5EF4-FFF2-40B4-BE49-F238E27FC236}">
                <a16:creationId xmlns:a16="http://schemas.microsoft.com/office/drawing/2014/main" id="{0D33C354-5B67-4A51-A847-129412BE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78" name="Text Box 41">
            <a:extLst>
              <a:ext uri="{FF2B5EF4-FFF2-40B4-BE49-F238E27FC236}">
                <a16:creationId xmlns:a16="http://schemas.microsoft.com/office/drawing/2014/main" id="{0A967C71-7654-4A2D-A22D-59ED582F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79" name="Text Box 42">
            <a:extLst>
              <a:ext uri="{FF2B5EF4-FFF2-40B4-BE49-F238E27FC236}">
                <a16:creationId xmlns:a16="http://schemas.microsoft.com/office/drawing/2014/main" id="{1B31460C-8D4B-4488-8A54-132CAB148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80" name="Text Box 43">
            <a:extLst>
              <a:ext uri="{FF2B5EF4-FFF2-40B4-BE49-F238E27FC236}">
                <a16:creationId xmlns:a16="http://schemas.microsoft.com/office/drawing/2014/main" id="{915AD10C-AD15-48BF-9C1D-1BFF2B4E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81" name="Text Box 44">
            <a:extLst>
              <a:ext uri="{FF2B5EF4-FFF2-40B4-BE49-F238E27FC236}">
                <a16:creationId xmlns:a16="http://schemas.microsoft.com/office/drawing/2014/main" id="{C1D28BC0-F9E1-47DC-90AE-8CD6BA6E0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82" name="Text Box 45">
            <a:extLst>
              <a:ext uri="{FF2B5EF4-FFF2-40B4-BE49-F238E27FC236}">
                <a16:creationId xmlns:a16="http://schemas.microsoft.com/office/drawing/2014/main" id="{A4888151-6F07-4C9B-8D39-097D12D94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338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83" name="Text Box 46">
            <a:extLst>
              <a:ext uri="{FF2B5EF4-FFF2-40B4-BE49-F238E27FC236}">
                <a16:creationId xmlns:a16="http://schemas.microsoft.com/office/drawing/2014/main" id="{87E823B1-5931-4508-8AF8-001FA3041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84" name="Text Box 47">
            <a:extLst>
              <a:ext uri="{FF2B5EF4-FFF2-40B4-BE49-F238E27FC236}">
                <a16:creationId xmlns:a16="http://schemas.microsoft.com/office/drawing/2014/main" id="{67B1F7B1-C1A3-4305-9617-E980FD2A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85" name="Text Box 48">
            <a:extLst>
              <a:ext uri="{FF2B5EF4-FFF2-40B4-BE49-F238E27FC236}">
                <a16:creationId xmlns:a16="http://schemas.microsoft.com/office/drawing/2014/main" id="{E5A42312-B128-41A2-BC66-4500099F0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15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86" name="Text Box 49">
            <a:extLst>
              <a:ext uri="{FF2B5EF4-FFF2-40B4-BE49-F238E27FC236}">
                <a16:creationId xmlns:a16="http://schemas.microsoft.com/office/drawing/2014/main" id="{F9042FA3-47DD-4923-9F8A-F21B4BF6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4387" name="Text Box 54">
            <a:extLst>
              <a:ext uri="{FF2B5EF4-FFF2-40B4-BE49-F238E27FC236}">
                <a16:creationId xmlns:a16="http://schemas.microsoft.com/office/drawing/2014/main" id="{0940DB36-60A4-4D39-BDA8-6873C490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7732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D0</a:t>
            </a:r>
          </a:p>
        </p:txBody>
      </p:sp>
      <p:sp>
        <p:nvSpPr>
          <p:cNvPr id="14388" name="Text Box 55">
            <a:extLst>
              <a:ext uri="{FF2B5EF4-FFF2-40B4-BE49-F238E27FC236}">
                <a16:creationId xmlns:a16="http://schemas.microsoft.com/office/drawing/2014/main" id="{47E33BA4-272F-46AF-A984-FB6F38AB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0605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D1</a:t>
            </a:r>
          </a:p>
        </p:txBody>
      </p:sp>
      <p:sp>
        <p:nvSpPr>
          <p:cNvPr id="14389" name="Text Box 56">
            <a:extLst>
              <a:ext uri="{FF2B5EF4-FFF2-40B4-BE49-F238E27FC236}">
                <a16:creationId xmlns:a16="http://schemas.microsoft.com/office/drawing/2014/main" id="{F3554B28-7D58-44AB-B172-3436F7E22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357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D7</a:t>
            </a:r>
          </a:p>
        </p:txBody>
      </p:sp>
      <p:sp>
        <p:nvSpPr>
          <p:cNvPr id="14390" name="Text Box 57">
            <a:extLst>
              <a:ext uri="{FF2B5EF4-FFF2-40B4-BE49-F238E27FC236}">
                <a16:creationId xmlns:a16="http://schemas.microsoft.com/office/drawing/2014/main" id="{2901A59B-39F0-4D5A-8631-79EFA48A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4149725"/>
            <a:ext cx="4103687" cy="16033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Datové vývody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Slouží jako </a:t>
            </a:r>
            <a:r>
              <a:rPr lang="cs-CZ" altLang="cs-CZ" b="1"/>
              <a:t>výstup</a:t>
            </a:r>
            <a:r>
              <a:rPr lang="cs-CZ" altLang="cs-CZ"/>
              <a:t> a po přivedení adresy na adresační vstupy se na datových vývodech objeví obsah příslušné přečtené adresy</a:t>
            </a:r>
          </a:p>
        </p:txBody>
      </p:sp>
      <p:sp>
        <p:nvSpPr>
          <p:cNvPr id="14391" name="Oval 58">
            <a:extLst>
              <a:ext uri="{FF2B5EF4-FFF2-40B4-BE49-F238E27FC236}">
                <a16:creationId xmlns:a16="http://schemas.microsoft.com/office/drawing/2014/main" id="{795CBFF6-0DCA-4D86-A824-46B8C1D7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844675"/>
            <a:ext cx="287338" cy="1800225"/>
          </a:xfrm>
          <a:prstGeom prst="ellips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4392" name="Line 59">
            <a:extLst>
              <a:ext uri="{FF2B5EF4-FFF2-40B4-BE49-F238E27FC236}">
                <a16:creationId xmlns:a16="http://schemas.microsoft.com/office/drawing/2014/main" id="{08ACCA28-2602-4B85-AEDA-775377BA1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644900"/>
            <a:ext cx="0" cy="50482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96319C53-01EC-4E4D-92B3-06C8AE004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ROM pamětí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625F07F-FAC3-483C-BCB9-432E4F25D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BC6D7BD1-DD03-4B5A-8E7C-1912BF417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E19ADA02-E6C8-4353-BB37-D97DFDE05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67" name="Line 6">
            <a:extLst>
              <a:ext uri="{FF2B5EF4-FFF2-40B4-BE49-F238E27FC236}">
                <a16:creationId xmlns:a16="http://schemas.microsoft.com/office/drawing/2014/main" id="{C4D7DF35-38E3-40F3-B3B0-4E12FCE76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68" name="Line 7">
            <a:extLst>
              <a:ext uri="{FF2B5EF4-FFF2-40B4-BE49-F238E27FC236}">
                <a16:creationId xmlns:a16="http://schemas.microsoft.com/office/drawing/2014/main" id="{AE492CE4-3366-4BD4-852D-0099A0821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69" name="Line 8">
            <a:extLst>
              <a:ext uri="{FF2B5EF4-FFF2-40B4-BE49-F238E27FC236}">
                <a16:creationId xmlns:a16="http://schemas.microsoft.com/office/drawing/2014/main" id="{B2087CAF-A80D-42D5-A345-306FF09AE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0" name="Line 9">
            <a:extLst>
              <a:ext uri="{FF2B5EF4-FFF2-40B4-BE49-F238E27FC236}">
                <a16:creationId xmlns:a16="http://schemas.microsoft.com/office/drawing/2014/main" id="{93925A91-A49F-41E0-A9EF-5031FE856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1" name="Line 10">
            <a:extLst>
              <a:ext uri="{FF2B5EF4-FFF2-40B4-BE49-F238E27FC236}">
                <a16:creationId xmlns:a16="http://schemas.microsoft.com/office/drawing/2014/main" id="{68F16E23-D43E-473A-A6C9-35F200DC6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2" name="Line 11">
            <a:extLst>
              <a:ext uri="{FF2B5EF4-FFF2-40B4-BE49-F238E27FC236}">
                <a16:creationId xmlns:a16="http://schemas.microsoft.com/office/drawing/2014/main" id="{851B292F-7ADA-4351-9246-8106A32F7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3" name="Line 12">
            <a:extLst>
              <a:ext uri="{FF2B5EF4-FFF2-40B4-BE49-F238E27FC236}">
                <a16:creationId xmlns:a16="http://schemas.microsoft.com/office/drawing/2014/main" id="{A9D72FB7-6D90-4E2D-9C1C-C21EABF17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4" name="Line 13">
            <a:extLst>
              <a:ext uri="{FF2B5EF4-FFF2-40B4-BE49-F238E27FC236}">
                <a16:creationId xmlns:a16="http://schemas.microsoft.com/office/drawing/2014/main" id="{36AF6236-4638-4289-BB77-B0D9E8B63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5" name="Line 14">
            <a:extLst>
              <a:ext uri="{FF2B5EF4-FFF2-40B4-BE49-F238E27FC236}">
                <a16:creationId xmlns:a16="http://schemas.microsoft.com/office/drawing/2014/main" id="{E06652D2-E074-4488-8996-4CF8B4609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6" name="Line 15">
            <a:extLst>
              <a:ext uri="{FF2B5EF4-FFF2-40B4-BE49-F238E27FC236}">
                <a16:creationId xmlns:a16="http://schemas.microsoft.com/office/drawing/2014/main" id="{53260209-ECCE-49B5-941F-576DA5729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7" name="Line 16">
            <a:extLst>
              <a:ext uri="{FF2B5EF4-FFF2-40B4-BE49-F238E27FC236}">
                <a16:creationId xmlns:a16="http://schemas.microsoft.com/office/drawing/2014/main" id="{BB12008D-7FFD-4822-9783-460ABE62E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8" name="Line 17">
            <a:extLst>
              <a:ext uri="{FF2B5EF4-FFF2-40B4-BE49-F238E27FC236}">
                <a16:creationId xmlns:a16="http://schemas.microsoft.com/office/drawing/2014/main" id="{002761A7-5483-4CF4-9052-5093ECF54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79" name="Line 18">
            <a:extLst>
              <a:ext uri="{FF2B5EF4-FFF2-40B4-BE49-F238E27FC236}">
                <a16:creationId xmlns:a16="http://schemas.microsoft.com/office/drawing/2014/main" id="{9E832A33-4412-422D-941A-B4F3E430D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0" name="Line 19">
            <a:extLst>
              <a:ext uri="{FF2B5EF4-FFF2-40B4-BE49-F238E27FC236}">
                <a16:creationId xmlns:a16="http://schemas.microsoft.com/office/drawing/2014/main" id="{89E3D78D-1845-44B5-B577-95A8C3581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1" name="Line 20">
            <a:extLst>
              <a:ext uri="{FF2B5EF4-FFF2-40B4-BE49-F238E27FC236}">
                <a16:creationId xmlns:a16="http://schemas.microsoft.com/office/drawing/2014/main" id="{4A7823E0-A599-48B0-9D89-617CF304F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2" name="Line 21">
            <a:extLst>
              <a:ext uri="{FF2B5EF4-FFF2-40B4-BE49-F238E27FC236}">
                <a16:creationId xmlns:a16="http://schemas.microsoft.com/office/drawing/2014/main" id="{D27471A5-92B7-422E-9525-86AEA4A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3" name="Line 22">
            <a:extLst>
              <a:ext uri="{FF2B5EF4-FFF2-40B4-BE49-F238E27FC236}">
                <a16:creationId xmlns:a16="http://schemas.microsoft.com/office/drawing/2014/main" id="{128C0306-21A3-4FE3-A276-CEC590C00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4" name="Line 23">
            <a:extLst>
              <a:ext uri="{FF2B5EF4-FFF2-40B4-BE49-F238E27FC236}">
                <a16:creationId xmlns:a16="http://schemas.microsoft.com/office/drawing/2014/main" id="{622C3BCC-08E6-47EC-9265-B2B5F6012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5" name="Line 24">
            <a:extLst>
              <a:ext uri="{FF2B5EF4-FFF2-40B4-BE49-F238E27FC236}">
                <a16:creationId xmlns:a16="http://schemas.microsoft.com/office/drawing/2014/main" id="{9B150221-575F-4215-97A3-FB1B427DB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6" name="Line 25">
            <a:extLst>
              <a:ext uri="{FF2B5EF4-FFF2-40B4-BE49-F238E27FC236}">
                <a16:creationId xmlns:a16="http://schemas.microsoft.com/office/drawing/2014/main" id="{B0834039-0231-40A8-A374-807D1B2F8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7" name="Line 26">
            <a:extLst>
              <a:ext uri="{FF2B5EF4-FFF2-40B4-BE49-F238E27FC236}">
                <a16:creationId xmlns:a16="http://schemas.microsoft.com/office/drawing/2014/main" id="{F7F57D5D-FA36-4387-A502-1E9A5F42E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8" name="Line 27">
            <a:extLst>
              <a:ext uri="{FF2B5EF4-FFF2-40B4-BE49-F238E27FC236}">
                <a16:creationId xmlns:a16="http://schemas.microsoft.com/office/drawing/2014/main" id="{794D25B6-D6EC-4697-9029-2A9E28593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89" name="Text Box 28">
            <a:extLst>
              <a:ext uri="{FF2B5EF4-FFF2-40B4-BE49-F238E27FC236}">
                <a16:creationId xmlns:a16="http://schemas.microsoft.com/office/drawing/2014/main" id="{B6E36FCA-3916-4515-8BC1-B74E2188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15390" name="Text Box 29">
            <a:extLst>
              <a:ext uri="{FF2B5EF4-FFF2-40B4-BE49-F238E27FC236}">
                <a16:creationId xmlns:a16="http://schemas.microsoft.com/office/drawing/2014/main" id="{32847224-FA02-4559-A691-B89728EB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15391" name="Line 30">
            <a:extLst>
              <a:ext uri="{FF2B5EF4-FFF2-40B4-BE49-F238E27FC236}">
                <a16:creationId xmlns:a16="http://schemas.microsoft.com/office/drawing/2014/main" id="{3F484CD7-AC35-4878-87AA-B9F512D03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92" name="Line 31">
            <a:extLst>
              <a:ext uri="{FF2B5EF4-FFF2-40B4-BE49-F238E27FC236}">
                <a16:creationId xmlns:a16="http://schemas.microsoft.com/office/drawing/2014/main" id="{43A4C036-3AE3-4C31-948A-EF1DB6ED7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93" name="Line 32">
            <a:extLst>
              <a:ext uri="{FF2B5EF4-FFF2-40B4-BE49-F238E27FC236}">
                <a16:creationId xmlns:a16="http://schemas.microsoft.com/office/drawing/2014/main" id="{4BCD64C4-2436-4B1E-AF44-D87785579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5394" name="Text Box 33">
            <a:extLst>
              <a:ext uri="{FF2B5EF4-FFF2-40B4-BE49-F238E27FC236}">
                <a16:creationId xmlns:a16="http://schemas.microsoft.com/office/drawing/2014/main" id="{9000FE3A-F9E8-4887-9F7C-5F8EEE0A0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15395" name="Text Box 34">
            <a:extLst>
              <a:ext uri="{FF2B5EF4-FFF2-40B4-BE49-F238E27FC236}">
                <a16:creationId xmlns:a16="http://schemas.microsoft.com/office/drawing/2014/main" id="{4905F620-09BF-47C8-AE50-20D45A3A2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5396" name="Text Box 35">
            <a:extLst>
              <a:ext uri="{FF2B5EF4-FFF2-40B4-BE49-F238E27FC236}">
                <a16:creationId xmlns:a16="http://schemas.microsoft.com/office/drawing/2014/main" id="{97582C85-870F-4DB0-87F4-42794825B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15397" name="Text Box 36">
            <a:extLst>
              <a:ext uri="{FF2B5EF4-FFF2-40B4-BE49-F238E27FC236}">
                <a16:creationId xmlns:a16="http://schemas.microsoft.com/office/drawing/2014/main" id="{AE02EE56-B160-477F-824F-1FB6C40F0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15398" name="Text Box 37">
            <a:extLst>
              <a:ext uri="{FF2B5EF4-FFF2-40B4-BE49-F238E27FC236}">
                <a16:creationId xmlns:a16="http://schemas.microsoft.com/office/drawing/2014/main" id="{9F3D42A5-5A3A-42AE-B8C6-1D7EAA3EF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399" name="Text Box 38">
            <a:extLst>
              <a:ext uri="{FF2B5EF4-FFF2-40B4-BE49-F238E27FC236}">
                <a16:creationId xmlns:a16="http://schemas.microsoft.com/office/drawing/2014/main" id="{4FEBEB16-C27D-4DE0-A073-9B05C7A0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0" name="Text Box 39">
            <a:extLst>
              <a:ext uri="{FF2B5EF4-FFF2-40B4-BE49-F238E27FC236}">
                <a16:creationId xmlns:a16="http://schemas.microsoft.com/office/drawing/2014/main" id="{CFF87BC1-9958-441D-9A8B-89D7DE3CE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401" name="Text Box 40">
            <a:extLst>
              <a:ext uri="{FF2B5EF4-FFF2-40B4-BE49-F238E27FC236}">
                <a16:creationId xmlns:a16="http://schemas.microsoft.com/office/drawing/2014/main" id="{1E1C77A3-B899-4A06-9C36-57A16AA38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2" name="Text Box 41">
            <a:extLst>
              <a:ext uri="{FF2B5EF4-FFF2-40B4-BE49-F238E27FC236}">
                <a16:creationId xmlns:a16="http://schemas.microsoft.com/office/drawing/2014/main" id="{E6264894-279A-4559-99BE-21393A329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3" name="Text Box 42">
            <a:extLst>
              <a:ext uri="{FF2B5EF4-FFF2-40B4-BE49-F238E27FC236}">
                <a16:creationId xmlns:a16="http://schemas.microsoft.com/office/drawing/2014/main" id="{9E0F6257-AF7E-40FB-AB72-2D8E4F4A6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4" name="Text Box 43">
            <a:extLst>
              <a:ext uri="{FF2B5EF4-FFF2-40B4-BE49-F238E27FC236}">
                <a16:creationId xmlns:a16="http://schemas.microsoft.com/office/drawing/2014/main" id="{A60215F2-334C-49DA-A4CD-4836C5AD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5" name="Text Box 44">
            <a:extLst>
              <a:ext uri="{FF2B5EF4-FFF2-40B4-BE49-F238E27FC236}">
                <a16:creationId xmlns:a16="http://schemas.microsoft.com/office/drawing/2014/main" id="{94704F9B-E37C-4F48-975F-17D1DACF5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6" name="Text Box 45">
            <a:extLst>
              <a:ext uri="{FF2B5EF4-FFF2-40B4-BE49-F238E27FC236}">
                <a16:creationId xmlns:a16="http://schemas.microsoft.com/office/drawing/2014/main" id="{BB7373FD-78F6-4C9F-88DB-F0C6CE9FF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338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7" name="Text Box 46">
            <a:extLst>
              <a:ext uri="{FF2B5EF4-FFF2-40B4-BE49-F238E27FC236}">
                <a16:creationId xmlns:a16="http://schemas.microsoft.com/office/drawing/2014/main" id="{5697DCB9-CE91-4137-B6A6-84FC8B983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8" name="Text Box 47">
            <a:extLst>
              <a:ext uri="{FF2B5EF4-FFF2-40B4-BE49-F238E27FC236}">
                <a16:creationId xmlns:a16="http://schemas.microsoft.com/office/drawing/2014/main" id="{5E10BD4D-DC95-4556-849A-132A644F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09" name="Text Box 48">
            <a:extLst>
              <a:ext uri="{FF2B5EF4-FFF2-40B4-BE49-F238E27FC236}">
                <a16:creationId xmlns:a16="http://schemas.microsoft.com/office/drawing/2014/main" id="{7951C8F5-9B38-400E-9243-F0170FCA5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15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10" name="Text Box 49">
            <a:extLst>
              <a:ext uri="{FF2B5EF4-FFF2-40B4-BE49-F238E27FC236}">
                <a16:creationId xmlns:a16="http://schemas.microsoft.com/office/drawing/2014/main" id="{7FFDB55E-AB1D-42B0-8AF7-16409F3D1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11" name="Text Box 50">
            <a:extLst>
              <a:ext uri="{FF2B5EF4-FFF2-40B4-BE49-F238E27FC236}">
                <a16:creationId xmlns:a16="http://schemas.microsoft.com/office/drawing/2014/main" id="{DEEBEDFD-6142-416B-96AD-E3DAD475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7732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D0</a:t>
            </a:r>
          </a:p>
        </p:txBody>
      </p:sp>
      <p:sp>
        <p:nvSpPr>
          <p:cNvPr id="15412" name="Text Box 51">
            <a:extLst>
              <a:ext uri="{FF2B5EF4-FFF2-40B4-BE49-F238E27FC236}">
                <a16:creationId xmlns:a16="http://schemas.microsoft.com/office/drawing/2014/main" id="{FB336829-275F-4D83-834A-4C3503AD5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0605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D1</a:t>
            </a:r>
          </a:p>
        </p:txBody>
      </p:sp>
      <p:sp>
        <p:nvSpPr>
          <p:cNvPr id="15413" name="Text Box 52">
            <a:extLst>
              <a:ext uri="{FF2B5EF4-FFF2-40B4-BE49-F238E27FC236}">
                <a16:creationId xmlns:a16="http://schemas.microsoft.com/office/drawing/2014/main" id="{390C7288-154F-4B33-8873-1A266D8D6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357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D7</a:t>
            </a:r>
          </a:p>
        </p:txBody>
      </p:sp>
      <p:sp>
        <p:nvSpPr>
          <p:cNvPr id="15414" name="Text Box 58">
            <a:extLst>
              <a:ext uri="{FF2B5EF4-FFF2-40B4-BE49-F238E27FC236}">
                <a16:creationId xmlns:a16="http://schemas.microsoft.com/office/drawing/2014/main" id="{8486D229-AF4A-434A-9E6F-C7E14F17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7732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5415" name="Text Box 59">
            <a:extLst>
              <a:ext uri="{FF2B5EF4-FFF2-40B4-BE49-F238E27FC236}">
                <a16:creationId xmlns:a16="http://schemas.microsoft.com/office/drawing/2014/main" id="{EA847520-DA36-40FB-83E9-2498C092B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9891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416" name="Text Box 60">
            <a:extLst>
              <a:ext uri="{FF2B5EF4-FFF2-40B4-BE49-F238E27FC236}">
                <a16:creationId xmlns:a16="http://schemas.microsoft.com/office/drawing/2014/main" id="{6F73EA05-D4EB-4917-AACD-4DAD928F6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417" name="Text Box 61">
            <a:extLst>
              <a:ext uri="{FF2B5EF4-FFF2-40B4-BE49-F238E27FC236}">
                <a16:creationId xmlns:a16="http://schemas.microsoft.com/office/drawing/2014/main" id="{BE2E41AE-B33A-4000-8B77-933B97E84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418" name="Text Box 62">
            <a:extLst>
              <a:ext uri="{FF2B5EF4-FFF2-40B4-BE49-F238E27FC236}">
                <a16:creationId xmlns:a16="http://schemas.microsoft.com/office/drawing/2014/main" id="{CB8F7A06-0764-48FD-8490-32F94A501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419" name="Text Box 63">
            <a:extLst>
              <a:ext uri="{FF2B5EF4-FFF2-40B4-BE49-F238E27FC236}">
                <a16:creationId xmlns:a16="http://schemas.microsoft.com/office/drawing/2014/main" id="{740ED8ED-CFC3-442C-93FF-E306582D4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420" name="Text Box 64">
            <a:extLst>
              <a:ext uri="{FF2B5EF4-FFF2-40B4-BE49-F238E27FC236}">
                <a16:creationId xmlns:a16="http://schemas.microsoft.com/office/drawing/2014/main" id="{B6BEC240-8442-4D4C-82F9-3CC4D39A4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421" name="Text Box 65">
            <a:extLst>
              <a:ext uri="{FF2B5EF4-FFF2-40B4-BE49-F238E27FC236}">
                <a16:creationId xmlns:a16="http://schemas.microsoft.com/office/drawing/2014/main" id="{733822AC-B71D-46A3-8446-A718D484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5422" name="Text Box 66">
            <a:extLst>
              <a:ext uri="{FF2B5EF4-FFF2-40B4-BE49-F238E27FC236}">
                <a16:creationId xmlns:a16="http://schemas.microsoft.com/office/drawing/2014/main" id="{A38DD4EA-B5F7-4C21-AC12-2E544843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005263"/>
            <a:ext cx="5040313" cy="779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Z adresy 5 byl přečten bajt s hodnotou 254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(254 = 11111110b)</a:t>
            </a:r>
          </a:p>
        </p:txBody>
      </p:sp>
      <p:sp>
        <p:nvSpPr>
          <p:cNvPr id="66627" name="Rectangle 67">
            <a:extLst>
              <a:ext uri="{FF2B5EF4-FFF2-40B4-BE49-F238E27FC236}">
                <a16:creationId xmlns:a16="http://schemas.microsoft.com/office/drawing/2014/main" id="{E19CB19B-75A7-4B85-8217-9F057FAE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773238"/>
            <a:ext cx="215900" cy="18002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66628" name="Line 68">
            <a:extLst>
              <a:ext uri="{FF2B5EF4-FFF2-40B4-BE49-F238E27FC236}">
                <a16:creationId xmlns:a16="http://schemas.microsoft.com/office/drawing/2014/main" id="{E7657FFF-82C3-4EB6-B072-D9E725A201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9338" y="3573463"/>
            <a:ext cx="1296987" cy="9350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BC248D5B-CD1F-4F4A-8EDE-1D839C4D9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Chipselect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13F3D72-82AA-4435-82CC-BACBD958B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/>
              <a:t>Každý paměťový obvod (ROM i RWM) má vývod </a:t>
            </a:r>
            <a:r>
              <a:rPr lang="cs-CZ" altLang="cs-CZ" sz="1700" b="1"/>
              <a:t>CS – ChipSelect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Někteří výrobci používají označení </a:t>
            </a:r>
            <a:r>
              <a:rPr lang="cs-CZ" altLang="cs-CZ" sz="1700" b="1"/>
              <a:t>CE – ChipEnable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Tímto vývodem lze </a:t>
            </a:r>
            <a:r>
              <a:rPr lang="cs-CZ" altLang="cs-CZ" sz="1700" b="1"/>
              <a:t>aktivovat/deaktivovat</a:t>
            </a:r>
            <a:r>
              <a:rPr lang="cs-CZ" altLang="cs-CZ" sz="1700"/>
              <a:t> paměťový obvod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Pokud je obvod </a:t>
            </a:r>
            <a:r>
              <a:rPr lang="cs-CZ" altLang="cs-CZ" sz="1700" b="1"/>
              <a:t>aktivní</a:t>
            </a:r>
            <a:r>
              <a:rPr lang="cs-CZ" altLang="cs-CZ" sz="1700"/>
              <a:t>, vše funguje a obvod reaguje na vstupní signály, na výsupech se objevují výstupní logické hodnoty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Je-li obvod </a:t>
            </a:r>
            <a:r>
              <a:rPr lang="cs-CZ" altLang="cs-CZ" sz="1700" b="1"/>
              <a:t>deaktivován</a:t>
            </a:r>
            <a:r>
              <a:rPr lang="cs-CZ" altLang="cs-CZ" sz="1700"/>
              <a:t>, potom nefunguje a tváří se, jako kdyby neexistoval, nereaguje na signály na vstupech a na výstupních vývodech není žádná logická úroveň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Výstupní vývody deaktivovaného obvodu jsou ve </a:t>
            </a:r>
            <a:r>
              <a:rPr lang="cs-CZ" altLang="cs-CZ" sz="1700" b="1"/>
              <a:t>stavu vysoké impedance </a:t>
            </a:r>
            <a:r>
              <a:rPr lang="cs-CZ" altLang="cs-CZ" sz="1700"/>
              <a:t>(není tu ani logická jednička, ani nula a vývod není připojen ani k zemi ani k napájecímu napětí)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Na výstupech deaktivovaného obvodu naměříme velmi vysoký (téměř nekonečný) odpor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Deaktivovaný obvod tedy neovlivňuje své okolí – díky tomu, že na jeho vývodech nejsou ani jedničky ani nuly, ale vývody se tváří jako by byly nevodivé, je možné připojit obvod ke sběrnici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/>
              <a:t>Takový deaktivovaný obvod nebude ovlivňovat komunikaci probíhající na sběrnici (z elektrického hlediska v danou chvíli neexistuje)</a:t>
            </a:r>
          </a:p>
          <a:p>
            <a:pPr eaLnBrk="1" hangingPunct="1">
              <a:lnSpc>
                <a:spcPct val="80000"/>
              </a:lnSpc>
            </a:pPr>
            <a:endParaRPr lang="cs-CZ" altLang="cs-CZ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2ABE8A-1311-4A35-B91F-3B17A4A2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Chipselect</a:t>
            </a:r>
            <a:endParaRPr lang="cs-CZ" dirty="0"/>
          </a:p>
        </p:txBody>
      </p:sp>
      <p:cxnSp>
        <p:nvCxnSpPr>
          <p:cNvPr id="6" name="Přímá spojnice 5">
            <a:extLst>
              <a:ext uri="{FF2B5EF4-FFF2-40B4-BE49-F238E27FC236}">
                <a16:creationId xmlns:a16="http://schemas.microsoft.com/office/drawing/2014/main" id="{6B4B9620-B410-462C-9955-4C01FFC18E4F}"/>
              </a:ext>
            </a:extLst>
          </p:cNvPr>
          <p:cNvCxnSpPr/>
          <p:nvPr/>
        </p:nvCxnSpPr>
        <p:spPr>
          <a:xfrm>
            <a:off x="719572" y="2636912"/>
            <a:ext cx="77048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87239F-9842-423B-BC2B-07BD2818D435}"/>
              </a:ext>
            </a:extLst>
          </p:cNvPr>
          <p:cNvSpPr txBox="1"/>
          <p:nvPr/>
        </p:nvSpPr>
        <p:spPr>
          <a:xfrm>
            <a:off x="7524328" y="2271769"/>
            <a:ext cx="126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sběrnice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67B2778-E8AE-4958-8176-36C8785FD45E}"/>
              </a:ext>
            </a:extLst>
          </p:cNvPr>
          <p:cNvSpPr txBox="1"/>
          <p:nvPr/>
        </p:nvSpPr>
        <p:spPr>
          <a:xfrm>
            <a:off x="611560" y="3275119"/>
            <a:ext cx="13321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Zařízení 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B29DE92-FAB9-4C08-99A2-DDFEFE36E683}"/>
              </a:ext>
            </a:extLst>
          </p:cNvPr>
          <p:cNvSpPr txBox="1"/>
          <p:nvPr/>
        </p:nvSpPr>
        <p:spPr>
          <a:xfrm>
            <a:off x="2225825" y="3275119"/>
            <a:ext cx="13321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Zařízení 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932164D5-9F06-4C45-BA09-BDBA5BDCF82C}"/>
              </a:ext>
            </a:extLst>
          </p:cNvPr>
          <p:cNvSpPr txBox="1"/>
          <p:nvPr/>
        </p:nvSpPr>
        <p:spPr>
          <a:xfrm>
            <a:off x="3788522" y="3282271"/>
            <a:ext cx="13321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Zařízení 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D1A68C70-F7DC-4516-BF84-892F26CAEF2C}"/>
              </a:ext>
            </a:extLst>
          </p:cNvPr>
          <p:cNvSpPr txBox="1"/>
          <p:nvPr/>
        </p:nvSpPr>
        <p:spPr>
          <a:xfrm>
            <a:off x="5411922" y="3283711"/>
            <a:ext cx="13321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Zařízení 4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D419C3D-006E-4D2F-A8ED-7956D87241E5}"/>
              </a:ext>
            </a:extLst>
          </p:cNvPr>
          <p:cNvSpPr txBox="1"/>
          <p:nvPr/>
        </p:nvSpPr>
        <p:spPr>
          <a:xfrm>
            <a:off x="7092280" y="3282271"/>
            <a:ext cx="13321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Zařízení 5</a:t>
            </a:r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6ACFE2A1-2F9C-4945-8871-84C010562A76}"/>
              </a:ext>
            </a:extLst>
          </p:cNvPr>
          <p:cNvCxnSpPr/>
          <p:nvPr/>
        </p:nvCxnSpPr>
        <p:spPr>
          <a:xfrm>
            <a:off x="1403648" y="2636912"/>
            <a:ext cx="0" cy="6382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1F651C2F-46F0-4284-84F9-52B208032BC3}"/>
              </a:ext>
            </a:extLst>
          </p:cNvPr>
          <p:cNvCxnSpPr/>
          <p:nvPr/>
        </p:nvCxnSpPr>
        <p:spPr>
          <a:xfrm>
            <a:off x="2891899" y="2636911"/>
            <a:ext cx="0" cy="6382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89C72D98-FE15-4020-A7B3-5257AFF4F26F}"/>
              </a:ext>
            </a:extLst>
          </p:cNvPr>
          <p:cNvCxnSpPr/>
          <p:nvPr/>
        </p:nvCxnSpPr>
        <p:spPr>
          <a:xfrm>
            <a:off x="4457052" y="2636911"/>
            <a:ext cx="0" cy="6382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455C49A8-D8D8-4796-93D8-18E23DF5CF26}"/>
              </a:ext>
            </a:extLst>
          </p:cNvPr>
          <p:cNvCxnSpPr/>
          <p:nvPr/>
        </p:nvCxnSpPr>
        <p:spPr>
          <a:xfrm>
            <a:off x="6077996" y="2647019"/>
            <a:ext cx="0" cy="6382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E62418C7-FA41-414F-942F-A1CD92FED32D}"/>
              </a:ext>
            </a:extLst>
          </p:cNvPr>
          <p:cNvCxnSpPr/>
          <p:nvPr/>
        </p:nvCxnSpPr>
        <p:spPr>
          <a:xfrm>
            <a:off x="7734177" y="2647019"/>
            <a:ext cx="0" cy="6382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DABF1E6-867A-4B45-ACAB-136495B09FFC}"/>
              </a:ext>
            </a:extLst>
          </p:cNvPr>
          <p:cNvSpPr txBox="1"/>
          <p:nvPr/>
        </p:nvSpPr>
        <p:spPr>
          <a:xfrm>
            <a:off x="530215" y="4440103"/>
            <a:ext cx="78487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Sběrnice je sdílená komunikační cesta. Jde o nejjednodušší topologii, která umožňuje propojit všechna komunikující zařízení</a:t>
            </a:r>
          </a:p>
          <a:p>
            <a:r>
              <a:rPr lang="cs-CZ" sz="1200" dirty="0"/>
              <a:t>Z elektrického hlediska jsou všechna zařízení spojena dohromady do jednoho elektrického uzlu</a:t>
            </a:r>
          </a:p>
          <a:p>
            <a:r>
              <a:rPr lang="cs-CZ" sz="1200" dirty="0"/>
              <a:t>Zařízení jsou ke sběrnici (komunikační cestě) připojená odbočkami</a:t>
            </a:r>
          </a:p>
          <a:p>
            <a:r>
              <a:rPr lang="cs-CZ" sz="1200" dirty="0"/>
              <a:t>V jednu chvílí smí </a:t>
            </a:r>
            <a:r>
              <a:rPr lang="cs-CZ" sz="1200" b="1" dirty="0"/>
              <a:t>vysílat vždy pouze jedno zařízení</a:t>
            </a:r>
          </a:p>
          <a:p>
            <a:r>
              <a:rPr lang="cs-CZ" sz="1200" dirty="0"/>
              <a:t>Pokud by vysílalo více zařízení současně, jejich vysílání by se na sběrnici „potkala“ a navzájem rušila</a:t>
            </a:r>
          </a:p>
          <a:p>
            <a:r>
              <a:rPr lang="cs-CZ" sz="1200" dirty="0"/>
              <a:t>Zařízení, která právě nic nevysílají, nesmí mít na vývodu, kterým jsou připojena ke sběrnici stav 0 (vysílala tak vlastně na sběrnici nulová data) ani stav 1 (vysílala by tak na sběrnici vlastně bit 1 proti stanici, která zrovna vysílá)</a:t>
            </a:r>
          </a:p>
          <a:p>
            <a:r>
              <a:rPr lang="cs-CZ" sz="1200" dirty="0"/>
              <a:t>Vývody stanic, které zrovna nevysílají tedy musí být ve stavu vysoké impedance – zařízení se tváří, jako by neexistovala, jejich vývody neovlivňují komunikaci probíhající na sběrnici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F78EBB5-499A-4DD8-89D5-5FB6F02047C5}"/>
              </a:ext>
            </a:extLst>
          </p:cNvPr>
          <p:cNvSpPr txBox="1"/>
          <p:nvPr/>
        </p:nvSpPr>
        <p:spPr>
          <a:xfrm>
            <a:off x="2987824" y="2271769"/>
            <a:ext cx="146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..00110101..</a:t>
            </a:r>
          </a:p>
        </p:txBody>
      </p:sp>
      <p:cxnSp>
        <p:nvCxnSpPr>
          <p:cNvPr id="24" name="Spojnice: zakřivená 23">
            <a:extLst>
              <a:ext uri="{FF2B5EF4-FFF2-40B4-BE49-F238E27FC236}">
                <a16:creationId xmlns:a16="http://schemas.microsoft.com/office/drawing/2014/main" id="{E9B31E7C-CE19-4372-B355-D8E81837245B}"/>
              </a:ext>
            </a:extLst>
          </p:cNvPr>
          <p:cNvCxnSpPr>
            <a:cxnSpLocks/>
          </p:cNvCxnSpPr>
          <p:nvPr/>
        </p:nvCxnSpPr>
        <p:spPr>
          <a:xfrm rot="10800000">
            <a:off x="2265271" y="2542540"/>
            <a:ext cx="570839" cy="516554"/>
          </a:xfrm>
          <a:prstGeom prst="curvedConnector3">
            <a:avLst>
              <a:gd name="adj1" fmla="val 234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pojnice: zakřivená 30">
            <a:extLst>
              <a:ext uri="{FF2B5EF4-FFF2-40B4-BE49-F238E27FC236}">
                <a16:creationId xmlns:a16="http://schemas.microsoft.com/office/drawing/2014/main" id="{33BED18C-E69F-45B6-9065-D5A3CAC909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02528" y="2277392"/>
            <a:ext cx="621767" cy="569462"/>
          </a:xfrm>
          <a:prstGeom prst="curvedConnector3">
            <a:avLst>
              <a:gd name="adj1" fmla="val 10140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0B334F6F-789F-4BD7-B9AB-69F34A2BFBA0}"/>
              </a:ext>
            </a:extLst>
          </p:cNvPr>
          <p:cNvSpPr txBox="1"/>
          <p:nvPr/>
        </p:nvSpPr>
        <p:spPr>
          <a:xfrm>
            <a:off x="2204022" y="3646679"/>
            <a:ext cx="146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Vysílající zařízení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DE2E1A09-D06E-4BAB-B8AC-A3B096B5C146}"/>
              </a:ext>
            </a:extLst>
          </p:cNvPr>
          <p:cNvSpPr txBox="1"/>
          <p:nvPr/>
        </p:nvSpPr>
        <p:spPr>
          <a:xfrm>
            <a:off x="1123778" y="2674956"/>
            <a:ext cx="33874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</a:t>
            </a:r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84B99968-96FA-461E-85F5-EA93559B3549}"/>
              </a:ext>
            </a:extLst>
          </p:cNvPr>
          <p:cNvSpPr txBox="1"/>
          <p:nvPr/>
        </p:nvSpPr>
        <p:spPr>
          <a:xfrm>
            <a:off x="4168861" y="2639349"/>
            <a:ext cx="33874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6C85AD63-C017-4618-A21F-716E049F1786}"/>
              </a:ext>
            </a:extLst>
          </p:cNvPr>
          <p:cNvSpPr txBox="1"/>
          <p:nvPr/>
        </p:nvSpPr>
        <p:spPr>
          <a:xfrm>
            <a:off x="5775933" y="2616152"/>
            <a:ext cx="33874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A903C5D4-D3A5-4445-AA20-8AF71D183791}"/>
              </a:ext>
            </a:extLst>
          </p:cNvPr>
          <p:cNvSpPr txBox="1"/>
          <p:nvPr/>
        </p:nvSpPr>
        <p:spPr>
          <a:xfrm>
            <a:off x="7473775" y="2616152"/>
            <a:ext cx="33874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8F7BBEA8-A41F-400B-9D8B-06715215B1AE}"/>
              </a:ext>
            </a:extLst>
          </p:cNvPr>
          <p:cNvSpPr txBox="1"/>
          <p:nvPr/>
        </p:nvSpPr>
        <p:spPr>
          <a:xfrm>
            <a:off x="2122370" y="1779468"/>
            <a:ext cx="1407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Vysílání se šíří všemi směry</a:t>
            </a: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74968DEF-FF8D-4691-A8C8-E41B5FBE81B6}"/>
              </a:ext>
            </a:extLst>
          </p:cNvPr>
          <p:cNvSpPr txBox="1"/>
          <p:nvPr/>
        </p:nvSpPr>
        <p:spPr>
          <a:xfrm>
            <a:off x="4151782" y="564961"/>
            <a:ext cx="351656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cs-CZ" sz="1400" dirty="0"/>
              <a:t>Vývody zařízení, která nevysílají, jsou ve stavu vysoké impedance, aby neposílali svůj stav 0/1 proti vysílání </a:t>
            </a:r>
            <a:r>
              <a:rPr lang="cs-CZ" sz="1400" i="1" dirty="0"/>
              <a:t>zařízení 2</a:t>
            </a:r>
          </a:p>
        </p:txBody>
      </p:sp>
    </p:spTree>
    <p:extLst>
      <p:ext uri="{BB962C8B-B14F-4D97-AF65-F5344CB8AC3E}">
        <p14:creationId xmlns:p14="http://schemas.microsoft.com/office/powerpoint/2010/main" val="193298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3025EA85-C5CF-4FEB-9F5E-7A8C2955B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Třístavový budič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CE7497F-E280-4B7D-9103-1E89A6521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861865"/>
          </a:xfrm>
        </p:spPr>
        <p:txBody>
          <a:bodyPr/>
          <a:lstStyle/>
          <a:p>
            <a:pPr eaLnBrk="1" hangingPunct="1"/>
            <a:r>
              <a:rPr lang="cs-CZ" altLang="cs-CZ" sz="1600" dirty="0"/>
              <a:t>Vývody paměťových obvodů jsou řízeny tzv. </a:t>
            </a:r>
            <a:r>
              <a:rPr lang="cs-CZ" altLang="cs-CZ" sz="1600" b="1" dirty="0"/>
              <a:t>třístavovým budičem</a:t>
            </a:r>
          </a:p>
          <a:p>
            <a:pPr eaLnBrk="1" hangingPunct="1"/>
            <a:r>
              <a:rPr lang="cs-CZ" altLang="cs-CZ" sz="1600" dirty="0"/>
              <a:t>Ten umí na vývodech (tedy na nožičkách paměťového chipu) nastavit nejen standardní logické úrovně 1 a 0, ale umí je také uvést do třetího stavu – stavu vysoké impedance</a:t>
            </a:r>
          </a:p>
          <a:p>
            <a:pPr eaLnBrk="1" hangingPunct="1"/>
            <a:r>
              <a:rPr lang="cs-CZ" altLang="cs-CZ" sz="1600" dirty="0"/>
              <a:t>Třetí stav = stav vysoké impedance = stav </a:t>
            </a:r>
            <a:r>
              <a:rPr lang="cs-CZ" altLang="cs-CZ" sz="1600" b="1" dirty="0"/>
              <a:t>Z</a:t>
            </a:r>
          </a:p>
          <a:p>
            <a:pPr eaLnBrk="1" hangingPunct="1"/>
            <a:r>
              <a:rPr lang="cs-CZ" altLang="cs-CZ" sz="1600" dirty="0"/>
              <a:t>Výstupní vývod (PIN) je připojen mezi dva tranzistory a je buď</a:t>
            </a:r>
          </a:p>
          <a:p>
            <a:pPr lvl="1" eaLnBrk="1" hangingPunct="1"/>
            <a:r>
              <a:rPr lang="cs-CZ" altLang="cs-CZ" sz="1600" dirty="0"/>
              <a:t>Připojen přes horní otevřený tranzistor k napájecímu napětí</a:t>
            </a:r>
          </a:p>
          <a:p>
            <a:pPr lvl="1" eaLnBrk="1" hangingPunct="1"/>
            <a:r>
              <a:rPr lang="cs-CZ" altLang="cs-CZ" sz="1600" dirty="0"/>
              <a:t>Připojen přes dolní otevřený tranzistor k zemi</a:t>
            </a:r>
          </a:p>
          <a:p>
            <a:pPr lvl="1" eaLnBrk="1" hangingPunct="1"/>
            <a:r>
              <a:rPr lang="cs-CZ" altLang="cs-CZ" sz="1600" dirty="0"/>
              <a:t>Oddělen oběma zavřenými tranzistory od země i od napájení a je ve stavu vysoké impedance (ve stavu Z)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3D82D9F4-D405-4588-9849-1F73769A8753}"/>
              </a:ext>
            </a:extLst>
          </p:cNvPr>
          <p:cNvCxnSpPr/>
          <p:nvPr/>
        </p:nvCxnSpPr>
        <p:spPr>
          <a:xfrm>
            <a:off x="3563888" y="5085184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8A165991-21AB-4935-B091-631C82DC350F}"/>
              </a:ext>
            </a:extLst>
          </p:cNvPr>
          <p:cNvCxnSpPr/>
          <p:nvPr/>
        </p:nvCxnSpPr>
        <p:spPr>
          <a:xfrm>
            <a:off x="3563888" y="5301208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632E8494-FCA4-4A5E-9600-CD415172D745}"/>
              </a:ext>
            </a:extLst>
          </p:cNvPr>
          <p:cNvCxnSpPr>
            <a:cxnSpLocks/>
          </p:cNvCxnSpPr>
          <p:nvPr/>
        </p:nvCxnSpPr>
        <p:spPr>
          <a:xfrm flipV="1">
            <a:off x="3563888" y="5085184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6CFD92BD-211E-46F0-BD7B-79F07BF37FD0}"/>
              </a:ext>
            </a:extLst>
          </p:cNvPr>
          <p:cNvCxnSpPr/>
          <p:nvPr/>
        </p:nvCxnSpPr>
        <p:spPr>
          <a:xfrm>
            <a:off x="3563888" y="5769260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D656EC09-5038-4800-BE6D-04BC9674A111}"/>
              </a:ext>
            </a:extLst>
          </p:cNvPr>
          <p:cNvCxnSpPr/>
          <p:nvPr/>
        </p:nvCxnSpPr>
        <p:spPr>
          <a:xfrm>
            <a:off x="3563888" y="5985284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AC866E2-0D7F-493D-BB05-5791C44B5785}"/>
              </a:ext>
            </a:extLst>
          </p:cNvPr>
          <p:cNvCxnSpPr>
            <a:cxnSpLocks/>
          </p:cNvCxnSpPr>
          <p:nvPr/>
        </p:nvCxnSpPr>
        <p:spPr>
          <a:xfrm flipV="1">
            <a:off x="3563888" y="5769260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176AF505-66FB-49D9-AC78-F68FABE519F4}"/>
              </a:ext>
            </a:extLst>
          </p:cNvPr>
          <p:cNvCxnSpPr>
            <a:cxnSpLocks/>
          </p:cNvCxnSpPr>
          <p:nvPr/>
        </p:nvCxnSpPr>
        <p:spPr>
          <a:xfrm flipV="1">
            <a:off x="3779912" y="544522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F5E1612E-969E-4ABA-83ED-58F1AA24A690}"/>
              </a:ext>
            </a:extLst>
          </p:cNvPr>
          <p:cNvCxnSpPr>
            <a:cxnSpLocks/>
          </p:cNvCxnSpPr>
          <p:nvPr/>
        </p:nvCxnSpPr>
        <p:spPr>
          <a:xfrm flipV="1">
            <a:off x="3779912" y="4761148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FEF9C6B8-9D36-4FAC-88E4-E41DA2E48D75}"/>
              </a:ext>
            </a:extLst>
          </p:cNvPr>
          <p:cNvCxnSpPr>
            <a:cxnSpLocks/>
          </p:cNvCxnSpPr>
          <p:nvPr/>
        </p:nvCxnSpPr>
        <p:spPr>
          <a:xfrm>
            <a:off x="3419872" y="476114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DB03466-EB5B-4CE3-9074-B4E477BCD84A}"/>
              </a:ext>
            </a:extLst>
          </p:cNvPr>
          <p:cNvSpPr txBox="1"/>
          <p:nvPr/>
        </p:nvSpPr>
        <p:spPr>
          <a:xfrm>
            <a:off x="3131841" y="4730951"/>
            <a:ext cx="45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+5 V</a:t>
            </a:r>
          </a:p>
        </p:txBody>
      </p:sp>
      <p:cxnSp>
        <p:nvCxnSpPr>
          <p:cNvPr id="23" name="Přímá spojnice se šipkou 22">
            <a:extLst>
              <a:ext uri="{FF2B5EF4-FFF2-40B4-BE49-F238E27FC236}">
                <a16:creationId xmlns:a16="http://schemas.microsoft.com/office/drawing/2014/main" id="{9838F7AF-197E-4264-88B2-1D7D38752134}"/>
              </a:ext>
            </a:extLst>
          </p:cNvPr>
          <p:cNvCxnSpPr/>
          <p:nvPr/>
        </p:nvCxnSpPr>
        <p:spPr>
          <a:xfrm>
            <a:off x="3779911" y="5607242"/>
            <a:ext cx="1800201" cy="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1FC12732-B711-479F-9104-7CAFC0364303}"/>
              </a:ext>
            </a:extLst>
          </p:cNvPr>
          <p:cNvCxnSpPr>
            <a:cxnSpLocks/>
          </p:cNvCxnSpPr>
          <p:nvPr/>
        </p:nvCxnSpPr>
        <p:spPr>
          <a:xfrm flipV="1">
            <a:off x="3779911" y="6129300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FAFFC9D6-93EC-417C-AE5C-71A2A2CD9848}"/>
              </a:ext>
            </a:extLst>
          </p:cNvPr>
          <p:cNvSpPr txBox="1"/>
          <p:nvPr/>
        </p:nvSpPr>
        <p:spPr>
          <a:xfrm>
            <a:off x="3752288" y="6403421"/>
            <a:ext cx="648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GND</a:t>
            </a:r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78E1FAC9-6BA4-429D-8102-EB1BA769D473}"/>
              </a:ext>
            </a:extLst>
          </p:cNvPr>
          <p:cNvCxnSpPr>
            <a:cxnSpLocks/>
          </p:cNvCxnSpPr>
          <p:nvPr/>
        </p:nvCxnSpPr>
        <p:spPr>
          <a:xfrm>
            <a:off x="3581889" y="6453336"/>
            <a:ext cx="3960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5C133E50-0F83-4BF6-AF34-8924CAEF9A51}"/>
              </a:ext>
            </a:extLst>
          </p:cNvPr>
          <p:cNvCxnSpPr>
            <a:cxnSpLocks/>
          </p:cNvCxnSpPr>
          <p:nvPr/>
        </p:nvCxnSpPr>
        <p:spPr>
          <a:xfrm>
            <a:off x="3203848" y="5296527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FDDCFE9A-6E7E-4795-A1D8-1476C91D9BFA}"/>
              </a:ext>
            </a:extLst>
          </p:cNvPr>
          <p:cNvCxnSpPr>
            <a:cxnSpLocks/>
          </p:cNvCxnSpPr>
          <p:nvPr/>
        </p:nvCxnSpPr>
        <p:spPr>
          <a:xfrm>
            <a:off x="3203848" y="598528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6111E44F-C958-4D0C-859F-39BA1E923C3E}"/>
              </a:ext>
            </a:extLst>
          </p:cNvPr>
          <p:cNvSpPr txBox="1"/>
          <p:nvPr/>
        </p:nvSpPr>
        <p:spPr>
          <a:xfrm>
            <a:off x="5544108" y="5429694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PIN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6B5B511D-D574-4AE5-B413-C862A08BA2AF}"/>
              </a:ext>
            </a:extLst>
          </p:cNvPr>
          <p:cNvSpPr txBox="1"/>
          <p:nvPr/>
        </p:nvSpPr>
        <p:spPr>
          <a:xfrm>
            <a:off x="2267876" y="5106089"/>
            <a:ext cx="107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A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896C917C-43EA-4DD1-A114-8CD4BCC8F5F6}"/>
              </a:ext>
            </a:extLst>
          </p:cNvPr>
          <p:cNvSpPr txBox="1"/>
          <p:nvPr/>
        </p:nvSpPr>
        <p:spPr>
          <a:xfrm>
            <a:off x="2267875" y="5776912"/>
            <a:ext cx="107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19D454-4D9E-4A6D-90EF-148D8F59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Třístavový budič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2B6244FE-2C6D-4F21-8259-A31A72B8A826}"/>
              </a:ext>
            </a:extLst>
          </p:cNvPr>
          <p:cNvCxnSpPr/>
          <p:nvPr/>
        </p:nvCxnSpPr>
        <p:spPr>
          <a:xfrm>
            <a:off x="3473882" y="3084158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021BE9D0-2E27-43E1-B71E-DE10D1D08B21}"/>
              </a:ext>
            </a:extLst>
          </p:cNvPr>
          <p:cNvCxnSpPr/>
          <p:nvPr/>
        </p:nvCxnSpPr>
        <p:spPr>
          <a:xfrm>
            <a:off x="3473882" y="330018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E1A33C78-643B-45B4-A2CF-6BF8C0620683}"/>
              </a:ext>
            </a:extLst>
          </p:cNvPr>
          <p:cNvCxnSpPr>
            <a:cxnSpLocks/>
          </p:cNvCxnSpPr>
          <p:nvPr/>
        </p:nvCxnSpPr>
        <p:spPr>
          <a:xfrm flipV="1">
            <a:off x="3473882" y="3084158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B781DD8-8187-4F07-9A7B-BAA089652227}"/>
              </a:ext>
            </a:extLst>
          </p:cNvPr>
          <p:cNvCxnSpPr/>
          <p:nvPr/>
        </p:nvCxnSpPr>
        <p:spPr>
          <a:xfrm>
            <a:off x="3473882" y="3768234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D46FCA95-6E9E-48D3-9B5A-A3013A742C7E}"/>
              </a:ext>
            </a:extLst>
          </p:cNvPr>
          <p:cNvCxnSpPr/>
          <p:nvPr/>
        </p:nvCxnSpPr>
        <p:spPr>
          <a:xfrm>
            <a:off x="3473882" y="3984258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2B616EA1-061F-43C9-8CBE-F291A53A8D38}"/>
              </a:ext>
            </a:extLst>
          </p:cNvPr>
          <p:cNvCxnSpPr>
            <a:cxnSpLocks/>
          </p:cNvCxnSpPr>
          <p:nvPr/>
        </p:nvCxnSpPr>
        <p:spPr>
          <a:xfrm flipV="1">
            <a:off x="3473882" y="3768234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F1EFA62-6602-460D-9D77-9E4421D26ED4}"/>
              </a:ext>
            </a:extLst>
          </p:cNvPr>
          <p:cNvCxnSpPr>
            <a:cxnSpLocks/>
          </p:cNvCxnSpPr>
          <p:nvPr/>
        </p:nvCxnSpPr>
        <p:spPr>
          <a:xfrm flipV="1">
            <a:off x="3689906" y="3444198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2E7EF31-DA3A-4A7F-A50A-BDDBDE319F9C}"/>
              </a:ext>
            </a:extLst>
          </p:cNvPr>
          <p:cNvCxnSpPr>
            <a:cxnSpLocks/>
          </p:cNvCxnSpPr>
          <p:nvPr/>
        </p:nvCxnSpPr>
        <p:spPr>
          <a:xfrm flipV="1">
            <a:off x="3689906" y="2760122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8CDBFB5B-748F-48A5-BD49-34B04EB79C44}"/>
              </a:ext>
            </a:extLst>
          </p:cNvPr>
          <p:cNvCxnSpPr>
            <a:cxnSpLocks/>
          </p:cNvCxnSpPr>
          <p:nvPr/>
        </p:nvCxnSpPr>
        <p:spPr>
          <a:xfrm>
            <a:off x="3329866" y="276012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D38F21FA-1DA7-4BD7-9E57-A25831585F69}"/>
              </a:ext>
            </a:extLst>
          </p:cNvPr>
          <p:cNvSpPr txBox="1"/>
          <p:nvPr/>
        </p:nvSpPr>
        <p:spPr>
          <a:xfrm>
            <a:off x="3041835" y="2729925"/>
            <a:ext cx="45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+5 V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730CF2F9-B8A8-4D54-8CDF-175E7C623600}"/>
              </a:ext>
            </a:extLst>
          </p:cNvPr>
          <p:cNvCxnSpPr/>
          <p:nvPr/>
        </p:nvCxnSpPr>
        <p:spPr>
          <a:xfrm>
            <a:off x="3689905" y="3606216"/>
            <a:ext cx="1800201" cy="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A4B99DFE-0526-4BBF-ABA9-0C09324B95BA}"/>
              </a:ext>
            </a:extLst>
          </p:cNvPr>
          <p:cNvCxnSpPr>
            <a:cxnSpLocks/>
          </p:cNvCxnSpPr>
          <p:nvPr/>
        </p:nvCxnSpPr>
        <p:spPr>
          <a:xfrm flipV="1">
            <a:off x="3689905" y="412827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F8F7598-3A1F-4469-AAA1-4738BABBE532}"/>
              </a:ext>
            </a:extLst>
          </p:cNvPr>
          <p:cNvSpPr txBox="1"/>
          <p:nvPr/>
        </p:nvSpPr>
        <p:spPr>
          <a:xfrm>
            <a:off x="3662282" y="4402395"/>
            <a:ext cx="648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GND</a:t>
            </a: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D979EF0C-21E3-4F40-9406-5CEEEDEB775B}"/>
              </a:ext>
            </a:extLst>
          </p:cNvPr>
          <p:cNvCxnSpPr>
            <a:cxnSpLocks/>
          </p:cNvCxnSpPr>
          <p:nvPr/>
        </p:nvCxnSpPr>
        <p:spPr>
          <a:xfrm>
            <a:off x="3491883" y="4452310"/>
            <a:ext cx="3960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3FA5B541-2EF2-4D57-922E-9DA6F40DF776}"/>
              </a:ext>
            </a:extLst>
          </p:cNvPr>
          <p:cNvCxnSpPr>
            <a:cxnSpLocks/>
          </p:cNvCxnSpPr>
          <p:nvPr/>
        </p:nvCxnSpPr>
        <p:spPr>
          <a:xfrm>
            <a:off x="3113842" y="3295501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AA664280-B25E-415C-9DDA-FAB8C6D47472}"/>
              </a:ext>
            </a:extLst>
          </p:cNvPr>
          <p:cNvCxnSpPr>
            <a:cxnSpLocks/>
          </p:cNvCxnSpPr>
          <p:nvPr/>
        </p:nvCxnSpPr>
        <p:spPr>
          <a:xfrm>
            <a:off x="3113842" y="39842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FE796E2-3644-46A0-9CFA-B394E13C8174}"/>
              </a:ext>
            </a:extLst>
          </p:cNvPr>
          <p:cNvSpPr txBox="1"/>
          <p:nvPr/>
        </p:nvSpPr>
        <p:spPr>
          <a:xfrm>
            <a:off x="5454102" y="342866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PIN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8D355D8-F4B8-4FA6-8AFC-F1604B7077DD}"/>
              </a:ext>
            </a:extLst>
          </p:cNvPr>
          <p:cNvSpPr txBox="1"/>
          <p:nvPr/>
        </p:nvSpPr>
        <p:spPr>
          <a:xfrm>
            <a:off x="1867225" y="3097609"/>
            <a:ext cx="138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A = 1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4F702EE-D5F7-47E3-8319-2BB81CF45585}"/>
              </a:ext>
            </a:extLst>
          </p:cNvPr>
          <p:cNvSpPr txBox="1"/>
          <p:nvPr/>
        </p:nvSpPr>
        <p:spPr>
          <a:xfrm>
            <a:off x="1876173" y="3738037"/>
            <a:ext cx="1215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B =0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ABA7F2D-F894-4034-BB77-1D74E32EE6AD}"/>
              </a:ext>
            </a:extLst>
          </p:cNvPr>
          <p:cNvSpPr txBox="1"/>
          <p:nvPr/>
        </p:nvSpPr>
        <p:spPr>
          <a:xfrm>
            <a:off x="3698793" y="3122650"/>
            <a:ext cx="71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otevřený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48C03E8-744C-4971-BFA2-DF77CB342A12}"/>
              </a:ext>
            </a:extLst>
          </p:cNvPr>
          <p:cNvSpPr txBox="1"/>
          <p:nvPr/>
        </p:nvSpPr>
        <p:spPr>
          <a:xfrm>
            <a:off x="3689904" y="3808013"/>
            <a:ext cx="71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zavřený</a:t>
            </a:r>
          </a:p>
        </p:txBody>
      </p: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C7351700-F765-48F0-AC2D-5F318DC070ED}"/>
              </a:ext>
            </a:extLst>
          </p:cNvPr>
          <p:cNvCxnSpPr>
            <a:cxnSpLocks/>
          </p:cNvCxnSpPr>
          <p:nvPr/>
        </p:nvCxnSpPr>
        <p:spPr>
          <a:xfrm>
            <a:off x="3491880" y="2924944"/>
            <a:ext cx="1782203" cy="631953"/>
          </a:xfrm>
          <a:prstGeom prst="curvedConnector3">
            <a:avLst>
              <a:gd name="adj1" fmla="val 566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14E9FD7-6892-4307-9653-6222FE4F8EBA}"/>
              </a:ext>
            </a:extLst>
          </p:cNvPr>
          <p:cNvSpPr txBox="1"/>
          <p:nvPr/>
        </p:nvSpPr>
        <p:spPr>
          <a:xfrm>
            <a:off x="5954713" y="3428668"/>
            <a:ext cx="345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1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5FFC7BCE-8FD5-48A9-89E1-D50D5CDF5649}"/>
              </a:ext>
            </a:extLst>
          </p:cNvPr>
          <p:cNvSpPr txBox="1"/>
          <p:nvPr/>
        </p:nvSpPr>
        <p:spPr>
          <a:xfrm>
            <a:off x="510466" y="1581045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Třístavový budič se ovládá pomocí dvou řídících signálu A </a:t>
            </a:r>
            <a:r>
              <a:rPr lang="cs-CZ" sz="1400" dirty="0" err="1"/>
              <a:t>a</a:t>
            </a:r>
            <a:r>
              <a:rPr lang="cs-CZ" sz="1400" dirty="0"/>
              <a:t> B. Tyto signály jsou skryté a jejich logická úroveň je nastavena vnitřním řídícím obvodem paměťového chipu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8F85142C-7D93-432B-84FF-DB6271339A7D}"/>
              </a:ext>
            </a:extLst>
          </p:cNvPr>
          <p:cNvSpPr txBox="1"/>
          <p:nvPr/>
        </p:nvSpPr>
        <p:spPr>
          <a:xfrm>
            <a:off x="1187626" y="5209242"/>
            <a:ext cx="676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Bude-li řídícím signálem A otevřen horní tranzistor, výstupní pin je připojen na +5V a je na něm logická úroveň 1</a:t>
            </a:r>
          </a:p>
        </p:txBody>
      </p:sp>
    </p:spTree>
    <p:extLst>
      <p:ext uri="{BB962C8B-B14F-4D97-AF65-F5344CB8AC3E}">
        <p14:creationId xmlns:p14="http://schemas.microsoft.com/office/powerpoint/2010/main" val="178465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7CABCDD8-A72A-43A9-8C6C-ADD625A67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Paměťové obvody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2EF689C-008D-4172-9575-A2C0AFFE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2100" dirty="0"/>
              <a:t>Rozdělení d</a:t>
            </a:r>
            <a:r>
              <a:rPr lang="en-US" altLang="cs-CZ" sz="2100" dirty="0"/>
              <a:t>le </a:t>
            </a:r>
            <a:r>
              <a:rPr lang="en-US" altLang="cs-CZ" sz="2100" b="1" dirty="0"/>
              <a:t>z</a:t>
            </a:r>
            <a:r>
              <a:rPr lang="cs-CZ" altLang="cs-CZ" sz="2100" b="1" dirty="0" err="1"/>
              <a:t>ávislosti</a:t>
            </a:r>
            <a:r>
              <a:rPr lang="cs-CZ" altLang="cs-CZ" sz="2100" b="1" dirty="0"/>
              <a:t> na napájení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cs-CZ" sz="21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cs-CZ" sz="1700" b="1" dirty="0" err="1"/>
              <a:t>Energeticky</a:t>
            </a:r>
            <a:r>
              <a:rPr lang="en-US" altLang="cs-CZ" sz="1700" b="1" dirty="0"/>
              <a:t> </a:t>
            </a:r>
            <a:r>
              <a:rPr lang="en-US" altLang="cs-CZ" sz="1700" b="1" dirty="0" err="1"/>
              <a:t>nez</a:t>
            </a:r>
            <a:r>
              <a:rPr lang="cs-CZ" altLang="cs-CZ" sz="1700" b="1" dirty="0" err="1"/>
              <a:t>ávislé</a:t>
            </a:r>
            <a:r>
              <a:rPr lang="cs-CZ" altLang="cs-CZ" sz="1700" b="1" dirty="0"/>
              <a:t>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700" dirty="0"/>
              <a:t>Po odpojení napájení </a:t>
            </a:r>
            <a:r>
              <a:rPr lang="cs-CZ" altLang="cs-CZ" sz="1700" b="1" dirty="0"/>
              <a:t>neztrácí obsah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ROM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PROM, OTP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EPROM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EEPROM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FLASH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NVRAM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zálohovaná </a:t>
            </a:r>
            <a:r>
              <a:rPr lang="cs-CZ" altLang="cs-CZ" sz="1600" dirty="0" smtClean="0"/>
              <a:t>RAM (CMOS SRAM s baterií)</a:t>
            </a:r>
            <a:endParaRPr lang="cs-CZ" altLang="cs-CZ" sz="1600" dirty="0"/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s-CZ" altLang="cs-CZ" sz="1600" dirty="0"/>
          </a:p>
          <a:p>
            <a:pPr lvl="2" eaLnBrk="1" hangingPunct="1">
              <a:lnSpc>
                <a:spcPct val="90000"/>
              </a:lnSpc>
            </a:pPr>
            <a:r>
              <a:rPr lang="cs-CZ" altLang="cs-CZ" sz="1700" b="1" dirty="0"/>
              <a:t>Energeticky závislé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 "/>
            </a:pPr>
            <a:r>
              <a:rPr lang="cs-CZ" altLang="cs-CZ" sz="1700" dirty="0"/>
              <a:t>Po odpojení napájení </a:t>
            </a:r>
            <a:r>
              <a:rPr lang="cs-CZ" altLang="cs-CZ" sz="1700" b="1" dirty="0"/>
              <a:t>ztrácí obsah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dynamická 	(DRAM)</a:t>
            </a:r>
          </a:p>
          <a:p>
            <a:pPr lvl="3" eaLnBrk="1" hangingPunct="1">
              <a:lnSpc>
                <a:spcPct val="90000"/>
              </a:lnSpc>
            </a:pPr>
            <a:r>
              <a:rPr lang="cs-CZ" altLang="cs-CZ" sz="1600" dirty="0"/>
              <a:t>statická 	(SRAM)		</a:t>
            </a:r>
          </a:p>
          <a:p>
            <a:pPr lvl="3" eaLnBrk="1" hangingPunct="1">
              <a:lnSpc>
                <a:spcPct val="90000"/>
              </a:lnSpc>
            </a:pPr>
            <a:endParaRPr lang="cs-CZ" altLang="cs-CZ" sz="1600" dirty="0"/>
          </a:p>
        </p:txBody>
      </p:sp>
    </p:spTree>
  </p:cSld>
  <p:clrMapOvr>
    <a:masterClrMapping/>
  </p:clrMapOvr>
  <p:transition advTm="115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19D454-4D9E-4A6D-90EF-148D8F59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Třístavový budič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2B6244FE-2C6D-4F21-8259-A31A72B8A826}"/>
              </a:ext>
            </a:extLst>
          </p:cNvPr>
          <p:cNvCxnSpPr/>
          <p:nvPr/>
        </p:nvCxnSpPr>
        <p:spPr>
          <a:xfrm>
            <a:off x="3473882" y="3084158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021BE9D0-2E27-43E1-B71E-DE10D1D08B21}"/>
              </a:ext>
            </a:extLst>
          </p:cNvPr>
          <p:cNvCxnSpPr/>
          <p:nvPr/>
        </p:nvCxnSpPr>
        <p:spPr>
          <a:xfrm>
            <a:off x="3473882" y="330018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E1A33C78-643B-45B4-A2CF-6BF8C0620683}"/>
              </a:ext>
            </a:extLst>
          </p:cNvPr>
          <p:cNvCxnSpPr>
            <a:cxnSpLocks/>
          </p:cNvCxnSpPr>
          <p:nvPr/>
        </p:nvCxnSpPr>
        <p:spPr>
          <a:xfrm flipV="1">
            <a:off x="3473882" y="3084158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B781DD8-8187-4F07-9A7B-BAA089652227}"/>
              </a:ext>
            </a:extLst>
          </p:cNvPr>
          <p:cNvCxnSpPr/>
          <p:nvPr/>
        </p:nvCxnSpPr>
        <p:spPr>
          <a:xfrm>
            <a:off x="3473882" y="3768234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D46FCA95-6E9E-48D3-9B5A-A3013A742C7E}"/>
              </a:ext>
            </a:extLst>
          </p:cNvPr>
          <p:cNvCxnSpPr/>
          <p:nvPr/>
        </p:nvCxnSpPr>
        <p:spPr>
          <a:xfrm>
            <a:off x="3473882" y="3984258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2B616EA1-061F-43C9-8CBE-F291A53A8D38}"/>
              </a:ext>
            </a:extLst>
          </p:cNvPr>
          <p:cNvCxnSpPr>
            <a:cxnSpLocks/>
          </p:cNvCxnSpPr>
          <p:nvPr/>
        </p:nvCxnSpPr>
        <p:spPr>
          <a:xfrm flipV="1">
            <a:off x="3473882" y="3768234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F1EFA62-6602-460D-9D77-9E4421D26ED4}"/>
              </a:ext>
            </a:extLst>
          </p:cNvPr>
          <p:cNvCxnSpPr>
            <a:cxnSpLocks/>
          </p:cNvCxnSpPr>
          <p:nvPr/>
        </p:nvCxnSpPr>
        <p:spPr>
          <a:xfrm flipV="1">
            <a:off x="3689906" y="3444198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2E7EF31-DA3A-4A7F-A50A-BDDBDE319F9C}"/>
              </a:ext>
            </a:extLst>
          </p:cNvPr>
          <p:cNvCxnSpPr>
            <a:cxnSpLocks/>
          </p:cNvCxnSpPr>
          <p:nvPr/>
        </p:nvCxnSpPr>
        <p:spPr>
          <a:xfrm flipV="1">
            <a:off x="3689906" y="2760122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8CDBFB5B-748F-48A5-BD49-34B04EB79C44}"/>
              </a:ext>
            </a:extLst>
          </p:cNvPr>
          <p:cNvCxnSpPr>
            <a:cxnSpLocks/>
          </p:cNvCxnSpPr>
          <p:nvPr/>
        </p:nvCxnSpPr>
        <p:spPr>
          <a:xfrm>
            <a:off x="3329866" y="276012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D38F21FA-1DA7-4BD7-9E57-A25831585F69}"/>
              </a:ext>
            </a:extLst>
          </p:cNvPr>
          <p:cNvSpPr txBox="1"/>
          <p:nvPr/>
        </p:nvSpPr>
        <p:spPr>
          <a:xfrm>
            <a:off x="3041835" y="2729925"/>
            <a:ext cx="45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+5 V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730CF2F9-B8A8-4D54-8CDF-175E7C623600}"/>
              </a:ext>
            </a:extLst>
          </p:cNvPr>
          <p:cNvCxnSpPr/>
          <p:nvPr/>
        </p:nvCxnSpPr>
        <p:spPr>
          <a:xfrm>
            <a:off x="3689905" y="3606216"/>
            <a:ext cx="1800201" cy="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A4B99DFE-0526-4BBF-ABA9-0C09324B95BA}"/>
              </a:ext>
            </a:extLst>
          </p:cNvPr>
          <p:cNvCxnSpPr>
            <a:cxnSpLocks/>
          </p:cNvCxnSpPr>
          <p:nvPr/>
        </p:nvCxnSpPr>
        <p:spPr>
          <a:xfrm flipV="1">
            <a:off x="3689905" y="412827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F8F7598-3A1F-4469-AAA1-4738BABBE532}"/>
              </a:ext>
            </a:extLst>
          </p:cNvPr>
          <p:cNvSpPr txBox="1"/>
          <p:nvPr/>
        </p:nvSpPr>
        <p:spPr>
          <a:xfrm>
            <a:off x="3662282" y="4402395"/>
            <a:ext cx="648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GND</a:t>
            </a: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D979EF0C-21E3-4F40-9406-5CEEEDEB775B}"/>
              </a:ext>
            </a:extLst>
          </p:cNvPr>
          <p:cNvCxnSpPr>
            <a:cxnSpLocks/>
          </p:cNvCxnSpPr>
          <p:nvPr/>
        </p:nvCxnSpPr>
        <p:spPr>
          <a:xfrm>
            <a:off x="3491883" y="4452310"/>
            <a:ext cx="3960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3FA5B541-2EF2-4D57-922E-9DA6F40DF776}"/>
              </a:ext>
            </a:extLst>
          </p:cNvPr>
          <p:cNvCxnSpPr>
            <a:cxnSpLocks/>
          </p:cNvCxnSpPr>
          <p:nvPr/>
        </p:nvCxnSpPr>
        <p:spPr>
          <a:xfrm>
            <a:off x="3113842" y="3295501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AA664280-B25E-415C-9DDA-FAB8C6D47472}"/>
              </a:ext>
            </a:extLst>
          </p:cNvPr>
          <p:cNvCxnSpPr>
            <a:cxnSpLocks/>
          </p:cNvCxnSpPr>
          <p:nvPr/>
        </p:nvCxnSpPr>
        <p:spPr>
          <a:xfrm>
            <a:off x="3113842" y="39842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FE796E2-3644-46A0-9CFA-B394E13C8174}"/>
              </a:ext>
            </a:extLst>
          </p:cNvPr>
          <p:cNvSpPr txBox="1"/>
          <p:nvPr/>
        </p:nvSpPr>
        <p:spPr>
          <a:xfrm>
            <a:off x="5454102" y="342866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PIN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8D355D8-F4B8-4FA6-8AFC-F1604B7077DD}"/>
              </a:ext>
            </a:extLst>
          </p:cNvPr>
          <p:cNvSpPr txBox="1"/>
          <p:nvPr/>
        </p:nvSpPr>
        <p:spPr>
          <a:xfrm>
            <a:off x="1867225" y="3097609"/>
            <a:ext cx="138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A = 0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4F702EE-D5F7-47E3-8319-2BB81CF45585}"/>
              </a:ext>
            </a:extLst>
          </p:cNvPr>
          <p:cNvSpPr txBox="1"/>
          <p:nvPr/>
        </p:nvSpPr>
        <p:spPr>
          <a:xfrm>
            <a:off x="1876173" y="3738037"/>
            <a:ext cx="1215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B =1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ABA7F2D-F894-4034-BB77-1D74E32EE6AD}"/>
              </a:ext>
            </a:extLst>
          </p:cNvPr>
          <p:cNvSpPr txBox="1"/>
          <p:nvPr/>
        </p:nvSpPr>
        <p:spPr>
          <a:xfrm>
            <a:off x="3698793" y="3122650"/>
            <a:ext cx="71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zavřený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48C03E8-744C-4971-BFA2-DF77CB342A12}"/>
              </a:ext>
            </a:extLst>
          </p:cNvPr>
          <p:cNvSpPr txBox="1"/>
          <p:nvPr/>
        </p:nvSpPr>
        <p:spPr>
          <a:xfrm>
            <a:off x="3689904" y="3808013"/>
            <a:ext cx="71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otevřený</a:t>
            </a:r>
          </a:p>
        </p:txBody>
      </p: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C7351700-F765-48F0-AC2D-5F318DC070ED}"/>
              </a:ext>
            </a:extLst>
          </p:cNvPr>
          <p:cNvCxnSpPr>
            <a:cxnSpLocks/>
          </p:cNvCxnSpPr>
          <p:nvPr/>
        </p:nvCxnSpPr>
        <p:spPr>
          <a:xfrm flipV="1">
            <a:off x="3563888" y="3556898"/>
            <a:ext cx="1710195" cy="845497"/>
          </a:xfrm>
          <a:prstGeom prst="curvedConnector3">
            <a:avLst>
              <a:gd name="adj1" fmla="val -353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14E9FD7-6892-4307-9653-6222FE4F8EBA}"/>
              </a:ext>
            </a:extLst>
          </p:cNvPr>
          <p:cNvSpPr txBox="1"/>
          <p:nvPr/>
        </p:nvSpPr>
        <p:spPr>
          <a:xfrm>
            <a:off x="5954713" y="3428668"/>
            <a:ext cx="345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0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5F5D6D9-248E-49B7-B978-728D6891E3FC}"/>
              </a:ext>
            </a:extLst>
          </p:cNvPr>
          <p:cNvSpPr txBox="1"/>
          <p:nvPr/>
        </p:nvSpPr>
        <p:spPr>
          <a:xfrm>
            <a:off x="1187626" y="5209242"/>
            <a:ext cx="676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Bude-li řídícím signálem B otevřen spodní tranzistor, výstupní pin je připojen na zem a je na něm logická úroveň 0</a:t>
            </a:r>
          </a:p>
        </p:txBody>
      </p:sp>
    </p:spTree>
    <p:extLst>
      <p:ext uri="{BB962C8B-B14F-4D97-AF65-F5344CB8AC3E}">
        <p14:creationId xmlns:p14="http://schemas.microsoft.com/office/powerpoint/2010/main" val="405603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19D454-4D9E-4A6D-90EF-148D8F59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Třístavový budič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2B6244FE-2C6D-4F21-8259-A31A72B8A826}"/>
              </a:ext>
            </a:extLst>
          </p:cNvPr>
          <p:cNvCxnSpPr/>
          <p:nvPr/>
        </p:nvCxnSpPr>
        <p:spPr>
          <a:xfrm>
            <a:off x="3473882" y="3084158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021BE9D0-2E27-43E1-B71E-DE10D1D08B21}"/>
              </a:ext>
            </a:extLst>
          </p:cNvPr>
          <p:cNvCxnSpPr/>
          <p:nvPr/>
        </p:nvCxnSpPr>
        <p:spPr>
          <a:xfrm>
            <a:off x="3473882" y="3300182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E1A33C78-643B-45B4-A2CF-6BF8C0620683}"/>
              </a:ext>
            </a:extLst>
          </p:cNvPr>
          <p:cNvCxnSpPr>
            <a:cxnSpLocks/>
          </p:cNvCxnSpPr>
          <p:nvPr/>
        </p:nvCxnSpPr>
        <p:spPr>
          <a:xfrm flipV="1">
            <a:off x="3473882" y="3084158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B781DD8-8187-4F07-9A7B-BAA089652227}"/>
              </a:ext>
            </a:extLst>
          </p:cNvPr>
          <p:cNvCxnSpPr/>
          <p:nvPr/>
        </p:nvCxnSpPr>
        <p:spPr>
          <a:xfrm>
            <a:off x="3473882" y="3768234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D46FCA95-6E9E-48D3-9B5A-A3013A742C7E}"/>
              </a:ext>
            </a:extLst>
          </p:cNvPr>
          <p:cNvCxnSpPr/>
          <p:nvPr/>
        </p:nvCxnSpPr>
        <p:spPr>
          <a:xfrm>
            <a:off x="3473882" y="3984258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2B616EA1-061F-43C9-8CBE-F291A53A8D38}"/>
              </a:ext>
            </a:extLst>
          </p:cNvPr>
          <p:cNvCxnSpPr>
            <a:cxnSpLocks/>
          </p:cNvCxnSpPr>
          <p:nvPr/>
        </p:nvCxnSpPr>
        <p:spPr>
          <a:xfrm flipV="1">
            <a:off x="3473882" y="3768234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F1EFA62-6602-460D-9D77-9E4421D26ED4}"/>
              </a:ext>
            </a:extLst>
          </p:cNvPr>
          <p:cNvCxnSpPr>
            <a:cxnSpLocks/>
          </p:cNvCxnSpPr>
          <p:nvPr/>
        </p:nvCxnSpPr>
        <p:spPr>
          <a:xfrm flipV="1">
            <a:off x="3689906" y="3444198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2E7EF31-DA3A-4A7F-A50A-BDDBDE319F9C}"/>
              </a:ext>
            </a:extLst>
          </p:cNvPr>
          <p:cNvCxnSpPr>
            <a:cxnSpLocks/>
          </p:cNvCxnSpPr>
          <p:nvPr/>
        </p:nvCxnSpPr>
        <p:spPr>
          <a:xfrm flipV="1">
            <a:off x="3689906" y="2760122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8CDBFB5B-748F-48A5-BD49-34B04EB79C44}"/>
              </a:ext>
            </a:extLst>
          </p:cNvPr>
          <p:cNvCxnSpPr>
            <a:cxnSpLocks/>
          </p:cNvCxnSpPr>
          <p:nvPr/>
        </p:nvCxnSpPr>
        <p:spPr>
          <a:xfrm>
            <a:off x="3329866" y="276012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D38F21FA-1DA7-4BD7-9E57-A25831585F69}"/>
              </a:ext>
            </a:extLst>
          </p:cNvPr>
          <p:cNvSpPr txBox="1"/>
          <p:nvPr/>
        </p:nvSpPr>
        <p:spPr>
          <a:xfrm>
            <a:off x="3041835" y="2729925"/>
            <a:ext cx="45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+5 V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730CF2F9-B8A8-4D54-8CDF-175E7C623600}"/>
              </a:ext>
            </a:extLst>
          </p:cNvPr>
          <p:cNvCxnSpPr/>
          <p:nvPr/>
        </p:nvCxnSpPr>
        <p:spPr>
          <a:xfrm>
            <a:off x="3689905" y="3606216"/>
            <a:ext cx="1800201" cy="0"/>
          </a:xfrm>
          <a:prstGeom prst="straightConnector1">
            <a:avLst/>
          </a:prstGeom>
          <a:ln>
            <a:solidFill>
              <a:schemeClr val="tx1"/>
            </a:solidFill>
            <a:headEnd type="oval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A4B99DFE-0526-4BBF-ABA9-0C09324B95BA}"/>
              </a:ext>
            </a:extLst>
          </p:cNvPr>
          <p:cNvCxnSpPr>
            <a:cxnSpLocks/>
          </p:cNvCxnSpPr>
          <p:nvPr/>
        </p:nvCxnSpPr>
        <p:spPr>
          <a:xfrm flipV="1">
            <a:off x="3689905" y="4128274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F8F7598-3A1F-4469-AAA1-4738BABBE532}"/>
              </a:ext>
            </a:extLst>
          </p:cNvPr>
          <p:cNvSpPr txBox="1"/>
          <p:nvPr/>
        </p:nvSpPr>
        <p:spPr>
          <a:xfrm>
            <a:off x="3662282" y="4402395"/>
            <a:ext cx="648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GND</a:t>
            </a: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D979EF0C-21E3-4F40-9406-5CEEEDEB775B}"/>
              </a:ext>
            </a:extLst>
          </p:cNvPr>
          <p:cNvCxnSpPr>
            <a:cxnSpLocks/>
          </p:cNvCxnSpPr>
          <p:nvPr/>
        </p:nvCxnSpPr>
        <p:spPr>
          <a:xfrm>
            <a:off x="3491883" y="4452310"/>
            <a:ext cx="3960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3FA5B541-2EF2-4D57-922E-9DA6F40DF776}"/>
              </a:ext>
            </a:extLst>
          </p:cNvPr>
          <p:cNvCxnSpPr>
            <a:cxnSpLocks/>
          </p:cNvCxnSpPr>
          <p:nvPr/>
        </p:nvCxnSpPr>
        <p:spPr>
          <a:xfrm>
            <a:off x="3113842" y="3295501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AA664280-B25E-415C-9DDA-FAB8C6D47472}"/>
              </a:ext>
            </a:extLst>
          </p:cNvPr>
          <p:cNvCxnSpPr>
            <a:cxnSpLocks/>
          </p:cNvCxnSpPr>
          <p:nvPr/>
        </p:nvCxnSpPr>
        <p:spPr>
          <a:xfrm>
            <a:off x="3113842" y="39842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0FE796E2-3644-46A0-9CFA-B394E13C8174}"/>
              </a:ext>
            </a:extLst>
          </p:cNvPr>
          <p:cNvSpPr txBox="1"/>
          <p:nvPr/>
        </p:nvSpPr>
        <p:spPr>
          <a:xfrm>
            <a:off x="5454102" y="3428668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PIN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E8D355D8-F4B8-4FA6-8AFC-F1604B7077DD}"/>
              </a:ext>
            </a:extLst>
          </p:cNvPr>
          <p:cNvSpPr txBox="1"/>
          <p:nvPr/>
        </p:nvSpPr>
        <p:spPr>
          <a:xfrm>
            <a:off x="1867225" y="3097609"/>
            <a:ext cx="1381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A = 0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4F702EE-D5F7-47E3-8319-2BB81CF45585}"/>
              </a:ext>
            </a:extLst>
          </p:cNvPr>
          <p:cNvSpPr txBox="1"/>
          <p:nvPr/>
        </p:nvSpPr>
        <p:spPr>
          <a:xfrm>
            <a:off x="1876173" y="3738037"/>
            <a:ext cx="1215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B =0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FABA7F2D-F894-4034-BB77-1D74E32EE6AD}"/>
              </a:ext>
            </a:extLst>
          </p:cNvPr>
          <p:cNvSpPr txBox="1"/>
          <p:nvPr/>
        </p:nvSpPr>
        <p:spPr>
          <a:xfrm>
            <a:off x="3698793" y="3122650"/>
            <a:ext cx="71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zavřený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48C03E8-744C-4971-BFA2-DF77CB342A12}"/>
              </a:ext>
            </a:extLst>
          </p:cNvPr>
          <p:cNvSpPr txBox="1"/>
          <p:nvPr/>
        </p:nvSpPr>
        <p:spPr>
          <a:xfrm>
            <a:off x="3689904" y="3808013"/>
            <a:ext cx="711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zavřený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814E9FD7-6892-4307-9653-6222FE4F8EBA}"/>
              </a:ext>
            </a:extLst>
          </p:cNvPr>
          <p:cNvSpPr txBox="1"/>
          <p:nvPr/>
        </p:nvSpPr>
        <p:spPr>
          <a:xfrm>
            <a:off x="5954713" y="3428668"/>
            <a:ext cx="3454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cs-CZ" dirty="0"/>
              <a:t>Z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DE9BE8F-78D9-4416-8776-1DE8A2831710}"/>
              </a:ext>
            </a:extLst>
          </p:cNvPr>
          <p:cNvSpPr txBox="1"/>
          <p:nvPr/>
        </p:nvSpPr>
        <p:spPr>
          <a:xfrm>
            <a:off x="1187626" y="5209242"/>
            <a:ext cx="720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Zůstanou-li oba tranzistory uzavřené, pak není výstupní pin připojen ani na zem ani k +5V. Výstup je připojen mezi dva zavřené tranzistory, které mají téměř nekonečný odpor. Na výstupním pinu tedy není stav 0 ani 1. Výstup je ve stavu vysoké impedance</a:t>
            </a:r>
          </a:p>
        </p:txBody>
      </p:sp>
    </p:spTree>
    <p:extLst>
      <p:ext uri="{BB962C8B-B14F-4D97-AF65-F5344CB8AC3E}">
        <p14:creationId xmlns:p14="http://schemas.microsoft.com/office/powerpoint/2010/main" val="375670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5B522-1C2A-4F5D-B9AB-AEF53E03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Třístavový budič</a:t>
            </a:r>
          </a:p>
        </p:txBody>
      </p:sp>
      <p:cxnSp>
        <p:nvCxnSpPr>
          <p:cNvPr id="5" name="Přímá spojnice 4">
            <a:extLst>
              <a:ext uri="{FF2B5EF4-FFF2-40B4-BE49-F238E27FC236}">
                <a16:creationId xmlns:a16="http://schemas.microsoft.com/office/drawing/2014/main" id="{CE183623-2BD8-45B9-861C-989EBAA27C75}"/>
              </a:ext>
            </a:extLst>
          </p:cNvPr>
          <p:cNvCxnSpPr/>
          <p:nvPr/>
        </p:nvCxnSpPr>
        <p:spPr>
          <a:xfrm>
            <a:off x="2195604" y="2039943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640E6EE9-05F9-4A74-91D9-368660C158DE}"/>
              </a:ext>
            </a:extLst>
          </p:cNvPr>
          <p:cNvCxnSpPr/>
          <p:nvPr/>
        </p:nvCxnSpPr>
        <p:spPr>
          <a:xfrm>
            <a:off x="2195604" y="2255967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A4CA3921-F8DA-4511-BE56-BFE8CF7C67C0}"/>
              </a:ext>
            </a:extLst>
          </p:cNvPr>
          <p:cNvCxnSpPr>
            <a:cxnSpLocks/>
          </p:cNvCxnSpPr>
          <p:nvPr/>
        </p:nvCxnSpPr>
        <p:spPr>
          <a:xfrm flipV="1">
            <a:off x="2195604" y="2039943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9A90A078-AE31-43C4-86CE-0C76C3F5F2E3}"/>
              </a:ext>
            </a:extLst>
          </p:cNvPr>
          <p:cNvCxnSpPr/>
          <p:nvPr/>
        </p:nvCxnSpPr>
        <p:spPr>
          <a:xfrm>
            <a:off x="2195604" y="2724019"/>
            <a:ext cx="0" cy="36004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69EB0CA2-9D2A-4AB7-9434-4D6026A768E8}"/>
              </a:ext>
            </a:extLst>
          </p:cNvPr>
          <p:cNvCxnSpPr/>
          <p:nvPr/>
        </p:nvCxnSpPr>
        <p:spPr>
          <a:xfrm>
            <a:off x="2195604" y="2940043"/>
            <a:ext cx="21602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E1AA6B4E-5030-4A7A-A4BA-BA32E00AA15A}"/>
              </a:ext>
            </a:extLst>
          </p:cNvPr>
          <p:cNvCxnSpPr>
            <a:cxnSpLocks/>
          </p:cNvCxnSpPr>
          <p:nvPr/>
        </p:nvCxnSpPr>
        <p:spPr>
          <a:xfrm flipV="1">
            <a:off x="2195604" y="2724019"/>
            <a:ext cx="216024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6449DBC6-708F-45EE-B4EF-EF2C158BB104}"/>
              </a:ext>
            </a:extLst>
          </p:cNvPr>
          <p:cNvCxnSpPr>
            <a:cxnSpLocks/>
          </p:cNvCxnSpPr>
          <p:nvPr/>
        </p:nvCxnSpPr>
        <p:spPr>
          <a:xfrm flipV="1">
            <a:off x="2411628" y="2399983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DFE31D79-8A6F-4D62-982E-F12C2841C6DB}"/>
              </a:ext>
            </a:extLst>
          </p:cNvPr>
          <p:cNvCxnSpPr>
            <a:cxnSpLocks/>
          </p:cNvCxnSpPr>
          <p:nvPr/>
        </p:nvCxnSpPr>
        <p:spPr>
          <a:xfrm flipV="1">
            <a:off x="2411628" y="1715907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8C5FBDB6-97FC-402A-BA5F-E9F5B231A84B}"/>
              </a:ext>
            </a:extLst>
          </p:cNvPr>
          <p:cNvCxnSpPr>
            <a:cxnSpLocks/>
          </p:cNvCxnSpPr>
          <p:nvPr/>
        </p:nvCxnSpPr>
        <p:spPr>
          <a:xfrm>
            <a:off x="2051588" y="1715907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3DA7AD-1D04-4596-9099-E8FE3AF18A51}"/>
              </a:ext>
            </a:extLst>
          </p:cNvPr>
          <p:cNvSpPr txBox="1"/>
          <p:nvPr/>
        </p:nvSpPr>
        <p:spPr>
          <a:xfrm>
            <a:off x="1763557" y="1685710"/>
            <a:ext cx="45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+5 V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1721F55A-2603-42A5-95E3-E285A8D30BD3}"/>
              </a:ext>
            </a:extLst>
          </p:cNvPr>
          <p:cNvCxnSpPr/>
          <p:nvPr/>
        </p:nvCxnSpPr>
        <p:spPr>
          <a:xfrm>
            <a:off x="2411627" y="2562001"/>
            <a:ext cx="1800201" cy="0"/>
          </a:xfrm>
          <a:prstGeom prst="straightConnector1">
            <a:avLst/>
          </a:prstGeom>
          <a:ln>
            <a:solidFill>
              <a:schemeClr val="tx1"/>
            </a:solidFill>
            <a:headEnd type="diamond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310EDE68-674C-4717-A6E9-DFC5ADED8D0C}"/>
              </a:ext>
            </a:extLst>
          </p:cNvPr>
          <p:cNvCxnSpPr>
            <a:cxnSpLocks/>
          </p:cNvCxnSpPr>
          <p:nvPr/>
        </p:nvCxnSpPr>
        <p:spPr>
          <a:xfrm flipV="1">
            <a:off x="2411627" y="3084059"/>
            <a:ext cx="0" cy="3240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C801EB5-A1E8-485E-896B-8E360B8ABDE5}"/>
              </a:ext>
            </a:extLst>
          </p:cNvPr>
          <p:cNvSpPr txBox="1"/>
          <p:nvPr/>
        </p:nvSpPr>
        <p:spPr>
          <a:xfrm>
            <a:off x="2384004" y="3358180"/>
            <a:ext cx="648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GND</a:t>
            </a:r>
          </a:p>
        </p:txBody>
      </p: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0B002E0F-3B23-49A5-B15C-E7EA96EB8348}"/>
              </a:ext>
            </a:extLst>
          </p:cNvPr>
          <p:cNvCxnSpPr>
            <a:cxnSpLocks/>
          </p:cNvCxnSpPr>
          <p:nvPr/>
        </p:nvCxnSpPr>
        <p:spPr>
          <a:xfrm>
            <a:off x="2213605" y="3408095"/>
            <a:ext cx="39604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4D8018D7-3C2A-4883-8C2A-A8ECE78AA09F}"/>
              </a:ext>
            </a:extLst>
          </p:cNvPr>
          <p:cNvCxnSpPr>
            <a:cxnSpLocks/>
          </p:cNvCxnSpPr>
          <p:nvPr/>
        </p:nvCxnSpPr>
        <p:spPr>
          <a:xfrm>
            <a:off x="1835564" y="22512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207991F5-6669-4760-978B-6503A1535BBF}"/>
              </a:ext>
            </a:extLst>
          </p:cNvPr>
          <p:cNvCxnSpPr>
            <a:cxnSpLocks/>
          </p:cNvCxnSpPr>
          <p:nvPr/>
        </p:nvCxnSpPr>
        <p:spPr>
          <a:xfrm>
            <a:off x="1835564" y="2940043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E36EE3D-9883-41BF-8408-48C144DFBABD}"/>
              </a:ext>
            </a:extLst>
          </p:cNvPr>
          <p:cNvSpPr txBox="1"/>
          <p:nvPr/>
        </p:nvSpPr>
        <p:spPr>
          <a:xfrm>
            <a:off x="4175824" y="2384453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PIN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AB0E6264-224C-449C-AA96-4BCD0E3EDEE4}"/>
              </a:ext>
            </a:extLst>
          </p:cNvPr>
          <p:cNvSpPr txBox="1"/>
          <p:nvPr/>
        </p:nvSpPr>
        <p:spPr>
          <a:xfrm>
            <a:off x="899592" y="2060848"/>
            <a:ext cx="107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A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6400FB7-369F-4B6E-9E8F-7F627861E0D7}"/>
              </a:ext>
            </a:extLst>
          </p:cNvPr>
          <p:cNvSpPr txBox="1"/>
          <p:nvPr/>
        </p:nvSpPr>
        <p:spPr>
          <a:xfrm>
            <a:off x="899591" y="2731671"/>
            <a:ext cx="1071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Řídící signál B</a:t>
            </a:r>
          </a:p>
        </p:txBody>
      </p:sp>
      <p:graphicFrame>
        <p:nvGraphicFramePr>
          <p:cNvPr id="24" name="Tabulka 24">
            <a:extLst>
              <a:ext uri="{FF2B5EF4-FFF2-40B4-BE49-F238E27FC236}">
                <a16:creationId xmlns:a16="http://schemas.microsoft.com/office/drawing/2014/main" id="{ADB07032-899D-41A6-AFD3-43F56FCA9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66262"/>
              </p:ext>
            </p:extLst>
          </p:nvPr>
        </p:nvGraphicFramePr>
        <p:xfrm>
          <a:off x="971600" y="4869160"/>
          <a:ext cx="295232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4108">
                  <a:extLst>
                    <a:ext uri="{9D8B030D-6E8A-4147-A177-3AD203B41FA5}">
                      <a16:colId xmlns:a16="http://schemas.microsoft.com/office/drawing/2014/main" val="2306349174"/>
                    </a:ext>
                  </a:extLst>
                </a:gridCol>
                <a:gridCol w="984108">
                  <a:extLst>
                    <a:ext uri="{9D8B030D-6E8A-4147-A177-3AD203B41FA5}">
                      <a16:colId xmlns:a16="http://schemas.microsoft.com/office/drawing/2014/main" val="147557706"/>
                    </a:ext>
                  </a:extLst>
                </a:gridCol>
                <a:gridCol w="984108">
                  <a:extLst>
                    <a:ext uri="{9D8B030D-6E8A-4147-A177-3AD203B41FA5}">
                      <a16:colId xmlns:a16="http://schemas.microsoft.com/office/drawing/2014/main" val="449827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Výstup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94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2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320100"/>
                  </a:ext>
                </a:extLst>
              </a:tr>
            </a:tbl>
          </a:graphicData>
        </a:graphic>
      </p:graphicFrame>
      <p:sp>
        <p:nvSpPr>
          <p:cNvPr id="26" name="TextovéPole 25">
            <a:extLst>
              <a:ext uri="{FF2B5EF4-FFF2-40B4-BE49-F238E27FC236}">
                <a16:creationId xmlns:a16="http://schemas.microsoft.com/office/drawing/2014/main" id="{CE67630E-8BB2-405B-B220-35F154874E9E}"/>
              </a:ext>
            </a:extLst>
          </p:cNvPr>
          <p:cNvSpPr txBox="1"/>
          <p:nvPr/>
        </p:nvSpPr>
        <p:spPr>
          <a:xfrm>
            <a:off x="914247" y="433965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Nastat mohou tři situace</a:t>
            </a:r>
          </a:p>
        </p:txBody>
      </p:sp>
    </p:spTree>
    <p:extLst>
      <p:ext uri="{BB962C8B-B14F-4D97-AF65-F5344CB8AC3E}">
        <p14:creationId xmlns:p14="http://schemas.microsoft.com/office/powerpoint/2010/main" val="161430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121AF788-2536-48FB-8D87-E6F21AC18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RWM pamětí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44B16EF-2190-40B4-B94A-8DC61D4A5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435280" cy="441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700" dirty="0"/>
              <a:t>Paměti RWM (neboli nepřesně RAM) musí mít navíc řídící vstupy pro ovládání zápisu a čtení</a:t>
            </a:r>
          </a:p>
          <a:p>
            <a:pPr eaLnBrk="1" hangingPunct="1">
              <a:lnSpc>
                <a:spcPct val="80000"/>
              </a:lnSpc>
            </a:pPr>
            <a:r>
              <a:rPr lang="cs-CZ" altLang="cs-CZ" sz="1700" b="1" dirty="0"/>
              <a:t>Zápis</a:t>
            </a:r>
            <a:r>
              <a:rPr lang="cs-CZ" altLang="cs-CZ" sz="1700" dirty="0"/>
              <a:t> se aktivuje řídícím vstupem, který se obvykle jmenuje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WR – </a:t>
            </a:r>
            <a:r>
              <a:rPr lang="cs-CZ" altLang="cs-CZ" sz="1500" dirty="0" err="1"/>
              <a:t>Write</a:t>
            </a:r>
            <a:endParaRPr lang="cs-CZ" altLang="cs-CZ" sz="15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WE – </a:t>
            </a:r>
            <a:r>
              <a:rPr lang="cs-CZ" altLang="cs-CZ" sz="1500" dirty="0" err="1"/>
              <a:t>Write</a:t>
            </a:r>
            <a:r>
              <a:rPr lang="cs-CZ" altLang="cs-CZ" sz="1500" dirty="0"/>
              <a:t> </a:t>
            </a:r>
            <a:r>
              <a:rPr lang="cs-CZ" altLang="cs-CZ" sz="1500" dirty="0" err="1"/>
              <a:t>Enable</a:t>
            </a:r>
            <a:endParaRPr lang="cs-CZ" altLang="cs-CZ" sz="1500" dirty="0"/>
          </a:p>
          <a:p>
            <a:pPr eaLnBrk="1" hangingPunct="1">
              <a:lnSpc>
                <a:spcPct val="80000"/>
              </a:lnSpc>
            </a:pPr>
            <a:r>
              <a:rPr lang="cs-CZ" altLang="cs-CZ" sz="1700" b="1" dirty="0"/>
              <a:t>Čtení</a:t>
            </a:r>
            <a:r>
              <a:rPr lang="cs-CZ" altLang="cs-CZ" sz="1700" dirty="0"/>
              <a:t> se aktivuje řídícím vstupem, který se obvykle jmenuje</a:t>
            </a:r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RD – </a:t>
            </a:r>
            <a:r>
              <a:rPr lang="cs-CZ" altLang="cs-CZ" sz="1500" dirty="0" err="1"/>
              <a:t>Read</a:t>
            </a:r>
            <a:endParaRPr lang="cs-CZ" altLang="cs-CZ" sz="1500" dirty="0"/>
          </a:p>
          <a:p>
            <a:pPr lvl="1" eaLnBrk="1" hangingPunct="1">
              <a:lnSpc>
                <a:spcPct val="80000"/>
              </a:lnSpc>
            </a:pPr>
            <a:r>
              <a:rPr lang="cs-CZ" altLang="cs-CZ" sz="1500" dirty="0"/>
              <a:t>OE – Output </a:t>
            </a:r>
            <a:r>
              <a:rPr lang="cs-CZ" altLang="cs-CZ" sz="1500" dirty="0" err="1"/>
              <a:t>Enable</a:t>
            </a:r>
            <a:endParaRPr lang="cs-CZ" altLang="cs-CZ" sz="1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700" dirty="0"/>
          </a:p>
          <a:p>
            <a:pPr eaLnBrk="1" hangingPunct="1"/>
            <a:r>
              <a:rPr lang="cs-CZ" altLang="cs-CZ" sz="1700" dirty="0"/>
              <a:t>Zápis není nikdy aktivován trvale, ale paměti se pouze krátkým impulsem na vstupu WR (WE) oznámí, že teď má provést zápis bajtu (log. úrovně na nastavené na vývodech D0-D7) na vybranou adresu (nastavena na vývodech A0-An)</a:t>
            </a:r>
          </a:p>
          <a:p>
            <a:pPr eaLnBrk="1" hangingPunct="1"/>
            <a:r>
              <a:rPr lang="cs-CZ" altLang="cs-CZ" sz="1700" dirty="0"/>
              <a:t>Před zápisem bajtu je tedy nutné na datových a adresačních vývodech nastavit hodnotu zapisovaného bajtu a vybrat adresu, přičemž v tuto chvíli není aktivní ani čtení ani zápis – probíhá příprava zápisu, po které je dán impuls k zapsání signálem WR (WE)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cs-CZ" altLang="cs-CZ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724EE11F-1F75-4574-9F38-0FCC8C27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Zápis do RWM paměti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2974702-3F9E-42F1-8F92-A7BB2C347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19461" name="Line 4">
            <a:extLst>
              <a:ext uri="{FF2B5EF4-FFF2-40B4-BE49-F238E27FC236}">
                <a16:creationId xmlns:a16="http://schemas.microsoft.com/office/drawing/2014/main" id="{C659AACD-4728-4073-A85A-5BE2E535E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6E8A2371-1272-46E5-82D9-7B72D8A02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3" name="Line 6">
            <a:extLst>
              <a:ext uri="{FF2B5EF4-FFF2-40B4-BE49-F238E27FC236}">
                <a16:creationId xmlns:a16="http://schemas.microsoft.com/office/drawing/2014/main" id="{F5F6912C-CAD0-467E-913E-0F9E75530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4" name="Line 7">
            <a:extLst>
              <a:ext uri="{FF2B5EF4-FFF2-40B4-BE49-F238E27FC236}">
                <a16:creationId xmlns:a16="http://schemas.microsoft.com/office/drawing/2014/main" id="{2B8C803D-88F3-428A-A091-FC68FB459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85FF4423-240A-400E-8459-1B1B7A35D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5DF6709B-87B3-4BF2-9B3E-F095C145F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770FB4CB-549B-4FA7-AD74-C5BFAFAA9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8" name="Line 11">
            <a:extLst>
              <a:ext uri="{FF2B5EF4-FFF2-40B4-BE49-F238E27FC236}">
                <a16:creationId xmlns:a16="http://schemas.microsoft.com/office/drawing/2014/main" id="{8B7F07CE-4C64-42F1-AF41-692E259AB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69" name="Line 12">
            <a:extLst>
              <a:ext uri="{FF2B5EF4-FFF2-40B4-BE49-F238E27FC236}">
                <a16:creationId xmlns:a16="http://schemas.microsoft.com/office/drawing/2014/main" id="{9C713799-7B9F-421A-AAC3-1CBD8138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0" name="Line 13">
            <a:extLst>
              <a:ext uri="{FF2B5EF4-FFF2-40B4-BE49-F238E27FC236}">
                <a16:creationId xmlns:a16="http://schemas.microsoft.com/office/drawing/2014/main" id="{9D82D08A-B640-449E-971B-8DE7028F6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1" name="Line 14">
            <a:extLst>
              <a:ext uri="{FF2B5EF4-FFF2-40B4-BE49-F238E27FC236}">
                <a16:creationId xmlns:a16="http://schemas.microsoft.com/office/drawing/2014/main" id="{51208594-A322-49ED-8072-A8E17AA4E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2" name="Line 15">
            <a:extLst>
              <a:ext uri="{FF2B5EF4-FFF2-40B4-BE49-F238E27FC236}">
                <a16:creationId xmlns:a16="http://schemas.microsoft.com/office/drawing/2014/main" id="{4A062FC8-16BD-485C-BC49-AC678D225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3" name="Line 16">
            <a:extLst>
              <a:ext uri="{FF2B5EF4-FFF2-40B4-BE49-F238E27FC236}">
                <a16:creationId xmlns:a16="http://schemas.microsoft.com/office/drawing/2014/main" id="{F5537E7A-8395-4F4B-8826-D140451DF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4" name="Line 17">
            <a:extLst>
              <a:ext uri="{FF2B5EF4-FFF2-40B4-BE49-F238E27FC236}">
                <a16:creationId xmlns:a16="http://schemas.microsoft.com/office/drawing/2014/main" id="{0C95F31F-6135-4433-96A6-A6868FBB5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5" name="Line 18">
            <a:extLst>
              <a:ext uri="{FF2B5EF4-FFF2-40B4-BE49-F238E27FC236}">
                <a16:creationId xmlns:a16="http://schemas.microsoft.com/office/drawing/2014/main" id="{ECD8FE0C-4D0E-4B04-8735-7E6C26CED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6" name="Line 19">
            <a:extLst>
              <a:ext uri="{FF2B5EF4-FFF2-40B4-BE49-F238E27FC236}">
                <a16:creationId xmlns:a16="http://schemas.microsoft.com/office/drawing/2014/main" id="{31E32F40-FF61-4D1B-8E20-53937EBAE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7" name="Line 20">
            <a:extLst>
              <a:ext uri="{FF2B5EF4-FFF2-40B4-BE49-F238E27FC236}">
                <a16:creationId xmlns:a16="http://schemas.microsoft.com/office/drawing/2014/main" id="{498B8B0E-69B7-4D2E-B08C-6E666AA20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8" name="Line 21">
            <a:extLst>
              <a:ext uri="{FF2B5EF4-FFF2-40B4-BE49-F238E27FC236}">
                <a16:creationId xmlns:a16="http://schemas.microsoft.com/office/drawing/2014/main" id="{388B45E3-59ED-480C-9BB8-228464D10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79" name="Line 22">
            <a:extLst>
              <a:ext uri="{FF2B5EF4-FFF2-40B4-BE49-F238E27FC236}">
                <a16:creationId xmlns:a16="http://schemas.microsoft.com/office/drawing/2014/main" id="{26585CA7-3572-485A-A205-84D0AF1D1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80" name="Line 23">
            <a:extLst>
              <a:ext uri="{FF2B5EF4-FFF2-40B4-BE49-F238E27FC236}">
                <a16:creationId xmlns:a16="http://schemas.microsoft.com/office/drawing/2014/main" id="{B732C982-CD87-46B1-B9D8-560FA322AF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81" name="Line 24">
            <a:extLst>
              <a:ext uri="{FF2B5EF4-FFF2-40B4-BE49-F238E27FC236}">
                <a16:creationId xmlns:a16="http://schemas.microsoft.com/office/drawing/2014/main" id="{64766272-1E0A-4AFB-81E3-D69DE9D1F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82" name="Line 25">
            <a:extLst>
              <a:ext uri="{FF2B5EF4-FFF2-40B4-BE49-F238E27FC236}">
                <a16:creationId xmlns:a16="http://schemas.microsoft.com/office/drawing/2014/main" id="{1AC9CB57-14DF-4C63-B8E5-6EEF424AD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83" name="Line 26">
            <a:extLst>
              <a:ext uri="{FF2B5EF4-FFF2-40B4-BE49-F238E27FC236}">
                <a16:creationId xmlns:a16="http://schemas.microsoft.com/office/drawing/2014/main" id="{18D80F89-1DF7-4A64-86ED-68310D606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84" name="Line 27">
            <a:extLst>
              <a:ext uri="{FF2B5EF4-FFF2-40B4-BE49-F238E27FC236}">
                <a16:creationId xmlns:a16="http://schemas.microsoft.com/office/drawing/2014/main" id="{97398B8E-8ABA-431D-A621-EBA764C88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85" name="Text Box 28">
            <a:extLst>
              <a:ext uri="{FF2B5EF4-FFF2-40B4-BE49-F238E27FC236}">
                <a16:creationId xmlns:a16="http://schemas.microsoft.com/office/drawing/2014/main" id="{6D85301B-565B-4FD5-A571-C2D1A2353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19486" name="Text Box 29">
            <a:extLst>
              <a:ext uri="{FF2B5EF4-FFF2-40B4-BE49-F238E27FC236}">
                <a16:creationId xmlns:a16="http://schemas.microsoft.com/office/drawing/2014/main" id="{ACDB43C7-B82C-4B77-88DC-B046DC2FA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19487" name="Line 30">
            <a:extLst>
              <a:ext uri="{FF2B5EF4-FFF2-40B4-BE49-F238E27FC236}">
                <a16:creationId xmlns:a16="http://schemas.microsoft.com/office/drawing/2014/main" id="{4E523E9F-599D-4E9A-9E07-547919D6B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88" name="Line 31">
            <a:extLst>
              <a:ext uri="{FF2B5EF4-FFF2-40B4-BE49-F238E27FC236}">
                <a16:creationId xmlns:a16="http://schemas.microsoft.com/office/drawing/2014/main" id="{35A3D20B-C8C9-40CA-9F05-931CC8A3E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89" name="Line 32">
            <a:extLst>
              <a:ext uri="{FF2B5EF4-FFF2-40B4-BE49-F238E27FC236}">
                <a16:creationId xmlns:a16="http://schemas.microsoft.com/office/drawing/2014/main" id="{94A14F70-B414-45A9-9182-CC5CC319D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490" name="Text Box 33">
            <a:extLst>
              <a:ext uri="{FF2B5EF4-FFF2-40B4-BE49-F238E27FC236}">
                <a16:creationId xmlns:a16="http://schemas.microsoft.com/office/drawing/2014/main" id="{39E1C56D-CE13-4E9A-A860-D32049BD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19491" name="Text Box 34">
            <a:extLst>
              <a:ext uri="{FF2B5EF4-FFF2-40B4-BE49-F238E27FC236}">
                <a16:creationId xmlns:a16="http://schemas.microsoft.com/office/drawing/2014/main" id="{6BED6627-3B91-4117-A244-EC4823948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19492" name="Text Box 35">
            <a:extLst>
              <a:ext uri="{FF2B5EF4-FFF2-40B4-BE49-F238E27FC236}">
                <a16:creationId xmlns:a16="http://schemas.microsoft.com/office/drawing/2014/main" id="{2C0629B4-443C-43DD-AD2C-148EA54F1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19493" name="Text Box 36">
            <a:extLst>
              <a:ext uri="{FF2B5EF4-FFF2-40B4-BE49-F238E27FC236}">
                <a16:creationId xmlns:a16="http://schemas.microsoft.com/office/drawing/2014/main" id="{E0444F55-9205-4812-9977-9320C66D9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19494" name="Text Box 37">
            <a:extLst>
              <a:ext uri="{FF2B5EF4-FFF2-40B4-BE49-F238E27FC236}">
                <a16:creationId xmlns:a16="http://schemas.microsoft.com/office/drawing/2014/main" id="{B6309BF9-2E4E-476E-9711-89E651F7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9495" name="Text Box 38">
            <a:extLst>
              <a:ext uri="{FF2B5EF4-FFF2-40B4-BE49-F238E27FC236}">
                <a16:creationId xmlns:a16="http://schemas.microsoft.com/office/drawing/2014/main" id="{C7181F0E-7862-4ADC-B8E7-D93F11F5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9496" name="Text Box 39">
            <a:extLst>
              <a:ext uri="{FF2B5EF4-FFF2-40B4-BE49-F238E27FC236}">
                <a16:creationId xmlns:a16="http://schemas.microsoft.com/office/drawing/2014/main" id="{935801BD-9516-4519-BC52-8D0E14348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9497" name="Text Box 40">
            <a:extLst>
              <a:ext uri="{FF2B5EF4-FFF2-40B4-BE49-F238E27FC236}">
                <a16:creationId xmlns:a16="http://schemas.microsoft.com/office/drawing/2014/main" id="{C99D7578-9103-44E8-AE32-A7712FF0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498" name="Text Box 41">
            <a:extLst>
              <a:ext uri="{FF2B5EF4-FFF2-40B4-BE49-F238E27FC236}">
                <a16:creationId xmlns:a16="http://schemas.microsoft.com/office/drawing/2014/main" id="{62EAD35C-8AC4-4572-91F5-5EC8A00D4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499" name="Text Box 42">
            <a:extLst>
              <a:ext uri="{FF2B5EF4-FFF2-40B4-BE49-F238E27FC236}">
                <a16:creationId xmlns:a16="http://schemas.microsoft.com/office/drawing/2014/main" id="{CE99A1ED-7082-47DD-8436-3B6ECB4D8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500" name="Text Box 43">
            <a:extLst>
              <a:ext uri="{FF2B5EF4-FFF2-40B4-BE49-F238E27FC236}">
                <a16:creationId xmlns:a16="http://schemas.microsoft.com/office/drawing/2014/main" id="{B370653E-9948-4903-A3E7-62D2C847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501" name="Text Box 44">
            <a:extLst>
              <a:ext uri="{FF2B5EF4-FFF2-40B4-BE49-F238E27FC236}">
                <a16:creationId xmlns:a16="http://schemas.microsoft.com/office/drawing/2014/main" id="{A3CFD4C7-4998-4231-B54E-DBDB8115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502" name="Text Box 45">
            <a:extLst>
              <a:ext uri="{FF2B5EF4-FFF2-40B4-BE49-F238E27FC236}">
                <a16:creationId xmlns:a16="http://schemas.microsoft.com/office/drawing/2014/main" id="{CAE3D2EB-6DBD-4200-BF1B-B3C6B2C30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338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503" name="Text Box 46">
            <a:extLst>
              <a:ext uri="{FF2B5EF4-FFF2-40B4-BE49-F238E27FC236}">
                <a16:creationId xmlns:a16="http://schemas.microsoft.com/office/drawing/2014/main" id="{EA6FAF01-045C-44DD-AFFD-60598863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504" name="Text Box 47">
            <a:extLst>
              <a:ext uri="{FF2B5EF4-FFF2-40B4-BE49-F238E27FC236}">
                <a16:creationId xmlns:a16="http://schemas.microsoft.com/office/drawing/2014/main" id="{15D9096D-87BD-4AA2-9564-65F94ED8D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505" name="Text Box 48">
            <a:extLst>
              <a:ext uri="{FF2B5EF4-FFF2-40B4-BE49-F238E27FC236}">
                <a16:creationId xmlns:a16="http://schemas.microsoft.com/office/drawing/2014/main" id="{F6F5360B-62F3-4841-BB47-4DABE5FC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15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506" name="Text Box 49">
            <a:extLst>
              <a:ext uri="{FF2B5EF4-FFF2-40B4-BE49-F238E27FC236}">
                <a16:creationId xmlns:a16="http://schemas.microsoft.com/office/drawing/2014/main" id="{F85812F6-77CA-4F49-89DC-F55470E6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9507" name="Text Box 50">
            <a:extLst>
              <a:ext uri="{FF2B5EF4-FFF2-40B4-BE49-F238E27FC236}">
                <a16:creationId xmlns:a16="http://schemas.microsoft.com/office/drawing/2014/main" id="{021A5BDA-D4D7-439A-BF2B-3FBC7557A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7732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D0</a:t>
            </a:r>
          </a:p>
        </p:txBody>
      </p:sp>
      <p:sp>
        <p:nvSpPr>
          <p:cNvPr id="19508" name="Text Box 51">
            <a:extLst>
              <a:ext uri="{FF2B5EF4-FFF2-40B4-BE49-F238E27FC236}">
                <a16:creationId xmlns:a16="http://schemas.microsoft.com/office/drawing/2014/main" id="{8F1C073D-1E1F-4ED7-A107-78C898DA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0605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D1</a:t>
            </a:r>
          </a:p>
        </p:txBody>
      </p:sp>
      <p:sp>
        <p:nvSpPr>
          <p:cNvPr id="19509" name="Text Box 52">
            <a:extLst>
              <a:ext uri="{FF2B5EF4-FFF2-40B4-BE49-F238E27FC236}">
                <a16:creationId xmlns:a16="http://schemas.microsoft.com/office/drawing/2014/main" id="{76D1C9DB-89CB-467F-AAC0-1CDF12FC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357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D7</a:t>
            </a:r>
          </a:p>
        </p:txBody>
      </p:sp>
      <p:sp>
        <p:nvSpPr>
          <p:cNvPr id="19510" name="Line 53">
            <a:extLst>
              <a:ext uri="{FF2B5EF4-FFF2-40B4-BE49-F238E27FC236}">
                <a16:creationId xmlns:a16="http://schemas.microsoft.com/office/drawing/2014/main" id="{E9967D3E-9139-4D25-A087-31A11875F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5373688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511" name="Line 54">
            <a:extLst>
              <a:ext uri="{FF2B5EF4-FFF2-40B4-BE49-F238E27FC236}">
                <a16:creationId xmlns:a16="http://schemas.microsoft.com/office/drawing/2014/main" id="{0048CD21-8592-4502-8BEE-E922C6BF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373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512" name="Line 55">
            <a:extLst>
              <a:ext uri="{FF2B5EF4-FFF2-40B4-BE49-F238E27FC236}">
                <a16:creationId xmlns:a16="http://schemas.microsoft.com/office/drawing/2014/main" id="{56284634-898B-4F85-950C-03A8C285B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5589588"/>
            <a:ext cx="3603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513" name="Text Box 56">
            <a:extLst>
              <a:ext uri="{FF2B5EF4-FFF2-40B4-BE49-F238E27FC236}">
                <a16:creationId xmlns:a16="http://schemas.microsoft.com/office/drawing/2014/main" id="{2B6D75C9-A33E-4E69-9204-5B2CC1D5F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2292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CS</a:t>
            </a:r>
          </a:p>
        </p:txBody>
      </p:sp>
      <p:sp>
        <p:nvSpPr>
          <p:cNvPr id="19514" name="Line 57">
            <a:extLst>
              <a:ext uri="{FF2B5EF4-FFF2-40B4-BE49-F238E27FC236}">
                <a16:creationId xmlns:a16="http://schemas.microsoft.com/office/drawing/2014/main" id="{6E81CBD6-8C6A-4A4A-90CA-B805ACC25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3006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515" name="Line 58">
            <a:extLst>
              <a:ext uri="{FF2B5EF4-FFF2-40B4-BE49-F238E27FC236}">
                <a16:creationId xmlns:a16="http://schemas.microsoft.com/office/drawing/2014/main" id="{AB0464D8-D9F1-4BB4-BF78-A137B7A9D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734050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516" name="Text Box 59">
            <a:extLst>
              <a:ext uri="{FF2B5EF4-FFF2-40B4-BE49-F238E27FC236}">
                <a16:creationId xmlns:a16="http://schemas.microsoft.com/office/drawing/2014/main" id="{A5BC9E18-8EB3-4680-8EDF-CC81236E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1656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RD</a:t>
            </a:r>
          </a:p>
        </p:txBody>
      </p:sp>
      <p:sp>
        <p:nvSpPr>
          <p:cNvPr id="19517" name="Text Box 60">
            <a:extLst>
              <a:ext uri="{FF2B5EF4-FFF2-40B4-BE49-F238E27FC236}">
                <a16:creationId xmlns:a16="http://schemas.microsoft.com/office/drawing/2014/main" id="{A1C83973-E579-4D88-9DC6-3CB65EC1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769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WR</a:t>
            </a:r>
          </a:p>
        </p:txBody>
      </p:sp>
      <p:sp>
        <p:nvSpPr>
          <p:cNvPr id="19518" name="Line 61">
            <a:extLst>
              <a:ext uri="{FF2B5EF4-FFF2-40B4-BE49-F238E27FC236}">
                <a16:creationId xmlns:a16="http://schemas.microsoft.com/office/drawing/2014/main" id="{677BBB0A-8B44-41C4-9799-D7111812D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5895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519" name="Line 62">
            <a:extLst>
              <a:ext uri="{FF2B5EF4-FFF2-40B4-BE49-F238E27FC236}">
                <a16:creationId xmlns:a16="http://schemas.microsoft.com/office/drawing/2014/main" id="{F8ECA515-E1BD-4A43-9DAF-5DC4EF315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9499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9520" name="Text Box 65">
            <a:extLst>
              <a:ext uri="{FF2B5EF4-FFF2-40B4-BE49-F238E27FC236}">
                <a16:creationId xmlns:a16="http://schemas.microsoft.com/office/drawing/2014/main" id="{17022FBF-F9B1-4F57-B018-CC75F9DD8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451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9521" name="Text Box 66">
            <a:extLst>
              <a:ext uri="{FF2B5EF4-FFF2-40B4-BE49-F238E27FC236}">
                <a16:creationId xmlns:a16="http://schemas.microsoft.com/office/drawing/2014/main" id="{22F9E12C-7762-4FFC-91A6-734876E69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80548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99395" name="Text Box 67">
            <a:extLst>
              <a:ext uri="{FF2B5EF4-FFF2-40B4-BE49-F238E27FC236}">
                <a16:creationId xmlns:a16="http://schemas.microsoft.com/office/drawing/2014/main" id="{D895AB1A-BCEE-4553-A94A-48276D48A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716338"/>
            <a:ext cx="3024187" cy="105886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Nejprve vybereme adresu, na kterou se bude zapisovat pomocí adresačních vstupů A0-A12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1400"/>
              <a:t>Vybraná adresa 7</a:t>
            </a:r>
          </a:p>
        </p:txBody>
      </p:sp>
      <p:sp>
        <p:nvSpPr>
          <p:cNvPr id="99396" name="Line 68">
            <a:extLst>
              <a:ext uri="{FF2B5EF4-FFF2-40B4-BE49-F238E27FC236}">
                <a16:creationId xmlns:a16="http://schemas.microsoft.com/office/drawing/2014/main" id="{86E69D79-8805-439A-BB4F-1A3B0A4560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9113" y="3573463"/>
            <a:ext cx="230505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9397" name="Text Box 69">
            <a:extLst>
              <a:ext uri="{FF2B5EF4-FFF2-40B4-BE49-F238E27FC236}">
                <a16:creationId xmlns:a16="http://schemas.microsoft.com/office/drawing/2014/main" id="{34CB7786-B4FC-4167-81AE-848245C97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084763"/>
            <a:ext cx="4248150" cy="10493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Neprobíhá  ani zápis ani čtení – zatím probíhá pouze přípravná fáze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1400"/>
              <a:t>Na obou řídících vstupech RD i WR je neaktivní úroveň</a:t>
            </a:r>
          </a:p>
        </p:txBody>
      </p:sp>
      <p:sp>
        <p:nvSpPr>
          <p:cNvPr id="99398" name="Line 70">
            <a:extLst>
              <a:ext uri="{FF2B5EF4-FFF2-40B4-BE49-F238E27FC236}">
                <a16:creationId xmlns:a16="http://schemas.microsoft.com/office/drawing/2014/main" id="{4D03E330-E0E5-4E90-8D28-3BE76955AB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5589588"/>
            <a:ext cx="12969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95" grpId="0" animBg="1"/>
      <p:bldP spid="993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6749584C-03E3-462B-A4EF-2ADD94A6C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Zápis do RWM paměti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1A43A01-B166-4DD4-AC95-BEB4103D1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C1846511-1F4E-4B82-9DD0-D28CC8725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3EE2D90C-BF1B-48C1-9F32-E66F6A4E4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7" name="Line 6">
            <a:extLst>
              <a:ext uri="{FF2B5EF4-FFF2-40B4-BE49-F238E27FC236}">
                <a16:creationId xmlns:a16="http://schemas.microsoft.com/office/drawing/2014/main" id="{678DC9A0-4902-4B55-8C9C-9EE01BBBF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8" name="Line 7">
            <a:extLst>
              <a:ext uri="{FF2B5EF4-FFF2-40B4-BE49-F238E27FC236}">
                <a16:creationId xmlns:a16="http://schemas.microsoft.com/office/drawing/2014/main" id="{EE39D633-390A-4FD1-A941-2D66F2528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7106A9E3-46D9-41D3-8E3B-116CF70C0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9F0FBF1E-1272-4AB0-A963-AF063F93F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1" name="Line 10">
            <a:extLst>
              <a:ext uri="{FF2B5EF4-FFF2-40B4-BE49-F238E27FC236}">
                <a16:creationId xmlns:a16="http://schemas.microsoft.com/office/drawing/2014/main" id="{E78DF8C5-7A7C-4DD4-A970-EE8CBEB17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2" name="Line 11">
            <a:extLst>
              <a:ext uri="{FF2B5EF4-FFF2-40B4-BE49-F238E27FC236}">
                <a16:creationId xmlns:a16="http://schemas.microsoft.com/office/drawing/2014/main" id="{E70410CD-FE7B-4615-A208-5857AA627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A0A92A7A-7785-4642-B8EA-4750B20DF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CF6C6A47-242C-4A7C-93CB-790D779BE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5" name="Line 14">
            <a:extLst>
              <a:ext uri="{FF2B5EF4-FFF2-40B4-BE49-F238E27FC236}">
                <a16:creationId xmlns:a16="http://schemas.microsoft.com/office/drawing/2014/main" id="{43E9F508-8F15-4F56-AFD6-A845CEA71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6" name="Line 15">
            <a:extLst>
              <a:ext uri="{FF2B5EF4-FFF2-40B4-BE49-F238E27FC236}">
                <a16:creationId xmlns:a16="http://schemas.microsoft.com/office/drawing/2014/main" id="{54E7BFC7-678D-4C74-A26E-4B857FF39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7" name="Line 16">
            <a:extLst>
              <a:ext uri="{FF2B5EF4-FFF2-40B4-BE49-F238E27FC236}">
                <a16:creationId xmlns:a16="http://schemas.microsoft.com/office/drawing/2014/main" id="{CE7B0F43-F55B-4E52-B0CF-30C8900B1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8" name="Line 17">
            <a:extLst>
              <a:ext uri="{FF2B5EF4-FFF2-40B4-BE49-F238E27FC236}">
                <a16:creationId xmlns:a16="http://schemas.microsoft.com/office/drawing/2014/main" id="{D3AABF1F-4AF7-49D8-AD05-8CE8336B1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499" name="Line 18">
            <a:extLst>
              <a:ext uri="{FF2B5EF4-FFF2-40B4-BE49-F238E27FC236}">
                <a16:creationId xmlns:a16="http://schemas.microsoft.com/office/drawing/2014/main" id="{1FB656CC-AD76-48C8-9CE0-325778351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0" name="Line 19">
            <a:extLst>
              <a:ext uri="{FF2B5EF4-FFF2-40B4-BE49-F238E27FC236}">
                <a16:creationId xmlns:a16="http://schemas.microsoft.com/office/drawing/2014/main" id="{50742360-C6E1-4E0D-86C5-E946AD0A9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1" name="Line 20">
            <a:extLst>
              <a:ext uri="{FF2B5EF4-FFF2-40B4-BE49-F238E27FC236}">
                <a16:creationId xmlns:a16="http://schemas.microsoft.com/office/drawing/2014/main" id="{6031B0B6-2BB8-4AC2-89B0-9E0233EE6B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2" name="Line 21">
            <a:extLst>
              <a:ext uri="{FF2B5EF4-FFF2-40B4-BE49-F238E27FC236}">
                <a16:creationId xmlns:a16="http://schemas.microsoft.com/office/drawing/2014/main" id="{66DD7D27-80BF-47DC-9EAE-3EA1C01F3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3" name="Line 22">
            <a:extLst>
              <a:ext uri="{FF2B5EF4-FFF2-40B4-BE49-F238E27FC236}">
                <a16:creationId xmlns:a16="http://schemas.microsoft.com/office/drawing/2014/main" id="{2FCE9866-E9D1-47B5-A7CA-AC6F272CC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4" name="Line 23">
            <a:extLst>
              <a:ext uri="{FF2B5EF4-FFF2-40B4-BE49-F238E27FC236}">
                <a16:creationId xmlns:a16="http://schemas.microsoft.com/office/drawing/2014/main" id="{3610CCE2-DA43-4220-8A46-E8AC46FEF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5" name="Line 24">
            <a:extLst>
              <a:ext uri="{FF2B5EF4-FFF2-40B4-BE49-F238E27FC236}">
                <a16:creationId xmlns:a16="http://schemas.microsoft.com/office/drawing/2014/main" id="{C8B4FCDF-A239-4389-B374-FD054108C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6" name="Line 25">
            <a:extLst>
              <a:ext uri="{FF2B5EF4-FFF2-40B4-BE49-F238E27FC236}">
                <a16:creationId xmlns:a16="http://schemas.microsoft.com/office/drawing/2014/main" id="{FBC214D9-39B6-4CC4-AA60-086C3777B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7" name="Line 26">
            <a:extLst>
              <a:ext uri="{FF2B5EF4-FFF2-40B4-BE49-F238E27FC236}">
                <a16:creationId xmlns:a16="http://schemas.microsoft.com/office/drawing/2014/main" id="{0485B182-0649-435D-9024-4BE21A85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8" name="Line 27">
            <a:extLst>
              <a:ext uri="{FF2B5EF4-FFF2-40B4-BE49-F238E27FC236}">
                <a16:creationId xmlns:a16="http://schemas.microsoft.com/office/drawing/2014/main" id="{B8E8FDE5-A0A1-41A2-A8BB-12ADA6768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09" name="Text Box 28">
            <a:extLst>
              <a:ext uri="{FF2B5EF4-FFF2-40B4-BE49-F238E27FC236}">
                <a16:creationId xmlns:a16="http://schemas.microsoft.com/office/drawing/2014/main" id="{4AD04C9C-46F0-48F2-AB66-191F9227E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20510" name="Text Box 29">
            <a:extLst>
              <a:ext uri="{FF2B5EF4-FFF2-40B4-BE49-F238E27FC236}">
                <a16:creationId xmlns:a16="http://schemas.microsoft.com/office/drawing/2014/main" id="{32647FDB-4769-46E6-A259-F6322D767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20511" name="Line 30">
            <a:extLst>
              <a:ext uri="{FF2B5EF4-FFF2-40B4-BE49-F238E27FC236}">
                <a16:creationId xmlns:a16="http://schemas.microsoft.com/office/drawing/2014/main" id="{0FD421B9-E296-4A6B-AAFE-DAF91A712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12" name="Line 31">
            <a:extLst>
              <a:ext uri="{FF2B5EF4-FFF2-40B4-BE49-F238E27FC236}">
                <a16:creationId xmlns:a16="http://schemas.microsoft.com/office/drawing/2014/main" id="{7F34B29E-02A9-4FC7-97C9-1FC09B50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13" name="Line 32">
            <a:extLst>
              <a:ext uri="{FF2B5EF4-FFF2-40B4-BE49-F238E27FC236}">
                <a16:creationId xmlns:a16="http://schemas.microsoft.com/office/drawing/2014/main" id="{D3B0C2C5-D4DF-44D6-AE78-05A1BA3A8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14" name="Text Box 33">
            <a:extLst>
              <a:ext uri="{FF2B5EF4-FFF2-40B4-BE49-F238E27FC236}">
                <a16:creationId xmlns:a16="http://schemas.microsoft.com/office/drawing/2014/main" id="{284AF981-3752-4283-8AB8-E7868702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20515" name="Text Box 34">
            <a:extLst>
              <a:ext uri="{FF2B5EF4-FFF2-40B4-BE49-F238E27FC236}">
                <a16:creationId xmlns:a16="http://schemas.microsoft.com/office/drawing/2014/main" id="{D47AB8CD-911C-4B1C-A6D4-00F556B8C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20516" name="Text Box 35">
            <a:extLst>
              <a:ext uri="{FF2B5EF4-FFF2-40B4-BE49-F238E27FC236}">
                <a16:creationId xmlns:a16="http://schemas.microsoft.com/office/drawing/2014/main" id="{2127E2B1-A98B-4BC8-B99C-489FF026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20517" name="Text Box 36">
            <a:extLst>
              <a:ext uri="{FF2B5EF4-FFF2-40B4-BE49-F238E27FC236}">
                <a16:creationId xmlns:a16="http://schemas.microsoft.com/office/drawing/2014/main" id="{23739CC4-BA4C-458C-BF0D-410084C7C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20518" name="Text Box 37">
            <a:extLst>
              <a:ext uri="{FF2B5EF4-FFF2-40B4-BE49-F238E27FC236}">
                <a16:creationId xmlns:a16="http://schemas.microsoft.com/office/drawing/2014/main" id="{1C02FBFB-6D1D-46B3-87EB-BAFA25AE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0519" name="Text Box 38">
            <a:extLst>
              <a:ext uri="{FF2B5EF4-FFF2-40B4-BE49-F238E27FC236}">
                <a16:creationId xmlns:a16="http://schemas.microsoft.com/office/drawing/2014/main" id="{BEC39301-EAA0-4F6B-B0EE-C3C2DEEE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0520" name="Text Box 39">
            <a:extLst>
              <a:ext uri="{FF2B5EF4-FFF2-40B4-BE49-F238E27FC236}">
                <a16:creationId xmlns:a16="http://schemas.microsoft.com/office/drawing/2014/main" id="{CF05DBE7-5272-432F-A6AD-1421B1D8B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0521" name="Text Box 40">
            <a:extLst>
              <a:ext uri="{FF2B5EF4-FFF2-40B4-BE49-F238E27FC236}">
                <a16:creationId xmlns:a16="http://schemas.microsoft.com/office/drawing/2014/main" id="{C1332286-EDD2-428C-AA78-9E7DE25A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22" name="Text Box 41">
            <a:extLst>
              <a:ext uri="{FF2B5EF4-FFF2-40B4-BE49-F238E27FC236}">
                <a16:creationId xmlns:a16="http://schemas.microsoft.com/office/drawing/2014/main" id="{3D4221D3-6B43-4624-B9CC-076DCE80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23" name="Text Box 42">
            <a:extLst>
              <a:ext uri="{FF2B5EF4-FFF2-40B4-BE49-F238E27FC236}">
                <a16:creationId xmlns:a16="http://schemas.microsoft.com/office/drawing/2014/main" id="{BBF46EB2-8967-4D97-917A-392C43E88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24" name="Text Box 43">
            <a:extLst>
              <a:ext uri="{FF2B5EF4-FFF2-40B4-BE49-F238E27FC236}">
                <a16:creationId xmlns:a16="http://schemas.microsoft.com/office/drawing/2014/main" id="{8E10CBFC-9C74-428B-858F-5A6074E3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25" name="Text Box 44">
            <a:extLst>
              <a:ext uri="{FF2B5EF4-FFF2-40B4-BE49-F238E27FC236}">
                <a16:creationId xmlns:a16="http://schemas.microsoft.com/office/drawing/2014/main" id="{7566173B-1280-4C5C-9CC3-67666FCE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26" name="Text Box 45">
            <a:extLst>
              <a:ext uri="{FF2B5EF4-FFF2-40B4-BE49-F238E27FC236}">
                <a16:creationId xmlns:a16="http://schemas.microsoft.com/office/drawing/2014/main" id="{AC690935-54A4-465C-B392-CBACBFBA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338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27" name="Text Box 46">
            <a:extLst>
              <a:ext uri="{FF2B5EF4-FFF2-40B4-BE49-F238E27FC236}">
                <a16:creationId xmlns:a16="http://schemas.microsoft.com/office/drawing/2014/main" id="{4C2A2CA4-484C-4E39-93CC-7473B796A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28" name="Text Box 47">
            <a:extLst>
              <a:ext uri="{FF2B5EF4-FFF2-40B4-BE49-F238E27FC236}">
                <a16:creationId xmlns:a16="http://schemas.microsoft.com/office/drawing/2014/main" id="{8FFD8CB3-BF01-4958-B6E7-4A1A63D0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29" name="Text Box 48">
            <a:extLst>
              <a:ext uri="{FF2B5EF4-FFF2-40B4-BE49-F238E27FC236}">
                <a16:creationId xmlns:a16="http://schemas.microsoft.com/office/drawing/2014/main" id="{B5FB554D-D7D6-4F19-8435-B210945F7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15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30" name="Text Box 49">
            <a:extLst>
              <a:ext uri="{FF2B5EF4-FFF2-40B4-BE49-F238E27FC236}">
                <a16:creationId xmlns:a16="http://schemas.microsoft.com/office/drawing/2014/main" id="{B2D3C81E-C84A-4E73-9C21-28A37B73A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31" name="Text Box 50">
            <a:extLst>
              <a:ext uri="{FF2B5EF4-FFF2-40B4-BE49-F238E27FC236}">
                <a16:creationId xmlns:a16="http://schemas.microsoft.com/office/drawing/2014/main" id="{37EC42EA-12F6-4036-8327-5E00B5CE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7732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D0</a:t>
            </a:r>
          </a:p>
        </p:txBody>
      </p:sp>
      <p:sp>
        <p:nvSpPr>
          <p:cNvPr id="20532" name="Text Box 51">
            <a:extLst>
              <a:ext uri="{FF2B5EF4-FFF2-40B4-BE49-F238E27FC236}">
                <a16:creationId xmlns:a16="http://schemas.microsoft.com/office/drawing/2014/main" id="{03BB0AF4-823F-456A-9347-D626F69B7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0605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D1</a:t>
            </a:r>
          </a:p>
        </p:txBody>
      </p:sp>
      <p:sp>
        <p:nvSpPr>
          <p:cNvPr id="20533" name="Text Box 52">
            <a:extLst>
              <a:ext uri="{FF2B5EF4-FFF2-40B4-BE49-F238E27FC236}">
                <a16:creationId xmlns:a16="http://schemas.microsoft.com/office/drawing/2014/main" id="{21324F76-5414-44A2-88EF-E6D5CF7BC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357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D7</a:t>
            </a:r>
          </a:p>
        </p:txBody>
      </p:sp>
      <p:sp>
        <p:nvSpPr>
          <p:cNvPr id="20534" name="Line 53">
            <a:extLst>
              <a:ext uri="{FF2B5EF4-FFF2-40B4-BE49-F238E27FC236}">
                <a16:creationId xmlns:a16="http://schemas.microsoft.com/office/drawing/2014/main" id="{63D494C2-5B5C-4B13-B01A-31C11D11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5373688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35" name="Line 54">
            <a:extLst>
              <a:ext uri="{FF2B5EF4-FFF2-40B4-BE49-F238E27FC236}">
                <a16:creationId xmlns:a16="http://schemas.microsoft.com/office/drawing/2014/main" id="{2C936A82-4607-41D0-AA5D-80CA68ADB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373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36" name="Line 55">
            <a:extLst>
              <a:ext uri="{FF2B5EF4-FFF2-40B4-BE49-F238E27FC236}">
                <a16:creationId xmlns:a16="http://schemas.microsoft.com/office/drawing/2014/main" id="{8FEA8905-0AF3-4F15-A050-EFA389A51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5589588"/>
            <a:ext cx="3603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37" name="Text Box 56">
            <a:extLst>
              <a:ext uri="{FF2B5EF4-FFF2-40B4-BE49-F238E27FC236}">
                <a16:creationId xmlns:a16="http://schemas.microsoft.com/office/drawing/2014/main" id="{4DAE2871-EA3C-42DC-BDAE-71F7A11D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2292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CS</a:t>
            </a:r>
          </a:p>
        </p:txBody>
      </p:sp>
      <p:sp>
        <p:nvSpPr>
          <p:cNvPr id="20538" name="Line 57">
            <a:extLst>
              <a:ext uri="{FF2B5EF4-FFF2-40B4-BE49-F238E27FC236}">
                <a16:creationId xmlns:a16="http://schemas.microsoft.com/office/drawing/2014/main" id="{510530EB-BD2E-46F1-BD94-B86469103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3006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39" name="Line 58">
            <a:extLst>
              <a:ext uri="{FF2B5EF4-FFF2-40B4-BE49-F238E27FC236}">
                <a16:creationId xmlns:a16="http://schemas.microsoft.com/office/drawing/2014/main" id="{ECE9C759-8016-4CE7-B5C3-ABFFA54B9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734050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40" name="Text Box 59">
            <a:extLst>
              <a:ext uri="{FF2B5EF4-FFF2-40B4-BE49-F238E27FC236}">
                <a16:creationId xmlns:a16="http://schemas.microsoft.com/office/drawing/2014/main" id="{A8B99798-C1A7-4918-AA13-84D15209A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1656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RD</a:t>
            </a:r>
          </a:p>
        </p:txBody>
      </p:sp>
      <p:sp>
        <p:nvSpPr>
          <p:cNvPr id="20541" name="Text Box 60">
            <a:extLst>
              <a:ext uri="{FF2B5EF4-FFF2-40B4-BE49-F238E27FC236}">
                <a16:creationId xmlns:a16="http://schemas.microsoft.com/office/drawing/2014/main" id="{664A8CC8-6009-4578-A9E3-F057DF151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769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WR</a:t>
            </a:r>
          </a:p>
        </p:txBody>
      </p:sp>
      <p:sp>
        <p:nvSpPr>
          <p:cNvPr id="20542" name="Line 61">
            <a:extLst>
              <a:ext uri="{FF2B5EF4-FFF2-40B4-BE49-F238E27FC236}">
                <a16:creationId xmlns:a16="http://schemas.microsoft.com/office/drawing/2014/main" id="{CE38BD32-2F1F-4691-9949-3D86CD065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5895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43" name="Line 62">
            <a:extLst>
              <a:ext uri="{FF2B5EF4-FFF2-40B4-BE49-F238E27FC236}">
                <a16:creationId xmlns:a16="http://schemas.microsoft.com/office/drawing/2014/main" id="{D43B73B9-0B00-468C-B1DA-91335D6F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9499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44" name="Text Box 63">
            <a:extLst>
              <a:ext uri="{FF2B5EF4-FFF2-40B4-BE49-F238E27FC236}">
                <a16:creationId xmlns:a16="http://schemas.microsoft.com/office/drawing/2014/main" id="{9E38CA0C-3729-4414-91F6-9A2AC0CFB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451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0545" name="Text Box 64">
            <a:extLst>
              <a:ext uri="{FF2B5EF4-FFF2-40B4-BE49-F238E27FC236}">
                <a16:creationId xmlns:a16="http://schemas.microsoft.com/office/drawing/2014/main" id="{ED9B98C0-3349-409C-A582-AEC3522F7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80548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105537" name="Text Box 65">
            <a:extLst>
              <a:ext uri="{FF2B5EF4-FFF2-40B4-BE49-F238E27FC236}">
                <a16:creationId xmlns:a16="http://schemas.microsoft.com/office/drawing/2014/main" id="{0ADAD38C-53D1-4ECD-AD58-5EF749BD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3716338"/>
            <a:ext cx="3024187" cy="846137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Na datové vodiče přivedeme hodnotu zapisovaného bajtu.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1400"/>
              <a:t>Na adresu 7 se zapíše bajt 55h</a:t>
            </a:r>
          </a:p>
        </p:txBody>
      </p:sp>
      <p:sp>
        <p:nvSpPr>
          <p:cNvPr id="105538" name="Line 66">
            <a:extLst>
              <a:ext uri="{FF2B5EF4-FFF2-40B4-BE49-F238E27FC236}">
                <a16:creationId xmlns:a16="http://schemas.microsoft.com/office/drawing/2014/main" id="{BFD20E4E-2DF0-4FCC-97CC-B74A2BE987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863" y="3573463"/>
            <a:ext cx="5048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05539" name="Text Box 67">
            <a:extLst>
              <a:ext uri="{FF2B5EF4-FFF2-40B4-BE49-F238E27FC236}">
                <a16:creationId xmlns:a16="http://schemas.microsoft.com/office/drawing/2014/main" id="{F877F8DD-EFD2-4A6A-B6F6-42CA94DDF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084763"/>
            <a:ext cx="4248150" cy="10493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Stále ještě neprobíhá  ani zápis ani čtení – zatím probíhá pouze přípravná fáze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1400"/>
              <a:t>Na obou řídících vstupech RD i WR je neaktivní úroveň</a:t>
            </a:r>
          </a:p>
        </p:txBody>
      </p:sp>
      <p:sp>
        <p:nvSpPr>
          <p:cNvPr id="105540" name="Line 68">
            <a:extLst>
              <a:ext uri="{FF2B5EF4-FFF2-40B4-BE49-F238E27FC236}">
                <a16:creationId xmlns:a16="http://schemas.microsoft.com/office/drawing/2014/main" id="{EFA8907C-1C9F-499B-8CA3-807F25F49A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5589588"/>
            <a:ext cx="12969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0550" name="Text Box 69">
            <a:extLst>
              <a:ext uri="{FF2B5EF4-FFF2-40B4-BE49-F238E27FC236}">
                <a16:creationId xmlns:a16="http://schemas.microsoft.com/office/drawing/2014/main" id="{03A20A9F-8222-4F08-90C8-E70D621DC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70021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0551" name="Text Box 70">
            <a:extLst>
              <a:ext uri="{FF2B5EF4-FFF2-40B4-BE49-F238E27FC236}">
                <a16:creationId xmlns:a16="http://schemas.microsoft.com/office/drawing/2014/main" id="{D11ABA0F-66E3-499C-AE1F-DCD7ABFE8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9891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52" name="Text Box 71">
            <a:extLst>
              <a:ext uri="{FF2B5EF4-FFF2-40B4-BE49-F238E27FC236}">
                <a16:creationId xmlns:a16="http://schemas.microsoft.com/office/drawing/2014/main" id="{465E1E69-5394-4038-BC94-3BEC4B45A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0553" name="Text Box 72">
            <a:extLst>
              <a:ext uri="{FF2B5EF4-FFF2-40B4-BE49-F238E27FC236}">
                <a16:creationId xmlns:a16="http://schemas.microsoft.com/office/drawing/2014/main" id="{D44332EB-5CF7-4ED8-9ECD-F670FC416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54" name="Text Box 73">
            <a:extLst>
              <a:ext uri="{FF2B5EF4-FFF2-40B4-BE49-F238E27FC236}">
                <a16:creationId xmlns:a16="http://schemas.microsoft.com/office/drawing/2014/main" id="{A958BF63-F9E6-492C-A3B4-3F52E337C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0555" name="Text Box 74">
            <a:extLst>
              <a:ext uri="{FF2B5EF4-FFF2-40B4-BE49-F238E27FC236}">
                <a16:creationId xmlns:a16="http://schemas.microsoft.com/office/drawing/2014/main" id="{B55E9FB0-4125-4289-9F5B-8DBAD3F7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0556" name="Text Box 75">
            <a:extLst>
              <a:ext uri="{FF2B5EF4-FFF2-40B4-BE49-F238E27FC236}">
                <a16:creationId xmlns:a16="http://schemas.microsoft.com/office/drawing/2014/main" id="{2A4C4ABA-83E8-493B-A7D4-4ADA07826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0557" name="Text Box 76">
            <a:extLst>
              <a:ext uri="{FF2B5EF4-FFF2-40B4-BE49-F238E27FC236}">
                <a16:creationId xmlns:a16="http://schemas.microsoft.com/office/drawing/2014/main" id="{2BDED870-CB5E-4C4A-A214-E786BFD09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37" grpId="0" animBg="1"/>
      <p:bldP spid="1055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E2FC8DEC-D88D-40C9-A29E-EF162A6DB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Zápis do RWM paměti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0B3A9F7-88BE-4D03-8759-FCCEC95A8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2D7257BC-8695-44A8-AF35-606D664F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4CD23F50-8BC5-49EA-9C6D-D9DC0AD9B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1" name="Line 6">
            <a:extLst>
              <a:ext uri="{FF2B5EF4-FFF2-40B4-BE49-F238E27FC236}">
                <a16:creationId xmlns:a16="http://schemas.microsoft.com/office/drawing/2014/main" id="{50933BC3-6177-412C-9078-370CCB70D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2" name="Line 7">
            <a:extLst>
              <a:ext uri="{FF2B5EF4-FFF2-40B4-BE49-F238E27FC236}">
                <a16:creationId xmlns:a16="http://schemas.microsoft.com/office/drawing/2014/main" id="{465DCA6D-85AF-4568-AC7B-FE19AD824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3" name="Line 8">
            <a:extLst>
              <a:ext uri="{FF2B5EF4-FFF2-40B4-BE49-F238E27FC236}">
                <a16:creationId xmlns:a16="http://schemas.microsoft.com/office/drawing/2014/main" id="{AF682490-4330-40D6-9BC7-E0924248D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4" name="Line 9">
            <a:extLst>
              <a:ext uri="{FF2B5EF4-FFF2-40B4-BE49-F238E27FC236}">
                <a16:creationId xmlns:a16="http://schemas.microsoft.com/office/drawing/2014/main" id="{5398A617-CF74-429C-97DF-355B468F9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5" name="Line 10">
            <a:extLst>
              <a:ext uri="{FF2B5EF4-FFF2-40B4-BE49-F238E27FC236}">
                <a16:creationId xmlns:a16="http://schemas.microsoft.com/office/drawing/2014/main" id="{069B3AA8-8E89-4A77-B587-0A7929913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6" name="Line 11">
            <a:extLst>
              <a:ext uri="{FF2B5EF4-FFF2-40B4-BE49-F238E27FC236}">
                <a16:creationId xmlns:a16="http://schemas.microsoft.com/office/drawing/2014/main" id="{9D2DFAC0-CEFC-48E5-A1A3-54EFAE365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FEB0C1B2-D2B4-40F7-B7B3-D6D89432B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8" name="Line 13">
            <a:extLst>
              <a:ext uri="{FF2B5EF4-FFF2-40B4-BE49-F238E27FC236}">
                <a16:creationId xmlns:a16="http://schemas.microsoft.com/office/drawing/2014/main" id="{787182E9-7DF0-41C0-9BE1-DFE1311BE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19" name="Line 14">
            <a:extLst>
              <a:ext uri="{FF2B5EF4-FFF2-40B4-BE49-F238E27FC236}">
                <a16:creationId xmlns:a16="http://schemas.microsoft.com/office/drawing/2014/main" id="{3D9F18C1-F02F-4C25-A6E7-E6D73DAC9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0" name="Line 15">
            <a:extLst>
              <a:ext uri="{FF2B5EF4-FFF2-40B4-BE49-F238E27FC236}">
                <a16:creationId xmlns:a16="http://schemas.microsoft.com/office/drawing/2014/main" id="{D22810A4-7F97-4F78-B647-5079F2BDD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1" name="Line 16">
            <a:extLst>
              <a:ext uri="{FF2B5EF4-FFF2-40B4-BE49-F238E27FC236}">
                <a16:creationId xmlns:a16="http://schemas.microsoft.com/office/drawing/2014/main" id="{84D58737-F43B-41A9-8E10-CE3CAC8DB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2" name="Line 17">
            <a:extLst>
              <a:ext uri="{FF2B5EF4-FFF2-40B4-BE49-F238E27FC236}">
                <a16:creationId xmlns:a16="http://schemas.microsoft.com/office/drawing/2014/main" id="{A0F5623D-7573-4D98-9600-2655CA6C3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3" name="Line 18">
            <a:extLst>
              <a:ext uri="{FF2B5EF4-FFF2-40B4-BE49-F238E27FC236}">
                <a16:creationId xmlns:a16="http://schemas.microsoft.com/office/drawing/2014/main" id="{6A4A0461-34DD-444A-B787-59297F75C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4" name="Line 19">
            <a:extLst>
              <a:ext uri="{FF2B5EF4-FFF2-40B4-BE49-F238E27FC236}">
                <a16:creationId xmlns:a16="http://schemas.microsoft.com/office/drawing/2014/main" id="{D403DC45-01C6-4CE8-94C3-3262E20AA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5" name="Line 20">
            <a:extLst>
              <a:ext uri="{FF2B5EF4-FFF2-40B4-BE49-F238E27FC236}">
                <a16:creationId xmlns:a16="http://schemas.microsoft.com/office/drawing/2014/main" id="{AC481027-1824-4077-8556-71C104BBF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6" name="Line 21">
            <a:extLst>
              <a:ext uri="{FF2B5EF4-FFF2-40B4-BE49-F238E27FC236}">
                <a16:creationId xmlns:a16="http://schemas.microsoft.com/office/drawing/2014/main" id="{A7005394-E272-4A09-8D2D-5FDFA09BD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7" name="Line 22">
            <a:extLst>
              <a:ext uri="{FF2B5EF4-FFF2-40B4-BE49-F238E27FC236}">
                <a16:creationId xmlns:a16="http://schemas.microsoft.com/office/drawing/2014/main" id="{CD32E5E6-AB84-40C6-97BF-0A43E0D6E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8" name="Line 23">
            <a:extLst>
              <a:ext uri="{FF2B5EF4-FFF2-40B4-BE49-F238E27FC236}">
                <a16:creationId xmlns:a16="http://schemas.microsoft.com/office/drawing/2014/main" id="{01B046CD-7AB7-46D3-B53A-1299BE24C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29" name="Line 24">
            <a:extLst>
              <a:ext uri="{FF2B5EF4-FFF2-40B4-BE49-F238E27FC236}">
                <a16:creationId xmlns:a16="http://schemas.microsoft.com/office/drawing/2014/main" id="{357C2E4B-EB11-46B0-8839-B8AC82613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30" name="Line 25">
            <a:extLst>
              <a:ext uri="{FF2B5EF4-FFF2-40B4-BE49-F238E27FC236}">
                <a16:creationId xmlns:a16="http://schemas.microsoft.com/office/drawing/2014/main" id="{1DDC63DF-3858-41A2-B990-FCCA20DFF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31" name="Line 26">
            <a:extLst>
              <a:ext uri="{FF2B5EF4-FFF2-40B4-BE49-F238E27FC236}">
                <a16:creationId xmlns:a16="http://schemas.microsoft.com/office/drawing/2014/main" id="{31C29985-1636-42A7-9110-0E5DC44A6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32" name="Line 27">
            <a:extLst>
              <a:ext uri="{FF2B5EF4-FFF2-40B4-BE49-F238E27FC236}">
                <a16:creationId xmlns:a16="http://schemas.microsoft.com/office/drawing/2014/main" id="{2673F9E2-AF3F-4CEB-B18B-466329B9D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33" name="Text Box 28">
            <a:extLst>
              <a:ext uri="{FF2B5EF4-FFF2-40B4-BE49-F238E27FC236}">
                <a16:creationId xmlns:a16="http://schemas.microsoft.com/office/drawing/2014/main" id="{2E6FDC28-C45D-4850-BA18-645A634A2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21534" name="Text Box 29">
            <a:extLst>
              <a:ext uri="{FF2B5EF4-FFF2-40B4-BE49-F238E27FC236}">
                <a16:creationId xmlns:a16="http://schemas.microsoft.com/office/drawing/2014/main" id="{FA02C238-384D-4731-9D4B-E7DBD1081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21535" name="Line 30">
            <a:extLst>
              <a:ext uri="{FF2B5EF4-FFF2-40B4-BE49-F238E27FC236}">
                <a16:creationId xmlns:a16="http://schemas.microsoft.com/office/drawing/2014/main" id="{5207F225-7BA2-4EAD-9F1A-182B4B0C8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36" name="Line 31">
            <a:extLst>
              <a:ext uri="{FF2B5EF4-FFF2-40B4-BE49-F238E27FC236}">
                <a16:creationId xmlns:a16="http://schemas.microsoft.com/office/drawing/2014/main" id="{E51422D3-8763-4490-A5E8-E28E0AEF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37" name="Line 32">
            <a:extLst>
              <a:ext uri="{FF2B5EF4-FFF2-40B4-BE49-F238E27FC236}">
                <a16:creationId xmlns:a16="http://schemas.microsoft.com/office/drawing/2014/main" id="{EFBCC807-1E08-4459-A918-C487B6D4C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38" name="Text Box 33">
            <a:extLst>
              <a:ext uri="{FF2B5EF4-FFF2-40B4-BE49-F238E27FC236}">
                <a16:creationId xmlns:a16="http://schemas.microsoft.com/office/drawing/2014/main" id="{C087516B-A2E0-4AF8-ACCB-3EF9E5ED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21539" name="Text Box 34">
            <a:extLst>
              <a:ext uri="{FF2B5EF4-FFF2-40B4-BE49-F238E27FC236}">
                <a16:creationId xmlns:a16="http://schemas.microsoft.com/office/drawing/2014/main" id="{3460A938-AB2E-4E96-9DDE-20C3C1B7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21540" name="Text Box 35">
            <a:extLst>
              <a:ext uri="{FF2B5EF4-FFF2-40B4-BE49-F238E27FC236}">
                <a16:creationId xmlns:a16="http://schemas.microsoft.com/office/drawing/2014/main" id="{F9583B9D-089B-42C7-8FEE-9040C8FB2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21541" name="Text Box 36">
            <a:extLst>
              <a:ext uri="{FF2B5EF4-FFF2-40B4-BE49-F238E27FC236}">
                <a16:creationId xmlns:a16="http://schemas.microsoft.com/office/drawing/2014/main" id="{C390AFAE-B857-4D07-9314-7AA7899C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21542" name="Text Box 37">
            <a:extLst>
              <a:ext uri="{FF2B5EF4-FFF2-40B4-BE49-F238E27FC236}">
                <a16:creationId xmlns:a16="http://schemas.microsoft.com/office/drawing/2014/main" id="{FF8992AE-59CA-46D3-96F1-0E0AA8895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1543" name="Text Box 38">
            <a:extLst>
              <a:ext uri="{FF2B5EF4-FFF2-40B4-BE49-F238E27FC236}">
                <a16:creationId xmlns:a16="http://schemas.microsoft.com/office/drawing/2014/main" id="{D31A4FB5-A2E0-4C0A-B3C4-97590801E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1544" name="Text Box 39">
            <a:extLst>
              <a:ext uri="{FF2B5EF4-FFF2-40B4-BE49-F238E27FC236}">
                <a16:creationId xmlns:a16="http://schemas.microsoft.com/office/drawing/2014/main" id="{ECB919BB-9FCB-4895-84A5-D5F0D855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1545" name="Text Box 40">
            <a:extLst>
              <a:ext uri="{FF2B5EF4-FFF2-40B4-BE49-F238E27FC236}">
                <a16:creationId xmlns:a16="http://schemas.microsoft.com/office/drawing/2014/main" id="{0374D677-E38F-4C09-A285-173F42844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46" name="Text Box 41">
            <a:extLst>
              <a:ext uri="{FF2B5EF4-FFF2-40B4-BE49-F238E27FC236}">
                <a16:creationId xmlns:a16="http://schemas.microsoft.com/office/drawing/2014/main" id="{541CB8B0-7D1E-419A-928C-32E41929A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47" name="Text Box 42">
            <a:extLst>
              <a:ext uri="{FF2B5EF4-FFF2-40B4-BE49-F238E27FC236}">
                <a16:creationId xmlns:a16="http://schemas.microsoft.com/office/drawing/2014/main" id="{9D38AB65-0A09-4A70-8F42-397EE0E6E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48" name="Text Box 43">
            <a:extLst>
              <a:ext uri="{FF2B5EF4-FFF2-40B4-BE49-F238E27FC236}">
                <a16:creationId xmlns:a16="http://schemas.microsoft.com/office/drawing/2014/main" id="{D6708492-5EE7-42A6-A10C-DDB6505FB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5004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49" name="Text Box 44">
            <a:extLst>
              <a:ext uri="{FF2B5EF4-FFF2-40B4-BE49-F238E27FC236}">
                <a16:creationId xmlns:a16="http://schemas.microsoft.com/office/drawing/2014/main" id="{1565F8FA-D020-4DAE-A7F1-870354041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50" name="Text Box 45">
            <a:extLst>
              <a:ext uri="{FF2B5EF4-FFF2-40B4-BE49-F238E27FC236}">
                <a16:creationId xmlns:a16="http://schemas.microsoft.com/office/drawing/2014/main" id="{F17C1EB8-FFD5-475B-BCA6-C95D354C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9338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51" name="Text Box 46">
            <a:extLst>
              <a:ext uri="{FF2B5EF4-FFF2-40B4-BE49-F238E27FC236}">
                <a16:creationId xmlns:a16="http://schemas.microsoft.com/office/drawing/2014/main" id="{5112CD84-C28A-4021-AED3-D16FA6A4B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1497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52" name="Text Box 47">
            <a:extLst>
              <a:ext uri="{FF2B5EF4-FFF2-40B4-BE49-F238E27FC236}">
                <a16:creationId xmlns:a16="http://schemas.microsoft.com/office/drawing/2014/main" id="{0BA74C89-DBDC-4AF9-A391-CEFD03ACC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3656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53" name="Text Box 48">
            <a:extLst>
              <a:ext uri="{FF2B5EF4-FFF2-40B4-BE49-F238E27FC236}">
                <a16:creationId xmlns:a16="http://schemas.microsoft.com/office/drawing/2014/main" id="{EB9626DC-4359-4CFF-8FDA-EF06B6D5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5815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54" name="Text Box 49">
            <a:extLst>
              <a:ext uri="{FF2B5EF4-FFF2-40B4-BE49-F238E27FC236}">
                <a16:creationId xmlns:a16="http://schemas.microsoft.com/office/drawing/2014/main" id="{B9286967-42D9-42BA-B57C-14A1E03F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55" name="Text Box 50">
            <a:extLst>
              <a:ext uri="{FF2B5EF4-FFF2-40B4-BE49-F238E27FC236}">
                <a16:creationId xmlns:a16="http://schemas.microsoft.com/office/drawing/2014/main" id="{F48C47BE-30BF-471B-98F3-2DD693688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7732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D0</a:t>
            </a:r>
          </a:p>
        </p:txBody>
      </p:sp>
      <p:sp>
        <p:nvSpPr>
          <p:cNvPr id="21556" name="Text Box 51">
            <a:extLst>
              <a:ext uri="{FF2B5EF4-FFF2-40B4-BE49-F238E27FC236}">
                <a16:creationId xmlns:a16="http://schemas.microsoft.com/office/drawing/2014/main" id="{84127064-FB18-4776-B423-416A003E9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0605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D1</a:t>
            </a:r>
          </a:p>
        </p:txBody>
      </p:sp>
      <p:sp>
        <p:nvSpPr>
          <p:cNvPr id="21557" name="Text Box 52">
            <a:extLst>
              <a:ext uri="{FF2B5EF4-FFF2-40B4-BE49-F238E27FC236}">
                <a16:creationId xmlns:a16="http://schemas.microsoft.com/office/drawing/2014/main" id="{8E5CE1A4-EDB9-4ABE-98BB-FDC7887E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35756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D7</a:t>
            </a:r>
          </a:p>
        </p:txBody>
      </p:sp>
      <p:sp>
        <p:nvSpPr>
          <p:cNvPr id="21558" name="Line 53">
            <a:extLst>
              <a:ext uri="{FF2B5EF4-FFF2-40B4-BE49-F238E27FC236}">
                <a16:creationId xmlns:a16="http://schemas.microsoft.com/office/drawing/2014/main" id="{E58C41E0-1E4F-44A6-B1A8-77CB1952E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5373688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59" name="Line 54">
            <a:extLst>
              <a:ext uri="{FF2B5EF4-FFF2-40B4-BE49-F238E27FC236}">
                <a16:creationId xmlns:a16="http://schemas.microsoft.com/office/drawing/2014/main" id="{0C9F6AF9-3468-44E0-9A3B-D62A3C0FD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373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60" name="Line 55">
            <a:extLst>
              <a:ext uri="{FF2B5EF4-FFF2-40B4-BE49-F238E27FC236}">
                <a16:creationId xmlns:a16="http://schemas.microsoft.com/office/drawing/2014/main" id="{5CDE83B8-E2DE-4DF3-ADF7-CD8CEB82F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5589588"/>
            <a:ext cx="36036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61" name="Text Box 56">
            <a:extLst>
              <a:ext uri="{FF2B5EF4-FFF2-40B4-BE49-F238E27FC236}">
                <a16:creationId xmlns:a16="http://schemas.microsoft.com/office/drawing/2014/main" id="{F71D9929-6CF5-4B79-9B6C-7F3C18CC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2292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CS</a:t>
            </a:r>
          </a:p>
        </p:txBody>
      </p:sp>
      <p:sp>
        <p:nvSpPr>
          <p:cNvPr id="21562" name="Line 57">
            <a:extLst>
              <a:ext uri="{FF2B5EF4-FFF2-40B4-BE49-F238E27FC236}">
                <a16:creationId xmlns:a16="http://schemas.microsoft.com/office/drawing/2014/main" id="{5C4D5DEA-B2C4-4926-9525-BEB1242A3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3006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63" name="Line 58">
            <a:extLst>
              <a:ext uri="{FF2B5EF4-FFF2-40B4-BE49-F238E27FC236}">
                <a16:creationId xmlns:a16="http://schemas.microsoft.com/office/drawing/2014/main" id="{4D677779-B733-4165-905A-2DB8F4CC8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734050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64" name="Text Box 59">
            <a:extLst>
              <a:ext uri="{FF2B5EF4-FFF2-40B4-BE49-F238E27FC236}">
                <a16:creationId xmlns:a16="http://schemas.microsoft.com/office/drawing/2014/main" id="{F6A663AE-D23D-4F06-B159-447C6769C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1656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RD</a:t>
            </a:r>
          </a:p>
        </p:txBody>
      </p:sp>
      <p:sp>
        <p:nvSpPr>
          <p:cNvPr id="21565" name="Text Box 60">
            <a:extLst>
              <a:ext uri="{FF2B5EF4-FFF2-40B4-BE49-F238E27FC236}">
                <a16:creationId xmlns:a16="http://schemas.microsoft.com/office/drawing/2014/main" id="{401681F7-4F52-478C-A426-CA5627A1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769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WR</a:t>
            </a:r>
          </a:p>
        </p:txBody>
      </p:sp>
      <p:sp>
        <p:nvSpPr>
          <p:cNvPr id="21566" name="Line 61">
            <a:extLst>
              <a:ext uri="{FF2B5EF4-FFF2-40B4-BE49-F238E27FC236}">
                <a16:creationId xmlns:a16="http://schemas.microsoft.com/office/drawing/2014/main" id="{42131B00-4E51-424A-9A71-B4A0C79EB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5895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67" name="Line 62">
            <a:extLst>
              <a:ext uri="{FF2B5EF4-FFF2-40B4-BE49-F238E27FC236}">
                <a16:creationId xmlns:a16="http://schemas.microsoft.com/office/drawing/2014/main" id="{D2EED013-0555-4456-A4F3-BFA734C98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9499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68" name="Text Box 63">
            <a:extLst>
              <a:ext uri="{FF2B5EF4-FFF2-40B4-BE49-F238E27FC236}">
                <a16:creationId xmlns:a16="http://schemas.microsoft.com/office/drawing/2014/main" id="{9382C9D3-6105-4AEF-A38E-D93C0F055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445125"/>
            <a:ext cx="2873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1569" name="Text Box 64">
            <a:extLst>
              <a:ext uri="{FF2B5EF4-FFF2-40B4-BE49-F238E27FC236}">
                <a16:creationId xmlns:a16="http://schemas.microsoft.com/office/drawing/2014/main" id="{3DD26011-7A22-4E45-B768-CF0435BD1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80548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106563" name="Text Box 67">
            <a:extLst>
              <a:ext uri="{FF2B5EF4-FFF2-40B4-BE49-F238E27FC236}">
                <a16:creationId xmlns:a16="http://schemas.microsoft.com/office/drawing/2014/main" id="{4F3A8A25-7A78-48BD-ADC7-20F454704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084763"/>
            <a:ext cx="4248150" cy="6238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400"/>
              <a:t>Teď je dán povel k zápisu do paměti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 sz="1400"/>
              <a:t>Aktivní úroveň na signálu WR</a:t>
            </a:r>
          </a:p>
        </p:txBody>
      </p:sp>
      <p:sp>
        <p:nvSpPr>
          <p:cNvPr id="106564" name="Line 68">
            <a:extLst>
              <a:ext uri="{FF2B5EF4-FFF2-40B4-BE49-F238E27FC236}">
                <a16:creationId xmlns:a16="http://schemas.microsoft.com/office/drawing/2014/main" id="{F7F52DEB-0EB9-4A35-BEFB-07275D9F29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5589588"/>
            <a:ext cx="12969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1572" name="Text Box 69">
            <a:extLst>
              <a:ext uri="{FF2B5EF4-FFF2-40B4-BE49-F238E27FC236}">
                <a16:creationId xmlns:a16="http://schemas.microsoft.com/office/drawing/2014/main" id="{F75A533B-184D-4E5C-B89C-25FA45D04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700213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1573" name="Text Box 70">
            <a:extLst>
              <a:ext uri="{FF2B5EF4-FFF2-40B4-BE49-F238E27FC236}">
                <a16:creationId xmlns:a16="http://schemas.microsoft.com/office/drawing/2014/main" id="{FDEAC0B0-AB5C-470C-81B8-457439251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9891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74" name="Text Box 71">
            <a:extLst>
              <a:ext uri="{FF2B5EF4-FFF2-40B4-BE49-F238E27FC236}">
                <a16:creationId xmlns:a16="http://schemas.microsoft.com/office/drawing/2014/main" id="{936D283B-BF1E-4484-89C2-44F0E0C41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2050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1575" name="Text Box 72">
            <a:extLst>
              <a:ext uri="{FF2B5EF4-FFF2-40B4-BE49-F238E27FC236}">
                <a16:creationId xmlns:a16="http://schemas.microsoft.com/office/drawing/2014/main" id="{1D9EE514-21EA-443C-A048-DE1533CE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4209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76" name="Text Box 73">
            <a:extLst>
              <a:ext uri="{FF2B5EF4-FFF2-40B4-BE49-F238E27FC236}">
                <a16:creationId xmlns:a16="http://schemas.microsoft.com/office/drawing/2014/main" id="{1144049E-F9F5-4CDB-A4B2-952C91B46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6368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1577" name="Text Box 74">
            <a:extLst>
              <a:ext uri="{FF2B5EF4-FFF2-40B4-BE49-F238E27FC236}">
                <a16:creationId xmlns:a16="http://schemas.microsoft.com/office/drawing/2014/main" id="{AB5DA3E5-D862-4DFE-BD88-686AA1741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28527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  <p:sp>
        <p:nvSpPr>
          <p:cNvPr id="21578" name="Text Box 75">
            <a:extLst>
              <a:ext uri="{FF2B5EF4-FFF2-40B4-BE49-F238E27FC236}">
                <a16:creationId xmlns:a16="http://schemas.microsoft.com/office/drawing/2014/main" id="{0F02067B-A0E8-4CFA-84F3-3E945BAE6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0686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1</a:t>
            </a:r>
          </a:p>
        </p:txBody>
      </p:sp>
      <p:sp>
        <p:nvSpPr>
          <p:cNvPr id="21579" name="Text Box 76">
            <a:extLst>
              <a:ext uri="{FF2B5EF4-FFF2-40B4-BE49-F238E27FC236}">
                <a16:creationId xmlns:a16="http://schemas.microsoft.com/office/drawing/2014/main" id="{CC6C9931-9456-4D38-9FA0-0B1BA1AA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284538"/>
            <a:ext cx="287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 sz="12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>
            <a:extLst>
              <a:ext uri="{FF2B5EF4-FFF2-40B4-BE49-F238E27FC236}">
                <a16:creationId xmlns:a16="http://schemas.microsoft.com/office/drawing/2014/main" id="{327722BC-759D-4FD3-BBC8-518FA3C59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altLang="cs-CZ" sz="1900" dirty="0"/>
              <a:t>Rozdělení dle </a:t>
            </a:r>
            <a:r>
              <a:rPr lang="cs-CZ" altLang="cs-CZ" sz="1900" b="1" dirty="0"/>
              <a:t>možnosti zápisu</a:t>
            </a:r>
          </a:p>
          <a:p>
            <a:pPr eaLnBrk="1" hangingPunct="1">
              <a:lnSpc>
                <a:spcPct val="80000"/>
              </a:lnSpc>
            </a:pPr>
            <a:endParaRPr lang="cs-CZ" altLang="cs-CZ" sz="1900" dirty="0"/>
          </a:p>
          <a:p>
            <a:pPr lvl="1" eaLnBrk="1" hangingPunct="1"/>
            <a:r>
              <a:rPr lang="cs-CZ" altLang="cs-CZ" sz="1700" b="1" dirty="0"/>
              <a:t>Paměti ROM (</a:t>
            </a:r>
            <a:r>
              <a:rPr lang="cs-CZ" altLang="cs-CZ" sz="1700" b="1" dirty="0" err="1"/>
              <a:t>Read-Only</a:t>
            </a:r>
            <a:r>
              <a:rPr lang="cs-CZ" altLang="cs-CZ" sz="1700" b="1" dirty="0"/>
              <a:t> </a:t>
            </a:r>
            <a:r>
              <a:rPr lang="cs-CZ" altLang="cs-CZ" sz="1700" b="1" dirty="0" err="1"/>
              <a:t>Memory</a:t>
            </a:r>
            <a:r>
              <a:rPr lang="cs-CZ" altLang="cs-CZ" sz="1700" b="1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cs-CZ" altLang="cs-CZ" sz="1700" dirty="0"/>
              <a:t>Data z této paměti lze pouze číst 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cs-CZ" altLang="cs-CZ" sz="1700" dirty="0"/>
              <a:t>Dnes již lze data do různých variant těchto pamětí zapisovat (PROM, EPROM, EEPROM), ale to se děje v jiném režimu a složitěji než čtení </a:t>
            </a:r>
            <a:r>
              <a:rPr lang="cs-CZ" altLang="cs-CZ" sz="1700" dirty="0" smtClean="0"/>
              <a:t>(zápis je </a:t>
            </a:r>
            <a:r>
              <a:rPr lang="cs-CZ" altLang="cs-CZ" sz="1700" dirty="0"/>
              <a:t>obvykle </a:t>
            </a:r>
            <a:r>
              <a:rPr lang="cs-CZ" altLang="cs-CZ" sz="1700" dirty="0" smtClean="0"/>
              <a:t>mnohem pomalejší</a:t>
            </a:r>
            <a:r>
              <a:rPr lang="cs-CZ" altLang="cs-CZ" sz="1700" dirty="0"/>
              <a:t>, energeticky náročnější)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cs-CZ" altLang="cs-CZ" sz="1700" dirty="0"/>
              <a:t>Tyto paměti jsou vždy energeticky nezávislé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endParaRPr lang="cs-CZ" altLang="cs-CZ" sz="1700" dirty="0"/>
          </a:p>
          <a:p>
            <a:pPr lvl="1" eaLnBrk="1" hangingPunct="1"/>
            <a:r>
              <a:rPr lang="cs-CZ" altLang="cs-CZ" sz="1700" b="1" dirty="0"/>
              <a:t>Paměti RWM (</a:t>
            </a:r>
            <a:r>
              <a:rPr lang="cs-CZ" altLang="cs-CZ" sz="1700" b="1" dirty="0" err="1"/>
              <a:t>Read-Write</a:t>
            </a:r>
            <a:r>
              <a:rPr lang="cs-CZ" altLang="cs-CZ" sz="1700" b="1" dirty="0"/>
              <a:t> </a:t>
            </a:r>
            <a:r>
              <a:rPr lang="cs-CZ" altLang="cs-CZ" sz="1700" b="1" dirty="0" err="1"/>
              <a:t>Memory</a:t>
            </a:r>
            <a:r>
              <a:rPr lang="cs-CZ" altLang="cs-CZ" sz="1700" b="1" dirty="0"/>
              <a:t>)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cs-CZ" altLang="cs-CZ" sz="1700" dirty="0"/>
              <a:t>Do těchto pamětí lze zapisovat data stejně jednoduše jako je </a:t>
            </a:r>
            <a:r>
              <a:rPr lang="cs-CZ" altLang="cs-CZ" sz="1700" dirty="0" smtClean="0"/>
              <a:t>lze číst</a:t>
            </a:r>
            <a:endParaRPr lang="cs-CZ" altLang="cs-CZ" sz="1700" dirty="0"/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cs-CZ" altLang="cs-CZ" sz="1700" dirty="0"/>
              <a:t>Obvykle bývají energeticky závislé</a:t>
            </a:r>
          </a:p>
          <a:p>
            <a:pPr lvl="1" eaLnBrk="1" hangingPunct="1">
              <a:buFont typeface="Wingdings" panose="05000000000000000000" pitchFamily="2" charset="2"/>
              <a:buChar char=" "/>
            </a:pPr>
            <a:r>
              <a:rPr lang="cs-CZ" altLang="cs-CZ" sz="1700" dirty="0"/>
              <a:t>Operační paměť počítače je paměť RWM (nesprávně ale běžně je označovaná jako RAM)</a:t>
            </a: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2A9FAC89-2173-4D5B-BD44-5ECB6D42D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Paměti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93C593-0D71-410B-9BCF-E4F5794C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RAM paměti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990654-C637-4E57-A67E-56C8CB01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Původní význam zkratky RAM – </a:t>
            </a:r>
            <a:r>
              <a:rPr lang="cs-CZ" sz="1600" dirty="0" err="1"/>
              <a:t>Random</a:t>
            </a:r>
            <a:r>
              <a:rPr lang="cs-CZ" sz="1600" dirty="0"/>
              <a:t> </a:t>
            </a:r>
            <a:r>
              <a:rPr lang="cs-CZ" sz="1600" dirty="0" err="1"/>
              <a:t>access</a:t>
            </a:r>
            <a:r>
              <a:rPr lang="cs-CZ" sz="1600" dirty="0"/>
              <a:t> </a:t>
            </a:r>
            <a:r>
              <a:rPr lang="cs-CZ" sz="1600" dirty="0" err="1"/>
              <a:t>memory</a:t>
            </a:r>
            <a:r>
              <a:rPr lang="cs-CZ" sz="1600" dirty="0"/>
              <a:t> - popisuje pouze jednu z důležitých vlastností těchto pamětí – možný přístup v libovolném pořadí na náhodně zvolené adresy </a:t>
            </a:r>
            <a:endParaRPr lang="cs-CZ" sz="1600" dirty="0" smtClean="0"/>
          </a:p>
          <a:p>
            <a:r>
              <a:rPr lang="cs-CZ" sz="1600" dirty="0" smtClean="0"/>
              <a:t>Opakem náhodného přístupu by byl sekvenční přístup – data by se musela z paměti číst v pořadí po sobě jdoucích adres. Nebylo by možné číst data rychle v náhodném pořadí (např. pásková paměť)</a:t>
            </a:r>
            <a:endParaRPr lang="cs-CZ" sz="1600" dirty="0"/>
          </a:p>
          <a:p>
            <a:r>
              <a:rPr lang="cs-CZ" sz="1600" dirty="0"/>
              <a:t>Dnes ustálené pojetí této zkratky definuje </a:t>
            </a:r>
            <a:r>
              <a:rPr lang="cs-CZ" sz="1600" b="1" dirty="0"/>
              <a:t>RAM</a:t>
            </a:r>
            <a:r>
              <a:rPr lang="cs-CZ" sz="1600" dirty="0"/>
              <a:t> jako paměť pro čtení a </a:t>
            </a:r>
            <a:r>
              <a:rPr lang="cs-CZ" sz="1600" dirty="0" smtClean="0"/>
              <a:t>zápis</a:t>
            </a:r>
            <a:endParaRPr lang="cs-CZ" sz="1600" dirty="0"/>
          </a:p>
          <a:p>
            <a:r>
              <a:rPr lang="cs-CZ" sz="1600" dirty="0"/>
              <a:t>Termín RAM se nepoužívá ve smyslu původní zkratky (tedy „paměť s náhodným přístupem“), ale ve smyslu s libovolným přímým </a:t>
            </a:r>
            <a:r>
              <a:rPr lang="cs-CZ" sz="1600" dirty="0" smtClean="0"/>
              <a:t>přístupem kamkoliv </a:t>
            </a:r>
            <a:r>
              <a:rPr lang="cs-CZ" sz="1600" dirty="0"/>
              <a:t>umožňujícím čtení i zápis</a:t>
            </a:r>
          </a:p>
          <a:p>
            <a:r>
              <a:rPr lang="cs-CZ" sz="1800" b="1" dirty="0" smtClean="0"/>
              <a:t>RAM</a:t>
            </a:r>
            <a:endParaRPr lang="cs-CZ" sz="1800" b="1" dirty="0"/>
          </a:p>
          <a:p>
            <a:pPr lvl="1"/>
            <a:r>
              <a:rPr lang="cs-CZ" sz="1600" dirty="0"/>
              <a:t>elektronická polovodičová paměť</a:t>
            </a:r>
          </a:p>
          <a:p>
            <a:pPr lvl="1"/>
            <a:r>
              <a:rPr lang="cs-CZ" sz="1600" dirty="0"/>
              <a:t>rychlý zápis i čtení jakékoli jednotlivé paměťové buňky (se stejným zpožděním, bez ohledu na polohu dat v paměti)</a:t>
            </a:r>
          </a:p>
          <a:p>
            <a:pPr lvl="1"/>
            <a:r>
              <a:rPr lang="cs-CZ" sz="1600" b="1" dirty="0"/>
              <a:t>počet zápisů a čtení není omezený</a:t>
            </a:r>
            <a:r>
              <a:rPr lang="cs-CZ" sz="1600" dirty="0"/>
              <a:t>, zápis </a:t>
            </a:r>
            <a:r>
              <a:rPr lang="cs-CZ" sz="1600" dirty="0" smtClean="0"/>
              <a:t>není výrazně </a:t>
            </a:r>
            <a:r>
              <a:rPr lang="cs-CZ" sz="1600" dirty="0"/>
              <a:t>pomalejší než čtení</a:t>
            </a:r>
          </a:p>
          <a:p>
            <a:pPr lvl="1"/>
            <a:r>
              <a:rPr lang="cs-CZ" sz="1600" dirty="0"/>
              <a:t>volatilita – tzn. po vypnutí napájení paměť ztrácí uložená data</a:t>
            </a:r>
          </a:p>
          <a:p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2426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44957D05-FB50-4F97-8C3A-74BA32F14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Paměťové obvody</a:t>
            </a:r>
            <a:br>
              <a:rPr lang="cs-CZ" altLang="cs-CZ" dirty="0"/>
            </a:br>
            <a:r>
              <a:rPr lang="cs-CZ" altLang="cs-CZ" dirty="0"/>
              <a:t>základní parametry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965C88C-C988-4512-9F32-EC8ADDE16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cs-CZ" altLang="cs-CZ" sz="1600" b="1" dirty="0"/>
              <a:t>Kapacita</a:t>
            </a:r>
            <a:r>
              <a:rPr lang="cs-CZ" altLang="cs-CZ" sz="1600" dirty="0"/>
              <a:t> (paměťové chipy mají kapacitu rovnou mocnině dvojky, používá se vždy kybernetický význam kB, MB, GB, TB)</a:t>
            </a:r>
          </a:p>
          <a:p>
            <a:pPr lvl="1" eaLnBrk="1" hangingPunct="1"/>
            <a:r>
              <a:rPr lang="cs-CZ" altLang="cs-CZ" sz="1600" b="1" dirty="0"/>
              <a:t>Šířka slova </a:t>
            </a:r>
            <a:r>
              <a:rPr lang="cs-CZ" altLang="cs-CZ" sz="1600" dirty="0"/>
              <a:t>(obvykle 8 bitů)</a:t>
            </a:r>
          </a:p>
          <a:p>
            <a:pPr lvl="2" eaLnBrk="1" hangingPunct="1"/>
            <a:r>
              <a:rPr lang="cs-CZ" altLang="cs-CZ" sz="1600" dirty="0"/>
              <a:t>Většina paměťových chipů pracuje s </a:t>
            </a:r>
            <a:r>
              <a:rPr lang="cs-CZ" altLang="cs-CZ" sz="1600" b="1" dirty="0"/>
              <a:t>bajty (1B = 8 bitů)</a:t>
            </a:r>
          </a:p>
          <a:p>
            <a:pPr lvl="2" eaLnBrk="1" hangingPunct="1"/>
            <a:r>
              <a:rPr lang="cs-CZ" altLang="cs-CZ" sz="1600" dirty="0"/>
              <a:t>Existují ale i paměťové chipy, do kterých se data ukládají v jiné než 8-bitové šířce</a:t>
            </a:r>
          </a:p>
          <a:p>
            <a:pPr lvl="2" eaLnBrk="1" hangingPunct="1"/>
            <a:r>
              <a:rPr lang="cs-CZ" altLang="cs-CZ" sz="1600" dirty="0"/>
              <a:t>Například paměť s kapacitou </a:t>
            </a:r>
            <a:r>
              <a:rPr lang="cs-CZ" altLang="cs-CZ" sz="1600" b="1" dirty="0"/>
              <a:t>128 x 4b </a:t>
            </a:r>
            <a:r>
              <a:rPr lang="cs-CZ" altLang="cs-CZ" sz="1600" dirty="0"/>
              <a:t>obsahuje 128 adres, přičemž na každé adrese leží 4-bitová data (</a:t>
            </a:r>
            <a:r>
              <a:rPr lang="cs-CZ" altLang="cs-CZ" sz="1600" dirty="0" err="1"/>
              <a:t>půlbajty</a:t>
            </a:r>
            <a:r>
              <a:rPr lang="cs-CZ" altLang="cs-CZ" sz="1600" dirty="0"/>
              <a:t>)</a:t>
            </a:r>
          </a:p>
          <a:p>
            <a:pPr lvl="2" eaLnBrk="1" hangingPunct="1"/>
            <a:r>
              <a:rPr lang="cs-CZ" altLang="cs-CZ" sz="1600" dirty="0"/>
              <a:t>Paměť s kapacitou </a:t>
            </a:r>
            <a:r>
              <a:rPr lang="cs-CZ" altLang="cs-CZ" sz="1600" b="1" dirty="0"/>
              <a:t>2k x 1b </a:t>
            </a:r>
            <a:r>
              <a:rPr lang="cs-CZ" altLang="cs-CZ" sz="1600" dirty="0"/>
              <a:t>má data uložená na adresách 0 – 2047. Na každé adrese leží jen jeden bit</a:t>
            </a:r>
          </a:p>
          <a:p>
            <a:pPr lvl="2" eaLnBrk="1" hangingPunct="1"/>
            <a:r>
              <a:rPr lang="cs-CZ" altLang="cs-CZ" sz="1600" dirty="0"/>
              <a:t>Paměť s kapacitou </a:t>
            </a:r>
            <a:r>
              <a:rPr lang="cs-CZ" altLang="cs-CZ" sz="1600" b="1" dirty="0"/>
              <a:t>4k x 12 b </a:t>
            </a:r>
            <a:r>
              <a:rPr lang="cs-CZ" altLang="cs-CZ" sz="1600" dirty="0"/>
              <a:t>umožňuje ukládání 12-bitových dat na adresy 0 – 4095 (Byla by vhodná například pro procesor, jehož program je zakódován 12-bitovým strojovým kódem)</a:t>
            </a:r>
          </a:p>
          <a:p>
            <a:pPr lvl="2" eaLnBrk="1" hangingPunct="1"/>
            <a:r>
              <a:rPr lang="cs-CZ" altLang="cs-CZ" sz="1600" dirty="0"/>
              <a:t>Paměť s kapacitou </a:t>
            </a:r>
            <a:r>
              <a:rPr lang="cs-CZ" altLang="cs-CZ" sz="1600" b="1" dirty="0"/>
              <a:t>512 B</a:t>
            </a:r>
            <a:r>
              <a:rPr lang="cs-CZ" altLang="cs-CZ" sz="1600" dirty="0"/>
              <a:t> by mohla být označena i jako </a:t>
            </a:r>
            <a:r>
              <a:rPr lang="cs-CZ" altLang="cs-CZ" sz="1600" b="1" dirty="0"/>
              <a:t>512 x 8b</a:t>
            </a:r>
          </a:p>
          <a:p>
            <a:pPr lvl="2" eaLnBrk="1" hangingPunct="1"/>
            <a:r>
              <a:rPr lang="cs-CZ" altLang="cs-CZ" sz="1600" dirty="0"/>
              <a:t>Je-li kapacita paměti uvedena v </a:t>
            </a:r>
            <a:r>
              <a:rPr lang="cs-CZ" altLang="cs-CZ" sz="1600" b="1" dirty="0"/>
              <a:t>B, KB, MB, GB, TB  </a:t>
            </a:r>
            <a:r>
              <a:rPr lang="cs-CZ" altLang="cs-CZ" sz="1600" dirty="0"/>
              <a:t>předpokládáme automaticky, že šířka dat je </a:t>
            </a:r>
            <a:r>
              <a:rPr lang="cs-CZ" altLang="cs-CZ" sz="1600" b="1" dirty="0"/>
              <a:t>8b </a:t>
            </a:r>
            <a:r>
              <a:rPr lang="cs-CZ" altLang="cs-CZ" sz="1600" dirty="0"/>
              <a:t>a pracujeme s bajty</a:t>
            </a:r>
            <a:endParaRPr lang="cs-CZ" altLang="cs-CZ" sz="1600" b="1" dirty="0"/>
          </a:p>
        </p:txBody>
      </p:sp>
    </p:spTree>
  </p:cSld>
  <p:clrMapOvr>
    <a:masterClrMapping/>
  </p:clrMapOvr>
  <p:transition advTm="12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C22743-1EE6-4FE1-A392-4B94D86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Paměťové obvody</a:t>
            </a:r>
            <a:br>
              <a:rPr lang="cs-CZ" dirty="0"/>
            </a:br>
            <a:r>
              <a:rPr lang="cs-CZ" dirty="0"/>
              <a:t>základní parametry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5318C8-08AE-4A1F-BBA4-29F2B671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cs-CZ" altLang="cs-CZ" sz="1600" b="1" dirty="0"/>
              <a:t>Přístupová (vybavovací) doba</a:t>
            </a:r>
            <a:r>
              <a:rPr lang="cs-CZ" altLang="cs-CZ" sz="1600" dirty="0"/>
              <a:t> - udává zpoždění v </a:t>
            </a:r>
            <a:r>
              <a:rPr lang="cs-CZ" altLang="cs-CZ" sz="1600" b="1" dirty="0"/>
              <a:t>nanosekundách</a:t>
            </a:r>
            <a:r>
              <a:rPr lang="cs-CZ" altLang="cs-CZ" sz="1600" dirty="0"/>
              <a:t>, s jakým paměť zapíše nebo vyhledá zadaná data (od požadavku do splnění)</a:t>
            </a:r>
          </a:p>
          <a:p>
            <a:pPr lvl="1" eaLnBrk="1" hangingPunct="1"/>
            <a:r>
              <a:rPr lang="cs-CZ" altLang="cs-CZ" sz="1600" dirty="0"/>
              <a:t>Žádná paměť není nekonečně rychlá a čtení a zápis vždy určitou dobu trvá</a:t>
            </a:r>
          </a:p>
          <a:p>
            <a:pPr lvl="1" eaLnBrk="1" hangingPunct="1"/>
            <a:r>
              <a:rPr lang="cs-CZ" altLang="cs-CZ" sz="1600" dirty="0"/>
              <a:t>Čím je přístupová doba kratší, tím je paměť rychlejší, kvalitnější a dražší</a:t>
            </a:r>
          </a:p>
          <a:p>
            <a:pPr lvl="1" eaLnBrk="1" hangingPunct="1"/>
            <a:r>
              <a:rPr lang="cs-CZ" altLang="cs-CZ" sz="1600" b="1" dirty="0"/>
              <a:t>Přenosová rychlost </a:t>
            </a:r>
            <a:r>
              <a:rPr lang="cs-CZ" altLang="cs-CZ" sz="1600" dirty="0"/>
              <a:t>(GB/s, MB/s)</a:t>
            </a:r>
            <a:r>
              <a:rPr lang="cs-CZ" altLang="cs-CZ" sz="1600" b="1" dirty="0"/>
              <a:t> </a:t>
            </a:r>
            <a:r>
              <a:rPr lang="cs-CZ" altLang="cs-CZ" sz="1600" dirty="0"/>
              <a:t>- množství informací, které lze přečíst nebo zapsat za sekundu. Pro čtení a zápis obvykle nebývá stejná.</a:t>
            </a:r>
          </a:p>
          <a:p>
            <a:pPr lvl="1" eaLnBrk="1" hangingPunct="1"/>
            <a:r>
              <a:rPr lang="cs-CZ" altLang="cs-CZ" sz="1600" b="1" dirty="0"/>
              <a:t>Technologie</a:t>
            </a:r>
            <a:r>
              <a:rPr lang="cs-CZ" altLang="cs-CZ" sz="1600" dirty="0"/>
              <a:t> – typ paměťové buňky – existuje mnoho způsobů, jak zkonstruovat buňku, do které půjde uložit jeden bit (SRAM, DRAM, FLASH MLC, EEPROM…)</a:t>
            </a:r>
          </a:p>
          <a:p>
            <a:pPr lvl="1" eaLnBrk="1" hangingPunct="1"/>
            <a:endParaRPr lang="cs-CZ" altLang="cs-CZ" sz="1600" b="1" dirty="0"/>
          </a:p>
          <a:p>
            <a:pPr lvl="1" eaLnBrk="1" hangingPunct="1"/>
            <a:r>
              <a:rPr lang="cs-CZ" altLang="cs-CZ" sz="1600" b="1" dirty="0"/>
              <a:t>Počet bran - </a:t>
            </a:r>
            <a:r>
              <a:rPr lang="cs-CZ" altLang="cs-CZ" sz="1600" dirty="0"/>
              <a:t>možnost číst současně nezávisle více adres na více výstupních branách</a:t>
            </a:r>
          </a:p>
          <a:p>
            <a:pPr lvl="1" eaLnBrk="1" hangingPunct="1"/>
            <a:r>
              <a:rPr lang="cs-CZ" altLang="cs-CZ" sz="1600" b="1" dirty="0"/>
              <a:t>Dvoubránové paměť </a:t>
            </a:r>
            <a:r>
              <a:rPr lang="cs-CZ" altLang="cs-CZ" sz="1600" dirty="0"/>
              <a:t>umožňuje pracovat na dvou různých místech současně – představte si ji například jako knihu, ze které by dva lidé mohli číst dvě různé stránky současně</a:t>
            </a:r>
          </a:p>
          <a:p>
            <a:pPr lvl="1" eaLnBrk="1" hangingPunct="1"/>
            <a:r>
              <a:rPr lang="cs-CZ" altLang="cs-CZ" sz="1600" b="1" dirty="0"/>
              <a:t>Čtyřbránové paměti </a:t>
            </a:r>
            <a:r>
              <a:rPr lang="cs-CZ" altLang="cs-CZ" sz="1600" dirty="0"/>
              <a:t>umožňují pracovat se 4 různými adresami zároveň. Například je možné na tři různá místa zapisovat a při tom současně z nějaké jiné čtvrté adresy číst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19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65FC8D09-0BF5-4619-826C-337F4B445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Paměťový obvod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C4C1638-E27D-41D0-A1B8-85AE5BD92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altLang="cs-CZ" dirty="0"/>
              <a:t>Paměťové obvody mají typické vývody se standardním označením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cs-CZ" altLang="cs-CZ" dirty="0"/>
          </a:p>
          <a:p>
            <a:pPr lvl="1" eaLnBrk="1" hangingPunct="1"/>
            <a:r>
              <a:rPr lang="cs-CZ" altLang="cs-CZ" dirty="0"/>
              <a:t>Adresační vstupy (</a:t>
            </a:r>
            <a:r>
              <a:rPr lang="cs-CZ" altLang="cs-CZ" b="1" dirty="0"/>
              <a:t>A</a:t>
            </a:r>
            <a:r>
              <a:rPr lang="cs-CZ" altLang="cs-CZ" dirty="0"/>
              <a:t>0 – </a:t>
            </a:r>
            <a:r>
              <a:rPr lang="cs-CZ" altLang="cs-CZ" b="1" dirty="0"/>
              <a:t>A</a:t>
            </a:r>
            <a:r>
              <a:rPr lang="cs-CZ" altLang="cs-CZ" dirty="0"/>
              <a:t>n)</a:t>
            </a:r>
          </a:p>
          <a:p>
            <a:pPr lvl="1" eaLnBrk="1" hangingPunct="1"/>
            <a:r>
              <a:rPr lang="cs-CZ" altLang="cs-CZ" dirty="0"/>
              <a:t>Datové vývody (</a:t>
            </a:r>
            <a:r>
              <a:rPr lang="cs-CZ" altLang="cs-CZ" b="1" dirty="0"/>
              <a:t>D</a:t>
            </a:r>
            <a:r>
              <a:rPr lang="cs-CZ" altLang="cs-CZ" dirty="0"/>
              <a:t>0-</a:t>
            </a:r>
            <a:r>
              <a:rPr lang="cs-CZ" altLang="cs-CZ" b="1" dirty="0"/>
              <a:t>D</a:t>
            </a:r>
            <a:r>
              <a:rPr lang="cs-CZ" altLang="cs-CZ" dirty="0"/>
              <a:t>7)</a:t>
            </a:r>
          </a:p>
          <a:p>
            <a:pPr lvl="1" eaLnBrk="1" hangingPunct="1"/>
            <a:r>
              <a:rPr lang="cs-CZ" altLang="cs-CZ" dirty="0" err="1"/>
              <a:t>ChipSelect</a:t>
            </a:r>
            <a:r>
              <a:rPr lang="cs-CZ" altLang="cs-CZ" dirty="0"/>
              <a:t>	(CS, CE)</a:t>
            </a:r>
          </a:p>
          <a:p>
            <a:pPr lvl="1" eaLnBrk="1" hangingPunct="1"/>
            <a:r>
              <a:rPr lang="cs-CZ" altLang="cs-CZ" dirty="0"/>
              <a:t>Napájecí vývody (</a:t>
            </a:r>
            <a:r>
              <a:rPr lang="cs-CZ" altLang="cs-CZ" dirty="0" err="1"/>
              <a:t>Ucc</a:t>
            </a:r>
            <a:r>
              <a:rPr lang="cs-CZ" altLang="cs-CZ" dirty="0"/>
              <a:t>, GND)</a:t>
            </a:r>
          </a:p>
          <a:p>
            <a:pPr lvl="1" eaLnBrk="1" hangingPunct="1"/>
            <a:r>
              <a:rPr lang="cs-CZ" altLang="cs-CZ" dirty="0"/>
              <a:t>Řídící vstupy (RD, WR, OE, WE)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58A9A350-4EAC-44F4-92D9-C713F6679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ROM pamětí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9C94DF9-AD2B-4698-8DD7-FF564772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8197" name="Line 5">
            <a:extLst>
              <a:ext uri="{FF2B5EF4-FFF2-40B4-BE49-F238E27FC236}">
                <a16:creationId xmlns:a16="http://schemas.microsoft.com/office/drawing/2014/main" id="{28253A46-0F4B-4C99-80D0-BF42EE404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E6F204CC-C7AB-47F9-8813-C1301731D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5EF07A50-6526-4A2D-BE0B-0FF4A22EE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7AFA6EF1-5D0D-411E-B498-C85DD519E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F0461BFD-D68F-4263-8ACC-549CA4493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E788C95E-2501-4D00-AD2A-FBD4E56B3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25DDE49C-CB79-446F-A82F-CC1937E7E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5F8866CB-410E-4D0D-A626-F48C9BB18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85E91FB3-8DD2-4D25-86EE-5FA6CFAB7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B923D0B1-C7B6-48E2-8517-AB42D5C7B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id="{7F3FFBC9-F0D1-4647-8EE1-C2C0AF0AB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60C36751-2929-4F48-99D0-66B40323D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6C4AA51C-06F5-4BA8-A283-63753CEAB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4FEBFE34-52C1-4C00-A530-3C0EA2C0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1" name="Line 19">
            <a:extLst>
              <a:ext uri="{FF2B5EF4-FFF2-40B4-BE49-F238E27FC236}">
                <a16:creationId xmlns:a16="http://schemas.microsoft.com/office/drawing/2014/main" id="{962B1B6B-54E9-40CD-BE0D-26C468ED6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17204CE4-7486-4FA6-B1E1-217572CC2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774A7CC2-9152-4B1D-920A-CE54FF918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799A1546-1FD9-4131-BF4B-0BE1585F8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F704B0C3-53AF-4E82-87AE-8AD389FC9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907F61F7-BC13-4927-B73D-1471CF049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7" name="Line 25">
            <a:extLst>
              <a:ext uri="{FF2B5EF4-FFF2-40B4-BE49-F238E27FC236}">
                <a16:creationId xmlns:a16="http://schemas.microsoft.com/office/drawing/2014/main" id="{00CC1597-505F-40CD-B554-96E27F49C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8" name="Line 26">
            <a:extLst>
              <a:ext uri="{FF2B5EF4-FFF2-40B4-BE49-F238E27FC236}">
                <a16:creationId xmlns:a16="http://schemas.microsoft.com/office/drawing/2014/main" id="{88C6B906-6366-48E6-BED6-4D4A4D24B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19" name="Line 27">
            <a:extLst>
              <a:ext uri="{FF2B5EF4-FFF2-40B4-BE49-F238E27FC236}">
                <a16:creationId xmlns:a16="http://schemas.microsoft.com/office/drawing/2014/main" id="{76765BFD-27E0-4095-8A83-FC2019B29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20" name="Line 28">
            <a:extLst>
              <a:ext uri="{FF2B5EF4-FFF2-40B4-BE49-F238E27FC236}">
                <a16:creationId xmlns:a16="http://schemas.microsoft.com/office/drawing/2014/main" id="{3C518244-93B0-458B-85EC-69591BD41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752AED79-EF15-4B11-A650-8FE364D5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8222" name="Text Box 30">
            <a:extLst>
              <a:ext uri="{FF2B5EF4-FFF2-40B4-BE49-F238E27FC236}">
                <a16:creationId xmlns:a16="http://schemas.microsoft.com/office/drawing/2014/main" id="{E0AF15F5-E6B1-4328-A65F-BE2A14977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56351" name="Text Box 31">
            <a:extLst>
              <a:ext uri="{FF2B5EF4-FFF2-40B4-BE49-F238E27FC236}">
                <a16:creationId xmlns:a16="http://schemas.microsoft.com/office/drawing/2014/main" id="{61D16F82-3435-433F-9AB1-0C798C50D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213100"/>
            <a:ext cx="6842125" cy="1328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Vývody UCC a GND slouží k přivedení napájecího napětí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Paměti ROM jsou sice energeticky nezávislé, to však neznamená, že by fungovaly bez napájení. Po odpojení napájení ze neztrácí obsah paměti, ale nelze s ní pracovat</a:t>
            </a:r>
          </a:p>
        </p:txBody>
      </p:sp>
      <p:sp>
        <p:nvSpPr>
          <p:cNvPr id="56353" name="Line 33">
            <a:extLst>
              <a:ext uri="{FF2B5EF4-FFF2-40B4-BE49-F238E27FC236}">
                <a16:creationId xmlns:a16="http://schemas.microsoft.com/office/drawing/2014/main" id="{38BFD62C-C338-4CA5-A23D-3FD5FA73E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6354" name="Line 34">
            <a:extLst>
              <a:ext uri="{FF2B5EF4-FFF2-40B4-BE49-F238E27FC236}">
                <a16:creationId xmlns:a16="http://schemas.microsoft.com/office/drawing/2014/main" id="{07F9AD52-A13C-49EA-8B3F-9B5131FCF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6355" name="Line 35">
            <a:extLst>
              <a:ext uri="{FF2B5EF4-FFF2-40B4-BE49-F238E27FC236}">
                <a16:creationId xmlns:a16="http://schemas.microsoft.com/office/drawing/2014/main" id="{2D87C57D-2631-45EB-BDDD-3DA08AE99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22572586-781F-433B-B28A-741FD35C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1" grpId="0" animBg="1"/>
      <p:bldP spid="563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0DAEA098-7947-4CEC-9E50-6AD4D5F69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Vývody ROM pamětí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94E8AD5-2EC0-48CB-9053-9281426D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773238"/>
            <a:ext cx="2232025" cy="453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9221" name="Line 4">
            <a:extLst>
              <a:ext uri="{FF2B5EF4-FFF2-40B4-BE49-F238E27FC236}">
                <a16:creationId xmlns:a16="http://schemas.microsoft.com/office/drawing/2014/main" id="{16EFEFFA-9186-47B5-A1F0-0E5FBCA2B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2" name="Line 5">
            <a:extLst>
              <a:ext uri="{FF2B5EF4-FFF2-40B4-BE49-F238E27FC236}">
                <a16:creationId xmlns:a16="http://schemas.microsoft.com/office/drawing/2014/main" id="{F72CDBB5-4876-4B92-8D1C-1C3FF70BD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3" name="Line 6">
            <a:extLst>
              <a:ext uri="{FF2B5EF4-FFF2-40B4-BE49-F238E27FC236}">
                <a16:creationId xmlns:a16="http://schemas.microsoft.com/office/drawing/2014/main" id="{9436B34E-C922-4388-B713-7DE6D8558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4" name="Line 7">
            <a:extLst>
              <a:ext uri="{FF2B5EF4-FFF2-40B4-BE49-F238E27FC236}">
                <a16:creationId xmlns:a16="http://schemas.microsoft.com/office/drawing/2014/main" id="{9E281F19-2C44-437C-91D8-B68C7CBFB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5" name="Line 8">
            <a:extLst>
              <a:ext uri="{FF2B5EF4-FFF2-40B4-BE49-F238E27FC236}">
                <a16:creationId xmlns:a16="http://schemas.microsoft.com/office/drawing/2014/main" id="{195509D5-5A01-4E64-8998-37478C8C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6" name="Line 9">
            <a:extLst>
              <a:ext uri="{FF2B5EF4-FFF2-40B4-BE49-F238E27FC236}">
                <a16:creationId xmlns:a16="http://schemas.microsoft.com/office/drawing/2014/main" id="{24DA5876-E59E-4400-AC3A-B4E3352CB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7" name="Line 10">
            <a:extLst>
              <a:ext uri="{FF2B5EF4-FFF2-40B4-BE49-F238E27FC236}">
                <a16:creationId xmlns:a16="http://schemas.microsoft.com/office/drawing/2014/main" id="{C74B9F34-8AA0-4994-B434-FD8AFB364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8" name="Line 11">
            <a:extLst>
              <a:ext uri="{FF2B5EF4-FFF2-40B4-BE49-F238E27FC236}">
                <a16:creationId xmlns:a16="http://schemas.microsoft.com/office/drawing/2014/main" id="{6DAAB403-4BD6-4333-8CED-248315FFA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7163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29" name="Line 12">
            <a:extLst>
              <a:ext uri="{FF2B5EF4-FFF2-40B4-BE49-F238E27FC236}">
                <a16:creationId xmlns:a16="http://schemas.microsoft.com/office/drawing/2014/main" id="{384BF70C-0B16-4B42-B2D4-591CD1490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9322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0" name="Line 13">
            <a:extLst>
              <a:ext uri="{FF2B5EF4-FFF2-40B4-BE49-F238E27FC236}">
                <a16:creationId xmlns:a16="http://schemas.microsoft.com/office/drawing/2014/main" id="{82175776-4BEC-49A1-84D2-F0D40AC14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1497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1" name="Line 14">
            <a:extLst>
              <a:ext uri="{FF2B5EF4-FFF2-40B4-BE49-F238E27FC236}">
                <a16:creationId xmlns:a16="http://schemas.microsoft.com/office/drawing/2014/main" id="{D6F71FAD-6D7C-4070-87C4-6755EF7EB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656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2" name="Line 15">
            <a:extLst>
              <a:ext uri="{FF2B5EF4-FFF2-40B4-BE49-F238E27FC236}">
                <a16:creationId xmlns:a16="http://schemas.microsoft.com/office/drawing/2014/main" id="{241CCAB6-8EA9-418B-BDF8-440381E2E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3" name="Line 16">
            <a:extLst>
              <a:ext uri="{FF2B5EF4-FFF2-40B4-BE49-F238E27FC236}">
                <a16:creationId xmlns:a16="http://schemas.microsoft.com/office/drawing/2014/main" id="{7457CDA6-0D73-4F62-97AC-C07C0166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974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4" name="Line 17">
            <a:extLst>
              <a:ext uri="{FF2B5EF4-FFF2-40B4-BE49-F238E27FC236}">
                <a16:creationId xmlns:a16="http://schemas.microsoft.com/office/drawing/2014/main" id="{61039FE9-9D77-4803-8C4D-166F64D36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0133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5" name="Line 18">
            <a:extLst>
              <a:ext uri="{FF2B5EF4-FFF2-40B4-BE49-F238E27FC236}">
                <a16:creationId xmlns:a16="http://schemas.microsoft.com/office/drawing/2014/main" id="{CEE1047F-5BB7-4A6B-AA3A-0537B2F3E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19891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6" name="Line 19">
            <a:extLst>
              <a:ext uri="{FF2B5EF4-FFF2-40B4-BE49-F238E27FC236}">
                <a16:creationId xmlns:a16="http://schemas.microsoft.com/office/drawing/2014/main" id="{6A329E11-460A-4E73-9E35-48AE4824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2050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7" name="Line 20">
            <a:extLst>
              <a:ext uri="{FF2B5EF4-FFF2-40B4-BE49-F238E27FC236}">
                <a16:creationId xmlns:a16="http://schemas.microsoft.com/office/drawing/2014/main" id="{1F2853D9-1D00-4DC6-BFFE-FFB475E73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4209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8" name="Line 21">
            <a:extLst>
              <a:ext uri="{FF2B5EF4-FFF2-40B4-BE49-F238E27FC236}">
                <a16:creationId xmlns:a16="http://schemas.microsoft.com/office/drawing/2014/main" id="{04DE67EF-FC96-41FD-96B0-84A6F7208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6368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39" name="Line 22">
            <a:extLst>
              <a:ext uri="{FF2B5EF4-FFF2-40B4-BE49-F238E27FC236}">
                <a16:creationId xmlns:a16="http://schemas.microsoft.com/office/drawing/2014/main" id="{C1F99535-226D-45F6-9AB1-EA5653E9A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8527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40" name="Line 23">
            <a:extLst>
              <a:ext uri="{FF2B5EF4-FFF2-40B4-BE49-F238E27FC236}">
                <a16:creationId xmlns:a16="http://schemas.microsoft.com/office/drawing/2014/main" id="{54E8A186-E2F9-47F0-A388-0B18A8588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0686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41" name="Line 24">
            <a:extLst>
              <a:ext uri="{FF2B5EF4-FFF2-40B4-BE49-F238E27FC236}">
                <a16:creationId xmlns:a16="http://schemas.microsoft.com/office/drawing/2014/main" id="{4E03E84A-76B2-4380-AA05-649028082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2845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42" name="Line 25">
            <a:extLst>
              <a:ext uri="{FF2B5EF4-FFF2-40B4-BE49-F238E27FC236}">
                <a16:creationId xmlns:a16="http://schemas.microsoft.com/office/drawing/2014/main" id="{15048138-AE2C-420B-BB4B-8F0BBF8E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43" name="Line 26">
            <a:extLst>
              <a:ext uri="{FF2B5EF4-FFF2-40B4-BE49-F238E27FC236}">
                <a16:creationId xmlns:a16="http://schemas.microsoft.com/office/drawing/2014/main" id="{937AF5B6-E18F-45E5-9714-02A26F077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44" name="Line 27">
            <a:extLst>
              <a:ext uri="{FF2B5EF4-FFF2-40B4-BE49-F238E27FC236}">
                <a16:creationId xmlns:a16="http://schemas.microsoft.com/office/drawing/2014/main" id="{CFB413A9-B408-4056-85A6-FDF2B3D33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6092825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45" name="Text Box 28">
            <a:extLst>
              <a:ext uri="{FF2B5EF4-FFF2-40B4-BE49-F238E27FC236}">
                <a16:creationId xmlns:a16="http://schemas.microsoft.com/office/drawing/2014/main" id="{3B1199C6-E36E-45A1-BF80-7ED56794B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732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Ucc</a:t>
            </a:r>
          </a:p>
        </p:txBody>
      </p:sp>
      <p:sp>
        <p:nvSpPr>
          <p:cNvPr id="9246" name="Text Box 29">
            <a:extLst>
              <a:ext uri="{FF2B5EF4-FFF2-40B4-BE49-F238E27FC236}">
                <a16:creationId xmlns:a16="http://schemas.microsoft.com/office/drawing/2014/main" id="{DAC2EA7D-2051-413A-80F3-84A26C11A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876925"/>
            <a:ext cx="790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GND</a:t>
            </a:r>
          </a:p>
        </p:txBody>
      </p:sp>
      <p:sp>
        <p:nvSpPr>
          <p:cNvPr id="9247" name="Line 31">
            <a:extLst>
              <a:ext uri="{FF2B5EF4-FFF2-40B4-BE49-F238E27FC236}">
                <a16:creationId xmlns:a16="http://schemas.microsoft.com/office/drawing/2014/main" id="{EF5E2231-F55D-45E3-8F7A-D07369D03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09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25FAEADA-6B0D-4BB6-9646-4320A5A62A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6308725"/>
            <a:ext cx="360362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C5E9FE96-A7DB-474E-A69F-A05102F44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16287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B9B4BEB4-630A-4F96-86F3-CA63EB407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84313"/>
            <a:ext cx="71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+5V</a:t>
            </a:r>
          </a:p>
        </p:txBody>
      </p:sp>
      <p:sp>
        <p:nvSpPr>
          <p:cNvPr id="9251" name="Text Box 35">
            <a:extLst>
              <a:ext uri="{FF2B5EF4-FFF2-40B4-BE49-F238E27FC236}">
                <a16:creationId xmlns:a16="http://schemas.microsoft.com/office/drawing/2014/main" id="{3409C45A-7337-4683-9EB2-772BB4AA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205038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A0</a:t>
            </a:r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52E80F40-AEA8-40F7-B8F1-6F98D618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</a:t>
            </a:r>
          </a:p>
        </p:txBody>
      </p:sp>
      <p:sp>
        <p:nvSpPr>
          <p:cNvPr id="9253" name="Text Box 37">
            <a:extLst>
              <a:ext uri="{FF2B5EF4-FFF2-40B4-BE49-F238E27FC236}">
                <a16:creationId xmlns:a16="http://schemas.microsoft.com/office/drawing/2014/main" id="{E1167F6E-F6C7-4B97-B0F1-0CD0261D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A12</a:t>
            </a:r>
          </a:p>
        </p:txBody>
      </p:sp>
      <p:sp>
        <p:nvSpPr>
          <p:cNvPr id="9254" name="Text Box 39">
            <a:extLst>
              <a:ext uri="{FF2B5EF4-FFF2-40B4-BE49-F238E27FC236}">
                <a16:creationId xmlns:a16="http://schemas.microsoft.com/office/drawing/2014/main" id="{F73F4733-D55E-4982-B4C0-8611CDB54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141663"/>
            <a:ext cx="4608513" cy="779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altLang="cs-CZ"/>
              <a:t>Adresační vstupy</a:t>
            </a:r>
          </a:p>
          <a:p>
            <a:pPr eaLnBrk="1" hangingPunct="1">
              <a:spcBef>
                <a:spcPct val="50000"/>
              </a:spcBef>
            </a:pPr>
            <a:r>
              <a:rPr lang="cs-CZ" altLang="cs-CZ"/>
              <a:t>Těmito vývody je vybrána adresa</a:t>
            </a:r>
          </a:p>
        </p:txBody>
      </p:sp>
      <p:sp>
        <p:nvSpPr>
          <p:cNvPr id="9255" name="Oval 40">
            <a:extLst>
              <a:ext uri="{FF2B5EF4-FFF2-40B4-BE49-F238E27FC236}">
                <a16:creationId xmlns:a16="http://schemas.microsoft.com/office/drawing/2014/main" id="{579E9C3E-3C06-4463-942B-AEC22E88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276475"/>
            <a:ext cx="431800" cy="295275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9256" name="Line 41">
            <a:extLst>
              <a:ext uri="{FF2B5EF4-FFF2-40B4-BE49-F238E27FC236}">
                <a16:creationId xmlns:a16="http://schemas.microsoft.com/office/drawing/2014/main" id="{548A2AC3-8791-4E0A-8CE0-67B6621D00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11413" y="3429000"/>
            <a:ext cx="865187" cy="144463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íť">
  <a:themeElements>
    <a:clrScheme name="Síť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íť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íť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íť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íť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4CE8C14981BF4CBC493A3F7F132DCE" ma:contentTypeVersion="2" ma:contentTypeDescription="Vytvoří nový dokument" ma:contentTypeScope="" ma:versionID="eafae4565c518caa62d4da08735c7f48">
  <xsd:schema xmlns:xsd="http://www.w3.org/2001/XMLSchema" xmlns:xs="http://www.w3.org/2001/XMLSchema" xmlns:p="http://schemas.microsoft.com/office/2006/metadata/properties" xmlns:ns2="c03aa7f5-da92-46be-bbd5-752e8d8cfb59" targetNamespace="http://schemas.microsoft.com/office/2006/metadata/properties" ma:root="true" ma:fieldsID="4aa9e07a25eb4b13cbdf99461fe2be06" ns2:_="">
    <xsd:import namespace="c03aa7f5-da92-46be-bbd5-752e8d8cfb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aa7f5-da92-46be-bbd5-752e8d8cfb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49EF1E-6520-49F4-962E-A8FF4006CE0B}"/>
</file>

<file path=customXml/itemProps2.xml><?xml version="1.0" encoding="utf-8"?>
<ds:datastoreItem xmlns:ds="http://schemas.openxmlformats.org/officeDocument/2006/customXml" ds:itemID="{036902F8-376B-4599-BFAC-5071C75FA1DD}"/>
</file>

<file path=customXml/itemProps3.xml><?xml version="1.0" encoding="utf-8"?>
<ds:datastoreItem xmlns:ds="http://schemas.openxmlformats.org/officeDocument/2006/customXml" ds:itemID="{63382120-19EB-4039-BE39-6B28A0CBE9A4}"/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1354</TotalTime>
  <Words>2065</Words>
  <Application>Microsoft Office PowerPoint</Application>
  <PresentationFormat>Předvádění na obrazovce (4:3)</PresentationFormat>
  <Paragraphs>428</Paragraphs>
  <Slides>26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29" baseType="lpstr">
      <vt:lpstr>Arial</vt:lpstr>
      <vt:lpstr>Wingdings</vt:lpstr>
      <vt:lpstr>Síť</vt:lpstr>
      <vt:lpstr>Paměti (úvod)</vt:lpstr>
      <vt:lpstr>Paměťové obvody</vt:lpstr>
      <vt:lpstr>Paměti</vt:lpstr>
      <vt:lpstr>RAM paměti</vt:lpstr>
      <vt:lpstr>Paměťové obvody základní parametry</vt:lpstr>
      <vt:lpstr>Paměťové obvody základní parametry</vt:lpstr>
      <vt:lpstr>Paměťový obvod</vt:lpstr>
      <vt:lpstr>Vývody ROM pamětí</vt:lpstr>
      <vt:lpstr>Vývody ROM pamětí</vt:lpstr>
      <vt:lpstr>Vývody ROM pamětí</vt:lpstr>
      <vt:lpstr>Vývody ROM pamětí</vt:lpstr>
      <vt:lpstr>Vývody ROM pamětí</vt:lpstr>
      <vt:lpstr>Vývody ROM pamětí</vt:lpstr>
      <vt:lpstr>Vývody ROM pamětí</vt:lpstr>
      <vt:lpstr>Vývody ROM pamětí</vt:lpstr>
      <vt:lpstr>Chipselect</vt:lpstr>
      <vt:lpstr>Chipselect</vt:lpstr>
      <vt:lpstr>Třístavový budič</vt:lpstr>
      <vt:lpstr>Třístavový budič</vt:lpstr>
      <vt:lpstr>Třístavový budič</vt:lpstr>
      <vt:lpstr>Třístavový budič</vt:lpstr>
      <vt:lpstr>Třístavový budič</vt:lpstr>
      <vt:lpstr>Vývody RWM pamětí</vt:lpstr>
      <vt:lpstr>Zápis do RWM paměti</vt:lpstr>
      <vt:lpstr>Zápis do RWM paměti</vt:lpstr>
      <vt:lpstr>Zápis do RWM paměti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PAMĚTI</dc:title>
  <dc:creator>Radek Jelínek</dc:creator>
  <cp:lastModifiedBy>Uživatel systému Windows</cp:lastModifiedBy>
  <cp:revision>118</cp:revision>
  <dcterms:created xsi:type="dcterms:W3CDTF">2004-03-01T19:58:31Z</dcterms:created>
  <dcterms:modified xsi:type="dcterms:W3CDTF">2022-03-09T09:59:11Z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0x010100584CE8C14981BF4CBC493A3F7F132DCE</vt:lpwstr>
  </property>
</Properties>
</file>