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342" r:id="rId2"/>
    <p:sldId id="343" r:id="rId3"/>
    <p:sldId id="375" r:id="rId4"/>
    <p:sldId id="344" r:id="rId5"/>
    <p:sldId id="346" r:id="rId6"/>
    <p:sldId id="347" r:id="rId7"/>
    <p:sldId id="376" r:id="rId8"/>
    <p:sldId id="348" r:id="rId9"/>
    <p:sldId id="349" r:id="rId10"/>
    <p:sldId id="377" r:id="rId11"/>
    <p:sldId id="350" r:id="rId12"/>
    <p:sldId id="351" r:id="rId13"/>
    <p:sldId id="352" r:id="rId14"/>
    <p:sldId id="353" r:id="rId15"/>
    <p:sldId id="378" r:id="rId16"/>
    <p:sldId id="354" r:id="rId17"/>
    <p:sldId id="379" r:id="rId18"/>
    <p:sldId id="355" r:id="rId19"/>
    <p:sldId id="356" r:id="rId20"/>
    <p:sldId id="360" r:id="rId21"/>
    <p:sldId id="361" r:id="rId22"/>
    <p:sldId id="374" r:id="rId23"/>
    <p:sldId id="362" r:id="rId24"/>
    <p:sldId id="364" r:id="rId25"/>
    <p:sldId id="380" r:id="rId26"/>
    <p:sldId id="365" r:id="rId27"/>
    <p:sldId id="366" r:id="rId28"/>
    <p:sldId id="367" r:id="rId29"/>
    <p:sldId id="368" r:id="rId30"/>
    <p:sldId id="369" r:id="rId31"/>
    <p:sldId id="381" r:id="rId32"/>
    <p:sldId id="370" r:id="rId33"/>
    <p:sldId id="371" r:id="rId34"/>
    <p:sldId id="382" r:id="rId35"/>
    <p:sldId id="372" r:id="rId36"/>
    <p:sldId id="383" r:id="rId37"/>
    <p:sldId id="326" r:id="rId38"/>
    <p:sldId id="373" r:id="rId39"/>
    <p:sldId id="358" r:id="rId40"/>
    <p:sldId id="359" r:id="rId41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6" autoAdjust="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642A984-7263-4D71-97D4-8AAC98DAFB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0C0EBC7-9998-4333-A700-CC4AEB29E4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3FC8AB0A-584E-4D03-9616-F8B0A5BEA65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5563DEE-B5D4-438A-9185-1392DF17F8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B70E7EE-ADFD-40E1-BB81-6E05ED75001B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51566D0-88D2-492A-8976-5E6EE57483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93F629A-7BB7-4096-A065-331F104D42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2FEE63-0B4C-42CE-BD5B-FFEF1EAFAE4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D34B6D52-B429-42C3-BA9A-D7A327563A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/>
              <a:t>Klepnutím lze upravit styly předlohy textu.</a:t>
            </a:r>
          </a:p>
          <a:p>
            <a:pPr lvl="1"/>
            <a:r>
              <a:rPr lang="cs-CZ" altLang="cs-CZ" noProof="0"/>
              <a:t>Druhá úroveň</a:t>
            </a:r>
          </a:p>
          <a:p>
            <a:pPr lvl="2"/>
            <a:r>
              <a:rPr lang="cs-CZ" altLang="cs-CZ" noProof="0"/>
              <a:t>Třetí úroveň</a:t>
            </a:r>
          </a:p>
          <a:p>
            <a:pPr lvl="3"/>
            <a:r>
              <a:rPr lang="cs-CZ" altLang="cs-CZ" noProof="0"/>
              <a:t>Čtvrtá úroveň</a:t>
            </a:r>
          </a:p>
          <a:p>
            <a:pPr lvl="4"/>
            <a:r>
              <a:rPr lang="cs-CZ" altLang="cs-CZ" noProof="0"/>
              <a:t>Pátá úroveň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BDF1CAB5-A55B-4ED2-853C-23F113FFBD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82647F9B-CDC3-45D0-AB32-96229A2DA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24B0949-532C-415E-ADA5-A9C59EFDE0F8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D7B9F123-3F43-4E94-920C-CCCD61D38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C8B2B9-8EA3-42D3-888C-31A4E77D022C}" type="slidenum">
              <a:rPr lang="cs-CZ" altLang="cs-CZ"/>
              <a:pPr/>
              <a:t>19</a:t>
            </a:fld>
            <a:endParaRPr lang="cs-CZ" altLang="cs-CZ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3E4A0A1-C451-43D5-BFDE-60FEE54ECE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DFDA8A2D-0111-4639-8A8E-E0C50336A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cs-CZ" altLang="cs-CZ"/>
              <a:t>Pridat obrazek str 124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CCAF899-38AC-444B-AB63-E37D9659E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5F350A-5E2E-4DD1-ACA1-03C7876A1F84}" type="slidenum">
              <a:rPr lang="cs-CZ" altLang="cs-CZ"/>
              <a:pPr/>
              <a:t>24</a:t>
            </a:fld>
            <a:endParaRPr lang="cs-CZ" altLang="cs-CZ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5B2007F-2DF9-4A62-B0B2-BD01F03831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2B220426-565F-44EE-BBE3-446DDA3DE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436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B583E099-7C10-422C-9CBE-EAD85B46B8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F44084-BA27-4209-8ED2-4BB2A963BDEC}" type="slidenum">
              <a:rPr lang="cs-CZ" altLang="cs-CZ"/>
              <a:pPr/>
              <a:t>26</a:t>
            </a:fld>
            <a:endParaRPr lang="cs-CZ" altLang="cs-CZ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FA18209-D74B-4083-A803-E3D341232A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3309864-5A57-4724-8912-ECD5E3958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D9CFA07F-207E-4D87-BD6E-B82365CF34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1E0815-698D-4727-A38A-DECA32901F17}" type="slidenum">
              <a:rPr lang="cs-CZ" altLang="cs-CZ"/>
              <a:pPr/>
              <a:t>27</a:t>
            </a:fld>
            <a:endParaRPr lang="cs-CZ" altLang="cs-CZ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E561529-D075-4883-AA9F-2C50A6295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9249D807-7F5F-418E-A895-DC6CD5C3A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436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8E08D07-D69B-40DB-8B99-0165FF7E7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C11948-3DB3-4E69-8072-40E8C314913C}" type="slidenum">
              <a:rPr lang="cs-CZ" altLang="cs-CZ"/>
              <a:pPr/>
              <a:t>28</a:t>
            </a:fld>
            <a:endParaRPr lang="cs-CZ" altLang="cs-CZ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C6A71BB-37E9-49EB-8D19-8AA25770A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9D72095-385A-427C-9492-4E084FCB6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436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9C3E1DE8-0702-4CFA-B020-C7FF446FD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48D42A-604E-45F3-BE1C-4BF1B7EF6CAE}" type="slidenum">
              <a:rPr lang="cs-CZ" altLang="cs-CZ"/>
              <a:pPr/>
              <a:t>29</a:t>
            </a:fld>
            <a:endParaRPr lang="cs-CZ" altLang="cs-CZ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097C802-CA5A-4D8B-99F1-AC90D9347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2F7B1C9-C6C9-4002-BB12-92A4CFA85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436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7BAF9E9A-A1AE-46AD-9117-0052CD982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1BC915-9B87-47AC-9F7B-A9C201E52F6E}" type="slidenum">
              <a:rPr lang="cs-CZ" altLang="cs-CZ"/>
              <a:pPr/>
              <a:t>30</a:t>
            </a:fld>
            <a:endParaRPr lang="cs-CZ" altLang="cs-CZ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E726ED4-4738-4495-829D-F381E5AFC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4D26162-E1FD-481E-87F8-66F68BCB2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436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0BE195A7-A400-4312-BB71-119007BEB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EEDDCD63-4B4B-4753-99F8-1F3182E03798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A42E7BC5-03BE-48A0-A86F-234594560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A66F6A70-1235-42E1-A660-7252342D5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616E1EE8-EA55-4045-B86F-7751AD8DD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FB556183-8EA1-41B2-A735-5427FCA08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C6FEA6BC-C69A-40FA-A78D-B89858809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C6FC7C31-CC27-45E7-8FF3-A9E4FC033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47633F27-3C8C-491C-8BF8-8E504E5AF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CFDC487B-BB29-4384-956A-B9D80083E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AEF47FF8-F0A7-4B83-AAA5-3E6031E8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69C7F887-D849-4885-94D6-474AF0B1B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8F17E53A-3ADB-48A3-B502-575C98028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AC3FD212-F495-482F-AD2B-28556BA3E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3FDCCCDE-DF5F-43F0-8DC7-6648542CD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9D9405EC-CE08-4A9E-B719-23ABB961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4F16CB66-7F3A-478F-8E62-696E943CF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D3BD33E4-363B-4051-BFCC-5940E7398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795CED27-A086-4E96-9F71-E2C430222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B22DC5E7-3BC6-440E-8634-F07AE0B21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2659FE7F-D2FB-4664-9442-244B81F7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E4CA58F5-2361-48B7-ADA9-790FF2656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596FC6CF-3CC3-40F2-8DB2-C53E962A9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6DDD9178-39C4-4E5D-B43D-F3A810C6E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C5311149-F8CA-4CC7-BA16-89D78BAD5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2855FB9B-9BC7-4114-8C49-9720DF012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3CCADCAC-1FE3-487E-B33A-411993A73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A3AEE195-5E45-4678-95B3-5E90B8D6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346DE551-F875-447C-B4F3-B5E49334E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E1A010B9-8CA2-41C0-9B84-2D98136A2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5F980B48-9124-4D49-ADF7-E4B4DF956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A29DACEC-BB51-4C03-9018-6270DF838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780C07CC-D8D7-4AFE-A141-5C22DEB72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289CEBA1-053F-4BFA-991C-4BE4A6001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32C9C4BB-C804-4AE2-B1A9-49E00CE08A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D90C7-CCFB-4A93-B581-D270C402F3F2}" type="datetime1">
              <a:rPr lang="cs-CZ" altLang="cs-CZ"/>
              <a:pPr>
                <a:defRPr/>
              </a:pPr>
              <a:t>26.03.2021</a:t>
            </a:fld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D6EEEE10-2A30-466E-BD60-EC4C6D05DC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CD572620-8520-4EDE-BA98-DCF2E5E50A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C85A1-E9A5-4839-B4C3-579744C597F8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90400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8DDBA7-7E68-4195-891A-7BD07BE8C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BF2AA-A89B-47A9-8350-04CE71734F40}" type="datetime1">
              <a:rPr lang="cs-CZ" altLang="cs-CZ"/>
              <a:pPr>
                <a:defRPr/>
              </a:pPr>
              <a:t>26.03.2021</a:t>
            </a:fld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6FF313-7AFA-4951-8457-3C620541BA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5F6014B-69AB-46A9-B5DE-B5D0FD725A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FD31F-5DF5-4E34-B3A1-6DA3C72F838B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56297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AB057EE-432C-4CF5-BD2E-6DBFC1189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49D97-7940-493B-A857-558CC2285C69}" type="datetime1">
              <a:rPr lang="cs-CZ" altLang="cs-CZ"/>
              <a:pPr>
                <a:defRPr/>
              </a:pPr>
              <a:t>26.03.2021</a:t>
            </a:fld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21A36A-02F4-4F48-B53C-BC15C360D3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F7DF047-6E4B-438C-BEAC-D551DA65C5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7185F-C549-4881-BAA8-D413933C4FE9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70577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Nadpis, text a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graf 3"/>
          <p:cNvSpPr>
            <a:spLocks noGrp="1"/>
          </p:cNvSpPr>
          <p:nvPr>
            <p:ph type="ch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cs-CZ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34B8CD-602A-4FCA-861C-CDA5383E66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CB704-C6B1-465F-9CA1-91AC4C15DC0E}" type="datetime1">
              <a:rPr lang="cs-CZ" altLang="cs-CZ"/>
              <a:pPr>
                <a:defRPr/>
              </a:pPr>
              <a:t>26.03.2021</a:t>
            </a:fld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F29A78-EEA5-446F-B2F9-040BDDD411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BB5C65-8E10-4EAD-A408-B35A301622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B80A0-4B7D-4E97-AE54-8242C00B3B5D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71318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906D4C-684C-4691-B34A-3A2E04405A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66E63-D4F6-4A25-9F4F-BFCA2B47A7B4}" type="datetime1">
              <a:rPr lang="cs-CZ" altLang="cs-CZ"/>
              <a:pPr>
                <a:defRPr/>
              </a:pPr>
              <a:t>26.03.2021</a:t>
            </a:fld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C3EEDF-FBF0-44CB-B37C-118E40415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28DA043-4F92-4855-9B5A-70CD7D9A9A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0AB0D-C142-4B4E-8B72-3890D5933C5B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55980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0EE845-96BF-4058-9941-05BE6689CB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E8E79-EDC5-4C36-9CF2-84ECA0A7C061}" type="datetime1">
              <a:rPr lang="cs-CZ" altLang="cs-CZ"/>
              <a:pPr>
                <a:defRPr/>
              </a:pPr>
              <a:t>26.03.2021</a:t>
            </a:fld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8D83644-0EA4-427B-B71F-F8E6F87F7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E495258-ECD8-40C1-8F75-83987AFDA1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B74F3-56CD-499B-8DA2-9BBB1D38832C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53090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E4377F-8FBF-44B4-A86B-68FB94F559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53446-EE19-416A-B1D1-4D23A0F11F6E}" type="datetime1">
              <a:rPr lang="cs-CZ" altLang="cs-CZ"/>
              <a:pPr>
                <a:defRPr/>
              </a:pPr>
              <a:t>26.03.2021</a:t>
            </a:fld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6AFEFC-0F72-4D8D-9B15-C2EFB48B98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6A45DAB-2AAB-4445-B62B-BB3E42C13B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6F83C-2225-4C81-844D-3A426838FA45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54490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1DB086-6568-40F2-880F-D0A3B4EA81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FB9BF-D254-436B-8149-4D1105B4DBC6}" type="datetime1">
              <a:rPr lang="cs-CZ" altLang="cs-CZ"/>
              <a:pPr>
                <a:defRPr/>
              </a:pPr>
              <a:t>26.03.2021</a:t>
            </a:fld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00D335-A8C7-4861-A1CE-EE1C93D51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829D29F-170C-4136-B99E-87F9E3F17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7963E-C8A5-488C-B709-0A045DE37217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35603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FF3954C-9EAC-446E-88B1-1DA0C4971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25977-B1DD-47C3-9DE1-4C0C9960DF3B}" type="datetime1">
              <a:rPr lang="cs-CZ" altLang="cs-CZ"/>
              <a:pPr>
                <a:defRPr/>
              </a:pPr>
              <a:t>26.03.2021</a:t>
            </a:fld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1E3B96F-47F1-4F0F-AD58-5AE5FB0DB2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D51A5E2-1190-48BD-A34A-341EE0776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9C40D-FDC1-49FC-A27C-3EF232F9426D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96063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CC72F71-351C-4AE1-905D-EC90248686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4ADF9-6AD0-4E9D-9CCC-4F3F45C4C842}" type="datetime1">
              <a:rPr lang="cs-CZ" altLang="cs-CZ"/>
              <a:pPr>
                <a:defRPr/>
              </a:pPr>
              <a:t>26.03.2021</a:t>
            </a:fld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9DA904-E70E-416A-9F17-7FACCF9E9E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62E88ED-6C93-48CF-98D3-9911566B41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E3E98-1A76-4F33-BAFF-43F460B2DE24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38688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7315006-1B13-49B7-98B6-63F130F74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C6BBB-D6F5-43FF-8251-405E0B0AAB95}" type="datetime1">
              <a:rPr lang="cs-CZ" altLang="cs-CZ"/>
              <a:pPr>
                <a:defRPr/>
              </a:pPr>
              <a:t>26.03.2021</a:t>
            </a:fld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420F3B7-BB72-4398-8102-0A7FA8E241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BD0D368-E49F-4070-9190-08D676A18F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FA2A8-7855-485B-8DD8-C3B0BA17BD83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30883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D4A185-94AC-4D24-A67A-C4947B603D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51C54-3CF4-4CD3-83A4-F64BFCB3801E}" type="datetime1">
              <a:rPr lang="cs-CZ" altLang="cs-CZ"/>
              <a:pPr>
                <a:defRPr/>
              </a:pPr>
              <a:t>26.03.2021</a:t>
            </a:fld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E6B1D1-F1F4-49DF-B9ED-FA8CCB080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D08EB73-8A82-4F37-B7AA-CB92FB7FC3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A7C-9601-4CB1-9781-48D74997E163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0403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52FE0C-61AA-4E47-ABF9-08AF8858C9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0617D-FE5F-4A62-BDE4-AD7FEE9E3B7B}" type="datetime1">
              <a:rPr lang="cs-CZ" altLang="cs-CZ"/>
              <a:pPr>
                <a:defRPr/>
              </a:pPr>
              <a:t>26.03.2021</a:t>
            </a:fld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565BC7-25FC-4575-9445-9AE74AAA5B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B1E5FC6-9F04-4CB7-A234-B0F283142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185B4-8F12-444C-AA80-6CF1265A688C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9252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30943B16-12A1-49DD-AEC3-69D175FFC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FB7F531-C41E-4C4D-8B35-FD69B6665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F08323-E205-4E88-9590-F1D33637D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04F7D475-6DBE-40C2-BDCD-89EE54F6FBD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AE8E11-A704-43DE-AA81-33E47818F2B5}" type="datetime1">
              <a:rPr lang="cs-CZ" altLang="cs-CZ"/>
              <a:pPr>
                <a:defRPr/>
              </a:pPr>
              <a:t>26.03.2021</a:t>
            </a:fld>
            <a:endParaRPr lang="cs-CZ" alt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249E335D-C4A4-4AFC-9E69-B2E82708E4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629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60B14BC1-29E2-4A87-8E1A-4F1D546316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2048C4F4-F62A-4C50-8D0E-25CADB5BCC67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2A14AEFA-CE09-459B-A04F-DDEE68DDDC04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1C00E312-B38E-42D8-BB3A-1B55653D8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B2FBFF70-DA25-4751-99EB-DD6054C54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5B6E9CAE-E312-443F-A6C3-20F725D24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6D902FA-C461-4A2D-AC48-EFBEB689D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04655BB7-097C-4DDC-BAC1-43922B887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78F0FE64-DD6C-4DBA-9E5E-8837E0163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84290196-411B-4CE8-8666-B49AA4EF9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6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6F38BE1C-B224-479F-A8AE-9EB3ACDB5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A28AE2B0-3EFD-4079-B9DB-B9B6D11EE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73544C6F-D4B0-4BA6-A489-DCFD9D4BC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86926CCD-A870-4C0A-B633-2A269DA8F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6A56B57A-21D5-452A-BE1F-1C659E55A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A31A2B35-776A-44D4-A9B4-2D50E8F21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F4C95E70-1303-49D4-8A45-8D5977962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AFC1EED0-34DD-4457-836B-654E4706A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DE2C1F4C-2682-48F1-AE65-8561BEEC3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28B5507C-154E-493D-851A-77AB001EC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85C28EFC-CFD4-407E-917F-307B543DF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EFE8D6A0-E153-4DB4-AB6C-F20269810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A42E5A30-87DE-4CCD-90F1-9ED99204B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C961D245-E511-419E-B89F-EC96A8352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4E4DF1B7-04D4-4C8D-B3FC-E68968AA1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CE0A644B-14E2-4498-8260-0A9E12D1B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3751B73E-F962-4A9E-B4E0-2C284D64B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99A720BD-8C92-42D8-8684-D1A658057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6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F6EAE809-5E1A-4401-96F2-B7B652A85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A72637BC-74DD-4504-BBE9-17CEB415E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B3CB0C41-F33D-4D09-AF63-4C9D6E72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2B0DA262-779A-4189-B934-7632C9F80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EB33C47D-88F3-46A3-A4E2-12C57C661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AC5B2B4-1138-4A75-B87D-FC9F29CA2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6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75890D45-735D-4004-8E73-52260F03A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nezávislé na napájení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B95B535-E7CC-46D3-B165-A2AF684EB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altLang="cs-CZ" sz="2100" dirty="0"/>
              <a:t>Dosud jsme se seznámili s principem statických pamětí s náhodným přístupem (</a:t>
            </a:r>
            <a:r>
              <a:rPr lang="cs-CZ" altLang="cs-CZ" sz="2100" b="1" i="1" dirty="0"/>
              <a:t>SRAM</a:t>
            </a:r>
            <a:r>
              <a:rPr lang="cs-CZ" altLang="cs-CZ" sz="2100" dirty="0"/>
              <a:t>) a pamětí dynamických (</a:t>
            </a:r>
            <a:r>
              <a:rPr lang="cs-CZ" altLang="cs-CZ" sz="2100" b="1" i="1" dirty="0"/>
              <a:t>DRAM</a:t>
            </a:r>
            <a:r>
              <a:rPr lang="cs-CZ" altLang="cs-CZ" sz="2100" dirty="0"/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altLang="cs-CZ" sz="2100" dirty="0"/>
              <a:t>Obě tyto paměti po vypnutí napájecího napětí nenávratně ztrácí svůj obsah – jsou </a:t>
            </a:r>
            <a:r>
              <a:rPr lang="cs-CZ" altLang="cs-CZ" sz="2100" b="1" dirty="0"/>
              <a:t>závislé na napájení </a:t>
            </a:r>
            <a:r>
              <a:rPr lang="cs-CZ" altLang="cs-CZ" sz="2100" dirty="0"/>
              <a:t>neboli </a:t>
            </a:r>
            <a:r>
              <a:rPr lang="cs-CZ" altLang="cs-CZ" sz="2100" b="1" dirty="0"/>
              <a:t>volatilní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altLang="cs-CZ" sz="2100" dirty="0"/>
              <a:t>V moderních počítačích jsou tyto paměti využívány v roli operační paměti (DRAM) a vyrovnávací paměti </a:t>
            </a:r>
            <a:r>
              <a:rPr lang="cs-CZ" altLang="cs-CZ" sz="2100" dirty="0" err="1"/>
              <a:t>cache</a:t>
            </a:r>
            <a:r>
              <a:rPr lang="cs-CZ" altLang="cs-CZ" sz="2100" dirty="0"/>
              <a:t> (SRAM)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altLang="cs-CZ" sz="2100" dirty="0"/>
              <a:t>Po zapnutí počítače v nich nejsou uloženy žádné informace, tzn. ani strojový kód instrukcí, které by mohl mikroprocesor po zapnutí počítače začít zpracovávat 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altLang="cs-CZ" sz="2100" dirty="0"/>
              <a:t>Všechny počítače musí obsahovat i paměť, jejíž obsah není závislý na napájení – jinak by to byl po zapnutí „mrtvý hardware“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altLang="cs-CZ" sz="2100" dirty="0"/>
              <a:t>V této paměti je uložen BIOS, který řídí činnost počítače po jeho zapnutí a umožní načtení operačního systému z disku a základní vstupní a výstupní funkce počítače</a:t>
            </a:r>
          </a:p>
          <a:p>
            <a:pPr>
              <a:lnSpc>
                <a:spcPct val="80000"/>
              </a:lnSpc>
            </a:pPr>
            <a:endParaRPr lang="cs-CZ" altLang="cs-CZ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398A69-7A1F-4B0E-A512-23F37A42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Paměti EPROM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CCD66F-8F7D-4563-9201-136DA950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Paměti EPROM se v současné době již téměř nepoužívají, protože mají řadu nevýhod</a:t>
            </a:r>
          </a:p>
          <a:p>
            <a:r>
              <a:rPr lang="cs-CZ" sz="1600" dirty="0"/>
              <a:t>EPROM čip musí být odstraněn z počítačového obvodu, aby se vymazal a přeprogramoval </a:t>
            </a:r>
          </a:p>
          <a:p>
            <a:r>
              <a:rPr lang="cs-CZ" sz="1600" dirty="0"/>
              <a:t>Mazání je zdlouhavé</a:t>
            </a:r>
          </a:p>
          <a:p>
            <a:r>
              <a:rPr lang="cs-CZ" sz="1600" dirty="0"/>
              <a:t>Nelze vybrat, co se má smazat – mažou se všechna data naráz</a:t>
            </a:r>
          </a:p>
          <a:p>
            <a:r>
              <a:rPr lang="cs-CZ" sz="1600" dirty="0"/>
              <a:t>Počet mazání je omezený – lze smazat a přepsat cca 1000x</a:t>
            </a:r>
          </a:p>
          <a:p>
            <a:r>
              <a:rPr lang="cs-CZ" sz="1600" dirty="0"/>
              <a:t>Životnost zapsaných dat je omezená – cca 10 až 35 let</a:t>
            </a:r>
          </a:p>
          <a:p>
            <a:r>
              <a:rPr lang="cs-CZ" sz="1600" dirty="0"/>
              <a:t>Data může nechtěně smazat i sluneční záření (za několik týdnů) nebo vnitřní zářivkové osvětlení (cca za rok)</a:t>
            </a:r>
          </a:p>
        </p:txBody>
      </p:sp>
    </p:spTree>
    <p:extLst>
      <p:ext uri="{BB962C8B-B14F-4D97-AF65-F5344CB8AC3E}">
        <p14:creationId xmlns:p14="http://schemas.microsoft.com/office/powerpoint/2010/main" val="57244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1029">
            <a:extLst>
              <a:ext uri="{FF2B5EF4-FFF2-40B4-BE49-F238E27FC236}">
                <a16:creationId xmlns:a16="http://schemas.microsoft.com/office/drawing/2014/main" id="{DB61D1A3-E574-483C-B7FF-C23E6154D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EPROM</a:t>
            </a:r>
          </a:p>
        </p:txBody>
      </p:sp>
      <p:pic>
        <p:nvPicPr>
          <p:cNvPr id="53252" name="Picture 1028" descr="2716">
            <a:extLst>
              <a:ext uri="{FF2B5EF4-FFF2-40B4-BE49-F238E27FC236}">
                <a16:creationId xmlns:a16="http://schemas.microsoft.com/office/drawing/2014/main" id="{9363BBBD-C95D-49B5-9173-12C5BDE5B3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8863" y="1719263"/>
            <a:ext cx="7026275" cy="4411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1024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5">
            <a:extLst>
              <a:ext uri="{FF2B5EF4-FFF2-40B4-BE49-F238E27FC236}">
                <a16:creationId xmlns:a16="http://schemas.microsoft.com/office/drawing/2014/main" id="{D7B8E61A-F9EE-4840-9E72-3D4691732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EPROM</a:t>
            </a:r>
          </a:p>
        </p:txBody>
      </p:sp>
      <p:pic>
        <p:nvPicPr>
          <p:cNvPr id="54276" name="Picture 4" descr="2764">
            <a:extLst>
              <a:ext uri="{FF2B5EF4-FFF2-40B4-BE49-F238E27FC236}">
                <a16:creationId xmlns:a16="http://schemas.microsoft.com/office/drawing/2014/main" id="{8EA0112C-0DC3-4CD5-BD9B-9BEC6F8017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46300"/>
            <a:ext cx="8229600" cy="3557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7" name="Text Box 7">
            <a:extLst>
              <a:ext uri="{FF2B5EF4-FFF2-40B4-BE49-F238E27FC236}">
                <a16:creationId xmlns:a16="http://schemas.microsoft.com/office/drawing/2014/main" id="{A155E2D8-E08C-409A-BBB5-6E277C009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914400"/>
            <a:ext cx="2743200" cy="863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cs-CZ" sz="2000" dirty="0"/>
              <a:t>Kapacita 128 kilobitů  </a:t>
            </a:r>
          </a:p>
          <a:p>
            <a:pPr>
              <a:spcBef>
                <a:spcPct val="50000"/>
              </a:spcBef>
            </a:pPr>
            <a:r>
              <a:rPr lang="cs-CZ" altLang="cs-CZ" sz="2000" dirty="0"/>
              <a:t>128/8 =16 kB</a:t>
            </a:r>
            <a:endParaRPr lang="cs-CZ" altLang="cs-CZ" sz="2400" dirty="0">
              <a:latin typeface="Times New Roman" panose="02020603050405020304" pitchFamily="18" charset="0"/>
            </a:endParaRPr>
          </a:p>
        </p:txBody>
      </p:sp>
      <p:sp>
        <p:nvSpPr>
          <p:cNvPr id="54278" name="Line 8">
            <a:extLst>
              <a:ext uri="{FF2B5EF4-FFF2-40B4-BE49-F238E27FC236}">
                <a16:creationId xmlns:a16="http://schemas.microsoft.com/office/drawing/2014/main" id="{06E5814F-4F24-4221-BF7B-7C8E15244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54279" name="Rectangle 10">
            <a:extLst>
              <a:ext uri="{FF2B5EF4-FFF2-40B4-BE49-F238E27FC236}">
                <a16:creationId xmlns:a16="http://schemas.microsoft.com/office/drawing/2014/main" id="{D5ABDE47-FB8F-40C6-8D08-337FBDAB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2289175"/>
            <a:ext cx="271463" cy="173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cs-CZ" altLang="cs-CZ"/>
          </a:p>
        </p:txBody>
      </p:sp>
    </p:spTree>
  </p:cSld>
  <p:clrMapOvr>
    <a:masterClrMapping/>
  </p:clrMapOvr>
  <p:transition advTm="281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96C036AD-424D-48BB-8373-35E6598DF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EEPROM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96ABCE7-18A5-4898-AE06-C9021BEBE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cs-CZ" altLang="cs-CZ" sz="1800" b="1" dirty="0"/>
              <a:t>E</a:t>
            </a:r>
            <a:r>
              <a:rPr lang="cs-CZ" altLang="cs-CZ" sz="1800" dirty="0"/>
              <a:t>lectric </a:t>
            </a:r>
            <a:r>
              <a:rPr lang="cs-CZ" altLang="cs-CZ" sz="1800" b="1" dirty="0" err="1"/>
              <a:t>E</a:t>
            </a:r>
            <a:r>
              <a:rPr lang="cs-CZ" altLang="cs-CZ" sz="1800" dirty="0" err="1"/>
              <a:t>rasable</a:t>
            </a:r>
            <a:r>
              <a:rPr lang="cs-CZ" altLang="cs-CZ" sz="1800" dirty="0"/>
              <a:t> </a:t>
            </a:r>
            <a:r>
              <a:rPr lang="cs-CZ" altLang="cs-CZ" sz="1800" b="1" dirty="0" err="1"/>
              <a:t>P</a:t>
            </a:r>
            <a:r>
              <a:rPr lang="cs-CZ" altLang="cs-CZ" sz="1800" dirty="0" err="1"/>
              <a:t>rogramable</a:t>
            </a:r>
            <a:r>
              <a:rPr lang="cs-CZ" altLang="cs-CZ" sz="1800" dirty="0"/>
              <a:t> </a:t>
            </a:r>
            <a:r>
              <a:rPr lang="cs-CZ" altLang="cs-CZ" sz="1800" b="1" dirty="0" err="1"/>
              <a:t>R</a:t>
            </a:r>
            <a:r>
              <a:rPr lang="cs-CZ" altLang="cs-CZ" sz="1800" dirty="0" err="1"/>
              <a:t>ead</a:t>
            </a:r>
            <a:r>
              <a:rPr lang="cs-CZ" altLang="cs-CZ" sz="1800" dirty="0"/>
              <a:t> </a:t>
            </a:r>
            <a:r>
              <a:rPr lang="cs-CZ" altLang="cs-CZ" sz="1800" b="1" dirty="0" err="1"/>
              <a:t>O</a:t>
            </a:r>
            <a:r>
              <a:rPr lang="cs-CZ" altLang="cs-CZ" sz="1800" dirty="0" err="1"/>
              <a:t>nly</a:t>
            </a:r>
            <a:r>
              <a:rPr lang="cs-CZ" altLang="cs-CZ" sz="1800" dirty="0"/>
              <a:t> </a:t>
            </a:r>
            <a:r>
              <a:rPr lang="cs-CZ" altLang="cs-CZ" sz="1800" b="1" dirty="0" err="1"/>
              <a:t>M</a:t>
            </a:r>
            <a:r>
              <a:rPr lang="cs-CZ" altLang="cs-CZ" sz="1800" dirty="0" err="1"/>
              <a:t>emory</a:t>
            </a:r>
            <a:endParaRPr lang="cs-CZ" altLang="cs-CZ" sz="1800" dirty="0"/>
          </a:p>
          <a:p>
            <a:pPr>
              <a:lnSpc>
                <a:spcPct val="80000"/>
              </a:lnSpc>
            </a:pPr>
            <a:r>
              <a:rPr lang="cs-CZ" sz="1800" dirty="0"/>
              <a:t>elektricky mazatelná programovatelná paměť převážně pro čtení</a:t>
            </a:r>
            <a:endParaRPr lang="cs-CZ" altLang="cs-CZ" sz="1800" dirty="0"/>
          </a:p>
          <a:p>
            <a:pPr>
              <a:lnSpc>
                <a:spcPct val="80000"/>
              </a:lnSpc>
            </a:pPr>
            <a:r>
              <a:rPr lang="cs-CZ" altLang="cs-CZ" sz="1800" dirty="0"/>
              <a:t>Mazání paměti EPROM vyžadovalo vyjmutí obvodu ze zařízení a působení UV záření (často na dlouhou dobu)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Paměti EEPROM umožňují mazací/programovací cyklus radikálně zkrátit - jsou mazané elektricky a </a:t>
            </a:r>
            <a:r>
              <a:rPr lang="cs-CZ" altLang="cs-CZ" sz="1800" b="1" dirty="0"/>
              <a:t>nevyžadují speciální programátor </a:t>
            </a:r>
            <a:r>
              <a:rPr lang="cs-CZ" altLang="cs-CZ" sz="1800" dirty="0"/>
              <a:t>– lze do nich zapisovat přímo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Je možné </a:t>
            </a:r>
            <a:r>
              <a:rPr lang="cs-CZ" altLang="cs-CZ" sz="1800" b="1" dirty="0"/>
              <a:t>mazání jednotlivých buněk </a:t>
            </a:r>
            <a:r>
              <a:rPr lang="cs-CZ" altLang="cs-CZ" sz="1800" dirty="0"/>
              <a:t>(EPROM nebo FLASH se naproti tomu maže vždy celá)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Paměť EEPROM tedy umožňuje přepsat hodnotu bajtu na vybrané adrese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Zapisuje se do ní tedy vlastně úplně stejně </a:t>
            </a:r>
            <a:r>
              <a:rPr lang="cs-CZ" altLang="cs-CZ" sz="1800" b="1" dirty="0"/>
              <a:t>jednoduše jako do paměti RAM </a:t>
            </a:r>
            <a:r>
              <a:rPr lang="cs-CZ" altLang="cs-CZ" sz="1800" dirty="0"/>
              <a:t>(RWM), s tím rozdílem, že zápis je pomalejší a počet přepisů stejné paměťové buňky je omezený (životnost 1000 – 100 000 přepisů)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Zapsaná data  na rozdíl od RAM zůstanou uložena i po odpojení napájení.</a:t>
            </a:r>
          </a:p>
          <a:p>
            <a:pPr>
              <a:lnSpc>
                <a:spcPct val="80000"/>
              </a:lnSpc>
            </a:pPr>
            <a:r>
              <a:rPr lang="cs-CZ" altLang="cs-CZ" sz="1800" dirty="0"/>
              <a:t>RAM a paměť EEPROM má navenek i </a:t>
            </a:r>
            <a:r>
              <a:rPr lang="cs-CZ" altLang="cs-CZ" sz="1800" b="1" dirty="0"/>
              <a:t>stejné vývody</a:t>
            </a:r>
          </a:p>
          <a:p>
            <a:pPr>
              <a:lnSpc>
                <a:spcPct val="80000"/>
              </a:lnSpc>
            </a:pPr>
            <a:endParaRPr lang="cs-CZ" altLang="cs-CZ" sz="1800" dirty="0"/>
          </a:p>
          <a:p>
            <a:pPr>
              <a:lnSpc>
                <a:spcPct val="80000"/>
              </a:lnSpc>
            </a:pPr>
            <a:r>
              <a:rPr lang="cs-CZ" altLang="cs-CZ" sz="1800" b="1" dirty="0">
                <a:solidFill>
                  <a:srgbClr val="FF0000"/>
                </a:solidFill>
              </a:rPr>
              <a:t>Zápis do paměti může provádět přímo mikroprocesor, který jí využívá, bez nutnosti vyjmout paměť z obvodu, kde je zapojena – není potřeba používat žádný speciální programátor a zvýšené programovací napětí</a:t>
            </a:r>
          </a:p>
        </p:txBody>
      </p:sp>
    </p:spTree>
  </p:cSld>
  <p:clrMapOvr>
    <a:masterClrMapping/>
  </p:clrMapOvr>
  <p:transition advTm="3872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5">
            <a:extLst>
              <a:ext uri="{FF2B5EF4-FFF2-40B4-BE49-F238E27FC236}">
                <a16:creationId xmlns:a16="http://schemas.microsoft.com/office/drawing/2014/main" id="{E0DC9DA8-F667-44A2-9ECF-87E4094A0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EEPROM</a:t>
            </a:r>
          </a:p>
        </p:txBody>
      </p:sp>
      <p:pic>
        <p:nvPicPr>
          <p:cNvPr id="56324" name="Picture 4" descr="2816">
            <a:extLst>
              <a:ext uri="{FF2B5EF4-FFF2-40B4-BE49-F238E27FC236}">
                <a16:creationId xmlns:a16="http://schemas.microsoft.com/office/drawing/2014/main" id="{CDE3FB99-90B5-45C4-AC4B-0BD31DF95E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4063" y="1719263"/>
            <a:ext cx="5094287" cy="4411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47030E22-4E48-4A6D-B4F1-EEFAE0F6E305}"/>
              </a:ext>
            </a:extLst>
          </p:cNvPr>
          <p:cNvSpPr txBox="1"/>
          <p:nvPr/>
        </p:nvSpPr>
        <p:spPr>
          <a:xfrm>
            <a:off x="5148064" y="47667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Kapacita 16 </a:t>
            </a:r>
            <a:r>
              <a:rPr lang="cs-CZ" dirty="0" err="1"/>
              <a:t>kb</a:t>
            </a:r>
            <a:r>
              <a:rPr lang="cs-CZ" dirty="0"/>
              <a:t> = 2 kB</a:t>
            </a: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447710A1-F1DD-4B07-B66A-D3DD5BE14C5F}"/>
              </a:ext>
            </a:extLst>
          </p:cNvPr>
          <p:cNvCxnSpPr/>
          <p:nvPr/>
        </p:nvCxnSpPr>
        <p:spPr>
          <a:xfrm flipH="1" flipV="1">
            <a:off x="6300192" y="846004"/>
            <a:ext cx="72008" cy="1070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ovéPole 4">
            <a:extLst>
              <a:ext uri="{FF2B5EF4-FFF2-40B4-BE49-F238E27FC236}">
                <a16:creationId xmlns:a16="http://schemas.microsoft.com/office/drawing/2014/main" id="{EEEF99EC-5284-4C1F-96E3-5927C59CD67C}"/>
              </a:ext>
            </a:extLst>
          </p:cNvPr>
          <p:cNvSpPr txBox="1"/>
          <p:nvPr/>
        </p:nvSpPr>
        <p:spPr>
          <a:xfrm>
            <a:off x="7308304" y="3035548"/>
            <a:ext cx="1919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Řídící vývody pro aktivaci zápisu/čtení</a:t>
            </a:r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BA7630F3-61F4-4F47-91B7-E2A77E140E32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6516216" y="3429000"/>
            <a:ext cx="792088" cy="68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A491DD6F-9E4D-41A0-AD62-E373D6D6E555}"/>
              </a:ext>
            </a:extLst>
          </p:cNvPr>
          <p:cNvCxnSpPr>
            <a:stCxn id="5" idx="1"/>
          </p:cNvCxnSpPr>
          <p:nvPr/>
        </p:nvCxnSpPr>
        <p:spPr>
          <a:xfrm flipH="1">
            <a:off x="6444208" y="3497213"/>
            <a:ext cx="864096" cy="219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264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4FF5E3-C0AB-492D-A1A0-3AFC0AD9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Srovnání EEPROM a SRAM</a:t>
            </a:r>
          </a:p>
        </p:txBody>
      </p:sp>
      <p:pic>
        <p:nvPicPr>
          <p:cNvPr id="5" name="Picture 4" descr="2816">
            <a:extLst>
              <a:ext uri="{FF2B5EF4-FFF2-40B4-BE49-F238E27FC236}">
                <a16:creationId xmlns:a16="http://schemas.microsoft.com/office/drawing/2014/main" id="{15EE9980-4859-4DF3-88D6-853415D789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2060848"/>
            <a:ext cx="4104456" cy="35544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 descr="6116">
            <a:extLst>
              <a:ext uri="{FF2B5EF4-FFF2-40B4-BE49-F238E27FC236}">
                <a16:creationId xmlns:a16="http://schemas.microsoft.com/office/drawing/2014/main" id="{C0FB576A-A6A9-40C2-9AD5-B37F6C8DC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041664"/>
            <a:ext cx="4104455" cy="35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0837A9BE-8DC9-43EA-A4B1-B434A6DC8FC1}"/>
              </a:ext>
            </a:extLst>
          </p:cNvPr>
          <p:cNvSpPr txBox="1"/>
          <p:nvPr/>
        </p:nvSpPr>
        <p:spPr>
          <a:xfrm>
            <a:off x="1547664" y="5658359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2 KB EEPROM a SRAM mají úplně stejné vývody. Bude se s nimi i úplně stejně pracovat s tím rozdílem, že data zapsaná do EEPROM zůstanou zachována i po odpojení napájení a počet zápisů je zde omezený, zápis je pomalejší</a:t>
            </a:r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8083B49C-249F-41A6-B5A3-7A66B4A9A682}"/>
              </a:ext>
            </a:extLst>
          </p:cNvPr>
          <p:cNvCxnSpPr/>
          <p:nvPr/>
        </p:nvCxnSpPr>
        <p:spPr>
          <a:xfrm flipH="1" flipV="1">
            <a:off x="2627784" y="4941168"/>
            <a:ext cx="216024" cy="71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3D468C71-FEF8-43B5-8C79-9FE5444E4FBD}"/>
              </a:ext>
            </a:extLst>
          </p:cNvPr>
          <p:cNvCxnSpPr/>
          <p:nvPr/>
        </p:nvCxnSpPr>
        <p:spPr>
          <a:xfrm flipV="1">
            <a:off x="3923928" y="4509120"/>
            <a:ext cx="2700299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5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33076803-9DD0-401D-B6EA-3E6F8F60A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EEPROM</a:t>
            </a:r>
          </a:p>
        </p:txBody>
      </p:sp>
      <p:pic>
        <p:nvPicPr>
          <p:cNvPr id="57348" name="Picture 5" descr="2864">
            <a:extLst>
              <a:ext uri="{FF2B5EF4-FFF2-40B4-BE49-F238E27FC236}">
                <a16:creationId xmlns:a16="http://schemas.microsoft.com/office/drawing/2014/main" id="{5FCAF6B3-4C34-4DD2-AB6E-B1D6D06F44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3975" y="1719263"/>
            <a:ext cx="6494463" cy="4411662"/>
          </a:xfr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F85A2EAB-7F87-4E0F-A073-6CF859F1B0AF}"/>
              </a:ext>
            </a:extLst>
          </p:cNvPr>
          <p:cNvSpPr txBox="1"/>
          <p:nvPr/>
        </p:nvSpPr>
        <p:spPr>
          <a:xfrm>
            <a:off x="871964" y="6063218"/>
            <a:ext cx="824440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Některé chipy mají vývody, které nemají žádný význam. Bez těchto pinů by ale jinak byl počet vývodů lichý – jsou tu tedy vlastně jen do počtu. Takové vývody se obvykle označují NC - Not </a:t>
            </a:r>
            <a:r>
              <a:rPr lang="cs-CZ" sz="1400" dirty="0" err="1"/>
              <a:t>Connected</a:t>
            </a:r>
            <a:r>
              <a:rPr lang="cs-CZ" sz="1400" dirty="0"/>
              <a:t> nebo NU – Not </a:t>
            </a:r>
            <a:r>
              <a:rPr lang="cs-CZ" sz="1400" dirty="0" err="1"/>
              <a:t>Used</a:t>
            </a:r>
            <a:r>
              <a:rPr lang="cs-CZ" sz="1400" dirty="0"/>
              <a:t>.</a:t>
            </a: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619F807F-EE02-4B42-8F9A-7C551D3E9972}"/>
              </a:ext>
            </a:extLst>
          </p:cNvPr>
          <p:cNvCxnSpPr>
            <a:cxnSpLocks/>
          </p:cNvCxnSpPr>
          <p:nvPr/>
        </p:nvCxnSpPr>
        <p:spPr>
          <a:xfrm flipH="1" flipV="1">
            <a:off x="6228184" y="3212976"/>
            <a:ext cx="864096" cy="321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328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33076803-9DD0-401D-B6EA-3E6F8F60A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/>
              <a:t>Paměti EEPROM</a:t>
            </a:r>
          </a:p>
        </p:txBody>
      </p:sp>
      <p:pic>
        <p:nvPicPr>
          <p:cNvPr id="57348" name="Picture 5" descr="2864">
            <a:extLst>
              <a:ext uri="{FF2B5EF4-FFF2-40B4-BE49-F238E27FC236}">
                <a16:creationId xmlns:a16="http://schemas.microsoft.com/office/drawing/2014/main" id="{5FCAF6B3-4C34-4DD2-AB6E-B1D6D06F44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3975" y="1719263"/>
            <a:ext cx="6494463" cy="4411662"/>
          </a:xfr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F85A2EAB-7F87-4E0F-A073-6CF859F1B0AF}"/>
              </a:ext>
            </a:extLst>
          </p:cNvPr>
          <p:cNvSpPr txBox="1"/>
          <p:nvPr/>
        </p:nvSpPr>
        <p:spPr>
          <a:xfrm>
            <a:off x="871964" y="6063218"/>
            <a:ext cx="824440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Některé EEPROM paměti mají vývod </a:t>
            </a:r>
            <a:r>
              <a:rPr lang="cs-CZ" sz="1400" dirty="0" err="1"/>
              <a:t>Ready</a:t>
            </a:r>
            <a:r>
              <a:rPr lang="cs-CZ" sz="1400" dirty="0"/>
              <a:t>/Busy, kterým lze zjistit, jestli už proběhl zápis a tím pádem je možné zahájit zápis dalšího bajtu. Zápis je velmi pomalý a před zápisem dalšího bajtu je třeba dlouho čekat. Jednička na tomto vývodu znamená, že paměť je připravena pro zápis</a:t>
            </a: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619F807F-EE02-4B42-8F9A-7C551D3E9972}"/>
              </a:ext>
            </a:extLst>
          </p:cNvPr>
          <p:cNvCxnSpPr>
            <a:cxnSpLocks/>
          </p:cNvCxnSpPr>
          <p:nvPr/>
        </p:nvCxnSpPr>
        <p:spPr>
          <a:xfrm flipH="1" flipV="1">
            <a:off x="3203848" y="2708920"/>
            <a:ext cx="1224136" cy="3422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5592"/>
      </p:ext>
    </p:extLst>
  </p:cSld>
  <p:clrMapOvr>
    <a:masterClrMapping/>
  </p:clrMapOvr>
  <p:transition advTm="1328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id="{55A9C7B2-BC6C-4F3F-B585-E1A823D25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Sériové EEPROM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6268487-31DD-44B5-9B17-FF56EC413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1800" dirty="0"/>
              <a:t>Komunikace probíhá </a:t>
            </a:r>
            <a:r>
              <a:rPr lang="cs-CZ" altLang="cs-CZ" sz="1800" b="1" dirty="0"/>
              <a:t>sériově</a:t>
            </a:r>
            <a:r>
              <a:rPr lang="cs-CZ" altLang="cs-CZ" sz="1800" dirty="0"/>
              <a:t> – data jsou čtena nebo zapisována bit za bitem postupně po </a:t>
            </a:r>
            <a:r>
              <a:rPr lang="cs-CZ" altLang="cs-CZ" sz="1800" b="1" dirty="0"/>
              <a:t>jednom jediném vodiči</a:t>
            </a:r>
          </a:p>
          <a:p>
            <a:r>
              <a:rPr lang="cs-CZ" altLang="cs-CZ" sz="1800" dirty="0"/>
              <a:t>Pro úplnou komunikaci s mikropočítačem vyžadují pouhé 2 nebo 3 signálové vodiče</a:t>
            </a:r>
          </a:p>
          <a:p>
            <a:r>
              <a:rPr lang="cs-CZ" altLang="cs-CZ" sz="1800" dirty="0"/>
              <a:t>Jsou vyráběny v pouzdrech s </a:t>
            </a:r>
            <a:r>
              <a:rPr lang="cs-CZ" altLang="cs-CZ" sz="1800" b="1" dirty="0"/>
              <a:t>minimálním počtem vývodů </a:t>
            </a:r>
            <a:r>
              <a:rPr lang="cs-CZ" altLang="cs-CZ" sz="1800" dirty="0"/>
              <a:t>(typicky 8 vývodů)</a:t>
            </a:r>
          </a:p>
          <a:p>
            <a:r>
              <a:rPr lang="cs-CZ" altLang="cs-CZ" sz="1800" b="1" dirty="0"/>
              <a:t>Počet vývodů nezávisí na kapacitě paměti </a:t>
            </a:r>
            <a:r>
              <a:rPr lang="cs-CZ" altLang="cs-CZ" sz="1800" dirty="0"/>
              <a:t>– je stále stejný</a:t>
            </a:r>
          </a:p>
          <a:p>
            <a:r>
              <a:rPr lang="cs-CZ" altLang="cs-CZ" sz="1800" dirty="0"/>
              <a:t>Jednotlivé bity bajtu a adresy nejsou při komunikaci rozloženy v prostoru (vedeny po více vodičích paralelně) ale v čase (po jednom vodiči v čase po sobě) </a:t>
            </a:r>
            <a:r>
              <a:rPr lang="cs-CZ" sz="1800" dirty="0"/>
              <a:t>- složitý komunikační protokol</a:t>
            </a:r>
            <a:endParaRPr lang="en-US" altLang="cs-CZ" sz="1800" dirty="0"/>
          </a:p>
          <a:p>
            <a:r>
              <a:rPr lang="cs-CZ" altLang="cs-CZ" sz="1800" dirty="0"/>
              <a:t>Mají </a:t>
            </a:r>
            <a:r>
              <a:rPr lang="cs-CZ" altLang="cs-CZ" sz="1800" b="1" dirty="0"/>
              <a:t>nižší kapacitu </a:t>
            </a:r>
            <a:r>
              <a:rPr lang="cs-CZ" altLang="cs-CZ" sz="1800" dirty="0"/>
              <a:t>(např. 512 B až 32 kB)</a:t>
            </a:r>
          </a:p>
          <a:p>
            <a:r>
              <a:rPr lang="cs-CZ" altLang="cs-CZ" sz="1800" b="1" dirty="0"/>
              <a:t>Malá datová propustnost </a:t>
            </a:r>
            <a:r>
              <a:rPr lang="cs-CZ" altLang="cs-CZ" sz="1800" dirty="0"/>
              <a:t>(čtení a zápis po jednom bitu je zdlouhavé)</a:t>
            </a:r>
          </a:p>
          <a:p>
            <a:r>
              <a:rPr lang="cs-CZ" sz="1800" dirty="0"/>
              <a:t>Obvykle se připojují k jednočipovým mikropočítačům a hlavní výhodou těchto je pak ušetření vývodů – K dalším vývodům </a:t>
            </a:r>
            <a:r>
              <a:rPr lang="cs-CZ" sz="1800" dirty="0" err="1"/>
              <a:t>jendočipu</a:t>
            </a:r>
            <a:r>
              <a:rPr lang="cs-CZ" sz="1800" dirty="0"/>
              <a:t> lze připojit tlačítka, LED, displeje čidla – jinak by skoro všechny vývody obsadila klasická paměť</a:t>
            </a:r>
          </a:p>
        </p:txBody>
      </p:sp>
    </p:spTree>
  </p:cSld>
  <p:clrMapOvr>
    <a:masterClrMapping/>
  </p:clrMapOvr>
  <p:transition advTm="128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F50699E8-9415-4283-AA5C-0040C126B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Sériové EEPROM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39E8DCC-48B7-4857-8A74-E402F9F33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2"/>
            <a:ext cx="5122863" cy="4752999"/>
          </a:xfrm>
          <a:solidFill>
            <a:schemeClr val="folHlink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cs-CZ" altLang="cs-CZ" sz="2400" dirty="0"/>
              <a:t>Obvody pro sběrnici </a:t>
            </a:r>
            <a:r>
              <a:rPr lang="cs-CZ" altLang="cs-CZ" sz="2400" dirty="0" err="1"/>
              <a:t>MicroWire</a:t>
            </a:r>
            <a:r>
              <a:rPr lang="cs-CZ" altLang="cs-CZ" sz="2400" dirty="0"/>
              <a:t> se dají signálem ORG konfigurovat pro délku slova 8 nebo 16 bitů </a:t>
            </a:r>
          </a:p>
          <a:p>
            <a:pPr>
              <a:lnSpc>
                <a:spcPct val="80000"/>
              </a:lnSpc>
            </a:pPr>
            <a:r>
              <a:rPr lang="cs-CZ" altLang="cs-CZ" sz="2400" dirty="0"/>
              <a:t>Povely, adresy a data vstupují sériově po vodiči DI (Data IN)</a:t>
            </a:r>
          </a:p>
          <a:p>
            <a:pPr>
              <a:lnSpc>
                <a:spcPct val="80000"/>
              </a:lnSpc>
            </a:pPr>
            <a:r>
              <a:rPr lang="cs-CZ" altLang="cs-CZ" sz="2400" dirty="0"/>
              <a:t>Čtená data vystupují po vodiči DO (Data OUT)</a:t>
            </a:r>
          </a:p>
          <a:p>
            <a:pPr>
              <a:lnSpc>
                <a:spcPct val="80000"/>
              </a:lnSpc>
            </a:pPr>
            <a:r>
              <a:rPr lang="cs-CZ" altLang="cs-CZ" sz="2400" dirty="0"/>
              <a:t>Sériový přenos je řízen hodinami CLK (hrana hodinového signálu určí okamžik platnosti datového bitu. Bez tikajících hodin bychom se v signálu neorientovali)</a:t>
            </a:r>
          </a:p>
          <a:p>
            <a:pPr>
              <a:lnSpc>
                <a:spcPct val="80000"/>
              </a:lnSpc>
            </a:pPr>
            <a:r>
              <a:rPr lang="cs-CZ" altLang="cs-CZ" sz="2400" dirty="0"/>
              <a:t>Sériové paměti obvykle dovoluj funkce</a:t>
            </a:r>
            <a:r>
              <a:rPr lang="en-US" altLang="cs-CZ" sz="2400" dirty="0"/>
              <a:t> </a:t>
            </a:r>
            <a:r>
              <a:rPr lang="cs-CZ" altLang="cs-CZ" sz="2400" dirty="0"/>
              <a:t>READ</a:t>
            </a:r>
            <a:r>
              <a:rPr lang="en-US" altLang="cs-CZ" sz="2400" dirty="0"/>
              <a:t>, </a:t>
            </a:r>
            <a:r>
              <a:rPr lang="cs-CZ" altLang="cs-CZ" sz="2400" dirty="0"/>
              <a:t>WRITE</a:t>
            </a:r>
            <a:r>
              <a:rPr lang="en-US" altLang="cs-CZ" sz="2400" dirty="0"/>
              <a:t>, </a:t>
            </a:r>
            <a:r>
              <a:rPr lang="cs-CZ" altLang="cs-CZ" sz="2400" dirty="0"/>
              <a:t>ERASE</a:t>
            </a:r>
            <a:r>
              <a:rPr lang="en-US" altLang="cs-CZ" sz="2400" dirty="0"/>
              <a:t>, </a:t>
            </a:r>
            <a:r>
              <a:rPr lang="cs-CZ" altLang="cs-CZ" sz="2400" dirty="0"/>
              <a:t>ERASEALL</a:t>
            </a:r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017FC03D-A36D-4EC3-9101-3A758E2A2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916113"/>
            <a:ext cx="1150937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cs-CZ" altLang="cs-CZ"/>
          </a:p>
        </p:txBody>
      </p:sp>
      <p:sp>
        <p:nvSpPr>
          <p:cNvPr id="59398" name="Line 5">
            <a:extLst>
              <a:ext uri="{FF2B5EF4-FFF2-40B4-BE49-F238E27FC236}">
                <a16:creationId xmlns:a16="http://schemas.microsoft.com/office/drawing/2014/main" id="{CC72DC3C-BF32-413E-ACB0-AA7693B24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19161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399" name="Line 6">
            <a:extLst>
              <a:ext uri="{FF2B5EF4-FFF2-40B4-BE49-F238E27FC236}">
                <a16:creationId xmlns:a16="http://schemas.microsoft.com/office/drawing/2014/main" id="{1C2B2826-2EBA-443E-8DBF-AD775659D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19161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0" name="Freeform 9">
            <a:extLst>
              <a:ext uri="{FF2B5EF4-FFF2-40B4-BE49-F238E27FC236}">
                <a16:creationId xmlns:a16="http://schemas.microsoft.com/office/drawing/2014/main" id="{21FFF7CE-152A-435F-9E50-79A6D9185A07}"/>
              </a:ext>
            </a:extLst>
          </p:cNvPr>
          <p:cNvSpPr>
            <a:spLocks/>
          </p:cNvSpPr>
          <p:nvPr/>
        </p:nvSpPr>
        <p:spPr bwMode="auto">
          <a:xfrm>
            <a:off x="6948488" y="2205038"/>
            <a:ext cx="287337" cy="71437"/>
          </a:xfrm>
          <a:custGeom>
            <a:avLst/>
            <a:gdLst>
              <a:gd name="T0" fmla="*/ 0 w 181"/>
              <a:gd name="T1" fmla="*/ 0 h 45"/>
              <a:gd name="T2" fmla="*/ 2147483646 w 181"/>
              <a:gd name="T3" fmla="*/ 2147483646 h 45"/>
              <a:gd name="T4" fmla="*/ 2147483646 w 181"/>
              <a:gd name="T5" fmla="*/ 0 h 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" h="45">
                <a:moveTo>
                  <a:pt x="0" y="0"/>
                </a:moveTo>
                <a:cubicBezTo>
                  <a:pt x="30" y="22"/>
                  <a:pt x="60" y="45"/>
                  <a:pt x="90" y="45"/>
                </a:cubicBezTo>
                <a:cubicBezTo>
                  <a:pt x="120" y="45"/>
                  <a:pt x="150" y="22"/>
                  <a:pt x="18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1" name="Line 10">
            <a:extLst>
              <a:ext uri="{FF2B5EF4-FFF2-40B4-BE49-F238E27FC236}">
                <a16:creationId xmlns:a16="http://schemas.microsoft.com/office/drawing/2014/main" id="{AD394BE2-9B14-42AE-8FDD-9FDB91439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213201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2" name="Line 11">
            <a:extLst>
              <a:ext uri="{FF2B5EF4-FFF2-40B4-BE49-F238E27FC236}">
                <a16:creationId xmlns:a16="http://schemas.microsoft.com/office/drawing/2014/main" id="{9D4B10C8-9CEF-4C53-94FB-E40176D56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24209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3" name="Line 12">
            <a:extLst>
              <a:ext uri="{FF2B5EF4-FFF2-40B4-BE49-F238E27FC236}">
                <a16:creationId xmlns:a16="http://schemas.microsoft.com/office/drawing/2014/main" id="{D22B3472-7E62-4631-8AD6-F73A1530D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27813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4" name="Line 13">
            <a:extLst>
              <a:ext uri="{FF2B5EF4-FFF2-40B4-BE49-F238E27FC236}">
                <a16:creationId xmlns:a16="http://schemas.microsoft.com/office/drawing/2014/main" id="{37BEBC92-16B0-4815-AD5F-3F41BB86E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31416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5" name="Line 14">
            <a:extLst>
              <a:ext uri="{FF2B5EF4-FFF2-40B4-BE49-F238E27FC236}">
                <a16:creationId xmlns:a16="http://schemas.microsoft.com/office/drawing/2014/main" id="{24D6579D-6C50-42E1-80E1-6AAE15F71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213201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6" name="Line 15">
            <a:extLst>
              <a:ext uri="{FF2B5EF4-FFF2-40B4-BE49-F238E27FC236}">
                <a16:creationId xmlns:a16="http://schemas.microsoft.com/office/drawing/2014/main" id="{8E2777B1-9C53-4E04-B9A7-D27F61082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24209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7" name="Line 16">
            <a:extLst>
              <a:ext uri="{FF2B5EF4-FFF2-40B4-BE49-F238E27FC236}">
                <a16:creationId xmlns:a16="http://schemas.microsoft.com/office/drawing/2014/main" id="{5971B8EA-E405-4A13-BE73-F37FD4DC5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27813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8" name="Line 17">
            <a:extLst>
              <a:ext uri="{FF2B5EF4-FFF2-40B4-BE49-F238E27FC236}">
                <a16:creationId xmlns:a16="http://schemas.microsoft.com/office/drawing/2014/main" id="{13FC7105-8146-4C95-85B9-6D58BA1A2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31416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9409" name="Text Box 18">
            <a:extLst>
              <a:ext uri="{FF2B5EF4-FFF2-40B4-BE49-F238E27FC236}">
                <a16:creationId xmlns:a16="http://schemas.microsoft.com/office/drawing/2014/main" id="{DB695058-EABB-4576-B6DF-2B7744865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6368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DI</a:t>
            </a:r>
            <a:endParaRPr lang="cs-CZ" altLang="cs-CZ"/>
          </a:p>
        </p:txBody>
      </p:sp>
      <p:sp>
        <p:nvSpPr>
          <p:cNvPr id="59410" name="Text Box 19">
            <a:extLst>
              <a:ext uri="{FF2B5EF4-FFF2-40B4-BE49-F238E27FC236}">
                <a16:creationId xmlns:a16="http://schemas.microsoft.com/office/drawing/2014/main" id="{7B5EEB8A-A33E-485D-92C6-9B2B2B15B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9972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DO</a:t>
            </a:r>
            <a:endParaRPr lang="cs-CZ" altLang="cs-CZ"/>
          </a:p>
        </p:txBody>
      </p:sp>
      <p:sp>
        <p:nvSpPr>
          <p:cNvPr id="59411" name="Text Box 20">
            <a:extLst>
              <a:ext uri="{FF2B5EF4-FFF2-40B4-BE49-F238E27FC236}">
                <a16:creationId xmlns:a16="http://schemas.microsoft.com/office/drawing/2014/main" id="{6A3EE475-45D6-4162-B708-DA04DCF5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27647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CLK</a:t>
            </a:r>
            <a:endParaRPr lang="cs-CZ" altLang="cs-CZ"/>
          </a:p>
        </p:txBody>
      </p:sp>
      <p:sp>
        <p:nvSpPr>
          <p:cNvPr id="59412" name="Text Box 21">
            <a:extLst>
              <a:ext uri="{FF2B5EF4-FFF2-40B4-BE49-F238E27FC236}">
                <a16:creationId xmlns:a16="http://schemas.microsoft.com/office/drawing/2014/main" id="{727C7B24-C085-43EE-A378-54F3D3889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19891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CS</a:t>
            </a:r>
            <a:endParaRPr lang="cs-CZ" altLang="cs-CZ"/>
          </a:p>
        </p:txBody>
      </p:sp>
      <p:sp>
        <p:nvSpPr>
          <p:cNvPr id="59413" name="Text Box 22">
            <a:extLst>
              <a:ext uri="{FF2B5EF4-FFF2-40B4-BE49-F238E27FC236}">
                <a16:creationId xmlns:a16="http://schemas.microsoft.com/office/drawing/2014/main" id="{575BFEBE-E076-4CD8-BE60-6E1CB6C1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1916113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Ucc</a:t>
            </a:r>
            <a:endParaRPr lang="cs-CZ" altLang="cs-CZ"/>
          </a:p>
        </p:txBody>
      </p:sp>
      <p:sp>
        <p:nvSpPr>
          <p:cNvPr id="59414" name="Text Box 23">
            <a:extLst>
              <a:ext uri="{FF2B5EF4-FFF2-40B4-BE49-F238E27FC236}">
                <a16:creationId xmlns:a16="http://schemas.microsoft.com/office/drawing/2014/main" id="{532BC9A5-BF82-4611-A9E9-74BAA422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924175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GND</a:t>
            </a:r>
            <a:endParaRPr lang="cs-CZ" altLang="cs-CZ"/>
          </a:p>
        </p:txBody>
      </p:sp>
      <p:sp>
        <p:nvSpPr>
          <p:cNvPr id="59415" name="Text Box 24">
            <a:extLst>
              <a:ext uri="{FF2B5EF4-FFF2-40B4-BE49-F238E27FC236}">
                <a16:creationId xmlns:a16="http://schemas.microsoft.com/office/drawing/2014/main" id="{93E3AFBC-0FE0-4A00-812F-2B4C381A4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276475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NU</a:t>
            </a:r>
            <a:endParaRPr lang="cs-CZ" altLang="cs-CZ"/>
          </a:p>
        </p:txBody>
      </p:sp>
      <p:sp>
        <p:nvSpPr>
          <p:cNvPr id="59416" name="Text Box 25">
            <a:extLst>
              <a:ext uri="{FF2B5EF4-FFF2-40B4-BE49-F238E27FC236}">
                <a16:creationId xmlns:a16="http://schemas.microsoft.com/office/drawing/2014/main" id="{ED813183-610C-437E-A6A0-978C3D745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2636838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 ORG</a:t>
            </a:r>
            <a:endParaRPr lang="cs-CZ" altLang="cs-CZ"/>
          </a:p>
        </p:txBody>
      </p:sp>
      <p:sp>
        <p:nvSpPr>
          <p:cNvPr id="59417" name="Text Box 26">
            <a:extLst>
              <a:ext uri="{FF2B5EF4-FFF2-40B4-BE49-F238E27FC236}">
                <a16:creationId xmlns:a16="http://schemas.microsoft.com/office/drawing/2014/main" id="{26934708-F6D7-4ADE-9F4E-CB9CC43F7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3644900"/>
            <a:ext cx="1944687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93C46 (128 B)</a:t>
            </a:r>
          </a:p>
          <a:p>
            <a:pPr>
              <a:spcBef>
                <a:spcPct val="50000"/>
              </a:spcBef>
            </a:pPr>
            <a:r>
              <a:rPr lang="en-US" altLang="cs-CZ"/>
              <a:t>93C56 (256 B)</a:t>
            </a:r>
          </a:p>
          <a:p>
            <a:pPr>
              <a:spcBef>
                <a:spcPct val="50000"/>
              </a:spcBef>
            </a:pPr>
            <a:r>
              <a:rPr lang="en-US" altLang="cs-CZ"/>
              <a:t>93C66 (512 B)</a:t>
            </a:r>
            <a:endParaRPr lang="cs-CZ" altLang="cs-CZ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D12FAC5-6CCC-41A7-9AA1-5A0666ABB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88" y="4834000"/>
            <a:ext cx="2857500" cy="1962150"/>
          </a:xfrm>
          <a:prstGeom prst="rect">
            <a:avLst/>
          </a:prstGeom>
        </p:spPr>
      </p:pic>
    </p:spTree>
  </p:cSld>
  <p:clrMapOvr>
    <a:masterClrMapping/>
  </p:clrMapOvr>
  <p:transition advTm="20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569D5949-5A25-4923-802C-6207A22D0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ROM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6A565A5-703A-4DD6-8EBA-91349DF46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229600" cy="480608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altLang="cs-CZ" sz="1600" dirty="0"/>
              <a:t>Vývojově nejstarší jsou paměti </a:t>
            </a:r>
            <a:r>
              <a:rPr lang="cs-CZ" altLang="cs-CZ" sz="1600" b="1" dirty="0"/>
              <a:t>ROM (</a:t>
            </a:r>
            <a:r>
              <a:rPr lang="cs-CZ" altLang="cs-CZ" sz="1600" b="1" dirty="0" err="1"/>
              <a:t>Read-Only</a:t>
            </a:r>
            <a:r>
              <a:rPr lang="cs-CZ" altLang="cs-CZ" sz="1600" b="1" dirty="0"/>
              <a:t> </a:t>
            </a:r>
            <a:r>
              <a:rPr lang="cs-CZ" altLang="cs-CZ" sz="1600" b="1" dirty="0" err="1"/>
              <a:t>Memory</a:t>
            </a:r>
            <a:r>
              <a:rPr lang="cs-CZ" altLang="cs-CZ" sz="1600" b="1" dirty="0"/>
              <a:t>),</a:t>
            </a:r>
            <a:r>
              <a:rPr lang="cs-CZ" altLang="cs-CZ" sz="1600" dirty="0"/>
              <a:t> do kterých jsou informace zapsány již při výrobě čipu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altLang="cs-CZ" sz="1600" dirty="0"/>
              <a:t>Paměti ROM jsou „vyrobeny s daty uvnitř“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altLang="cs-CZ" sz="1600" dirty="0"/>
              <a:t>Jednou zapsanou hodnotu již nelze změnit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altLang="cs-CZ" sz="1600" dirty="0"/>
              <a:t>Jedná se pravděpodobně o nejodolnější způsob uložení dat (chip nelze nijak smazat a data přežijí i silné elektromagnetické pole, vysokou či nízkou teplotu, pád a náraz, radiaci, dlouhodobé ponoření do kapaliny…. – všechny ostatní typy pamětí a úložišť by s tím měly problém)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altLang="cs-CZ" sz="1600" dirty="0"/>
              <a:t>Výroba ROM</a:t>
            </a:r>
            <a:r>
              <a:rPr lang="cs-CZ" altLang="cs-CZ" sz="1600" i="1" dirty="0"/>
              <a:t> </a:t>
            </a:r>
            <a:r>
              <a:rPr lang="cs-CZ" altLang="cs-CZ" sz="1600" dirty="0"/>
              <a:t>může být velmi </a:t>
            </a:r>
            <a:r>
              <a:rPr lang="cs-CZ" altLang="cs-CZ" sz="1600" b="1" dirty="0"/>
              <a:t>levná</a:t>
            </a:r>
            <a:r>
              <a:rPr lang="cs-CZ" altLang="cs-CZ" sz="1600" dirty="0"/>
              <a:t>, pokud se vyrobí </a:t>
            </a:r>
            <a:r>
              <a:rPr lang="cs-CZ" altLang="cs-CZ" sz="1600" b="1" dirty="0"/>
              <a:t>velký počet stejných kusů </a:t>
            </a:r>
            <a:r>
              <a:rPr lang="cs-CZ" altLang="cs-CZ" sz="1600" dirty="0"/>
              <a:t>(například desetitisíce). Nákladné je  prvotní vytvoření masky pro výrobu čipů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altLang="cs-CZ" sz="1600" dirty="0"/>
              <a:t>Cena je prakticky nezávislá na kapacitě. Paměť s velkou i malou kapacitou mají přibližně stejnou cenu. </a:t>
            </a:r>
            <a:r>
              <a:rPr lang="cs-CZ" altLang="cs-CZ" sz="1600" b="1" dirty="0"/>
              <a:t>Cena</a:t>
            </a:r>
            <a:r>
              <a:rPr lang="cs-CZ" altLang="cs-CZ" sz="1600" dirty="0"/>
              <a:t> je závislá především </a:t>
            </a:r>
            <a:r>
              <a:rPr lang="cs-CZ" altLang="cs-CZ" sz="1600" b="1" dirty="0"/>
              <a:t>na počtu vyrobených kusů </a:t>
            </a:r>
            <a:r>
              <a:rPr lang="cs-CZ" altLang="cs-CZ" sz="1600" dirty="0"/>
              <a:t>(čím víc, tím je jeden kus levnější)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cs-CZ" altLang="cs-CZ" sz="1600" dirty="0"/>
              <a:t>Rychlost přístupu k datům je cca 10-20 </a:t>
            </a:r>
            <a:r>
              <a:rPr lang="cs-CZ" altLang="cs-CZ" sz="1600" dirty="0" err="1"/>
              <a:t>ns</a:t>
            </a:r>
            <a:r>
              <a:rPr lang="cs-CZ" altLang="cs-CZ" sz="1600" dirty="0"/>
              <a:t> </a:t>
            </a:r>
          </a:p>
          <a:p>
            <a:pPr>
              <a:lnSpc>
                <a:spcPct val="90000"/>
              </a:lnSpc>
            </a:pPr>
            <a:r>
              <a:rPr lang="cs-CZ" altLang="cs-CZ" sz="1600" dirty="0"/>
              <a:t>Paměť ROM je vlastně </a:t>
            </a:r>
            <a:r>
              <a:rPr lang="cs-CZ" altLang="cs-CZ" sz="1600" b="1" dirty="0"/>
              <a:t>kombinační logický obvod</a:t>
            </a:r>
          </a:p>
          <a:p>
            <a:pPr>
              <a:lnSpc>
                <a:spcPct val="90000"/>
              </a:lnSpc>
            </a:pPr>
            <a:r>
              <a:rPr lang="cs-CZ" altLang="cs-CZ" sz="1600" dirty="0"/>
              <a:t>V současné době se používají například k uložení pevného firmware (bez možnosti aktualizace) u sériově vyráběných zařízení</a:t>
            </a:r>
          </a:p>
          <a:p>
            <a:pPr>
              <a:lnSpc>
                <a:spcPct val="90000"/>
              </a:lnSpc>
            </a:pPr>
            <a:endParaRPr lang="cs-CZ" altLang="cs-CZ" sz="1800" dirty="0"/>
          </a:p>
        </p:txBody>
      </p:sp>
    </p:spTree>
  </p:cSld>
  <p:clrMapOvr>
    <a:masterClrMapping/>
  </p:clrMapOvr>
  <p:transition advTm="12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EECD25ED-CBDB-4615-BE90-52B09724D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FLASH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7739B12-A128-4939-A087-F72C7B1DA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1800" b="1" dirty="0"/>
              <a:t>V současné době nejpoužívanější typ energeticky nezávislé paměti</a:t>
            </a:r>
          </a:p>
          <a:p>
            <a:r>
              <a:rPr lang="cs-CZ" altLang="cs-CZ" sz="1800" b="1" dirty="0"/>
              <a:t>velká kapacita</a:t>
            </a:r>
            <a:r>
              <a:rPr lang="cs-CZ" altLang="cs-CZ" sz="1800" dirty="0"/>
              <a:t> čipu a relativně </a:t>
            </a:r>
            <a:r>
              <a:rPr lang="cs-CZ" altLang="cs-CZ" sz="1800" b="1" dirty="0"/>
              <a:t>nízká cena</a:t>
            </a:r>
            <a:r>
              <a:rPr lang="cs-CZ" altLang="cs-CZ" sz="1800" dirty="0"/>
              <a:t> </a:t>
            </a:r>
          </a:p>
          <a:p>
            <a:r>
              <a:rPr lang="cs-CZ" altLang="cs-CZ" sz="1800" dirty="0"/>
              <a:t>V případě varianty </a:t>
            </a:r>
            <a:r>
              <a:rPr lang="cs-CZ" altLang="cs-CZ" sz="1800" b="1" dirty="0"/>
              <a:t>FLASH NAND MLC </a:t>
            </a:r>
            <a:r>
              <a:rPr lang="cs-CZ" altLang="cs-CZ" sz="1800" dirty="0"/>
              <a:t>se cena pohybuje okolo </a:t>
            </a:r>
            <a:r>
              <a:rPr lang="cs-CZ" altLang="cs-CZ" sz="1800" b="1" dirty="0"/>
              <a:t>4 Kč/GB  </a:t>
            </a:r>
            <a:r>
              <a:rPr lang="cs-CZ" altLang="cs-CZ" sz="1800" dirty="0"/>
              <a:t>a jde pak o </a:t>
            </a:r>
            <a:r>
              <a:rPr lang="cs-CZ" altLang="cs-CZ" sz="1800" b="1" dirty="0"/>
              <a:t>nejlevnější typ polovodičové paměti</a:t>
            </a:r>
          </a:p>
          <a:p>
            <a:r>
              <a:rPr lang="cs-CZ" altLang="cs-CZ" sz="1800" dirty="0"/>
              <a:t>Mazání je elektrické a využívá </a:t>
            </a:r>
            <a:r>
              <a:rPr lang="cs-CZ" altLang="cs-CZ" sz="1800" i="1" dirty="0" err="1"/>
              <a:t>Fowler-Nordheimova</a:t>
            </a:r>
            <a:r>
              <a:rPr lang="cs-CZ" altLang="cs-CZ" sz="1800" i="1" dirty="0"/>
              <a:t> tunelového jevu</a:t>
            </a:r>
          </a:p>
          <a:p>
            <a:r>
              <a:rPr lang="cs-CZ" altLang="cs-CZ" sz="1800" dirty="0"/>
              <a:t>Původní staré FLASH paměti byly </a:t>
            </a:r>
            <a:r>
              <a:rPr lang="cs-CZ" altLang="cs-CZ" sz="1800" dirty="0" err="1"/>
              <a:t>přeprogramovatelná</a:t>
            </a:r>
            <a:r>
              <a:rPr lang="cs-CZ" altLang="cs-CZ" sz="1800" dirty="0"/>
              <a:t> přibližně 500 000 krát (moderní varianty MLC, TLC mohou mít výrazně nižší životnost)</a:t>
            </a:r>
          </a:p>
          <a:p>
            <a:r>
              <a:rPr lang="cs-CZ" altLang="cs-CZ" sz="1800" dirty="0"/>
              <a:t>Pro mazání a programování je třeba přivést </a:t>
            </a:r>
            <a:r>
              <a:rPr lang="cs-CZ" altLang="cs-CZ" sz="1800" b="1" dirty="0"/>
              <a:t>zvýšené programovací napětí</a:t>
            </a:r>
            <a:r>
              <a:rPr lang="cs-CZ" altLang="cs-CZ" sz="1800" dirty="0"/>
              <a:t> na vývod </a:t>
            </a:r>
            <a:r>
              <a:rPr lang="cs-CZ" altLang="cs-CZ" sz="1800" dirty="0" err="1"/>
              <a:t>Vpp</a:t>
            </a:r>
            <a:endParaRPr lang="cs-CZ" altLang="cs-CZ" sz="1800" dirty="0"/>
          </a:p>
          <a:p>
            <a:r>
              <a:rPr lang="cs-CZ" altLang="cs-CZ" sz="1800" dirty="0"/>
              <a:t>Zápis dat do paměti FLASH není tak snadný jako do paměti EEPROM</a:t>
            </a:r>
          </a:p>
        </p:txBody>
      </p:sp>
    </p:spTree>
  </p:cSld>
  <p:clrMapOvr>
    <a:masterClrMapping/>
  </p:clrMapOvr>
  <p:transition advTm="121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2242CC45-C783-4CAA-AE89-F1A82800F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FLASH - mazání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9C07592-6A1E-4893-AFF5-96882A73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2000" dirty="0"/>
              <a:t>Smazaná paměť má všechny bity ve stavu 1, tedy na všech adresách bajt </a:t>
            </a:r>
            <a:r>
              <a:rPr lang="cs-CZ" altLang="cs-CZ" sz="2000" b="1" dirty="0" err="1"/>
              <a:t>FFh</a:t>
            </a:r>
            <a:r>
              <a:rPr lang="cs-CZ" altLang="cs-CZ" sz="2000" b="1" dirty="0"/>
              <a:t> </a:t>
            </a:r>
          </a:p>
          <a:p>
            <a:r>
              <a:rPr lang="cs-CZ" altLang="cs-CZ" sz="2000" dirty="0"/>
              <a:t>Zápisem se pak vlastně nulují vybrané bity</a:t>
            </a:r>
          </a:p>
          <a:p>
            <a:r>
              <a:rPr lang="cs-CZ" altLang="cs-CZ" sz="2000" dirty="0"/>
              <a:t>Zapsat </a:t>
            </a:r>
            <a:r>
              <a:rPr lang="cs-CZ" altLang="cs-CZ" sz="2000" b="1" dirty="0"/>
              <a:t>nulu</a:t>
            </a:r>
            <a:r>
              <a:rPr lang="cs-CZ" altLang="cs-CZ" sz="2000" dirty="0"/>
              <a:t> lze vždy (i do nesmazané paměti)</a:t>
            </a:r>
          </a:p>
          <a:p>
            <a:r>
              <a:rPr lang="cs-CZ" altLang="cs-CZ" sz="2000" dirty="0"/>
              <a:t>Zapsat </a:t>
            </a:r>
            <a:r>
              <a:rPr lang="cs-CZ" altLang="cs-CZ" sz="2000" b="1" dirty="0"/>
              <a:t>bit 1</a:t>
            </a:r>
            <a:r>
              <a:rPr lang="cs-CZ" altLang="cs-CZ" sz="2000" dirty="0"/>
              <a:t> nelze (je třeba </a:t>
            </a:r>
            <a:r>
              <a:rPr lang="cs-CZ" altLang="cs-CZ" sz="2000" b="1" dirty="0"/>
              <a:t>celou</a:t>
            </a:r>
            <a:r>
              <a:rPr lang="cs-CZ" altLang="cs-CZ" sz="2000" dirty="0"/>
              <a:t> paměť smazat)</a:t>
            </a:r>
          </a:p>
          <a:p>
            <a:r>
              <a:rPr lang="cs-CZ" altLang="cs-CZ" sz="2000" dirty="0"/>
              <a:t>Není možné mazat jednotlivé bajty, paměť se při mazání smaže celá</a:t>
            </a:r>
          </a:p>
          <a:p>
            <a:r>
              <a:rPr lang="cs-CZ" altLang="cs-CZ" sz="2000" dirty="0"/>
              <a:t>Před mazáním se nejdříve paměť přepíše bity 0 (kvůli rovnoměrnému mazacímu proudu), pak teprve je dán povel k resetu všech paměťových buněk do stavu 1</a:t>
            </a:r>
          </a:p>
          <a:p>
            <a:endParaRPr lang="cs-CZ" altLang="cs-CZ" sz="2000" dirty="0"/>
          </a:p>
          <a:p>
            <a:endParaRPr lang="cs-CZ" altLang="cs-CZ" sz="2000" dirty="0"/>
          </a:p>
        </p:txBody>
      </p:sp>
    </p:spTree>
  </p:cSld>
  <p:clrMapOvr>
    <a:masterClrMapping/>
  </p:clrMapOvr>
  <p:transition advTm="1392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adpis 1">
            <a:extLst>
              <a:ext uri="{FF2B5EF4-FFF2-40B4-BE49-F238E27FC236}">
                <a16:creationId xmlns:a16="http://schemas.microsoft.com/office/drawing/2014/main" id="{E741C375-B080-449D-93F5-BC78C6502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flash - úložiště</a:t>
            </a:r>
          </a:p>
        </p:txBody>
      </p:sp>
      <p:sp>
        <p:nvSpPr>
          <p:cNvPr id="65539" name="Zástupný symbol pro obsah 2">
            <a:extLst>
              <a:ext uri="{FF2B5EF4-FFF2-40B4-BE49-F238E27FC236}">
                <a16:creationId xmlns:a16="http://schemas.microsoft.com/office/drawing/2014/main" id="{5E1BB6C5-A084-4C29-A1CE-AAB9B8E10B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2000" dirty="0"/>
              <a:t>Paměti </a:t>
            </a:r>
            <a:r>
              <a:rPr lang="cs-CZ" altLang="cs-CZ" sz="2000" dirty="0" err="1"/>
              <a:t>flash</a:t>
            </a:r>
            <a:r>
              <a:rPr lang="cs-CZ" altLang="cs-CZ" sz="2000" dirty="0"/>
              <a:t> najdeme v zařízeních, která se </a:t>
            </a:r>
            <a:r>
              <a:rPr lang="cs-CZ" altLang="cs-CZ" sz="2000" b="1" dirty="0"/>
              <a:t>neadresují jako paměť</a:t>
            </a:r>
            <a:r>
              <a:rPr lang="cs-CZ" altLang="cs-CZ" sz="2000" dirty="0"/>
              <a:t>, ale přistupujeme k nim jako k </a:t>
            </a:r>
            <a:r>
              <a:rPr lang="cs-CZ" altLang="cs-CZ" sz="2000" b="1" dirty="0"/>
              <a:t>úložišti</a:t>
            </a:r>
            <a:r>
              <a:rPr lang="cs-CZ" altLang="cs-CZ" sz="2000" dirty="0"/>
              <a:t> (navenek se jeví jako disk)</a:t>
            </a:r>
          </a:p>
          <a:p>
            <a:r>
              <a:rPr lang="cs-CZ" altLang="cs-CZ" sz="2000" dirty="0"/>
              <a:t>Jednotlivé malé </a:t>
            </a:r>
            <a:r>
              <a:rPr lang="cs-CZ" altLang="cs-CZ" sz="2000" dirty="0" err="1"/>
              <a:t>flash</a:t>
            </a:r>
            <a:r>
              <a:rPr lang="cs-CZ" altLang="cs-CZ" sz="2000" dirty="0"/>
              <a:t> paměti pak tvoří „sektor“ tohoto disku</a:t>
            </a:r>
          </a:p>
          <a:p>
            <a:r>
              <a:rPr lang="cs-CZ" altLang="cs-CZ" sz="2000" dirty="0"/>
              <a:t>Není třeba mazat celé úložiště, ale maže se naráz cela </a:t>
            </a:r>
            <a:r>
              <a:rPr lang="cs-CZ" altLang="cs-CZ" sz="2000" dirty="0" err="1"/>
              <a:t>flash</a:t>
            </a:r>
            <a:r>
              <a:rPr lang="cs-CZ" altLang="cs-CZ" sz="2000" dirty="0"/>
              <a:t> </a:t>
            </a:r>
            <a:r>
              <a:rPr lang="cs-CZ" altLang="cs-CZ" sz="2000" dirty="0" err="1"/>
              <a:t>pamět</a:t>
            </a:r>
            <a:r>
              <a:rPr lang="cs-CZ" altLang="cs-CZ" sz="2000" dirty="0"/>
              <a:t>, která je ovšem pouze jedním sektorem úložiště.</a:t>
            </a:r>
          </a:p>
          <a:p>
            <a:r>
              <a:rPr lang="cs-CZ" altLang="cs-CZ" sz="2000" dirty="0"/>
              <a:t>Data se ukládají formou souborů a je nutná jejich organizace nějakým souborovým systémem (např. NTFS, FAT32)</a:t>
            </a:r>
          </a:p>
          <a:p>
            <a:r>
              <a:rPr lang="cs-CZ" altLang="cs-CZ" sz="2000" dirty="0"/>
              <a:t>Zápis jednotlivých bajtů na vybrané adresy v těchto úložištích není možný</a:t>
            </a:r>
          </a:p>
          <a:p>
            <a:endParaRPr lang="cs-CZ" altLang="cs-C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07A3D7DF-D672-4CAF-89EF-167DBD26B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FLASH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A3410A7-0B76-4F8F-87BB-C3EE00D7F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cs-CZ" altLang="cs-CZ" sz="1700" dirty="0"/>
              <a:t>V současné době </a:t>
            </a:r>
            <a:r>
              <a:rPr lang="cs-CZ" altLang="cs-CZ" sz="1700" dirty="0" err="1"/>
              <a:t>flash</a:t>
            </a:r>
            <a:r>
              <a:rPr lang="cs-CZ" altLang="cs-CZ" sz="1700" dirty="0"/>
              <a:t> jako „</a:t>
            </a:r>
            <a:r>
              <a:rPr lang="cs-CZ" altLang="cs-CZ" sz="1700" dirty="0" err="1"/>
              <a:t>mass</a:t>
            </a:r>
            <a:r>
              <a:rPr lang="cs-CZ" altLang="cs-CZ" sz="1700" dirty="0"/>
              <a:t> </a:t>
            </a:r>
            <a:r>
              <a:rPr lang="cs-CZ" altLang="cs-CZ" sz="1700" dirty="0" err="1"/>
              <a:t>storage</a:t>
            </a:r>
            <a:r>
              <a:rPr lang="cs-CZ" altLang="cs-CZ" sz="1700" dirty="0"/>
              <a:t>“ nalezneme:</a:t>
            </a:r>
          </a:p>
          <a:p>
            <a:pPr lvl="1">
              <a:lnSpc>
                <a:spcPct val="80000"/>
              </a:lnSpc>
              <a:defRPr/>
            </a:pPr>
            <a:r>
              <a:rPr lang="cs-CZ" altLang="cs-CZ" sz="1500" dirty="0"/>
              <a:t>V USB </a:t>
            </a:r>
            <a:r>
              <a:rPr lang="cs-CZ" altLang="cs-CZ" sz="1500" dirty="0" err="1"/>
              <a:t>flash</a:t>
            </a:r>
            <a:r>
              <a:rPr lang="cs-CZ" altLang="cs-CZ" sz="1500" dirty="0"/>
              <a:t> discích</a:t>
            </a:r>
          </a:p>
          <a:p>
            <a:pPr lvl="1">
              <a:lnSpc>
                <a:spcPct val="80000"/>
              </a:lnSpc>
              <a:defRPr/>
            </a:pPr>
            <a:r>
              <a:rPr lang="cs-CZ" altLang="cs-CZ" sz="1500" dirty="0"/>
              <a:t>SSD discích</a:t>
            </a:r>
          </a:p>
          <a:p>
            <a:pPr lvl="1">
              <a:lnSpc>
                <a:spcPct val="80000"/>
              </a:lnSpc>
              <a:defRPr/>
            </a:pPr>
            <a:r>
              <a:rPr lang="cs-CZ" altLang="cs-CZ" sz="1500" dirty="0"/>
              <a:t>Mobilních telefonech </a:t>
            </a:r>
          </a:p>
          <a:p>
            <a:pPr lvl="1">
              <a:lnSpc>
                <a:spcPct val="80000"/>
              </a:lnSpc>
              <a:defRPr/>
            </a:pPr>
            <a:r>
              <a:rPr lang="cs-CZ" altLang="cs-CZ" sz="1500" dirty="0"/>
              <a:t>Tabletech</a:t>
            </a:r>
          </a:p>
          <a:p>
            <a:pPr lvl="1">
              <a:lnSpc>
                <a:spcPct val="80000"/>
              </a:lnSpc>
              <a:defRPr/>
            </a:pPr>
            <a:r>
              <a:rPr lang="cs-CZ" altLang="cs-CZ" sz="1500" dirty="0"/>
              <a:t>MP3 </a:t>
            </a:r>
            <a:r>
              <a:rPr lang="cs-CZ" altLang="cs-CZ" sz="1500" dirty="0" err="1"/>
              <a:t>přehravačích</a:t>
            </a:r>
            <a:endParaRPr lang="cs-CZ" altLang="cs-CZ" sz="1500" dirty="0"/>
          </a:p>
          <a:p>
            <a:pPr lvl="1">
              <a:lnSpc>
                <a:spcPct val="80000"/>
              </a:lnSpc>
              <a:defRPr/>
            </a:pPr>
            <a:r>
              <a:rPr lang="cs-CZ" altLang="cs-CZ" sz="1500" dirty="0"/>
              <a:t>Paměťových kartách</a:t>
            </a:r>
          </a:p>
          <a:p>
            <a:pPr marL="344487" lvl="1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cs-CZ" altLang="cs-CZ" sz="1500" dirty="0"/>
          </a:p>
          <a:p>
            <a:pPr>
              <a:lnSpc>
                <a:spcPct val="80000"/>
              </a:lnSpc>
              <a:defRPr/>
            </a:pPr>
            <a:endParaRPr lang="cs-CZ" altLang="cs-CZ" sz="1600" dirty="0"/>
          </a:p>
          <a:p>
            <a:pPr>
              <a:lnSpc>
                <a:spcPct val="80000"/>
              </a:lnSpc>
              <a:defRPr/>
            </a:pPr>
            <a:endParaRPr lang="cs-CZ" altLang="cs-CZ" sz="1600" dirty="0"/>
          </a:p>
          <a:p>
            <a:pPr>
              <a:lnSpc>
                <a:spcPct val="80000"/>
              </a:lnSpc>
              <a:defRPr/>
            </a:pPr>
            <a:r>
              <a:rPr lang="cs-CZ" altLang="cs-CZ" sz="1600" dirty="0"/>
              <a:t>V těchto zařízeních jsou tedy </a:t>
            </a:r>
            <a:r>
              <a:rPr lang="cs-CZ" altLang="cs-CZ" sz="1600" b="1" dirty="0"/>
              <a:t>větší kapacity</a:t>
            </a:r>
            <a:r>
              <a:rPr lang="cs-CZ" altLang="cs-CZ" sz="1600" dirty="0"/>
              <a:t> úložiště dosaženy spojením několika tisíc </a:t>
            </a:r>
            <a:r>
              <a:rPr lang="cs-CZ" altLang="cs-CZ" sz="1600" b="1" dirty="0"/>
              <a:t>malých </a:t>
            </a:r>
            <a:r>
              <a:rPr lang="cs-CZ" altLang="cs-CZ" sz="1600" b="1" dirty="0" err="1"/>
              <a:t>Flash</a:t>
            </a:r>
            <a:r>
              <a:rPr lang="cs-CZ" altLang="cs-CZ" sz="1600" dirty="0"/>
              <a:t> pamětí</a:t>
            </a:r>
          </a:p>
          <a:p>
            <a:pPr>
              <a:lnSpc>
                <a:spcPct val="80000"/>
              </a:lnSpc>
              <a:defRPr/>
            </a:pPr>
            <a:r>
              <a:rPr lang="cs-CZ" altLang="cs-CZ" sz="1600" dirty="0"/>
              <a:t>Tyto menší </a:t>
            </a:r>
            <a:r>
              <a:rPr lang="cs-CZ" altLang="cs-CZ" sz="1600" dirty="0" err="1"/>
              <a:t>flash</a:t>
            </a:r>
            <a:r>
              <a:rPr lang="cs-CZ" altLang="cs-CZ" sz="1600" dirty="0"/>
              <a:t> paměti tvoří tzv. </a:t>
            </a:r>
            <a:r>
              <a:rPr lang="cs-CZ" altLang="cs-CZ" sz="1600" b="1" dirty="0"/>
              <a:t>bloky</a:t>
            </a:r>
            <a:r>
              <a:rPr lang="cs-CZ" altLang="cs-CZ" sz="1600" dirty="0"/>
              <a:t> nebo </a:t>
            </a:r>
            <a:r>
              <a:rPr lang="cs-CZ" altLang="cs-CZ" sz="1600" b="1" dirty="0"/>
              <a:t>sektory</a:t>
            </a:r>
          </a:p>
          <a:p>
            <a:pPr>
              <a:lnSpc>
                <a:spcPct val="80000"/>
              </a:lnSpc>
              <a:defRPr/>
            </a:pPr>
            <a:r>
              <a:rPr lang="cs-CZ" altLang="cs-CZ" sz="1600" dirty="0"/>
              <a:t>Při přístupu do paměti pak nelze adresovat jednotlivé bajty, ale je potřeba zapsat/přečíst celý blok – zařízení se chová podobně jako disk</a:t>
            </a:r>
          </a:p>
          <a:p>
            <a:pPr>
              <a:lnSpc>
                <a:spcPct val="80000"/>
              </a:lnSpc>
              <a:defRPr/>
            </a:pPr>
            <a:r>
              <a:rPr lang="cs-CZ" altLang="cs-CZ" sz="1600" dirty="0"/>
              <a:t>Při zápisu se nemusí nulovat a mazat celá velká paměť ale maže se pouze jeden </a:t>
            </a:r>
            <a:r>
              <a:rPr lang="cs-CZ" altLang="cs-CZ" sz="1600" b="1" dirty="0"/>
              <a:t>sektor</a:t>
            </a:r>
            <a:r>
              <a:rPr lang="cs-CZ" altLang="cs-CZ" sz="1600" dirty="0"/>
              <a:t> (blok)</a:t>
            </a:r>
          </a:p>
          <a:p>
            <a:pPr>
              <a:lnSpc>
                <a:spcPct val="80000"/>
              </a:lnSpc>
              <a:defRPr/>
            </a:pPr>
            <a:endParaRPr lang="cs-CZ" altLang="cs-CZ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39571E9-76D7-4818-A003-D923BC06F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7545388" cy="12049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03" rIns="0" bIns="0" anchor="ctr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/>
              <a:t>FLASH životnost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14B2894-13E7-4232-B4AE-E778799C2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31188" cy="4329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6001" rIns="0" bIns="0"/>
          <a:lstStyle/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900" dirty="0"/>
              <a:t>Po cca 100 000 až 1 000 000 přepisech dochází ke smrti některých paměťových buněk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900" dirty="0"/>
              <a:t>Moderní </a:t>
            </a:r>
            <a:r>
              <a:rPr lang="cs-CZ" altLang="cs-CZ" sz="1900" dirty="0" err="1"/>
              <a:t>flash</a:t>
            </a:r>
            <a:r>
              <a:rPr lang="cs-CZ" altLang="cs-CZ" sz="1900" dirty="0"/>
              <a:t> paměti mají životnost ještě nižší (např. 1000 přepisů), ale jsou mnohem levnější než dříve (např. v roce 2004 cena 15000Kč/GB) – výrobci se zaměřili především na snižování ceny a na životnosti jim moc nezáleží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900" dirty="0"/>
              <a:t>Celý blok paměti, ve kterém je vadná buňka je následně nepoužitelný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900" dirty="0"/>
              <a:t>Paměť je vnitřně řízena vlastním řadičem, který ví, kolik pracovních cyklů který blok paměti absolvoval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900" b="1" dirty="0"/>
              <a:t>Chybná buňka </a:t>
            </a:r>
            <a:r>
              <a:rPr lang="cs-CZ" altLang="cs-CZ" sz="1900" dirty="0"/>
              <a:t>se detekuje </a:t>
            </a:r>
            <a:r>
              <a:rPr lang="cs-CZ" altLang="cs-CZ" sz="1900" b="1" dirty="0"/>
              <a:t>již při zápisu</a:t>
            </a:r>
            <a:r>
              <a:rPr lang="cs-CZ" altLang="cs-CZ" sz="1900" dirty="0"/>
              <a:t>, nedojde tedy ke ztrátě dat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900" dirty="0"/>
              <a:t>Díky propracovanému algoritmu pravidelného „vytěžování“ jednotlivých bloků by nemělo dojít k tomu, aby došlo ke vzniku chybných bloků (obsahujících buňky, do nichž již nelze provádět zápisy) před morálním zastaráním paměti 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900" dirty="0"/>
              <a:t>Detailně tyto záležitosti probereme později (4. ročník) v souvislosti s SSD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27EC39-FC75-4C8C-87D9-3AF1BA1F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FLASH paměti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EAEF2F-E118-4814-B279-B915BE09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Existují dva základní typy FLASH pamětí lišící se vnitřním zapojením paměťových buněk</a:t>
            </a:r>
          </a:p>
          <a:p>
            <a:pPr lvl="1"/>
            <a:r>
              <a:rPr lang="cs-CZ" sz="2000" b="1" dirty="0"/>
              <a:t>FLASH NAND </a:t>
            </a:r>
            <a:r>
              <a:rPr lang="cs-CZ" sz="2000" dirty="0"/>
              <a:t>– těch je v současné době asi 99%. </a:t>
            </a:r>
            <a:r>
              <a:rPr lang="cs-CZ" altLang="cs-CZ" sz="2000" dirty="0"/>
              <a:t>Ve velkých uložištích se dnes zásadně používají paměti FLASH NAND</a:t>
            </a:r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FLASH NOR </a:t>
            </a:r>
            <a:r>
              <a:rPr lang="cs-CZ" sz="2000" dirty="0"/>
              <a:t>– Starší typ. Mají své výhody, ale běžně se nepoužívají. </a:t>
            </a:r>
          </a:p>
          <a:p>
            <a:pPr lvl="1"/>
            <a:endParaRPr lang="cs-CZ" dirty="0"/>
          </a:p>
          <a:p>
            <a:pPr marL="344487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28533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29B73FFF-719C-4CEB-9F3A-BC378C368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7545388" cy="12049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03" rIns="0" bIns="0" anchor="ctr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/>
              <a:t>FLASH NOR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D2CF081-E2AE-4F95-9C1B-D0E5D5EDE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31188" cy="4329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2801" rIns="0" bIns="0"/>
          <a:lstStyle/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První FLASH paměti ale používaly strukturu, která byla později nazvána NOR, protože svým tvůrcům připomínala zapojení hradla typu NOR sestaveného z unipolárních tranzistorů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Tento typ paměťových buněk v současné době není běžný 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NOR </a:t>
            </a:r>
            <a:r>
              <a:rPr lang="cs-CZ" altLang="cs-CZ" sz="1600" dirty="0" err="1"/>
              <a:t>flash</a:t>
            </a:r>
            <a:r>
              <a:rPr lang="cs-CZ" altLang="cs-CZ" sz="1600" dirty="0"/>
              <a:t> má delší čtecí/zápisové cykly, ale má na druhou stranu interface umožňující </a:t>
            </a:r>
            <a:r>
              <a:rPr lang="cs-CZ" altLang="cs-CZ" sz="1600" b="1" dirty="0"/>
              <a:t>náhodný přístup </a:t>
            </a:r>
            <a:r>
              <a:rPr lang="cs-CZ" altLang="cs-CZ" sz="1600" dirty="0"/>
              <a:t>– data se dají číst po bajtech v náhodném pořadí z různých adres. 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 err="1"/>
              <a:t>Pamět</a:t>
            </a:r>
            <a:r>
              <a:rPr lang="cs-CZ" altLang="cs-CZ" sz="1600" dirty="0"/>
              <a:t> se musí smazat celá naráz, ale </a:t>
            </a:r>
            <a:r>
              <a:rPr lang="cs-CZ" altLang="cs-CZ" sz="1600" b="1" dirty="0"/>
              <a:t>není třeba číst všechna data naráz </a:t>
            </a:r>
            <a:r>
              <a:rPr lang="cs-CZ" altLang="cs-CZ" sz="1600" dirty="0"/>
              <a:t>nebo po blocích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s-CZ" altLang="cs-CZ" sz="1500" dirty="0"/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200" dirty="0"/>
              <a:t>Poznámka - Obrázek je pouze ilustrační, nehledejte v něm žádný princip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1C5A90C8-F029-456F-BEC3-BD26F10DD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05064"/>
            <a:ext cx="2088232" cy="257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ABA6CA1-7851-4EB6-BE3B-95AB8A172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7545388" cy="12049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03" rIns="0" bIns="0" anchor="ctr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/>
              <a:t>FLASH NAND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7654AE0-C6C1-4679-AB25-0ED22CD6C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5859463" cy="49149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6001" rIns="0" bIns="0"/>
          <a:lstStyle/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cs-CZ" altLang="cs-CZ" sz="1800" dirty="0"/>
              <a:t>Vždy několik paměťových buněk je zapojeno za sebou v sérii, což komplikuje čtení i zápisy, protože není možné přistupovat k jednotlivým bitovým buňkám samostatně – </a:t>
            </a:r>
            <a:r>
              <a:rPr lang="cs-CZ" altLang="cs-CZ" sz="1800" b="1" dirty="0"/>
              <a:t>vše se musí zapsat nebo přečíst naráz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cs-CZ" altLang="cs-CZ" sz="1800" dirty="0"/>
              <a:t>Plocha čipu je lépe využita a je dosaženo větší hustoty uložené informace – je to levné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cs-CZ" altLang="cs-CZ" sz="1800" dirty="0"/>
              <a:t>Nejmenší adresovatelná jednotka se nazývá </a:t>
            </a:r>
            <a:r>
              <a:rPr lang="cs-CZ" altLang="cs-CZ" sz="1800" b="1" dirty="0"/>
              <a:t>stránka</a:t>
            </a:r>
            <a:r>
              <a:rPr lang="cs-CZ" altLang="cs-CZ" sz="1800" dirty="0"/>
              <a:t>, několik stránek je sdruženo do </a:t>
            </a:r>
            <a:r>
              <a:rPr lang="cs-CZ" altLang="cs-CZ" sz="1800" b="1" dirty="0"/>
              <a:t>bloku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cs-CZ" altLang="cs-CZ" sz="1800" dirty="0"/>
              <a:t>Čtení a zápis dat je prováděn po stránkách, mazání po blocích, </a:t>
            </a:r>
            <a:r>
              <a:rPr lang="cs-CZ" altLang="cs-CZ" sz="1800" b="1" dirty="0"/>
              <a:t>adresace jednotlivých bajtů nebo bitů není možná</a:t>
            </a:r>
          </a:p>
          <a:p>
            <a:pPr marL="107950" indent="0" defTabSz="449263">
              <a:buClr>
                <a:srgbClr val="0E594D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cs-CZ" altLang="cs-CZ" sz="1800" dirty="0"/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BA3BAED5-04BC-4E7E-AB73-7FE118A72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2286000"/>
            <a:ext cx="2105025" cy="343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523069C-7B71-4363-A5C5-CFBC9FD92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7545388" cy="12049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03" rIns="0" bIns="0" anchor="ctr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/>
              <a:t>FLASH NAND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EEC428A-9FDC-44AE-B485-E30BEED16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7808913" cy="46561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6001" rIns="0" bIns="0"/>
          <a:lstStyle/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800" dirty="0"/>
              <a:t>U NAND </a:t>
            </a:r>
            <a:r>
              <a:rPr lang="cs-CZ" altLang="cs-CZ" sz="1800" dirty="0" err="1"/>
              <a:t>flash</a:t>
            </a:r>
            <a:r>
              <a:rPr lang="cs-CZ" altLang="cs-CZ" sz="1800" dirty="0"/>
              <a:t> pamětí je nemožné pracovat s jednotlivými adresami na přeskáčku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800" dirty="0"/>
              <a:t>Není tedy vhodná pro práci se jednotlivými samostatnými bajty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800" dirty="0"/>
              <a:t>Naopak velmi výhodné je použití NAND FLASH tam, kde se pracuje se souvislými bloky bajtů (soubory)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800" dirty="0"/>
              <a:t>NAND </a:t>
            </a:r>
            <a:r>
              <a:rPr lang="cs-CZ" altLang="cs-CZ" sz="1800" dirty="0" err="1"/>
              <a:t>Flash</a:t>
            </a:r>
            <a:r>
              <a:rPr lang="cs-CZ" altLang="cs-CZ" sz="1800" dirty="0"/>
              <a:t> paměti se proto používají pro ukládání </a:t>
            </a:r>
            <a:r>
              <a:rPr lang="cs-CZ" altLang="cs-CZ" sz="1800" b="1" dirty="0"/>
              <a:t>velkých souvislých bloků dat 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800" dirty="0"/>
              <a:t>Proto </a:t>
            </a:r>
            <a:r>
              <a:rPr lang="cs-CZ" altLang="cs-CZ" sz="1800" b="1" dirty="0"/>
              <a:t>NAND </a:t>
            </a:r>
            <a:r>
              <a:rPr lang="cs-CZ" altLang="cs-CZ" sz="1800" b="1" dirty="0" err="1"/>
              <a:t>Flash</a:t>
            </a:r>
            <a:r>
              <a:rPr lang="cs-CZ" altLang="cs-CZ" sz="1800" dirty="0"/>
              <a:t> jsou přítomny v SSD, USB </a:t>
            </a:r>
            <a:r>
              <a:rPr lang="cs-CZ" altLang="cs-CZ" sz="1800" dirty="0" err="1"/>
              <a:t>Flash</a:t>
            </a:r>
            <a:r>
              <a:rPr lang="cs-CZ" altLang="cs-CZ" sz="1800" dirty="0"/>
              <a:t>, MP3 přehrávačích, paměťových kartách apod.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800" dirty="0"/>
              <a:t>Oproti tomu </a:t>
            </a:r>
            <a:r>
              <a:rPr lang="cs-CZ" altLang="cs-CZ" sz="1800" b="1" dirty="0"/>
              <a:t>NOR </a:t>
            </a:r>
            <a:r>
              <a:rPr lang="cs-CZ" altLang="cs-CZ" sz="1800" b="1" dirty="0" err="1"/>
              <a:t>Flash</a:t>
            </a:r>
            <a:r>
              <a:rPr lang="cs-CZ" altLang="cs-CZ" sz="1800" b="1" dirty="0"/>
              <a:t> </a:t>
            </a:r>
            <a:r>
              <a:rPr lang="cs-CZ" altLang="cs-CZ" sz="1800" dirty="0"/>
              <a:t>se použijí tam, kde je potřeba zapisovat na konkrétní adresy jednotlivé bajty (uložení parametrů zařízení, uložení proměnných, uložení naladěných kanálů v TV...)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5551CF1-F463-4B2C-8C8A-8FDBE6DF1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7545388" cy="12049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03" rIns="0" bIns="0" anchor="ctr"/>
          <a:lstStyle/>
          <a:p>
            <a:r>
              <a:rPr lang="cs-CZ" altLang="cs-CZ"/>
              <a:t>NAND a NOR Flash paměti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4862FE2F-B489-49AC-8B92-F28B8AB2E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31188" cy="4329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9201" rIns="0" bIns="0"/>
          <a:lstStyle/>
          <a:p>
            <a:pPr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</a:pPr>
            <a:r>
              <a:rPr lang="cs-CZ" altLang="cs-CZ" sz="2100" b="1" dirty="0"/>
              <a:t>NOR </a:t>
            </a:r>
            <a:r>
              <a:rPr lang="cs-CZ" altLang="cs-CZ" sz="2100" b="1" dirty="0" err="1"/>
              <a:t>flash</a:t>
            </a:r>
            <a:r>
              <a:rPr lang="cs-CZ" altLang="cs-CZ" sz="2100" b="1" dirty="0"/>
              <a:t> </a:t>
            </a:r>
            <a:r>
              <a:rPr lang="cs-CZ" altLang="cs-CZ" sz="2100" dirty="0"/>
              <a:t>má delší čtecí/zápisové cykly, ale má na druhou stranu interface umožňující náhodný přístup</a:t>
            </a:r>
          </a:p>
          <a:p>
            <a:pPr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</a:pPr>
            <a:endParaRPr lang="cs-CZ" altLang="cs-CZ" sz="2100" dirty="0"/>
          </a:p>
          <a:p>
            <a:pPr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</a:pPr>
            <a:endParaRPr lang="cs-CZ" altLang="cs-CZ" sz="2100" dirty="0"/>
          </a:p>
          <a:p>
            <a:pPr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</a:pPr>
            <a:endParaRPr lang="cs-CZ" altLang="cs-CZ" sz="2100" dirty="0"/>
          </a:p>
          <a:p>
            <a:pPr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</a:pPr>
            <a:r>
              <a:rPr lang="cs-CZ" altLang="cs-CZ" sz="2100" b="1" dirty="0"/>
              <a:t>NAND </a:t>
            </a:r>
            <a:r>
              <a:rPr lang="cs-CZ" altLang="cs-CZ" sz="2100" b="1" dirty="0" err="1"/>
              <a:t>flash</a:t>
            </a:r>
            <a:r>
              <a:rPr lang="cs-CZ" altLang="cs-CZ" sz="2100" b="1" dirty="0"/>
              <a:t> </a:t>
            </a:r>
            <a:r>
              <a:rPr lang="cs-CZ" altLang="cs-CZ" sz="2100" dirty="0"/>
              <a:t>paměti  mají rychlejší R/W cyklus, vyšší hustotu, nižší cenu za uložený bit a delší životnost</a:t>
            </a:r>
          </a:p>
          <a:p>
            <a:pPr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</a:pPr>
            <a:r>
              <a:rPr lang="cs-CZ" altLang="cs-CZ" sz="2100" dirty="0"/>
              <a:t>I/O interface je ale vhodný spíše pro sekvenční přístup k datům, to znamená, že je to paměť vhodnější k „</a:t>
            </a:r>
            <a:r>
              <a:rPr lang="cs-CZ" altLang="cs-CZ" sz="2100" dirty="0" err="1"/>
              <a:t>mass</a:t>
            </a:r>
            <a:r>
              <a:rPr lang="cs-CZ" altLang="cs-CZ" sz="2100" dirty="0"/>
              <a:t> </a:t>
            </a:r>
            <a:r>
              <a:rPr lang="cs-CZ" altLang="cs-CZ" sz="2100" dirty="0" err="1"/>
              <a:t>storage</a:t>
            </a:r>
            <a:r>
              <a:rPr lang="cs-CZ" altLang="cs-CZ" sz="2100" dirty="0"/>
              <a:t>“ nasazení jako jsou např. paměťové karty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6B8831-A139-476F-9D30-C7AF0145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Paměti ROM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D9540F-FC5E-44E7-9D3A-7799159B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b="1" dirty="0"/>
              <a:t>Připomenutí učiva z číslicové techniky:</a:t>
            </a:r>
          </a:p>
          <a:p>
            <a:r>
              <a:rPr lang="cs-CZ" sz="1600" b="1" dirty="0"/>
              <a:t>Kombinační logický obvod </a:t>
            </a:r>
            <a:r>
              <a:rPr lang="cs-CZ" sz="1600" dirty="0"/>
              <a:t>- výstup závisí pouze na okamžité kombinaci vstupních signálů a nezávisí na jejich předchozích stavech</a:t>
            </a:r>
          </a:p>
          <a:p>
            <a:r>
              <a:rPr lang="cs-CZ" sz="1600" b="1" dirty="0"/>
              <a:t>Sekvenční logický obvod </a:t>
            </a:r>
            <a:r>
              <a:rPr lang="cs-CZ" sz="1600" dirty="0"/>
              <a:t>- jeho výstup nezávisí pouze na okamžité hodnotě vstupních signálů, ale také na posloupnosti minulých vstupů, historii, vnitřním stavu</a:t>
            </a:r>
          </a:p>
          <a:p>
            <a:endParaRPr lang="cs-CZ" sz="1600" dirty="0"/>
          </a:p>
          <a:p>
            <a:endParaRPr lang="cs-CZ" sz="1600" dirty="0"/>
          </a:p>
          <a:p>
            <a:r>
              <a:rPr lang="cs-CZ" sz="1600" dirty="0"/>
              <a:t>Většina pamětí</a:t>
            </a:r>
            <a:r>
              <a:rPr lang="cs-CZ" sz="1600" b="1" dirty="0"/>
              <a:t> </a:t>
            </a:r>
            <a:r>
              <a:rPr lang="cs-CZ" sz="1600" dirty="0"/>
              <a:t>jsou</a:t>
            </a:r>
            <a:r>
              <a:rPr lang="cs-CZ" sz="1600" b="1" dirty="0"/>
              <a:t> sekvenční logické obvody </a:t>
            </a:r>
            <a:r>
              <a:rPr lang="cs-CZ" sz="1600" dirty="0"/>
              <a:t>– jejich výstup se mění podle toho, jak se mění data, která jsou uvnitř uložena. Pamatují si „minulé stavy“</a:t>
            </a:r>
          </a:p>
          <a:p>
            <a:r>
              <a:rPr lang="cs-CZ" sz="1600" dirty="0"/>
              <a:t>Jedinou výjimkou jsou paměti </a:t>
            </a:r>
            <a:r>
              <a:rPr lang="cs-CZ" sz="1600" b="1" dirty="0"/>
              <a:t>ROM</a:t>
            </a:r>
            <a:r>
              <a:rPr lang="cs-CZ" sz="1600" dirty="0"/>
              <a:t> – ty fungují jako </a:t>
            </a:r>
            <a:r>
              <a:rPr lang="cs-CZ" sz="1600" b="1" dirty="0"/>
              <a:t>kombinační logický obvod</a:t>
            </a:r>
          </a:p>
          <a:p>
            <a:r>
              <a:rPr lang="cs-CZ" sz="1600" dirty="0"/>
              <a:t>Na kombinaci stavů na vstupu (tím vstupem jsou adresační vývody) reagují vždy stejným výstupem (tím výstupem jsou data čtená z vybrané adresy) – Z vybrané adresy jsou přečtena vždy stejná data, chování chipu se nemění, uvnitř chipu je pevná struktura</a:t>
            </a:r>
          </a:p>
        </p:txBody>
      </p:sp>
    </p:spTree>
    <p:extLst>
      <p:ext uri="{BB962C8B-B14F-4D97-AF65-F5344CB8AC3E}">
        <p14:creationId xmlns:p14="http://schemas.microsoft.com/office/powerpoint/2010/main" val="3202557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A35BCE0-4201-445D-9F3C-2FBEA2545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7545388" cy="12049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03" rIns="0" bIns="0" anchor="ctr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/>
              <a:t>MLC FLASH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EE61F955-C089-4E15-A52D-B82673681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43973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6001" rIns="0" bIns="0"/>
          <a:lstStyle/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Standardní paměťová buňka se označuje jako </a:t>
            </a:r>
            <a:r>
              <a:rPr lang="cs-CZ" altLang="cs-CZ" sz="1600" b="1" dirty="0"/>
              <a:t>SLC </a:t>
            </a:r>
            <a:r>
              <a:rPr lang="cs-CZ" altLang="cs-CZ" sz="1600" dirty="0"/>
              <a:t>– single level cell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V paměti typu SLC je informace o </a:t>
            </a:r>
            <a:r>
              <a:rPr lang="cs-CZ" altLang="cs-CZ" sz="1600" b="1" dirty="0"/>
              <a:t>jednom bitu </a:t>
            </a:r>
            <a:r>
              <a:rPr lang="cs-CZ" altLang="cs-CZ" sz="1600" dirty="0"/>
              <a:t>uložena pomocí </a:t>
            </a:r>
            <a:r>
              <a:rPr lang="cs-CZ" altLang="cs-CZ" sz="1600" b="1" dirty="0"/>
              <a:t>jednoho tranzistoru </a:t>
            </a:r>
            <a:r>
              <a:rPr lang="cs-CZ" altLang="cs-CZ" sz="1600" dirty="0"/>
              <a:t>– ten je buď otevřený nebo zavřený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Při čtení paměťové buňky SLC vyhodnotíme, jestli tranzistorem protéká nebo neprotéká proud – podle toho rozhodneme, jestli je zde uložen bit 1 nebo 0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s-CZ" altLang="cs-CZ" sz="1600" dirty="0"/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Většina moderních FLASH pamětí používá technologii označovanou </a:t>
            </a:r>
            <a:r>
              <a:rPr lang="cs-CZ" altLang="cs-CZ" sz="1600" b="1" dirty="0"/>
              <a:t>MLC</a:t>
            </a:r>
            <a:r>
              <a:rPr lang="cs-CZ" altLang="cs-CZ" sz="1600" dirty="0"/>
              <a:t> - </a:t>
            </a:r>
            <a:r>
              <a:rPr lang="cs-CZ" altLang="cs-CZ" sz="1600" dirty="0" err="1"/>
              <a:t>Multi</a:t>
            </a:r>
            <a:r>
              <a:rPr lang="cs-CZ" altLang="cs-CZ" sz="1600" dirty="0"/>
              <a:t> level cell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V jedné paměťové buňce se  ukládají informace o dvou či třech bitech (TLC) naráz pomocí jediného tranzistoru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Čtecí zesilovač tedy nerozlišuje pouze </a:t>
            </a:r>
            <a:r>
              <a:rPr lang="cs-CZ" altLang="cs-CZ" sz="1600" b="1" dirty="0"/>
              <a:t>dva stavy</a:t>
            </a:r>
            <a:r>
              <a:rPr lang="cs-CZ" altLang="cs-CZ" sz="1600" dirty="0"/>
              <a:t> proudu (teče/neteče - 1/0), ale stavy </a:t>
            </a:r>
            <a:r>
              <a:rPr lang="cs-CZ" altLang="cs-CZ" sz="1600" b="1" dirty="0"/>
              <a:t>čtyři</a:t>
            </a:r>
            <a:r>
              <a:rPr lang="cs-CZ" altLang="cs-CZ" sz="1600" dirty="0"/>
              <a:t> či dokonce </a:t>
            </a:r>
            <a:r>
              <a:rPr lang="cs-CZ" altLang="cs-CZ" sz="1600" b="1" dirty="0"/>
              <a:t> osm stavů</a:t>
            </a:r>
            <a:r>
              <a:rPr lang="cs-CZ" altLang="cs-CZ" sz="1600" dirty="0"/>
              <a:t> 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Při čtení je detekována </a:t>
            </a:r>
            <a:r>
              <a:rPr lang="cs-CZ" altLang="cs-CZ" sz="1600" b="1" dirty="0"/>
              <a:t>konkrétní velikost proudu</a:t>
            </a:r>
            <a:r>
              <a:rPr lang="cs-CZ" altLang="cs-CZ" sz="1600" dirty="0"/>
              <a:t> a podle počtu úrovní, které dokážeme detekovat, lze ukládat do jedné paměťové buňky vícebitovou informaci 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s-CZ" altLang="cs-CZ" sz="1600" dirty="0"/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Příklad: Jedním tranzistorem uložíme informaci o dvou bitech naráz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Dva bity se mohou nacházet ve 4 různých stavech, které mohou být uloženy takto</a:t>
            </a:r>
          </a:p>
          <a:p>
            <a:pPr marL="781050" lvl="1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200" dirty="0"/>
              <a:t>00 – tranzistor zavřený</a:t>
            </a:r>
          </a:p>
          <a:p>
            <a:pPr marL="781050" lvl="1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200" dirty="0"/>
              <a:t>01 – tranzistor mírně otevřený (prochází malý proud)</a:t>
            </a:r>
          </a:p>
          <a:p>
            <a:pPr marL="781050" lvl="1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200" dirty="0"/>
              <a:t>10 – tranzistor napůl otevřený (prochází více proudu)</a:t>
            </a:r>
          </a:p>
          <a:p>
            <a:pPr marL="781050" lvl="1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200" dirty="0"/>
              <a:t>11 – tranzistor úplně otevřený (prochází maximální možný proud)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55F3F1-6ADB-45CE-B898-7D8DAF5F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FLASH MLC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391183-2761-47CE-B518-6DE92A7F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Jak samotný zápis, tak i čtení musí být prováděno mnohem pečlivěji – nestačí rozlišovat, jestli proud teče nebo neteče, ale je třeba ho přesně změřit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Do paměti lze uložit více bitů, než kolik obsahuje tranzistorů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FLASH MLC používají nejefektivnější způsob uložení dat a proto jsou tak </a:t>
            </a:r>
            <a:r>
              <a:rPr lang="cs-CZ" altLang="cs-CZ" sz="1600" b="1" dirty="0"/>
              <a:t>levné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Již </a:t>
            </a:r>
            <a:r>
              <a:rPr lang="cs-CZ" altLang="cs-CZ" sz="1600" dirty="0" err="1"/>
              <a:t>Flash</a:t>
            </a:r>
            <a:r>
              <a:rPr lang="cs-CZ" altLang="cs-CZ" sz="1600" dirty="0"/>
              <a:t> NAND SLC má </a:t>
            </a:r>
            <a:r>
              <a:rPr lang="cs-CZ" altLang="cs-CZ" sz="1600" b="1" dirty="0"/>
              <a:t>nejjednodušší paměťovou buňku </a:t>
            </a:r>
            <a:r>
              <a:rPr lang="cs-CZ" altLang="cs-CZ" sz="1600" dirty="0"/>
              <a:t>(jediný tranzistor) ze všech typů pamětí a MLC technologie touto buňkou dokonce uloží dvojnásobnou nebo trojnásobnou informaci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MLC FLASH paměti jsou bohužel vydrží nižší počet přepisovacích cyklů a mají vyšší chybovost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cs-CZ" altLang="cs-CZ" sz="1600" dirty="0"/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TLC -3bit MLC – označení chipů, kde je jediným tranzistorem uložen stav trojice bitů, rozlišovat se musí 8 různých úrovní proudu</a:t>
            </a:r>
          </a:p>
          <a:p>
            <a:pPr marL="431800" indent="-323850" defTabSz="449263"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cs-CZ" altLang="cs-CZ" sz="1600" dirty="0"/>
              <a:t>QLC - </a:t>
            </a:r>
            <a:r>
              <a:rPr lang="cs-CZ" sz="1600" dirty="0"/>
              <a:t>ukládá čtyři bity v jediném tranzistoru. Rozlišovat se musí 16 různých úrovní proudu (používají například paměťové karty </a:t>
            </a:r>
            <a:r>
              <a:rPr lang="cs-CZ" sz="1600" dirty="0" err="1"/>
              <a:t>SanDisk</a:t>
            </a:r>
            <a:r>
              <a:rPr lang="cs-CZ" sz="1600" dirty="0"/>
              <a:t> X4)</a:t>
            </a:r>
            <a:endParaRPr lang="cs-CZ" altLang="cs-CZ" sz="16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7934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>
            <a:extLst>
              <a:ext uri="{FF2B5EF4-FFF2-40B4-BE49-F238E27FC236}">
                <a16:creationId xmlns:a16="http://schemas.microsoft.com/office/drawing/2014/main" id="{C2C10FD7-D5A2-4441-A7D2-0E044D372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NVRAM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2BA68BC-F8B7-446A-89DF-B80FAB332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1800" dirty="0"/>
              <a:t>NV=Non </a:t>
            </a:r>
            <a:r>
              <a:rPr lang="cs-CZ" altLang="cs-CZ" sz="1800" dirty="0" err="1"/>
              <a:t>Volatile</a:t>
            </a:r>
            <a:r>
              <a:rPr lang="cs-CZ" altLang="cs-CZ" sz="1800" dirty="0"/>
              <a:t> - nevolatilní (n</a:t>
            </a:r>
            <a:r>
              <a:rPr lang="en-US" altLang="cs-CZ" sz="1800" dirty="0"/>
              <a:t>e</a:t>
            </a:r>
            <a:r>
              <a:rPr lang="cs-CZ" altLang="cs-CZ" sz="1800" dirty="0"/>
              <a:t>závislá na napětí) RAM</a:t>
            </a:r>
          </a:p>
          <a:p>
            <a:r>
              <a:rPr lang="cs-CZ" altLang="cs-CZ" sz="1800" dirty="0"/>
              <a:t>Skládá se z paměťových buněk statické RAM a EEPROM</a:t>
            </a:r>
          </a:p>
          <a:p>
            <a:r>
              <a:rPr lang="cs-CZ" altLang="cs-CZ" sz="1800" dirty="0"/>
              <a:t>Zvenku přístupná a adresovatelná je pouze paměť SRAM</a:t>
            </a:r>
          </a:p>
          <a:p>
            <a:r>
              <a:rPr lang="cs-CZ" altLang="cs-CZ" sz="1800" dirty="0"/>
              <a:t>EEPROM je slouží k uložení obsahu RAM před odpojením napájení</a:t>
            </a:r>
          </a:p>
          <a:p>
            <a:r>
              <a:rPr lang="cs-CZ" altLang="cs-CZ" sz="1800" dirty="0"/>
              <a:t>Každá buňka je tu fyzicky zdvojena a statické RAM buňky jsou přímo připojeny ke svému EPROM dvojčeti</a:t>
            </a:r>
          </a:p>
          <a:p>
            <a:r>
              <a:rPr lang="cs-CZ" altLang="cs-CZ" sz="1800" dirty="0"/>
              <a:t>Tento typ pamětí se používal v dávné minulosti u některých notebooků, do kterých se tehdy nevešel rozměrný pevný disk – data tak zůstávala zachována v operační paměti i po vypnutí notebooku</a:t>
            </a:r>
          </a:p>
        </p:txBody>
      </p:sp>
    </p:spTree>
  </p:cSld>
  <p:clrMapOvr>
    <a:masterClrMapping/>
  </p:clrMapOvr>
  <p:transition advTm="1152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>
            <a:extLst>
              <a:ext uri="{FF2B5EF4-FFF2-40B4-BE49-F238E27FC236}">
                <a16:creationId xmlns:a16="http://schemas.microsoft.com/office/drawing/2014/main" id="{67EC18B3-B607-43E8-8673-910E933BB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Zálohované paměti SRAM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2706186B-C116-4DEE-B283-61FDB04B5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1600" dirty="0"/>
              <a:t>Zálohují se pouze paměti </a:t>
            </a:r>
            <a:r>
              <a:rPr lang="cs-CZ" altLang="cs-CZ" sz="1600" b="1" dirty="0"/>
              <a:t>statické</a:t>
            </a:r>
            <a:r>
              <a:rPr lang="cs-CZ" altLang="cs-CZ" sz="1600" dirty="0"/>
              <a:t>, technologie CMOS (mají nejnižší příkon a nemusí se </a:t>
            </a:r>
            <a:r>
              <a:rPr lang="cs-CZ" altLang="cs-CZ" sz="1600" dirty="0" err="1"/>
              <a:t>refreshovat</a:t>
            </a:r>
            <a:r>
              <a:rPr lang="cs-CZ" altLang="cs-CZ" sz="1600" dirty="0"/>
              <a:t>)</a:t>
            </a:r>
          </a:p>
          <a:p>
            <a:r>
              <a:rPr lang="cs-CZ" altLang="cs-CZ" sz="1600" dirty="0"/>
              <a:t>Po odpojení napájení se obsah paměti SRAM ztrácí</a:t>
            </a:r>
          </a:p>
          <a:p>
            <a:r>
              <a:rPr lang="cs-CZ" altLang="cs-CZ" sz="1600" dirty="0"/>
              <a:t>Pokud není do paměti zapisováno nebo z ní čteno, je příkon SRAM minimální (skoro nulový)</a:t>
            </a:r>
          </a:p>
          <a:p>
            <a:r>
              <a:rPr lang="cs-CZ" altLang="cs-CZ" sz="1600" dirty="0"/>
              <a:t>K paměti lze připojit akumulátor, který zálohuje obsah paměti i po odpojení systému od běžného zdroje napájení</a:t>
            </a:r>
          </a:p>
          <a:p>
            <a:r>
              <a:rPr lang="cs-CZ" altLang="cs-CZ" sz="1600" dirty="0"/>
              <a:t>Zálohovací napětí může být obvykle nižší než napětí pracovní</a:t>
            </a:r>
          </a:p>
          <a:p>
            <a:r>
              <a:rPr lang="cs-CZ" altLang="cs-CZ" sz="1600" dirty="0"/>
              <a:t>V PC se používá pro zápis parametrů </a:t>
            </a:r>
            <a:r>
              <a:rPr lang="cs-CZ" altLang="cs-CZ" sz="1600" dirty="0" err="1"/>
              <a:t>BIOSu</a:t>
            </a:r>
            <a:r>
              <a:rPr lang="cs-CZ" altLang="cs-CZ" sz="1600" dirty="0"/>
              <a:t> - Setup. </a:t>
            </a:r>
          </a:p>
          <a:p>
            <a:r>
              <a:rPr lang="cs-CZ" altLang="cs-CZ" sz="1600" dirty="0"/>
              <a:t>Po vypnutí počítače je napájena z baterie (malá knoflíková baterie CR2032 3V)</a:t>
            </a:r>
          </a:p>
          <a:p>
            <a:r>
              <a:rPr lang="cs-CZ" altLang="cs-CZ" sz="1600" dirty="0"/>
              <a:t>Několik hodin nebo dní dokáže obsah paměti SRAM udržet i velký kondenzátor</a:t>
            </a:r>
          </a:p>
          <a:p>
            <a:r>
              <a:rPr lang="cs-CZ" altLang="cs-CZ" sz="1600" dirty="0"/>
              <a:t>Pozor v zálohované SRAM </a:t>
            </a:r>
            <a:r>
              <a:rPr lang="cs-CZ" altLang="cs-CZ" sz="1600" b="1" dirty="0"/>
              <a:t>není uložen BIOS</a:t>
            </a:r>
            <a:r>
              <a:rPr lang="cs-CZ" altLang="cs-CZ" sz="1600" dirty="0"/>
              <a:t>, ale </a:t>
            </a:r>
            <a:r>
              <a:rPr lang="cs-CZ" altLang="cs-CZ" sz="1600" b="1" dirty="0"/>
              <a:t>parametry</a:t>
            </a:r>
            <a:r>
              <a:rPr lang="cs-CZ" altLang="cs-CZ" sz="1600" dirty="0"/>
              <a:t> nastavené </a:t>
            </a:r>
            <a:r>
              <a:rPr lang="cs-CZ" altLang="cs-CZ" sz="1600" dirty="0" err="1"/>
              <a:t>BIOSem</a:t>
            </a:r>
            <a:r>
              <a:rPr lang="cs-CZ" altLang="cs-CZ" sz="1600" dirty="0"/>
              <a:t> (např. pořadí bootování z disků…)</a:t>
            </a:r>
          </a:p>
          <a:p>
            <a:r>
              <a:rPr lang="cs-CZ" altLang="cs-CZ" sz="1600" dirty="0"/>
              <a:t>V této paměti tedy zůstává i po odpojení počítače od elektrické sítě zapamatováno, jestli má být po zapnutí počítače aktivní </a:t>
            </a:r>
            <a:r>
              <a:rPr lang="cs-CZ" altLang="cs-CZ" sz="1600" dirty="0" err="1"/>
              <a:t>NumLock</a:t>
            </a:r>
            <a:r>
              <a:rPr lang="cs-CZ" altLang="cs-CZ" sz="1600" dirty="0"/>
              <a:t>, odkud se má </a:t>
            </a:r>
            <a:r>
              <a:rPr lang="cs-CZ" altLang="cs-CZ" sz="1600" dirty="0" err="1"/>
              <a:t>bootovat</a:t>
            </a:r>
            <a:r>
              <a:rPr lang="cs-CZ" altLang="cs-CZ" sz="1600" dirty="0"/>
              <a:t> operační systém, případně heslo, které je třeba zadat, aby počítač </a:t>
            </a:r>
            <a:r>
              <a:rPr lang="cs-CZ" altLang="cs-CZ" sz="1600" dirty="0" err="1"/>
              <a:t>nabootoval</a:t>
            </a:r>
            <a:endParaRPr lang="cs-CZ" altLang="cs-CZ" sz="1600" dirty="0"/>
          </a:p>
          <a:p>
            <a:endParaRPr lang="cs-CZ" altLang="cs-CZ" sz="1600" dirty="0"/>
          </a:p>
        </p:txBody>
      </p:sp>
    </p:spTree>
  </p:cSld>
  <p:clrMapOvr>
    <a:masterClrMapping/>
  </p:clrMapOvr>
  <p:transition advTm="105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7DECD8-C667-45B4-A0A8-73C4E9BE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Zálohovaná paměť SRAM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193C6EE-A687-43B7-94EC-002B14808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7638"/>
            <a:ext cx="6696744" cy="3766918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2C8FFE25-F13E-4FC5-9CAF-702473025C5B}"/>
              </a:ext>
            </a:extLst>
          </p:cNvPr>
          <p:cNvSpPr txBox="1"/>
          <p:nvPr/>
        </p:nvSpPr>
        <p:spPr>
          <a:xfrm>
            <a:off x="539552" y="5229200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 několika letech se tato lithiová baterie vybije a přestane držet obsah uložených BIOS-parametrů</a:t>
            </a:r>
          </a:p>
        </p:txBody>
      </p:sp>
    </p:spTree>
    <p:extLst>
      <p:ext uri="{BB962C8B-B14F-4D97-AF65-F5344CB8AC3E}">
        <p14:creationId xmlns:p14="http://schemas.microsoft.com/office/powerpoint/2010/main" val="3646258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CE9B359E-10C8-463E-8B01-7C5E7B42A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Vícebranové paměti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6B4643C8-8279-46D3-AF1B-9DC4505D3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2200" dirty="0"/>
              <a:t>Jeden společný paměťový prostor, ke kterému existuje více „bran“</a:t>
            </a:r>
          </a:p>
          <a:p>
            <a:r>
              <a:rPr lang="cs-CZ" altLang="cs-CZ" sz="2200" dirty="0"/>
              <a:t>V jednu chvíli je možné současně adresovat více paměťových míst a tak naráz číst nebo zapisovat na více místech v paměti</a:t>
            </a:r>
          </a:p>
          <a:p>
            <a:r>
              <a:rPr lang="cs-CZ" altLang="cs-CZ" sz="2200"/>
              <a:t>Nejčastěji dvoubránová </a:t>
            </a:r>
            <a:r>
              <a:rPr lang="cs-CZ" altLang="cs-CZ" sz="2200" dirty="0"/>
              <a:t>paměť - do paměti může být současně zapisováno a nezávisle na tom odjinud čteno</a:t>
            </a:r>
          </a:p>
          <a:p>
            <a:r>
              <a:rPr lang="cs-CZ" altLang="cs-CZ" sz="2200" dirty="0"/>
              <a:t>Poskytuje vysoký výkon pro speciální aplikace</a:t>
            </a:r>
          </a:p>
          <a:p>
            <a:r>
              <a:rPr lang="cs-CZ" altLang="cs-CZ" sz="2200" dirty="0"/>
              <a:t>Nejčastěji se používá u grafických adapterů - </a:t>
            </a:r>
            <a:r>
              <a:rPr lang="cs-CZ" altLang="cs-CZ" sz="2200" b="1" dirty="0"/>
              <a:t>VRAM</a:t>
            </a:r>
            <a:r>
              <a:rPr lang="cs-CZ" altLang="cs-CZ" sz="2200" dirty="0"/>
              <a:t> - jednou branou se zapisují někam do paměti obrazové informace a současně jinou branou jsou čteny a zobrazovány jiné dříve zapsané informace</a:t>
            </a:r>
            <a:endParaRPr lang="cs-CZ" altLang="cs-CZ" dirty="0"/>
          </a:p>
        </p:txBody>
      </p:sp>
    </p:spTree>
  </p:cSld>
  <p:clrMapOvr>
    <a:masterClrMapping/>
  </p:clrMapOvr>
  <p:transition advTm="1328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D41988-A206-4186-A665-504739D6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49" y="76873"/>
            <a:ext cx="7543800" cy="1295400"/>
          </a:xfrm>
        </p:spPr>
        <p:txBody>
          <a:bodyPr/>
          <a:lstStyle/>
          <a:p>
            <a:r>
              <a:rPr lang="cs-CZ" dirty="0" err="1"/>
              <a:t>Vícebránová</a:t>
            </a:r>
            <a:r>
              <a:rPr lang="cs-CZ" dirty="0"/>
              <a:t>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D5C55341-E945-4A5C-BB13-7423469A107A}"/>
              </a:ext>
            </a:extLst>
          </p:cNvPr>
          <p:cNvSpPr/>
          <p:nvPr/>
        </p:nvSpPr>
        <p:spPr>
          <a:xfrm>
            <a:off x="3491880" y="1844824"/>
            <a:ext cx="2088232" cy="432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774356E3-0B56-4BCC-AB30-AA0F566F2F01}"/>
              </a:ext>
            </a:extLst>
          </p:cNvPr>
          <p:cNvCxnSpPr>
            <a:cxnSpLocks/>
          </p:cNvCxnSpPr>
          <p:nvPr/>
        </p:nvCxnSpPr>
        <p:spPr>
          <a:xfrm>
            <a:off x="2627784" y="2060848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3E95E962-5D8F-44A6-807C-93C0E71A760A}"/>
              </a:ext>
            </a:extLst>
          </p:cNvPr>
          <p:cNvCxnSpPr>
            <a:cxnSpLocks/>
          </p:cNvCxnSpPr>
          <p:nvPr/>
        </p:nvCxnSpPr>
        <p:spPr>
          <a:xfrm>
            <a:off x="2627784" y="227687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9DDB5D87-4462-4729-BE5D-61A73822DC87}"/>
              </a:ext>
            </a:extLst>
          </p:cNvPr>
          <p:cNvCxnSpPr>
            <a:cxnSpLocks/>
          </p:cNvCxnSpPr>
          <p:nvPr/>
        </p:nvCxnSpPr>
        <p:spPr>
          <a:xfrm>
            <a:off x="2627784" y="2492896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64DF6ABE-16C5-41AE-88C8-1CF47BC0226B}"/>
              </a:ext>
            </a:extLst>
          </p:cNvPr>
          <p:cNvCxnSpPr>
            <a:cxnSpLocks/>
          </p:cNvCxnSpPr>
          <p:nvPr/>
        </p:nvCxnSpPr>
        <p:spPr>
          <a:xfrm>
            <a:off x="2627784" y="270892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8AD2722-2CA1-4476-B11E-05FFABF43821}"/>
              </a:ext>
            </a:extLst>
          </p:cNvPr>
          <p:cNvCxnSpPr>
            <a:cxnSpLocks/>
          </p:cNvCxnSpPr>
          <p:nvPr/>
        </p:nvCxnSpPr>
        <p:spPr>
          <a:xfrm>
            <a:off x="2627784" y="292494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4428D723-0AF8-4A27-B440-D68A3A5E6008}"/>
              </a:ext>
            </a:extLst>
          </p:cNvPr>
          <p:cNvCxnSpPr>
            <a:cxnSpLocks/>
          </p:cNvCxnSpPr>
          <p:nvPr/>
        </p:nvCxnSpPr>
        <p:spPr>
          <a:xfrm>
            <a:off x="2627784" y="436510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DABFD98B-7714-4FEA-B2FC-1F4777B6B293}"/>
              </a:ext>
            </a:extLst>
          </p:cNvPr>
          <p:cNvCxnSpPr>
            <a:cxnSpLocks/>
          </p:cNvCxnSpPr>
          <p:nvPr/>
        </p:nvCxnSpPr>
        <p:spPr>
          <a:xfrm>
            <a:off x="2627784" y="4581128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F41226A3-02A7-4299-8146-AAF4907C2991}"/>
              </a:ext>
            </a:extLst>
          </p:cNvPr>
          <p:cNvCxnSpPr>
            <a:cxnSpLocks/>
          </p:cNvCxnSpPr>
          <p:nvPr/>
        </p:nvCxnSpPr>
        <p:spPr>
          <a:xfrm>
            <a:off x="2627784" y="47971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AA705DC1-2AD9-4840-9AA9-70AF5C00A534}"/>
              </a:ext>
            </a:extLst>
          </p:cNvPr>
          <p:cNvCxnSpPr>
            <a:cxnSpLocks/>
          </p:cNvCxnSpPr>
          <p:nvPr/>
        </p:nvCxnSpPr>
        <p:spPr>
          <a:xfrm>
            <a:off x="2627784" y="5013176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01566447-BD3D-4A22-A266-2E9DE98C3D3D}"/>
              </a:ext>
            </a:extLst>
          </p:cNvPr>
          <p:cNvCxnSpPr>
            <a:cxnSpLocks/>
          </p:cNvCxnSpPr>
          <p:nvPr/>
        </p:nvCxnSpPr>
        <p:spPr>
          <a:xfrm>
            <a:off x="2627784" y="522920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D70FA57D-3D69-46A2-83E7-126F315ABB87}"/>
              </a:ext>
            </a:extLst>
          </p:cNvPr>
          <p:cNvCxnSpPr>
            <a:cxnSpLocks/>
          </p:cNvCxnSpPr>
          <p:nvPr/>
        </p:nvCxnSpPr>
        <p:spPr>
          <a:xfrm>
            <a:off x="2627784" y="3212976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5E5287C-30B1-43E3-AB49-6FF1E7427D3D}"/>
              </a:ext>
            </a:extLst>
          </p:cNvPr>
          <p:cNvCxnSpPr>
            <a:cxnSpLocks/>
          </p:cNvCxnSpPr>
          <p:nvPr/>
        </p:nvCxnSpPr>
        <p:spPr>
          <a:xfrm>
            <a:off x="2627784" y="342900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B476A27-29E0-45F1-A367-EE2BC578A73A}"/>
              </a:ext>
            </a:extLst>
          </p:cNvPr>
          <p:cNvCxnSpPr>
            <a:cxnSpLocks/>
          </p:cNvCxnSpPr>
          <p:nvPr/>
        </p:nvCxnSpPr>
        <p:spPr>
          <a:xfrm>
            <a:off x="2627784" y="551723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D4FB37C-3E6D-4D2C-8D56-57DA762A6B36}"/>
              </a:ext>
            </a:extLst>
          </p:cNvPr>
          <p:cNvCxnSpPr>
            <a:cxnSpLocks/>
          </p:cNvCxnSpPr>
          <p:nvPr/>
        </p:nvCxnSpPr>
        <p:spPr>
          <a:xfrm>
            <a:off x="2627784" y="5733256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01C0FFF5-07AE-4D90-B988-804277DB3A61}"/>
              </a:ext>
            </a:extLst>
          </p:cNvPr>
          <p:cNvCxnSpPr>
            <a:cxnSpLocks/>
          </p:cNvCxnSpPr>
          <p:nvPr/>
        </p:nvCxnSpPr>
        <p:spPr>
          <a:xfrm>
            <a:off x="5580112" y="2060848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EA0F7F05-0A37-4D9D-B2C9-E1775D69D89A}"/>
              </a:ext>
            </a:extLst>
          </p:cNvPr>
          <p:cNvCxnSpPr>
            <a:cxnSpLocks/>
          </p:cNvCxnSpPr>
          <p:nvPr/>
        </p:nvCxnSpPr>
        <p:spPr>
          <a:xfrm>
            <a:off x="5580112" y="227687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64E442FD-C4C8-43B9-B0E8-5C8B0ACE155B}"/>
              </a:ext>
            </a:extLst>
          </p:cNvPr>
          <p:cNvCxnSpPr>
            <a:cxnSpLocks/>
          </p:cNvCxnSpPr>
          <p:nvPr/>
        </p:nvCxnSpPr>
        <p:spPr>
          <a:xfrm>
            <a:off x="5580112" y="2492896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45834E13-327A-4E9D-A993-0497D4E1EE54}"/>
              </a:ext>
            </a:extLst>
          </p:cNvPr>
          <p:cNvCxnSpPr>
            <a:cxnSpLocks/>
          </p:cNvCxnSpPr>
          <p:nvPr/>
        </p:nvCxnSpPr>
        <p:spPr>
          <a:xfrm>
            <a:off x="5580112" y="270892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688EC71A-3CB4-4D00-A23D-FB4D761A70D4}"/>
              </a:ext>
            </a:extLst>
          </p:cNvPr>
          <p:cNvCxnSpPr>
            <a:cxnSpLocks/>
          </p:cNvCxnSpPr>
          <p:nvPr/>
        </p:nvCxnSpPr>
        <p:spPr>
          <a:xfrm>
            <a:off x="5580112" y="292494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A3378360-83D7-481E-84C3-7F8F8165D01D}"/>
              </a:ext>
            </a:extLst>
          </p:cNvPr>
          <p:cNvCxnSpPr>
            <a:cxnSpLocks/>
          </p:cNvCxnSpPr>
          <p:nvPr/>
        </p:nvCxnSpPr>
        <p:spPr>
          <a:xfrm>
            <a:off x="5580112" y="3174258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1611DA0D-27C5-4876-A6C9-3A24379BFF4A}"/>
              </a:ext>
            </a:extLst>
          </p:cNvPr>
          <p:cNvCxnSpPr>
            <a:cxnSpLocks/>
          </p:cNvCxnSpPr>
          <p:nvPr/>
        </p:nvCxnSpPr>
        <p:spPr>
          <a:xfrm>
            <a:off x="5580112" y="342900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AFC9CC6B-2DF5-486C-808D-9762D52953CF}"/>
              </a:ext>
            </a:extLst>
          </p:cNvPr>
          <p:cNvCxnSpPr>
            <a:cxnSpLocks/>
          </p:cNvCxnSpPr>
          <p:nvPr/>
        </p:nvCxnSpPr>
        <p:spPr>
          <a:xfrm>
            <a:off x="5580112" y="364502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2E5A5A66-E42E-45B0-903E-0EE63763E2CF}"/>
              </a:ext>
            </a:extLst>
          </p:cNvPr>
          <p:cNvCxnSpPr>
            <a:cxnSpLocks/>
          </p:cNvCxnSpPr>
          <p:nvPr/>
        </p:nvCxnSpPr>
        <p:spPr>
          <a:xfrm>
            <a:off x="5580112" y="436510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65E668AE-492E-40B4-8B76-EAA8B8D27974}"/>
              </a:ext>
            </a:extLst>
          </p:cNvPr>
          <p:cNvCxnSpPr>
            <a:cxnSpLocks/>
          </p:cNvCxnSpPr>
          <p:nvPr/>
        </p:nvCxnSpPr>
        <p:spPr>
          <a:xfrm>
            <a:off x="5580112" y="4581128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225A79CD-99FF-4618-AA13-B14B193A7A1B}"/>
              </a:ext>
            </a:extLst>
          </p:cNvPr>
          <p:cNvCxnSpPr>
            <a:cxnSpLocks/>
          </p:cNvCxnSpPr>
          <p:nvPr/>
        </p:nvCxnSpPr>
        <p:spPr>
          <a:xfrm>
            <a:off x="5580112" y="47971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316D6AAA-A8CE-4311-ACBB-EA23683424E9}"/>
              </a:ext>
            </a:extLst>
          </p:cNvPr>
          <p:cNvCxnSpPr>
            <a:cxnSpLocks/>
          </p:cNvCxnSpPr>
          <p:nvPr/>
        </p:nvCxnSpPr>
        <p:spPr>
          <a:xfrm>
            <a:off x="5580112" y="5013176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B4AEFF5C-0048-4481-A443-C0EBD7A51E0C}"/>
              </a:ext>
            </a:extLst>
          </p:cNvPr>
          <p:cNvCxnSpPr>
            <a:cxnSpLocks/>
          </p:cNvCxnSpPr>
          <p:nvPr/>
        </p:nvCxnSpPr>
        <p:spPr>
          <a:xfrm>
            <a:off x="5580112" y="522920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32720906-3450-48B3-92C4-237948A9AD5A}"/>
              </a:ext>
            </a:extLst>
          </p:cNvPr>
          <p:cNvCxnSpPr>
            <a:cxnSpLocks/>
          </p:cNvCxnSpPr>
          <p:nvPr/>
        </p:nvCxnSpPr>
        <p:spPr>
          <a:xfrm>
            <a:off x="5580112" y="547851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91FC17E9-E898-403E-BDE4-77A0130E269F}"/>
              </a:ext>
            </a:extLst>
          </p:cNvPr>
          <p:cNvCxnSpPr>
            <a:cxnSpLocks/>
          </p:cNvCxnSpPr>
          <p:nvPr/>
        </p:nvCxnSpPr>
        <p:spPr>
          <a:xfrm>
            <a:off x="5580112" y="5733256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F30C16A0-B974-4E67-9B97-37028E4786AE}"/>
              </a:ext>
            </a:extLst>
          </p:cNvPr>
          <p:cNvCxnSpPr>
            <a:cxnSpLocks/>
          </p:cNvCxnSpPr>
          <p:nvPr/>
        </p:nvCxnSpPr>
        <p:spPr>
          <a:xfrm>
            <a:off x="5580112" y="594928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27ECA5A9-F029-47B7-94DB-95B127363E42}"/>
              </a:ext>
            </a:extLst>
          </p:cNvPr>
          <p:cNvSpPr txBox="1"/>
          <p:nvPr/>
        </p:nvSpPr>
        <p:spPr>
          <a:xfrm>
            <a:off x="4002350" y="3082061"/>
            <a:ext cx="107370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Kapacita</a:t>
            </a:r>
          </a:p>
          <a:p>
            <a:r>
              <a:rPr lang="cs-CZ" dirty="0"/>
              <a:t>32 B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B8133EC4-4F28-4213-9D3B-E151DA13CB24}"/>
              </a:ext>
            </a:extLst>
          </p:cNvPr>
          <p:cNvSpPr txBox="1"/>
          <p:nvPr/>
        </p:nvSpPr>
        <p:spPr>
          <a:xfrm>
            <a:off x="2339752" y="185282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4C15F827-9C92-4FB6-BA1D-05ABA4A1A3F8}"/>
              </a:ext>
            </a:extLst>
          </p:cNvPr>
          <p:cNvSpPr txBox="1"/>
          <p:nvPr/>
        </p:nvSpPr>
        <p:spPr>
          <a:xfrm>
            <a:off x="2339752" y="208463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9CD7C323-DA09-4CF9-B734-F17F8252CC33}"/>
              </a:ext>
            </a:extLst>
          </p:cNvPr>
          <p:cNvSpPr txBox="1"/>
          <p:nvPr/>
        </p:nvSpPr>
        <p:spPr>
          <a:xfrm>
            <a:off x="2339752" y="231643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920AE4B2-FBAF-4FC2-86B3-8E4B6B77E93E}"/>
              </a:ext>
            </a:extLst>
          </p:cNvPr>
          <p:cNvSpPr txBox="1"/>
          <p:nvPr/>
        </p:nvSpPr>
        <p:spPr>
          <a:xfrm>
            <a:off x="2341719" y="254003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64" name="TextovéPole 63">
            <a:extLst>
              <a:ext uri="{FF2B5EF4-FFF2-40B4-BE49-F238E27FC236}">
                <a16:creationId xmlns:a16="http://schemas.microsoft.com/office/drawing/2014/main" id="{B39E3F07-8B02-411C-A6EC-E921D47D9054}"/>
              </a:ext>
            </a:extLst>
          </p:cNvPr>
          <p:cNvSpPr txBox="1"/>
          <p:nvPr/>
        </p:nvSpPr>
        <p:spPr>
          <a:xfrm>
            <a:off x="2339752" y="27463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66" name="TextovéPole 65">
            <a:extLst>
              <a:ext uri="{FF2B5EF4-FFF2-40B4-BE49-F238E27FC236}">
                <a16:creationId xmlns:a16="http://schemas.microsoft.com/office/drawing/2014/main" id="{EBFF1E05-9171-4AF9-AE07-BA7E4B0C5A00}"/>
              </a:ext>
            </a:extLst>
          </p:cNvPr>
          <p:cNvSpPr txBox="1"/>
          <p:nvPr/>
        </p:nvSpPr>
        <p:spPr>
          <a:xfrm>
            <a:off x="3467219" y="1876182"/>
            <a:ext cx="5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A0</a:t>
            </a: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1D917246-5035-4388-A695-DE8DF2C394F6}"/>
              </a:ext>
            </a:extLst>
          </p:cNvPr>
          <p:cNvSpPr txBox="1"/>
          <p:nvPr/>
        </p:nvSpPr>
        <p:spPr>
          <a:xfrm>
            <a:off x="3467219" y="2090445"/>
            <a:ext cx="5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A1</a:t>
            </a:r>
          </a:p>
        </p:txBody>
      </p:sp>
      <p:sp>
        <p:nvSpPr>
          <p:cNvPr id="68" name="TextovéPole 67">
            <a:extLst>
              <a:ext uri="{FF2B5EF4-FFF2-40B4-BE49-F238E27FC236}">
                <a16:creationId xmlns:a16="http://schemas.microsoft.com/office/drawing/2014/main" id="{13F7535C-2189-4606-B8C3-276CE818E72C}"/>
              </a:ext>
            </a:extLst>
          </p:cNvPr>
          <p:cNvSpPr txBox="1"/>
          <p:nvPr/>
        </p:nvSpPr>
        <p:spPr>
          <a:xfrm>
            <a:off x="3474126" y="2304495"/>
            <a:ext cx="5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A2</a:t>
            </a:r>
          </a:p>
        </p:txBody>
      </p:sp>
      <p:sp>
        <p:nvSpPr>
          <p:cNvPr id="69" name="TextovéPole 68">
            <a:extLst>
              <a:ext uri="{FF2B5EF4-FFF2-40B4-BE49-F238E27FC236}">
                <a16:creationId xmlns:a16="http://schemas.microsoft.com/office/drawing/2014/main" id="{82B9FE98-CB98-4E80-AD92-5B0DB271C818}"/>
              </a:ext>
            </a:extLst>
          </p:cNvPr>
          <p:cNvSpPr txBox="1"/>
          <p:nvPr/>
        </p:nvSpPr>
        <p:spPr>
          <a:xfrm>
            <a:off x="3467219" y="2543500"/>
            <a:ext cx="5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A3</a:t>
            </a:r>
          </a:p>
        </p:txBody>
      </p:sp>
      <p:sp>
        <p:nvSpPr>
          <p:cNvPr id="70" name="TextovéPole 69">
            <a:extLst>
              <a:ext uri="{FF2B5EF4-FFF2-40B4-BE49-F238E27FC236}">
                <a16:creationId xmlns:a16="http://schemas.microsoft.com/office/drawing/2014/main" id="{70AC4FCF-9883-4B90-8225-E29D76B28C50}"/>
              </a:ext>
            </a:extLst>
          </p:cNvPr>
          <p:cNvSpPr txBox="1"/>
          <p:nvPr/>
        </p:nvSpPr>
        <p:spPr>
          <a:xfrm>
            <a:off x="5148062" y="2766670"/>
            <a:ext cx="5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D4</a:t>
            </a:r>
          </a:p>
        </p:txBody>
      </p:sp>
      <p:sp>
        <p:nvSpPr>
          <p:cNvPr id="71" name="TextovéPole 70">
            <a:extLst>
              <a:ext uri="{FF2B5EF4-FFF2-40B4-BE49-F238E27FC236}">
                <a16:creationId xmlns:a16="http://schemas.microsoft.com/office/drawing/2014/main" id="{A8DF7128-AA08-4FAE-8B4C-1BFDF55F1F8A}"/>
              </a:ext>
            </a:extLst>
          </p:cNvPr>
          <p:cNvSpPr txBox="1"/>
          <p:nvPr/>
        </p:nvSpPr>
        <p:spPr>
          <a:xfrm>
            <a:off x="5148062" y="2991904"/>
            <a:ext cx="5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D5</a:t>
            </a:r>
          </a:p>
        </p:txBody>
      </p:sp>
      <p:sp>
        <p:nvSpPr>
          <p:cNvPr id="72" name="TextovéPole 71">
            <a:extLst>
              <a:ext uri="{FF2B5EF4-FFF2-40B4-BE49-F238E27FC236}">
                <a16:creationId xmlns:a16="http://schemas.microsoft.com/office/drawing/2014/main" id="{198F507A-6CAA-465E-9085-3426C2707D61}"/>
              </a:ext>
            </a:extLst>
          </p:cNvPr>
          <p:cNvSpPr txBox="1"/>
          <p:nvPr/>
        </p:nvSpPr>
        <p:spPr>
          <a:xfrm>
            <a:off x="5148062" y="3225206"/>
            <a:ext cx="5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D6</a:t>
            </a:r>
          </a:p>
        </p:txBody>
      </p:sp>
      <p:sp>
        <p:nvSpPr>
          <p:cNvPr id="73" name="TextovéPole 72">
            <a:extLst>
              <a:ext uri="{FF2B5EF4-FFF2-40B4-BE49-F238E27FC236}">
                <a16:creationId xmlns:a16="http://schemas.microsoft.com/office/drawing/2014/main" id="{449077F2-79D8-4A01-8B1B-FB8ED00D7E2E}"/>
              </a:ext>
            </a:extLst>
          </p:cNvPr>
          <p:cNvSpPr txBox="1"/>
          <p:nvPr/>
        </p:nvSpPr>
        <p:spPr>
          <a:xfrm>
            <a:off x="5148062" y="3468373"/>
            <a:ext cx="5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D7</a:t>
            </a:r>
          </a:p>
        </p:txBody>
      </p:sp>
      <p:sp>
        <p:nvSpPr>
          <p:cNvPr id="74" name="TextovéPole 73">
            <a:extLst>
              <a:ext uri="{FF2B5EF4-FFF2-40B4-BE49-F238E27FC236}">
                <a16:creationId xmlns:a16="http://schemas.microsoft.com/office/drawing/2014/main" id="{C27D2DCA-D5C4-46E8-8F64-60B19588FD0C}"/>
              </a:ext>
            </a:extLst>
          </p:cNvPr>
          <p:cNvSpPr txBox="1"/>
          <p:nvPr/>
        </p:nvSpPr>
        <p:spPr>
          <a:xfrm>
            <a:off x="4902942" y="4180438"/>
            <a:ext cx="67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D0b</a:t>
            </a:r>
          </a:p>
        </p:txBody>
      </p:sp>
      <p:sp>
        <p:nvSpPr>
          <p:cNvPr id="75" name="TextovéPole 74">
            <a:extLst>
              <a:ext uri="{FF2B5EF4-FFF2-40B4-BE49-F238E27FC236}">
                <a16:creationId xmlns:a16="http://schemas.microsoft.com/office/drawing/2014/main" id="{40854F1B-3CEE-41AC-A918-377453F4F580}"/>
              </a:ext>
            </a:extLst>
          </p:cNvPr>
          <p:cNvSpPr txBox="1"/>
          <p:nvPr/>
        </p:nvSpPr>
        <p:spPr>
          <a:xfrm>
            <a:off x="4902942" y="4394701"/>
            <a:ext cx="67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D1b</a:t>
            </a:r>
          </a:p>
        </p:txBody>
      </p:sp>
      <p:sp>
        <p:nvSpPr>
          <p:cNvPr id="76" name="TextovéPole 75">
            <a:extLst>
              <a:ext uri="{FF2B5EF4-FFF2-40B4-BE49-F238E27FC236}">
                <a16:creationId xmlns:a16="http://schemas.microsoft.com/office/drawing/2014/main" id="{26B3EE17-C6AE-460D-87B1-0B5F4B910963}"/>
              </a:ext>
            </a:extLst>
          </p:cNvPr>
          <p:cNvSpPr txBox="1"/>
          <p:nvPr/>
        </p:nvSpPr>
        <p:spPr>
          <a:xfrm>
            <a:off x="4909848" y="4608751"/>
            <a:ext cx="6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D2b</a:t>
            </a:r>
          </a:p>
        </p:txBody>
      </p:sp>
      <p:sp>
        <p:nvSpPr>
          <p:cNvPr id="77" name="TextovéPole 76">
            <a:extLst>
              <a:ext uri="{FF2B5EF4-FFF2-40B4-BE49-F238E27FC236}">
                <a16:creationId xmlns:a16="http://schemas.microsoft.com/office/drawing/2014/main" id="{8DBF6065-F70C-40D9-9A76-9A255FD11DFB}"/>
              </a:ext>
            </a:extLst>
          </p:cNvPr>
          <p:cNvSpPr txBox="1"/>
          <p:nvPr/>
        </p:nvSpPr>
        <p:spPr>
          <a:xfrm>
            <a:off x="4902941" y="4847756"/>
            <a:ext cx="75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D3b</a:t>
            </a:r>
          </a:p>
        </p:txBody>
      </p:sp>
      <p:sp>
        <p:nvSpPr>
          <p:cNvPr id="78" name="TextovéPole 77">
            <a:extLst>
              <a:ext uri="{FF2B5EF4-FFF2-40B4-BE49-F238E27FC236}">
                <a16:creationId xmlns:a16="http://schemas.microsoft.com/office/drawing/2014/main" id="{4B53B4AA-21DF-4C2E-A003-95292C52A128}"/>
              </a:ext>
            </a:extLst>
          </p:cNvPr>
          <p:cNvSpPr txBox="1"/>
          <p:nvPr/>
        </p:nvSpPr>
        <p:spPr>
          <a:xfrm>
            <a:off x="4902939" y="5069165"/>
            <a:ext cx="6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D4b</a:t>
            </a:r>
          </a:p>
        </p:txBody>
      </p:sp>
      <p:sp>
        <p:nvSpPr>
          <p:cNvPr id="79" name="TextovéPole 78">
            <a:extLst>
              <a:ext uri="{FF2B5EF4-FFF2-40B4-BE49-F238E27FC236}">
                <a16:creationId xmlns:a16="http://schemas.microsoft.com/office/drawing/2014/main" id="{939ECF9F-58E4-4F4E-ADEF-32FBF948A371}"/>
              </a:ext>
            </a:extLst>
          </p:cNvPr>
          <p:cNvSpPr txBox="1"/>
          <p:nvPr/>
        </p:nvSpPr>
        <p:spPr>
          <a:xfrm>
            <a:off x="4902940" y="5294399"/>
            <a:ext cx="74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D5b</a:t>
            </a:r>
          </a:p>
        </p:txBody>
      </p:sp>
      <p:sp>
        <p:nvSpPr>
          <p:cNvPr id="80" name="TextovéPole 79">
            <a:extLst>
              <a:ext uri="{FF2B5EF4-FFF2-40B4-BE49-F238E27FC236}">
                <a16:creationId xmlns:a16="http://schemas.microsoft.com/office/drawing/2014/main" id="{417BE752-2D8D-4DB7-85E4-69B71FB44733}"/>
              </a:ext>
            </a:extLst>
          </p:cNvPr>
          <p:cNvSpPr txBox="1"/>
          <p:nvPr/>
        </p:nvSpPr>
        <p:spPr>
          <a:xfrm>
            <a:off x="4902940" y="5527701"/>
            <a:ext cx="74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D6b</a:t>
            </a:r>
          </a:p>
        </p:txBody>
      </p:sp>
      <p:sp>
        <p:nvSpPr>
          <p:cNvPr id="81" name="TextovéPole 80">
            <a:extLst>
              <a:ext uri="{FF2B5EF4-FFF2-40B4-BE49-F238E27FC236}">
                <a16:creationId xmlns:a16="http://schemas.microsoft.com/office/drawing/2014/main" id="{BEF40131-A05C-4296-AA37-DEEE392BC35A}"/>
              </a:ext>
            </a:extLst>
          </p:cNvPr>
          <p:cNvSpPr txBox="1"/>
          <p:nvPr/>
        </p:nvSpPr>
        <p:spPr>
          <a:xfrm>
            <a:off x="4902940" y="5770868"/>
            <a:ext cx="74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D7b</a:t>
            </a:r>
          </a:p>
        </p:txBody>
      </p:sp>
      <p:sp>
        <p:nvSpPr>
          <p:cNvPr id="82" name="TextovéPole 81">
            <a:extLst>
              <a:ext uri="{FF2B5EF4-FFF2-40B4-BE49-F238E27FC236}">
                <a16:creationId xmlns:a16="http://schemas.microsoft.com/office/drawing/2014/main" id="{2CBB1360-3EAA-414D-91A8-249D0EEAA022}"/>
              </a:ext>
            </a:extLst>
          </p:cNvPr>
          <p:cNvSpPr txBox="1"/>
          <p:nvPr/>
        </p:nvSpPr>
        <p:spPr>
          <a:xfrm>
            <a:off x="3455875" y="2776282"/>
            <a:ext cx="5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A4</a:t>
            </a:r>
          </a:p>
        </p:txBody>
      </p:sp>
      <p:sp>
        <p:nvSpPr>
          <p:cNvPr id="83" name="TextovéPole 82">
            <a:extLst>
              <a:ext uri="{FF2B5EF4-FFF2-40B4-BE49-F238E27FC236}">
                <a16:creationId xmlns:a16="http://schemas.microsoft.com/office/drawing/2014/main" id="{CACD8E3E-98F4-487C-9A6C-119135D70254}"/>
              </a:ext>
            </a:extLst>
          </p:cNvPr>
          <p:cNvSpPr txBox="1"/>
          <p:nvPr/>
        </p:nvSpPr>
        <p:spPr>
          <a:xfrm>
            <a:off x="3467218" y="4177226"/>
            <a:ext cx="70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A0b</a:t>
            </a:r>
          </a:p>
        </p:txBody>
      </p:sp>
      <p:sp>
        <p:nvSpPr>
          <p:cNvPr id="84" name="TextovéPole 83">
            <a:extLst>
              <a:ext uri="{FF2B5EF4-FFF2-40B4-BE49-F238E27FC236}">
                <a16:creationId xmlns:a16="http://schemas.microsoft.com/office/drawing/2014/main" id="{34AF7321-B3E6-42DD-B9F7-5A7D469A3064}"/>
              </a:ext>
            </a:extLst>
          </p:cNvPr>
          <p:cNvSpPr txBox="1"/>
          <p:nvPr/>
        </p:nvSpPr>
        <p:spPr>
          <a:xfrm>
            <a:off x="3467218" y="4391489"/>
            <a:ext cx="88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A1b</a:t>
            </a:r>
          </a:p>
        </p:txBody>
      </p:sp>
      <p:sp>
        <p:nvSpPr>
          <p:cNvPr id="85" name="TextovéPole 84">
            <a:extLst>
              <a:ext uri="{FF2B5EF4-FFF2-40B4-BE49-F238E27FC236}">
                <a16:creationId xmlns:a16="http://schemas.microsoft.com/office/drawing/2014/main" id="{65E41769-DA12-4D1A-A4F0-C788E322C36A}"/>
              </a:ext>
            </a:extLst>
          </p:cNvPr>
          <p:cNvSpPr txBox="1"/>
          <p:nvPr/>
        </p:nvSpPr>
        <p:spPr>
          <a:xfrm>
            <a:off x="3474126" y="4605539"/>
            <a:ext cx="85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A2b</a:t>
            </a:r>
          </a:p>
        </p:txBody>
      </p:sp>
      <p:sp>
        <p:nvSpPr>
          <p:cNvPr id="86" name="TextovéPole 85">
            <a:extLst>
              <a:ext uri="{FF2B5EF4-FFF2-40B4-BE49-F238E27FC236}">
                <a16:creationId xmlns:a16="http://schemas.microsoft.com/office/drawing/2014/main" id="{1D4727F3-D806-428E-B57F-DBAB23374E8B}"/>
              </a:ext>
            </a:extLst>
          </p:cNvPr>
          <p:cNvSpPr txBox="1"/>
          <p:nvPr/>
        </p:nvSpPr>
        <p:spPr>
          <a:xfrm>
            <a:off x="3467219" y="4844544"/>
            <a:ext cx="8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A3b</a:t>
            </a:r>
          </a:p>
        </p:txBody>
      </p:sp>
      <p:sp>
        <p:nvSpPr>
          <p:cNvPr id="87" name="TextovéPole 86">
            <a:extLst>
              <a:ext uri="{FF2B5EF4-FFF2-40B4-BE49-F238E27FC236}">
                <a16:creationId xmlns:a16="http://schemas.microsoft.com/office/drawing/2014/main" id="{D1E95175-D83D-45E6-8258-6B1A0D32325A}"/>
              </a:ext>
            </a:extLst>
          </p:cNvPr>
          <p:cNvSpPr txBox="1"/>
          <p:nvPr/>
        </p:nvSpPr>
        <p:spPr>
          <a:xfrm>
            <a:off x="3455875" y="5077326"/>
            <a:ext cx="78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A4b</a:t>
            </a:r>
          </a:p>
        </p:txBody>
      </p:sp>
      <p:sp>
        <p:nvSpPr>
          <p:cNvPr id="93" name="TextovéPole 92">
            <a:extLst>
              <a:ext uri="{FF2B5EF4-FFF2-40B4-BE49-F238E27FC236}">
                <a16:creationId xmlns:a16="http://schemas.microsoft.com/office/drawing/2014/main" id="{F2B94496-6F1F-4CD6-9FC6-2A5D2604A69C}"/>
              </a:ext>
            </a:extLst>
          </p:cNvPr>
          <p:cNvSpPr txBox="1"/>
          <p:nvPr/>
        </p:nvSpPr>
        <p:spPr>
          <a:xfrm>
            <a:off x="5155460" y="1859916"/>
            <a:ext cx="5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D0</a:t>
            </a:r>
          </a:p>
        </p:txBody>
      </p:sp>
      <p:sp>
        <p:nvSpPr>
          <p:cNvPr id="94" name="TextovéPole 93">
            <a:extLst>
              <a:ext uri="{FF2B5EF4-FFF2-40B4-BE49-F238E27FC236}">
                <a16:creationId xmlns:a16="http://schemas.microsoft.com/office/drawing/2014/main" id="{535F2046-CF1E-4D0E-B71F-1AFABE532C12}"/>
              </a:ext>
            </a:extLst>
          </p:cNvPr>
          <p:cNvSpPr txBox="1"/>
          <p:nvPr/>
        </p:nvSpPr>
        <p:spPr>
          <a:xfrm>
            <a:off x="5155460" y="2074179"/>
            <a:ext cx="5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D1</a:t>
            </a:r>
          </a:p>
        </p:txBody>
      </p:sp>
      <p:sp>
        <p:nvSpPr>
          <p:cNvPr id="95" name="TextovéPole 94">
            <a:extLst>
              <a:ext uri="{FF2B5EF4-FFF2-40B4-BE49-F238E27FC236}">
                <a16:creationId xmlns:a16="http://schemas.microsoft.com/office/drawing/2014/main" id="{141E269D-C674-40BC-B600-6C7B1485F6B7}"/>
              </a:ext>
            </a:extLst>
          </p:cNvPr>
          <p:cNvSpPr txBox="1"/>
          <p:nvPr/>
        </p:nvSpPr>
        <p:spPr>
          <a:xfrm>
            <a:off x="5162367" y="2288229"/>
            <a:ext cx="5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D2</a:t>
            </a:r>
          </a:p>
        </p:txBody>
      </p:sp>
      <p:sp>
        <p:nvSpPr>
          <p:cNvPr id="96" name="TextovéPole 95">
            <a:extLst>
              <a:ext uri="{FF2B5EF4-FFF2-40B4-BE49-F238E27FC236}">
                <a16:creationId xmlns:a16="http://schemas.microsoft.com/office/drawing/2014/main" id="{14E94012-58B6-47E0-9D2C-1A8BDB1E8F75}"/>
              </a:ext>
            </a:extLst>
          </p:cNvPr>
          <p:cNvSpPr txBox="1"/>
          <p:nvPr/>
        </p:nvSpPr>
        <p:spPr>
          <a:xfrm>
            <a:off x="5155460" y="2527234"/>
            <a:ext cx="5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D3</a:t>
            </a:r>
          </a:p>
        </p:txBody>
      </p:sp>
      <p:sp>
        <p:nvSpPr>
          <p:cNvPr id="97" name="TextovéPole 96">
            <a:extLst>
              <a:ext uri="{FF2B5EF4-FFF2-40B4-BE49-F238E27FC236}">
                <a16:creationId xmlns:a16="http://schemas.microsoft.com/office/drawing/2014/main" id="{84CB6F24-0C5F-4415-9A9A-3C2692081ACC}"/>
              </a:ext>
            </a:extLst>
          </p:cNvPr>
          <p:cNvSpPr txBox="1"/>
          <p:nvPr/>
        </p:nvSpPr>
        <p:spPr>
          <a:xfrm>
            <a:off x="3459574" y="3050488"/>
            <a:ext cx="70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RD</a:t>
            </a:r>
          </a:p>
        </p:txBody>
      </p:sp>
      <p:sp>
        <p:nvSpPr>
          <p:cNvPr id="98" name="TextovéPole 97">
            <a:extLst>
              <a:ext uri="{FF2B5EF4-FFF2-40B4-BE49-F238E27FC236}">
                <a16:creationId xmlns:a16="http://schemas.microsoft.com/office/drawing/2014/main" id="{E9FF3346-AC26-4EB8-9162-E20C8D145EDF}"/>
              </a:ext>
            </a:extLst>
          </p:cNvPr>
          <p:cNvSpPr txBox="1"/>
          <p:nvPr/>
        </p:nvSpPr>
        <p:spPr>
          <a:xfrm>
            <a:off x="3459574" y="3264751"/>
            <a:ext cx="60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WR</a:t>
            </a:r>
          </a:p>
        </p:txBody>
      </p:sp>
      <p:sp>
        <p:nvSpPr>
          <p:cNvPr id="99" name="TextovéPole 98">
            <a:extLst>
              <a:ext uri="{FF2B5EF4-FFF2-40B4-BE49-F238E27FC236}">
                <a16:creationId xmlns:a16="http://schemas.microsoft.com/office/drawing/2014/main" id="{03E43B1A-E172-494D-94B1-1DF52B749CDB}"/>
              </a:ext>
            </a:extLst>
          </p:cNvPr>
          <p:cNvSpPr txBox="1"/>
          <p:nvPr/>
        </p:nvSpPr>
        <p:spPr>
          <a:xfrm>
            <a:off x="3461544" y="5356790"/>
            <a:ext cx="70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RDb</a:t>
            </a:r>
            <a:endParaRPr lang="cs-CZ" dirty="0"/>
          </a:p>
        </p:txBody>
      </p:sp>
      <p:sp>
        <p:nvSpPr>
          <p:cNvPr id="100" name="TextovéPole 99">
            <a:extLst>
              <a:ext uri="{FF2B5EF4-FFF2-40B4-BE49-F238E27FC236}">
                <a16:creationId xmlns:a16="http://schemas.microsoft.com/office/drawing/2014/main" id="{3AD312E9-3D45-4DD5-B051-83493C6AE208}"/>
              </a:ext>
            </a:extLst>
          </p:cNvPr>
          <p:cNvSpPr txBox="1"/>
          <p:nvPr/>
        </p:nvSpPr>
        <p:spPr>
          <a:xfrm>
            <a:off x="3461544" y="5571053"/>
            <a:ext cx="74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WRb</a:t>
            </a:r>
            <a:endParaRPr lang="cs-CZ" dirty="0"/>
          </a:p>
        </p:txBody>
      </p:sp>
      <p:sp>
        <p:nvSpPr>
          <p:cNvPr id="101" name="TextovéPole 100">
            <a:extLst>
              <a:ext uri="{FF2B5EF4-FFF2-40B4-BE49-F238E27FC236}">
                <a16:creationId xmlns:a16="http://schemas.microsoft.com/office/drawing/2014/main" id="{2ABC3D34-B6E2-4E23-B376-486273724925}"/>
              </a:ext>
            </a:extLst>
          </p:cNvPr>
          <p:cNvSpPr txBox="1"/>
          <p:nvPr/>
        </p:nvSpPr>
        <p:spPr>
          <a:xfrm>
            <a:off x="4249937" y="5814138"/>
            <a:ext cx="58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CS</a:t>
            </a:r>
          </a:p>
        </p:txBody>
      </p:sp>
      <p:cxnSp>
        <p:nvCxnSpPr>
          <p:cNvPr id="108" name="Přímá spojnice 107">
            <a:extLst>
              <a:ext uri="{FF2B5EF4-FFF2-40B4-BE49-F238E27FC236}">
                <a16:creationId xmlns:a16="http://schemas.microsoft.com/office/drawing/2014/main" id="{E43B364B-152E-44C6-957D-F157F38429AD}"/>
              </a:ext>
            </a:extLst>
          </p:cNvPr>
          <p:cNvCxnSpPr>
            <a:cxnSpLocks/>
          </p:cNvCxnSpPr>
          <p:nvPr/>
        </p:nvCxnSpPr>
        <p:spPr>
          <a:xfrm>
            <a:off x="4499992" y="6183470"/>
            <a:ext cx="0" cy="341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ovéPole 110">
            <a:extLst>
              <a:ext uri="{FF2B5EF4-FFF2-40B4-BE49-F238E27FC236}">
                <a16:creationId xmlns:a16="http://schemas.microsoft.com/office/drawing/2014/main" id="{0DC1351A-CDD3-4CA2-95CB-14093189BEE8}"/>
              </a:ext>
            </a:extLst>
          </p:cNvPr>
          <p:cNvSpPr txBox="1"/>
          <p:nvPr/>
        </p:nvSpPr>
        <p:spPr>
          <a:xfrm>
            <a:off x="2341719" y="303436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112" name="TextovéPole 111">
            <a:extLst>
              <a:ext uri="{FF2B5EF4-FFF2-40B4-BE49-F238E27FC236}">
                <a16:creationId xmlns:a16="http://schemas.microsoft.com/office/drawing/2014/main" id="{5F0981DA-6A64-4C2D-928C-7ACAAD1C2BF5}"/>
              </a:ext>
            </a:extLst>
          </p:cNvPr>
          <p:cNvSpPr txBox="1"/>
          <p:nvPr/>
        </p:nvSpPr>
        <p:spPr>
          <a:xfrm>
            <a:off x="2341719" y="326616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113" name="TextovéPole 112">
            <a:extLst>
              <a:ext uri="{FF2B5EF4-FFF2-40B4-BE49-F238E27FC236}">
                <a16:creationId xmlns:a16="http://schemas.microsoft.com/office/drawing/2014/main" id="{5206DD93-83F0-40DC-9287-3C5BB31F17E0}"/>
              </a:ext>
            </a:extLst>
          </p:cNvPr>
          <p:cNvSpPr txBox="1"/>
          <p:nvPr/>
        </p:nvSpPr>
        <p:spPr>
          <a:xfrm>
            <a:off x="2338267" y="534533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114" name="TextovéPole 113">
            <a:extLst>
              <a:ext uri="{FF2B5EF4-FFF2-40B4-BE49-F238E27FC236}">
                <a16:creationId xmlns:a16="http://schemas.microsoft.com/office/drawing/2014/main" id="{B1258EC3-31C0-4D45-AF54-C238B1C75C40}"/>
              </a:ext>
            </a:extLst>
          </p:cNvPr>
          <p:cNvSpPr txBox="1"/>
          <p:nvPr/>
        </p:nvSpPr>
        <p:spPr>
          <a:xfrm>
            <a:off x="2338267" y="557714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115" name="TextovéPole 114">
            <a:extLst>
              <a:ext uri="{FF2B5EF4-FFF2-40B4-BE49-F238E27FC236}">
                <a16:creationId xmlns:a16="http://schemas.microsoft.com/office/drawing/2014/main" id="{02D61DDB-8142-4604-9AEF-B054F8C19705}"/>
              </a:ext>
            </a:extLst>
          </p:cNvPr>
          <p:cNvSpPr txBox="1"/>
          <p:nvPr/>
        </p:nvSpPr>
        <p:spPr>
          <a:xfrm>
            <a:off x="2335799" y="418043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116" name="TextovéPole 115">
            <a:extLst>
              <a:ext uri="{FF2B5EF4-FFF2-40B4-BE49-F238E27FC236}">
                <a16:creationId xmlns:a16="http://schemas.microsoft.com/office/drawing/2014/main" id="{F31F32C1-DB62-418A-A244-CB2E79864342}"/>
              </a:ext>
            </a:extLst>
          </p:cNvPr>
          <p:cNvSpPr txBox="1"/>
          <p:nvPr/>
        </p:nvSpPr>
        <p:spPr>
          <a:xfrm>
            <a:off x="2335799" y="441224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117" name="TextovéPole 116">
            <a:extLst>
              <a:ext uri="{FF2B5EF4-FFF2-40B4-BE49-F238E27FC236}">
                <a16:creationId xmlns:a16="http://schemas.microsoft.com/office/drawing/2014/main" id="{C8CE6BF6-8CE2-488D-93D7-BDABFF1E281B}"/>
              </a:ext>
            </a:extLst>
          </p:cNvPr>
          <p:cNvSpPr txBox="1"/>
          <p:nvPr/>
        </p:nvSpPr>
        <p:spPr>
          <a:xfrm>
            <a:off x="2335799" y="46440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118" name="TextovéPole 117">
            <a:extLst>
              <a:ext uri="{FF2B5EF4-FFF2-40B4-BE49-F238E27FC236}">
                <a16:creationId xmlns:a16="http://schemas.microsoft.com/office/drawing/2014/main" id="{7D7D3B2F-A473-47A0-9AB2-4A4459941F6C}"/>
              </a:ext>
            </a:extLst>
          </p:cNvPr>
          <p:cNvSpPr txBox="1"/>
          <p:nvPr/>
        </p:nvSpPr>
        <p:spPr>
          <a:xfrm>
            <a:off x="2337766" y="4867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119" name="TextovéPole 118">
            <a:extLst>
              <a:ext uri="{FF2B5EF4-FFF2-40B4-BE49-F238E27FC236}">
                <a16:creationId xmlns:a16="http://schemas.microsoft.com/office/drawing/2014/main" id="{7E6E9941-4717-4F39-A522-1D620E052499}"/>
              </a:ext>
            </a:extLst>
          </p:cNvPr>
          <p:cNvSpPr txBox="1"/>
          <p:nvPr/>
        </p:nvSpPr>
        <p:spPr>
          <a:xfrm>
            <a:off x="2335799" y="50739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88" name="TextovéPole 87">
            <a:extLst>
              <a:ext uri="{FF2B5EF4-FFF2-40B4-BE49-F238E27FC236}">
                <a16:creationId xmlns:a16="http://schemas.microsoft.com/office/drawing/2014/main" id="{804C43D8-9B89-4F8D-A554-6B8DC62EFBE7}"/>
              </a:ext>
            </a:extLst>
          </p:cNvPr>
          <p:cNvSpPr txBox="1"/>
          <p:nvPr/>
        </p:nvSpPr>
        <p:spPr>
          <a:xfrm>
            <a:off x="6428420" y="18448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89" name="TextovéPole 88">
            <a:extLst>
              <a:ext uri="{FF2B5EF4-FFF2-40B4-BE49-F238E27FC236}">
                <a16:creationId xmlns:a16="http://schemas.microsoft.com/office/drawing/2014/main" id="{3BAC814D-3A3D-434E-8480-21C6A1B89F17}"/>
              </a:ext>
            </a:extLst>
          </p:cNvPr>
          <p:cNvSpPr txBox="1"/>
          <p:nvPr/>
        </p:nvSpPr>
        <p:spPr>
          <a:xfrm>
            <a:off x="6428420" y="207662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90" name="TextovéPole 89">
            <a:extLst>
              <a:ext uri="{FF2B5EF4-FFF2-40B4-BE49-F238E27FC236}">
                <a16:creationId xmlns:a16="http://schemas.microsoft.com/office/drawing/2014/main" id="{37C57F69-1839-4016-B903-CA4501491C16}"/>
              </a:ext>
            </a:extLst>
          </p:cNvPr>
          <p:cNvSpPr txBox="1"/>
          <p:nvPr/>
        </p:nvSpPr>
        <p:spPr>
          <a:xfrm>
            <a:off x="6428420" y="230843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91" name="TextovéPole 90">
            <a:extLst>
              <a:ext uri="{FF2B5EF4-FFF2-40B4-BE49-F238E27FC236}">
                <a16:creationId xmlns:a16="http://schemas.microsoft.com/office/drawing/2014/main" id="{E05403E3-83D8-4051-940D-1798495BC9BC}"/>
              </a:ext>
            </a:extLst>
          </p:cNvPr>
          <p:cNvSpPr txBox="1"/>
          <p:nvPr/>
        </p:nvSpPr>
        <p:spPr>
          <a:xfrm>
            <a:off x="6430387" y="253203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92" name="TextovéPole 91">
            <a:extLst>
              <a:ext uri="{FF2B5EF4-FFF2-40B4-BE49-F238E27FC236}">
                <a16:creationId xmlns:a16="http://schemas.microsoft.com/office/drawing/2014/main" id="{2F3B3C0D-315B-4FD0-9087-E1FE87743911}"/>
              </a:ext>
            </a:extLst>
          </p:cNvPr>
          <p:cNvSpPr txBox="1"/>
          <p:nvPr/>
        </p:nvSpPr>
        <p:spPr>
          <a:xfrm>
            <a:off x="6428420" y="27383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102" name="TextovéPole 101">
            <a:extLst>
              <a:ext uri="{FF2B5EF4-FFF2-40B4-BE49-F238E27FC236}">
                <a16:creationId xmlns:a16="http://schemas.microsoft.com/office/drawing/2014/main" id="{BDC4D379-2C51-4BAB-B889-73AA79961617}"/>
              </a:ext>
            </a:extLst>
          </p:cNvPr>
          <p:cNvSpPr txBox="1"/>
          <p:nvPr/>
        </p:nvSpPr>
        <p:spPr>
          <a:xfrm>
            <a:off x="6428420" y="29778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103" name="TextovéPole 102">
            <a:extLst>
              <a:ext uri="{FF2B5EF4-FFF2-40B4-BE49-F238E27FC236}">
                <a16:creationId xmlns:a16="http://schemas.microsoft.com/office/drawing/2014/main" id="{00E072B4-AF78-449E-A173-164E3AD42B93}"/>
              </a:ext>
            </a:extLst>
          </p:cNvPr>
          <p:cNvSpPr txBox="1"/>
          <p:nvPr/>
        </p:nvSpPr>
        <p:spPr>
          <a:xfrm>
            <a:off x="6426453" y="318411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104" name="TextovéPole 103">
            <a:extLst>
              <a:ext uri="{FF2B5EF4-FFF2-40B4-BE49-F238E27FC236}">
                <a16:creationId xmlns:a16="http://schemas.microsoft.com/office/drawing/2014/main" id="{00C2E47D-D1D4-4AFC-8B1A-DEBF883F1255}"/>
              </a:ext>
            </a:extLst>
          </p:cNvPr>
          <p:cNvSpPr txBox="1"/>
          <p:nvPr/>
        </p:nvSpPr>
        <p:spPr>
          <a:xfrm>
            <a:off x="6426453" y="346035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105" name="TextovéPole 104">
            <a:extLst>
              <a:ext uri="{FF2B5EF4-FFF2-40B4-BE49-F238E27FC236}">
                <a16:creationId xmlns:a16="http://schemas.microsoft.com/office/drawing/2014/main" id="{6FA38D04-C160-4A18-957B-DA901486AFA7}"/>
              </a:ext>
            </a:extLst>
          </p:cNvPr>
          <p:cNvSpPr txBox="1"/>
          <p:nvPr/>
        </p:nvSpPr>
        <p:spPr>
          <a:xfrm>
            <a:off x="6421533" y="41772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106" name="TextovéPole 105">
            <a:extLst>
              <a:ext uri="{FF2B5EF4-FFF2-40B4-BE49-F238E27FC236}">
                <a16:creationId xmlns:a16="http://schemas.microsoft.com/office/drawing/2014/main" id="{1D94355D-14B2-4BC2-AA77-C9FEFF984970}"/>
              </a:ext>
            </a:extLst>
          </p:cNvPr>
          <p:cNvSpPr txBox="1"/>
          <p:nvPr/>
        </p:nvSpPr>
        <p:spPr>
          <a:xfrm>
            <a:off x="6421533" y="44090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107" name="TextovéPole 106">
            <a:extLst>
              <a:ext uri="{FF2B5EF4-FFF2-40B4-BE49-F238E27FC236}">
                <a16:creationId xmlns:a16="http://schemas.microsoft.com/office/drawing/2014/main" id="{465CD719-082D-4F08-9C1A-1BC71D1625A1}"/>
              </a:ext>
            </a:extLst>
          </p:cNvPr>
          <p:cNvSpPr txBox="1"/>
          <p:nvPr/>
        </p:nvSpPr>
        <p:spPr>
          <a:xfrm>
            <a:off x="6421533" y="46408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109" name="TextovéPole 108">
            <a:extLst>
              <a:ext uri="{FF2B5EF4-FFF2-40B4-BE49-F238E27FC236}">
                <a16:creationId xmlns:a16="http://schemas.microsoft.com/office/drawing/2014/main" id="{CE86FA8D-45AC-4D9C-8B0D-5F7E6EE45851}"/>
              </a:ext>
            </a:extLst>
          </p:cNvPr>
          <p:cNvSpPr txBox="1"/>
          <p:nvPr/>
        </p:nvSpPr>
        <p:spPr>
          <a:xfrm>
            <a:off x="6423500" y="48644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110" name="TextovéPole 109">
            <a:extLst>
              <a:ext uri="{FF2B5EF4-FFF2-40B4-BE49-F238E27FC236}">
                <a16:creationId xmlns:a16="http://schemas.microsoft.com/office/drawing/2014/main" id="{13892A98-2577-4C41-A0E1-B9D0330B313F}"/>
              </a:ext>
            </a:extLst>
          </p:cNvPr>
          <p:cNvSpPr txBox="1"/>
          <p:nvPr/>
        </p:nvSpPr>
        <p:spPr>
          <a:xfrm>
            <a:off x="6421533" y="50707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120" name="TextovéPole 119">
            <a:extLst>
              <a:ext uri="{FF2B5EF4-FFF2-40B4-BE49-F238E27FC236}">
                <a16:creationId xmlns:a16="http://schemas.microsoft.com/office/drawing/2014/main" id="{59753C1B-25D5-4084-8DE5-7A986714BD46}"/>
              </a:ext>
            </a:extLst>
          </p:cNvPr>
          <p:cNvSpPr txBox="1"/>
          <p:nvPr/>
        </p:nvSpPr>
        <p:spPr>
          <a:xfrm>
            <a:off x="6421533" y="53102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121" name="TextovéPole 120">
            <a:extLst>
              <a:ext uri="{FF2B5EF4-FFF2-40B4-BE49-F238E27FC236}">
                <a16:creationId xmlns:a16="http://schemas.microsoft.com/office/drawing/2014/main" id="{7258C4C7-1FB1-4AD4-9034-052F595B21FC}"/>
              </a:ext>
            </a:extLst>
          </p:cNvPr>
          <p:cNvSpPr txBox="1"/>
          <p:nvPr/>
        </p:nvSpPr>
        <p:spPr>
          <a:xfrm>
            <a:off x="6419566" y="551651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122" name="TextovéPole 121">
            <a:extLst>
              <a:ext uri="{FF2B5EF4-FFF2-40B4-BE49-F238E27FC236}">
                <a16:creationId xmlns:a16="http://schemas.microsoft.com/office/drawing/2014/main" id="{2E676C5B-C808-490D-B9E6-5930D0A50C09}"/>
              </a:ext>
            </a:extLst>
          </p:cNvPr>
          <p:cNvSpPr txBox="1"/>
          <p:nvPr/>
        </p:nvSpPr>
        <p:spPr>
          <a:xfrm>
            <a:off x="6419566" y="57927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9D3FE028-1785-4F43-B644-AEB195632CAE}"/>
              </a:ext>
            </a:extLst>
          </p:cNvPr>
          <p:cNvSpPr txBox="1"/>
          <p:nvPr/>
        </p:nvSpPr>
        <p:spPr>
          <a:xfrm>
            <a:off x="391706" y="4468469"/>
            <a:ext cx="2045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Vybraná adresa 01010b = 10</a:t>
            </a:r>
          </a:p>
          <a:p>
            <a:r>
              <a:rPr lang="cs-CZ" dirty="0"/>
              <a:t>Aktivní </a:t>
            </a:r>
            <a:r>
              <a:rPr lang="cs-CZ" b="1" dirty="0"/>
              <a:t>čtení</a:t>
            </a:r>
          </a:p>
        </p:txBody>
      </p:sp>
      <p:sp>
        <p:nvSpPr>
          <p:cNvPr id="123" name="TextovéPole 122">
            <a:extLst>
              <a:ext uri="{FF2B5EF4-FFF2-40B4-BE49-F238E27FC236}">
                <a16:creationId xmlns:a16="http://schemas.microsoft.com/office/drawing/2014/main" id="{01932103-7C8D-40C0-BBC1-6BF41E9D05C4}"/>
              </a:ext>
            </a:extLst>
          </p:cNvPr>
          <p:cNvSpPr txBox="1"/>
          <p:nvPr/>
        </p:nvSpPr>
        <p:spPr>
          <a:xfrm>
            <a:off x="403920" y="2141240"/>
            <a:ext cx="2045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Vybraná adresa 11010b = 26</a:t>
            </a:r>
          </a:p>
          <a:p>
            <a:r>
              <a:rPr lang="cs-CZ" dirty="0"/>
              <a:t>Aktivní </a:t>
            </a:r>
            <a:r>
              <a:rPr lang="cs-CZ" b="1" dirty="0"/>
              <a:t>zápis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1BC0272A-7E48-4F28-A57F-E9A28963046F}"/>
              </a:ext>
            </a:extLst>
          </p:cNvPr>
          <p:cNvSpPr txBox="1"/>
          <p:nvPr/>
        </p:nvSpPr>
        <p:spPr>
          <a:xfrm>
            <a:off x="6935947" y="2268764"/>
            <a:ext cx="2256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Na adresu 26 se právě zapisuje bajt</a:t>
            </a:r>
          </a:p>
          <a:p>
            <a:r>
              <a:rPr lang="cs-CZ" dirty="0"/>
              <a:t>00000110b = 6</a:t>
            </a:r>
          </a:p>
        </p:txBody>
      </p:sp>
      <p:sp>
        <p:nvSpPr>
          <p:cNvPr id="124" name="TextovéPole 123">
            <a:extLst>
              <a:ext uri="{FF2B5EF4-FFF2-40B4-BE49-F238E27FC236}">
                <a16:creationId xmlns:a16="http://schemas.microsoft.com/office/drawing/2014/main" id="{57CC2E7C-FF03-40CC-80ED-053EFC488BE9}"/>
              </a:ext>
            </a:extLst>
          </p:cNvPr>
          <p:cNvSpPr txBox="1"/>
          <p:nvPr/>
        </p:nvSpPr>
        <p:spPr>
          <a:xfrm>
            <a:off x="7018550" y="4761269"/>
            <a:ext cx="2256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 adresy 10 se právě čte bajt 255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67E1565-918E-4F51-A358-D5234C4AC04E}"/>
              </a:ext>
            </a:extLst>
          </p:cNvPr>
          <p:cNvSpPr txBox="1"/>
          <p:nvPr/>
        </p:nvSpPr>
        <p:spPr>
          <a:xfrm>
            <a:off x="2987824" y="784891"/>
            <a:ext cx="6048672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Paměť má 2x5 adresačních vývodů. Jsou vybrány dvě různé adresy současně. Na adresu 26 se provádí zápis a ve stejnou chvíli probíhá čtení z adresy 10 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E8027618-E9DF-458B-89A6-AF8380FC1A9A}"/>
              </a:ext>
            </a:extLst>
          </p:cNvPr>
          <p:cNvCxnSpPr>
            <a:endCxn id="123" idx="3"/>
          </p:cNvCxnSpPr>
          <p:nvPr/>
        </p:nvCxnSpPr>
        <p:spPr>
          <a:xfrm>
            <a:off x="1835696" y="2602905"/>
            <a:ext cx="613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89008D2C-7F28-43C5-ABF2-EAB8F8393616}"/>
              </a:ext>
            </a:extLst>
          </p:cNvPr>
          <p:cNvCxnSpPr/>
          <p:nvPr/>
        </p:nvCxnSpPr>
        <p:spPr>
          <a:xfrm>
            <a:off x="1835696" y="2896566"/>
            <a:ext cx="613554" cy="50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68B370B4-1DC9-4AB3-BF27-2F06D8CB7E80}"/>
              </a:ext>
            </a:extLst>
          </p:cNvPr>
          <p:cNvCxnSpPr>
            <a:endCxn id="3" idx="3"/>
          </p:cNvCxnSpPr>
          <p:nvPr/>
        </p:nvCxnSpPr>
        <p:spPr>
          <a:xfrm>
            <a:off x="1835696" y="4930134"/>
            <a:ext cx="60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1E76FA89-554A-4901-A607-516BB497A431}"/>
              </a:ext>
            </a:extLst>
          </p:cNvPr>
          <p:cNvCxnSpPr>
            <a:endCxn id="113" idx="1"/>
          </p:cNvCxnSpPr>
          <p:nvPr/>
        </p:nvCxnSpPr>
        <p:spPr>
          <a:xfrm>
            <a:off x="1835696" y="5253831"/>
            <a:ext cx="502571" cy="27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bdélník: se zakulacenými rohy 46">
            <a:extLst>
              <a:ext uri="{FF2B5EF4-FFF2-40B4-BE49-F238E27FC236}">
                <a16:creationId xmlns:a16="http://schemas.microsoft.com/office/drawing/2014/main" id="{5F62ABF9-E559-4D21-AC97-BC8B7D333125}"/>
              </a:ext>
            </a:extLst>
          </p:cNvPr>
          <p:cNvSpPr/>
          <p:nvPr/>
        </p:nvSpPr>
        <p:spPr>
          <a:xfrm>
            <a:off x="2157755" y="1782156"/>
            <a:ext cx="4828489" cy="21414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5" name="Obdélník: se zakulacenými rohy 124">
            <a:extLst>
              <a:ext uri="{FF2B5EF4-FFF2-40B4-BE49-F238E27FC236}">
                <a16:creationId xmlns:a16="http://schemas.microsoft.com/office/drawing/2014/main" id="{E9E9AE91-8CBE-4BD3-97BA-738C6888D79C}"/>
              </a:ext>
            </a:extLst>
          </p:cNvPr>
          <p:cNvSpPr/>
          <p:nvPr/>
        </p:nvSpPr>
        <p:spPr>
          <a:xfrm>
            <a:off x="2157755" y="4082691"/>
            <a:ext cx="4828489" cy="21414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64D0E91F-44E7-4C6F-8D89-442BC3DA26EA}"/>
              </a:ext>
            </a:extLst>
          </p:cNvPr>
          <p:cNvSpPr txBox="1"/>
          <p:nvPr/>
        </p:nvSpPr>
        <p:spPr>
          <a:xfrm>
            <a:off x="1450010" y="1504239"/>
            <a:ext cx="110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1. brána</a:t>
            </a:r>
          </a:p>
        </p:txBody>
      </p:sp>
      <p:sp>
        <p:nvSpPr>
          <p:cNvPr id="126" name="TextovéPole 125">
            <a:extLst>
              <a:ext uri="{FF2B5EF4-FFF2-40B4-BE49-F238E27FC236}">
                <a16:creationId xmlns:a16="http://schemas.microsoft.com/office/drawing/2014/main" id="{74A4EAB3-3668-4E55-8248-E3DC0B6AFA45}"/>
              </a:ext>
            </a:extLst>
          </p:cNvPr>
          <p:cNvSpPr txBox="1"/>
          <p:nvPr/>
        </p:nvSpPr>
        <p:spPr>
          <a:xfrm>
            <a:off x="1331640" y="3890902"/>
            <a:ext cx="110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2. brána</a:t>
            </a:r>
          </a:p>
        </p:txBody>
      </p:sp>
    </p:spTree>
    <p:extLst>
      <p:ext uri="{BB962C8B-B14F-4D97-AF65-F5344CB8AC3E}">
        <p14:creationId xmlns:p14="http://schemas.microsoft.com/office/powerpoint/2010/main" val="32009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7" grpId="0" animBg="1"/>
      <p:bldP spid="125" grpId="0" animBg="1"/>
      <p:bldP spid="48" grpId="0"/>
      <p:bldP spid="1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>
            <a:extLst>
              <a:ext uri="{FF2B5EF4-FFF2-40B4-BE49-F238E27FC236}">
                <a16:creationId xmlns:a16="http://schemas.microsoft.com/office/drawing/2014/main" id="{FA203AEE-6273-43AF-A3F1-8E3C85542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Kontrolní otázky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D600704-0629-4FE8-B7E0-8CEE1335F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Uveďte tři základní kritéria dle kterých rozdělujeme polovodičové paměti.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Co je to přístupová doba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Co je to paměť se sekvenčním přístupem ? Uveďte příklad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Jak označujeme datové vývody paměťového obvodu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Jak označujeme adresační vývody paměťového obvodu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Jak bývají označovány a umístěny napájecí vývody paměťového obvodu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Kolik adresačních vývodů a kolik datových vývodů bude mít paměť s kapacitou 32 kB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Nakreslete paměť RAM (RWM) s kapacitou 128 kB se všemi typickými vývody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K čemu slouží v paměti dekodér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Popište činnost třístavového budiče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Do paměti RWM s kapacitou 64 kB na adresu A2C1h má být zapsán bajt 8Eh. Nakreslete vývody a popište, jaké logické úrovně je potřeba nastavit a popište časový průběh zápisu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Ze dvou pamětí s kapacitou 1 kB a šířkou slova 8b sestavte 2kB paměťový prostor. Nakreslete zapojení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Ze dvou pamětí s kapacitou 512b a šířkou slova 1b sestavte paměťový prostor 512x2b. Nakreslete zapojení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Ze čtyř pamětí s kapacitou 256b a šířkou slova 1b sestavte paměťový prostor 512x2b. Nakreslete zapojení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K čemu slouží TLB ?</a:t>
            </a:r>
          </a:p>
          <a:p>
            <a:pPr eaLnBrk="1" hangingPunct="1">
              <a:lnSpc>
                <a:spcPct val="80000"/>
              </a:lnSpc>
            </a:pPr>
            <a:endParaRPr lang="cs-CZ" altLang="cs-CZ" sz="1400" dirty="0"/>
          </a:p>
          <a:p>
            <a:pPr eaLnBrk="1" hangingPunct="1">
              <a:lnSpc>
                <a:spcPct val="80000"/>
              </a:lnSpc>
            </a:pPr>
            <a:endParaRPr lang="cs-CZ" altLang="cs-CZ" sz="1300" dirty="0"/>
          </a:p>
          <a:p>
            <a:pPr eaLnBrk="1" hangingPunct="1">
              <a:lnSpc>
                <a:spcPct val="80000"/>
              </a:lnSpc>
            </a:pPr>
            <a:endParaRPr lang="cs-CZ" altLang="cs-CZ" sz="1300" dirty="0"/>
          </a:p>
          <a:p>
            <a:pPr eaLnBrk="1" hangingPunct="1">
              <a:lnSpc>
                <a:spcPct val="80000"/>
              </a:lnSpc>
            </a:pPr>
            <a:endParaRPr lang="cs-CZ" altLang="cs-CZ" sz="1300" dirty="0"/>
          </a:p>
          <a:p>
            <a:pPr eaLnBrk="1" hangingPunct="1">
              <a:lnSpc>
                <a:spcPct val="80000"/>
              </a:lnSpc>
            </a:pPr>
            <a:endParaRPr lang="cs-CZ" altLang="cs-CZ" sz="1300" dirty="0"/>
          </a:p>
          <a:p>
            <a:pPr eaLnBrk="1" hangingPunct="1">
              <a:lnSpc>
                <a:spcPct val="80000"/>
              </a:lnSpc>
            </a:pPr>
            <a:endParaRPr lang="cs-CZ" altLang="cs-CZ" sz="13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>
            <a:extLst>
              <a:ext uri="{FF2B5EF4-FFF2-40B4-BE49-F238E27FC236}">
                <a16:creationId xmlns:a16="http://schemas.microsoft.com/office/drawing/2014/main" id="{B9DF3549-EAB1-4267-BA4B-7CD2A4258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Kontrolní otázky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6F8B38CE-06B5-4BA9-BD61-3554FF125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cs-CZ" altLang="cs-CZ" sz="1700" dirty="0"/>
              <a:t>Jak lze smazat paměť EPROM ? A jaký stav bitu obsahuje smazaná paměťová buňka ?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V čem spočívá výhoda sériových pamětí EEPROM ?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Kterého typu pamětí se týká pojem MLC a jak tato paměť funguje ?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Lze v paměti </a:t>
            </a:r>
            <a:r>
              <a:rPr lang="cs-CZ" altLang="cs-CZ" sz="1700" dirty="0" err="1"/>
              <a:t>flash</a:t>
            </a:r>
            <a:r>
              <a:rPr lang="cs-CZ" altLang="cs-CZ" sz="1700" dirty="0"/>
              <a:t> disku adresovat jednotlivé bajty ? Odpověď zdůvodněte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Jak označujeme adresační vývody paměťového obvodu ?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K čemu slouží </a:t>
            </a:r>
            <a:r>
              <a:rPr lang="cs-CZ" altLang="cs-CZ" sz="1700" dirty="0" err="1"/>
              <a:t>ChipSelect</a:t>
            </a:r>
            <a:r>
              <a:rPr lang="cs-CZ" altLang="cs-CZ" sz="1700" dirty="0"/>
              <a:t> ?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Co je to </a:t>
            </a:r>
            <a:r>
              <a:rPr lang="cs-CZ" altLang="cs-CZ" sz="1700" dirty="0" err="1"/>
              <a:t>vícebránová</a:t>
            </a:r>
            <a:r>
              <a:rPr lang="cs-CZ" altLang="cs-CZ" sz="1700" dirty="0"/>
              <a:t> paměť ?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Ze čtyř pamětí s kapacitou 256b a šířkou slova 1b sestavte paměťový prostor 512x2b. Nakreslete zapojení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Který typ paměťových obvodů má nejlepší poměr cena/GB ?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Který typ paměťových obvodů má nejhorší poměr cena/GB ?</a:t>
            </a:r>
          </a:p>
          <a:p>
            <a:pPr>
              <a:lnSpc>
                <a:spcPct val="80000"/>
              </a:lnSpc>
            </a:pPr>
            <a:r>
              <a:rPr lang="cs-CZ" altLang="cs-CZ" sz="1700" dirty="0"/>
              <a:t>Jaký typ pamětí se používá jako operační paměť počítače PC ?</a:t>
            </a:r>
          </a:p>
          <a:p>
            <a:pPr>
              <a:lnSpc>
                <a:spcPct val="80000"/>
              </a:lnSpc>
            </a:pPr>
            <a:endParaRPr lang="cs-CZ" altLang="cs-CZ" sz="1700" dirty="0"/>
          </a:p>
          <a:p>
            <a:pPr>
              <a:lnSpc>
                <a:spcPct val="80000"/>
              </a:lnSpc>
            </a:pPr>
            <a:endParaRPr lang="cs-CZ" altLang="cs-CZ" sz="17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>
            <a:extLst>
              <a:ext uri="{FF2B5EF4-FFF2-40B4-BE49-F238E27FC236}">
                <a16:creationId xmlns:a16="http://schemas.microsoft.com/office/drawing/2014/main" id="{9E5D4864-3BEE-4105-9E31-9741A676F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Kontrolní otázky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CF19F658-E1EB-49B7-8F98-144B2F32C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cs-CZ" altLang="cs-CZ" sz="2000" dirty="0"/>
              <a:t>Uveďte tři základní kritéria dle kterých rozdělujeme polovodičové paměti.</a:t>
            </a:r>
          </a:p>
          <a:p>
            <a:pPr>
              <a:lnSpc>
                <a:spcPct val="80000"/>
              </a:lnSpc>
            </a:pPr>
            <a:r>
              <a:rPr lang="cs-CZ" altLang="cs-CZ" sz="2000" dirty="0"/>
              <a:t>Který typ paměti potřebuje </a:t>
            </a:r>
            <a:r>
              <a:rPr lang="cs-CZ" altLang="cs-CZ" sz="2000" dirty="0" err="1"/>
              <a:t>refresh</a:t>
            </a:r>
            <a:r>
              <a:rPr lang="cs-CZ" altLang="cs-CZ" sz="2000" dirty="0"/>
              <a:t> a proč ?</a:t>
            </a:r>
          </a:p>
          <a:p>
            <a:pPr>
              <a:lnSpc>
                <a:spcPct val="80000"/>
              </a:lnSpc>
            </a:pPr>
            <a:r>
              <a:rPr lang="cs-CZ" altLang="cs-CZ" sz="2000" dirty="0"/>
              <a:t>Jaký typ pamětí se používá jako operační paměť počítače PC ?</a:t>
            </a:r>
          </a:p>
          <a:p>
            <a:pPr>
              <a:lnSpc>
                <a:spcPct val="80000"/>
              </a:lnSpc>
            </a:pPr>
            <a:r>
              <a:rPr lang="cs-CZ" altLang="cs-CZ" sz="2000" dirty="0"/>
              <a:t>Který typ paměti považujeme za kombinační logický obvod a proč ?</a:t>
            </a:r>
          </a:p>
          <a:p>
            <a:pPr>
              <a:lnSpc>
                <a:spcPct val="80000"/>
              </a:lnSpc>
            </a:pPr>
            <a:r>
              <a:rPr lang="cs-CZ" altLang="cs-CZ" sz="2000" dirty="0"/>
              <a:t>Jak lze smazat paměť EPROM ? A jaký stav bitu obsahuje smazaná paměťová buňka ?</a:t>
            </a:r>
          </a:p>
          <a:p>
            <a:pPr>
              <a:lnSpc>
                <a:spcPct val="80000"/>
              </a:lnSpc>
            </a:pPr>
            <a:r>
              <a:rPr lang="cs-CZ" altLang="cs-CZ" sz="2000" dirty="0"/>
              <a:t>V čem spočívá výhoda sériových pamětí EEPROM ?</a:t>
            </a:r>
          </a:p>
          <a:p>
            <a:pPr>
              <a:lnSpc>
                <a:spcPct val="80000"/>
              </a:lnSpc>
            </a:pPr>
            <a:r>
              <a:rPr lang="cs-CZ" altLang="cs-CZ" sz="2000" dirty="0"/>
              <a:t>Jak se liší EEPROM, EPROM a RWM paměť ?</a:t>
            </a:r>
          </a:p>
          <a:p>
            <a:pPr>
              <a:lnSpc>
                <a:spcPct val="80000"/>
              </a:lnSpc>
            </a:pPr>
            <a:r>
              <a:rPr lang="cs-CZ" altLang="cs-CZ" sz="2000" dirty="0"/>
              <a:t>Kolik adresačních vodičů celkem má dvoubránová paměť s kapacitou 1 KB?</a:t>
            </a:r>
          </a:p>
          <a:p>
            <a:pPr>
              <a:lnSpc>
                <a:spcPct val="80000"/>
              </a:lnSpc>
            </a:pPr>
            <a:endParaRPr lang="cs-CZ" altLang="cs-CZ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726C9622-9BA2-4081-BF38-77078BFDD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PROM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A7488D7-CE15-4A0F-8060-D973E450F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0988" y="1785938"/>
            <a:ext cx="5673725" cy="44116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cs-CZ" altLang="cs-CZ" sz="1600" b="1" dirty="0" err="1"/>
              <a:t>P</a:t>
            </a:r>
            <a:r>
              <a:rPr lang="cs-CZ" altLang="cs-CZ" sz="1600" dirty="0" err="1"/>
              <a:t>rogramable</a:t>
            </a:r>
            <a:r>
              <a:rPr lang="cs-CZ" altLang="cs-CZ" sz="1600" dirty="0"/>
              <a:t> </a:t>
            </a:r>
            <a:r>
              <a:rPr lang="cs-CZ" altLang="cs-CZ" sz="1600" b="1" dirty="0"/>
              <a:t>ROM</a:t>
            </a:r>
          </a:p>
          <a:p>
            <a:pPr>
              <a:lnSpc>
                <a:spcPct val="80000"/>
              </a:lnSpc>
            </a:pPr>
            <a:r>
              <a:rPr lang="cs-CZ" altLang="cs-CZ" sz="1600" dirty="0"/>
              <a:t>Zápis je možné provést </a:t>
            </a:r>
            <a:r>
              <a:rPr lang="cs-CZ" altLang="cs-CZ" sz="1600" b="1" dirty="0"/>
              <a:t>pouze jednou </a:t>
            </a:r>
            <a:r>
              <a:rPr lang="cs-CZ" altLang="cs-CZ" sz="1600" dirty="0"/>
              <a:t>a poté již paměť slouží stejně jako paměť ROM. </a:t>
            </a:r>
          </a:p>
          <a:p>
            <a:pPr>
              <a:lnSpc>
                <a:spcPct val="80000"/>
              </a:lnSpc>
            </a:pPr>
            <a:r>
              <a:rPr lang="cs-CZ" altLang="cs-CZ" sz="1600" dirty="0"/>
              <a:t>V současné době se již nepoužívají</a:t>
            </a:r>
          </a:p>
          <a:p>
            <a:pPr>
              <a:lnSpc>
                <a:spcPct val="80000"/>
              </a:lnSpc>
            </a:pPr>
            <a:r>
              <a:rPr lang="cs-CZ" altLang="cs-CZ" sz="1600" dirty="0"/>
              <a:t>Existovalo více možných variant </a:t>
            </a:r>
          </a:p>
          <a:p>
            <a:pPr>
              <a:lnSpc>
                <a:spcPct val="80000"/>
              </a:lnSpc>
            </a:pPr>
            <a:r>
              <a:rPr lang="cs-CZ" altLang="cs-CZ" sz="1600" dirty="0"/>
              <a:t>Jedna z možných podob: je vyrobena matice obsahující spojené adresové vodiče s datovými vodiči přes polovodičovou diodu a </a:t>
            </a:r>
            <a:r>
              <a:rPr lang="cs-CZ" altLang="cs-CZ" sz="1600" b="1" dirty="0"/>
              <a:t>tavnou pojistku z </a:t>
            </a:r>
            <a:r>
              <a:rPr lang="cs-CZ" altLang="cs-CZ" sz="1600" b="1" dirty="0" err="1"/>
              <a:t>NiCr</a:t>
            </a:r>
            <a:endParaRPr lang="cs-CZ" altLang="cs-CZ" sz="1600" b="1" dirty="0"/>
          </a:p>
          <a:p>
            <a:pPr>
              <a:lnSpc>
                <a:spcPct val="80000"/>
              </a:lnSpc>
            </a:pPr>
            <a:r>
              <a:rPr lang="cs-CZ" altLang="cs-CZ" sz="1600" dirty="0"/>
              <a:t>Takto vyrobená paměť obsahuje na začátku samé bity ve stavu 1</a:t>
            </a:r>
          </a:p>
          <a:p>
            <a:pPr>
              <a:lnSpc>
                <a:spcPct val="80000"/>
              </a:lnSpc>
            </a:pPr>
            <a:r>
              <a:rPr lang="cs-CZ" altLang="cs-CZ" sz="1600" dirty="0"/>
              <a:t>programování, které se provádí ve speciálním přípravku (programátor PROM pamětí), je založeno na </a:t>
            </a:r>
            <a:r>
              <a:rPr lang="cs-CZ" altLang="cs-CZ" sz="1600" b="1" dirty="0"/>
              <a:t>destruktivním</a:t>
            </a:r>
            <a:r>
              <a:rPr lang="cs-CZ" altLang="cs-CZ" sz="1600" dirty="0"/>
              <a:t> přerušení spojů v těch místech, kde má být zapsána logická nula</a:t>
            </a:r>
          </a:p>
          <a:p>
            <a:pPr>
              <a:lnSpc>
                <a:spcPct val="80000"/>
              </a:lnSpc>
            </a:pPr>
            <a:r>
              <a:rPr lang="cs-CZ" altLang="cs-CZ" sz="1600" dirty="0"/>
              <a:t>Zápis informace se provádí vyšším proudem (přes 10 mA), který způsobí přepálení tavné pojistky a tím i definitivně zápis hodnoty 0 do příslušné paměťové buňky – spojení mezi adresovým a datovým vodičem se přeruší, takže pokud bude buňka vybrána signálem z adresového dekodéru, nemůže tato „jednička“ projít na datový vodič</a:t>
            </a:r>
          </a:p>
        </p:txBody>
      </p:sp>
      <p:pic>
        <p:nvPicPr>
          <p:cNvPr id="48133" name="Picture 4" descr="PROMD">
            <a:extLst>
              <a:ext uri="{FF2B5EF4-FFF2-40B4-BE49-F238E27FC236}">
                <a16:creationId xmlns:a16="http://schemas.microsoft.com/office/drawing/2014/main" id="{E10D833E-FDA8-43A8-9A00-C1D30ECE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5038"/>
            <a:ext cx="30480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68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>
            <a:extLst>
              <a:ext uri="{FF2B5EF4-FFF2-40B4-BE49-F238E27FC236}">
                <a16:creationId xmlns:a16="http://schemas.microsoft.com/office/drawing/2014/main" id="{AABE77A1-83E3-4B8E-BA7A-490B3D5A7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Kontrolní otázky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12FD20D9-A8FE-4478-AFF5-D8C145F1D82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147050" cy="4411662"/>
          </a:xfrm>
        </p:spPr>
        <p:txBody>
          <a:bodyPr/>
          <a:lstStyle/>
          <a:p>
            <a:pPr marL="571500" indent="-571500"/>
            <a:r>
              <a:rPr lang="cs-CZ" altLang="cs-CZ" sz="2600"/>
              <a:t> Určete jaké typy pamětí jsou zobrazeny na obrázku.</a:t>
            </a:r>
          </a:p>
          <a:p>
            <a:pPr marL="571500" indent="-571500"/>
            <a:endParaRPr lang="cs-CZ" altLang="cs-CZ" sz="2600"/>
          </a:p>
        </p:txBody>
      </p:sp>
      <p:pic>
        <p:nvPicPr>
          <p:cNvPr id="87045" name="Picture 4" descr="2716">
            <a:extLst>
              <a:ext uri="{FF2B5EF4-FFF2-40B4-BE49-F238E27FC236}">
                <a16:creationId xmlns:a16="http://schemas.microsoft.com/office/drawing/2014/main" id="{CBAC059A-BB3F-44A1-AC53-996CEB10AD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3068638"/>
            <a:ext cx="3240087" cy="1943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7046" name="Rectangle 6">
            <a:extLst>
              <a:ext uri="{FF2B5EF4-FFF2-40B4-BE49-F238E27FC236}">
                <a16:creationId xmlns:a16="http://schemas.microsoft.com/office/drawing/2014/main" id="{F5AB9230-BDAD-43F0-B097-5A0EABCB8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284538"/>
            <a:ext cx="1150938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cs-CZ" altLang="cs-CZ"/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CA4675D7-B254-470A-9D07-21C62F456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32845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86C50FDE-B31F-4E2F-8D02-DB5460D74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32845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7049" name="Freeform 9">
            <a:extLst>
              <a:ext uri="{FF2B5EF4-FFF2-40B4-BE49-F238E27FC236}">
                <a16:creationId xmlns:a16="http://schemas.microsoft.com/office/drawing/2014/main" id="{F4266426-43A6-4E45-8463-0644B7C07F64}"/>
              </a:ext>
            </a:extLst>
          </p:cNvPr>
          <p:cNvSpPr>
            <a:spLocks/>
          </p:cNvSpPr>
          <p:nvPr/>
        </p:nvSpPr>
        <p:spPr bwMode="auto">
          <a:xfrm>
            <a:off x="6083300" y="3573463"/>
            <a:ext cx="287338" cy="71437"/>
          </a:xfrm>
          <a:custGeom>
            <a:avLst/>
            <a:gdLst>
              <a:gd name="T0" fmla="*/ 0 w 181"/>
              <a:gd name="T1" fmla="*/ 0 h 45"/>
              <a:gd name="T2" fmla="*/ 2147483646 w 181"/>
              <a:gd name="T3" fmla="*/ 2147483646 h 45"/>
              <a:gd name="T4" fmla="*/ 2147483646 w 181"/>
              <a:gd name="T5" fmla="*/ 0 h 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" h="45">
                <a:moveTo>
                  <a:pt x="0" y="0"/>
                </a:moveTo>
                <a:cubicBezTo>
                  <a:pt x="30" y="22"/>
                  <a:pt x="60" y="45"/>
                  <a:pt x="90" y="45"/>
                </a:cubicBezTo>
                <a:cubicBezTo>
                  <a:pt x="120" y="45"/>
                  <a:pt x="150" y="22"/>
                  <a:pt x="18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7050" name="Line 10">
            <a:extLst>
              <a:ext uri="{FF2B5EF4-FFF2-40B4-BE49-F238E27FC236}">
                <a16:creationId xmlns:a16="http://schemas.microsoft.com/office/drawing/2014/main" id="{976F5445-E826-49E0-8C8D-DD8D01FDE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35004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5E3DF407-9371-480D-A9CC-1362DF192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37893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7052" name="Line 12">
            <a:extLst>
              <a:ext uri="{FF2B5EF4-FFF2-40B4-BE49-F238E27FC236}">
                <a16:creationId xmlns:a16="http://schemas.microsoft.com/office/drawing/2014/main" id="{E80E0911-5C9E-435F-8973-B5712BD69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41497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7053" name="Line 13">
            <a:extLst>
              <a:ext uri="{FF2B5EF4-FFF2-40B4-BE49-F238E27FC236}">
                <a16:creationId xmlns:a16="http://schemas.microsoft.com/office/drawing/2014/main" id="{BA50A0D6-BEE1-4AAF-BE05-33FB932BB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45100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7054" name="Line 14">
            <a:extLst>
              <a:ext uri="{FF2B5EF4-FFF2-40B4-BE49-F238E27FC236}">
                <a16:creationId xmlns:a16="http://schemas.microsoft.com/office/drawing/2014/main" id="{A3FEFA9A-7907-4667-884E-C62485DD3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2438" y="35004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7055" name="Line 15">
            <a:extLst>
              <a:ext uri="{FF2B5EF4-FFF2-40B4-BE49-F238E27FC236}">
                <a16:creationId xmlns:a16="http://schemas.microsoft.com/office/drawing/2014/main" id="{2E35F151-983C-4CBA-9F81-8F90E993A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2438" y="37893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7056" name="Line 16">
            <a:extLst>
              <a:ext uri="{FF2B5EF4-FFF2-40B4-BE49-F238E27FC236}">
                <a16:creationId xmlns:a16="http://schemas.microsoft.com/office/drawing/2014/main" id="{7F536BD4-CD2C-4A13-A42E-EFF524F26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2438" y="41497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7057" name="Line 17">
            <a:extLst>
              <a:ext uri="{FF2B5EF4-FFF2-40B4-BE49-F238E27FC236}">
                <a16:creationId xmlns:a16="http://schemas.microsoft.com/office/drawing/2014/main" id="{9A63568A-71DB-4819-9FE8-49E7A3D1F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2438" y="45100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7058" name="Text Box 18">
            <a:extLst>
              <a:ext uri="{FF2B5EF4-FFF2-40B4-BE49-F238E27FC236}">
                <a16:creationId xmlns:a16="http://schemas.microsoft.com/office/drawing/2014/main" id="{A97FB630-53DB-4282-8323-F81B7CC9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00526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DI</a:t>
            </a:r>
            <a:endParaRPr lang="cs-CZ" altLang="cs-CZ"/>
          </a:p>
        </p:txBody>
      </p:sp>
      <p:sp>
        <p:nvSpPr>
          <p:cNvPr id="87059" name="Text Box 19">
            <a:extLst>
              <a:ext uri="{FF2B5EF4-FFF2-40B4-BE49-F238E27FC236}">
                <a16:creationId xmlns:a16="http://schemas.microsoft.com/office/drawing/2014/main" id="{A7B8D8CD-DECC-4336-90BA-AA869049A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43656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DO</a:t>
            </a:r>
            <a:endParaRPr lang="cs-CZ" altLang="cs-CZ"/>
          </a:p>
        </p:txBody>
      </p:sp>
      <p:sp>
        <p:nvSpPr>
          <p:cNvPr id="87060" name="Text Box 20">
            <a:extLst>
              <a:ext uri="{FF2B5EF4-FFF2-40B4-BE49-F238E27FC236}">
                <a16:creationId xmlns:a16="http://schemas.microsoft.com/office/drawing/2014/main" id="{9B8C68E1-9599-492B-AFC4-FE874FC0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6449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CLK</a:t>
            </a:r>
            <a:endParaRPr lang="cs-CZ" altLang="cs-CZ"/>
          </a:p>
        </p:txBody>
      </p:sp>
      <p:sp>
        <p:nvSpPr>
          <p:cNvPr id="87061" name="Text Box 21">
            <a:extLst>
              <a:ext uri="{FF2B5EF4-FFF2-40B4-BE49-F238E27FC236}">
                <a16:creationId xmlns:a16="http://schemas.microsoft.com/office/drawing/2014/main" id="{589D362C-0A81-4B69-9864-47BF48811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35756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CS</a:t>
            </a:r>
            <a:endParaRPr lang="cs-CZ" altLang="cs-CZ"/>
          </a:p>
        </p:txBody>
      </p:sp>
      <p:sp>
        <p:nvSpPr>
          <p:cNvPr id="87062" name="Text Box 22">
            <a:extLst>
              <a:ext uri="{FF2B5EF4-FFF2-40B4-BE49-F238E27FC236}">
                <a16:creationId xmlns:a16="http://schemas.microsoft.com/office/drawing/2014/main" id="{158360C5-429E-47AF-9E87-A2454AA3C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2845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Ucc</a:t>
            </a:r>
            <a:endParaRPr lang="cs-CZ" altLang="cs-CZ"/>
          </a:p>
        </p:txBody>
      </p:sp>
      <p:sp>
        <p:nvSpPr>
          <p:cNvPr id="87063" name="Text Box 23">
            <a:extLst>
              <a:ext uri="{FF2B5EF4-FFF2-40B4-BE49-F238E27FC236}">
                <a16:creationId xmlns:a16="http://schemas.microsoft.com/office/drawing/2014/main" id="{32878671-728E-470D-8D95-135851D21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292600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GND</a:t>
            </a:r>
            <a:endParaRPr lang="cs-CZ" altLang="cs-CZ"/>
          </a:p>
        </p:txBody>
      </p:sp>
      <p:sp>
        <p:nvSpPr>
          <p:cNvPr id="87064" name="Text Box 24">
            <a:extLst>
              <a:ext uri="{FF2B5EF4-FFF2-40B4-BE49-F238E27FC236}">
                <a16:creationId xmlns:a16="http://schemas.microsoft.com/office/drawing/2014/main" id="{E03AF73F-D79F-4AE4-A229-BDDEAC5E9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44900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NU</a:t>
            </a:r>
            <a:endParaRPr lang="cs-CZ" altLang="cs-CZ"/>
          </a:p>
        </p:txBody>
      </p:sp>
      <p:sp>
        <p:nvSpPr>
          <p:cNvPr id="87065" name="Text Box 25">
            <a:extLst>
              <a:ext uri="{FF2B5EF4-FFF2-40B4-BE49-F238E27FC236}">
                <a16:creationId xmlns:a16="http://schemas.microsoft.com/office/drawing/2014/main" id="{893918B5-F939-4712-9D33-3DBC8521B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4005263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cs-CZ"/>
              <a:t> ORG</a:t>
            </a:r>
            <a:endParaRPr lang="cs-CZ" altLang="cs-C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6D2507DB-05DD-48E9-A89E-39B3B6846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EPROM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2BA95D8-7521-4F8F-99B5-E3F7664F4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535487"/>
          </a:xfrm>
        </p:spPr>
        <p:txBody>
          <a:bodyPr/>
          <a:lstStyle/>
          <a:p>
            <a:r>
              <a:rPr lang="cs-CZ" altLang="cs-CZ" sz="1800" b="1" dirty="0" err="1"/>
              <a:t>E</a:t>
            </a:r>
            <a:r>
              <a:rPr lang="cs-CZ" altLang="cs-CZ" sz="1800" dirty="0" err="1"/>
              <a:t>rasable</a:t>
            </a:r>
            <a:r>
              <a:rPr lang="cs-CZ" altLang="cs-CZ" sz="1800" dirty="0"/>
              <a:t> </a:t>
            </a:r>
            <a:r>
              <a:rPr lang="cs-CZ" altLang="cs-CZ" sz="1800" b="1" dirty="0" err="1"/>
              <a:t>P</a:t>
            </a:r>
            <a:r>
              <a:rPr lang="cs-CZ" altLang="cs-CZ" sz="1800" dirty="0" err="1"/>
              <a:t>rogramable</a:t>
            </a:r>
            <a:r>
              <a:rPr lang="cs-CZ" altLang="cs-CZ" sz="1800" dirty="0"/>
              <a:t> </a:t>
            </a:r>
            <a:r>
              <a:rPr lang="cs-CZ" altLang="cs-CZ" sz="1800" b="1" dirty="0" err="1"/>
              <a:t>R</a:t>
            </a:r>
            <a:r>
              <a:rPr lang="cs-CZ" altLang="cs-CZ" sz="1800" dirty="0" err="1"/>
              <a:t>ead</a:t>
            </a:r>
            <a:r>
              <a:rPr lang="cs-CZ" altLang="cs-CZ" sz="1800" dirty="0"/>
              <a:t> </a:t>
            </a:r>
            <a:r>
              <a:rPr lang="cs-CZ" altLang="cs-CZ" sz="1800" b="1" dirty="0" err="1"/>
              <a:t>O</a:t>
            </a:r>
            <a:r>
              <a:rPr lang="cs-CZ" altLang="cs-CZ" sz="1800" dirty="0" err="1"/>
              <a:t>nly</a:t>
            </a:r>
            <a:r>
              <a:rPr lang="cs-CZ" altLang="cs-CZ" sz="1800" dirty="0"/>
              <a:t> </a:t>
            </a:r>
            <a:r>
              <a:rPr lang="cs-CZ" altLang="cs-CZ" sz="1800" b="1" dirty="0" err="1"/>
              <a:t>M</a:t>
            </a:r>
            <a:r>
              <a:rPr lang="cs-CZ" altLang="cs-CZ" sz="1800" dirty="0" err="1"/>
              <a:t>emory</a:t>
            </a:r>
            <a:endParaRPr lang="cs-CZ" altLang="cs-CZ" sz="1800" dirty="0"/>
          </a:p>
          <a:p>
            <a:r>
              <a:rPr lang="cs-CZ" altLang="cs-CZ" sz="1800" dirty="0"/>
              <a:t>Obsah paměti lze několikrát zapsat a smazat</a:t>
            </a:r>
          </a:p>
          <a:p>
            <a:r>
              <a:rPr lang="cs-CZ" altLang="cs-CZ" sz="1800" dirty="0"/>
              <a:t>Mazání se však u těchto pamětí neprovádí elektrickým signálem, ale ultrafialovým zářením</a:t>
            </a:r>
          </a:p>
          <a:p>
            <a:r>
              <a:rPr lang="cs-CZ" altLang="cs-CZ" sz="1800" dirty="0"/>
              <a:t>Obsah lze zapsat jen v programátoru pamětí EPROM</a:t>
            </a:r>
          </a:p>
          <a:p>
            <a:r>
              <a:rPr lang="cs-CZ" altLang="cs-CZ" sz="1800" dirty="0"/>
              <a:t>Paměťové buňky jsou tvořeny tranzistory MOSFET s nábojem zanechaným na izolovaném hradle (udrží se v ní elektrický náboj po velmi dlouhou dobu, řádově desítky let)</a:t>
            </a:r>
          </a:p>
          <a:p>
            <a:r>
              <a:rPr lang="cs-CZ" altLang="cs-CZ" sz="1800" dirty="0"/>
              <a:t>Tento náboj lze smazat ve všech buňkách současně delším působením UV záření - tím se paměť uvede zpět do výchozího stavu</a:t>
            </a:r>
          </a:p>
          <a:p>
            <a:r>
              <a:rPr lang="cs-CZ" altLang="cs-CZ" sz="1800" dirty="0"/>
              <a:t>Paměti jsou vybaveny okénkem, které UV propustí  </a:t>
            </a:r>
          </a:p>
          <a:p>
            <a:r>
              <a:rPr lang="cs-CZ" altLang="cs-CZ" sz="1800" dirty="0"/>
              <a:t>Levnější paměti okénko nemají - lze je tedy ale naprogramovat jen jednou (OTP – </a:t>
            </a:r>
            <a:r>
              <a:rPr lang="cs-CZ" altLang="cs-CZ" sz="1800" dirty="0" err="1"/>
              <a:t>One</a:t>
            </a:r>
            <a:r>
              <a:rPr lang="cs-CZ" altLang="cs-CZ" sz="1800" dirty="0"/>
              <a:t> Time </a:t>
            </a:r>
            <a:r>
              <a:rPr lang="cs-CZ" altLang="cs-CZ" sz="1800" dirty="0" err="1"/>
              <a:t>Programable</a:t>
            </a:r>
            <a:r>
              <a:rPr lang="cs-CZ" altLang="cs-CZ" sz="1800" dirty="0"/>
              <a:t>)  - jde pak o jednu z variant PROM pamětí, kde buňka není tvořena tavnou pojistkou, ale svou strukturou odpovídá EPROM paměti</a:t>
            </a:r>
          </a:p>
        </p:txBody>
      </p:sp>
    </p:spTree>
  </p:cSld>
  <p:clrMapOvr>
    <a:masterClrMapping/>
  </p:clrMapOvr>
  <p:transition advTm="222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F88778B2-1C7B-418E-A4DB-1D3E2FDE0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EPROM</a:t>
            </a:r>
          </a:p>
        </p:txBody>
      </p:sp>
      <p:pic>
        <p:nvPicPr>
          <p:cNvPr id="50180" name="Picture 3">
            <a:extLst>
              <a:ext uri="{FF2B5EF4-FFF2-40B4-BE49-F238E27FC236}">
                <a16:creationId xmlns:a16="http://schemas.microsoft.com/office/drawing/2014/main" id="{54AD53DE-2F99-4582-BC29-5BBBDE0BE39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0181" name="Text Box 4">
            <a:extLst>
              <a:ext uri="{FF2B5EF4-FFF2-40B4-BE49-F238E27FC236}">
                <a16:creationId xmlns:a16="http://schemas.microsoft.com/office/drawing/2014/main" id="{EFF550BB-D80B-4CDF-9D92-9BFE5B4D6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908050"/>
            <a:ext cx="295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cs-CZ" altLang="cs-CZ"/>
              <a:t>Okénko</a:t>
            </a:r>
          </a:p>
        </p:txBody>
      </p:sp>
      <p:sp>
        <p:nvSpPr>
          <p:cNvPr id="50182" name="Line 5">
            <a:extLst>
              <a:ext uri="{FF2B5EF4-FFF2-40B4-BE49-F238E27FC236}">
                <a16:creationId xmlns:a16="http://schemas.microsoft.com/office/drawing/2014/main" id="{808606D4-C39C-43BD-BB8A-47132FE05C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3438" y="1196975"/>
            <a:ext cx="433387" cy="18716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F19B97-3913-4CA5-940C-310CD042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Programátor EPROM pamětí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2D08789-DA04-46CA-A1A1-439773802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28735"/>
            <a:ext cx="4788024" cy="3350612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6A1C244C-6E75-4B11-A525-08E184C59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27" y="2564904"/>
            <a:ext cx="38100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2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1522E39F-2E4E-4A9D-95B3-F91065415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543800" cy="1295400"/>
          </a:xfrm>
        </p:spPr>
        <p:txBody>
          <a:bodyPr/>
          <a:lstStyle/>
          <a:p>
            <a:r>
              <a:rPr lang="cs-CZ" altLang="cs-CZ" dirty="0"/>
              <a:t>Paměti EPROM - zápis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1354625-87E8-451C-850A-6876B2D6D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altLang="cs-CZ" sz="1800" b="1" dirty="0"/>
              <a:t>Výchozí stav paměti: </a:t>
            </a:r>
            <a:r>
              <a:rPr lang="cs-CZ" altLang="cs-CZ" sz="1800" dirty="0"/>
              <a:t>Tranzistory ve všech paměťových buňkách jsou </a:t>
            </a:r>
            <a:r>
              <a:rPr lang="cs-CZ" altLang="cs-CZ" sz="1800" b="1" dirty="0"/>
              <a:t>zavřené</a:t>
            </a:r>
          </a:p>
          <a:p>
            <a:r>
              <a:rPr lang="cs-CZ" altLang="cs-CZ" sz="1800" dirty="0"/>
              <a:t>Zápis se provádí vyšším elektrickým napětím přivedeným na tranzistor, kde  elektron překoná nevodivou vrstvičku, která elektrodu izoluje od substrátu a nemá již dostatečnou energii k tomu, aby přeskočil zpět</a:t>
            </a:r>
          </a:p>
          <a:p>
            <a:r>
              <a:rPr lang="cs-CZ" altLang="cs-CZ" sz="1800" dirty="0"/>
              <a:t>Tranzistor se otevře a zůstává otevřený - elektrický náboj v izolované elektrodě otevírá kanál tranzistoru, který se stává vodivým</a:t>
            </a:r>
          </a:p>
          <a:p>
            <a:r>
              <a:rPr lang="cs-CZ" altLang="cs-CZ" sz="1800" dirty="0"/>
              <a:t>Zapsaná informace je zapamatována a může být následně čtena tak, že se zjišťuje, zda je příslušný tranzistor otevřený nebo zavřený – přes </a:t>
            </a:r>
            <a:r>
              <a:rPr lang="cs-CZ" altLang="cs-CZ" sz="1800" b="1" dirty="0"/>
              <a:t>otevřený tranzistor </a:t>
            </a:r>
            <a:r>
              <a:rPr lang="cs-CZ" altLang="cs-CZ" sz="1800" dirty="0"/>
              <a:t>se datový vodič propojí se zemí a je detekována </a:t>
            </a:r>
            <a:r>
              <a:rPr lang="cs-CZ" altLang="cs-CZ" sz="1800" b="1" dirty="0"/>
              <a:t>nula</a:t>
            </a:r>
          </a:p>
          <a:p>
            <a:r>
              <a:rPr lang="cs-CZ" altLang="cs-CZ" sz="1800" dirty="0"/>
              <a:t>Tímto způsobem je tedy možné, za použití vyššího programovacího napětí (cca 20V) zapsat do libovolného místa paměti </a:t>
            </a:r>
            <a:r>
              <a:rPr lang="cs-CZ" altLang="cs-CZ" sz="1800" i="1" dirty="0"/>
              <a:t>EPROM</a:t>
            </a:r>
            <a:r>
              <a:rPr lang="cs-CZ" altLang="cs-CZ" sz="1800" dirty="0"/>
              <a:t> bit s hodnotou </a:t>
            </a:r>
            <a:r>
              <a:rPr lang="cs-CZ" altLang="cs-CZ" sz="1800" b="1" dirty="0"/>
              <a:t>nula</a:t>
            </a:r>
          </a:p>
          <a:p>
            <a:r>
              <a:rPr lang="cs-CZ" altLang="cs-CZ" sz="1800" b="1" dirty="0"/>
              <a:t>Zápis jedničky není možný</a:t>
            </a:r>
            <a:r>
              <a:rPr lang="cs-CZ" altLang="cs-CZ" sz="1800" dirty="0"/>
              <a:t>, tranzistor nelze jednoduše opět zavřít</a:t>
            </a:r>
          </a:p>
          <a:p>
            <a:r>
              <a:rPr lang="cs-CZ" altLang="cs-CZ" sz="1800" dirty="0"/>
              <a:t>Paměti EPROM obvykle mají napájecí vývod pro přivedení běžného nízkého provozního napětí a ještě druhý napájecí vývod pro přívod vyššího napětí při programování (zápisu dat)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70513F45-3153-4FFC-8A83-68794A33A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Paměti EPROM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997EB4D-EAA8-4E89-87EE-85CE1949C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cs-CZ" altLang="cs-CZ" sz="1600" dirty="0"/>
              <a:t>Zápis jedničky do paměťové buňky není možný</a:t>
            </a:r>
          </a:p>
          <a:p>
            <a:pPr>
              <a:lnSpc>
                <a:spcPct val="90000"/>
              </a:lnSpc>
            </a:pPr>
            <a:r>
              <a:rPr lang="cs-CZ" altLang="cs-CZ" sz="1600" dirty="0"/>
              <a:t>Jediným řešením je smazání paměti</a:t>
            </a:r>
          </a:p>
          <a:p>
            <a:pPr>
              <a:lnSpc>
                <a:spcPct val="90000"/>
              </a:lnSpc>
            </a:pPr>
            <a:r>
              <a:rPr lang="cs-CZ" altLang="cs-CZ" sz="1600" dirty="0"/>
              <a:t>Smazáním paměti se zapíše jednička do všech buněk (výchozí stav po smazání = všechny tranzistory zavřené = všechny bity ve stavu 1)</a:t>
            </a:r>
          </a:p>
          <a:p>
            <a:pPr>
              <a:lnSpc>
                <a:spcPct val="90000"/>
              </a:lnSpc>
            </a:pPr>
            <a:r>
              <a:rPr lang="cs-CZ" altLang="cs-CZ" sz="1600" dirty="0"/>
              <a:t>Paměť se maže </a:t>
            </a:r>
            <a:r>
              <a:rPr lang="cs-CZ" altLang="cs-CZ" sz="1600" b="1" dirty="0"/>
              <a:t>UV zářením </a:t>
            </a:r>
            <a:r>
              <a:rPr lang="cs-CZ" altLang="cs-CZ" sz="1600" dirty="0"/>
              <a:t>– fotony s krátkou vlnovou délkou a vysokou energií umí „vyrazit náboj“ zachycený na izolovaném hradle</a:t>
            </a:r>
          </a:p>
          <a:p>
            <a:pPr>
              <a:lnSpc>
                <a:spcPct val="90000"/>
              </a:lnSpc>
            </a:pPr>
            <a:r>
              <a:rPr lang="cs-CZ" altLang="cs-CZ" sz="1600" dirty="0"/>
              <a:t>Mažou se všechny buňky naráz (není možné něco smazat a něco ne)</a:t>
            </a:r>
          </a:p>
          <a:p>
            <a:pPr>
              <a:lnSpc>
                <a:spcPct val="90000"/>
              </a:lnSpc>
            </a:pPr>
            <a:r>
              <a:rPr lang="cs-CZ" altLang="cs-CZ" sz="1600" dirty="0"/>
              <a:t>Mazání obvykle trvá několik minut</a:t>
            </a:r>
          </a:p>
          <a:p>
            <a:pPr>
              <a:lnSpc>
                <a:spcPct val="90000"/>
              </a:lnSpc>
            </a:pPr>
            <a:r>
              <a:rPr lang="cs-CZ" altLang="cs-CZ" sz="1600" dirty="0"/>
              <a:t>Mazání je možné několikrát opakovat, ovšem s tím, že se postupně vlastnosti čipu degradují a spolehlivost paměti klesá</a:t>
            </a:r>
          </a:p>
          <a:p>
            <a:pPr>
              <a:lnSpc>
                <a:spcPct val="90000"/>
              </a:lnSpc>
            </a:pPr>
            <a:r>
              <a:rPr lang="cs-CZ" altLang="cs-CZ" sz="1600" dirty="0"/>
              <a:t>Po smazání je třeba zkontrolovat, zda se všechny bity nacházejí ve stavu 1 – pokud ne, je potřeba pokračovat v mazání </a:t>
            </a:r>
          </a:p>
          <a:p>
            <a:pPr>
              <a:lnSpc>
                <a:spcPct val="90000"/>
              </a:lnSpc>
            </a:pPr>
            <a:r>
              <a:rPr lang="cs-CZ" altLang="cs-CZ" sz="1600" dirty="0"/>
              <a:t>EPROM obvody mají vývody pro napájení při běžném provozu a pro programovací napájení (vyšší)</a:t>
            </a:r>
          </a:p>
          <a:p>
            <a:pPr>
              <a:lnSpc>
                <a:spcPct val="90000"/>
              </a:lnSpc>
            </a:pPr>
            <a:r>
              <a:rPr lang="cs-CZ" altLang="cs-CZ" sz="1600" dirty="0"/>
              <a:t>Režim programování se aktivuje vývodem PGM (u některých chipů není přítomen)</a:t>
            </a:r>
          </a:p>
          <a:p>
            <a:pPr>
              <a:lnSpc>
                <a:spcPct val="90000"/>
              </a:lnSpc>
            </a:pPr>
            <a:r>
              <a:rPr lang="cs-CZ" altLang="cs-CZ" sz="1600" dirty="0"/>
              <a:t>Programovací postupy i napětí se u jednotlivých typů různých výrobců liší. Programátor musí identifikovat typ a výrobce chipu</a:t>
            </a:r>
          </a:p>
          <a:p>
            <a:pPr marL="0" indent="0">
              <a:lnSpc>
                <a:spcPct val="90000"/>
              </a:lnSpc>
              <a:buNone/>
            </a:pPr>
            <a:endParaRPr lang="cs-CZ" altLang="cs-CZ" sz="1600" dirty="0"/>
          </a:p>
        </p:txBody>
      </p:sp>
    </p:spTree>
  </p:cSld>
  <p:clrMapOvr>
    <a:masterClrMapping/>
  </p:clrMapOvr>
  <p:transition advTm="1360"/>
</p:sld>
</file>

<file path=ppt/theme/theme1.xml><?xml version="1.0" encoding="utf-8"?>
<a:theme xmlns:a="http://schemas.openxmlformats.org/drawingml/2006/main" name="Síť">
  <a:themeElements>
    <a:clrScheme name="Síť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íť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íť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íť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2" ma:contentTypeDescription="Vytvoří nový dokument" ma:contentTypeScope="" ma:versionID="eafae4565c518caa62d4da08735c7f48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4aa9e07a25eb4b13cbdf99461fe2be0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4638F3-EF02-41B2-922C-8C4EC3B3F697}"/>
</file>

<file path=customXml/itemProps2.xml><?xml version="1.0" encoding="utf-8"?>
<ds:datastoreItem xmlns:ds="http://schemas.openxmlformats.org/officeDocument/2006/customXml" ds:itemID="{9542AC48-90E1-4ACA-8B8A-9AF8858759DB}"/>
</file>

<file path=customXml/itemProps3.xml><?xml version="1.0" encoding="utf-8"?>
<ds:datastoreItem xmlns:ds="http://schemas.openxmlformats.org/officeDocument/2006/customXml" ds:itemID="{2A8EB63A-1B32-4350-A1D5-612A634A53B2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1489</TotalTime>
  <Words>3966</Words>
  <Application>Microsoft Office PowerPoint</Application>
  <PresentationFormat>Předvádění na obrazovce (4:3)</PresentationFormat>
  <Paragraphs>385</Paragraphs>
  <Slides>40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40</vt:i4>
      </vt:variant>
    </vt:vector>
  </HeadingPairs>
  <TitlesOfParts>
    <vt:vector size="44" baseType="lpstr">
      <vt:lpstr>Arial</vt:lpstr>
      <vt:lpstr>Times New Roman</vt:lpstr>
      <vt:lpstr>Wingdings</vt:lpstr>
      <vt:lpstr>Síť</vt:lpstr>
      <vt:lpstr>Paměti nezávislé na napájení</vt:lpstr>
      <vt:lpstr>Paměti ROM</vt:lpstr>
      <vt:lpstr>Paměti ROM</vt:lpstr>
      <vt:lpstr>Paměti PROM</vt:lpstr>
      <vt:lpstr>Paměti EPROM</vt:lpstr>
      <vt:lpstr>EPROM</vt:lpstr>
      <vt:lpstr>Programátor EPROM pamětí</vt:lpstr>
      <vt:lpstr>Paměti EPROM - zápis</vt:lpstr>
      <vt:lpstr>Paměti EPROM</vt:lpstr>
      <vt:lpstr>Paměti EPROM</vt:lpstr>
      <vt:lpstr>Paměti EPROM</vt:lpstr>
      <vt:lpstr>Paměti EPROM</vt:lpstr>
      <vt:lpstr>Paměti EEPROM</vt:lpstr>
      <vt:lpstr>Paměti EEPROM</vt:lpstr>
      <vt:lpstr>Srovnání EEPROM a SRAM</vt:lpstr>
      <vt:lpstr>Paměti EEPROM</vt:lpstr>
      <vt:lpstr>Paměti EEPROM</vt:lpstr>
      <vt:lpstr>Sériové EEPROM</vt:lpstr>
      <vt:lpstr>Sériové EEPROM</vt:lpstr>
      <vt:lpstr>Paměti FLASH</vt:lpstr>
      <vt:lpstr>Paměti FLASH - mazání</vt:lpstr>
      <vt:lpstr>Paměti flash - úložiště</vt:lpstr>
      <vt:lpstr>Paměti FLASH</vt:lpstr>
      <vt:lpstr>FLASH životnost</vt:lpstr>
      <vt:lpstr>FLASH paměti</vt:lpstr>
      <vt:lpstr>FLASH NOR</vt:lpstr>
      <vt:lpstr>FLASH NAND</vt:lpstr>
      <vt:lpstr>FLASH NAND</vt:lpstr>
      <vt:lpstr>NAND a NOR Flash paměti</vt:lpstr>
      <vt:lpstr>MLC FLASH</vt:lpstr>
      <vt:lpstr>FLASH MLC</vt:lpstr>
      <vt:lpstr>Paměti NVRAM</vt:lpstr>
      <vt:lpstr>Zálohované paměti SRAM</vt:lpstr>
      <vt:lpstr>Zálohovaná paměť SRAM</vt:lpstr>
      <vt:lpstr>Vícebranové paměti</vt:lpstr>
      <vt:lpstr>Vícebránová paměť</vt:lpstr>
      <vt:lpstr>Kontrolní otázky</vt:lpstr>
      <vt:lpstr>Kontrolní otázky</vt:lpstr>
      <vt:lpstr>Kontrolní otázky</vt:lpstr>
      <vt:lpstr>Kontrolní 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PAMĚTI</dc:title>
  <dc:creator>Radek Jelínek</dc:creator>
  <cp:lastModifiedBy>Radek</cp:lastModifiedBy>
  <cp:revision>142</cp:revision>
  <dcterms:created xsi:type="dcterms:W3CDTF">2004-03-01T19:58:31Z</dcterms:created>
  <dcterms:modified xsi:type="dcterms:W3CDTF">2021-03-26T13:10:28Z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