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6"/>
  </p:notesMasterIdLst>
  <p:sldIdLst>
    <p:sldId id="301" r:id="rId2"/>
    <p:sldId id="297" r:id="rId3"/>
    <p:sldId id="284" r:id="rId4"/>
    <p:sldId id="302" r:id="rId5"/>
    <p:sldId id="303" r:id="rId6"/>
    <p:sldId id="304" r:id="rId7"/>
    <p:sldId id="305" r:id="rId8"/>
    <p:sldId id="298" r:id="rId9"/>
    <p:sldId id="306" r:id="rId10"/>
    <p:sldId id="307" r:id="rId11"/>
    <p:sldId id="308" r:id="rId12"/>
    <p:sldId id="309" r:id="rId13"/>
    <p:sldId id="310" r:id="rId14"/>
    <p:sldId id="311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5B3AAC9-5004-492E-99DF-795BFBABF3B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7B89144-DAF3-4215-967F-287002B6A75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749EEAB-E40F-43DF-AA59-DBEDA2175CE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FECCF728-AFEE-4720-A9AC-D7CBD590D55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noProof="0"/>
              <a:t>Klepnutím lze upravit styly předlohy textu.</a:t>
            </a:r>
          </a:p>
          <a:p>
            <a:pPr lvl="1"/>
            <a:r>
              <a:rPr lang="cs-CZ" altLang="cs-CZ" noProof="0"/>
              <a:t>Druhá úroveň</a:t>
            </a:r>
          </a:p>
          <a:p>
            <a:pPr lvl="2"/>
            <a:r>
              <a:rPr lang="cs-CZ" altLang="cs-CZ" noProof="0"/>
              <a:t>Třetí úroveň</a:t>
            </a:r>
          </a:p>
          <a:p>
            <a:pPr lvl="3"/>
            <a:r>
              <a:rPr lang="cs-CZ" altLang="cs-CZ" noProof="0"/>
              <a:t>Čtvrtá úroveň</a:t>
            </a:r>
          </a:p>
          <a:p>
            <a:pPr lvl="4"/>
            <a:r>
              <a:rPr lang="cs-CZ" altLang="cs-CZ" noProof="0"/>
              <a:t>Pátá úroveň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0798CCC-0C02-43EE-9C70-3FF49390DD6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3CC5CA53-5262-4884-8E50-2554465FCE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1C16C20-989A-4E4A-AE83-C1C877BC2745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DBE0D5CE-6249-4DEC-908B-0E53A76F4DD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4873BD7D-C019-42FD-875E-C00B05DBE0A6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68D48AAE-E0B3-48EA-9A7A-ADE9F0350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3C8FB4B1-7E50-4A26-BA98-539899250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A3F3044B-F3E4-46DA-BD77-02E878117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93B3AFCB-374C-4197-91EA-7C9A63536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68C13F2B-CBD1-4968-A52F-6DCD44F52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2B6C1D15-C902-4B5A-998F-3F2B3894C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7DBE0623-EA6E-4082-B9C2-614852FE9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C6DD443A-1D9B-48F1-BD5E-C6DDC3E2B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D263B193-8625-4316-A0B4-28EBCE925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4CF7D000-1EF8-48A8-869F-E95642650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99E01216-D887-4BB0-AF72-609DC1570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4BA6E6EB-3AC8-482C-873E-9156A1849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CEB49864-CAB1-4330-A4F6-84B3E324D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74B77411-3D8C-4C19-9A2A-99AB1A6B9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F508EF01-F181-4355-B653-DEC8ADDE7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2B9BEA55-5427-4A5D-91C1-1EFC36DDC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0788EC6C-2F45-41EE-8D9E-1ECB83C85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233670DF-637A-454F-948E-58E52594D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8B28D92E-357E-4FA5-AF5A-E5BEFB11D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1DD6C548-D5EB-43E9-8614-82C322974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D02A7900-0FF9-4D99-92B6-119F0AAC4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55F2B159-8287-45BE-95F9-52101EA54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62F6AF19-E035-410D-BDE3-6D42C8D36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2EC8E7E9-E36A-439E-BADF-DADDED2F9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317165EE-5003-4DAE-A65D-8BC29002C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1C727AB9-2E91-4798-8EE7-9A3CA091E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B0F39932-9F1C-4B72-B63F-EE31BA9FD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A63AFEB1-658D-4D7E-B3CA-FE1685D7B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062A3410-3B45-4FBA-BC5F-93CB2DB12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C875CED9-E0A8-465F-A0A5-6D47ECDE8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A1A1EA6C-2EFF-456C-B597-70B62E6C6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FA823D36-592A-409E-9C6B-6D696B0ECA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cs-CZ" altLang="en-US" noProof="0"/>
              <a:t>Klepnutím lze upravit styl předlohy nadpisů.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cs-CZ" altLang="en-US" noProof="0"/>
              <a:t>Klepnutím lze upravit styl předlohy podnadpisů.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9EADE8E3-249B-43C2-BEAA-6D8EDFBA18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985DFE46-556C-4CB9-B1AB-DFEDD15A9D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7758AEEF-0945-4B52-A56A-AB2EB2F2A8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9106BDF-2021-41E6-BD8E-756CBC8E62A1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95044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28416BA-EE62-4099-8E15-5A89EE0C3C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0FB1972-1775-4AF4-9C42-5BF2023B7D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AEA3CEA-BE20-4035-A87E-AAC617E21F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9747FB-2597-4C93-B18A-24A519F01837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264798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2CB082B-F953-44CB-9AD6-F4BFF59732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9C66DD1-F165-4384-B33F-B71D39330E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C69D5B7-2C02-4FA0-9C45-FA09D73BF3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D7C37-5796-4FA6-B99D-64754F064555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56003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C55176C-AA2F-46A9-B4E4-F80088236F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C49904D-A73C-4F21-BB41-B0A69F4F26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9E360C6-8B80-4417-85C2-823703E20E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926447-18B5-4796-BA72-A2D0ED322967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21626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69938B8-7960-4CDF-96A6-77463F1EA5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72D4EA6-1412-49AD-9012-3CADD05899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0248D36-C4E3-4230-AA2E-86875AE326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779DD8-3D12-4A96-AE49-2E2E5178F674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53567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8D9D8B4-C6E0-4877-AD7B-124A8366F0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165AC7E-5A8C-484E-A82F-091F876E6A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08C1F7E-8ECB-4AA6-866C-3E0DA0EB17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AF8E7-8DB7-4666-8B31-4D6FD562F5E4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63930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BA83203-EA98-4E9F-96F5-B972AD3BC9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A61AE32-6348-4AA3-A902-F0043728F7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B95DC59E-E5AA-4D0B-A9E6-156407EA8F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C9417-B4DA-4F33-9C9D-FA8871A27C47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543483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371720E-E2C3-44F1-845A-B754D36395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AFD6B2F-04B8-48DF-9573-5C231CD3E1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488C36F-786C-4678-82A6-5BF4F5E819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56A26-D8EF-4E95-B621-ABABA3CCB9D6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69971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0A087966-34BE-445A-99C4-705ABD59C8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1BA0442F-A3C8-44C6-BFD3-9C799E28F8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651D00F-5462-468E-8272-D1273C961D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012CE-0811-429D-B27E-6B79D1893F3A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27136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85EFFA4-787D-46FA-ADBC-A0DB14142F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4ECC49A-EF98-43A8-97DA-295CD13DD0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E311AE5-7374-47D3-B6DF-E344CCB486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C544C-C495-4167-9969-C4E61B7450E5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591221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2DB9FF6-A672-49B8-B196-6108C2DA62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CFD0F7E-AF0F-449D-BEF9-B1A23AC6D0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F69ED7B-A5DC-4299-BC37-D17C9A534F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721003-0FE9-4E2D-82AB-E04725ED507D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91967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01D64A7D-96C3-47B2-B959-5CD08085C9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F4C0760-D674-408A-8031-E0B1578CD8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en-US"/>
              <a:t>Klepnutím lze upravit styl předlohy nadpisů.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36D2AC2-C8B7-4D12-8EFF-E36A3B1BD9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en-US"/>
              <a:t>Klepnutím lze upravit styly předlohy textu.</a:t>
            </a:r>
          </a:p>
          <a:p>
            <a:pPr lvl="1"/>
            <a:r>
              <a:rPr lang="cs-CZ" altLang="en-US"/>
              <a:t>Druhá úroveň</a:t>
            </a:r>
          </a:p>
          <a:p>
            <a:pPr lvl="2"/>
            <a:r>
              <a:rPr lang="cs-CZ" altLang="en-US"/>
              <a:t>Třetí úroveň</a:t>
            </a:r>
          </a:p>
          <a:p>
            <a:pPr lvl="3"/>
            <a:r>
              <a:rPr lang="cs-CZ" altLang="en-US"/>
              <a:t>Čtvrtá úroveň</a:t>
            </a:r>
          </a:p>
          <a:p>
            <a:pPr lvl="4"/>
            <a:r>
              <a:rPr lang="cs-CZ" altLang="en-US"/>
              <a:t>Pátá úroveň</a:t>
            </a:r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CC0B97DC-940C-4546-B72B-B6E1BD59A06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093AFC71-6829-40C7-9DEE-A629C660D8C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DF867679-4971-45AB-A93F-7644D037557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57E188C3-91BE-40DC-A251-5579021A8465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EB549D1A-674A-4E1C-93C6-62C2C500E4D6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D02D47E8-0983-44C4-B561-03DC6FF29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9F597A00-7DAB-412D-AA27-1F918DB0A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9F08AE94-12D3-4B28-B1BE-7D0BD00E7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51212725-86E8-495B-B019-7B661DCEE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F32A1560-D6E2-4E18-A86B-2C711B302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4A153C0E-C179-4438-8D3D-091D55A02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9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09BFE127-3D06-48F1-ABEF-8A200550A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8DAF8C46-C5BF-4ED3-837C-D075B2FDE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D6F4AF55-5FB2-4152-99D6-DB4262D4D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D4A25070-EE1B-4B2C-95B1-82FEF4046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C0132ED7-0215-433C-AE32-5FEA6A40C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9E90023C-1FD5-47AB-951D-40D1DFCD5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966B26CD-7212-4F6C-B0A9-4A018182E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3B0472B3-315A-4213-9E5E-A6C0C3623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142B1D17-0FE0-400C-B9E0-CC58AE316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3062A6FD-BB6D-4C3C-BDC6-7356DBC04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9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108D6CB3-0170-424A-A4D9-E8DA318F0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750A39A7-AAEE-46D9-B942-3334676E1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FC1CF069-754D-4DB5-92E2-580590F93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9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43F2A96E-5082-4C5A-98DD-976965BCC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9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5BCAF476-A926-40EA-9871-4D8E273AB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C040977C-E704-472F-898D-D02B66FC3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15323BDE-6C54-4A66-9300-04F304312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BDEEFDA1-0996-4603-BFF6-21C16748F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8F20DC57-B74C-43D5-8291-BF49A0B43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3DE0F9A2-B409-42C3-802A-270948D2E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2FE262A7-7EB0-4FEB-BE45-3A4A151D9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0E540F65-3D0D-41DE-A0EC-F6D10BFBF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A82EE65C-5F6F-42A0-A141-E3936432B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8D061C74-89BD-4C52-BF07-A04F7D1A2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A43675A4-08F7-4200-A5F8-2E63A2D2E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Nadpis 1">
            <a:extLst>
              <a:ext uri="{FF2B5EF4-FFF2-40B4-BE49-F238E27FC236}">
                <a16:creationId xmlns:a16="http://schemas.microsoft.com/office/drawing/2014/main" id="{8A57A98D-2059-49F5-B032-19CFCD9CA6E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cs-CZ" altLang="cs-CZ" dirty="0" err="1"/>
              <a:t>Cache</a:t>
            </a:r>
            <a:r>
              <a:rPr lang="cs-CZ" altLang="cs-CZ" dirty="0"/>
              <a:t> paměti (2. část)</a:t>
            </a:r>
          </a:p>
        </p:txBody>
      </p:sp>
      <p:sp>
        <p:nvSpPr>
          <p:cNvPr id="4099" name="Podnadpis 2">
            <a:extLst>
              <a:ext uri="{FF2B5EF4-FFF2-40B4-BE49-F238E27FC236}">
                <a16:creationId xmlns:a16="http://schemas.microsoft.com/office/drawing/2014/main" id="{1FD980E6-E2B8-42C3-AA6C-2B20E08E46C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altLang="cs-CZ"/>
              <a:t>Hardware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4">
            <a:extLst>
              <a:ext uri="{FF2B5EF4-FFF2-40B4-BE49-F238E27FC236}">
                <a16:creationId xmlns:a16="http://schemas.microsoft.com/office/drawing/2014/main" id="{D217E67A-0AFF-44FD-92E5-171BB766E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altLang="cs-CZ" sz="2000" dirty="0"/>
              <a:t>Příklad: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000" dirty="0"/>
              <a:t>Na jaké adrese v hlavní operační paměti leží tento bajt?</a:t>
            </a:r>
          </a:p>
          <a:p>
            <a:pPr eaLnBrk="1" hangingPunct="1">
              <a:lnSpc>
                <a:spcPct val="90000"/>
              </a:lnSpc>
            </a:pPr>
            <a:endParaRPr lang="cs-CZ" altLang="cs-CZ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 "/>
            </a:pPr>
            <a:r>
              <a:rPr lang="cs-CZ" altLang="cs-CZ" sz="2000" dirty="0"/>
              <a:t>Klíč		Data	           platnost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 "/>
            </a:pPr>
            <a:r>
              <a:rPr lang="cs-CZ" altLang="cs-CZ" sz="2000" dirty="0"/>
              <a:t>1010100b	A7 12 C5 14	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 "/>
            </a:pPr>
            <a:r>
              <a:rPr lang="cs-CZ" altLang="cs-CZ" sz="2000" dirty="0"/>
              <a:t>0010100b	11 2E 7E FF	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 "/>
            </a:pPr>
            <a:r>
              <a:rPr lang="cs-CZ" altLang="cs-CZ" sz="2000" dirty="0"/>
              <a:t>0000000b	00 00 00 00 	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 "/>
            </a:pPr>
            <a:r>
              <a:rPr lang="cs-CZ" altLang="cs-CZ" sz="2000" dirty="0"/>
              <a:t>1110111b	14 00 14 00	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 "/>
            </a:pPr>
            <a:r>
              <a:rPr lang="cs-CZ" altLang="cs-CZ" sz="2000" dirty="0"/>
              <a:t>1010101b	B2 01 12 00	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 "/>
            </a:pPr>
            <a:r>
              <a:rPr lang="cs-CZ" altLang="cs-CZ" sz="2000" dirty="0"/>
              <a:t>1010111b	11 </a:t>
            </a:r>
            <a:r>
              <a:rPr lang="cs-CZ" altLang="cs-CZ" sz="2000" dirty="0">
                <a:solidFill>
                  <a:srgbClr val="FF0000"/>
                </a:solidFill>
              </a:rPr>
              <a:t>2A</a:t>
            </a:r>
            <a:r>
              <a:rPr lang="cs-CZ" altLang="cs-CZ" sz="2000" dirty="0"/>
              <a:t> 11 32	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 "/>
            </a:pPr>
            <a:r>
              <a:rPr lang="cs-CZ" altLang="cs-CZ" sz="2000" dirty="0"/>
              <a:t>0011000b	22 2B 2E F1	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 "/>
            </a:pPr>
            <a:r>
              <a:rPr lang="cs-CZ" altLang="cs-CZ" sz="2000" dirty="0"/>
              <a:t>1000000b	5C 51 11 10	1	</a:t>
            </a:r>
            <a:r>
              <a:rPr lang="cs-CZ" altLang="cs-CZ" sz="2600" dirty="0"/>
              <a:t> 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C0089641-1CD6-4C41-8B22-09C18A1569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Plně asociativní cache</a:t>
            </a:r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80487D81-2F2F-4E6B-8749-5CC577DDA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636838"/>
            <a:ext cx="1368425" cy="3529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4AE98C69-A482-47DF-8CFE-3AA7E098D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2636838"/>
            <a:ext cx="1800225" cy="3529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C35F42E4-240D-4EA4-8806-15804C9AB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2636838"/>
            <a:ext cx="1295400" cy="3529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19464" name="Line 8">
            <a:extLst>
              <a:ext uri="{FF2B5EF4-FFF2-40B4-BE49-F238E27FC236}">
                <a16:creationId xmlns:a16="http://schemas.microsoft.com/office/drawing/2014/main" id="{FA115900-0B71-4CD7-9EA4-0F59393B254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2997200"/>
            <a:ext cx="4464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cxnSp>
        <p:nvCxnSpPr>
          <p:cNvPr id="3" name="Přímá spojnice se šipkou 2">
            <a:extLst>
              <a:ext uri="{FF2B5EF4-FFF2-40B4-BE49-F238E27FC236}">
                <a16:creationId xmlns:a16="http://schemas.microsoft.com/office/drawing/2014/main" id="{F29F6FF2-3F25-461D-9CE7-80F4C407BC07}"/>
              </a:ext>
            </a:extLst>
          </p:cNvPr>
          <p:cNvCxnSpPr>
            <a:cxnSpLocks/>
          </p:cNvCxnSpPr>
          <p:nvPr/>
        </p:nvCxnSpPr>
        <p:spPr>
          <a:xfrm flipH="1">
            <a:off x="2987824" y="2348880"/>
            <a:ext cx="3024336" cy="25202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ovéPole 3">
            <a:extLst>
              <a:ext uri="{FF2B5EF4-FFF2-40B4-BE49-F238E27FC236}">
                <a16:creationId xmlns:a16="http://schemas.microsoft.com/office/drawing/2014/main" id="{0620D44C-847C-4986-AC08-1BFBB0287823}"/>
              </a:ext>
            </a:extLst>
          </p:cNvPr>
          <p:cNvSpPr txBox="1"/>
          <p:nvPr/>
        </p:nvSpPr>
        <p:spPr>
          <a:xfrm>
            <a:off x="5292080" y="3068960"/>
            <a:ext cx="37444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U záznamu je uveden klíč </a:t>
            </a:r>
            <a:r>
              <a:rPr lang="cs-CZ" sz="1600" b="1" dirty="0"/>
              <a:t>1010111</a:t>
            </a:r>
          </a:p>
          <a:p>
            <a:endParaRPr lang="cs-CZ" sz="1600" dirty="0"/>
          </a:p>
          <a:p>
            <a:r>
              <a:rPr lang="cs-CZ" sz="1600" dirty="0"/>
              <a:t>První bajt tohoto bloku leží na adrese</a:t>
            </a:r>
          </a:p>
          <a:p>
            <a:r>
              <a:rPr lang="cs-CZ" sz="1600" dirty="0"/>
              <a:t>Adresa </a:t>
            </a:r>
            <a:r>
              <a:rPr lang="cs-CZ" sz="1600" b="1" dirty="0"/>
              <a:t>1010111</a:t>
            </a:r>
            <a:r>
              <a:rPr lang="cs-CZ" sz="1600" i="1" dirty="0"/>
              <a:t>00 (přidaly se 2 nuly)</a:t>
            </a:r>
          </a:p>
          <a:p>
            <a:endParaRPr lang="cs-CZ" sz="1600" i="1" dirty="0"/>
          </a:p>
          <a:p>
            <a:r>
              <a:rPr lang="cs-CZ" sz="1600" dirty="0"/>
              <a:t>Jednotlivé bajty tohoto bloku tedy leží na adresách:</a:t>
            </a:r>
          </a:p>
          <a:p>
            <a:endParaRPr lang="cs-CZ" sz="1600" i="1" dirty="0"/>
          </a:p>
          <a:p>
            <a:r>
              <a:rPr lang="cs-CZ" sz="1600" b="1" dirty="0"/>
              <a:t>1010111</a:t>
            </a:r>
            <a:r>
              <a:rPr lang="cs-CZ" sz="1600" i="1" dirty="0"/>
              <a:t>00	</a:t>
            </a:r>
            <a:r>
              <a:rPr lang="cs-CZ" sz="1600" dirty="0"/>
              <a:t>11h</a:t>
            </a:r>
          </a:p>
          <a:p>
            <a:r>
              <a:rPr lang="cs-CZ" sz="1600" b="1" dirty="0"/>
              <a:t>1010111</a:t>
            </a:r>
            <a:r>
              <a:rPr lang="cs-CZ" sz="1600" i="1" dirty="0"/>
              <a:t>01	</a:t>
            </a:r>
            <a:r>
              <a:rPr lang="cs-CZ" sz="1600" dirty="0"/>
              <a:t>2Ah</a:t>
            </a:r>
          </a:p>
          <a:p>
            <a:r>
              <a:rPr lang="cs-CZ" sz="1600" b="1" dirty="0"/>
              <a:t>1010111</a:t>
            </a:r>
            <a:r>
              <a:rPr lang="cs-CZ" sz="1600" i="1" dirty="0"/>
              <a:t>10	</a:t>
            </a:r>
            <a:r>
              <a:rPr lang="cs-CZ" sz="1600" dirty="0"/>
              <a:t>11h</a:t>
            </a:r>
          </a:p>
          <a:p>
            <a:r>
              <a:rPr lang="cs-CZ" sz="1600" b="1" dirty="0"/>
              <a:t>1010111</a:t>
            </a:r>
            <a:r>
              <a:rPr lang="cs-CZ" sz="1600" i="1" dirty="0"/>
              <a:t>11	</a:t>
            </a:r>
            <a:r>
              <a:rPr lang="cs-CZ" sz="1600" dirty="0"/>
              <a:t>32h</a:t>
            </a:r>
          </a:p>
          <a:p>
            <a:endParaRPr lang="cs-CZ" sz="1600" i="1" dirty="0"/>
          </a:p>
          <a:p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3323957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A1EE84-1B9B-4781-B345-B3F08B8D0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Plně asociativní </a:t>
            </a:r>
            <a:r>
              <a:rPr lang="cs-CZ" dirty="0" err="1"/>
              <a:t>cache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D18331D-2C7C-4133-BE2D-BDBFAF076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600" dirty="0"/>
              <a:t>Příklad:</a:t>
            </a:r>
          </a:p>
          <a:p>
            <a:r>
              <a:rPr lang="cs-CZ" sz="1600" dirty="0"/>
              <a:t>Mikroprocesor používá 32-bitovou adresaci</a:t>
            </a:r>
          </a:p>
          <a:p>
            <a:r>
              <a:rPr lang="cs-CZ" sz="1600" dirty="0"/>
              <a:t>Do paměti </a:t>
            </a:r>
            <a:r>
              <a:rPr lang="cs-CZ" sz="1600" dirty="0" err="1"/>
              <a:t>cache</a:t>
            </a:r>
            <a:r>
              <a:rPr lang="cs-CZ" sz="1600" dirty="0"/>
              <a:t> se ukládají bloky </a:t>
            </a:r>
            <a:r>
              <a:rPr lang="cs-CZ" sz="1600" b="1" dirty="0"/>
              <a:t>8B</a:t>
            </a:r>
          </a:p>
          <a:p>
            <a:r>
              <a:rPr lang="cs-CZ" sz="1600" dirty="0"/>
              <a:t>Je třeba uložit bajt z adresy AB462DF6h</a:t>
            </a:r>
          </a:p>
          <a:p>
            <a:r>
              <a:rPr lang="cs-CZ" sz="1600" dirty="0"/>
              <a:t>Jaké další adresy budou uloženy do </a:t>
            </a:r>
            <a:r>
              <a:rPr lang="cs-CZ" sz="1600" dirty="0" err="1"/>
              <a:t>cache</a:t>
            </a:r>
            <a:r>
              <a:rPr lang="cs-CZ" sz="1600" dirty="0"/>
              <a:t> v jednom bloku spolu s bajtem z adresy AB462DF6h?</a:t>
            </a:r>
          </a:p>
          <a:p>
            <a:r>
              <a:rPr lang="cs-CZ" sz="1600" dirty="0"/>
              <a:t>Jaký bude u tohoto záznamu uveden klíč?</a:t>
            </a:r>
          </a:p>
          <a:p>
            <a:endParaRPr lang="cs-CZ" sz="1600" dirty="0"/>
          </a:p>
          <a:p>
            <a:r>
              <a:rPr lang="cs-CZ" sz="1600" dirty="0"/>
              <a:t>Adresa AB462DF6h není dělitelná číslem 8</a:t>
            </a:r>
          </a:p>
          <a:p>
            <a:r>
              <a:rPr lang="cs-CZ" sz="1600" dirty="0"/>
              <a:t>Blok musí začínat adresou, která je dělitelná číslem 8</a:t>
            </a:r>
          </a:p>
          <a:p>
            <a:r>
              <a:rPr lang="cs-CZ" sz="1600" dirty="0"/>
              <a:t>Blok bude tedy začínat nějakou jinou nižší adresou a náš bajt z adresy AB462DF6h nebude prvním bajtem tohoto bloku</a:t>
            </a:r>
          </a:p>
          <a:p>
            <a:r>
              <a:rPr lang="cs-CZ" sz="1600" dirty="0"/>
              <a:t>Adresa AB462DF6h vypadá binárně takto: 10101011010001100010110111110110</a:t>
            </a:r>
          </a:p>
          <a:p>
            <a:r>
              <a:rPr lang="cs-CZ" sz="1600" dirty="0"/>
              <a:t>Nejbližší nižší adresa dělitelná číslem 8 je: 10101011010001100010110111110</a:t>
            </a:r>
            <a:r>
              <a:rPr lang="cs-CZ" sz="1600" i="1" u="sng" dirty="0"/>
              <a:t>000</a:t>
            </a:r>
          </a:p>
          <a:p>
            <a:r>
              <a:rPr lang="cs-CZ" sz="1600" dirty="0"/>
              <a:t>Blok tedy musí začínat adresou </a:t>
            </a:r>
            <a:r>
              <a:rPr lang="cs-CZ" sz="1600" b="1" dirty="0"/>
              <a:t>AB462DF0h</a:t>
            </a:r>
          </a:p>
          <a:p>
            <a:r>
              <a:rPr lang="cs-CZ" sz="1600" dirty="0"/>
              <a:t>Klíč bude mít délku </a:t>
            </a:r>
            <a:r>
              <a:rPr lang="cs-CZ" sz="1600" b="1" dirty="0"/>
              <a:t>29 bitů </a:t>
            </a:r>
            <a:r>
              <a:rPr lang="cs-CZ" sz="1600" dirty="0"/>
              <a:t>– 10101011010001100010110111110</a:t>
            </a:r>
          </a:p>
          <a:p>
            <a:r>
              <a:rPr lang="cs-CZ" sz="1600" dirty="0"/>
              <a:t>V jednom bloku budou uloženy bajty z adres AB462DF0h až AB462DF7h</a:t>
            </a:r>
          </a:p>
          <a:p>
            <a:pPr marL="0" indent="0">
              <a:buNone/>
            </a:pP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3052390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A1EE84-1B9B-4781-B345-B3F08B8D0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Plně asociativní </a:t>
            </a:r>
            <a:r>
              <a:rPr lang="cs-CZ" dirty="0" err="1"/>
              <a:t>cache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D18331D-2C7C-4133-BE2D-BDBFAF076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600" dirty="0"/>
              <a:t>Příklad:</a:t>
            </a:r>
          </a:p>
          <a:p>
            <a:r>
              <a:rPr lang="cs-CZ" sz="1600" dirty="0"/>
              <a:t>Mikroprocesor používá 32-bitovou adresaci</a:t>
            </a:r>
          </a:p>
          <a:p>
            <a:r>
              <a:rPr lang="cs-CZ" sz="1600" dirty="0"/>
              <a:t>Do paměti </a:t>
            </a:r>
            <a:r>
              <a:rPr lang="cs-CZ" sz="1600" dirty="0" err="1"/>
              <a:t>cache</a:t>
            </a:r>
            <a:r>
              <a:rPr lang="cs-CZ" sz="1600" dirty="0"/>
              <a:t> se ukládají bloky </a:t>
            </a:r>
            <a:r>
              <a:rPr lang="cs-CZ" sz="1600" b="1" dirty="0"/>
              <a:t>4B</a:t>
            </a:r>
          </a:p>
          <a:p>
            <a:r>
              <a:rPr lang="cs-CZ" sz="1600" dirty="0"/>
              <a:t>Je třeba uložit bajt z adresy AB462DF6h</a:t>
            </a:r>
          </a:p>
          <a:p>
            <a:r>
              <a:rPr lang="cs-CZ" sz="1600" dirty="0"/>
              <a:t>Jaké další adresy budou uloženy do </a:t>
            </a:r>
            <a:r>
              <a:rPr lang="cs-CZ" sz="1600" dirty="0" err="1"/>
              <a:t>cache</a:t>
            </a:r>
            <a:r>
              <a:rPr lang="cs-CZ" sz="1600" dirty="0"/>
              <a:t> v jednom bloku spolu s bajtem z adresy AB462DF6h?</a:t>
            </a:r>
          </a:p>
          <a:p>
            <a:r>
              <a:rPr lang="cs-CZ" sz="1600" dirty="0"/>
              <a:t>Jaký bude u tohoto záznamu uveden klíč?</a:t>
            </a:r>
          </a:p>
          <a:p>
            <a:endParaRPr lang="cs-CZ" sz="1600" dirty="0"/>
          </a:p>
          <a:p>
            <a:r>
              <a:rPr lang="cs-CZ" sz="1600" dirty="0"/>
              <a:t>Adresa AB462DF6h není dělitelná číslem 4</a:t>
            </a:r>
          </a:p>
          <a:p>
            <a:r>
              <a:rPr lang="cs-CZ" sz="1600" dirty="0"/>
              <a:t>Blok musí začínat adresou, která je dělitelná číslem 4</a:t>
            </a:r>
          </a:p>
          <a:p>
            <a:r>
              <a:rPr lang="cs-CZ" sz="1600" dirty="0"/>
              <a:t>Blok bude tedy začínat nějakou jinou nižší adresou a náš bajt z adresy AB462DF6h nebude prvním bajtem tohoto bloku</a:t>
            </a:r>
          </a:p>
          <a:p>
            <a:r>
              <a:rPr lang="cs-CZ" sz="1600" dirty="0"/>
              <a:t>Adresa AB462DF6h vypadá binárně takto: 10101011010001100010110111110110</a:t>
            </a:r>
          </a:p>
          <a:p>
            <a:r>
              <a:rPr lang="cs-CZ" sz="1600" dirty="0"/>
              <a:t>Nejbližší nižší adresa dělitelná číslem 4 je: 101010110100011000101101111101</a:t>
            </a:r>
            <a:r>
              <a:rPr lang="cs-CZ" sz="1600" i="1" u="sng" dirty="0"/>
              <a:t>00</a:t>
            </a:r>
          </a:p>
          <a:p>
            <a:r>
              <a:rPr lang="cs-CZ" sz="1600" dirty="0"/>
              <a:t>Blok tedy musí začínat adresou </a:t>
            </a:r>
            <a:r>
              <a:rPr lang="cs-CZ" sz="1600" b="1" dirty="0"/>
              <a:t>AB462DF4h</a:t>
            </a:r>
          </a:p>
          <a:p>
            <a:r>
              <a:rPr lang="cs-CZ" sz="1600" dirty="0"/>
              <a:t>Klíč bude mít délku </a:t>
            </a:r>
            <a:r>
              <a:rPr lang="cs-CZ" sz="1600" b="1" dirty="0"/>
              <a:t>30 bitů </a:t>
            </a:r>
            <a:r>
              <a:rPr lang="cs-CZ" sz="1600" dirty="0"/>
              <a:t>– 101010110100011000101101111101</a:t>
            </a:r>
          </a:p>
          <a:p>
            <a:r>
              <a:rPr lang="cs-CZ" sz="1600" dirty="0"/>
              <a:t>V jednom bloku budou uloženy bajty z adres AB462DF4h až AB462DF7h</a:t>
            </a:r>
          </a:p>
          <a:p>
            <a:pPr marL="0" indent="0">
              <a:buNone/>
            </a:pP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978765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A1EE84-1B9B-4781-B345-B3F08B8D0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Plně asociativní </a:t>
            </a:r>
            <a:r>
              <a:rPr lang="cs-CZ" dirty="0" err="1"/>
              <a:t>cache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D18331D-2C7C-4133-BE2D-BDBFAF076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600" dirty="0"/>
              <a:t>Příklad:</a:t>
            </a:r>
          </a:p>
          <a:p>
            <a:r>
              <a:rPr lang="cs-CZ" sz="1600" dirty="0"/>
              <a:t>Mikroprocesor používá 32-bitovou adresaci</a:t>
            </a:r>
          </a:p>
          <a:p>
            <a:r>
              <a:rPr lang="cs-CZ" sz="1600" dirty="0"/>
              <a:t>Do paměti </a:t>
            </a:r>
            <a:r>
              <a:rPr lang="cs-CZ" sz="1600" dirty="0" err="1"/>
              <a:t>cache</a:t>
            </a:r>
            <a:r>
              <a:rPr lang="cs-CZ" sz="1600" dirty="0"/>
              <a:t> se ukládají bloky </a:t>
            </a:r>
            <a:r>
              <a:rPr lang="cs-CZ" sz="1600" b="1" dirty="0"/>
              <a:t>16B</a:t>
            </a:r>
          </a:p>
          <a:p>
            <a:r>
              <a:rPr lang="cs-CZ" sz="1600" dirty="0"/>
              <a:t>Je třeba uložit bajt z adresy AB462DF6h</a:t>
            </a:r>
          </a:p>
          <a:p>
            <a:r>
              <a:rPr lang="cs-CZ" sz="1600" dirty="0"/>
              <a:t>Jaké další adresy budou uloženy do </a:t>
            </a:r>
            <a:r>
              <a:rPr lang="cs-CZ" sz="1600" dirty="0" err="1"/>
              <a:t>cache</a:t>
            </a:r>
            <a:r>
              <a:rPr lang="cs-CZ" sz="1600" dirty="0"/>
              <a:t> v jednom bloku spolu s bajtem z adresy AB462DF6h?</a:t>
            </a:r>
          </a:p>
          <a:p>
            <a:r>
              <a:rPr lang="cs-CZ" sz="1600" dirty="0"/>
              <a:t>Jaký bude u tohoto záznamu uveden klíč?</a:t>
            </a:r>
          </a:p>
          <a:p>
            <a:endParaRPr lang="cs-CZ" sz="1600" dirty="0"/>
          </a:p>
          <a:p>
            <a:r>
              <a:rPr lang="cs-CZ" sz="1600" dirty="0"/>
              <a:t>Adresa AB462DF6h není dělitelná číslem 16</a:t>
            </a:r>
          </a:p>
          <a:p>
            <a:r>
              <a:rPr lang="cs-CZ" sz="1600" dirty="0"/>
              <a:t>Blok musí začínat adresou, která je dělitelná číslem 16</a:t>
            </a:r>
          </a:p>
          <a:p>
            <a:r>
              <a:rPr lang="cs-CZ" sz="1600" dirty="0"/>
              <a:t>Blok bude tedy začínat nějakou jinou nižší adresou a náš bajt z adresy AB462DF6h nebude prvním bajtem tohoto bloku</a:t>
            </a:r>
          </a:p>
          <a:p>
            <a:r>
              <a:rPr lang="cs-CZ" sz="1600" dirty="0"/>
              <a:t>Adresa AB462DF6h vypadá binárně takto:   10101011010001100010110111110110</a:t>
            </a:r>
          </a:p>
          <a:p>
            <a:r>
              <a:rPr lang="cs-CZ" sz="1600" dirty="0"/>
              <a:t>Nejbližší nižší adresa dělitelná číslem 16 je: 1010101101000110001011011111</a:t>
            </a:r>
            <a:r>
              <a:rPr lang="cs-CZ" sz="1600" i="1" u="sng" dirty="0"/>
              <a:t>0000</a:t>
            </a:r>
          </a:p>
          <a:p>
            <a:r>
              <a:rPr lang="cs-CZ" sz="1600" dirty="0"/>
              <a:t>Blok tedy musí začínat adresou </a:t>
            </a:r>
            <a:r>
              <a:rPr lang="cs-CZ" sz="1600" b="1" dirty="0"/>
              <a:t>AB462DF0h</a:t>
            </a:r>
          </a:p>
          <a:p>
            <a:r>
              <a:rPr lang="cs-CZ" sz="1600" dirty="0"/>
              <a:t>Klíč bude mít délku </a:t>
            </a:r>
            <a:r>
              <a:rPr lang="cs-CZ" sz="1600" b="1" dirty="0"/>
              <a:t>28 bitů </a:t>
            </a:r>
            <a:r>
              <a:rPr lang="cs-CZ" sz="1600" dirty="0"/>
              <a:t>– 1010101101000110001011011111</a:t>
            </a:r>
          </a:p>
          <a:p>
            <a:r>
              <a:rPr lang="cs-CZ" sz="1600" dirty="0"/>
              <a:t>V jednom bloku budou uloženy bajty z adres AB462DF0h až AB462DFFh</a:t>
            </a:r>
          </a:p>
          <a:p>
            <a:pPr marL="0" indent="0">
              <a:buNone/>
            </a:pP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1999612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A1EE84-1B9B-4781-B345-B3F08B8D0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Plně asociativní </a:t>
            </a:r>
            <a:r>
              <a:rPr lang="cs-CZ" dirty="0" err="1"/>
              <a:t>cache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D18331D-2C7C-4133-BE2D-BDBFAF076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600" dirty="0"/>
              <a:t>Příklad:</a:t>
            </a:r>
          </a:p>
          <a:p>
            <a:r>
              <a:rPr lang="cs-CZ" sz="1600" dirty="0"/>
              <a:t>Mikroprocesor používá 32-bitovou adresaci</a:t>
            </a:r>
          </a:p>
          <a:p>
            <a:r>
              <a:rPr lang="cs-CZ" sz="1600" dirty="0"/>
              <a:t>Do paměti </a:t>
            </a:r>
            <a:r>
              <a:rPr lang="cs-CZ" sz="1600" dirty="0" err="1"/>
              <a:t>cache</a:t>
            </a:r>
            <a:r>
              <a:rPr lang="cs-CZ" sz="1600" dirty="0"/>
              <a:t> se ukládají bloky </a:t>
            </a:r>
            <a:r>
              <a:rPr lang="cs-CZ" sz="1600" b="1" dirty="0"/>
              <a:t>32B</a:t>
            </a:r>
          </a:p>
          <a:p>
            <a:r>
              <a:rPr lang="cs-CZ" sz="1600" dirty="0"/>
              <a:t>Je třeba uložit bajt z adresy AB462DF6h</a:t>
            </a:r>
          </a:p>
          <a:p>
            <a:r>
              <a:rPr lang="cs-CZ" sz="1600" dirty="0"/>
              <a:t>Jaké další adresy budou uloženy do </a:t>
            </a:r>
            <a:r>
              <a:rPr lang="cs-CZ" sz="1600" dirty="0" err="1"/>
              <a:t>cache</a:t>
            </a:r>
            <a:r>
              <a:rPr lang="cs-CZ" sz="1600" dirty="0"/>
              <a:t> v jednom bloku spolu s bajtem z adresy AB462DF6h?</a:t>
            </a:r>
          </a:p>
          <a:p>
            <a:r>
              <a:rPr lang="cs-CZ" sz="1600" dirty="0"/>
              <a:t>Jaký bude u tohoto záznamu uveden klíč?</a:t>
            </a:r>
          </a:p>
          <a:p>
            <a:endParaRPr lang="cs-CZ" sz="1600" dirty="0"/>
          </a:p>
          <a:p>
            <a:r>
              <a:rPr lang="cs-CZ" sz="1600" dirty="0"/>
              <a:t>Adresa AB462DF6h není dělitelná číslem 32</a:t>
            </a:r>
          </a:p>
          <a:p>
            <a:r>
              <a:rPr lang="cs-CZ" sz="1600" dirty="0"/>
              <a:t>Blok musí začínat adresou, která je dělitelná číslem 32</a:t>
            </a:r>
          </a:p>
          <a:p>
            <a:r>
              <a:rPr lang="cs-CZ" sz="1600" dirty="0"/>
              <a:t>Blok bude tedy začínat nějakou jinou nižší adresou a náš bajt z adresy AB462DF6h nebude prvním bajtem tohoto bloku</a:t>
            </a:r>
          </a:p>
          <a:p>
            <a:r>
              <a:rPr lang="cs-CZ" sz="1600" dirty="0"/>
              <a:t>Adresa AB462DF6h vypadá binárně takto:   10101011010001100010110111110110</a:t>
            </a:r>
          </a:p>
          <a:p>
            <a:r>
              <a:rPr lang="cs-CZ" sz="1600" dirty="0"/>
              <a:t>Nejbližší nižší adresa dělitelná číslem 32 je: 101010110100011000101101111</a:t>
            </a:r>
            <a:r>
              <a:rPr lang="cs-CZ" sz="1600" i="1" u="sng" dirty="0"/>
              <a:t>00000</a:t>
            </a:r>
          </a:p>
          <a:p>
            <a:r>
              <a:rPr lang="cs-CZ" sz="1600" dirty="0"/>
              <a:t>Blok tedy musí začínat adresou </a:t>
            </a:r>
            <a:r>
              <a:rPr lang="cs-CZ" sz="1600" b="1" dirty="0"/>
              <a:t>AB462DE0h</a:t>
            </a:r>
          </a:p>
          <a:p>
            <a:r>
              <a:rPr lang="cs-CZ" sz="1600" dirty="0"/>
              <a:t>Klíč bude mít délku jen </a:t>
            </a:r>
            <a:r>
              <a:rPr lang="cs-CZ" sz="1600" b="1" dirty="0"/>
              <a:t>27 bitů </a:t>
            </a:r>
            <a:r>
              <a:rPr lang="cs-CZ" sz="1600" dirty="0"/>
              <a:t>– 101010110100011000101101111</a:t>
            </a:r>
          </a:p>
          <a:p>
            <a:r>
              <a:rPr lang="cs-CZ" sz="1600" dirty="0"/>
              <a:t>V jednom bloku budou uloženy bajty z adres AB462DE0h až AB462DFFh</a:t>
            </a:r>
          </a:p>
          <a:p>
            <a:pPr marL="0" indent="0">
              <a:buNone/>
            </a:pP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2503816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9">
            <a:extLst>
              <a:ext uri="{FF2B5EF4-FFF2-40B4-BE49-F238E27FC236}">
                <a16:creationId xmlns:a16="http://schemas.microsoft.com/office/drawing/2014/main" id="{417EFE77-6591-46D7-A347-35A629FD4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508500"/>
            <a:ext cx="4752975" cy="36036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02166D82-EB76-46C7-B7D9-029676C1F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Plně asociativní cache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C3C1BFE8-D7EA-4FF4-A035-BB2C86E8D3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sz="2600"/>
              <a:t>Příklad obsahu primitivní cache s kapacitou 8B</a:t>
            </a:r>
          </a:p>
          <a:p>
            <a:pPr eaLnBrk="1" hangingPunct="1"/>
            <a:endParaRPr lang="cs-CZ" altLang="cs-CZ" sz="2600"/>
          </a:p>
          <a:p>
            <a:pPr eaLnBrk="1" hangingPunct="1">
              <a:buFont typeface="Wingdings" panose="05000000000000000000" pitchFamily="2" charset="2"/>
              <a:buChar char=" "/>
            </a:pPr>
            <a:r>
              <a:rPr lang="cs-CZ" altLang="cs-CZ" sz="2000"/>
              <a:t>Klíč		Data	       platnost</a:t>
            </a:r>
          </a:p>
          <a:p>
            <a:pPr eaLnBrk="1" hangingPunct="1">
              <a:buFont typeface="Wingdings" panose="05000000000000000000" pitchFamily="2" charset="2"/>
              <a:buChar char=" "/>
            </a:pPr>
            <a:r>
              <a:rPr lang="cs-CZ" altLang="cs-CZ" sz="2000"/>
              <a:t>12345h	A7h		1</a:t>
            </a:r>
          </a:p>
          <a:p>
            <a:pPr eaLnBrk="1" hangingPunct="1">
              <a:buFont typeface="Wingdings" panose="05000000000000000000" pitchFamily="2" charset="2"/>
              <a:buChar char=" "/>
            </a:pPr>
            <a:r>
              <a:rPr lang="cs-CZ" altLang="cs-CZ" sz="2000"/>
              <a:t>2A4D1h	FFh		1</a:t>
            </a:r>
          </a:p>
          <a:p>
            <a:pPr eaLnBrk="1" hangingPunct="1">
              <a:buFont typeface="Wingdings" panose="05000000000000000000" pitchFamily="2" charset="2"/>
              <a:buChar char=" "/>
            </a:pPr>
            <a:r>
              <a:rPr lang="cs-CZ" altLang="cs-CZ" sz="2000"/>
              <a:t>00000h	00h		0</a:t>
            </a:r>
          </a:p>
          <a:p>
            <a:pPr eaLnBrk="1" hangingPunct="1">
              <a:buFont typeface="Wingdings" panose="05000000000000000000" pitchFamily="2" charset="2"/>
              <a:buChar char=" "/>
            </a:pPr>
            <a:r>
              <a:rPr lang="cs-CZ" altLang="cs-CZ" sz="2000"/>
              <a:t>FF2C5h	14h		1</a:t>
            </a:r>
          </a:p>
          <a:p>
            <a:pPr eaLnBrk="1" hangingPunct="1">
              <a:buFont typeface="Wingdings" panose="05000000000000000000" pitchFamily="2" charset="2"/>
              <a:buChar char=" "/>
            </a:pPr>
            <a:r>
              <a:rPr lang="cs-CZ" altLang="cs-CZ" sz="2000"/>
              <a:t>145ADh	BCh		1</a:t>
            </a:r>
          </a:p>
          <a:p>
            <a:pPr eaLnBrk="1" hangingPunct="1">
              <a:buFont typeface="Wingdings" panose="05000000000000000000" pitchFamily="2" charset="2"/>
              <a:buChar char=" "/>
            </a:pPr>
            <a:r>
              <a:rPr lang="cs-CZ" altLang="cs-CZ" sz="2000"/>
              <a:t>75683h	11h		1</a:t>
            </a:r>
          </a:p>
          <a:p>
            <a:pPr eaLnBrk="1" hangingPunct="1">
              <a:buFont typeface="Wingdings" panose="05000000000000000000" pitchFamily="2" charset="2"/>
              <a:buChar char=" "/>
            </a:pPr>
            <a:r>
              <a:rPr lang="cs-CZ" altLang="cs-CZ" sz="2000"/>
              <a:t>A1122h	22h		1</a:t>
            </a:r>
          </a:p>
          <a:p>
            <a:pPr eaLnBrk="1" hangingPunct="1">
              <a:buFont typeface="Wingdings" panose="05000000000000000000" pitchFamily="2" charset="2"/>
              <a:buChar char=" "/>
            </a:pPr>
            <a:r>
              <a:rPr lang="cs-CZ" altLang="cs-CZ" sz="2000"/>
              <a:t>71243h	5Ch		1	</a:t>
            </a:r>
            <a:r>
              <a:rPr lang="cs-CZ" altLang="cs-CZ" sz="2600"/>
              <a:t> </a:t>
            </a:r>
          </a:p>
        </p:txBody>
      </p:sp>
      <p:sp>
        <p:nvSpPr>
          <p:cNvPr id="18437" name="Rectangle 4">
            <a:extLst>
              <a:ext uri="{FF2B5EF4-FFF2-40B4-BE49-F238E27FC236}">
                <a16:creationId xmlns:a16="http://schemas.microsoft.com/office/drawing/2014/main" id="{B17E118E-DA19-4DFA-82EB-AD60CB34A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636838"/>
            <a:ext cx="1368425" cy="3529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18438" name="Rectangle 5">
            <a:extLst>
              <a:ext uri="{FF2B5EF4-FFF2-40B4-BE49-F238E27FC236}">
                <a16:creationId xmlns:a16="http://schemas.microsoft.com/office/drawing/2014/main" id="{E4E56814-45E5-4BFD-BB47-7F862E92E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2636838"/>
            <a:ext cx="1368425" cy="3529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18439" name="Rectangle 6">
            <a:extLst>
              <a:ext uri="{FF2B5EF4-FFF2-40B4-BE49-F238E27FC236}">
                <a16:creationId xmlns:a16="http://schemas.microsoft.com/office/drawing/2014/main" id="{811CA14F-F5AC-49B2-8B25-5A24EC0DA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2636838"/>
            <a:ext cx="1727200" cy="3529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18440" name="Line 7">
            <a:extLst>
              <a:ext uri="{FF2B5EF4-FFF2-40B4-BE49-F238E27FC236}">
                <a16:creationId xmlns:a16="http://schemas.microsoft.com/office/drawing/2014/main" id="{E2494B14-4712-4429-9A95-5239DC1209A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2997200"/>
            <a:ext cx="4464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8441" name="Text Box 8">
            <a:extLst>
              <a:ext uri="{FF2B5EF4-FFF2-40B4-BE49-F238E27FC236}">
                <a16:creationId xmlns:a16="http://schemas.microsoft.com/office/drawing/2014/main" id="{C7BE09CC-4299-4EDE-86D5-6BDE9A69D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389" y="2636838"/>
            <a:ext cx="379561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2000" dirty="0"/>
              <a:t>Ke každému uloženému bajtu (8 bitů dat) je třeba uložit také klíč (v tomto příkladu 20 bitů, ale reálně by to byly 32 bitů, protože na procesorech používáme 32 bitovou adresaci) a ke každý klíč musí mít svůj komparátor. Uložení dat je tedy </a:t>
            </a:r>
            <a:r>
              <a:rPr lang="cs-CZ" altLang="cs-CZ" sz="2000" b="1" dirty="0"/>
              <a:t>velmi drahé</a:t>
            </a:r>
            <a:r>
              <a:rPr lang="cs-CZ" altLang="cs-CZ" sz="2000" dirty="0"/>
              <a:t>. </a:t>
            </a:r>
            <a:r>
              <a:rPr lang="cs-CZ" altLang="cs-CZ" sz="2000" b="1" dirty="0">
                <a:solidFill>
                  <a:srgbClr val="FF0000"/>
                </a:solidFill>
              </a:rPr>
              <a:t>Mnohem více místa v </a:t>
            </a:r>
            <a:r>
              <a:rPr lang="cs-CZ" altLang="cs-CZ" sz="2000" b="1" dirty="0" err="1">
                <a:solidFill>
                  <a:srgbClr val="FF0000"/>
                </a:solidFill>
              </a:rPr>
              <a:t>cache</a:t>
            </a:r>
            <a:r>
              <a:rPr lang="cs-CZ" altLang="cs-CZ" sz="2000" b="1" dirty="0">
                <a:solidFill>
                  <a:srgbClr val="FF0000"/>
                </a:solidFill>
              </a:rPr>
              <a:t> zabírají klíče a jejich komparátory než užitečná data!</a:t>
            </a:r>
          </a:p>
        </p:txBody>
      </p:sp>
      <p:cxnSp>
        <p:nvCxnSpPr>
          <p:cNvPr id="3" name="Přímá spojnice se šipkou 2">
            <a:extLst>
              <a:ext uri="{FF2B5EF4-FFF2-40B4-BE49-F238E27FC236}">
                <a16:creationId xmlns:a16="http://schemas.microsoft.com/office/drawing/2014/main" id="{A84335C0-48B0-4C1A-9290-B83ACD600ABD}"/>
              </a:ext>
            </a:extLst>
          </p:cNvPr>
          <p:cNvCxnSpPr/>
          <p:nvPr/>
        </p:nvCxnSpPr>
        <p:spPr>
          <a:xfrm flipH="1">
            <a:off x="2915816" y="3212976"/>
            <a:ext cx="3096344" cy="144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Přímá spojnice se šipkou 4">
            <a:extLst>
              <a:ext uri="{FF2B5EF4-FFF2-40B4-BE49-F238E27FC236}">
                <a16:creationId xmlns:a16="http://schemas.microsoft.com/office/drawing/2014/main" id="{E34E5DC9-3D04-44B2-B63F-7C901D68EB3F}"/>
              </a:ext>
            </a:extLst>
          </p:cNvPr>
          <p:cNvCxnSpPr/>
          <p:nvPr/>
        </p:nvCxnSpPr>
        <p:spPr>
          <a:xfrm>
            <a:off x="8831262" y="6735762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Přímá spojnice se šipkou 6">
            <a:extLst>
              <a:ext uri="{FF2B5EF4-FFF2-40B4-BE49-F238E27FC236}">
                <a16:creationId xmlns:a16="http://schemas.microsoft.com/office/drawing/2014/main" id="{05A39197-F256-43B9-95F0-7D3CD80123FD}"/>
              </a:ext>
            </a:extLst>
          </p:cNvPr>
          <p:cNvCxnSpPr/>
          <p:nvPr/>
        </p:nvCxnSpPr>
        <p:spPr>
          <a:xfrm flipH="1">
            <a:off x="1835696" y="3573016"/>
            <a:ext cx="6165304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0CD8A0C-C431-473B-83A5-6B2CE6D6E2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Plně asociativní cache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256310E-CC2E-4257-8FE7-05DE49997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altLang="cs-CZ" sz="2600" dirty="0"/>
              <a:t>Tento způsob </a:t>
            </a:r>
            <a:r>
              <a:rPr lang="cs-CZ" altLang="cs-CZ" sz="2600" dirty="0" err="1"/>
              <a:t>cache</a:t>
            </a:r>
            <a:r>
              <a:rPr lang="cs-CZ" altLang="cs-CZ" sz="2600" dirty="0"/>
              <a:t> paměti má své nevýhody: </a:t>
            </a:r>
            <a:endParaRPr lang="cs-CZ" altLang="cs-CZ" sz="2200" dirty="0"/>
          </a:p>
          <a:p>
            <a:pPr lvl="1" eaLnBrk="1" hangingPunct="1">
              <a:lnSpc>
                <a:spcPct val="90000"/>
              </a:lnSpc>
            </a:pPr>
            <a:r>
              <a:rPr lang="cs-CZ" altLang="cs-CZ" sz="2200" dirty="0"/>
              <a:t>V každém řádku tabulky se musí kromě dat (což je jen 8 bitů) uchovávat také klíč (který je mnohem větší než užitečná data – typicky 32 bitů)</a:t>
            </a:r>
          </a:p>
          <a:p>
            <a:pPr lvl="1" eaLnBrk="1" hangingPunct="1">
              <a:lnSpc>
                <a:spcPct val="90000"/>
              </a:lnSpc>
            </a:pPr>
            <a:r>
              <a:rPr lang="cs-CZ" altLang="cs-CZ" sz="2200" dirty="0"/>
              <a:t>Aby bylo možné data vyhledat, je nutné velké množství komparátorů – pro každý uložený bajt jeden komparátor</a:t>
            </a:r>
          </a:p>
          <a:p>
            <a:pPr lvl="1" eaLnBrk="1" hangingPunct="1">
              <a:lnSpc>
                <a:spcPct val="90000"/>
              </a:lnSpc>
            </a:pPr>
            <a:r>
              <a:rPr lang="cs-CZ" altLang="cs-CZ" sz="2200" dirty="0"/>
              <a:t>K uložení každého bajtu a zajištění možnosti jeho okamžitého vyhledání je v tomto typu </a:t>
            </a:r>
            <a:r>
              <a:rPr lang="cs-CZ" altLang="cs-CZ" sz="2200" dirty="0" err="1"/>
              <a:t>cache</a:t>
            </a:r>
            <a:r>
              <a:rPr lang="cs-CZ" altLang="cs-CZ" sz="2200" dirty="0"/>
              <a:t> potřeba extrémní množství tranzistorů</a:t>
            </a:r>
          </a:p>
          <a:p>
            <a:pPr lvl="1" eaLnBrk="1" hangingPunct="1">
              <a:lnSpc>
                <a:spcPct val="90000"/>
              </a:lnSpc>
            </a:pPr>
            <a:r>
              <a:rPr lang="cs-CZ" altLang="cs-CZ" sz="2200" dirty="0"/>
              <a:t>Daleko více místa v </a:t>
            </a:r>
            <a:r>
              <a:rPr lang="cs-CZ" altLang="cs-CZ" sz="2200" dirty="0" err="1"/>
              <a:t>cache</a:t>
            </a:r>
            <a:r>
              <a:rPr lang="cs-CZ" altLang="cs-CZ" sz="2200" dirty="0"/>
              <a:t> zabírají klíče a jejich komparátory než užitečná uložená data</a:t>
            </a:r>
          </a:p>
          <a:p>
            <a:pPr lvl="1" eaLnBrk="1" hangingPunct="1">
              <a:lnSpc>
                <a:spcPct val="90000"/>
              </a:lnSpc>
            </a:pPr>
            <a:endParaRPr lang="cs-CZ" altLang="cs-CZ" sz="2600" dirty="0"/>
          </a:p>
          <a:p>
            <a:pPr eaLnBrk="1" hangingPunct="1">
              <a:lnSpc>
                <a:spcPct val="90000"/>
              </a:lnSpc>
            </a:pPr>
            <a:r>
              <a:rPr lang="cs-CZ" altLang="cs-CZ" sz="2600" dirty="0"/>
              <a:t>Z těchto důvodů se plně asociativní paměti dnes již prakticky nepoužívají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3BB158-7023-48FF-BAC7-756BC0064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Plně asociativní </a:t>
            </a:r>
            <a:r>
              <a:rPr lang="cs-CZ" dirty="0" err="1"/>
              <a:t>cache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89868F7-0EEC-4A08-8FEF-D008B3426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600" dirty="0"/>
              <a:t>Efektivita ukládání dat v plně asociativní </a:t>
            </a:r>
            <a:r>
              <a:rPr lang="cs-CZ" sz="1600" dirty="0" err="1"/>
              <a:t>cache</a:t>
            </a:r>
            <a:r>
              <a:rPr lang="cs-CZ" sz="1600" dirty="0"/>
              <a:t> se dá zvýšit, pokud se data budou ukládat ve větších blocích</a:t>
            </a:r>
          </a:p>
          <a:p>
            <a:r>
              <a:rPr lang="cs-CZ" sz="1600" dirty="0"/>
              <a:t>Blok = více bajtů uložených naráz</a:t>
            </a:r>
          </a:p>
          <a:p>
            <a:r>
              <a:rPr lang="cs-CZ" sz="1600" dirty="0"/>
              <a:t>Spolu s bajtem, který má být </a:t>
            </a:r>
            <a:r>
              <a:rPr lang="cs-CZ" sz="1600" dirty="0" err="1"/>
              <a:t>cachován</a:t>
            </a:r>
            <a:r>
              <a:rPr lang="cs-CZ" sz="1600" dirty="0"/>
              <a:t>, uložíme i několik jeho „sousedů“</a:t>
            </a:r>
          </a:p>
          <a:p>
            <a:r>
              <a:rPr lang="cs-CZ" sz="1600" dirty="0"/>
              <a:t>Je velmi pravděpodobné, že pokud se často používá bajt ležící na </a:t>
            </a:r>
            <a:r>
              <a:rPr lang="cs-CZ" sz="1600" i="1" dirty="0"/>
              <a:t>adrese x</a:t>
            </a:r>
            <a:r>
              <a:rPr lang="cs-CZ" sz="1600" dirty="0"/>
              <a:t>, budou se v budoucnu zřejmě používat i bajty ležící v jeho okolí (tedy na </a:t>
            </a:r>
            <a:r>
              <a:rPr lang="cs-CZ" sz="1600" i="1" dirty="0"/>
              <a:t>adresách x-1, x+1, x+2</a:t>
            </a:r>
            <a:r>
              <a:rPr lang="cs-CZ" sz="1600" dirty="0"/>
              <a:t>…. apod.)</a:t>
            </a:r>
          </a:p>
          <a:p>
            <a:r>
              <a:rPr lang="cs-CZ" sz="1600" dirty="0"/>
              <a:t>Bajty se tedy mohou do </a:t>
            </a:r>
            <a:r>
              <a:rPr lang="cs-CZ" sz="1600" dirty="0" err="1"/>
              <a:t>cache</a:t>
            </a:r>
            <a:r>
              <a:rPr lang="cs-CZ" sz="1600" dirty="0"/>
              <a:t> ukládat po dvou, po čtyřech, po osmi… na jeden řádek s jedním společným klíčem</a:t>
            </a:r>
          </a:p>
          <a:p>
            <a:r>
              <a:rPr lang="cs-CZ" sz="1600" dirty="0"/>
              <a:t>Pracujeme pak s blokem dvou, čtyř, osmi, šestnácti… bajtů naráz</a:t>
            </a:r>
          </a:p>
          <a:p>
            <a:r>
              <a:rPr lang="cs-CZ" sz="1600" dirty="0"/>
              <a:t>Vzhledem k tomu, že bajty tohoto bloku leží v operační paměti za sebou, stačí jako klíč uložit adresu prvního bajtu celého bloku</a:t>
            </a:r>
          </a:p>
          <a:p>
            <a:r>
              <a:rPr lang="cs-CZ" sz="1600" dirty="0"/>
              <a:t>Například pokud se budou do paměti </a:t>
            </a:r>
            <a:r>
              <a:rPr lang="cs-CZ" sz="1600" dirty="0" err="1"/>
              <a:t>cache</a:t>
            </a:r>
            <a:r>
              <a:rPr lang="cs-CZ" sz="1600" dirty="0"/>
              <a:t> ukládat data po blocích velkých 4B</a:t>
            </a:r>
          </a:p>
          <a:p>
            <a:pPr lvl="1"/>
            <a:r>
              <a:rPr lang="cs-CZ" sz="1400" dirty="0"/>
              <a:t>Bajty 4Ah, </a:t>
            </a:r>
            <a:r>
              <a:rPr lang="cs-CZ" sz="1400" dirty="0" err="1"/>
              <a:t>FFh</a:t>
            </a:r>
            <a:r>
              <a:rPr lang="cs-CZ" sz="1400" dirty="0"/>
              <a:t>, 7Eh, 9Dh leží v operační paměti za sebou na adresách 12345678h, 12345679h, 1234567Ah, 1234567Bh</a:t>
            </a:r>
          </a:p>
          <a:p>
            <a:pPr lvl="1"/>
            <a:r>
              <a:rPr lang="cs-CZ" sz="1400" dirty="0"/>
              <a:t>Do </a:t>
            </a:r>
            <a:r>
              <a:rPr lang="cs-CZ" sz="1400" dirty="0" err="1"/>
              <a:t>cache</a:t>
            </a:r>
            <a:r>
              <a:rPr lang="cs-CZ" sz="1400" dirty="0"/>
              <a:t> uložíme 4-bajtový blok s klíčem 12345678h (adresa prvního bajtu)</a:t>
            </a:r>
          </a:p>
          <a:p>
            <a:pPr lvl="1"/>
            <a:r>
              <a:rPr lang="cs-CZ" sz="1400" b="1" dirty="0"/>
              <a:t>Klíč:12345678h  Data: 4A FF 7E 9D</a:t>
            </a:r>
          </a:p>
          <a:p>
            <a:pPr lvl="1"/>
            <a:r>
              <a:rPr lang="cs-CZ" sz="1400" dirty="0"/>
              <a:t>Na každém řádku je teď uloženo 4x8 bitů dat (32 b) a 32-bitový klíč – uložení dat je mnohem efektivnější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323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8AE50D-C21E-480A-866B-6AB58C24C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Plně asociativní </a:t>
            </a:r>
            <a:r>
              <a:rPr lang="cs-CZ" dirty="0" err="1"/>
              <a:t>cache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8E522EA-728B-4526-A760-5CCC54F1E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800" dirty="0"/>
              <a:t>Pokud se budou do paměti </a:t>
            </a:r>
            <a:r>
              <a:rPr lang="cs-CZ" sz="1800" dirty="0" err="1"/>
              <a:t>cache</a:t>
            </a:r>
            <a:r>
              <a:rPr lang="cs-CZ" sz="1800" dirty="0"/>
              <a:t> ukládat data po blocích velkých 8B</a:t>
            </a:r>
          </a:p>
          <a:p>
            <a:pPr lvl="1"/>
            <a:r>
              <a:rPr lang="cs-CZ" sz="1800" dirty="0"/>
              <a:t>Bajty 4Ah, </a:t>
            </a:r>
            <a:r>
              <a:rPr lang="cs-CZ" sz="1800" dirty="0" err="1"/>
              <a:t>FFh</a:t>
            </a:r>
            <a:r>
              <a:rPr lang="cs-CZ" sz="1800" dirty="0"/>
              <a:t>, 7Eh, 9Dh, 05h, </a:t>
            </a:r>
            <a:r>
              <a:rPr lang="cs-CZ" sz="1800" dirty="0" err="1"/>
              <a:t>BFh</a:t>
            </a:r>
            <a:r>
              <a:rPr lang="cs-CZ" sz="1800" dirty="0"/>
              <a:t>, </a:t>
            </a:r>
            <a:r>
              <a:rPr lang="cs-CZ" sz="1800" dirty="0" err="1"/>
              <a:t>AAh</a:t>
            </a:r>
            <a:r>
              <a:rPr lang="cs-CZ" sz="1800" dirty="0"/>
              <a:t>, 98h leží v operační paměti za sebou na adresách 12345678h, 12345679h, 1234567Ah, 1234567Bh, 1234567Ch, 1234567Dh, 1234567Eh, 1234567Fh</a:t>
            </a:r>
          </a:p>
          <a:p>
            <a:pPr lvl="1"/>
            <a:r>
              <a:rPr lang="cs-CZ" sz="1800" dirty="0"/>
              <a:t>Do </a:t>
            </a:r>
            <a:r>
              <a:rPr lang="cs-CZ" sz="1800" dirty="0" err="1"/>
              <a:t>cache</a:t>
            </a:r>
            <a:r>
              <a:rPr lang="cs-CZ" sz="1800" dirty="0"/>
              <a:t> uložíme </a:t>
            </a:r>
            <a:r>
              <a:rPr lang="cs-CZ" sz="1800" b="1" dirty="0"/>
              <a:t>8-bajtový blok </a:t>
            </a:r>
            <a:r>
              <a:rPr lang="cs-CZ" sz="1800" dirty="0"/>
              <a:t>s klíčem 12345678h (adresa prvního bajtu)</a:t>
            </a:r>
          </a:p>
          <a:p>
            <a:pPr lvl="1"/>
            <a:endParaRPr lang="cs-CZ" sz="1800" b="1" dirty="0"/>
          </a:p>
          <a:p>
            <a:pPr lvl="1"/>
            <a:r>
              <a:rPr lang="cs-CZ" sz="1800" b="1" dirty="0"/>
              <a:t>Klíč:12345678h  Data: 4A FF 7E 9D 05 BF AA 98</a:t>
            </a:r>
          </a:p>
          <a:p>
            <a:pPr lvl="1"/>
            <a:endParaRPr lang="cs-CZ" sz="1800" dirty="0"/>
          </a:p>
          <a:p>
            <a:pPr lvl="1"/>
            <a:r>
              <a:rPr lang="cs-CZ" sz="1800" dirty="0"/>
              <a:t>Na každém řádku je teď uloženo 8x8 bitů dat (64 b) a 32-bitový klíč</a:t>
            </a:r>
          </a:p>
          <a:p>
            <a:pPr lvl="1"/>
            <a:r>
              <a:rPr lang="cs-CZ" sz="1800" dirty="0"/>
              <a:t>Množství užitečných dat je již vyšší než počet bitů, které ukládáme jako klíč</a:t>
            </a:r>
          </a:p>
          <a:p>
            <a:pPr lvl="1"/>
            <a:r>
              <a:rPr lang="cs-CZ" sz="1800" dirty="0"/>
              <a:t>K uložení </a:t>
            </a:r>
            <a:r>
              <a:rPr lang="cs-CZ" sz="1800" b="1" dirty="0"/>
              <a:t>8 bajtů </a:t>
            </a:r>
            <a:r>
              <a:rPr lang="cs-CZ" sz="1800" dirty="0"/>
              <a:t>teď stačí </a:t>
            </a:r>
            <a:r>
              <a:rPr lang="cs-CZ" sz="1800" b="1" dirty="0"/>
              <a:t>jeden 32-bitový klíč </a:t>
            </a:r>
            <a:r>
              <a:rPr lang="cs-CZ" sz="1800" dirty="0"/>
              <a:t>a jeden komparátor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13905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EAE5BA-170C-40C9-A7B2-45AFD2C37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Plně asociativní paměť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D07A75-BBFB-446B-B479-7B25981D6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2"/>
            <a:ext cx="8229600" cy="5016499"/>
          </a:xfrm>
        </p:spPr>
        <p:txBody>
          <a:bodyPr/>
          <a:lstStyle/>
          <a:p>
            <a:r>
              <a:rPr lang="cs-CZ" sz="1600" dirty="0"/>
              <a:t>Jako klíč tedy ukládáme pouze adresu prvního bajtu celého bloku (adresa dalších bajtů v bloku se dá dopočítat, bajty ležely v paměti za sebou)</a:t>
            </a:r>
          </a:p>
          <a:p>
            <a:r>
              <a:rPr lang="cs-CZ" sz="1600" dirty="0"/>
              <a:t>Efektivita se dá dále zvýšit, pokud nebudeme jako klíč ukládat celou tuto adresu</a:t>
            </a:r>
          </a:p>
          <a:p>
            <a:r>
              <a:rPr lang="cs-CZ" sz="1600" dirty="0"/>
              <a:t>Pokud při ukládání 8-bajtového bloku budeme postupovat tak, že blok smí vždy začínat pouze adresou, které je dělitelná číslem 8, bude mít všech 8 adres shodných prvních 29 bitů</a:t>
            </a:r>
          </a:p>
          <a:p>
            <a:r>
              <a:rPr lang="cs-CZ" sz="1600" dirty="0"/>
              <a:t>(adresa dělitelná číslem 8 má v binárním zápisu na konci tři nuly)</a:t>
            </a:r>
          </a:p>
          <a:p>
            <a:r>
              <a:rPr lang="cs-C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12345678h = 00010010001101000101011001111</a:t>
            </a:r>
            <a:r>
              <a:rPr lang="cs-CZ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</a:p>
          <a:p>
            <a:r>
              <a:rPr lang="cs-C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12345679h = 00010010001101000101011001111</a:t>
            </a:r>
            <a:r>
              <a:rPr lang="cs-CZ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001</a:t>
            </a:r>
          </a:p>
          <a:p>
            <a:r>
              <a:rPr lang="cs-C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1234567Ah = 00010010001101000101011001111</a:t>
            </a:r>
            <a:r>
              <a:rPr lang="cs-CZ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010</a:t>
            </a:r>
          </a:p>
          <a:p>
            <a:r>
              <a:rPr lang="cs-C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1234567Bh = 00010010001101000101011001111</a:t>
            </a:r>
            <a:r>
              <a:rPr lang="cs-CZ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011</a:t>
            </a:r>
          </a:p>
          <a:p>
            <a:r>
              <a:rPr lang="cs-C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1234567Ch = 00010010001101000101011001111</a:t>
            </a:r>
            <a:r>
              <a:rPr lang="cs-CZ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cs-C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1234567Dh = 00010010001101000101011001111</a:t>
            </a:r>
            <a:r>
              <a:rPr lang="cs-CZ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</a:p>
          <a:p>
            <a:r>
              <a:rPr lang="cs-C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1234567Eh = 00010010001101000101011001111</a:t>
            </a:r>
            <a:r>
              <a:rPr lang="cs-CZ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110</a:t>
            </a:r>
          </a:p>
          <a:p>
            <a:r>
              <a:rPr lang="cs-C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1234567Fh = 00010010001101000101011001111</a:t>
            </a:r>
            <a:r>
              <a:rPr lang="cs-CZ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</a:p>
          <a:p>
            <a:endParaRPr lang="cs-CZ" sz="1400" dirty="0">
              <a:latin typeface="+mj-lt"/>
              <a:cs typeface="Courier New" panose="02070309020205020404" pitchFamily="49" charset="0"/>
            </a:endParaRPr>
          </a:p>
          <a:p>
            <a:r>
              <a:rPr lang="cs-CZ" sz="1400" dirty="0">
                <a:latin typeface="+mj-lt"/>
                <a:cs typeface="Courier New" panose="02070309020205020404" pitchFamily="49" charset="0"/>
              </a:rPr>
              <a:t>Jako klíč celého bloku teď bude stačit uvést 29 bitů!</a:t>
            </a:r>
          </a:p>
          <a:p>
            <a:r>
              <a:rPr lang="cs-CZ" sz="1400" b="1" dirty="0">
                <a:latin typeface="+mj-lt"/>
                <a:cs typeface="Courier New" panose="02070309020205020404" pitchFamily="49" charset="0"/>
              </a:rPr>
              <a:t>Klíč:00010010001101000101011001111   </a:t>
            </a:r>
            <a:r>
              <a:rPr lang="cs-CZ" sz="1400" b="1" dirty="0">
                <a:latin typeface="+mj-lt"/>
              </a:rPr>
              <a:t>Data: 4A FF 7E 9D 05 BF AA 98</a:t>
            </a:r>
            <a:endParaRPr lang="cs-CZ" sz="1400" b="1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cs-CZ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cs-CZ" sz="2000" dirty="0"/>
          </a:p>
          <a:p>
            <a:endParaRPr lang="cs-CZ" sz="2000" dirty="0"/>
          </a:p>
          <a:p>
            <a:endParaRPr lang="cs-CZ" sz="2000" dirty="0"/>
          </a:p>
          <a:p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4074635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5DC2CC-D4A0-42AD-B48E-AB4339FC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Plně asociativní </a:t>
            </a:r>
            <a:r>
              <a:rPr lang="cs-CZ" dirty="0" err="1"/>
              <a:t>cache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FFAF9E0-2E97-4973-BD1F-64301B4D4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400" dirty="0"/>
              <a:t>Pokud </a:t>
            </a:r>
            <a:r>
              <a:rPr lang="cs-CZ" sz="1400" dirty="0" err="1"/>
              <a:t>cache</a:t>
            </a:r>
            <a:r>
              <a:rPr lang="cs-CZ" sz="1400" dirty="0"/>
              <a:t> používá blok velký </a:t>
            </a:r>
            <a:r>
              <a:rPr lang="cs-CZ" sz="1400" b="1" dirty="0"/>
              <a:t>2 Bajty</a:t>
            </a:r>
          </a:p>
          <a:p>
            <a:pPr lvl="1"/>
            <a:r>
              <a:rPr lang="cs-CZ" sz="1400" dirty="0"/>
              <a:t>První bajt bloku musí ležet na sudé adrese (dělitelné dvěma)</a:t>
            </a:r>
          </a:p>
          <a:p>
            <a:pPr lvl="1"/>
            <a:r>
              <a:rPr lang="cs-CZ" sz="1400" dirty="0"/>
              <a:t>Klíč nebude obsahovat poslední bit adresy</a:t>
            </a:r>
          </a:p>
          <a:p>
            <a:pPr lvl="1"/>
            <a:endParaRPr lang="cs-CZ" sz="1400" dirty="0"/>
          </a:p>
          <a:p>
            <a:r>
              <a:rPr lang="cs-CZ" sz="1400" dirty="0"/>
              <a:t>Pokud </a:t>
            </a:r>
            <a:r>
              <a:rPr lang="cs-CZ" sz="1400" dirty="0" err="1"/>
              <a:t>cache</a:t>
            </a:r>
            <a:r>
              <a:rPr lang="cs-CZ" sz="1400" dirty="0"/>
              <a:t> používá blok velký </a:t>
            </a:r>
            <a:r>
              <a:rPr lang="cs-CZ" sz="1400" b="1" dirty="0"/>
              <a:t>4 Bajty</a:t>
            </a:r>
          </a:p>
          <a:p>
            <a:pPr lvl="1"/>
            <a:r>
              <a:rPr lang="cs-CZ" sz="1400" dirty="0"/>
              <a:t>První bajt bloku musí ležet na adrese dělitelné 4</a:t>
            </a:r>
          </a:p>
          <a:p>
            <a:pPr lvl="1"/>
            <a:r>
              <a:rPr lang="cs-CZ" sz="1400" dirty="0"/>
              <a:t>Klíč nebude obsahovat poslední 2 bity adresy</a:t>
            </a:r>
          </a:p>
          <a:p>
            <a:pPr lvl="1"/>
            <a:endParaRPr lang="cs-CZ" sz="1400" dirty="0"/>
          </a:p>
          <a:p>
            <a:r>
              <a:rPr lang="cs-CZ" sz="1400" dirty="0"/>
              <a:t>Pokud </a:t>
            </a:r>
            <a:r>
              <a:rPr lang="cs-CZ" sz="1400" dirty="0" err="1"/>
              <a:t>cache</a:t>
            </a:r>
            <a:r>
              <a:rPr lang="cs-CZ" sz="1400" dirty="0"/>
              <a:t> používá blok velký </a:t>
            </a:r>
            <a:r>
              <a:rPr lang="cs-CZ" sz="1400" b="1" dirty="0"/>
              <a:t>8 Bajtů</a:t>
            </a:r>
          </a:p>
          <a:p>
            <a:pPr lvl="1"/>
            <a:r>
              <a:rPr lang="cs-CZ" sz="1400" dirty="0"/>
              <a:t>První bajt bloku musí ležet na adrese dělitelné 8</a:t>
            </a:r>
          </a:p>
          <a:p>
            <a:pPr lvl="1"/>
            <a:r>
              <a:rPr lang="cs-CZ" sz="1400" dirty="0"/>
              <a:t>Klíč nebude obsahovat poslední 3 bity adresy</a:t>
            </a:r>
          </a:p>
          <a:p>
            <a:pPr lvl="1"/>
            <a:endParaRPr lang="cs-CZ" sz="1400" dirty="0"/>
          </a:p>
          <a:p>
            <a:r>
              <a:rPr lang="cs-CZ" sz="1400" dirty="0"/>
              <a:t>Pokud </a:t>
            </a:r>
            <a:r>
              <a:rPr lang="cs-CZ" sz="1400" dirty="0" err="1"/>
              <a:t>cache</a:t>
            </a:r>
            <a:r>
              <a:rPr lang="cs-CZ" sz="1400" dirty="0"/>
              <a:t> používá blok velký </a:t>
            </a:r>
            <a:r>
              <a:rPr lang="cs-CZ" sz="1400" b="1" dirty="0"/>
              <a:t>16 Bajtů</a:t>
            </a:r>
          </a:p>
          <a:p>
            <a:pPr lvl="1"/>
            <a:r>
              <a:rPr lang="cs-CZ" sz="1400" dirty="0"/>
              <a:t>První bajt bloku musí ležet na adrese dělitelné 16</a:t>
            </a:r>
          </a:p>
          <a:p>
            <a:pPr lvl="1"/>
            <a:r>
              <a:rPr lang="cs-CZ" sz="1400" dirty="0"/>
              <a:t>Klíč nebude obsahovat poslední 4 bity adresy</a:t>
            </a:r>
          </a:p>
          <a:p>
            <a:pPr lvl="1"/>
            <a:endParaRPr lang="cs-CZ" sz="1400" dirty="0"/>
          </a:p>
          <a:p>
            <a:r>
              <a:rPr lang="cs-CZ" sz="1400" dirty="0"/>
              <a:t>Čím větší je blok, tím kratší bude klíč</a:t>
            </a:r>
          </a:p>
          <a:p>
            <a:pPr marL="344487" lvl="1" indent="0">
              <a:buNone/>
            </a:pPr>
            <a:endParaRPr lang="cs-CZ" sz="1400" dirty="0"/>
          </a:p>
          <a:p>
            <a:pPr lvl="1"/>
            <a:endParaRPr lang="cs-CZ" sz="1400" dirty="0"/>
          </a:p>
          <a:p>
            <a:pPr lvl="1"/>
            <a:endParaRPr lang="cs-CZ" sz="1400" dirty="0"/>
          </a:p>
          <a:p>
            <a:pPr lvl="1"/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4022005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BFC3C94-1979-4D6A-AB7D-BB85FA17B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365625"/>
            <a:ext cx="4752975" cy="36036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19459" name="Rectangle 4">
            <a:extLst>
              <a:ext uri="{FF2B5EF4-FFF2-40B4-BE49-F238E27FC236}">
                <a16:creationId xmlns:a16="http://schemas.microsoft.com/office/drawing/2014/main" id="{D217E67A-0AFF-44FD-92E5-171BB766E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altLang="cs-CZ" sz="2000"/>
              <a:t>Příklad obsahu primitivní cache s kapacitou 32B, pracující po blocích 4B se sedmibitovým klíčem</a:t>
            </a:r>
          </a:p>
          <a:p>
            <a:pPr eaLnBrk="1" hangingPunct="1">
              <a:lnSpc>
                <a:spcPct val="90000"/>
              </a:lnSpc>
            </a:pPr>
            <a:endParaRPr lang="cs-CZ" altLang="cs-CZ" sz="20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 "/>
            </a:pPr>
            <a:r>
              <a:rPr lang="cs-CZ" altLang="cs-CZ" sz="2000"/>
              <a:t>Klíč		Data	           platnost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 "/>
            </a:pPr>
            <a:r>
              <a:rPr lang="cs-CZ" altLang="cs-CZ" sz="2000"/>
              <a:t>1010100b	A7 12 C5 14	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 "/>
            </a:pPr>
            <a:r>
              <a:rPr lang="cs-CZ" altLang="cs-CZ" sz="2000"/>
              <a:t>0010100b	11 2E 7E FF	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 "/>
            </a:pPr>
            <a:r>
              <a:rPr lang="cs-CZ" altLang="cs-CZ" sz="2000"/>
              <a:t>0000000b	00 00 00 00 	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 "/>
            </a:pPr>
            <a:r>
              <a:rPr lang="cs-CZ" altLang="cs-CZ" sz="2000"/>
              <a:t>1110111b	14 00 14 00	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 "/>
            </a:pPr>
            <a:r>
              <a:rPr lang="cs-CZ" altLang="cs-CZ" sz="2000"/>
              <a:t>1010101b	B2 01 12 00	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 "/>
            </a:pPr>
            <a:r>
              <a:rPr lang="cs-CZ" altLang="cs-CZ" sz="2000"/>
              <a:t>1010111b	11 2A 11 32	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 "/>
            </a:pPr>
            <a:r>
              <a:rPr lang="cs-CZ" altLang="cs-CZ" sz="2000"/>
              <a:t>0011000b	22 2B 2E F1	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 "/>
            </a:pPr>
            <a:r>
              <a:rPr lang="cs-CZ" altLang="cs-CZ" sz="2000"/>
              <a:t>1000000b	5C 51 11 10	1	</a:t>
            </a:r>
            <a:r>
              <a:rPr lang="cs-CZ" altLang="cs-CZ" sz="2600"/>
              <a:t> 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C0089641-1CD6-4C41-8B22-09C18A1569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Plně asociativní cache</a:t>
            </a:r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80487D81-2F2F-4E6B-8749-5CC577DDA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636838"/>
            <a:ext cx="1368425" cy="3529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4AE98C69-A482-47DF-8CFE-3AA7E098D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2636838"/>
            <a:ext cx="1800225" cy="3529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C35F42E4-240D-4EA4-8806-15804C9AB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2636838"/>
            <a:ext cx="1295400" cy="3529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19464" name="Line 8">
            <a:extLst>
              <a:ext uri="{FF2B5EF4-FFF2-40B4-BE49-F238E27FC236}">
                <a16:creationId xmlns:a16="http://schemas.microsoft.com/office/drawing/2014/main" id="{FA115900-0B71-4CD7-9EA4-0F59393B254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2997200"/>
            <a:ext cx="4464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9465" name="Text Box 9">
            <a:extLst>
              <a:ext uri="{FF2B5EF4-FFF2-40B4-BE49-F238E27FC236}">
                <a16:creationId xmlns:a16="http://schemas.microsoft.com/office/drawing/2014/main" id="{D324E399-2901-4BAA-90A7-9AACEB329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2997200"/>
            <a:ext cx="3455987" cy="284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dirty="0"/>
              <a:t>Tento záznam v paměti </a:t>
            </a:r>
            <a:r>
              <a:rPr lang="cs-CZ" altLang="cs-CZ" dirty="0" err="1"/>
              <a:t>cache</a:t>
            </a:r>
            <a:r>
              <a:rPr lang="cs-CZ" altLang="cs-CZ" dirty="0"/>
              <a:t> znamená, že je v ní z hlavní operační paměti zkopírován blok 4 bajtů z adres, jejichž horních 7 bitů je 1010101b </a:t>
            </a:r>
          </a:p>
          <a:p>
            <a:pPr eaLnBrk="1" hangingPunct="1">
              <a:spcBef>
                <a:spcPct val="50000"/>
              </a:spcBef>
            </a:pPr>
            <a:r>
              <a:rPr lang="cs-CZ" altLang="cs-CZ" dirty="0"/>
              <a:t>Tedy z adres </a:t>
            </a:r>
            <a:r>
              <a:rPr lang="cs-CZ" altLang="cs-CZ" b="1" dirty="0"/>
              <a:t>1010101</a:t>
            </a:r>
            <a:r>
              <a:rPr lang="cs-CZ" altLang="cs-CZ" i="1" dirty="0"/>
              <a:t>00</a:t>
            </a:r>
            <a:r>
              <a:rPr lang="cs-CZ" altLang="cs-CZ" dirty="0"/>
              <a:t>b až </a:t>
            </a:r>
            <a:r>
              <a:rPr lang="cs-CZ" altLang="cs-CZ" b="1" dirty="0"/>
              <a:t>1010101</a:t>
            </a:r>
            <a:r>
              <a:rPr lang="cs-CZ" altLang="cs-CZ" i="1" dirty="0"/>
              <a:t>11</a:t>
            </a:r>
            <a:r>
              <a:rPr lang="cs-CZ" altLang="cs-CZ" dirty="0"/>
              <a:t>b </a:t>
            </a:r>
          </a:p>
          <a:p>
            <a:pPr eaLnBrk="1" hangingPunct="1">
              <a:spcBef>
                <a:spcPct val="50000"/>
              </a:spcBef>
            </a:pPr>
            <a:r>
              <a:rPr lang="cs-CZ" altLang="cs-CZ" dirty="0"/>
              <a:t>Na těchto adresách leží bajty B2, 01,12, 00</a:t>
            </a:r>
          </a:p>
        </p:txBody>
      </p:sp>
      <p:sp>
        <p:nvSpPr>
          <p:cNvPr id="19466" name="Line 10">
            <a:extLst>
              <a:ext uri="{FF2B5EF4-FFF2-40B4-BE49-F238E27FC236}">
                <a16:creationId xmlns:a16="http://schemas.microsoft.com/office/drawing/2014/main" id="{0172BC6E-0AA1-4D97-978A-F6916DF8AA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64163" y="3789363"/>
            <a:ext cx="287337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4">
            <a:extLst>
              <a:ext uri="{FF2B5EF4-FFF2-40B4-BE49-F238E27FC236}">
                <a16:creationId xmlns:a16="http://schemas.microsoft.com/office/drawing/2014/main" id="{D217E67A-0AFF-44FD-92E5-171BB766E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altLang="cs-CZ" sz="2000" dirty="0"/>
              <a:t>Příklad: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000" dirty="0"/>
              <a:t>Na jaké adrese v hlavní operační paměti leží tento bajt?</a:t>
            </a:r>
          </a:p>
          <a:p>
            <a:pPr eaLnBrk="1" hangingPunct="1">
              <a:lnSpc>
                <a:spcPct val="90000"/>
              </a:lnSpc>
            </a:pPr>
            <a:endParaRPr lang="cs-CZ" altLang="cs-CZ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 "/>
            </a:pPr>
            <a:r>
              <a:rPr lang="cs-CZ" altLang="cs-CZ" sz="2000" dirty="0"/>
              <a:t>Klíč		Data	           platnost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 "/>
            </a:pPr>
            <a:r>
              <a:rPr lang="cs-CZ" altLang="cs-CZ" sz="2000" dirty="0"/>
              <a:t>1010100b	A7 12 C5 14	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 "/>
            </a:pPr>
            <a:r>
              <a:rPr lang="cs-CZ" altLang="cs-CZ" sz="2000" dirty="0"/>
              <a:t>0010100b	11 2E </a:t>
            </a:r>
            <a:r>
              <a:rPr lang="cs-CZ" altLang="cs-CZ" sz="2000" dirty="0">
                <a:solidFill>
                  <a:srgbClr val="FF0000"/>
                </a:solidFill>
              </a:rPr>
              <a:t>7E</a:t>
            </a:r>
            <a:r>
              <a:rPr lang="cs-CZ" altLang="cs-CZ" sz="2000" dirty="0"/>
              <a:t> FF	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 "/>
            </a:pPr>
            <a:r>
              <a:rPr lang="cs-CZ" altLang="cs-CZ" sz="2000" dirty="0"/>
              <a:t>0000000b	00 00 00 00 	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 "/>
            </a:pPr>
            <a:r>
              <a:rPr lang="cs-CZ" altLang="cs-CZ" sz="2000" dirty="0"/>
              <a:t>1110111b	14 00 14 00	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 "/>
            </a:pPr>
            <a:r>
              <a:rPr lang="cs-CZ" altLang="cs-CZ" sz="2000" dirty="0"/>
              <a:t>1010101b	B2 01 12 00	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 "/>
            </a:pPr>
            <a:r>
              <a:rPr lang="cs-CZ" altLang="cs-CZ" sz="2000" dirty="0"/>
              <a:t>1010111b	11 2A 11 32	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 "/>
            </a:pPr>
            <a:r>
              <a:rPr lang="cs-CZ" altLang="cs-CZ" sz="2000" dirty="0"/>
              <a:t>0011000b	22 2B 2E F1	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 "/>
            </a:pPr>
            <a:r>
              <a:rPr lang="cs-CZ" altLang="cs-CZ" sz="2000" dirty="0"/>
              <a:t>1000000b	5C 51 11 10	1	</a:t>
            </a:r>
            <a:r>
              <a:rPr lang="cs-CZ" altLang="cs-CZ" sz="2600" dirty="0"/>
              <a:t> 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C0089641-1CD6-4C41-8B22-09C18A1569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Plně asociativní cache</a:t>
            </a:r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80487D81-2F2F-4E6B-8749-5CC577DDA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636838"/>
            <a:ext cx="1368425" cy="3529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4AE98C69-A482-47DF-8CFE-3AA7E098D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2636838"/>
            <a:ext cx="1800225" cy="3529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C35F42E4-240D-4EA4-8806-15804C9AB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2636838"/>
            <a:ext cx="1295400" cy="3529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19464" name="Line 8">
            <a:extLst>
              <a:ext uri="{FF2B5EF4-FFF2-40B4-BE49-F238E27FC236}">
                <a16:creationId xmlns:a16="http://schemas.microsoft.com/office/drawing/2014/main" id="{FA115900-0B71-4CD7-9EA4-0F59393B254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2997200"/>
            <a:ext cx="4464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cxnSp>
        <p:nvCxnSpPr>
          <p:cNvPr id="3" name="Přímá spojnice se šipkou 2">
            <a:extLst>
              <a:ext uri="{FF2B5EF4-FFF2-40B4-BE49-F238E27FC236}">
                <a16:creationId xmlns:a16="http://schemas.microsoft.com/office/drawing/2014/main" id="{F29F6FF2-3F25-461D-9CE7-80F4C407BC07}"/>
              </a:ext>
            </a:extLst>
          </p:cNvPr>
          <p:cNvCxnSpPr/>
          <p:nvPr/>
        </p:nvCxnSpPr>
        <p:spPr>
          <a:xfrm flipH="1">
            <a:off x="3347864" y="2348880"/>
            <a:ext cx="2664296" cy="10801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ovéPole 3">
            <a:extLst>
              <a:ext uri="{FF2B5EF4-FFF2-40B4-BE49-F238E27FC236}">
                <a16:creationId xmlns:a16="http://schemas.microsoft.com/office/drawing/2014/main" id="{0620D44C-847C-4986-AC08-1BFBB0287823}"/>
              </a:ext>
            </a:extLst>
          </p:cNvPr>
          <p:cNvSpPr txBox="1"/>
          <p:nvPr/>
        </p:nvSpPr>
        <p:spPr>
          <a:xfrm>
            <a:off x="5292080" y="3068960"/>
            <a:ext cx="37444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U záznamu je uveden klíč </a:t>
            </a:r>
            <a:r>
              <a:rPr lang="cs-CZ" sz="1600" b="1" dirty="0"/>
              <a:t>0010100</a:t>
            </a:r>
          </a:p>
          <a:p>
            <a:endParaRPr lang="cs-CZ" sz="1600" dirty="0"/>
          </a:p>
          <a:p>
            <a:r>
              <a:rPr lang="cs-CZ" sz="1600" dirty="0"/>
              <a:t>První bajt tohoto bloku leží na adrese</a:t>
            </a:r>
          </a:p>
          <a:p>
            <a:r>
              <a:rPr lang="cs-CZ" sz="1600" dirty="0"/>
              <a:t>Adresa </a:t>
            </a:r>
            <a:r>
              <a:rPr lang="cs-CZ" sz="1600" b="1" dirty="0"/>
              <a:t>0010100</a:t>
            </a:r>
            <a:r>
              <a:rPr lang="cs-CZ" sz="1600" i="1" dirty="0"/>
              <a:t>00 (přidaly se 2 nuly)</a:t>
            </a:r>
          </a:p>
          <a:p>
            <a:endParaRPr lang="cs-CZ" sz="1600" i="1" dirty="0"/>
          </a:p>
          <a:p>
            <a:r>
              <a:rPr lang="cs-CZ" sz="1600" dirty="0"/>
              <a:t>Bajt 2E leží za prvním bajtem</a:t>
            </a:r>
          </a:p>
          <a:p>
            <a:r>
              <a:rPr lang="cs-CZ" sz="1600" dirty="0"/>
              <a:t>Adresa </a:t>
            </a:r>
            <a:r>
              <a:rPr lang="cs-CZ" sz="1600" b="1" dirty="0"/>
              <a:t>0010100</a:t>
            </a:r>
            <a:r>
              <a:rPr lang="cs-CZ" sz="1600" i="1" dirty="0"/>
              <a:t>01</a:t>
            </a:r>
          </a:p>
          <a:p>
            <a:endParaRPr lang="cs-CZ" sz="1600" i="1" dirty="0"/>
          </a:p>
          <a:p>
            <a:r>
              <a:rPr lang="cs-CZ" sz="1600" dirty="0"/>
              <a:t>Na další adrese leží bajt 7E</a:t>
            </a:r>
          </a:p>
          <a:p>
            <a:r>
              <a:rPr lang="cs-CZ" sz="1600" dirty="0"/>
              <a:t>Adresa</a:t>
            </a:r>
            <a:r>
              <a:rPr lang="cs-CZ" sz="1600" b="1" dirty="0"/>
              <a:t> 0010100</a:t>
            </a:r>
            <a:r>
              <a:rPr lang="cs-CZ" sz="1600" i="1" dirty="0"/>
              <a:t>10</a:t>
            </a:r>
          </a:p>
          <a:p>
            <a:endParaRPr lang="cs-CZ" sz="1600" i="1" dirty="0"/>
          </a:p>
          <a:p>
            <a:r>
              <a:rPr lang="cs-CZ" sz="1600" dirty="0"/>
              <a:t>A poslední bajt FF leží na</a:t>
            </a:r>
          </a:p>
          <a:p>
            <a:r>
              <a:rPr lang="cs-CZ" sz="1600" dirty="0"/>
              <a:t>Adresa</a:t>
            </a:r>
            <a:r>
              <a:rPr lang="cs-CZ" sz="1600" b="1" dirty="0"/>
              <a:t> 0010100</a:t>
            </a:r>
            <a:r>
              <a:rPr lang="cs-CZ" sz="1600" i="1" dirty="0"/>
              <a:t>11</a:t>
            </a:r>
          </a:p>
          <a:p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2671567211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84CE8C14981BF4CBC493A3F7F132DCE" ma:contentTypeVersion="2" ma:contentTypeDescription="Vytvoří nový dokument" ma:contentTypeScope="" ma:versionID="eafae4565c518caa62d4da08735c7f48">
  <xsd:schema xmlns:xsd="http://www.w3.org/2001/XMLSchema" xmlns:xs="http://www.w3.org/2001/XMLSchema" xmlns:p="http://schemas.microsoft.com/office/2006/metadata/properties" xmlns:ns2="c03aa7f5-da92-46be-bbd5-752e8d8cfb59" targetNamespace="http://schemas.microsoft.com/office/2006/metadata/properties" ma:root="true" ma:fieldsID="4aa9e07a25eb4b13cbdf99461fe2be06" ns2:_="">
    <xsd:import namespace="c03aa7f5-da92-46be-bbd5-752e8d8cfb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3aa7f5-da92-46be-bbd5-752e8d8cfb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914E16A-F401-4FF8-95A4-4BD47F4A75CE}"/>
</file>

<file path=customXml/itemProps2.xml><?xml version="1.0" encoding="utf-8"?>
<ds:datastoreItem xmlns:ds="http://schemas.openxmlformats.org/officeDocument/2006/customXml" ds:itemID="{572C13B8-19F8-4BE6-ADE9-9E851ABACBC3}"/>
</file>

<file path=customXml/itemProps3.xml><?xml version="1.0" encoding="utf-8"?>
<ds:datastoreItem xmlns:ds="http://schemas.openxmlformats.org/officeDocument/2006/customXml" ds:itemID="{E93676E0-5BCE-45D9-84E6-E574DEBDCA78}"/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1276</TotalTime>
  <Words>1737</Words>
  <Application>Microsoft Office PowerPoint</Application>
  <PresentationFormat>Předvádění na obrazovce (4:3)</PresentationFormat>
  <Paragraphs>214</Paragraphs>
  <Slides>14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9" baseType="lpstr">
      <vt:lpstr>Arial</vt:lpstr>
      <vt:lpstr>Courier New</vt:lpstr>
      <vt:lpstr>Times New Roman</vt:lpstr>
      <vt:lpstr>Wingdings</vt:lpstr>
      <vt:lpstr>Network</vt:lpstr>
      <vt:lpstr>Cache paměti (2. část)</vt:lpstr>
      <vt:lpstr>Plně asociativní cache</vt:lpstr>
      <vt:lpstr>Plně asociativní cache</vt:lpstr>
      <vt:lpstr>Plně asociativní cache</vt:lpstr>
      <vt:lpstr>Plně asociativní cache</vt:lpstr>
      <vt:lpstr>Plně asociativní paměť</vt:lpstr>
      <vt:lpstr>Plně asociativní cache</vt:lpstr>
      <vt:lpstr>Plně asociativní cache</vt:lpstr>
      <vt:lpstr>Plně asociativní cache</vt:lpstr>
      <vt:lpstr>Plně asociativní cache</vt:lpstr>
      <vt:lpstr>Plně asociativní cache</vt:lpstr>
      <vt:lpstr>Plně asociativní cache</vt:lpstr>
      <vt:lpstr>Plně asociativní cache</vt:lpstr>
      <vt:lpstr>Plně asociativní cache</vt:lpstr>
    </vt:vector>
  </TitlesOfParts>
  <Company>PP PP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32-bitové procesory</dc:title>
  <dc:creator>abcd</dc:creator>
  <cp:lastModifiedBy>Radek</cp:lastModifiedBy>
  <cp:revision>90</cp:revision>
  <dcterms:created xsi:type="dcterms:W3CDTF">2006-08-29T08:49:05Z</dcterms:created>
  <dcterms:modified xsi:type="dcterms:W3CDTF">2020-04-16T09:46:24Z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0x010100584CE8C14981BF4CBC493A3F7F132DCE</vt:lpwstr>
  </property>
</Properties>
</file>