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5"/>
  </p:notesMasterIdLst>
  <p:sldIdLst>
    <p:sldId id="301" r:id="rId2"/>
    <p:sldId id="285" r:id="rId3"/>
    <p:sldId id="303" r:id="rId4"/>
    <p:sldId id="304" r:id="rId5"/>
    <p:sldId id="305" r:id="rId6"/>
    <p:sldId id="307" r:id="rId7"/>
    <p:sldId id="306" r:id="rId8"/>
    <p:sldId id="308" r:id="rId9"/>
    <p:sldId id="309" r:id="rId10"/>
    <p:sldId id="310" r:id="rId11"/>
    <p:sldId id="302" r:id="rId12"/>
    <p:sldId id="287" r:id="rId13"/>
    <p:sldId id="291" r:id="rId14"/>
    <p:sldId id="286" r:id="rId15"/>
    <p:sldId id="312" r:id="rId16"/>
    <p:sldId id="311" r:id="rId17"/>
    <p:sldId id="313" r:id="rId18"/>
    <p:sldId id="314" r:id="rId19"/>
    <p:sldId id="315" r:id="rId20"/>
    <p:sldId id="316" r:id="rId21"/>
    <p:sldId id="317" r:id="rId22"/>
    <p:sldId id="290" r:id="rId23"/>
    <p:sldId id="293" r:id="rId24"/>
    <p:sldId id="318" r:id="rId25"/>
    <p:sldId id="319" r:id="rId26"/>
    <p:sldId id="320" r:id="rId27"/>
    <p:sldId id="321" r:id="rId28"/>
    <p:sldId id="322" r:id="rId29"/>
    <p:sldId id="289" r:id="rId30"/>
    <p:sldId id="288" r:id="rId31"/>
    <p:sldId id="299" r:id="rId32"/>
    <p:sldId id="300" r:id="rId33"/>
    <p:sldId id="292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14B0376-AAE2-48D1-9A30-861D925A6F9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1DE763B-4462-44E6-BADC-A9DFCF711AC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80C4677-AAD1-4079-B269-E53B797DF6F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FFD6DE77-389D-4F88-9C59-D0BA00CFFFA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 noProof="0"/>
              <a:t>Klepnutím lze upravit styly předlohy textu.</a:t>
            </a:r>
          </a:p>
          <a:p>
            <a:pPr lvl="1"/>
            <a:r>
              <a:rPr lang="cs-CZ" altLang="cs-CZ" noProof="0"/>
              <a:t>Druhá úroveň</a:t>
            </a:r>
          </a:p>
          <a:p>
            <a:pPr lvl="2"/>
            <a:r>
              <a:rPr lang="cs-CZ" altLang="cs-CZ" noProof="0"/>
              <a:t>Třetí úroveň</a:t>
            </a:r>
          </a:p>
          <a:p>
            <a:pPr lvl="3"/>
            <a:r>
              <a:rPr lang="cs-CZ" altLang="cs-CZ" noProof="0"/>
              <a:t>Čtvrtá úroveň</a:t>
            </a:r>
          </a:p>
          <a:p>
            <a:pPr lvl="4"/>
            <a:r>
              <a:rPr lang="cs-CZ" altLang="cs-CZ" noProof="0"/>
              <a:t>Pátá úroveň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2C577D66-D005-4C58-94D0-58FAF161E4D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D6F55FD7-F546-4D57-818A-DA5DB4B1C1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A389DA5-FD37-4956-8BBE-CDF8451CD078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B4A17273-64A5-4B07-B65B-6D5922AFC7E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2EC5ABD0-8E0E-434B-8C8D-B924821815BA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>
              <a:extLst>
                <a:ext uri="{FF2B5EF4-FFF2-40B4-BE49-F238E27FC236}">
                  <a16:creationId xmlns:a16="http://schemas.microsoft.com/office/drawing/2014/main" id="{FBDA8976-B9D2-45C0-9777-F5C5B49E0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227A1AC7-9406-473E-8EFD-B2DB5B006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AC9EE05B-916B-4A2E-B5C5-452C265DA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9" name="Oval 12">
              <a:extLst>
                <a:ext uri="{FF2B5EF4-FFF2-40B4-BE49-F238E27FC236}">
                  <a16:creationId xmlns:a16="http://schemas.microsoft.com/office/drawing/2014/main" id="{012F7094-C76E-4809-A21D-CB024167A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" name="Oval 13">
              <a:extLst>
                <a:ext uri="{FF2B5EF4-FFF2-40B4-BE49-F238E27FC236}">
                  <a16:creationId xmlns:a16="http://schemas.microsoft.com/office/drawing/2014/main" id="{F6C323E0-0122-493C-BA6B-76A78B2CA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1" name="Oval 14">
              <a:extLst>
                <a:ext uri="{FF2B5EF4-FFF2-40B4-BE49-F238E27FC236}">
                  <a16:creationId xmlns:a16="http://schemas.microsoft.com/office/drawing/2014/main" id="{A0672F03-6EAE-460D-9532-81F856E5C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83908573-DB75-47C1-B9CB-E4C860662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3" name="Oval 16">
              <a:extLst>
                <a:ext uri="{FF2B5EF4-FFF2-40B4-BE49-F238E27FC236}">
                  <a16:creationId xmlns:a16="http://schemas.microsoft.com/office/drawing/2014/main" id="{05A604C5-0A60-4281-BAB9-CB4ACF185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6267B939-ADDA-48C7-9381-E9AD83895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1962D8A8-4EFE-49F9-8963-23AA4DBA0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6" name="Oval 19">
              <a:extLst>
                <a:ext uri="{FF2B5EF4-FFF2-40B4-BE49-F238E27FC236}">
                  <a16:creationId xmlns:a16="http://schemas.microsoft.com/office/drawing/2014/main" id="{C4EF650D-CD22-485B-813E-9B4AF5ACE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7" name="Oval 20">
              <a:extLst>
                <a:ext uri="{FF2B5EF4-FFF2-40B4-BE49-F238E27FC236}">
                  <a16:creationId xmlns:a16="http://schemas.microsoft.com/office/drawing/2014/main" id="{AF5C9E4B-D8B7-472D-80D4-9A8C4104F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8" name="Oval 21">
              <a:extLst>
                <a:ext uri="{FF2B5EF4-FFF2-40B4-BE49-F238E27FC236}">
                  <a16:creationId xmlns:a16="http://schemas.microsoft.com/office/drawing/2014/main" id="{174745A1-A60F-46DC-858E-8BBA6B9B6F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9" name="Oval 22">
              <a:extLst>
                <a:ext uri="{FF2B5EF4-FFF2-40B4-BE49-F238E27FC236}">
                  <a16:creationId xmlns:a16="http://schemas.microsoft.com/office/drawing/2014/main" id="{15F4EC12-772D-4CA4-88F9-CB5402E0F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0" name="Oval 23">
              <a:extLst>
                <a:ext uri="{FF2B5EF4-FFF2-40B4-BE49-F238E27FC236}">
                  <a16:creationId xmlns:a16="http://schemas.microsoft.com/office/drawing/2014/main" id="{FF0E7354-CB58-4991-9DBA-58C358F67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D8F9FD23-9927-4FB6-AEE4-B63D0B513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2" name="Oval 25">
              <a:extLst>
                <a:ext uri="{FF2B5EF4-FFF2-40B4-BE49-F238E27FC236}">
                  <a16:creationId xmlns:a16="http://schemas.microsoft.com/office/drawing/2014/main" id="{4AA4F5E0-F739-402B-A696-DC59DDFA16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3" name="Oval 26">
              <a:extLst>
                <a:ext uri="{FF2B5EF4-FFF2-40B4-BE49-F238E27FC236}">
                  <a16:creationId xmlns:a16="http://schemas.microsoft.com/office/drawing/2014/main" id="{1B7552A3-BFE4-4CEC-BC2F-FAE6D36A0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6DCC9DBA-CF65-4810-B6F7-65F2B512C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FD47F772-BCC2-4565-AA9D-F61F489A4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6" name="Oval 29">
              <a:extLst>
                <a:ext uri="{FF2B5EF4-FFF2-40B4-BE49-F238E27FC236}">
                  <a16:creationId xmlns:a16="http://schemas.microsoft.com/office/drawing/2014/main" id="{9B7212FA-02C4-4217-8E6E-241650648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7" name="Oval 30">
              <a:extLst>
                <a:ext uri="{FF2B5EF4-FFF2-40B4-BE49-F238E27FC236}">
                  <a16:creationId xmlns:a16="http://schemas.microsoft.com/office/drawing/2014/main" id="{4245CEF8-E114-4973-930B-2FA8C96EE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8" name="Oval 31">
              <a:extLst>
                <a:ext uri="{FF2B5EF4-FFF2-40B4-BE49-F238E27FC236}">
                  <a16:creationId xmlns:a16="http://schemas.microsoft.com/office/drawing/2014/main" id="{BE447F39-7AE2-4303-A2F8-1BF3C61FF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9" name="Oval 32">
              <a:extLst>
                <a:ext uri="{FF2B5EF4-FFF2-40B4-BE49-F238E27FC236}">
                  <a16:creationId xmlns:a16="http://schemas.microsoft.com/office/drawing/2014/main" id="{177BE2A5-71BE-4844-B22F-955C08771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30" name="Oval 33">
              <a:extLst>
                <a:ext uri="{FF2B5EF4-FFF2-40B4-BE49-F238E27FC236}">
                  <a16:creationId xmlns:a16="http://schemas.microsoft.com/office/drawing/2014/main" id="{1C619EF8-70C9-4C24-8450-CD876ABB3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31" name="Oval 34">
              <a:extLst>
                <a:ext uri="{FF2B5EF4-FFF2-40B4-BE49-F238E27FC236}">
                  <a16:creationId xmlns:a16="http://schemas.microsoft.com/office/drawing/2014/main" id="{E8A97A5C-7176-4390-AAC3-7BB812CFD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32" name="Oval 35">
              <a:extLst>
                <a:ext uri="{FF2B5EF4-FFF2-40B4-BE49-F238E27FC236}">
                  <a16:creationId xmlns:a16="http://schemas.microsoft.com/office/drawing/2014/main" id="{C80FE00C-78D2-4184-8AE0-A25C7B1FA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33" name="Oval 36">
              <a:extLst>
                <a:ext uri="{FF2B5EF4-FFF2-40B4-BE49-F238E27FC236}">
                  <a16:creationId xmlns:a16="http://schemas.microsoft.com/office/drawing/2014/main" id="{44BAE09A-D3FC-4B51-8411-D22E8D6E7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34" name="Oval 37">
              <a:extLst>
                <a:ext uri="{FF2B5EF4-FFF2-40B4-BE49-F238E27FC236}">
                  <a16:creationId xmlns:a16="http://schemas.microsoft.com/office/drawing/2014/main" id="{CBFE4005-5CA2-4FB6-B95A-8E89773F0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35" name="Oval 38">
              <a:extLst>
                <a:ext uri="{FF2B5EF4-FFF2-40B4-BE49-F238E27FC236}">
                  <a16:creationId xmlns:a16="http://schemas.microsoft.com/office/drawing/2014/main" id="{9C0502FC-CCBE-4BD1-B0C6-25D9A4C45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36" name="Oval 39">
              <a:extLst>
                <a:ext uri="{FF2B5EF4-FFF2-40B4-BE49-F238E27FC236}">
                  <a16:creationId xmlns:a16="http://schemas.microsoft.com/office/drawing/2014/main" id="{5412C623-2004-4DE5-8909-70E2FDECA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</p:grpSp>
      <p:sp>
        <p:nvSpPr>
          <p:cNvPr id="37" name="Line 40">
            <a:extLst>
              <a:ext uri="{FF2B5EF4-FFF2-40B4-BE49-F238E27FC236}">
                <a16:creationId xmlns:a16="http://schemas.microsoft.com/office/drawing/2014/main" id="{83D1DB7F-B986-43A5-A948-C75DB7BD07E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cs-CZ" altLang="en-US" noProof="0"/>
              <a:t>Klepnutím lze upravit styl předlohy nadpisů.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pPr lvl="0"/>
            <a:r>
              <a:rPr lang="cs-CZ" altLang="en-US" noProof="0"/>
              <a:t>Klepnutím lze upravit styl předlohy podnadpisů.</a:t>
            </a: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310997B6-F44C-4C2A-BD05-2C5AB553DD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49471F62-8CD8-4230-892A-0DFB6669AF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63834A2A-6A37-46CD-A81E-FB33BE1D5A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575DB66-46D5-46A0-8A44-245CB48BE7CF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1318146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A3C0378-7D6D-4AD3-AB1C-D509CAD906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9C7C97B-E0EA-4E0A-B5AD-C4B4BCAE04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C0946BE-50C1-45D7-969D-84DC59E4C2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6CF3B-323F-40AD-9BB7-5C89632E0F32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183756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6E3320C-F9C4-4CF6-A5D2-876EFB1CCD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29BC2F8-F620-4BD1-9B63-E1E0A999BD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023C24B-F052-4265-8220-8319260C34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06C75C-FF35-4522-8CDD-736D4A40D539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3783651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17C528F-22A4-4CC7-AC62-D2FAC478A7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3F37EDD-35A2-42FA-B1E4-23C5E75D3F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2130F41-9DAF-4B43-8C95-2991D82F3C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3F2A6D-CFC3-4640-BE5F-58289CCEB816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1223631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6A09C8B-CF93-4CBA-A04C-2900D0BAAC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02FAB95-3612-43FD-9A8D-97884DFEF3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7D72138-B871-4B98-AA9E-2FE11C9579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1FAAB5-8ADA-47D3-8625-7FCE7C978113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84690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5F7EAB8-F4BD-40CB-BDCC-8B0FC30A41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7AA3C01-4524-4351-945B-3C14CD8C6D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63AAAA87-6ACD-4163-A945-3B84C2F825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615BCE-CA42-41F8-AA33-0C4F5D78D012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134630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335B05C-75EA-4D54-BB51-3E65FEDF4B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94F68BC-0DE1-4300-87A2-8A9A9F094B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D5371511-8210-44BC-828D-CBF3F7D992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CC3A6-80D9-411C-9DB0-DD7E51B761FE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1195167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FCD3BDB-C2FD-4CA4-BB83-CB67A7DCF0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2272F23-47AC-419E-924A-93B5A698FA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A4E0F61-371C-473F-9677-E11C6DC109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3FC8C9-9ABB-4E36-9694-1B45B5965C18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215784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AB9BA4C2-2BA5-4BC6-B3DF-EDDB6C2012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78FEDB5F-B0AA-4831-A472-57A1BC5C99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2436803B-B51A-4264-BD15-07DAA52BB2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03511B-C473-4DF6-AEA5-8D10CBC805A5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4230875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95FE5D4-BFE5-4AC9-9068-6E6710CCED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62FB5A6-33F7-44BA-A4EA-79B8F55094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B7DD7EF-D918-49B1-AD5B-68D88DFBFD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4C19CB-F6CC-4F4A-9F75-7955A8F45DA2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3928869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AD1DE2-BE35-4E75-8193-4DCC59EBDB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12B00ED-EAA8-48FF-A271-1A7A83E1F3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816525F-23DA-4699-B980-30BD72C34D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A7C1D-B744-4852-8635-2A247D43E9C2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3952631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30AD3F45-58AB-4FC2-93E2-9D9E935D626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725257D-D42D-4CDB-9924-4C1B36E1F8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en-US"/>
              <a:t>Klepnutím lze upravit styl předlohy nadpisů.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2C8739D-E285-472C-ADFD-0AA3122255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en-US"/>
              <a:t>Klepnutím lze upravit styly předlohy textu.</a:t>
            </a:r>
          </a:p>
          <a:p>
            <a:pPr lvl="1"/>
            <a:r>
              <a:rPr lang="cs-CZ" altLang="en-US"/>
              <a:t>Druhá úroveň</a:t>
            </a:r>
          </a:p>
          <a:p>
            <a:pPr lvl="2"/>
            <a:r>
              <a:rPr lang="cs-CZ" altLang="en-US"/>
              <a:t>Třetí úroveň</a:t>
            </a:r>
          </a:p>
          <a:p>
            <a:pPr lvl="3"/>
            <a:r>
              <a:rPr lang="cs-CZ" altLang="en-US"/>
              <a:t>Čtvrtá úroveň</a:t>
            </a:r>
          </a:p>
          <a:p>
            <a:pPr lvl="4"/>
            <a:r>
              <a:rPr lang="cs-CZ" altLang="en-US"/>
              <a:t>Pátá úroveň</a:t>
            </a:r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0340CA24-4A19-4966-8E0E-68C5576DA55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FA56E236-3C48-4789-9244-65447D56729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CD1F3EF2-B5CE-4616-8B80-9E4CD2B1F8E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4A9B28F1-F067-4ED5-825D-A17328075339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  <p:grpSp>
        <p:nvGrpSpPr>
          <p:cNvPr id="1032" name="Group 8">
            <a:extLst>
              <a:ext uri="{FF2B5EF4-FFF2-40B4-BE49-F238E27FC236}">
                <a16:creationId xmlns:a16="http://schemas.microsoft.com/office/drawing/2014/main" id="{3213FD6C-AE10-4868-A0DE-CE054FA666F0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>
              <a:extLst>
                <a:ext uri="{FF2B5EF4-FFF2-40B4-BE49-F238E27FC236}">
                  <a16:creationId xmlns:a16="http://schemas.microsoft.com/office/drawing/2014/main" id="{609BB003-C217-4A60-87D6-FC97C0E59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34" name="Oval 10">
              <a:extLst>
                <a:ext uri="{FF2B5EF4-FFF2-40B4-BE49-F238E27FC236}">
                  <a16:creationId xmlns:a16="http://schemas.microsoft.com/office/drawing/2014/main" id="{90C6AA0D-ED8B-4FB6-BFE9-031C3C4A5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35" name="Oval 11">
              <a:extLst>
                <a:ext uri="{FF2B5EF4-FFF2-40B4-BE49-F238E27FC236}">
                  <a16:creationId xmlns:a16="http://schemas.microsoft.com/office/drawing/2014/main" id="{12B6715B-AF91-4B1F-940B-582170A8B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36" name="Oval 12">
              <a:extLst>
                <a:ext uri="{FF2B5EF4-FFF2-40B4-BE49-F238E27FC236}">
                  <a16:creationId xmlns:a16="http://schemas.microsoft.com/office/drawing/2014/main" id="{E54C77BF-050B-4FF1-98EA-76A5E3C40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37" name="Oval 13">
              <a:extLst>
                <a:ext uri="{FF2B5EF4-FFF2-40B4-BE49-F238E27FC236}">
                  <a16:creationId xmlns:a16="http://schemas.microsoft.com/office/drawing/2014/main" id="{41A51D1E-9E12-4C71-B177-8D0205251B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38" name="Oval 14">
              <a:extLst>
                <a:ext uri="{FF2B5EF4-FFF2-40B4-BE49-F238E27FC236}">
                  <a16:creationId xmlns:a16="http://schemas.microsoft.com/office/drawing/2014/main" id="{03363D17-1056-4EC6-BDA5-780822659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9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39" name="Oval 15">
              <a:extLst>
                <a:ext uri="{FF2B5EF4-FFF2-40B4-BE49-F238E27FC236}">
                  <a16:creationId xmlns:a16="http://schemas.microsoft.com/office/drawing/2014/main" id="{84502F10-6E21-46B7-9377-DA38BA676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9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0" name="Oval 16">
              <a:extLst>
                <a:ext uri="{FF2B5EF4-FFF2-40B4-BE49-F238E27FC236}">
                  <a16:creationId xmlns:a16="http://schemas.microsoft.com/office/drawing/2014/main" id="{9314EF0B-9DBC-4826-92CA-61D95FD0B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1" name="Oval 17">
              <a:extLst>
                <a:ext uri="{FF2B5EF4-FFF2-40B4-BE49-F238E27FC236}">
                  <a16:creationId xmlns:a16="http://schemas.microsoft.com/office/drawing/2014/main" id="{78C3424F-66D8-4689-9BB9-708E83044F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2" name="Oval 18">
              <a:extLst>
                <a:ext uri="{FF2B5EF4-FFF2-40B4-BE49-F238E27FC236}">
                  <a16:creationId xmlns:a16="http://schemas.microsoft.com/office/drawing/2014/main" id="{5350D260-DC99-4D54-8931-31832F9AF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9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3" name="Oval 19">
              <a:extLst>
                <a:ext uri="{FF2B5EF4-FFF2-40B4-BE49-F238E27FC236}">
                  <a16:creationId xmlns:a16="http://schemas.microsoft.com/office/drawing/2014/main" id="{053C5CFD-E678-4153-87D4-6D8EA8739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9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4" name="Oval 20">
              <a:extLst>
                <a:ext uri="{FF2B5EF4-FFF2-40B4-BE49-F238E27FC236}">
                  <a16:creationId xmlns:a16="http://schemas.microsoft.com/office/drawing/2014/main" id="{E193092A-EDB6-4CB2-A7CC-05D0685EE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5" name="Oval 21">
              <a:extLst>
                <a:ext uri="{FF2B5EF4-FFF2-40B4-BE49-F238E27FC236}">
                  <a16:creationId xmlns:a16="http://schemas.microsoft.com/office/drawing/2014/main" id="{DA7B9AA3-FFAA-4D7C-84C1-19E61B8CA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6" name="Oval 22">
              <a:extLst>
                <a:ext uri="{FF2B5EF4-FFF2-40B4-BE49-F238E27FC236}">
                  <a16:creationId xmlns:a16="http://schemas.microsoft.com/office/drawing/2014/main" id="{9B39C1B1-58D3-4AF0-849F-686C87375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7" name="Oval 23">
              <a:extLst>
                <a:ext uri="{FF2B5EF4-FFF2-40B4-BE49-F238E27FC236}">
                  <a16:creationId xmlns:a16="http://schemas.microsoft.com/office/drawing/2014/main" id="{91088A8B-FF60-499E-9278-816926427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8" name="Oval 24">
              <a:extLst>
                <a:ext uri="{FF2B5EF4-FFF2-40B4-BE49-F238E27FC236}">
                  <a16:creationId xmlns:a16="http://schemas.microsoft.com/office/drawing/2014/main" id="{2853DF66-E23F-4021-ABF0-60077F349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9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9" name="Oval 25">
              <a:extLst>
                <a:ext uri="{FF2B5EF4-FFF2-40B4-BE49-F238E27FC236}">
                  <a16:creationId xmlns:a16="http://schemas.microsoft.com/office/drawing/2014/main" id="{37FAC137-B5CB-49A9-8C38-7BC07798B2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0" name="Oval 26">
              <a:extLst>
                <a:ext uri="{FF2B5EF4-FFF2-40B4-BE49-F238E27FC236}">
                  <a16:creationId xmlns:a16="http://schemas.microsoft.com/office/drawing/2014/main" id="{42192DC8-D76F-462F-AD86-860AC14D4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1" name="Oval 27">
              <a:extLst>
                <a:ext uri="{FF2B5EF4-FFF2-40B4-BE49-F238E27FC236}">
                  <a16:creationId xmlns:a16="http://schemas.microsoft.com/office/drawing/2014/main" id="{7A004731-0AC9-4E95-A49E-62E8BE16A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9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2" name="Oval 28">
              <a:extLst>
                <a:ext uri="{FF2B5EF4-FFF2-40B4-BE49-F238E27FC236}">
                  <a16:creationId xmlns:a16="http://schemas.microsoft.com/office/drawing/2014/main" id="{ACC5957F-32F6-4AF0-8BA6-51C18DD70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9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3" name="Oval 29">
              <a:extLst>
                <a:ext uri="{FF2B5EF4-FFF2-40B4-BE49-F238E27FC236}">
                  <a16:creationId xmlns:a16="http://schemas.microsoft.com/office/drawing/2014/main" id="{80B4A595-759D-47E9-8E01-6E8CF6E13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4" name="Oval 30">
              <a:extLst>
                <a:ext uri="{FF2B5EF4-FFF2-40B4-BE49-F238E27FC236}">
                  <a16:creationId xmlns:a16="http://schemas.microsoft.com/office/drawing/2014/main" id="{7F1C7DE3-17FD-4D45-B194-E1CF22213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5" name="Oval 31">
              <a:extLst>
                <a:ext uri="{FF2B5EF4-FFF2-40B4-BE49-F238E27FC236}">
                  <a16:creationId xmlns:a16="http://schemas.microsoft.com/office/drawing/2014/main" id="{A5C60E83-9027-4D6E-A3CA-538F5788F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6" name="Oval 32">
              <a:extLst>
                <a:ext uri="{FF2B5EF4-FFF2-40B4-BE49-F238E27FC236}">
                  <a16:creationId xmlns:a16="http://schemas.microsoft.com/office/drawing/2014/main" id="{35D66995-A8A8-4B0D-B569-F982BEE94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7" name="Oval 33">
              <a:extLst>
                <a:ext uri="{FF2B5EF4-FFF2-40B4-BE49-F238E27FC236}">
                  <a16:creationId xmlns:a16="http://schemas.microsoft.com/office/drawing/2014/main" id="{78AA4FB6-9D96-4C2E-83A1-CAF337A236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9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8" name="Oval 34">
              <a:extLst>
                <a:ext uri="{FF2B5EF4-FFF2-40B4-BE49-F238E27FC236}">
                  <a16:creationId xmlns:a16="http://schemas.microsoft.com/office/drawing/2014/main" id="{A46D8B79-54D7-4A00-8AC2-72A990992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9" name="Oval 35">
              <a:extLst>
                <a:ext uri="{FF2B5EF4-FFF2-40B4-BE49-F238E27FC236}">
                  <a16:creationId xmlns:a16="http://schemas.microsoft.com/office/drawing/2014/main" id="{FCE5E416-E83A-45FF-BA73-D1CB0095F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60" name="Oval 36">
              <a:extLst>
                <a:ext uri="{FF2B5EF4-FFF2-40B4-BE49-F238E27FC236}">
                  <a16:creationId xmlns:a16="http://schemas.microsoft.com/office/drawing/2014/main" id="{4D7F34B1-981F-45C2-BEFF-31546D81D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9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61" name="Oval 37">
              <a:extLst>
                <a:ext uri="{FF2B5EF4-FFF2-40B4-BE49-F238E27FC236}">
                  <a16:creationId xmlns:a16="http://schemas.microsoft.com/office/drawing/2014/main" id="{C91D8A7F-6629-4D81-95AA-598B1CBDE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9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62" name="Oval 38">
              <a:extLst>
                <a:ext uri="{FF2B5EF4-FFF2-40B4-BE49-F238E27FC236}">
                  <a16:creationId xmlns:a16="http://schemas.microsoft.com/office/drawing/2014/main" id="{B7F4EC4C-5408-4F21-B451-282091B1E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63" name="Oval 39">
              <a:extLst>
                <a:ext uri="{FF2B5EF4-FFF2-40B4-BE49-F238E27FC236}">
                  <a16:creationId xmlns:a16="http://schemas.microsoft.com/office/drawing/2014/main" id="{790EC3C6-0956-4CAB-93D2-9CC37ED62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Nadpis 1">
            <a:extLst>
              <a:ext uri="{FF2B5EF4-FFF2-40B4-BE49-F238E27FC236}">
                <a16:creationId xmlns:a16="http://schemas.microsoft.com/office/drawing/2014/main" id="{4933C0A8-88FF-4100-9087-A141B7C08B2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cs-CZ" altLang="cs-CZ" dirty="0" err="1"/>
              <a:t>Cache</a:t>
            </a:r>
            <a:r>
              <a:rPr lang="cs-CZ" altLang="cs-CZ" dirty="0"/>
              <a:t> paměti</a:t>
            </a:r>
            <a:br>
              <a:rPr lang="cs-CZ" altLang="cs-CZ" dirty="0"/>
            </a:br>
            <a:r>
              <a:rPr lang="cs-CZ" altLang="cs-CZ" dirty="0"/>
              <a:t>(3. část)</a:t>
            </a:r>
          </a:p>
        </p:txBody>
      </p:sp>
      <p:sp>
        <p:nvSpPr>
          <p:cNvPr id="4099" name="Podnadpis 2">
            <a:extLst>
              <a:ext uri="{FF2B5EF4-FFF2-40B4-BE49-F238E27FC236}">
                <a16:creationId xmlns:a16="http://schemas.microsoft.com/office/drawing/2014/main" id="{E15D54BB-84E2-40F3-9E0C-D0CC312532D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altLang="cs-CZ"/>
              <a:t>Hardware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B10F49-4869-4ED0-8B63-8991F4443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Přímo mapovaná </a:t>
            </a:r>
            <a:r>
              <a:rPr lang="cs-CZ" dirty="0" err="1"/>
              <a:t>cache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A67A4AA-DA74-44AE-83F8-D6378C9CD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5184576"/>
          </a:xfrm>
        </p:spPr>
        <p:txBody>
          <a:bodyPr/>
          <a:lstStyle/>
          <a:p>
            <a:r>
              <a:rPr lang="cs-CZ" sz="1400" b="1" dirty="0"/>
              <a:t>Příklad</a:t>
            </a:r>
          </a:p>
          <a:p>
            <a:r>
              <a:rPr lang="cs-CZ" sz="1400" dirty="0"/>
              <a:t>Přímo mapovaná </a:t>
            </a:r>
            <a:r>
              <a:rPr lang="cs-CZ" sz="1400" dirty="0" err="1"/>
              <a:t>cache</a:t>
            </a:r>
            <a:r>
              <a:rPr lang="cs-CZ" sz="1400" dirty="0"/>
              <a:t> má kapacitu </a:t>
            </a:r>
            <a:r>
              <a:rPr lang="cs-CZ" sz="1400" b="1" dirty="0"/>
              <a:t>1 MB = 1048576 B</a:t>
            </a:r>
            <a:endParaRPr lang="cs-CZ" sz="1400" dirty="0"/>
          </a:p>
          <a:p>
            <a:r>
              <a:rPr lang="cs-CZ" sz="1400" dirty="0"/>
              <a:t>Data jsou v </a:t>
            </a:r>
            <a:r>
              <a:rPr lang="cs-CZ" sz="1400" dirty="0" err="1"/>
              <a:t>cache</a:t>
            </a:r>
            <a:r>
              <a:rPr lang="cs-CZ" sz="1400" dirty="0"/>
              <a:t> ukládána po </a:t>
            </a:r>
            <a:r>
              <a:rPr lang="cs-CZ" sz="1400" b="1" dirty="0"/>
              <a:t>blocích o velikosti 32 B</a:t>
            </a:r>
          </a:p>
          <a:p>
            <a:r>
              <a:rPr lang="cs-CZ" sz="1400" dirty="0" err="1"/>
              <a:t>Cache</a:t>
            </a:r>
            <a:r>
              <a:rPr lang="cs-CZ" sz="1400" dirty="0"/>
              <a:t> má tedy </a:t>
            </a:r>
            <a:r>
              <a:rPr lang="cs-CZ" sz="1400" b="1" dirty="0"/>
              <a:t>32768 řádků</a:t>
            </a:r>
            <a:r>
              <a:rPr lang="cs-CZ" sz="1400" dirty="0"/>
              <a:t>, na každém řádku leží </a:t>
            </a:r>
            <a:r>
              <a:rPr lang="cs-CZ" sz="1400" b="1" dirty="0"/>
              <a:t>blok 32 B dat</a:t>
            </a:r>
          </a:p>
          <a:p>
            <a:r>
              <a:rPr lang="cs-CZ" sz="1400" dirty="0"/>
              <a:t>Na kolikátém řádku v </a:t>
            </a:r>
            <a:r>
              <a:rPr lang="cs-CZ" sz="1400" dirty="0" err="1"/>
              <a:t>cache</a:t>
            </a:r>
            <a:r>
              <a:rPr lang="cs-CZ" sz="1400" dirty="0"/>
              <a:t> bude uložen bajt z adresy 12345678h?</a:t>
            </a:r>
          </a:p>
          <a:p>
            <a:endParaRPr lang="cs-CZ" sz="1400" dirty="0"/>
          </a:p>
          <a:p>
            <a:r>
              <a:rPr lang="cs-CZ" sz="1400" dirty="0"/>
              <a:t>12345678h = 00010010001101000101011001111000 b</a:t>
            </a:r>
          </a:p>
          <a:p>
            <a:r>
              <a:rPr lang="cs-CZ" sz="1400" dirty="0" err="1"/>
              <a:t>Cache</a:t>
            </a:r>
            <a:r>
              <a:rPr lang="cs-CZ" sz="1400" dirty="0"/>
              <a:t> má  32768 řádků – adresy se rozdělí do 32768 tříd</a:t>
            </a:r>
          </a:p>
          <a:p>
            <a:r>
              <a:rPr lang="cs-CZ" sz="1400" dirty="0"/>
              <a:t>K určení čísla třídy potřebujeme 15 bitů (2</a:t>
            </a:r>
            <a:r>
              <a:rPr lang="cs-CZ" sz="1400" baseline="30000" dirty="0"/>
              <a:t>15</a:t>
            </a:r>
            <a:r>
              <a:rPr lang="cs-CZ" sz="1400" dirty="0"/>
              <a:t> = 32768)</a:t>
            </a:r>
          </a:p>
          <a:p>
            <a:r>
              <a:rPr lang="cs-CZ" sz="1400" dirty="0"/>
              <a:t>Třídu určíme pomocí posledních 15 bitů adresy, které by jinak sloužily jako klíč</a:t>
            </a:r>
          </a:p>
          <a:p>
            <a:r>
              <a:rPr lang="cs-CZ" sz="1400" b="1" dirty="0"/>
              <a:t>Posledních 5 bitů adresy se nijak nevyužijí</a:t>
            </a:r>
            <a:r>
              <a:rPr lang="cs-CZ" sz="1400" dirty="0"/>
              <a:t>, protože se pracuje s </a:t>
            </a:r>
            <a:r>
              <a:rPr lang="cs-CZ" sz="1400" b="1" dirty="0"/>
              <a:t>blokem 32 B</a:t>
            </a:r>
          </a:p>
          <a:p>
            <a:r>
              <a:rPr lang="cs-CZ" sz="1400" dirty="0"/>
              <a:t>Každý takový blok začíná adresou, která je </a:t>
            </a:r>
            <a:r>
              <a:rPr lang="cs-CZ" sz="1400" b="1" dirty="0"/>
              <a:t>dělitelná číslem 32</a:t>
            </a:r>
            <a:r>
              <a:rPr lang="cs-CZ" sz="1400" dirty="0"/>
              <a:t>, tedy víme, že adresa, kterou blok začíná </a:t>
            </a:r>
            <a:r>
              <a:rPr lang="cs-CZ" sz="1400" b="1" dirty="0"/>
              <a:t>musí mít na konci 5 nulových bitů</a:t>
            </a:r>
          </a:p>
          <a:p>
            <a:r>
              <a:rPr lang="cs-CZ" sz="1400" i="1" dirty="0"/>
              <a:t>000100100011 </a:t>
            </a:r>
            <a:r>
              <a:rPr lang="cs-CZ" sz="1400" b="1" dirty="0"/>
              <a:t>010001010110011 </a:t>
            </a:r>
            <a:r>
              <a:rPr lang="cs-CZ" sz="1400" dirty="0"/>
              <a:t>00000 – blok bude začínat adresou 123456</a:t>
            </a:r>
            <a:r>
              <a:rPr lang="cs-CZ" sz="1400" b="1" u="sng" dirty="0"/>
              <a:t>60</a:t>
            </a:r>
            <a:r>
              <a:rPr lang="cs-CZ" sz="1400" dirty="0"/>
              <a:t>h </a:t>
            </a:r>
          </a:p>
          <a:p>
            <a:r>
              <a:rPr lang="cs-CZ" sz="1400" dirty="0"/>
              <a:t>Třídu tedy určují bity </a:t>
            </a:r>
            <a:r>
              <a:rPr lang="cs-CZ" sz="1400" b="1" dirty="0"/>
              <a:t>010001010110011 </a:t>
            </a:r>
            <a:r>
              <a:rPr lang="cs-CZ" sz="1400" dirty="0"/>
              <a:t>– to dává číselně </a:t>
            </a:r>
            <a:r>
              <a:rPr lang="cs-CZ" sz="1400" b="1" dirty="0"/>
              <a:t>8883</a:t>
            </a:r>
          </a:p>
          <a:p>
            <a:endParaRPr lang="cs-CZ" sz="1400" dirty="0"/>
          </a:p>
          <a:p>
            <a:r>
              <a:rPr lang="cs-CZ" sz="1400" dirty="0"/>
              <a:t>Adresa 12345678h patří do třídy </a:t>
            </a:r>
            <a:r>
              <a:rPr lang="cs-CZ" sz="1400" b="1" dirty="0"/>
              <a:t>8883</a:t>
            </a:r>
          </a:p>
          <a:p>
            <a:r>
              <a:rPr lang="cs-CZ" sz="1400" dirty="0"/>
              <a:t>Data z této adresy mohou být v </a:t>
            </a:r>
            <a:r>
              <a:rPr lang="cs-CZ" sz="1400" dirty="0" err="1"/>
              <a:t>cache</a:t>
            </a:r>
            <a:r>
              <a:rPr lang="cs-CZ" sz="1400" dirty="0"/>
              <a:t> uložena na </a:t>
            </a:r>
            <a:r>
              <a:rPr lang="cs-CZ" sz="1400" b="1" dirty="0"/>
              <a:t>8883. řádku</a:t>
            </a:r>
          </a:p>
          <a:p>
            <a:r>
              <a:rPr lang="cs-CZ" sz="1400" dirty="0"/>
              <a:t>Jako </a:t>
            </a:r>
            <a:r>
              <a:rPr lang="cs-CZ" sz="1400" b="1" dirty="0"/>
              <a:t>klíč</a:t>
            </a:r>
            <a:r>
              <a:rPr lang="cs-CZ" sz="1400" dirty="0"/>
              <a:t> bude u tohoto záznamu uvedeno </a:t>
            </a:r>
            <a:r>
              <a:rPr lang="cs-CZ" sz="1400" b="1" dirty="0"/>
              <a:t>12 bitů </a:t>
            </a:r>
            <a:r>
              <a:rPr lang="cs-CZ" sz="1400" dirty="0"/>
              <a:t>– </a:t>
            </a:r>
            <a:r>
              <a:rPr lang="cs-CZ" sz="1400" i="1" dirty="0"/>
              <a:t>000100100011</a:t>
            </a:r>
          </a:p>
          <a:p>
            <a:r>
              <a:rPr lang="cs-CZ" sz="1400" i="1" dirty="0" err="1"/>
              <a:t>Cache</a:t>
            </a:r>
            <a:r>
              <a:rPr lang="cs-CZ" sz="1400" i="1" dirty="0"/>
              <a:t> je velmi efektivní – na každém řádku je 32 B dat (256 bitů) a k nim jen 12b klíč. V celé </a:t>
            </a:r>
            <a:r>
              <a:rPr lang="cs-CZ" sz="1400" i="1" dirty="0" err="1"/>
              <a:t>cache</a:t>
            </a:r>
            <a:r>
              <a:rPr lang="cs-CZ" sz="1400" i="1" dirty="0"/>
              <a:t> je jeden jediný 12-bitový komparátor</a:t>
            </a:r>
          </a:p>
          <a:p>
            <a:endParaRPr lang="cs-CZ" sz="1400" dirty="0"/>
          </a:p>
          <a:p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1374028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12ADD3-605C-4394-97DA-18F338B62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Přímo mapovaná </a:t>
            </a:r>
            <a:r>
              <a:rPr lang="cs-CZ" dirty="0" err="1"/>
              <a:t>cache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26DB311-8F2D-4B35-A6A2-A342CE67D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cs-CZ" altLang="cs-CZ" sz="1600" dirty="0"/>
              <a:t>Požadovaná data tedy v </a:t>
            </a:r>
            <a:r>
              <a:rPr lang="cs-CZ" altLang="cs-CZ" sz="1600" dirty="0" err="1"/>
              <a:t>cache</a:t>
            </a:r>
            <a:r>
              <a:rPr lang="cs-CZ" altLang="cs-CZ" sz="1600" dirty="0"/>
              <a:t> hledáme na konkrétním místě (konkrétním řádku)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600" dirty="0"/>
              <a:t>Protože obvykle ukládáme v </a:t>
            </a:r>
            <a:r>
              <a:rPr lang="cs-CZ" altLang="cs-CZ" sz="1600" dirty="0" err="1"/>
              <a:t>cache</a:t>
            </a:r>
            <a:r>
              <a:rPr lang="cs-CZ" altLang="cs-CZ" sz="1600" dirty="0"/>
              <a:t> data po blocích, několik posledních bitů adresy se nebude využívat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600" dirty="0"/>
              <a:t>Hledaná adresa bez posledních nevyužívaných bitů se rozdělí na </a:t>
            </a:r>
            <a:r>
              <a:rPr lang="cs-CZ" altLang="cs-CZ" sz="1600" b="1" dirty="0"/>
              <a:t>klíč</a:t>
            </a:r>
            <a:r>
              <a:rPr lang="cs-CZ" altLang="cs-CZ" sz="1600" dirty="0"/>
              <a:t> a </a:t>
            </a:r>
            <a:r>
              <a:rPr lang="cs-CZ" altLang="cs-CZ" sz="1600" b="1" dirty="0"/>
              <a:t>adresu třídy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600" dirty="0"/>
              <a:t>Adresa </a:t>
            </a:r>
            <a:r>
              <a:rPr lang="cs-CZ" altLang="cs-CZ" sz="1600" b="1" dirty="0"/>
              <a:t>třídy</a:t>
            </a:r>
            <a:r>
              <a:rPr lang="cs-CZ" altLang="cs-CZ" sz="1600" dirty="0"/>
              <a:t> je přivedena na vstup dekodéru, který podle ní vybere jeden řádek v tabulce (na kterém řádku v </a:t>
            </a:r>
            <a:r>
              <a:rPr lang="cs-CZ" altLang="cs-CZ" sz="1600" dirty="0" err="1"/>
              <a:t>cache</a:t>
            </a:r>
            <a:r>
              <a:rPr lang="cs-CZ" altLang="cs-CZ" sz="1600" dirty="0"/>
              <a:t> je tato adresa mapována)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600" dirty="0"/>
              <a:t>Klíč na tomto řádku je následně porovnán s hledaným klíčem, čímž se rozhodne o přítomnosti resp. nepřítomnosti informace v </a:t>
            </a:r>
            <a:r>
              <a:rPr lang="cs-CZ" altLang="cs-CZ" sz="1600" dirty="0" err="1"/>
              <a:t>cache</a:t>
            </a:r>
            <a:r>
              <a:rPr lang="cs-CZ" altLang="cs-CZ" sz="1600" dirty="0"/>
              <a:t> paměti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600" dirty="0"/>
              <a:t>Adresa </a:t>
            </a:r>
            <a:r>
              <a:rPr lang="cs-CZ" altLang="cs-CZ" sz="1600" b="1" dirty="0"/>
              <a:t>třídy</a:t>
            </a:r>
            <a:r>
              <a:rPr lang="cs-CZ" altLang="cs-CZ" sz="1600" dirty="0"/>
              <a:t> jsou tedy bity adresy, které říkají, na jakém řádku by mohla informace v </a:t>
            </a:r>
            <a:r>
              <a:rPr lang="cs-CZ" altLang="cs-CZ" sz="1600" dirty="0" err="1"/>
              <a:t>cache</a:t>
            </a:r>
            <a:r>
              <a:rPr lang="cs-CZ" altLang="cs-CZ" sz="1600" dirty="0"/>
              <a:t> ležet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600" b="1" dirty="0"/>
              <a:t>Klíčem</a:t>
            </a:r>
            <a:r>
              <a:rPr lang="cs-CZ" altLang="cs-CZ" sz="1600" dirty="0"/>
              <a:t> jsou zbývající horní bity adresy, které je potřeba otestovat na shodu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2129370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12A4C161-52E5-4136-ADAD-FEEA9C7919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Příklad přímo mapované paměti cache s počtem tříd = 8</a:t>
            </a:r>
          </a:p>
        </p:txBody>
      </p:sp>
      <p:sp>
        <p:nvSpPr>
          <p:cNvPr id="22531" name="Text Box 4">
            <a:extLst>
              <a:ext uri="{FF2B5EF4-FFF2-40B4-BE49-F238E27FC236}">
                <a16:creationId xmlns:a16="http://schemas.microsoft.com/office/drawing/2014/main" id="{E5DEA462-7472-414E-B31E-7C43611B7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205038"/>
            <a:ext cx="30638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klíč                  třída       </a:t>
            </a:r>
          </a:p>
        </p:txBody>
      </p:sp>
      <p:sp>
        <p:nvSpPr>
          <p:cNvPr id="22532" name="Rectangle 6">
            <a:extLst>
              <a:ext uri="{FF2B5EF4-FFF2-40B4-BE49-F238E27FC236}">
                <a16:creationId xmlns:a16="http://schemas.microsoft.com/office/drawing/2014/main" id="{6255B56C-810E-4671-B719-0C6F56282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2205038"/>
            <a:ext cx="936625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s-CZ" altLang="cs-CZ"/>
          </a:p>
        </p:txBody>
      </p:sp>
      <p:sp>
        <p:nvSpPr>
          <p:cNvPr id="22533" name="Rectangle 7">
            <a:extLst>
              <a:ext uri="{FF2B5EF4-FFF2-40B4-BE49-F238E27FC236}">
                <a16:creationId xmlns:a16="http://schemas.microsoft.com/office/drawing/2014/main" id="{7490C028-3FA3-4C35-B8ED-05A59280A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25" y="2205038"/>
            <a:ext cx="936625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s-CZ" altLang="cs-CZ"/>
          </a:p>
        </p:txBody>
      </p:sp>
      <p:sp>
        <p:nvSpPr>
          <p:cNvPr id="22534" name="Rectangle 8">
            <a:extLst>
              <a:ext uri="{FF2B5EF4-FFF2-40B4-BE49-F238E27FC236}">
                <a16:creationId xmlns:a16="http://schemas.microsoft.com/office/drawing/2014/main" id="{41DFC6B9-D4D9-4650-8CC2-7966B14D4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205038"/>
            <a:ext cx="2449512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s-CZ" altLang="cs-CZ"/>
          </a:p>
        </p:txBody>
      </p:sp>
      <p:sp>
        <p:nvSpPr>
          <p:cNvPr id="22535" name="Text Box 9">
            <a:extLst>
              <a:ext uri="{FF2B5EF4-FFF2-40B4-BE49-F238E27FC236}">
                <a16:creationId xmlns:a16="http://schemas.microsoft.com/office/drawing/2014/main" id="{BECB1306-6333-4CD3-A5FA-C0B37206E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1628775"/>
            <a:ext cx="2016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b="1"/>
              <a:t>Fyzická adresa</a:t>
            </a:r>
          </a:p>
        </p:txBody>
      </p:sp>
      <p:sp>
        <p:nvSpPr>
          <p:cNvPr id="22536" name="Text Box 10">
            <a:extLst>
              <a:ext uri="{FF2B5EF4-FFF2-40B4-BE49-F238E27FC236}">
                <a16:creationId xmlns:a16="http://schemas.microsoft.com/office/drawing/2014/main" id="{BCC49ECB-3160-435C-A5FC-E16F23EFB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38" y="2636838"/>
            <a:ext cx="5759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31. bit                              6. 5.        3. 2.         0.bit</a:t>
            </a:r>
          </a:p>
        </p:txBody>
      </p:sp>
      <p:sp>
        <p:nvSpPr>
          <p:cNvPr id="22537" name="Rectangle 11">
            <a:extLst>
              <a:ext uri="{FF2B5EF4-FFF2-40B4-BE49-F238E27FC236}">
                <a16:creationId xmlns:a16="http://schemas.microsoft.com/office/drawing/2014/main" id="{2B20224B-C5E9-42EA-9FFE-3A770FDEE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3644900"/>
            <a:ext cx="2303462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s-CZ" altLang="cs-CZ"/>
          </a:p>
        </p:txBody>
      </p:sp>
      <p:sp>
        <p:nvSpPr>
          <p:cNvPr id="22538" name="Rectangle 12">
            <a:extLst>
              <a:ext uri="{FF2B5EF4-FFF2-40B4-BE49-F238E27FC236}">
                <a16:creationId xmlns:a16="http://schemas.microsoft.com/office/drawing/2014/main" id="{1FC9B638-6D30-417D-9562-BB4E2F9CB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4005263"/>
            <a:ext cx="2303462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s-CZ" altLang="cs-CZ"/>
          </a:p>
        </p:txBody>
      </p:sp>
      <p:sp>
        <p:nvSpPr>
          <p:cNvPr id="22539" name="Rectangle 13">
            <a:extLst>
              <a:ext uri="{FF2B5EF4-FFF2-40B4-BE49-F238E27FC236}">
                <a16:creationId xmlns:a16="http://schemas.microsoft.com/office/drawing/2014/main" id="{29C50906-832A-484E-AD34-4901C415A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4365625"/>
            <a:ext cx="2303462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s-CZ" altLang="cs-CZ"/>
          </a:p>
        </p:txBody>
      </p:sp>
      <p:sp>
        <p:nvSpPr>
          <p:cNvPr id="22540" name="Rectangle 14">
            <a:extLst>
              <a:ext uri="{FF2B5EF4-FFF2-40B4-BE49-F238E27FC236}">
                <a16:creationId xmlns:a16="http://schemas.microsoft.com/office/drawing/2014/main" id="{D740AC10-8951-4B47-9E3B-4EDCB92EA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4725988"/>
            <a:ext cx="2303462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s-CZ" altLang="cs-CZ"/>
          </a:p>
        </p:txBody>
      </p:sp>
      <p:sp>
        <p:nvSpPr>
          <p:cNvPr id="22541" name="Rectangle 15">
            <a:extLst>
              <a:ext uri="{FF2B5EF4-FFF2-40B4-BE49-F238E27FC236}">
                <a16:creationId xmlns:a16="http://schemas.microsoft.com/office/drawing/2014/main" id="{502486AA-F8A2-4405-A655-EB470B000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5084763"/>
            <a:ext cx="2303462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s-CZ" altLang="cs-CZ"/>
          </a:p>
        </p:txBody>
      </p:sp>
      <p:sp>
        <p:nvSpPr>
          <p:cNvPr id="22542" name="Rectangle 16">
            <a:extLst>
              <a:ext uri="{FF2B5EF4-FFF2-40B4-BE49-F238E27FC236}">
                <a16:creationId xmlns:a16="http://schemas.microsoft.com/office/drawing/2014/main" id="{B6F5A908-4E1B-437F-BC46-7B79036CD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3284538"/>
            <a:ext cx="2303462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s-CZ" altLang="cs-CZ"/>
          </a:p>
        </p:txBody>
      </p:sp>
      <p:sp>
        <p:nvSpPr>
          <p:cNvPr id="22543" name="Rectangle 17">
            <a:extLst>
              <a:ext uri="{FF2B5EF4-FFF2-40B4-BE49-F238E27FC236}">
                <a16:creationId xmlns:a16="http://schemas.microsoft.com/office/drawing/2014/main" id="{DFFB6227-3DD0-4F2C-A933-A69C73759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5445125"/>
            <a:ext cx="2303462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s-CZ" altLang="cs-CZ"/>
          </a:p>
        </p:txBody>
      </p:sp>
      <p:sp>
        <p:nvSpPr>
          <p:cNvPr id="22544" name="Rectangle 18">
            <a:extLst>
              <a:ext uri="{FF2B5EF4-FFF2-40B4-BE49-F238E27FC236}">
                <a16:creationId xmlns:a16="http://schemas.microsoft.com/office/drawing/2014/main" id="{348DA5EC-C27A-40C7-AB33-F43CEAD26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5805488"/>
            <a:ext cx="2303462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s-CZ" altLang="cs-CZ"/>
          </a:p>
        </p:txBody>
      </p:sp>
      <p:sp>
        <p:nvSpPr>
          <p:cNvPr id="42003" name="Text Box 19">
            <a:extLst>
              <a:ext uri="{FF2B5EF4-FFF2-40B4-BE49-F238E27FC236}">
                <a16:creationId xmlns:a16="http://schemas.microsoft.com/office/drawing/2014/main" id="{E175DA40-E928-403E-A734-9239887FF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1412875"/>
            <a:ext cx="3672110" cy="5847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600" dirty="0"/>
              <a:t>3.-5.bit adresy jí přiřazují do jedné z osmi tříd (na jeden z 8 řádků v </a:t>
            </a:r>
            <a:r>
              <a:rPr lang="cs-CZ" altLang="cs-CZ" sz="1600" dirty="0" err="1"/>
              <a:t>cache</a:t>
            </a:r>
            <a:r>
              <a:rPr lang="cs-CZ" altLang="cs-CZ" sz="1600" dirty="0"/>
              <a:t>)</a:t>
            </a:r>
          </a:p>
        </p:txBody>
      </p:sp>
      <p:sp>
        <p:nvSpPr>
          <p:cNvPr id="22546" name="Text Box 20">
            <a:extLst>
              <a:ext uri="{FF2B5EF4-FFF2-40B4-BE49-F238E27FC236}">
                <a16:creationId xmlns:a16="http://schemas.microsoft.com/office/drawing/2014/main" id="{CF52DC8E-BBE2-4DDD-A737-06340DDB8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8" y="3284538"/>
            <a:ext cx="12969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8 bajtů</a:t>
            </a:r>
          </a:p>
        </p:txBody>
      </p:sp>
      <p:sp>
        <p:nvSpPr>
          <p:cNvPr id="22547" name="Rectangle 22">
            <a:extLst>
              <a:ext uri="{FF2B5EF4-FFF2-40B4-BE49-F238E27FC236}">
                <a16:creationId xmlns:a16="http://schemas.microsoft.com/office/drawing/2014/main" id="{F8794EFF-A9D7-4929-9E9D-F1B8771AB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3284538"/>
            <a:ext cx="1008063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s-CZ" altLang="cs-CZ"/>
          </a:p>
        </p:txBody>
      </p:sp>
      <p:sp>
        <p:nvSpPr>
          <p:cNvPr id="22548" name="Rectangle 23">
            <a:extLst>
              <a:ext uri="{FF2B5EF4-FFF2-40B4-BE49-F238E27FC236}">
                <a16:creationId xmlns:a16="http://schemas.microsoft.com/office/drawing/2014/main" id="{F61862D4-79D0-404F-AAE3-406C485AF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3644900"/>
            <a:ext cx="1008063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s-CZ" altLang="cs-CZ"/>
          </a:p>
        </p:txBody>
      </p:sp>
      <p:sp>
        <p:nvSpPr>
          <p:cNvPr id="22549" name="Rectangle 24">
            <a:extLst>
              <a:ext uri="{FF2B5EF4-FFF2-40B4-BE49-F238E27FC236}">
                <a16:creationId xmlns:a16="http://schemas.microsoft.com/office/drawing/2014/main" id="{61064385-57D3-479D-8B73-951D651CA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4005263"/>
            <a:ext cx="1008063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s-CZ" altLang="cs-CZ"/>
          </a:p>
        </p:txBody>
      </p:sp>
      <p:sp>
        <p:nvSpPr>
          <p:cNvPr id="22550" name="Rectangle 25">
            <a:extLst>
              <a:ext uri="{FF2B5EF4-FFF2-40B4-BE49-F238E27FC236}">
                <a16:creationId xmlns:a16="http://schemas.microsoft.com/office/drawing/2014/main" id="{8FF0B054-4F23-43EA-BBFD-367268B4F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4365625"/>
            <a:ext cx="1008063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s-CZ" altLang="cs-CZ"/>
          </a:p>
        </p:txBody>
      </p:sp>
      <p:sp>
        <p:nvSpPr>
          <p:cNvPr id="22551" name="Rectangle 26">
            <a:extLst>
              <a:ext uri="{FF2B5EF4-FFF2-40B4-BE49-F238E27FC236}">
                <a16:creationId xmlns:a16="http://schemas.microsoft.com/office/drawing/2014/main" id="{B1F0E11A-B24D-4ADB-9B7A-724375679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4724400"/>
            <a:ext cx="1008063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s-CZ" altLang="cs-CZ"/>
          </a:p>
        </p:txBody>
      </p:sp>
      <p:sp>
        <p:nvSpPr>
          <p:cNvPr id="22552" name="Rectangle 27">
            <a:extLst>
              <a:ext uri="{FF2B5EF4-FFF2-40B4-BE49-F238E27FC236}">
                <a16:creationId xmlns:a16="http://schemas.microsoft.com/office/drawing/2014/main" id="{A2C4BF99-5BDD-4529-BBA9-C2D451406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5084763"/>
            <a:ext cx="1008063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s-CZ" altLang="cs-CZ"/>
          </a:p>
        </p:txBody>
      </p:sp>
      <p:sp>
        <p:nvSpPr>
          <p:cNvPr id="22553" name="Rectangle 28">
            <a:extLst>
              <a:ext uri="{FF2B5EF4-FFF2-40B4-BE49-F238E27FC236}">
                <a16:creationId xmlns:a16="http://schemas.microsoft.com/office/drawing/2014/main" id="{66B353A4-273F-453F-AEE8-67124425C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5445125"/>
            <a:ext cx="1008063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s-CZ" altLang="cs-CZ"/>
          </a:p>
        </p:txBody>
      </p:sp>
      <p:sp>
        <p:nvSpPr>
          <p:cNvPr id="22554" name="Rectangle 29">
            <a:extLst>
              <a:ext uri="{FF2B5EF4-FFF2-40B4-BE49-F238E27FC236}">
                <a16:creationId xmlns:a16="http://schemas.microsoft.com/office/drawing/2014/main" id="{5CFD1280-EBFF-48C0-9E13-47404EBD6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5805488"/>
            <a:ext cx="1008063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s-CZ" altLang="cs-CZ"/>
          </a:p>
        </p:txBody>
      </p:sp>
      <p:sp>
        <p:nvSpPr>
          <p:cNvPr id="22555" name="Text Box 30">
            <a:extLst>
              <a:ext uri="{FF2B5EF4-FFF2-40B4-BE49-F238E27FC236}">
                <a16:creationId xmlns:a16="http://schemas.microsoft.com/office/drawing/2014/main" id="{587E57D5-6A20-4089-ACFE-1F2273C81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3284538"/>
            <a:ext cx="10080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26 bitů</a:t>
            </a:r>
          </a:p>
        </p:txBody>
      </p:sp>
      <p:sp>
        <p:nvSpPr>
          <p:cNvPr id="42015" name="Line 31">
            <a:extLst>
              <a:ext uri="{FF2B5EF4-FFF2-40B4-BE49-F238E27FC236}">
                <a16:creationId xmlns:a16="http://schemas.microsoft.com/office/drawing/2014/main" id="{20829D9F-129D-44FE-9BE3-B15670AA4A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1275" y="2565400"/>
            <a:ext cx="0" cy="194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2016" name="Line 32">
            <a:extLst>
              <a:ext uri="{FF2B5EF4-FFF2-40B4-BE49-F238E27FC236}">
                <a16:creationId xmlns:a16="http://schemas.microsoft.com/office/drawing/2014/main" id="{CCDC5EDC-2366-4A38-BEEA-DFF18F170A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1275" y="4508500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2017" name="Text Box 33">
            <a:extLst>
              <a:ext uri="{FF2B5EF4-FFF2-40B4-BE49-F238E27FC236}">
                <a16:creationId xmlns:a16="http://schemas.microsoft.com/office/drawing/2014/main" id="{EE478D7C-062C-4E62-BE7D-9FD0F273B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4652963"/>
            <a:ext cx="367188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600"/>
              <a:t>Na této pozici může v cache ležet použe adresa s kombinací bitů 011 na pozici 3.-5.bitu – tj. adresa třídy 3</a:t>
            </a:r>
          </a:p>
        </p:txBody>
      </p:sp>
      <p:sp>
        <p:nvSpPr>
          <p:cNvPr id="42019" name="Text Box 35">
            <a:extLst>
              <a:ext uri="{FF2B5EF4-FFF2-40B4-BE49-F238E27FC236}">
                <a16:creationId xmlns:a16="http://schemas.microsoft.com/office/drawing/2014/main" id="{EF9DF32E-3B5E-426D-A472-AFF64EFB3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3933825"/>
            <a:ext cx="2700337" cy="18034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600"/>
              <a:t>Na jedné pozici neleží jediný bajt, ale obvykle celý </a:t>
            </a:r>
            <a:r>
              <a:rPr lang="cs-CZ" altLang="cs-CZ" sz="1600" b="1"/>
              <a:t>blok bajtů</a:t>
            </a:r>
            <a:r>
              <a:rPr lang="cs-CZ" altLang="cs-CZ" sz="1600"/>
              <a:t>. V tomto příkladu to je 8 bajtů. Proto nejsou nejnižší tři bity adresy při hledání v cache použity</a:t>
            </a:r>
          </a:p>
        </p:txBody>
      </p:sp>
      <p:sp>
        <p:nvSpPr>
          <p:cNvPr id="22560" name="Text Box 36">
            <a:extLst>
              <a:ext uri="{FF2B5EF4-FFF2-40B4-BE49-F238E27FC236}">
                <a16:creationId xmlns:a16="http://schemas.microsoft.com/office/drawing/2014/main" id="{B01CBE4A-A22B-48F1-94EB-A4914E704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9075" y="2955925"/>
            <a:ext cx="3844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dirty="0"/>
              <a:t>      klíč                 data</a:t>
            </a:r>
          </a:p>
        </p:txBody>
      </p:sp>
      <p:sp>
        <p:nvSpPr>
          <p:cNvPr id="42021" name="Text Box 37">
            <a:extLst>
              <a:ext uri="{FF2B5EF4-FFF2-40B4-BE49-F238E27FC236}">
                <a16:creationId xmlns:a16="http://schemas.microsoft.com/office/drawing/2014/main" id="{B201E6B2-BCD0-47F5-B54F-57BF3B6F1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9825" y="5724525"/>
            <a:ext cx="24669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cs-CZ" altLang="cs-CZ"/>
              <a:t>KOMPARÁTOR</a:t>
            </a:r>
          </a:p>
        </p:txBody>
      </p:sp>
      <p:sp>
        <p:nvSpPr>
          <p:cNvPr id="42022" name="Line 38">
            <a:extLst>
              <a:ext uri="{FF2B5EF4-FFF2-40B4-BE49-F238E27FC236}">
                <a16:creationId xmlns:a16="http://schemas.microsoft.com/office/drawing/2014/main" id="{D9AD5D4C-61EC-4D6C-9234-5B28090A0A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32200" y="4559300"/>
            <a:ext cx="1954213" cy="1277938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2023" name="Line 39">
            <a:extLst>
              <a:ext uri="{FF2B5EF4-FFF2-40B4-BE49-F238E27FC236}">
                <a16:creationId xmlns:a16="http://schemas.microsoft.com/office/drawing/2014/main" id="{F82B22C0-EE69-4B13-9949-120A2BDDE33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5250" y="2505075"/>
            <a:ext cx="0" cy="320675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0D88DCC5-0209-4529-9E2A-89A7176738BA}"/>
              </a:ext>
            </a:extLst>
          </p:cNvPr>
          <p:cNvSpPr txBox="1"/>
          <p:nvPr/>
        </p:nvSpPr>
        <p:spPr>
          <a:xfrm>
            <a:off x="4904078" y="5075516"/>
            <a:ext cx="37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5.</a:t>
            </a:r>
          </a:p>
        </p:txBody>
      </p:sp>
      <p:sp>
        <p:nvSpPr>
          <p:cNvPr id="38" name="TextovéPole 37">
            <a:extLst>
              <a:ext uri="{FF2B5EF4-FFF2-40B4-BE49-F238E27FC236}">
                <a16:creationId xmlns:a16="http://schemas.microsoft.com/office/drawing/2014/main" id="{074B2522-1B48-4CCE-88E6-93C93B1754E0}"/>
              </a:ext>
            </a:extLst>
          </p:cNvPr>
          <p:cNvSpPr txBox="1"/>
          <p:nvPr/>
        </p:nvSpPr>
        <p:spPr>
          <a:xfrm>
            <a:off x="4867431" y="3660140"/>
            <a:ext cx="37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1.</a:t>
            </a: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F9364D57-55DB-435C-B74C-E7BA0CCED0FA}"/>
              </a:ext>
            </a:extLst>
          </p:cNvPr>
          <p:cNvSpPr txBox="1"/>
          <p:nvPr/>
        </p:nvSpPr>
        <p:spPr>
          <a:xfrm>
            <a:off x="4869396" y="4022884"/>
            <a:ext cx="37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2.</a:t>
            </a:r>
          </a:p>
        </p:txBody>
      </p:sp>
      <p:sp>
        <p:nvSpPr>
          <p:cNvPr id="40" name="TextovéPole 39">
            <a:extLst>
              <a:ext uri="{FF2B5EF4-FFF2-40B4-BE49-F238E27FC236}">
                <a16:creationId xmlns:a16="http://schemas.microsoft.com/office/drawing/2014/main" id="{DA779B95-62E4-4C84-83B4-D5A766A5B30D}"/>
              </a:ext>
            </a:extLst>
          </p:cNvPr>
          <p:cNvSpPr txBox="1"/>
          <p:nvPr/>
        </p:nvSpPr>
        <p:spPr>
          <a:xfrm>
            <a:off x="4875078" y="4351404"/>
            <a:ext cx="37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3.</a:t>
            </a:r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18068F7C-9AA8-4119-855B-6309323C03B9}"/>
              </a:ext>
            </a:extLst>
          </p:cNvPr>
          <p:cNvSpPr txBox="1"/>
          <p:nvPr/>
        </p:nvSpPr>
        <p:spPr>
          <a:xfrm>
            <a:off x="4895928" y="4711462"/>
            <a:ext cx="37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4.</a:t>
            </a:r>
          </a:p>
        </p:txBody>
      </p: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55A246CE-22EF-463E-B066-FE13320C1C83}"/>
              </a:ext>
            </a:extLst>
          </p:cNvPr>
          <p:cNvSpPr txBox="1"/>
          <p:nvPr/>
        </p:nvSpPr>
        <p:spPr>
          <a:xfrm>
            <a:off x="4887141" y="3280053"/>
            <a:ext cx="37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0.</a:t>
            </a: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0ECD17E3-5B18-4E53-8166-D16EF8EEB78C}"/>
              </a:ext>
            </a:extLst>
          </p:cNvPr>
          <p:cNvSpPr txBox="1"/>
          <p:nvPr/>
        </p:nvSpPr>
        <p:spPr>
          <a:xfrm>
            <a:off x="4895927" y="5412744"/>
            <a:ext cx="37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6.</a:t>
            </a:r>
          </a:p>
        </p:txBody>
      </p:sp>
      <p:sp>
        <p:nvSpPr>
          <p:cNvPr id="44" name="TextovéPole 43">
            <a:extLst>
              <a:ext uri="{FF2B5EF4-FFF2-40B4-BE49-F238E27FC236}">
                <a16:creationId xmlns:a16="http://schemas.microsoft.com/office/drawing/2014/main" id="{6B303034-821A-4749-B764-7D310122C779}"/>
              </a:ext>
            </a:extLst>
          </p:cNvPr>
          <p:cNvSpPr txBox="1"/>
          <p:nvPr/>
        </p:nvSpPr>
        <p:spPr>
          <a:xfrm>
            <a:off x="4895927" y="5796518"/>
            <a:ext cx="37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7.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2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2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2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2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2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2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03" grpId="0" animBg="1"/>
      <p:bldP spid="42017" grpId="0"/>
      <p:bldP spid="42019" grpId="0" animBg="1"/>
      <p:bldP spid="420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298AD85C-73D1-47A3-BA3D-3BC35BBB77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Příklad přímo mapované paměti cache s počtem tříd = 8</a:t>
            </a:r>
          </a:p>
        </p:txBody>
      </p:sp>
      <p:sp>
        <p:nvSpPr>
          <p:cNvPr id="23555" name="Text Box 3">
            <a:extLst>
              <a:ext uri="{FF2B5EF4-FFF2-40B4-BE49-F238E27FC236}">
                <a16:creationId xmlns:a16="http://schemas.microsoft.com/office/drawing/2014/main" id="{AA477B6D-B7D3-4019-835F-2A3802690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989138"/>
            <a:ext cx="30638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klíč                  třída       </a:t>
            </a:r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F5B513F8-269F-4199-94E0-C698F37B4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1989138"/>
            <a:ext cx="936625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s-CZ" altLang="cs-CZ"/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6AF89DC2-CE31-43B7-B476-F35D95238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25" y="1989138"/>
            <a:ext cx="936625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s-CZ" altLang="cs-CZ"/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BB90A472-4FDE-40CA-8A9E-03C49EEC0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989138"/>
            <a:ext cx="2449512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s-CZ" altLang="cs-CZ"/>
          </a:p>
        </p:txBody>
      </p:sp>
      <p:sp>
        <p:nvSpPr>
          <p:cNvPr id="23559" name="Text Box 7">
            <a:extLst>
              <a:ext uri="{FF2B5EF4-FFF2-40B4-BE49-F238E27FC236}">
                <a16:creationId xmlns:a16="http://schemas.microsoft.com/office/drawing/2014/main" id="{A5419ACD-C06C-4CCA-9033-71172503F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1412875"/>
            <a:ext cx="2016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b="1"/>
              <a:t>Fyzická adresa</a:t>
            </a:r>
          </a:p>
        </p:txBody>
      </p:sp>
      <p:sp>
        <p:nvSpPr>
          <p:cNvPr id="23560" name="Text Box 8">
            <a:extLst>
              <a:ext uri="{FF2B5EF4-FFF2-40B4-BE49-F238E27FC236}">
                <a16:creationId xmlns:a16="http://schemas.microsoft.com/office/drawing/2014/main" id="{8D42A62E-7F33-407F-9F00-462E0A603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349500"/>
            <a:ext cx="5759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31. bit                              6. 5.        3. 2.         0.bit</a:t>
            </a:r>
          </a:p>
        </p:txBody>
      </p:sp>
      <p:sp>
        <p:nvSpPr>
          <p:cNvPr id="23561" name="Rectangle 9">
            <a:extLst>
              <a:ext uri="{FF2B5EF4-FFF2-40B4-BE49-F238E27FC236}">
                <a16:creationId xmlns:a16="http://schemas.microsoft.com/office/drawing/2014/main" id="{73A135F6-D6A3-46B1-871D-CC12C89B4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3429000"/>
            <a:ext cx="2303462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s-CZ" altLang="cs-CZ"/>
          </a:p>
        </p:txBody>
      </p:sp>
      <p:sp>
        <p:nvSpPr>
          <p:cNvPr id="23562" name="Rectangle 10">
            <a:extLst>
              <a:ext uri="{FF2B5EF4-FFF2-40B4-BE49-F238E27FC236}">
                <a16:creationId xmlns:a16="http://schemas.microsoft.com/office/drawing/2014/main" id="{F0EAA263-A30E-4EF2-9DCA-94B81BA23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3789363"/>
            <a:ext cx="2303462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s-CZ" altLang="cs-CZ"/>
          </a:p>
        </p:txBody>
      </p:sp>
      <p:sp>
        <p:nvSpPr>
          <p:cNvPr id="23563" name="Rectangle 11">
            <a:extLst>
              <a:ext uri="{FF2B5EF4-FFF2-40B4-BE49-F238E27FC236}">
                <a16:creationId xmlns:a16="http://schemas.microsoft.com/office/drawing/2014/main" id="{A799E012-0A40-4640-A5FF-78E60C9C3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4149725"/>
            <a:ext cx="2303462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s-CZ" altLang="cs-CZ"/>
          </a:p>
        </p:txBody>
      </p:sp>
      <p:sp>
        <p:nvSpPr>
          <p:cNvPr id="23564" name="Rectangle 12">
            <a:extLst>
              <a:ext uri="{FF2B5EF4-FFF2-40B4-BE49-F238E27FC236}">
                <a16:creationId xmlns:a16="http://schemas.microsoft.com/office/drawing/2014/main" id="{04E2DB3D-AD7A-4B18-8013-190D47F31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4510088"/>
            <a:ext cx="2303462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s-CZ" altLang="cs-CZ"/>
          </a:p>
        </p:txBody>
      </p:sp>
      <p:sp>
        <p:nvSpPr>
          <p:cNvPr id="23565" name="Rectangle 13">
            <a:extLst>
              <a:ext uri="{FF2B5EF4-FFF2-40B4-BE49-F238E27FC236}">
                <a16:creationId xmlns:a16="http://schemas.microsoft.com/office/drawing/2014/main" id="{1A7F0C0A-71BD-4198-84C5-EA404EA9E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4868863"/>
            <a:ext cx="2303462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s-CZ" altLang="cs-CZ"/>
          </a:p>
        </p:txBody>
      </p:sp>
      <p:sp>
        <p:nvSpPr>
          <p:cNvPr id="23566" name="Rectangle 14">
            <a:extLst>
              <a:ext uri="{FF2B5EF4-FFF2-40B4-BE49-F238E27FC236}">
                <a16:creationId xmlns:a16="http://schemas.microsoft.com/office/drawing/2014/main" id="{069C045A-AE29-42E0-B57B-649BCCCD6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3068638"/>
            <a:ext cx="2303462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s-CZ" altLang="cs-CZ"/>
          </a:p>
        </p:txBody>
      </p:sp>
      <p:sp>
        <p:nvSpPr>
          <p:cNvPr id="23567" name="Rectangle 15">
            <a:extLst>
              <a:ext uri="{FF2B5EF4-FFF2-40B4-BE49-F238E27FC236}">
                <a16:creationId xmlns:a16="http://schemas.microsoft.com/office/drawing/2014/main" id="{79DC7CDF-A7B5-434C-94AD-097E65C7B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5229225"/>
            <a:ext cx="2303462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s-CZ" altLang="cs-CZ"/>
          </a:p>
        </p:txBody>
      </p:sp>
      <p:sp>
        <p:nvSpPr>
          <p:cNvPr id="23568" name="Rectangle 16">
            <a:extLst>
              <a:ext uri="{FF2B5EF4-FFF2-40B4-BE49-F238E27FC236}">
                <a16:creationId xmlns:a16="http://schemas.microsoft.com/office/drawing/2014/main" id="{BE83624E-BA66-4737-A451-5FE4EDE34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5589588"/>
            <a:ext cx="2303462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s-CZ" altLang="cs-CZ"/>
          </a:p>
        </p:txBody>
      </p:sp>
      <p:sp>
        <p:nvSpPr>
          <p:cNvPr id="23569" name="Text Box 18">
            <a:extLst>
              <a:ext uri="{FF2B5EF4-FFF2-40B4-BE49-F238E27FC236}">
                <a16:creationId xmlns:a16="http://schemas.microsoft.com/office/drawing/2014/main" id="{95104E02-E84C-4701-9482-2855C32F0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1363" y="3068638"/>
            <a:ext cx="12969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8 bajtů</a:t>
            </a:r>
          </a:p>
        </p:txBody>
      </p:sp>
      <p:sp>
        <p:nvSpPr>
          <p:cNvPr id="23570" name="Rectangle 19">
            <a:extLst>
              <a:ext uri="{FF2B5EF4-FFF2-40B4-BE49-F238E27FC236}">
                <a16:creationId xmlns:a16="http://schemas.microsoft.com/office/drawing/2014/main" id="{ED232276-98CB-497B-A180-B221CEC8E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3068638"/>
            <a:ext cx="1008063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s-CZ" altLang="cs-CZ"/>
          </a:p>
        </p:txBody>
      </p:sp>
      <p:sp>
        <p:nvSpPr>
          <p:cNvPr id="23571" name="Rectangle 20">
            <a:extLst>
              <a:ext uri="{FF2B5EF4-FFF2-40B4-BE49-F238E27FC236}">
                <a16:creationId xmlns:a16="http://schemas.microsoft.com/office/drawing/2014/main" id="{0D25E1D7-9564-4195-8D1A-BEAFC15BF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3429000"/>
            <a:ext cx="1008063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s-CZ" altLang="cs-CZ"/>
          </a:p>
        </p:txBody>
      </p:sp>
      <p:sp>
        <p:nvSpPr>
          <p:cNvPr id="23572" name="Rectangle 21">
            <a:extLst>
              <a:ext uri="{FF2B5EF4-FFF2-40B4-BE49-F238E27FC236}">
                <a16:creationId xmlns:a16="http://schemas.microsoft.com/office/drawing/2014/main" id="{30583E06-4150-45ED-8535-8629AB6BE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3789363"/>
            <a:ext cx="1008063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s-CZ" altLang="cs-CZ"/>
          </a:p>
        </p:txBody>
      </p:sp>
      <p:sp>
        <p:nvSpPr>
          <p:cNvPr id="23573" name="Rectangle 22">
            <a:extLst>
              <a:ext uri="{FF2B5EF4-FFF2-40B4-BE49-F238E27FC236}">
                <a16:creationId xmlns:a16="http://schemas.microsoft.com/office/drawing/2014/main" id="{F4CF1610-8F99-4F8C-9DEA-F661FA2C1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4149725"/>
            <a:ext cx="1008063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s-CZ" altLang="cs-CZ"/>
          </a:p>
        </p:txBody>
      </p:sp>
      <p:sp>
        <p:nvSpPr>
          <p:cNvPr id="23574" name="Rectangle 23">
            <a:extLst>
              <a:ext uri="{FF2B5EF4-FFF2-40B4-BE49-F238E27FC236}">
                <a16:creationId xmlns:a16="http://schemas.microsoft.com/office/drawing/2014/main" id="{5D3E6F7A-8995-4A3A-831D-C923DAFEA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4508500"/>
            <a:ext cx="1008063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s-CZ" altLang="cs-CZ"/>
          </a:p>
        </p:txBody>
      </p:sp>
      <p:sp>
        <p:nvSpPr>
          <p:cNvPr id="23575" name="Rectangle 24">
            <a:extLst>
              <a:ext uri="{FF2B5EF4-FFF2-40B4-BE49-F238E27FC236}">
                <a16:creationId xmlns:a16="http://schemas.microsoft.com/office/drawing/2014/main" id="{6D2EB840-139D-4111-BC37-44FDCFC26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4868863"/>
            <a:ext cx="1008063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s-CZ" altLang="cs-CZ"/>
          </a:p>
        </p:txBody>
      </p:sp>
      <p:sp>
        <p:nvSpPr>
          <p:cNvPr id="23576" name="Rectangle 25">
            <a:extLst>
              <a:ext uri="{FF2B5EF4-FFF2-40B4-BE49-F238E27FC236}">
                <a16:creationId xmlns:a16="http://schemas.microsoft.com/office/drawing/2014/main" id="{D9C71EA1-1251-41B7-9804-198F06E5E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5229225"/>
            <a:ext cx="1008063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s-CZ" altLang="cs-CZ"/>
          </a:p>
        </p:txBody>
      </p:sp>
      <p:sp>
        <p:nvSpPr>
          <p:cNvPr id="23577" name="Rectangle 26">
            <a:extLst>
              <a:ext uri="{FF2B5EF4-FFF2-40B4-BE49-F238E27FC236}">
                <a16:creationId xmlns:a16="http://schemas.microsoft.com/office/drawing/2014/main" id="{CA92BCDC-B68E-4751-8F25-88786B42F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5589588"/>
            <a:ext cx="1008063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s-CZ" altLang="cs-CZ"/>
          </a:p>
        </p:txBody>
      </p:sp>
      <p:sp>
        <p:nvSpPr>
          <p:cNvPr id="23578" name="Text Box 27">
            <a:extLst>
              <a:ext uri="{FF2B5EF4-FFF2-40B4-BE49-F238E27FC236}">
                <a16:creationId xmlns:a16="http://schemas.microsoft.com/office/drawing/2014/main" id="{5AB9D5AE-2222-4542-AF74-569A8D90D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7038" y="3068638"/>
            <a:ext cx="10080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26 bitů</a:t>
            </a:r>
          </a:p>
        </p:txBody>
      </p:sp>
      <p:sp>
        <p:nvSpPr>
          <p:cNvPr id="46112" name="Text Box 32">
            <a:extLst>
              <a:ext uri="{FF2B5EF4-FFF2-40B4-BE49-F238E27FC236}">
                <a16:creationId xmlns:a16="http://schemas.microsoft.com/office/drawing/2014/main" id="{D0A72609-A13D-43F0-B502-7CC373631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708275"/>
            <a:ext cx="4681538" cy="64135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Jak poznat, zda je v paměti cache obraz adresy ABCD1234h ?</a:t>
            </a:r>
          </a:p>
        </p:txBody>
      </p:sp>
      <p:sp>
        <p:nvSpPr>
          <p:cNvPr id="46113" name="Text Box 33">
            <a:extLst>
              <a:ext uri="{FF2B5EF4-FFF2-40B4-BE49-F238E27FC236}">
                <a16:creationId xmlns:a16="http://schemas.microsoft.com/office/drawing/2014/main" id="{99EC394D-87C6-44DC-B031-E337ADACB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3357563"/>
            <a:ext cx="47529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dirty="0"/>
              <a:t>1. ABCD1234h = 10101011110011010001001000110100b</a:t>
            </a:r>
          </a:p>
        </p:txBody>
      </p:sp>
      <p:sp>
        <p:nvSpPr>
          <p:cNvPr id="46114" name="Text Box 34">
            <a:extLst>
              <a:ext uri="{FF2B5EF4-FFF2-40B4-BE49-F238E27FC236}">
                <a16:creationId xmlns:a16="http://schemas.microsoft.com/office/drawing/2014/main" id="{F3A5AA77-42A0-4AEA-A9C7-08FE961F7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4005263"/>
            <a:ext cx="4752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dirty="0"/>
              <a:t>2. Jde o adresu třídy </a:t>
            </a:r>
            <a:r>
              <a:rPr lang="cs-CZ" altLang="cs-CZ" b="1" dirty="0"/>
              <a:t>6</a:t>
            </a:r>
            <a:r>
              <a:rPr lang="cs-CZ" altLang="cs-CZ" dirty="0"/>
              <a:t> </a:t>
            </a:r>
          </a:p>
        </p:txBody>
      </p:sp>
      <p:sp>
        <p:nvSpPr>
          <p:cNvPr id="46115" name="Text Box 35">
            <a:extLst>
              <a:ext uri="{FF2B5EF4-FFF2-40B4-BE49-F238E27FC236}">
                <a16:creationId xmlns:a16="http://schemas.microsoft.com/office/drawing/2014/main" id="{48D20F82-A2EE-4D9B-9525-337092714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4365625"/>
            <a:ext cx="47529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dirty="0"/>
              <a:t>3. Je-li obsah této adresy </a:t>
            </a:r>
            <a:r>
              <a:rPr lang="cs-CZ" altLang="cs-CZ" dirty="0" err="1"/>
              <a:t>cachován</a:t>
            </a:r>
            <a:r>
              <a:rPr lang="cs-CZ" altLang="cs-CZ" dirty="0"/>
              <a:t>, může ležet pouze na </a:t>
            </a:r>
            <a:r>
              <a:rPr lang="cs-CZ" altLang="cs-CZ" b="1" dirty="0"/>
              <a:t>6. řádku </a:t>
            </a:r>
            <a:r>
              <a:rPr lang="cs-CZ" altLang="cs-CZ" dirty="0"/>
              <a:t>v </a:t>
            </a:r>
            <a:r>
              <a:rPr lang="cs-CZ" altLang="cs-CZ" dirty="0" err="1"/>
              <a:t>cache</a:t>
            </a:r>
            <a:endParaRPr lang="cs-CZ" altLang="cs-CZ" dirty="0"/>
          </a:p>
        </p:txBody>
      </p:sp>
      <p:sp>
        <p:nvSpPr>
          <p:cNvPr id="46116" name="Text Box 36">
            <a:extLst>
              <a:ext uri="{FF2B5EF4-FFF2-40B4-BE49-F238E27FC236}">
                <a16:creationId xmlns:a16="http://schemas.microsoft.com/office/drawing/2014/main" id="{5029DDC0-EBB5-43CE-9BBB-97C09E226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4941888"/>
            <a:ext cx="47529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4. klíč na 6. pozici musí být roven 10101011110011010001001000 (tj. 26 nejvyšších bitů adresy)</a:t>
            </a:r>
          </a:p>
        </p:txBody>
      </p:sp>
      <p:sp>
        <p:nvSpPr>
          <p:cNvPr id="46117" name="Text Box 37">
            <a:extLst>
              <a:ext uri="{FF2B5EF4-FFF2-40B4-BE49-F238E27FC236}">
                <a16:creationId xmlns:a16="http://schemas.microsoft.com/office/drawing/2014/main" id="{72F05B23-7D61-4B24-892D-5C294D290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6021388"/>
            <a:ext cx="72723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dirty="0"/>
              <a:t>5. Došlo-li ke shodě klíčů, je v paměti </a:t>
            </a:r>
            <a:r>
              <a:rPr lang="cs-CZ" altLang="cs-CZ" dirty="0" err="1"/>
              <a:t>cache</a:t>
            </a:r>
            <a:r>
              <a:rPr lang="cs-CZ" altLang="cs-CZ" dirty="0"/>
              <a:t> uložen obsah adres ABCD1230h až ABCD1237h (</a:t>
            </a:r>
            <a:r>
              <a:rPr lang="cs-CZ" altLang="cs-CZ" dirty="0" err="1"/>
              <a:t>cachován</a:t>
            </a:r>
            <a:r>
              <a:rPr lang="cs-CZ" altLang="cs-CZ" dirty="0"/>
              <a:t> je blok 8 B)</a:t>
            </a:r>
          </a:p>
        </p:txBody>
      </p:sp>
      <p:sp>
        <p:nvSpPr>
          <p:cNvPr id="46118" name="Rectangle 38">
            <a:extLst>
              <a:ext uri="{FF2B5EF4-FFF2-40B4-BE49-F238E27FC236}">
                <a16:creationId xmlns:a16="http://schemas.microsoft.com/office/drawing/2014/main" id="{CB2A3276-6A31-4DEF-8530-A6039CF43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4039" y="3708400"/>
            <a:ext cx="393700" cy="21748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s-CZ" altLang="cs-CZ"/>
          </a:p>
        </p:txBody>
      </p:sp>
      <p:sp>
        <p:nvSpPr>
          <p:cNvPr id="46119" name="Line 39">
            <a:extLst>
              <a:ext uri="{FF2B5EF4-FFF2-40B4-BE49-F238E27FC236}">
                <a16:creationId xmlns:a16="http://schemas.microsoft.com/office/drawing/2014/main" id="{58CB15C8-B920-4561-8DDE-95A87186A9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55875" y="3983038"/>
            <a:ext cx="989013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6120" name="Line 40">
            <a:extLst>
              <a:ext uri="{FF2B5EF4-FFF2-40B4-BE49-F238E27FC236}">
                <a16:creationId xmlns:a16="http://schemas.microsoft.com/office/drawing/2014/main" id="{B6F28188-4B09-4F5C-BBFC-B46C6EC012F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6800" y="4835525"/>
            <a:ext cx="1804988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36" name="Text Box 36">
            <a:extLst>
              <a:ext uri="{FF2B5EF4-FFF2-40B4-BE49-F238E27FC236}">
                <a16:creationId xmlns:a16="http://schemas.microsoft.com/office/drawing/2014/main" id="{436A3C87-968D-4B36-B3B8-9E1F599CF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1801" y="2720181"/>
            <a:ext cx="3844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dirty="0"/>
              <a:t>      klíč                 data</a:t>
            </a:r>
          </a:p>
        </p:txBody>
      </p: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BC6739F1-DAFD-416B-999F-CC886F8D8DED}"/>
              </a:ext>
            </a:extLst>
          </p:cNvPr>
          <p:cNvSpPr txBox="1"/>
          <p:nvPr/>
        </p:nvSpPr>
        <p:spPr>
          <a:xfrm>
            <a:off x="5092807" y="4879331"/>
            <a:ext cx="37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5.</a:t>
            </a:r>
          </a:p>
        </p:txBody>
      </p:sp>
      <p:sp>
        <p:nvSpPr>
          <p:cNvPr id="38" name="TextovéPole 37">
            <a:extLst>
              <a:ext uri="{FF2B5EF4-FFF2-40B4-BE49-F238E27FC236}">
                <a16:creationId xmlns:a16="http://schemas.microsoft.com/office/drawing/2014/main" id="{390C0313-5118-4AC3-A334-7DE614133B5E}"/>
              </a:ext>
            </a:extLst>
          </p:cNvPr>
          <p:cNvSpPr txBox="1"/>
          <p:nvPr/>
        </p:nvSpPr>
        <p:spPr>
          <a:xfrm>
            <a:off x="5056160" y="3463955"/>
            <a:ext cx="37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1.</a:t>
            </a: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0E77BC76-0E82-4C95-ACBE-1D55CFE2AB9E}"/>
              </a:ext>
            </a:extLst>
          </p:cNvPr>
          <p:cNvSpPr txBox="1"/>
          <p:nvPr/>
        </p:nvSpPr>
        <p:spPr>
          <a:xfrm>
            <a:off x="5058125" y="3826699"/>
            <a:ext cx="37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2.</a:t>
            </a:r>
          </a:p>
        </p:txBody>
      </p:sp>
      <p:sp>
        <p:nvSpPr>
          <p:cNvPr id="40" name="TextovéPole 39">
            <a:extLst>
              <a:ext uri="{FF2B5EF4-FFF2-40B4-BE49-F238E27FC236}">
                <a16:creationId xmlns:a16="http://schemas.microsoft.com/office/drawing/2014/main" id="{091BF1F6-349F-42D1-9088-2DF0DC10D183}"/>
              </a:ext>
            </a:extLst>
          </p:cNvPr>
          <p:cNvSpPr txBox="1"/>
          <p:nvPr/>
        </p:nvSpPr>
        <p:spPr>
          <a:xfrm>
            <a:off x="5063807" y="4155219"/>
            <a:ext cx="37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3.</a:t>
            </a:r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53C93A16-3BAE-49BE-8258-6715ACCBC1DA}"/>
              </a:ext>
            </a:extLst>
          </p:cNvPr>
          <p:cNvSpPr txBox="1"/>
          <p:nvPr/>
        </p:nvSpPr>
        <p:spPr>
          <a:xfrm>
            <a:off x="5084657" y="4515277"/>
            <a:ext cx="37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4.</a:t>
            </a:r>
          </a:p>
        </p:txBody>
      </p: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CE7F09D1-E10B-4BBA-B084-61007392017F}"/>
              </a:ext>
            </a:extLst>
          </p:cNvPr>
          <p:cNvSpPr txBox="1"/>
          <p:nvPr/>
        </p:nvSpPr>
        <p:spPr>
          <a:xfrm>
            <a:off x="5075870" y="3083868"/>
            <a:ext cx="37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0.</a:t>
            </a: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5CF22778-C352-4B37-B7DF-2D1C886A8C41}"/>
              </a:ext>
            </a:extLst>
          </p:cNvPr>
          <p:cNvSpPr txBox="1"/>
          <p:nvPr/>
        </p:nvSpPr>
        <p:spPr>
          <a:xfrm>
            <a:off x="5084656" y="5216559"/>
            <a:ext cx="37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6.</a:t>
            </a:r>
          </a:p>
        </p:txBody>
      </p:sp>
      <p:sp>
        <p:nvSpPr>
          <p:cNvPr id="44" name="TextovéPole 43">
            <a:extLst>
              <a:ext uri="{FF2B5EF4-FFF2-40B4-BE49-F238E27FC236}">
                <a16:creationId xmlns:a16="http://schemas.microsoft.com/office/drawing/2014/main" id="{5BDFE5B3-A147-4EBF-B258-D441019BBA2B}"/>
              </a:ext>
            </a:extLst>
          </p:cNvPr>
          <p:cNvSpPr txBox="1"/>
          <p:nvPr/>
        </p:nvSpPr>
        <p:spPr>
          <a:xfrm>
            <a:off x="5084656" y="5600333"/>
            <a:ext cx="37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7.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6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6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6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6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6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6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6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6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12" grpId="0" animBg="1"/>
      <p:bldP spid="46113" grpId="0"/>
      <p:bldP spid="46114" grpId="0"/>
      <p:bldP spid="46115" grpId="0"/>
      <p:bldP spid="46116" grpId="0"/>
      <p:bldP spid="461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324A0403-B5E4-4105-A113-0E2980516F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Přímo mapovaná cache</a:t>
            </a:r>
          </a:p>
        </p:txBody>
      </p:sp>
      <p:pic>
        <p:nvPicPr>
          <p:cNvPr id="24579" name="Picture 3">
            <a:extLst>
              <a:ext uri="{FF2B5EF4-FFF2-40B4-BE49-F238E27FC236}">
                <a16:creationId xmlns:a16="http://schemas.microsoft.com/office/drawing/2014/main" id="{048ADDFB-9233-4E32-87C3-A785E5760DBC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719263"/>
            <a:ext cx="8229600" cy="4745037"/>
          </a:xfrm>
        </p:spPr>
      </p:pic>
      <p:sp>
        <p:nvSpPr>
          <p:cNvPr id="24580" name="Rectangle 4">
            <a:extLst>
              <a:ext uri="{FF2B5EF4-FFF2-40B4-BE49-F238E27FC236}">
                <a16:creationId xmlns:a16="http://schemas.microsoft.com/office/drawing/2014/main" id="{4AE70D8C-B493-45D9-8697-192A78A83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2163" y="1992313"/>
            <a:ext cx="889000" cy="2746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s-CZ" altLang="cs-CZ"/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861F2387-8BC9-4837-9E1A-68A1A8FC8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1288" y="2847975"/>
            <a:ext cx="814387" cy="2238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s-CZ" altLang="cs-CZ"/>
          </a:p>
        </p:txBody>
      </p:sp>
      <p:sp>
        <p:nvSpPr>
          <p:cNvPr id="24582" name="Text Box 6">
            <a:extLst>
              <a:ext uri="{FF2B5EF4-FFF2-40B4-BE49-F238E27FC236}">
                <a16:creationId xmlns:a16="http://schemas.microsoft.com/office/drawing/2014/main" id="{B4095F85-0024-44A3-9FA8-3C3E25030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2963" y="1978025"/>
            <a:ext cx="13160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b="1"/>
              <a:t>KLÍČ</a:t>
            </a:r>
          </a:p>
        </p:txBody>
      </p:sp>
      <p:sp>
        <p:nvSpPr>
          <p:cNvPr id="24583" name="Text Box 7">
            <a:extLst>
              <a:ext uri="{FF2B5EF4-FFF2-40B4-BE49-F238E27FC236}">
                <a16:creationId xmlns:a16="http://schemas.microsoft.com/office/drawing/2014/main" id="{5A5CC7AB-8D51-4286-8174-FBCE3A3D5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7800" y="2794000"/>
            <a:ext cx="1316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b="1"/>
              <a:t>KLÍČ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137AE3-E278-4D69-919F-A8184DFF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Přímo mapovaná </a:t>
            </a:r>
            <a:r>
              <a:rPr lang="cs-CZ" dirty="0" err="1"/>
              <a:t>cache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986E29F-6E1F-4769-9313-B5CDA6ADE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1600" dirty="0"/>
              <a:t>V přímo mapované </a:t>
            </a:r>
            <a:r>
              <a:rPr lang="cs-CZ" sz="1600" dirty="0" err="1"/>
              <a:t>cache</a:t>
            </a:r>
            <a:r>
              <a:rPr lang="cs-CZ" sz="1600" dirty="0"/>
              <a:t> o velikosti 256 B je na 3. řádku uložen záznam</a:t>
            </a:r>
          </a:p>
          <a:p>
            <a:r>
              <a:rPr lang="cs-CZ" sz="1600" b="1" dirty="0"/>
              <a:t>Klíč:</a:t>
            </a:r>
            <a:r>
              <a:rPr lang="cs-CZ" sz="1600" dirty="0"/>
              <a:t> 101001010111011101101111 	</a:t>
            </a:r>
            <a:r>
              <a:rPr lang="cs-CZ" sz="1600" b="1" dirty="0"/>
              <a:t>Data:</a:t>
            </a:r>
            <a:r>
              <a:rPr lang="cs-CZ" sz="1600" dirty="0"/>
              <a:t> B9</a:t>
            </a:r>
          </a:p>
          <a:p>
            <a:r>
              <a:rPr lang="cs-CZ" sz="1600" dirty="0"/>
              <a:t>Z jaké adresy byl tento bajt do </a:t>
            </a:r>
            <a:r>
              <a:rPr lang="cs-CZ" sz="1600" dirty="0" err="1"/>
              <a:t>cache</a:t>
            </a:r>
            <a:r>
              <a:rPr lang="cs-CZ" sz="1600" dirty="0"/>
              <a:t> zkopírován?</a:t>
            </a:r>
          </a:p>
          <a:p>
            <a:endParaRPr lang="cs-CZ" sz="1600" dirty="0"/>
          </a:p>
          <a:p>
            <a:r>
              <a:rPr lang="cs-CZ" sz="1600" dirty="0"/>
              <a:t>Data nejsou v </a:t>
            </a:r>
            <a:r>
              <a:rPr lang="cs-CZ" sz="1600" dirty="0" err="1"/>
              <a:t>cache</a:t>
            </a:r>
            <a:r>
              <a:rPr lang="cs-CZ" sz="1600" dirty="0"/>
              <a:t> ukládána po blocích. Na každém řádku leží samostatně jeden bajt</a:t>
            </a:r>
          </a:p>
          <a:p>
            <a:r>
              <a:rPr lang="cs-CZ" sz="1600" dirty="0" err="1"/>
              <a:t>Cache</a:t>
            </a:r>
            <a:r>
              <a:rPr lang="cs-CZ" sz="1600" dirty="0"/>
              <a:t> má kapacitu 256 B a má tedy 256 řádků</a:t>
            </a:r>
          </a:p>
          <a:p>
            <a:r>
              <a:rPr lang="cs-CZ" sz="1600" dirty="0"/>
              <a:t>K určení třídy je třeba 8 bitů (2</a:t>
            </a:r>
            <a:r>
              <a:rPr lang="cs-CZ" sz="1600" baseline="30000" dirty="0"/>
              <a:t>8</a:t>
            </a:r>
            <a:r>
              <a:rPr lang="cs-CZ" sz="1600" dirty="0"/>
              <a:t>=256)</a:t>
            </a:r>
          </a:p>
          <a:p>
            <a:r>
              <a:rPr lang="cs-CZ" sz="1600" dirty="0"/>
              <a:t>Bajt leží na 3. řádku – bity, které určují třídu tedy musí být ve stavu </a:t>
            </a:r>
            <a:r>
              <a:rPr lang="cs-CZ" sz="1600" b="1" dirty="0"/>
              <a:t>00000011</a:t>
            </a:r>
          </a:p>
          <a:p>
            <a:r>
              <a:rPr lang="cs-CZ" sz="1600" dirty="0"/>
              <a:t>U záznamu je uložen 24-bitový klíč, který nám poskytuje informaci o tom, jak vypadá horních 24 bitů adresy</a:t>
            </a:r>
          </a:p>
          <a:p>
            <a:r>
              <a:rPr lang="cs-CZ" sz="1600" dirty="0"/>
              <a:t>Adresa tedy musí začínat bity 101001010111011101101111</a:t>
            </a:r>
          </a:p>
          <a:p>
            <a:r>
              <a:rPr lang="cs-CZ" sz="1600" dirty="0"/>
              <a:t>Kompletní 32-bitová adresa je 1010 0101 0111 0111 0110 1111</a:t>
            </a:r>
            <a:r>
              <a:rPr lang="cs-CZ" sz="1600" b="1" dirty="0"/>
              <a:t> 0000 0011</a:t>
            </a:r>
            <a:endParaRPr lang="cs-CZ" sz="1600" dirty="0"/>
          </a:p>
          <a:p>
            <a:r>
              <a:rPr lang="cs-CZ" sz="1600" dirty="0"/>
              <a:t>Bajt B9 byl tedy do </a:t>
            </a:r>
            <a:r>
              <a:rPr lang="cs-CZ" sz="1600" dirty="0" err="1"/>
              <a:t>cache</a:t>
            </a:r>
            <a:r>
              <a:rPr lang="cs-CZ" sz="1600" dirty="0"/>
              <a:t> zkopírován z adresy </a:t>
            </a:r>
            <a:r>
              <a:rPr lang="cs-CZ" sz="1600" b="1" dirty="0"/>
              <a:t>A5776F03h</a:t>
            </a:r>
          </a:p>
          <a:p>
            <a:endParaRPr lang="cs-CZ" sz="1600" dirty="0"/>
          </a:p>
          <a:p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3629953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137AE3-E278-4D69-919F-A8184DFF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Přímo mapovaná </a:t>
            </a:r>
            <a:r>
              <a:rPr lang="cs-CZ" dirty="0" err="1"/>
              <a:t>cache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986E29F-6E1F-4769-9313-B5CDA6ADE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1600" dirty="0"/>
              <a:t>V přímo mapované </a:t>
            </a:r>
            <a:r>
              <a:rPr lang="cs-CZ" sz="1600" dirty="0" err="1"/>
              <a:t>cache</a:t>
            </a:r>
            <a:r>
              <a:rPr lang="cs-CZ" sz="1600" dirty="0"/>
              <a:t> o velikosti 1 KB je na 19. řádku uložen záznam</a:t>
            </a:r>
          </a:p>
          <a:p>
            <a:r>
              <a:rPr lang="cs-CZ" sz="1600" b="1" dirty="0"/>
              <a:t>Klíč:</a:t>
            </a:r>
            <a:r>
              <a:rPr lang="cs-CZ" sz="1600" dirty="0"/>
              <a:t> 1010110000110101111101 	</a:t>
            </a:r>
            <a:r>
              <a:rPr lang="cs-CZ" sz="1600" b="1" dirty="0"/>
              <a:t>Data:</a:t>
            </a:r>
            <a:r>
              <a:rPr lang="cs-CZ" sz="1600" dirty="0"/>
              <a:t> 7D</a:t>
            </a:r>
          </a:p>
          <a:p>
            <a:r>
              <a:rPr lang="cs-CZ" sz="1600" dirty="0"/>
              <a:t>Z jaké adresy byl tento bajt do </a:t>
            </a:r>
            <a:r>
              <a:rPr lang="cs-CZ" sz="1600" dirty="0" err="1"/>
              <a:t>cache</a:t>
            </a:r>
            <a:r>
              <a:rPr lang="cs-CZ" sz="1600" dirty="0"/>
              <a:t> zkopírován?</a:t>
            </a:r>
          </a:p>
          <a:p>
            <a:endParaRPr lang="cs-CZ" sz="1600" dirty="0"/>
          </a:p>
          <a:p>
            <a:r>
              <a:rPr lang="cs-CZ" sz="1600" dirty="0"/>
              <a:t>Data nejsou v </a:t>
            </a:r>
            <a:r>
              <a:rPr lang="cs-CZ" sz="1600" dirty="0" err="1"/>
              <a:t>cache</a:t>
            </a:r>
            <a:r>
              <a:rPr lang="cs-CZ" sz="1600" dirty="0"/>
              <a:t> ukládána po blocích. Na každém řádku leží samostatně jeden bajt</a:t>
            </a:r>
          </a:p>
          <a:p>
            <a:r>
              <a:rPr lang="cs-CZ" sz="1600" dirty="0" err="1"/>
              <a:t>Cache</a:t>
            </a:r>
            <a:r>
              <a:rPr lang="cs-CZ" sz="1600" dirty="0"/>
              <a:t> má kapacitu 1024 B a má tedy 1024 řádků</a:t>
            </a:r>
          </a:p>
          <a:p>
            <a:r>
              <a:rPr lang="cs-CZ" sz="1600" dirty="0"/>
              <a:t>K určení třídy je třeba 10 bitů (2</a:t>
            </a:r>
            <a:r>
              <a:rPr lang="cs-CZ" sz="1600" baseline="30000" dirty="0"/>
              <a:t>10</a:t>
            </a:r>
            <a:r>
              <a:rPr lang="cs-CZ" sz="1600" dirty="0"/>
              <a:t>=1024)</a:t>
            </a:r>
          </a:p>
          <a:p>
            <a:r>
              <a:rPr lang="cs-CZ" sz="1600" dirty="0"/>
              <a:t>Bajt leží na 19. řádku – bity, které určují třídu tedy musí být ve stavu </a:t>
            </a:r>
            <a:r>
              <a:rPr lang="cs-CZ" sz="1600" b="1" dirty="0"/>
              <a:t>0000010011</a:t>
            </a:r>
          </a:p>
          <a:p>
            <a:r>
              <a:rPr lang="cs-CZ" sz="1600" dirty="0"/>
              <a:t>U záznamu je uložen 22-bitový klíč, který nám poskytuje informaci o tom, jak vypadá horních 22 bitů adresy</a:t>
            </a:r>
          </a:p>
          <a:p>
            <a:r>
              <a:rPr lang="cs-CZ" sz="1600" dirty="0"/>
              <a:t>Adresa tedy musí začínat bity 1010110000110101111101</a:t>
            </a:r>
          </a:p>
          <a:p>
            <a:r>
              <a:rPr lang="cs-CZ" sz="1600" dirty="0"/>
              <a:t>Kompletní 32-bitová adresa je </a:t>
            </a:r>
            <a:r>
              <a:rPr lang="cs-CZ" sz="1600" i="1" dirty="0"/>
              <a:t>1010 1100 0011 0101 1111 01</a:t>
            </a:r>
            <a:r>
              <a:rPr lang="cs-CZ" sz="1600" b="1" dirty="0"/>
              <a:t>00 0001 0011</a:t>
            </a:r>
          </a:p>
          <a:p>
            <a:r>
              <a:rPr lang="cs-CZ" sz="1600" dirty="0"/>
              <a:t>Bajt 7D byl tedy do </a:t>
            </a:r>
            <a:r>
              <a:rPr lang="cs-CZ" sz="1600" dirty="0" err="1"/>
              <a:t>cache</a:t>
            </a:r>
            <a:r>
              <a:rPr lang="cs-CZ" sz="1600" dirty="0"/>
              <a:t> zkopírován z adresy </a:t>
            </a:r>
            <a:r>
              <a:rPr lang="cs-CZ" sz="1600" b="1" dirty="0"/>
              <a:t>AC35F413h</a:t>
            </a:r>
          </a:p>
          <a:p>
            <a:endParaRPr lang="cs-CZ" sz="1600" dirty="0"/>
          </a:p>
          <a:p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766938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137AE3-E278-4D69-919F-A8184DFF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Přímo mapovaná </a:t>
            </a:r>
            <a:r>
              <a:rPr lang="cs-CZ" dirty="0" err="1"/>
              <a:t>cache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986E29F-6E1F-4769-9313-B5CDA6ADE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1600" dirty="0"/>
              <a:t>V přímo mapované </a:t>
            </a:r>
            <a:r>
              <a:rPr lang="cs-CZ" sz="1600" dirty="0" err="1"/>
              <a:t>cache</a:t>
            </a:r>
            <a:r>
              <a:rPr lang="cs-CZ" sz="1600" dirty="0"/>
              <a:t> o velikosti 1 KB je na 19. řádku uložen záznam</a:t>
            </a:r>
          </a:p>
          <a:p>
            <a:r>
              <a:rPr lang="cs-CZ" sz="1600" b="1" dirty="0"/>
              <a:t>Klíč:</a:t>
            </a:r>
            <a:r>
              <a:rPr lang="cs-CZ" sz="1600" dirty="0"/>
              <a:t> 1010110000110101111101 	</a:t>
            </a:r>
            <a:r>
              <a:rPr lang="cs-CZ" sz="1600" b="1" dirty="0"/>
              <a:t>Data:</a:t>
            </a:r>
            <a:r>
              <a:rPr lang="cs-CZ" sz="1600" dirty="0"/>
              <a:t> 7D F3</a:t>
            </a:r>
          </a:p>
          <a:p>
            <a:r>
              <a:rPr lang="cs-CZ" sz="1600" dirty="0"/>
              <a:t>Z jaké adresy byly tyto bajty do </a:t>
            </a:r>
            <a:r>
              <a:rPr lang="cs-CZ" sz="1600" dirty="0" err="1"/>
              <a:t>cache</a:t>
            </a:r>
            <a:r>
              <a:rPr lang="cs-CZ" sz="1600" dirty="0"/>
              <a:t> zkopírovány?</a:t>
            </a:r>
          </a:p>
          <a:p>
            <a:endParaRPr lang="cs-CZ" sz="1600" dirty="0"/>
          </a:p>
          <a:p>
            <a:r>
              <a:rPr lang="cs-CZ" sz="1600" dirty="0"/>
              <a:t>Data jsou v </a:t>
            </a:r>
            <a:r>
              <a:rPr lang="cs-CZ" sz="1600" dirty="0" err="1"/>
              <a:t>cache</a:t>
            </a:r>
            <a:r>
              <a:rPr lang="cs-CZ" sz="1600" dirty="0"/>
              <a:t> ukládána po </a:t>
            </a:r>
            <a:r>
              <a:rPr lang="cs-CZ" sz="1600" b="1" dirty="0"/>
              <a:t>blocích o velikosti 2B</a:t>
            </a:r>
          </a:p>
          <a:p>
            <a:r>
              <a:rPr lang="cs-CZ" sz="1600" dirty="0" err="1"/>
              <a:t>Cache</a:t>
            </a:r>
            <a:r>
              <a:rPr lang="cs-CZ" sz="1600" dirty="0"/>
              <a:t> má kapacitu 1024 B a má tedy </a:t>
            </a:r>
            <a:r>
              <a:rPr lang="cs-CZ" sz="1600" b="1" dirty="0"/>
              <a:t>512 řádků</a:t>
            </a:r>
          </a:p>
          <a:p>
            <a:r>
              <a:rPr lang="cs-CZ" sz="1600" dirty="0"/>
              <a:t>K určení třídy je třeba 9 bitů (2</a:t>
            </a:r>
            <a:r>
              <a:rPr lang="cs-CZ" sz="1600" baseline="30000" dirty="0"/>
              <a:t>9</a:t>
            </a:r>
            <a:r>
              <a:rPr lang="cs-CZ" sz="1600" dirty="0"/>
              <a:t>=512)</a:t>
            </a:r>
          </a:p>
          <a:p>
            <a:r>
              <a:rPr lang="cs-CZ" sz="1600" dirty="0"/>
              <a:t>Bajt leží na 19. řádku – bity, které určují třídu tedy musí být ve stavu </a:t>
            </a:r>
            <a:r>
              <a:rPr lang="cs-CZ" sz="1600" b="1" dirty="0"/>
              <a:t>000010011</a:t>
            </a:r>
          </a:p>
          <a:p>
            <a:r>
              <a:rPr lang="cs-CZ" sz="1600" dirty="0"/>
              <a:t>U záznamu je uložen 22-bitový klíč, který nám poskytuje informaci o tom, jak vypadá horních 22 bitů adresy</a:t>
            </a:r>
          </a:p>
          <a:p>
            <a:r>
              <a:rPr lang="cs-CZ" sz="1600" dirty="0"/>
              <a:t>Adresa bloku tedy musí začínat bity 1010110000110101111101 a musí končit bitem 0 (aby byla dělitelná číslem 2)</a:t>
            </a:r>
          </a:p>
          <a:p>
            <a:r>
              <a:rPr lang="cs-CZ" sz="1600" dirty="0"/>
              <a:t>Kompletní 32-bitová adresa je </a:t>
            </a:r>
            <a:r>
              <a:rPr lang="cs-CZ" sz="1600" i="1" dirty="0"/>
              <a:t>1010 1100 0011 0101 1111 01</a:t>
            </a:r>
            <a:r>
              <a:rPr lang="cs-CZ" sz="1600" b="1" dirty="0"/>
              <a:t>00 0010 011</a:t>
            </a:r>
            <a:r>
              <a:rPr lang="cs-CZ" sz="1600" i="1" dirty="0"/>
              <a:t>0</a:t>
            </a:r>
          </a:p>
          <a:p>
            <a:r>
              <a:rPr lang="cs-CZ" sz="1600" dirty="0"/>
              <a:t>Bajt 7D byl do </a:t>
            </a:r>
            <a:r>
              <a:rPr lang="cs-CZ" sz="1600" dirty="0" err="1"/>
              <a:t>cache</a:t>
            </a:r>
            <a:r>
              <a:rPr lang="cs-CZ" sz="1600" dirty="0"/>
              <a:t> zkopírován z adresy </a:t>
            </a:r>
            <a:r>
              <a:rPr lang="cs-CZ" sz="1600" b="1" dirty="0"/>
              <a:t>AC35F426h</a:t>
            </a:r>
          </a:p>
          <a:p>
            <a:r>
              <a:rPr lang="cs-CZ" sz="1600" dirty="0"/>
              <a:t>Bajt F3 byl do </a:t>
            </a:r>
            <a:r>
              <a:rPr lang="cs-CZ" sz="1600" dirty="0" err="1"/>
              <a:t>cache</a:t>
            </a:r>
            <a:r>
              <a:rPr lang="cs-CZ" sz="1600" dirty="0"/>
              <a:t> zkopírován z adresy </a:t>
            </a:r>
            <a:r>
              <a:rPr lang="cs-CZ" sz="1600" b="1" dirty="0"/>
              <a:t>AC35F427h</a:t>
            </a:r>
          </a:p>
          <a:p>
            <a:endParaRPr lang="cs-CZ" sz="1600" b="1" dirty="0"/>
          </a:p>
          <a:p>
            <a:endParaRPr lang="cs-CZ" sz="1600" b="1" dirty="0"/>
          </a:p>
          <a:p>
            <a:endParaRPr lang="cs-CZ" sz="1600" dirty="0"/>
          </a:p>
          <a:p>
            <a:endParaRPr lang="cs-CZ" sz="1600" dirty="0"/>
          </a:p>
        </p:txBody>
      </p:sp>
      <p:cxnSp>
        <p:nvCxnSpPr>
          <p:cNvPr id="5" name="Přímá spojnice se šipkou 4">
            <a:extLst>
              <a:ext uri="{FF2B5EF4-FFF2-40B4-BE49-F238E27FC236}">
                <a16:creationId xmlns:a16="http://schemas.microsoft.com/office/drawing/2014/main" id="{F08E649C-3E4B-4322-8F8E-297BCB4A3FB6}"/>
              </a:ext>
            </a:extLst>
          </p:cNvPr>
          <p:cNvCxnSpPr/>
          <p:nvPr/>
        </p:nvCxnSpPr>
        <p:spPr>
          <a:xfrm flipH="1">
            <a:off x="7092280" y="4005064"/>
            <a:ext cx="504056" cy="115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Přímá spojnice se šipkou 6">
            <a:extLst>
              <a:ext uri="{FF2B5EF4-FFF2-40B4-BE49-F238E27FC236}">
                <a16:creationId xmlns:a16="http://schemas.microsoft.com/office/drawing/2014/main" id="{0B433BFB-41BA-4AE0-9BEA-D269B7773AFD}"/>
              </a:ext>
            </a:extLst>
          </p:cNvPr>
          <p:cNvCxnSpPr/>
          <p:nvPr/>
        </p:nvCxnSpPr>
        <p:spPr>
          <a:xfrm>
            <a:off x="4860032" y="4869160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Přímá spojnice se šipkou 8">
            <a:extLst>
              <a:ext uri="{FF2B5EF4-FFF2-40B4-BE49-F238E27FC236}">
                <a16:creationId xmlns:a16="http://schemas.microsoft.com/office/drawing/2014/main" id="{00F16EEA-7171-467B-B183-5D25AFAB2524}"/>
              </a:ext>
            </a:extLst>
          </p:cNvPr>
          <p:cNvCxnSpPr/>
          <p:nvPr/>
        </p:nvCxnSpPr>
        <p:spPr>
          <a:xfrm flipH="1">
            <a:off x="7596336" y="4869160"/>
            <a:ext cx="864096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372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137AE3-E278-4D69-919F-A8184DFF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Přímo mapovaná </a:t>
            </a:r>
            <a:r>
              <a:rPr lang="cs-CZ" dirty="0" err="1"/>
              <a:t>cache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986E29F-6E1F-4769-9313-B5CDA6ADE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3933"/>
            <a:ext cx="8229600" cy="4411662"/>
          </a:xfrm>
        </p:spPr>
        <p:txBody>
          <a:bodyPr/>
          <a:lstStyle/>
          <a:p>
            <a:r>
              <a:rPr lang="cs-CZ" sz="1400" dirty="0"/>
              <a:t>V přímo mapované </a:t>
            </a:r>
            <a:r>
              <a:rPr lang="cs-CZ" sz="1400" dirty="0" err="1"/>
              <a:t>cache</a:t>
            </a:r>
            <a:r>
              <a:rPr lang="cs-CZ" sz="1400" dirty="0"/>
              <a:t> o velikosti 2 KB je na 6. řádku uložen záznam</a:t>
            </a:r>
          </a:p>
          <a:p>
            <a:r>
              <a:rPr lang="cs-CZ" sz="1400" b="1" dirty="0"/>
              <a:t>Klíč: </a:t>
            </a:r>
            <a:r>
              <a:rPr lang="cs-CZ" sz="1400" dirty="0"/>
              <a:t>111100000101001101101 	</a:t>
            </a:r>
            <a:r>
              <a:rPr lang="cs-CZ" sz="1400" b="1" dirty="0"/>
              <a:t>Data:</a:t>
            </a:r>
            <a:r>
              <a:rPr lang="cs-CZ" sz="1400" dirty="0"/>
              <a:t> 45 A2 C9 BD E8 00 F3 19</a:t>
            </a:r>
          </a:p>
          <a:p>
            <a:r>
              <a:rPr lang="cs-CZ" sz="1400" dirty="0"/>
              <a:t>Z jaké adresy byly tyto bajty do </a:t>
            </a:r>
            <a:r>
              <a:rPr lang="cs-CZ" sz="1400" dirty="0" err="1"/>
              <a:t>cache</a:t>
            </a:r>
            <a:r>
              <a:rPr lang="cs-CZ" sz="1400" dirty="0"/>
              <a:t> zkopírovány?</a:t>
            </a:r>
          </a:p>
          <a:p>
            <a:endParaRPr lang="cs-CZ" sz="1400" dirty="0"/>
          </a:p>
          <a:p>
            <a:r>
              <a:rPr lang="cs-CZ" sz="1400" dirty="0"/>
              <a:t>Data jsou v </a:t>
            </a:r>
            <a:r>
              <a:rPr lang="cs-CZ" sz="1400" dirty="0" err="1"/>
              <a:t>cache</a:t>
            </a:r>
            <a:r>
              <a:rPr lang="cs-CZ" sz="1400" dirty="0"/>
              <a:t> ukládána po </a:t>
            </a:r>
            <a:r>
              <a:rPr lang="cs-CZ" sz="1400" b="1" dirty="0"/>
              <a:t>blocích o velikosti 8B</a:t>
            </a:r>
          </a:p>
          <a:p>
            <a:r>
              <a:rPr lang="cs-CZ" sz="1400" dirty="0" err="1"/>
              <a:t>Cache</a:t>
            </a:r>
            <a:r>
              <a:rPr lang="cs-CZ" sz="1400" dirty="0"/>
              <a:t> má kapacitu 2048 B a má tedy </a:t>
            </a:r>
            <a:r>
              <a:rPr lang="cs-CZ" sz="1400" b="1" dirty="0"/>
              <a:t>256 řádků</a:t>
            </a:r>
          </a:p>
          <a:p>
            <a:r>
              <a:rPr lang="cs-CZ" sz="1400" dirty="0"/>
              <a:t>K určení třídy je třeba 8 bitů (2</a:t>
            </a:r>
            <a:r>
              <a:rPr lang="cs-CZ" sz="1400" baseline="30000" dirty="0"/>
              <a:t>8</a:t>
            </a:r>
            <a:r>
              <a:rPr lang="cs-CZ" sz="1400" dirty="0"/>
              <a:t>=256)</a:t>
            </a:r>
          </a:p>
          <a:p>
            <a:r>
              <a:rPr lang="cs-CZ" sz="1400" dirty="0"/>
              <a:t>Bajt leží na 6. řádku – bity, které určují třídu tedy musí být ve stavu </a:t>
            </a:r>
            <a:r>
              <a:rPr lang="cs-CZ" sz="1400" b="1" dirty="0"/>
              <a:t>00000110</a:t>
            </a:r>
          </a:p>
          <a:p>
            <a:r>
              <a:rPr lang="cs-CZ" sz="1400" dirty="0"/>
              <a:t>U záznamu je uložen 21-bitový klíč, který nám poskytuje informaci o tom, jak vypadá horních 21 bitů adresy</a:t>
            </a:r>
          </a:p>
          <a:p>
            <a:r>
              <a:rPr lang="cs-CZ" sz="1400" dirty="0"/>
              <a:t>Adresa bloku tedy musí začínat bity 111100000101001101101 a musí končit bity 000 (aby byla dělitelná číslem 8)</a:t>
            </a:r>
          </a:p>
          <a:p>
            <a:r>
              <a:rPr lang="cs-CZ" sz="1400" dirty="0"/>
              <a:t>Kompletní 32-bitová adresa je </a:t>
            </a:r>
            <a:r>
              <a:rPr lang="cs-CZ" sz="1400" i="1" dirty="0"/>
              <a:t>1111 0000 0101 0011 0110 1</a:t>
            </a:r>
            <a:r>
              <a:rPr lang="cs-CZ" sz="1400" b="1" dirty="0"/>
              <a:t>000 0011 0</a:t>
            </a:r>
            <a:r>
              <a:rPr lang="cs-CZ" sz="1400" i="1" dirty="0"/>
              <a:t>000</a:t>
            </a:r>
            <a:r>
              <a:rPr lang="cs-CZ" sz="1400" dirty="0"/>
              <a:t> </a:t>
            </a:r>
          </a:p>
          <a:p>
            <a:r>
              <a:rPr lang="cs-CZ" sz="1400" dirty="0"/>
              <a:t>Bajt 45 byl do </a:t>
            </a:r>
            <a:r>
              <a:rPr lang="cs-CZ" sz="1400" dirty="0" err="1"/>
              <a:t>cache</a:t>
            </a:r>
            <a:r>
              <a:rPr lang="cs-CZ" sz="1400" dirty="0"/>
              <a:t> zkopírován z adresy </a:t>
            </a:r>
            <a:r>
              <a:rPr lang="cs-CZ" sz="1400" b="1" dirty="0"/>
              <a:t>F0536830h</a:t>
            </a:r>
          </a:p>
          <a:p>
            <a:r>
              <a:rPr lang="cs-CZ" sz="1400" dirty="0"/>
              <a:t>Bajt A2 byl do </a:t>
            </a:r>
            <a:r>
              <a:rPr lang="cs-CZ" sz="1400" dirty="0" err="1"/>
              <a:t>cache</a:t>
            </a:r>
            <a:r>
              <a:rPr lang="cs-CZ" sz="1400" dirty="0"/>
              <a:t> zkopírován z adresy </a:t>
            </a:r>
            <a:r>
              <a:rPr lang="cs-CZ" sz="1400" b="1" dirty="0"/>
              <a:t>F0536831h</a:t>
            </a:r>
          </a:p>
          <a:p>
            <a:r>
              <a:rPr lang="cs-CZ" sz="1400" dirty="0"/>
              <a:t>Bajt C9 byl do </a:t>
            </a:r>
            <a:r>
              <a:rPr lang="cs-CZ" sz="1400" dirty="0" err="1"/>
              <a:t>cache</a:t>
            </a:r>
            <a:r>
              <a:rPr lang="cs-CZ" sz="1400" dirty="0"/>
              <a:t> zkopírován z adresy </a:t>
            </a:r>
            <a:r>
              <a:rPr lang="cs-CZ" sz="1400" b="1" dirty="0"/>
              <a:t>F0536832h</a:t>
            </a:r>
          </a:p>
          <a:p>
            <a:r>
              <a:rPr lang="cs-CZ" sz="1400" dirty="0"/>
              <a:t>Bajt BD byl do </a:t>
            </a:r>
            <a:r>
              <a:rPr lang="cs-CZ" sz="1400" dirty="0" err="1"/>
              <a:t>cache</a:t>
            </a:r>
            <a:r>
              <a:rPr lang="cs-CZ" sz="1400" dirty="0"/>
              <a:t> zkopírován z adresy </a:t>
            </a:r>
            <a:r>
              <a:rPr lang="cs-CZ" sz="1400" b="1" dirty="0"/>
              <a:t>F0536833h</a:t>
            </a:r>
          </a:p>
          <a:p>
            <a:r>
              <a:rPr lang="cs-CZ" sz="1400" dirty="0"/>
              <a:t>Bajt E8 byl do </a:t>
            </a:r>
            <a:r>
              <a:rPr lang="cs-CZ" sz="1400" dirty="0" err="1"/>
              <a:t>cache</a:t>
            </a:r>
            <a:r>
              <a:rPr lang="cs-CZ" sz="1400" dirty="0"/>
              <a:t> zkopírován z adresy </a:t>
            </a:r>
            <a:r>
              <a:rPr lang="cs-CZ" sz="1400" b="1" dirty="0"/>
              <a:t>F0536834h</a:t>
            </a:r>
          </a:p>
          <a:p>
            <a:r>
              <a:rPr lang="cs-CZ" sz="1400" dirty="0"/>
              <a:t>Bajt 00 byl do </a:t>
            </a:r>
            <a:r>
              <a:rPr lang="cs-CZ" sz="1400" dirty="0" err="1"/>
              <a:t>cache</a:t>
            </a:r>
            <a:r>
              <a:rPr lang="cs-CZ" sz="1400" dirty="0"/>
              <a:t> zkopírován z adresy </a:t>
            </a:r>
            <a:r>
              <a:rPr lang="cs-CZ" sz="1400" b="1" dirty="0"/>
              <a:t>F0536835h</a:t>
            </a:r>
          </a:p>
          <a:p>
            <a:r>
              <a:rPr lang="cs-CZ" sz="1400" dirty="0"/>
              <a:t>Bajt F3 byl do </a:t>
            </a:r>
            <a:r>
              <a:rPr lang="cs-CZ" sz="1400" dirty="0" err="1"/>
              <a:t>cache</a:t>
            </a:r>
            <a:r>
              <a:rPr lang="cs-CZ" sz="1400" dirty="0"/>
              <a:t> zkopírován z adresy </a:t>
            </a:r>
            <a:r>
              <a:rPr lang="cs-CZ" sz="1400" b="1" dirty="0"/>
              <a:t>F0536836h</a:t>
            </a:r>
          </a:p>
          <a:p>
            <a:r>
              <a:rPr lang="cs-CZ" sz="1400" dirty="0"/>
              <a:t>Bajt 19 byl do </a:t>
            </a:r>
            <a:r>
              <a:rPr lang="cs-CZ" sz="1400" dirty="0" err="1"/>
              <a:t>cache</a:t>
            </a:r>
            <a:r>
              <a:rPr lang="cs-CZ" sz="1400" dirty="0"/>
              <a:t> zkopírován z adresy </a:t>
            </a:r>
            <a:r>
              <a:rPr lang="cs-CZ" sz="1400" b="1" dirty="0"/>
              <a:t>F0536837h</a:t>
            </a:r>
          </a:p>
          <a:p>
            <a:endParaRPr lang="cs-CZ" sz="1400" b="1" dirty="0"/>
          </a:p>
          <a:p>
            <a:endParaRPr lang="cs-CZ" sz="1400" b="1" dirty="0"/>
          </a:p>
          <a:p>
            <a:endParaRPr lang="cs-CZ" sz="1400" b="1" dirty="0"/>
          </a:p>
          <a:p>
            <a:endParaRPr lang="cs-CZ" sz="1600" b="1" dirty="0"/>
          </a:p>
          <a:p>
            <a:endParaRPr lang="cs-CZ" sz="1600" b="1" dirty="0"/>
          </a:p>
          <a:p>
            <a:endParaRPr lang="cs-CZ" sz="1600" dirty="0"/>
          </a:p>
          <a:p>
            <a:endParaRPr lang="cs-CZ" sz="1600" dirty="0"/>
          </a:p>
        </p:txBody>
      </p:sp>
      <p:cxnSp>
        <p:nvCxnSpPr>
          <p:cNvPr id="5" name="Přímá spojnice se šipkou 4">
            <a:extLst>
              <a:ext uri="{FF2B5EF4-FFF2-40B4-BE49-F238E27FC236}">
                <a16:creationId xmlns:a16="http://schemas.microsoft.com/office/drawing/2014/main" id="{F08E649C-3E4B-4322-8F8E-297BCB4A3FB6}"/>
              </a:ext>
            </a:extLst>
          </p:cNvPr>
          <p:cNvCxnSpPr>
            <a:cxnSpLocks/>
          </p:cNvCxnSpPr>
          <p:nvPr/>
        </p:nvCxnSpPr>
        <p:spPr>
          <a:xfrm flipH="1">
            <a:off x="4229100" y="4149080"/>
            <a:ext cx="151034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Přímá spojnice se šipkou 6">
            <a:extLst>
              <a:ext uri="{FF2B5EF4-FFF2-40B4-BE49-F238E27FC236}">
                <a16:creationId xmlns:a16="http://schemas.microsoft.com/office/drawing/2014/main" id="{0B433BFB-41BA-4AE0-9BEA-D269B7773AFD}"/>
              </a:ext>
            </a:extLst>
          </p:cNvPr>
          <p:cNvCxnSpPr>
            <a:cxnSpLocks/>
          </p:cNvCxnSpPr>
          <p:nvPr/>
        </p:nvCxnSpPr>
        <p:spPr>
          <a:xfrm flipH="1">
            <a:off x="5940152" y="3429000"/>
            <a:ext cx="360040" cy="100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Přímá spojnice se šipkou 8">
            <a:extLst>
              <a:ext uri="{FF2B5EF4-FFF2-40B4-BE49-F238E27FC236}">
                <a16:creationId xmlns:a16="http://schemas.microsoft.com/office/drawing/2014/main" id="{00F16EEA-7171-467B-B183-5D25AFAB2524}"/>
              </a:ext>
            </a:extLst>
          </p:cNvPr>
          <p:cNvCxnSpPr>
            <a:cxnSpLocks/>
          </p:cNvCxnSpPr>
          <p:nvPr/>
        </p:nvCxnSpPr>
        <p:spPr>
          <a:xfrm flipH="1">
            <a:off x="6660232" y="4149080"/>
            <a:ext cx="72008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69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137AE3-E278-4D69-919F-A8184DFF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Přímo mapovaná </a:t>
            </a:r>
            <a:r>
              <a:rPr lang="cs-CZ" dirty="0" err="1"/>
              <a:t>cache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986E29F-6E1F-4769-9313-B5CDA6ADE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3933"/>
            <a:ext cx="8229600" cy="4411662"/>
          </a:xfrm>
        </p:spPr>
        <p:txBody>
          <a:bodyPr/>
          <a:lstStyle/>
          <a:p>
            <a:r>
              <a:rPr lang="cs-CZ" sz="1400" dirty="0"/>
              <a:t>V přímo mapované </a:t>
            </a:r>
            <a:r>
              <a:rPr lang="cs-CZ" sz="1400" dirty="0" err="1"/>
              <a:t>cache</a:t>
            </a:r>
            <a:r>
              <a:rPr lang="cs-CZ" sz="1400" dirty="0"/>
              <a:t> o velikosti 1 MB je na 21. řádku uložen záznam</a:t>
            </a:r>
          </a:p>
          <a:p>
            <a:r>
              <a:rPr lang="cs-CZ" sz="1400" b="1" dirty="0"/>
              <a:t>Klíč: </a:t>
            </a:r>
            <a:r>
              <a:rPr lang="cs-CZ" sz="1400" dirty="0"/>
              <a:t>110010101001  </a:t>
            </a:r>
            <a:r>
              <a:rPr lang="cs-CZ" sz="1400" b="1" dirty="0"/>
              <a:t>Data:</a:t>
            </a:r>
            <a:r>
              <a:rPr lang="cs-CZ" sz="1400" dirty="0"/>
              <a:t> 45 A2 C9 BD E8 </a:t>
            </a:r>
            <a:r>
              <a:rPr lang="cs-CZ" sz="1400" b="1" u="sng" dirty="0"/>
              <a:t>00</a:t>
            </a:r>
            <a:r>
              <a:rPr lang="cs-CZ" sz="1400" dirty="0"/>
              <a:t> F3 19 95 F2 C4 AA F7 20 D4 26</a:t>
            </a:r>
          </a:p>
          <a:p>
            <a:r>
              <a:rPr lang="cs-CZ" sz="1400" dirty="0"/>
              <a:t>Z jaké adresy byl do </a:t>
            </a:r>
            <a:r>
              <a:rPr lang="cs-CZ" sz="1400" dirty="0" err="1"/>
              <a:t>cache</a:t>
            </a:r>
            <a:r>
              <a:rPr lang="cs-CZ" sz="1400" dirty="0"/>
              <a:t> zkopírován označený bajt 00?</a:t>
            </a:r>
          </a:p>
          <a:p>
            <a:endParaRPr lang="cs-CZ" sz="1400" dirty="0"/>
          </a:p>
          <a:p>
            <a:r>
              <a:rPr lang="cs-CZ" sz="1400" dirty="0"/>
              <a:t>Data jsou v </a:t>
            </a:r>
            <a:r>
              <a:rPr lang="cs-CZ" sz="1400" dirty="0" err="1"/>
              <a:t>cache</a:t>
            </a:r>
            <a:r>
              <a:rPr lang="cs-CZ" sz="1400" dirty="0"/>
              <a:t> ukládána po </a:t>
            </a:r>
            <a:r>
              <a:rPr lang="cs-CZ" sz="1400" b="1" dirty="0"/>
              <a:t>blocích o velikosti 16B = 2</a:t>
            </a:r>
            <a:r>
              <a:rPr lang="cs-CZ" sz="1400" b="1" baseline="30000" dirty="0"/>
              <a:t>4</a:t>
            </a:r>
            <a:r>
              <a:rPr lang="cs-CZ" sz="1400" b="1" dirty="0"/>
              <a:t> B</a:t>
            </a:r>
          </a:p>
          <a:p>
            <a:r>
              <a:rPr lang="cs-CZ" sz="1400" dirty="0" err="1"/>
              <a:t>Cache</a:t>
            </a:r>
            <a:r>
              <a:rPr lang="cs-CZ" sz="1400" dirty="0"/>
              <a:t> má kapacitu 1 MB = 2</a:t>
            </a:r>
            <a:r>
              <a:rPr lang="cs-CZ" sz="1400" baseline="30000" dirty="0"/>
              <a:t>20</a:t>
            </a:r>
            <a:r>
              <a:rPr lang="cs-CZ" sz="1400" dirty="0"/>
              <a:t> B a má tedy 2</a:t>
            </a:r>
            <a:r>
              <a:rPr lang="cs-CZ" sz="1400" baseline="30000" dirty="0"/>
              <a:t>20</a:t>
            </a:r>
            <a:r>
              <a:rPr lang="cs-CZ" sz="1400" dirty="0"/>
              <a:t> / 2</a:t>
            </a:r>
            <a:r>
              <a:rPr lang="cs-CZ" sz="1400" baseline="30000" dirty="0"/>
              <a:t>4</a:t>
            </a:r>
            <a:r>
              <a:rPr lang="cs-CZ" sz="1400" dirty="0"/>
              <a:t> = </a:t>
            </a:r>
            <a:r>
              <a:rPr lang="cs-CZ" sz="1400" b="1" dirty="0"/>
              <a:t>2</a:t>
            </a:r>
            <a:r>
              <a:rPr lang="cs-CZ" sz="1400" b="1" baseline="30000" dirty="0"/>
              <a:t>16</a:t>
            </a:r>
            <a:r>
              <a:rPr lang="cs-CZ" sz="1400" b="1" dirty="0"/>
              <a:t> řádků</a:t>
            </a:r>
          </a:p>
          <a:p>
            <a:r>
              <a:rPr lang="cs-CZ" sz="1400" dirty="0"/>
              <a:t>K určení třídy je třeba </a:t>
            </a:r>
            <a:r>
              <a:rPr lang="cs-CZ" sz="1400" b="1" dirty="0"/>
              <a:t>16 bitů</a:t>
            </a:r>
            <a:r>
              <a:rPr lang="cs-CZ" sz="1400" dirty="0"/>
              <a:t> </a:t>
            </a:r>
          </a:p>
          <a:p>
            <a:r>
              <a:rPr lang="cs-CZ" sz="1400" dirty="0"/>
              <a:t>Bajt leží na 21. řádku – bity, které určují třídu tedy musí být ve stavu </a:t>
            </a:r>
            <a:r>
              <a:rPr lang="cs-CZ" sz="1400" b="1" dirty="0"/>
              <a:t>0000000000010101</a:t>
            </a:r>
          </a:p>
          <a:p>
            <a:r>
              <a:rPr lang="cs-CZ" sz="1400" dirty="0"/>
              <a:t>U záznamu je uložen 12-bitový klíč, který nám poskytuje informaci o tom, jak vypadá horních 12 bitů adresy</a:t>
            </a:r>
          </a:p>
          <a:p>
            <a:r>
              <a:rPr lang="cs-CZ" sz="1400" dirty="0"/>
              <a:t>Adresa bloku tedy musí začínat bity 110010101001 a musí končit bity 0000 (aby byla dělitelná číslem 16)</a:t>
            </a:r>
          </a:p>
          <a:p>
            <a:r>
              <a:rPr lang="cs-CZ" sz="1400" dirty="0"/>
              <a:t>Kompletní 32-bitová adresa je </a:t>
            </a:r>
            <a:r>
              <a:rPr lang="cs-CZ" sz="1400" i="1" dirty="0"/>
              <a:t>1100 1010 1001 </a:t>
            </a:r>
            <a:r>
              <a:rPr lang="cs-CZ" sz="1400" b="1" dirty="0"/>
              <a:t>0000 0000 0001 0101</a:t>
            </a:r>
            <a:r>
              <a:rPr lang="cs-CZ" sz="1400" i="1" dirty="0"/>
              <a:t>  0000</a:t>
            </a:r>
            <a:r>
              <a:rPr lang="cs-CZ" sz="1400" dirty="0"/>
              <a:t> </a:t>
            </a:r>
          </a:p>
          <a:p>
            <a:r>
              <a:rPr lang="cs-CZ" sz="1400" dirty="0"/>
              <a:t>Bajt 45 byl do </a:t>
            </a:r>
            <a:r>
              <a:rPr lang="cs-CZ" sz="1400" dirty="0" err="1"/>
              <a:t>cache</a:t>
            </a:r>
            <a:r>
              <a:rPr lang="cs-CZ" sz="1400" dirty="0"/>
              <a:t> zkopírován z adresy </a:t>
            </a:r>
            <a:r>
              <a:rPr lang="cs-CZ" sz="1400" b="1" dirty="0"/>
              <a:t>CA900150h</a:t>
            </a:r>
          </a:p>
          <a:p>
            <a:r>
              <a:rPr lang="cs-CZ" sz="1400" dirty="0"/>
              <a:t>Označený bajt 00 leží o 5 adres dále</a:t>
            </a:r>
          </a:p>
          <a:p>
            <a:r>
              <a:rPr lang="cs-CZ" sz="1400" dirty="0"/>
              <a:t>Bajt </a:t>
            </a:r>
            <a:r>
              <a:rPr lang="cs-CZ" sz="1400" b="1" dirty="0"/>
              <a:t>00</a:t>
            </a:r>
            <a:r>
              <a:rPr lang="cs-CZ" sz="1400" dirty="0"/>
              <a:t> byl do </a:t>
            </a:r>
            <a:r>
              <a:rPr lang="cs-CZ" sz="1400" dirty="0" err="1"/>
              <a:t>cache</a:t>
            </a:r>
            <a:r>
              <a:rPr lang="cs-CZ" sz="1400" dirty="0"/>
              <a:t> zkopírovaný z adresy </a:t>
            </a:r>
            <a:r>
              <a:rPr lang="cs-CZ" sz="1400" b="1" dirty="0"/>
              <a:t>CA900155h</a:t>
            </a:r>
            <a:endParaRPr lang="cs-CZ" sz="1400" dirty="0"/>
          </a:p>
          <a:p>
            <a:endParaRPr lang="cs-CZ" sz="1400" b="1" dirty="0"/>
          </a:p>
          <a:p>
            <a:endParaRPr lang="cs-CZ" sz="1400" b="1" dirty="0"/>
          </a:p>
          <a:p>
            <a:endParaRPr lang="cs-CZ" sz="1400" b="1" dirty="0"/>
          </a:p>
          <a:p>
            <a:endParaRPr lang="cs-CZ" sz="1600" b="1" dirty="0"/>
          </a:p>
          <a:p>
            <a:endParaRPr lang="cs-CZ" sz="1600" b="1" dirty="0"/>
          </a:p>
          <a:p>
            <a:endParaRPr lang="cs-CZ" sz="1600" dirty="0"/>
          </a:p>
          <a:p>
            <a:endParaRPr lang="cs-CZ" sz="1600" dirty="0"/>
          </a:p>
        </p:txBody>
      </p:sp>
      <p:cxnSp>
        <p:nvCxnSpPr>
          <p:cNvPr id="5" name="Přímá spojnice se šipkou 4">
            <a:extLst>
              <a:ext uri="{FF2B5EF4-FFF2-40B4-BE49-F238E27FC236}">
                <a16:creationId xmlns:a16="http://schemas.microsoft.com/office/drawing/2014/main" id="{F08E649C-3E4B-4322-8F8E-297BCB4A3FB6}"/>
              </a:ext>
            </a:extLst>
          </p:cNvPr>
          <p:cNvCxnSpPr>
            <a:cxnSpLocks/>
          </p:cNvCxnSpPr>
          <p:nvPr/>
        </p:nvCxnSpPr>
        <p:spPr>
          <a:xfrm flipH="1">
            <a:off x="4229100" y="4149080"/>
            <a:ext cx="151034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Přímá spojnice se šipkou 6">
            <a:extLst>
              <a:ext uri="{FF2B5EF4-FFF2-40B4-BE49-F238E27FC236}">
                <a16:creationId xmlns:a16="http://schemas.microsoft.com/office/drawing/2014/main" id="{0B433BFB-41BA-4AE0-9BEA-D269B7773AFD}"/>
              </a:ext>
            </a:extLst>
          </p:cNvPr>
          <p:cNvCxnSpPr>
            <a:cxnSpLocks/>
          </p:cNvCxnSpPr>
          <p:nvPr/>
        </p:nvCxnSpPr>
        <p:spPr>
          <a:xfrm flipH="1">
            <a:off x="5436096" y="3471665"/>
            <a:ext cx="360040" cy="100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Přímá spojnice se šipkou 8">
            <a:extLst>
              <a:ext uri="{FF2B5EF4-FFF2-40B4-BE49-F238E27FC236}">
                <a16:creationId xmlns:a16="http://schemas.microsoft.com/office/drawing/2014/main" id="{00F16EEA-7171-467B-B183-5D25AFAB2524}"/>
              </a:ext>
            </a:extLst>
          </p:cNvPr>
          <p:cNvCxnSpPr>
            <a:cxnSpLocks/>
          </p:cNvCxnSpPr>
          <p:nvPr/>
        </p:nvCxnSpPr>
        <p:spPr>
          <a:xfrm>
            <a:off x="6588224" y="4221088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7BB93F35-20DB-496B-9D8C-88FB7E1B1B8A}"/>
              </a:ext>
            </a:extLst>
          </p:cNvPr>
          <p:cNvCxnSpPr/>
          <p:nvPr/>
        </p:nvCxnSpPr>
        <p:spPr>
          <a:xfrm flipV="1">
            <a:off x="1331640" y="1916832"/>
            <a:ext cx="3168352" cy="3312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2E16B0AD-D342-43DD-A47F-EF5973FE9490}"/>
              </a:ext>
            </a:extLst>
          </p:cNvPr>
          <p:cNvCxnSpPr/>
          <p:nvPr/>
        </p:nvCxnSpPr>
        <p:spPr>
          <a:xfrm>
            <a:off x="4788024" y="4941168"/>
            <a:ext cx="72008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354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F796D90B-4CCF-4A9B-BCEF-7D5611608A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Přímo mapovaná cache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9C082968-B626-47CA-A208-492814E225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cs-CZ" altLang="cs-CZ" sz="1600" dirty="0"/>
              <a:t>V </a:t>
            </a:r>
            <a:r>
              <a:rPr lang="cs-CZ" altLang="cs-CZ" sz="1600" b="1" dirty="0"/>
              <a:t>plně asociativní </a:t>
            </a:r>
            <a:r>
              <a:rPr lang="cs-CZ" altLang="cs-CZ" sz="1600" b="1" dirty="0" err="1"/>
              <a:t>cache</a:t>
            </a:r>
            <a:r>
              <a:rPr lang="cs-CZ" altLang="cs-CZ" sz="1600" dirty="0"/>
              <a:t> mohl být datový blok uložený na </a:t>
            </a:r>
            <a:r>
              <a:rPr lang="cs-CZ" altLang="cs-CZ" sz="1600" b="1" dirty="0"/>
              <a:t>jakémkoliv řádku 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600" dirty="0"/>
              <a:t>Z toho ale plyne zásadní nevýhoda – data je třeba hledat podle klíče na všech řádcích současně a k tomu je třeba </a:t>
            </a:r>
            <a:r>
              <a:rPr lang="cs-CZ" altLang="cs-CZ" sz="1600" b="1" dirty="0"/>
              <a:t>velké množství komparátorů</a:t>
            </a:r>
          </a:p>
          <a:p>
            <a:pPr eaLnBrk="1" hangingPunct="1">
              <a:lnSpc>
                <a:spcPct val="80000"/>
              </a:lnSpc>
            </a:pPr>
            <a:endParaRPr lang="cs-CZ" altLang="cs-CZ" sz="1600" dirty="0"/>
          </a:p>
          <a:p>
            <a:pPr eaLnBrk="1" hangingPunct="1">
              <a:lnSpc>
                <a:spcPct val="80000"/>
              </a:lnSpc>
            </a:pPr>
            <a:r>
              <a:rPr lang="cs-CZ" altLang="cs-CZ" sz="1600" dirty="0"/>
              <a:t>Základní myšlenka </a:t>
            </a:r>
            <a:r>
              <a:rPr lang="cs-CZ" altLang="cs-CZ" sz="1600" b="1" dirty="0"/>
              <a:t>přímo mapované </a:t>
            </a:r>
            <a:r>
              <a:rPr lang="cs-CZ" altLang="cs-CZ" sz="1600" b="1" dirty="0" err="1"/>
              <a:t>cache</a:t>
            </a:r>
            <a:r>
              <a:rPr lang="cs-CZ" altLang="cs-CZ" sz="1600" dirty="0"/>
              <a:t> spočívá v tom, že informace </a:t>
            </a:r>
            <a:r>
              <a:rPr lang="cs-CZ" altLang="cs-CZ" sz="1600" b="1" dirty="0"/>
              <a:t>nemůže</a:t>
            </a:r>
            <a:r>
              <a:rPr lang="cs-CZ" altLang="cs-CZ" sz="1600" dirty="0"/>
              <a:t> být uložena v </a:t>
            </a:r>
            <a:r>
              <a:rPr lang="cs-CZ" altLang="cs-CZ" sz="1600" dirty="0" err="1"/>
              <a:t>cache</a:t>
            </a:r>
            <a:r>
              <a:rPr lang="cs-CZ" altLang="cs-CZ" sz="1600" dirty="0"/>
              <a:t> </a:t>
            </a:r>
            <a:r>
              <a:rPr lang="cs-CZ" altLang="cs-CZ" sz="1600" b="1" dirty="0"/>
              <a:t>kdekoliv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600" dirty="0"/>
              <a:t>Místo, kde může v </a:t>
            </a:r>
            <a:r>
              <a:rPr lang="cs-CZ" altLang="cs-CZ" sz="1600" dirty="0" err="1"/>
              <a:t>cache</a:t>
            </a:r>
            <a:r>
              <a:rPr lang="cs-CZ" altLang="cs-CZ" sz="1600" dirty="0"/>
              <a:t> ležet blok dat z určité adresy je jednoznačně dáno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600" dirty="0"/>
              <a:t>Adresy z operační paměti jsou do </a:t>
            </a:r>
            <a:r>
              <a:rPr lang="cs-CZ" altLang="cs-CZ" sz="1600" dirty="0" err="1"/>
              <a:t>cache</a:t>
            </a:r>
            <a:r>
              <a:rPr lang="cs-CZ" altLang="cs-CZ" sz="1600" dirty="0"/>
              <a:t> </a:t>
            </a:r>
            <a:r>
              <a:rPr lang="cs-CZ" altLang="cs-CZ" sz="1600" b="1" dirty="0"/>
              <a:t>mapovány</a:t>
            </a:r>
            <a:r>
              <a:rPr lang="cs-CZ" altLang="cs-CZ" sz="1600" dirty="0"/>
              <a:t> na určené řádky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600" dirty="0"/>
              <a:t>Jednotlivé </a:t>
            </a:r>
            <a:r>
              <a:rPr lang="cs-CZ" altLang="cs-CZ" sz="1600" b="1" dirty="0"/>
              <a:t>řádky </a:t>
            </a:r>
            <a:r>
              <a:rPr lang="cs-CZ" altLang="cs-CZ" sz="1600" b="1" dirty="0" err="1"/>
              <a:t>cache</a:t>
            </a:r>
            <a:r>
              <a:rPr lang="cs-CZ" altLang="cs-CZ" sz="1600" b="1" dirty="0"/>
              <a:t> paměti se očíslují </a:t>
            </a:r>
            <a:r>
              <a:rPr lang="cs-CZ" altLang="cs-CZ" sz="1600" dirty="0"/>
              <a:t>a adresy v </a:t>
            </a:r>
            <a:r>
              <a:rPr lang="cs-CZ" altLang="cs-CZ" sz="1600" b="1" dirty="0"/>
              <a:t>operační paměti se rozdělí do tříd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600" dirty="0"/>
              <a:t>Na nultém řádku v </a:t>
            </a:r>
            <a:r>
              <a:rPr lang="cs-CZ" altLang="cs-CZ" sz="1600" dirty="0" err="1"/>
              <a:t>cache</a:t>
            </a:r>
            <a:r>
              <a:rPr lang="cs-CZ" altLang="cs-CZ" sz="1600" dirty="0"/>
              <a:t> pak mohou ležet pouze data z adres, které patří do třídy 0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600" dirty="0"/>
              <a:t>Na prvním řádku v </a:t>
            </a:r>
            <a:r>
              <a:rPr lang="cs-CZ" altLang="cs-CZ" sz="1600" dirty="0" err="1"/>
              <a:t>cache</a:t>
            </a:r>
            <a:r>
              <a:rPr lang="cs-CZ" altLang="cs-CZ" sz="1600" dirty="0"/>
              <a:t> mohou ležet pouze data z adres, které patří do třídy 1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600" dirty="0"/>
              <a:t>Na druhém řádku v </a:t>
            </a:r>
            <a:r>
              <a:rPr lang="cs-CZ" altLang="cs-CZ" sz="1600" dirty="0" err="1"/>
              <a:t>cache</a:t>
            </a:r>
            <a:r>
              <a:rPr lang="cs-CZ" altLang="cs-CZ" sz="1600" dirty="0"/>
              <a:t> mohou ležet pouze data z adres, které patří do třídy 2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600" dirty="0"/>
              <a:t>Atd…….</a:t>
            </a:r>
          </a:p>
          <a:p>
            <a:pPr eaLnBrk="1" hangingPunct="1">
              <a:lnSpc>
                <a:spcPct val="80000"/>
              </a:lnSpc>
            </a:pPr>
            <a:endParaRPr lang="cs-CZ" altLang="cs-CZ" sz="1600" dirty="0"/>
          </a:p>
          <a:p>
            <a:pPr eaLnBrk="1" hangingPunct="1">
              <a:lnSpc>
                <a:spcPct val="80000"/>
              </a:lnSpc>
            </a:pPr>
            <a:r>
              <a:rPr lang="cs-CZ" altLang="cs-CZ" sz="1600" dirty="0"/>
              <a:t>Požadovaná data pak v </a:t>
            </a:r>
            <a:r>
              <a:rPr lang="cs-CZ" altLang="cs-CZ" sz="1600" dirty="0" err="1"/>
              <a:t>cache</a:t>
            </a:r>
            <a:r>
              <a:rPr lang="cs-CZ" altLang="cs-CZ" sz="1600" dirty="0"/>
              <a:t> hledáme </a:t>
            </a:r>
            <a:r>
              <a:rPr lang="cs-CZ" altLang="cs-CZ" sz="1600" b="1" dirty="0"/>
              <a:t>na jednom konkrétním místě </a:t>
            </a:r>
            <a:r>
              <a:rPr lang="cs-CZ" altLang="cs-CZ" sz="1600" dirty="0"/>
              <a:t>(konkrétním řádku)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600" dirty="0"/>
              <a:t>Víme-li, do jaké třídy adresa patří, je jasné, na kolikátém řádku jí najdeme</a:t>
            </a:r>
          </a:p>
          <a:p>
            <a:pPr eaLnBrk="1" hangingPunct="1">
              <a:lnSpc>
                <a:spcPct val="80000"/>
              </a:lnSpc>
            </a:pPr>
            <a:endParaRPr lang="cs-CZ" altLang="cs-CZ" sz="1600" dirty="0"/>
          </a:p>
          <a:p>
            <a:pPr eaLnBrk="1" hangingPunct="1">
              <a:lnSpc>
                <a:spcPct val="80000"/>
              </a:lnSpc>
            </a:pPr>
            <a:endParaRPr lang="cs-CZ" altLang="cs-CZ" sz="1600" dirty="0"/>
          </a:p>
          <a:p>
            <a:pPr eaLnBrk="1" hangingPunct="1">
              <a:lnSpc>
                <a:spcPct val="80000"/>
              </a:lnSpc>
            </a:pPr>
            <a:endParaRPr lang="cs-CZ" altLang="cs-CZ" sz="1600" dirty="0"/>
          </a:p>
          <a:p>
            <a:pPr eaLnBrk="1" hangingPunct="1">
              <a:lnSpc>
                <a:spcPct val="80000"/>
              </a:lnSpc>
            </a:pPr>
            <a:endParaRPr lang="cs-CZ" altLang="cs-CZ" sz="16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cs-CZ" altLang="cs-CZ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77BC3D6-8C71-4736-9B1C-9D1553102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Přímo mapovaná </a:t>
            </a:r>
            <a:r>
              <a:rPr lang="cs-CZ" dirty="0" err="1"/>
              <a:t>cache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43F848A-3060-46FB-9273-E2974C71C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411662"/>
          </a:xfrm>
        </p:spPr>
        <p:txBody>
          <a:bodyPr/>
          <a:lstStyle/>
          <a:p>
            <a:r>
              <a:rPr lang="cs-CZ" sz="1400" dirty="0"/>
              <a:t>Přímo mapovaná </a:t>
            </a:r>
            <a:r>
              <a:rPr lang="cs-CZ" sz="1400" dirty="0" err="1"/>
              <a:t>cache</a:t>
            </a:r>
            <a:r>
              <a:rPr lang="cs-CZ" sz="1400" dirty="0"/>
              <a:t> má kapacitu 4 kB, data jsou ukládána v blocích o velikosti 16 B</a:t>
            </a:r>
          </a:p>
          <a:p>
            <a:r>
              <a:rPr lang="cs-CZ" sz="1400" dirty="0"/>
              <a:t>Mohou být v této </a:t>
            </a:r>
            <a:r>
              <a:rPr lang="cs-CZ" sz="1400" dirty="0" err="1"/>
              <a:t>cache</a:t>
            </a:r>
            <a:r>
              <a:rPr lang="cs-CZ" sz="1400" dirty="0"/>
              <a:t> uložena zároveň data z adresy 12341234h a 9876523Bh ?</a:t>
            </a:r>
          </a:p>
          <a:p>
            <a:r>
              <a:rPr lang="cs-CZ" sz="1400" dirty="0"/>
              <a:t>12341234h = 00010010001101000001 001000110100 b</a:t>
            </a:r>
          </a:p>
          <a:p>
            <a:r>
              <a:rPr lang="cs-CZ" sz="1400" dirty="0"/>
              <a:t>9876523Bh = 10011000011101100101001000111001 b</a:t>
            </a:r>
          </a:p>
          <a:p>
            <a:endParaRPr lang="cs-CZ" sz="1400" dirty="0"/>
          </a:p>
          <a:p>
            <a:r>
              <a:rPr lang="cs-CZ" sz="1400" dirty="0"/>
              <a:t>Uložené bloky dat musí začínat adresou, která je dělitelná číslem 16</a:t>
            </a:r>
          </a:p>
          <a:p>
            <a:r>
              <a:rPr lang="cs-CZ" sz="1400" dirty="0"/>
              <a:t>Bajt z adresy 12341234 bude uložen v rámci bloku, který začíná adresou 12341230h</a:t>
            </a:r>
          </a:p>
          <a:p>
            <a:r>
              <a:rPr lang="cs-CZ" sz="1400" dirty="0"/>
              <a:t>12341230h = 0001001000110100000100100011</a:t>
            </a:r>
            <a:r>
              <a:rPr lang="cs-CZ" sz="1400" i="1" u="sng" dirty="0"/>
              <a:t>0000</a:t>
            </a:r>
            <a:r>
              <a:rPr lang="cs-CZ" sz="1400" dirty="0"/>
              <a:t> b</a:t>
            </a:r>
          </a:p>
          <a:p>
            <a:endParaRPr lang="cs-CZ" sz="1400" dirty="0"/>
          </a:p>
          <a:p>
            <a:r>
              <a:rPr lang="cs-CZ" sz="1400" dirty="0"/>
              <a:t>Bajt z adresy 9876523Bh bude uložen v rámci bloku, který začíná adresou 98765230h</a:t>
            </a:r>
          </a:p>
          <a:p>
            <a:r>
              <a:rPr lang="cs-CZ" sz="1400" dirty="0"/>
              <a:t>9876523Bh = 1001100001110110010100100011</a:t>
            </a:r>
            <a:r>
              <a:rPr lang="cs-CZ" sz="1400" i="1" u="sng" dirty="0"/>
              <a:t>0000</a:t>
            </a:r>
            <a:r>
              <a:rPr lang="cs-CZ" sz="1400" dirty="0"/>
              <a:t> b</a:t>
            </a:r>
          </a:p>
          <a:p>
            <a:endParaRPr lang="cs-CZ" sz="1400" dirty="0"/>
          </a:p>
          <a:p>
            <a:r>
              <a:rPr lang="cs-CZ" sz="1400" dirty="0" err="1"/>
              <a:t>Cache</a:t>
            </a:r>
            <a:r>
              <a:rPr lang="cs-CZ" sz="1400" dirty="0"/>
              <a:t> má kapacitu 4096 bajt a protože jsou data uložena v blocích 16 B, musí mít 256 řádků</a:t>
            </a:r>
          </a:p>
          <a:p>
            <a:r>
              <a:rPr lang="cs-CZ" sz="1400" dirty="0"/>
              <a:t>K určení třídy je třeba 8 bitů (2</a:t>
            </a:r>
            <a:r>
              <a:rPr lang="cs-CZ" sz="1400" baseline="30000" dirty="0"/>
              <a:t>8</a:t>
            </a:r>
            <a:r>
              <a:rPr lang="cs-CZ" sz="1400" dirty="0"/>
              <a:t>=256)</a:t>
            </a:r>
          </a:p>
          <a:p>
            <a:r>
              <a:rPr lang="cs-CZ" sz="1400" dirty="0"/>
              <a:t>Třídu určíme pomocí posledních používaných 8 bitů adresy</a:t>
            </a:r>
          </a:p>
          <a:p>
            <a:r>
              <a:rPr lang="cs-CZ" sz="1400" dirty="0"/>
              <a:t>Pro adresu 12341230h to bude </a:t>
            </a:r>
            <a:r>
              <a:rPr lang="cs-CZ" sz="1400" i="1" dirty="0"/>
              <a:t>00010010001101000001</a:t>
            </a:r>
            <a:r>
              <a:rPr lang="cs-CZ" sz="1400" b="1" dirty="0"/>
              <a:t>00100011</a:t>
            </a:r>
          </a:p>
          <a:p>
            <a:r>
              <a:rPr lang="cs-CZ" sz="1400" dirty="0"/>
              <a:t>Pro adresu 9876523Bh to bude </a:t>
            </a:r>
            <a:r>
              <a:rPr lang="cs-CZ" sz="1400" i="1" dirty="0"/>
              <a:t>10011000011101100101</a:t>
            </a:r>
            <a:r>
              <a:rPr lang="cs-CZ" sz="1400" b="1" dirty="0"/>
              <a:t>00100011</a:t>
            </a:r>
          </a:p>
          <a:p>
            <a:r>
              <a:rPr lang="cs-CZ" sz="1400" b="1" dirty="0"/>
              <a:t>Obě dvě adresy patří do stejné třídy! </a:t>
            </a:r>
            <a:r>
              <a:rPr lang="cs-CZ" sz="1400" dirty="0"/>
              <a:t>Uvedené bloky dat mohou v </a:t>
            </a:r>
            <a:r>
              <a:rPr lang="cs-CZ" sz="1400" dirty="0" err="1"/>
              <a:t>cache</a:t>
            </a:r>
            <a:r>
              <a:rPr lang="cs-CZ" sz="1400" dirty="0"/>
              <a:t> ležet pouze na 35. řádku</a:t>
            </a:r>
          </a:p>
          <a:p>
            <a:r>
              <a:rPr lang="cs-CZ" sz="1400" b="1" dirty="0"/>
              <a:t>Není možné v této </a:t>
            </a:r>
            <a:r>
              <a:rPr lang="cs-CZ" sz="1400" b="1" dirty="0" err="1"/>
              <a:t>cache</a:t>
            </a:r>
            <a:r>
              <a:rPr lang="cs-CZ" sz="1400" b="1" dirty="0"/>
              <a:t> uložit zároveň bajt z adresy 12341234h a 9876523Bh</a:t>
            </a:r>
          </a:p>
          <a:p>
            <a:endParaRPr lang="cs-CZ" sz="1400" dirty="0"/>
          </a:p>
          <a:p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3861027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A9405C-7672-4CB4-8D19-92C8514AC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Vícecestná </a:t>
            </a:r>
            <a:r>
              <a:rPr lang="cs-CZ" dirty="0" err="1"/>
              <a:t>cache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B50C63E-FE2F-42E0-B2C4-B5D15BF35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1600" dirty="0"/>
              <a:t>Z předchozího příkladu vyplývá </a:t>
            </a:r>
            <a:r>
              <a:rPr lang="cs-CZ" sz="1600" b="1" dirty="0"/>
              <a:t>zásadní nedostatek</a:t>
            </a:r>
            <a:r>
              <a:rPr lang="cs-CZ" sz="1600" dirty="0"/>
              <a:t> přímo mapované </a:t>
            </a:r>
            <a:r>
              <a:rPr lang="cs-CZ" sz="1600" dirty="0" err="1"/>
              <a:t>cache</a:t>
            </a:r>
            <a:r>
              <a:rPr lang="cs-CZ" sz="1600" dirty="0"/>
              <a:t> paměti</a:t>
            </a:r>
          </a:p>
          <a:p>
            <a:r>
              <a:rPr lang="cs-CZ" sz="1600" dirty="0"/>
              <a:t>Data lze do </a:t>
            </a:r>
            <a:r>
              <a:rPr lang="cs-CZ" sz="1600" dirty="0" err="1"/>
              <a:t>cache</a:t>
            </a:r>
            <a:r>
              <a:rPr lang="cs-CZ" sz="1600" dirty="0"/>
              <a:t> uložit pouze na jeden konkrétní řádek dle třídy </a:t>
            </a:r>
            <a:r>
              <a:rPr lang="cs-CZ" sz="1600" dirty="0" err="1"/>
              <a:t>adesy</a:t>
            </a:r>
            <a:endParaRPr lang="cs-CZ" sz="1600" dirty="0"/>
          </a:p>
          <a:p>
            <a:r>
              <a:rPr lang="cs-CZ" sz="1600" dirty="0"/>
              <a:t>Tento řádek ale již může být </a:t>
            </a:r>
            <a:r>
              <a:rPr lang="cs-CZ" sz="1600" b="1" dirty="0"/>
              <a:t>obsazený</a:t>
            </a:r>
            <a:r>
              <a:rPr lang="cs-CZ" sz="1600" dirty="0"/>
              <a:t> úplně jinými daty z úplně jiné adresy, která však patří do </a:t>
            </a:r>
            <a:r>
              <a:rPr lang="cs-CZ" sz="1600" b="1" dirty="0"/>
              <a:t>stejné třídy</a:t>
            </a:r>
          </a:p>
          <a:p>
            <a:r>
              <a:rPr lang="cs-CZ" sz="1600" b="1" dirty="0"/>
              <a:t>Nelze uložit data z více různých adres patřících do stejné třídy</a:t>
            </a:r>
          </a:p>
          <a:p>
            <a:r>
              <a:rPr lang="cs-CZ" sz="1600" dirty="0"/>
              <a:t>Ze všech adres patřících do stejné třídy může být v </a:t>
            </a:r>
            <a:r>
              <a:rPr lang="cs-CZ" sz="1600" dirty="0" err="1"/>
              <a:t>cache</a:t>
            </a:r>
            <a:r>
              <a:rPr lang="cs-CZ" sz="1600" dirty="0"/>
              <a:t> uložena pouze jedna</a:t>
            </a:r>
          </a:p>
          <a:p>
            <a:endParaRPr lang="cs-CZ" sz="1600" dirty="0"/>
          </a:p>
          <a:p>
            <a:r>
              <a:rPr lang="cs-CZ" sz="1600" dirty="0"/>
              <a:t>Řešení, které odstraní uvedený problém – v </a:t>
            </a:r>
            <a:r>
              <a:rPr lang="cs-CZ" sz="1600" dirty="0" err="1"/>
              <a:t>cache</a:t>
            </a:r>
            <a:r>
              <a:rPr lang="cs-CZ" sz="1600" dirty="0"/>
              <a:t> bude </a:t>
            </a:r>
            <a:r>
              <a:rPr lang="cs-CZ" sz="1600" b="1" dirty="0"/>
              <a:t>více tabulek</a:t>
            </a:r>
          </a:p>
          <a:p>
            <a:r>
              <a:rPr lang="cs-CZ" sz="1600" dirty="0" err="1"/>
              <a:t>Cache</a:t>
            </a:r>
            <a:r>
              <a:rPr lang="cs-CZ" sz="1600" dirty="0"/>
              <a:t>, která má </a:t>
            </a:r>
            <a:r>
              <a:rPr lang="cs-CZ" sz="1600" b="1" dirty="0"/>
              <a:t>více tabulek </a:t>
            </a:r>
            <a:r>
              <a:rPr lang="cs-CZ" sz="1600" dirty="0"/>
              <a:t>= </a:t>
            </a:r>
            <a:r>
              <a:rPr lang="cs-CZ" sz="1600" b="1" dirty="0"/>
              <a:t>vícecestná </a:t>
            </a:r>
            <a:r>
              <a:rPr lang="cs-CZ" sz="1600" b="1" dirty="0" err="1"/>
              <a:t>cache</a:t>
            </a:r>
            <a:endParaRPr lang="cs-CZ" sz="1600" b="1" dirty="0"/>
          </a:p>
          <a:p>
            <a:endParaRPr lang="cs-CZ" sz="1600" dirty="0"/>
          </a:p>
          <a:p>
            <a:r>
              <a:rPr lang="cs-CZ" sz="1600" dirty="0"/>
              <a:t>Příklad:</a:t>
            </a:r>
          </a:p>
          <a:p>
            <a:r>
              <a:rPr lang="cs-CZ" sz="1600" dirty="0"/>
              <a:t>Bude-li </a:t>
            </a:r>
            <a:r>
              <a:rPr lang="cs-CZ" sz="1600" dirty="0" err="1"/>
              <a:t>cache</a:t>
            </a:r>
            <a:r>
              <a:rPr lang="cs-CZ" sz="1600" dirty="0"/>
              <a:t> tvořena dvěma tabulkami (dvoucestná </a:t>
            </a:r>
            <a:r>
              <a:rPr lang="cs-CZ" sz="1600" dirty="0" err="1"/>
              <a:t>cache</a:t>
            </a:r>
            <a:r>
              <a:rPr lang="cs-CZ" sz="1600" dirty="0"/>
              <a:t>), lze do ní uložit dva různé bloky dat patřící do stejné třídy</a:t>
            </a:r>
          </a:p>
          <a:p>
            <a:r>
              <a:rPr lang="cs-CZ" sz="1600" dirty="0"/>
              <a:t>Například data mají uložena na 17. řádek, ale ten je už obsazený – nevadí, je tu ještě druhá tabulka, ve které je 17. řádek volný</a:t>
            </a:r>
          </a:p>
          <a:p>
            <a:r>
              <a:rPr lang="cs-CZ" sz="1600" dirty="0"/>
              <a:t>Taková </a:t>
            </a:r>
            <a:r>
              <a:rPr lang="cs-CZ" sz="1600" dirty="0" err="1"/>
              <a:t>cache</a:t>
            </a:r>
            <a:r>
              <a:rPr lang="cs-CZ" sz="1600" dirty="0"/>
              <a:t> bude vyžadovat dva komparátory  - víme, na jakém řádku data hledat, ale je třeba hledat ve dvou tabulkách současně</a:t>
            </a:r>
          </a:p>
        </p:txBody>
      </p:sp>
    </p:spTree>
    <p:extLst>
      <p:ext uri="{BB962C8B-B14F-4D97-AF65-F5344CB8AC3E}">
        <p14:creationId xmlns:p14="http://schemas.microsoft.com/office/powerpoint/2010/main" val="1634989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A6B9CF09-7AC7-48E1-9C04-96472D3659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 sz="3200" dirty="0"/>
              <a:t>Vícecestná </a:t>
            </a:r>
            <a:r>
              <a:rPr lang="cs-CZ" altLang="cs-CZ" sz="3200" dirty="0" err="1"/>
              <a:t>cache</a:t>
            </a:r>
            <a:r>
              <a:rPr lang="cs-CZ" altLang="cs-CZ" sz="3200" dirty="0"/>
              <a:t> (s omezeným </a:t>
            </a:r>
            <a:r>
              <a:rPr lang="cs-CZ" altLang="cs-CZ" sz="3200" dirty="0" err="1"/>
              <a:t>stupňem</a:t>
            </a:r>
            <a:r>
              <a:rPr lang="cs-CZ" altLang="cs-CZ" sz="3200" dirty="0"/>
              <a:t> asociativity)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E0FD32B2-ECC9-49CF-B376-69EC4DF5DE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cs-CZ" altLang="cs-CZ" sz="1800" dirty="0"/>
              <a:t>Paměť s omezeným stupněm asociativity je organizována stejně jako přímo mapovaná </a:t>
            </a:r>
            <a:r>
              <a:rPr lang="cs-CZ" altLang="cs-CZ" sz="1800" dirty="0" err="1"/>
              <a:t>cache</a:t>
            </a:r>
            <a:r>
              <a:rPr lang="cs-CZ" altLang="cs-CZ" sz="1800" dirty="0"/>
              <a:t>, s tím rozdílem, že je tzv. </a:t>
            </a:r>
            <a:r>
              <a:rPr lang="cs-CZ" altLang="cs-CZ" sz="1800" b="1" dirty="0"/>
              <a:t>vícecestná</a:t>
            </a:r>
            <a:r>
              <a:rPr lang="cs-CZ" altLang="cs-CZ" sz="1800" dirty="0"/>
              <a:t> – jakoby zde bylo několik přímo mapovaných  </a:t>
            </a:r>
            <a:r>
              <a:rPr lang="cs-CZ" altLang="cs-CZ" sz="1800" dirty="0" err="1"/>
              <a:t>cache</a:t>
            </a:r>
            <a:r>
              <a:rPr lang="cs-CZ" altLang="cs-CZ" sz="1800" dirty="0"/>
              <a:t> paralelně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800" b="1" dirty="0"/>
              <a:t>stupeň asociativity </a:t>
            </a:r>
            <a:r>
              <a:rPr lang="cs-CZ" altLang="cs-CZ" sz="1800" dirty="0"/>
              <a:t>se obvykle značí písmenem </a:t>
            </a:r>
            <a:r>
              <a:rPr lang="cs-CZ" altLang="cs-CZ" sz="1800" b="1" i="1" dirty="0"/>
              <a:t>n</a:t>
            </a:r>
            <a:r>
              <a:rPr lang="cs-CZ" altLang="cs-CZ" sz="1800" dirty="0"/>
              <a:t> nebo </a:t>
            </a:r>
            <a:r>
              <a:rPr lang="cs-CZ" altLang="cs-CZ" sz="1800" b="1" i="1" dirty="0"/>
              <a:t>a</a:t>
            </a:r>
            <a:r>
              <a:rPr lang="cs-CZ" altLang="cs-CZ" sz="1800" dirty="0"/>
              <a:t> (např. </a:t>
            </a:r>
            <a:r>
              <a:rPr lang="cs-CZ" altLang="cs-CZ" sz="1800" b="1" i="1" dirty="0"/>
              <a:t>n=2</a:t>
            </a:r>
            <a:r>
              <a:rPr lang="cs-CZ" altLang="cs-CZ" sz="1800" dirty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800" dirty="0"/>
              <a:t>Adresa třídy je přivedena na </a:t>
            </a:r>
            <a:r>
              <a:rPr lang="cs-CZ" altLang="cs-CZ" sz="1800" i="1" dirty="0"/>
              <a:t>n</a:t>
            </a:r>
            <a:r>
              <a:rPr lang="cs-CZ" altLang="cs-CZ" sz="1800" dirty="0"/>
              <a:t> dekodérů  které v každé tabulce vyberou stejný řádek 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800" dirty="0"/>
              <a:t>Z těchto řádků se potom vezmou příslušné klíče a komparátory se porovnají s hledaným klíčem.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800" dirty="0"/>
              <a:t>Podobně jako u plně asociativních </a:t>
            </a:r>
            <a:r>
              <a:rPr lang="cs-CZ" altLang="cs-CZ" sz="1800" dirty="0" err="1"/>
              <a:t>cache</a:t>
            </a:r>
            <a:r>
              <a:rPr lang="cs-CZ" altLang="cs-CZ" sz="1800" dirty="0"/>
              <a:t> pamětí, pokud jeden z komparátorů signalizuje shodu, je informace v </a:t>
            </a:r>
            <a:r>
              <a:rPr lang="cs-CZ" altLang="cs-CZ" sz="1800" dirty="0" err="1"/>
              <a:t>cache</a:t>
            </a:r>
            <a:r>
              <a:rPr lang="cs-CZ" altLang="cs-CZ" sz="1800" dirty="0"/>
              <a:t> paměti přítomna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800" dirty="0"/>
              <a:t>Vícecestné paměti jsou </a:t>
            </a:r>
            <a:r>
              <a:rPr lang="cs-CZ" altLang="cs-CZ" sz="1800" b="1" dirty="0"/>
              <a:t>nejpoužívanějším</a:t>
            </a:r>
            <a:r>
              <a:rPr lang="cs-CZ" altLang="cs-CZ" sz="1800" dirty="0"/>
              <a:t> typem </a:t>
            </a:r>
            <a:r>
              <a:rPr lang="cs-CZ" altLang="cs-CZ" sz="1800" dirty="0" err="1"/>
              <a:t>cache</a:t>
            </a:r>
            <a:r>
              <a:rPr lang="cs-CZ" altLang="cs-CZ" sz="1800" dirty="0"/>
              <a:t> pamětí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92AFFCC7-6650-4AEB-99F8-32C04BDADD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 dirty="0" err="1"/>
              <a:t>Cache</a:t>
            </a:r>
            <a:r>
              <a:rPr lang="cs-CZ" altLang="cs-CZ" dirty="0"/>
              <a:t> se stupněm asociativity n=2 (dvoucestná)</a:t>
            </a:r>
          </a:p>
        </p:txBody>
      </p:sp>
      <p:pic>
        <p:nvPicPr>
          <p:cNvPr id="26627" name="Picture 5" descr="NWCACHE">
            <a:extLst>
              <a:ext uri="{FF2B5EF4-FFF2-40B4-BE49-F238E27FC236}">
                <a16:creationId xmlns:a16="http://schemas.microsoft.com/office/drawing/2014/main" id="{76ECEDF3-2E16-49BF-9515-F2583EB6A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555750"/>
            <a:ext cx="7210425" cy="513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Rectangle 6">
            <a:extLst>
              <a:ext uri="{FF2B5EF4-FFF2-40B4-BE49-F238E27FC236}">
                <a16:creationId xmlns:a16="http://schemas.microsoft.com/office/drawing/2014/main" id="{C2B9412C-AFF2-4D1F-8226-B4697D7C7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8625" y="1741488"/>
            <a:ext cx="614363" cy="2381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s-CZ" altLang="cs-CZ"/>
          </a:p>
        </p:txBody>
      </p:sp>
      <p:sp>
        <p:nvSpPr>
          <p:cNvPr id="26629" name="Rectangle 7">
            <a:extLst>
              <a:ext uri="{FF2B5EF4-FFF2-40B4-BE49-F238E27FC236}">
                <a16:creationId xmlns:a16="http://schemas.microsoft.com/office/drawing/2014/main" id="{E5AF9A9F-B02D-44C8-818B-C4C1A04ED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7425" y="2570163"/>
            <a:ext cx="450850" cy="20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s-CZ" altLang="cs-CZ"/>
          </a:p>
        </p:txBody>
      </p:sp>
      <p:sp>
        <p:nvSpPr>
          <p:cNvPr id="26630" name="Rectangle 8">
            <a:extLst>
              <a:ext uri="{FF2B5EF4-FFF2-40B4-BE49-F238E27FC236}">
                <a16:creationId xmlns:a16="http://schemas.microsoft.com/office/drawing/2014/main" id="{49C07201-F468-4411-97B9-5A0840FD4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573338"/>
            <a:ext cx="450850" cy="20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s-CZ" altLang="cs-CZ"/>
          </a:p>
        </p:txBody>
      </p:sp>
      <p:sp>
        <p:nvSpPr>
          <p:cNvPr id="26631" name="Text Box 9">
            <a:extLst>
              <a:ext uri="{FF2B5EF4-FFF2-40B4-BE49-F238E27FC236}">
                <a16:creationId xmlns:a16="http://schemas.microsoft.com/office/drawing/2014/main" id="{BC0D7CD9-84FC-49B9-BF80-D696D3F12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6388" y="1679575"/>
            <a:ext cx="13160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b="1"/>
              <a:t>KLÍČ</a:t>
            </a:r>
          </a:p>
        </p:txBody>
      </p:sp>
      <p:sp>
        <p:nvSpPr>
          <p:cNvPr id="26632" name="Text Box 10">
            <a:extLst>
              <a:ext uri="{FF2B5EF4-FFF2-40B4-BE49-F238E27FC236}">
                <a16:creationId xmlns:a16="http://schemas.microsoft.com/office/drawing/2014/main" id="{7217B41F-A2DE-4DAB-815C-ACC2F3549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588" y="2533650"/>
            <a:ext cx="13160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600" b="1"/>
              <a:t>KLÍČ</a:t>
            </a:r>
          </a:p>
        </p:txBody>
      </p:sp>
      <p:sp>
        <p:nvSpPr>
          <p:cNvPr id="26633" name="Text Box 11">
            <a:extLst>
              <a:ext uri="{FF2B5EF4-FFF2-40B4-BE49-F238E27FC236}">
                <a16:creationId xmlns:a16="http://schemas.microsoft.com/office/drawing/2014/main" id="{36EE8F30-9EB8-48BB-A03D-CFE2C8106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763" y="2535238"/>
            <a:ext cx="13160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600" b="1"/>
              <a:t>KLÍČ</a:t>
            </a:r>
          </a:p>
        </p:txBody>
      </p:sp>
      <p:sp>
        <p:nvSpPr>
          <p:cNvPr id="26634" name="Text Box 12">
            <a:extLst>
              <a:ext uri="{FF2B5EF4-FFF2-40B4-BE49-F238E27FC236}">
                <a16:creationId xmlns:a16="http://schemas.microsoft.com/office/drawing/2014/main" id="{737FB5B0-F4FB-4ED1-80DA-8F645E8F5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1341438"/>
            <a:ext cx="21605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Hledaná adresa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B10F49-4869-4ED0-8B63-8991F4443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Vícecestná </a:t>
            </a:r>
            <a:r>
              <a:rPr lang="cs-CZ" dirty="0" err="1"/>
              <a:t>cache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A67A4AA-DA74-44AE-83F8-D6378C9CD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91264" cy="5112568"/>
          </a:xfrm>
        </p:spPr>
        <p:txBody>
          <a:bodyPr/>
          <a:lstStyle/>
          <a:p>
            <a:r>
              <a:rPr lang="cs-CZ" sz="1400" b="1" dirty="0"/>
              <a:t>Příklad</a:t>
            </a:r>
          </a:p>
          <a:p>
            <a:r>
              <a:rPr lang="cs-CZ" sz="1400" dirty="0"/>
              <a:t>Přímo mapovaná </a:t>
            </a:r>
            <a:r>
              <a:rPr lang="cs-CZ" sz="1400" dirty="0" err="1"/>
              <a:t>cache</a:t>
            </a:r>
            <a:r>
              <a:rPr lang="cs-CZ" sz="1400" dirty="0"/>
              <a:t> má kapacitu </a:t>
            </a:r>
            <a:r>
              <a:rPr lang="cs-CZ" sz="1400" b="1" dirty="0"/>
              <a:t>1 kB a je dvoucestná</a:t>
            </a:r>
            <a:r>
              <a:rPr lang="cs-CZ" sz="1400" dirty="0"/>
              <a:t> Data jsou v </a:t>
            </a:r>
            <a:r>
              <a:rPr lang="cs-CZ" sz="1400" dirty="0" err="1"/>
              <a:t>cache</a:t>
            </a:r>
            <a:r>
              <a:rPr lang="cs-CZ" sz="1400" dirty="0"/>
              <a:t> ukládána po jednom bajtu (tedy nejsou ukládána po blocích) </a:t>
            </a:r>
          </a:p>
          <a:p>
            <a:r>
              <a:rPr lang="cs-CZ" sz="1400" dirty="0"/>
              <a:t>Na kolikátém řádku v </a:t>
            </a:r>
            <a:r>
              <a:rPr lang="cs-CZ" sz="1400" dirty="0" err="1"/>
              <a:t>cache</a:t>
            </a:r>
            <a:r>
              <a:rPr lang="cs-CZ" sz="1400" dirty="0"/>
              <a:t> bude uložen bajt z adresy 12345678h?</a:t>
            </a:r>
          </a:p>
          <a:p>
            <a:endParaRPr lang="cs-CZ" sz="1400" dirty="0"/>
          </a:p>
          <a:p>
            <a:r>
              <a:rPr lang="cs-CZ" sz="1400" dirty="0"/>
              <a:t>12345678h = 00010010001101000101011001111000 b</a:t>
            </a:r>
          </a:p>
          <a:p>
            <a:r>
              <a:rPr lang="cs-CZ" sz="1400" dirty="0" err="1"/>
              <a:t>Cache</a:t>
            </a:r>
            <a:r>
              <a:rPr lang="cs-CZ" sz="1400" dirty="0"/>
              <a:t> je dvoucestná – je tvořena dvěma tabulkami 2 x 512 B = 1024 B = 1 KB</a:t>
            </a:r>
          </a:p>
          <a:p>
            <a:r>
              <a:rPr lang="cs-CZ" sz="1400" dirty="0"/>
              <a:t>Každá tabulka má 512 řádků – adresy se rozdělí do 512 tříd</a:t>
            </a:r>
          </a:p>
          <a:p>
            <a:r>
              <a:rPr lang="cs-CZ" sz="1400" dirty="0"/>
              <a:t>K určení čísla třídy potřebujeme 9 bitů (2</a:t>
            </a:r>
            <a:r>
              <a:rPr lang="cs-CZ" sz="1400" baseline="30000" dirty="0"/>
              <a:t>9</a:t>
            </a:r>
            <a:r>
              <a:rPr lang="cs-CZ" sz="1400" dirty="0"/>
              <a:t> = 512)</a:t>
            </a:r>
          </a:p>
          <a:p>
            <a:r>
              <a:rPr lang="cs-CZ" sz="1400" dirty="0"/>
              <a:t>Třídu určíme pomocí posledních 9 bitů adresy</a:t>
            </a:r>
          </a:p>
          <a:p>
            <a:r>
              <a:rPr lang="cs-CZ" sz="1400" i="1" dirty="0"/>
              <a:t>00010010001101000101011</a:t>
            </a:r>
            <a:r>
              <a:rPr lang="cs-CZ" sz="1400" b="1" dirty="0"/>
              <a:t> 001111000</a:t>
            </a:r>
            <a:r>
              <a:rPr lang="cs-CZ" sz="1400" dirty="0"/>
              <a:t> </a:t>
            </a:r>
          </a:p>
          <a:p>
            <a:r>
              <a:rPr lang="cs-CZ" sz="1400" dirty="0"/>
              <a:t>Třídu tedy určují bity </a:t>
            </a:r>
            <a:r>
              <a:rPr lang="cs-CZ" sz="1400" b="1" dirty="0"/>
              <a:t>001111000 </a:t>
            </a:r>
            <a:r>
              <a:rPr lang="cs-CZ" sz="1400" dirty="0"/>
              <a:t>– to dává číselně </a:t>
            </a:r>
            <a:r>
              <a:rPr lang="cs-CZ" sz="1400" b="1" dirty="0"/>
              <a:t>120</a:t>
            </a:r>
          </a:p>
          <a:p>
            <a:endParaRPr lang="cs-CZ" sz="1400" dirty="0"/>
          </a:p>
          <a:p>
            <a:r>
              <a:rPr lang="cs-CZ" sz="1400" dirty="0"/>
              <a:t>Adresa 12345678h patří do třídy </a:t>
            </a:r>
            <a:r>
              <a:rPr lang="cs-CZ" sz="1400" b="1" dirty="0"/>
              <a:t>120</a:t>
            </a:r>
          </a:p>
          <a:p>
            <a:r>
              <a:rPr lang="cs-CZ" sz="1400" dirty="0"/>
              <a:t>Data z této adresy mohou být v </a:t>
            </a:r>
            <a:r>
              <a:rPr lang="cs-CZ" sz="1400" dirty="0" err="1"/>
              <a:t>cache</a:t>
            </a:r>
            <a:r>
              <a:rPr lang="cs-CZ" sz="1400" dirty="0"/>
              <a:t> uložena na </a:t>
            </a:r>
            <a:r>
              <a:rPr lang="cs-CZ" sz="1400" b="1" dirty="0"/>
              <a:t>120. řádku</a:t>
            </a:r>
          </a:p>
          <a:p>
            <a:r>
              <a:rPr lang="cs-CZ" sz="1400" dirty="0"/>
              <a:t>Jako </a:t>
            </a:r>
            <a:r>
              <a:rPr lang="cs-CZ" sz="1400" b="1" dirty="0"/>
              <a:t>klíč</a:t>
            </a:r>
            <a:r>
              <a:rPr lang="cs-CZ" sz="1400" dirty="0"/>
              <a:t> bude u tohoto záznamu uvedeno 23 bitů – </a:t>
            </a:r>
            <a:r>
              <a:rPr lang="cs-CZ" sz="1400" i="1" dirty="0"/>
              <a:t>00010010001101000101011</a:t>
            </a:r>
          </a:p>
          <a:p>
            <a:r>
              <a:rPr lang="cs-CZ" sz="1400" dirty="0"/>
              <a:t>Data mohou ležet v jedné ze dvou tabulek</a:t>
            </a:r>
          </a:p>
          <a:p>
            <a:r>
              <a:rPr lang="cs-CZ" sz="1400" dirty="0"/>
              <a:t>Pokud chce mikroprocesor pracovat s bajtem s adresy 12345678h musí se podívat na </a:t>
            </a:r>
            <a:r>
              <a:rPr lang="cs-CZ" sz="1400" b="1" dirty="0"/>
              <a:t>120. řádek </a:t>
            </a:r>
            <a:r>
              <a:rPr lang="cs-CZ" sz="1400" dirty="0"/>
              <a:t>v </a:t>
            </a:r>
            <a:r>
              <a:rPr lang="cs-CZ" sz="1400" b="1" dirty="0"/>
              <a:t>obou tabulkách </a:t>
            </a:r>
            <a:r>
              <a:rPr lang="cs-CZ" sz="1400" dirty="0"/>
              <a:t>a pomocí </a:t>
            </a:r>
            <a:r>
              <a:rPr lang="cs-CZ" sz="1400" b="1" dirty="0"/>
              <a:t>dvou komparátorů </a:t>
            </a:r>
            <a:r>
              <a:rPr lang="cs-CZ" sz="1400" dirty="0"/>
              <a:t>zkontrolovat, zda se zde uložený 23-bitový klíč neshoduje s horními 23 bity hledané adresy</a:t>
            </a:r>
          </a:p>
          <a:p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29645089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B10F49-4869-4ED0-8B63-8991F4443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Vícecestná </a:t>
            </a:r>
            <a:r>
              <a:rPr lang="cs-CZ" dirty="0" err="1"/>
              <a:t>cache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A67A4AA-DA74-44AE-83F8-D6378C9CD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340768"/>
            <a:ext cx="8291264" cy="5328592"/>
          </a:xfrm>
        </p:spPr>
        <p:txBody>
          <a:bodyPr/>
          <a:lstStyle/>
          <a:p>
            <a:r>
              <a:rPr lang="cs-CZ" sz="1400" b="1" dirty="0"/>
              <a:t>Příklad</a:t>
            </a:r>
          </a:p>
          <a:p>
            <a:r>
              <a:rPr lang="cs-CZ" sz="1400" b="1" dirty="0"/>
              <a:t>Čtyřcestná</a:t>
            </a:r>
            <a:r>
              <a:rPr lang="cs-CZ" sz="1400" dirty="0"/>
              <a:t> </a:t>
            </a:r>
            <a:r>
              <a:rPr lang="cs-CZ" sz="1400" dirty="0" err="1"/>
              <a:t>cache</a:t>
            </a:r>
            <a:r>
              <a:rPr lang="cs-CZ" sz="1400" dirty="0"/>
              <a:t> má kapacitu </a:t>
            </a:r>
            <a:r>
              <a:rPr lang="cs-CZ" sz="1400" b="1" dirty="0"/>
              <a:t>8 kB = 8192 B</a:t>
            </a:r>
            <a:endParaRPr lang="cs-CZ" sz="1400" dirty="0"/>
          </a:p>
          <a:p>
            <a:r>
              <a:rPr lang="cs-CZ" sz="1400" dirty="0"/>
              <a:t>Data jsou v </a:t>
            </a:r>
            <a:r>
              <a:rPr lang="cs-CZ" sz="1400" dirty="0" err="1"/>
              <a:t>cache</a:t>
            </a:r>
            <a:r>
              <a:rPr lang="cs-CZ" sz="1400" dirty="0"/>
              <a:t> ukládána po </a:t>
            </a:r>
            <a:r>
              <a:rPr lang="cs-CZ" sz="1400" b="1" dirty="0"/>
              <a:t>blocích o velikosti 8 B</a:t>
            </a:r>
          </a:p>
          <a:p>
            <a:r>
              <a:rPr lang="cs-CZ" sz="1400" dirty="0"/>
              <a:t>Na kolikátém řádku v </a:t>
            </a:r>
            <a:r>
              <a:rPr lang="cs-CZ" sz="1400" dirty="0" err="1"/>
              <a:t>cache</a:t>
            </a:r>
            <a:r>
              <a:rPr lang="cs-CZ" sz="1400" dirty="0"/>
              <a:t> bude uložen bajt z adresy 12345678h?</a:t>
            </a:r>
          </a:p>
          <a:p>
            <a:endParaRPr lang="cs-CZ" sz="1400" dirty="0"/>
          </a:p>
          <a:p>
            <a:r>
              <a:rPr lang="cs-CZ" sz="1400" dirty="0"/>
              <a:t>12345678h = 00010010001101000101011001111000 b</a:t>
            </a:r>
          </a:p>
          <a:p>
            <a:r>
              <a:rPr lang="cs-CZ" sz="1400" dirty="0" err="1"/>
              <a:t>Cache</a:t>
            </a:r>
            <a:r>
              <a:rPr lang="cs-CZ" sz="1400" dirty="0"/>
              <a:t> má </a:t>
            </a:r>
            <a:r>
              <a:rPr lang="cs-CZ" sz="1400" b="1" dirty="0"/>
              <a:t>4 tabulky</a:t>
            </a:r>
            <a:r>
              <a:rPr lang="cs-CZ" sz="1400" dirty="0"/>
              <a:t> s kapacitou </a:t>
            </a:r>
            <a:r>
              <a:rPr lang="cs-CZ" sz="1400" b="1" dirty="0"/>
              <a:t>2 KB</a:t>
            </a:r>
            <a:r>
              <a:rPr lang="cs-CZ" sz="1400" dirty="0"/>
              <a:t> (4 x 2 KB = 8 KB)</a:t>
            </a:r>
          </a:p>
          <a:p>
            <a:r>
              <a:rPr lang="cs-CZ" sz="1400" dirty="0"/>
              <a:t>Každý tabulka má </a:t>
            </a:r>
            <a:r>
              <a:rPr lang="cs-CZ" sz="1400" b="1" dirty="0"/>
              <a:t>256 řádků </a:t>
            </a:r>
            <a:r>
              <a:rPr lang="cs-CZ" sz="1400" dirty="0"/>
              <a:t>(256 řádků x 8 B blok = 2048 B)</a:t>
            </a:r>
            <a:endParaRPr lang="cs-CZ" sz="1400" b="1" dirty="0"/>
          </a:p>
          <a:p>
            <a:r>
              <a:rPr lang="cs-CZ" sz="1400" dirty="0"/>
              <a:t>K určení čísla třídy potřebujeme </a:t>
            </a:r>
            <a:r>
              <a:rPr lang="cs-CZ" sz="1400" b="1" dirty="0"/>
              <a:t>8 bitů</a:t>
            </a:r>
            <a:r>
              <a:rPr lang="cs-CZ" sz="1400" dirty="0"/>
              <a:t> (2</a:t>
            </a:r>
            <a:r>
              <a:rPr lang="cs-CZ" sz="1400" baseline="30000" dirty="0"/>
              <a:t>8</a:t>
            </a:r>
            <a:r>
              <a:rPr lang="cs-CZ" sz="1400" dirty="0"/>
              <a:t> = 256 řádků)</a:t>
            </a:r>
          </a:p>
          <a:p>
            <a:r>
              <a:rPr lang="cs-CZ" sz="1400" b="1" dirty="0"/>
              <a:t>Poslední tři bity adresy se nijak nevyužijí</a:t>
            </a:r>
            <a:r>
              <a:rPr lang="cs-CZ" sz="1400" dirty="0"/>
              <a:t>, protože se do </a:t>
            </a:r>
            <a:r>
              <a:rPr lang="cs-CZ" sz="1400" dirty="0" err="1"/>
              <a:t>cache</a:t>
            </a:r>
            <a:r>
              <a:rPr lang="cs-CZ" sz="1400" dirty="0"/>
              <a:t> data ukládají po blocích velkých 8 bajtů</a:t>
            </a:r>
          </a:p>
          <a:p>
            <a:r>
              <a:rPr lang="cs-CZ" sz="1400" dirty="0"/>
              <a:t>Každý takový blok začíná adresou, která je </a:t>
            </a:r>
            <a:r>
              <a:rPr lang="cs-CZ" sz="1400" b="1" dirty="0"/>
              <a:t>dělitelná číslem 8</a:t>
            </a:r>
            <a:r>
              <a:rPr lang="cs-CZ" sz="1400" dirty="0"/>
              <a:t>, tedy víme, že adresa, kterou blok začíná </a:t>
            </a:r>
            <a:r>
              <a:rPr lang="cs-CZ" sz="1400" b="1" dirty="0"/>
              <a:t>musí mít na konci tři nulové bity</a:t>
            </a:r>
          </a:p>
          <a:p>
            <a:r>
              <a:rPr lang="cs-CZ" sz="1400" i="1" dirty="0"/>
              <a:t>000100100011010001010</a:t>
            </a:r>
            <a:r>
              <a:rPr lang="cs-CZ" sz="1400" b="1" dirty="0"/>
              <a:t> 11001111 </a:t>
            </a:r>
            <a:r>
              <a:rPr lang="cs-CZ" sz="1400" dirty="0"/>
              <a:t>000 </a:t>
            </a:r>
          </a:p>
          <a:p>
            <a:r>
              <a:rPr lang="cs-CZ" sz="1400" dirty="0"/>
              <a:t>Třídu tedy určují bity </a:t>
            </a:r>
            <a:r>
              <a:rPr lang="cs-CZ" sz="1400" b="1" dirty="0"/>
              <a:t>11001111 </a:t>
            </a:r>
            <a:r>
              <a:rPr lang="cs-CZ" sz="1400" dirty="0"/>
              <a:t>– to dává číselně </a:t>
            </a:r>
            <a:r>
              <a:rPr lang="cs-CZ" sz="1400" b="1" dirty="0"/>
              <a:t>207</a:t>
            </a:r>
          </a:p>
          <a:p>
            <a:endParaRPr lang="cs-CZ" sz="1400" dirty="0"/>
          </a:p>
          <a:p>
            <a:r>
              <a:rPr lang="cs-CZ" sz="1400" dirty="0"/>
              <a:t>Adresa 12345678h patří do třídy </a:t>
            </a:r>
            <a:r>
              <a:rPr lang="cs-CZ" sz="1400" b="1" dirty="0"/>
              <a:t>207</a:t>
            </a:r>
          </a:p>
          <a:p>
            <a:r>
              <a:rPr lang="cs-CZ" sz="1400" dirty="0"/>
              <a:t>Data z této adresy mohou být v </a:t>
            </a:r>
            <a:r>
              <a:rPr lang="cs-CZ" sz="1400" dirty="0" err="1"/>
              <a:t>cache</a:t>
            </a:r>
            <a:r>
              <a:rPr lang="cs-CZ" sz="1400" dirty="0"/>
              <a:t> uložena na </a:t>
            </a:r>
            <a:r>
              <a:rPr lang="cs-CZ" sz="1400" b="1" dirty="0"/>
              <a:t>207. řádku </a:t>
            </a:r>
            <a:r>
              <a:rPr lang="cs-CZ" sz="1400" dirty="0"/>
              <a:t>v jedné ze čtyř tabulek</a:t>
            </a:r>
            <a:endParaRPr lang="cs-CZ" sz="1400" b="1" dirty="0"/>
          </a:p>
          <a:p>
            <a:r>
              <a:rPr lang="cs-CZ" sz="1400" dirty="0"/>
              <a:t>Jako </a:t>
            </a:r>
            <a:r>
              <a:rPr lang="cs-CZ" sz="1400" b="1" dirty="0"/>
              <a:t>klíč</a:t>
            </a:r>
            <a:r>
              <a:rPr lang="cs-CZ" sz="1400" dirty="0"/>
              <a:t> bude u tohoto záznamu uvedeno </a:t>
            </a:r>
            <a:r>
              <a:rPr lang="cs-CZ" sz="1400" b="1" dirty="0"/>
              <a:t>21 bitů </a:t>
            </a:r>
            <a:r>
              <a:rPr lang="cs-CZ" sz="1400" dirty="0"/>
              <a:t>– </a:t>
            </a:r>
            <a:r>
              <a:rPr lang="cs-CZ" sz="1400" i="1" dirty="0"/>
              <a:t>000100100011010001010</a:t>
            </a:r>
          </a:p>
          <a:p>
            <a:r>
              <a:rPr lang="cs-CZ" sz="1400" dirty="0"/>
              <a:t>V </a:t>
            </a:r>
            <a:r>
              <a:rPr lang="cs-CZ" sz="1400" dirty="0" err="1"/>
              <a:t>cache</a:t>
            </a:r>
            <a:r>
              <a:rPr lang="cs-CZ" sz="1400" dirty="0"/>
              <a:t> musí být </a:t>
            </a:r>
            <a:r>
              <a:rPr lang="cs-CZ" sz="1400" b="1" dirty="0"/>
              <a:t>4 komparátory</a:t>
            </a:r>
            <a:r>
              <a:rPr lang="cs-CZ" sz="1400" dirty="0"/>
              <a:t>, kterými se porovnává 21-bitový klíč z vybraného řádku ve všech 4 tabulkách s horními 21 bity hledané adresy</a:t>
            </a:r>
            <a:endParaRPr lang="cs-CZ" sz="1400" b="1" dirty="0"/>
          </a:p>
          <a:p>
            <a:endParaRPr lang="cs-CZ" sz="1400" dirty="0"/>
          </a:p>
          <a:p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26927725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137AE3-E278-4D69-919F-A8184DFF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Vícecestná </a:t>
            </a:r>
            <a:r>
              <a:rPr lang="cs-CZ" dirty="0" err="1"/>
              <a:t>cache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986E29F-6E1F-4769-9313-B5CDA6ADE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3932"/>
            <a:ext cx="8229600" cy="4823379"/>
          </a:xfrm>
        </p:spPr>
        <p:txBody>
          <a:bodyPr/>
          <a:lstStyle/>
          <a:p>
            <a:r>
              <a:rPr lang="cs-CZ" sz="1400" dirty="0"/>
              <a:t>V </a:t>
            </a:r>
            <a:r>
              <a:rPr lang="cs-CZ" sz="1400" b="1" dirty="0"/>
              <a:t>osmicestné</a:t>
            </a:r>
            <a:r>
              <a:rPr lang="cs-CZ" sz="1400" dirty="0"/>
              <a:t> </a:t>
            </a:r>
            <a:r>
              <a:rPr lang="cs-CZ" sz="1400" dirty="0" err="1"/>
              <a:t>cache</a:t>
            </a:r>
            <a:r>
              <a:rPr lang="cs-CZ" sz="1400" dirty="0"/>
              <a:t> o velikosti 1 MB je na 21. řádku uložen záznam</a:t>
            </a:r>
          </a:p>
          <a:p>
            <a:r>
              <a:rPr lang="cs-CZ" sz="1400" b="1" dirty="0"/>
              <a:t>Klíč</a:t>
            </a:r>
            <a:r>
              <a:rPr lang="cs-CZ" sz="1400" b="1"/>
              <a:t>: </a:t>
            </a:r>
            <a:r>
              <a:rPr lang="cs-CZ" sz="1400"/>
              <a:t>110010101001010      </a:t>
            </a:r>
            <a:r>
              <a:rPr lang="cs-CZ" sz="1400" b="1" dirty="0"/>
              <a:t>Data:</a:t>
            </a:r>
            <a:r>
              <a:rPr lang="cs-CZ" sz="1400" dirty="0"/>
              <a:t> 45 A2 C9 BD E8 </a:t>
            </a:r>
            <a:r>
              <a:rPr lang="cs-CZ" sz="1400" b="1" u="sng" dirty="0"/>
              <a:t>00</a:t>
            </a:r>
            <a:r>
              <a:rPr lang="cs-CZ" sz="1400" dirty="0"/>
              <a:t> F3 19 95 F2 C4 AA F7 20 D4 26</a:t>
            </a:r>
          </a:p>
          <a:p>
            <a:r>
              <a:rPr lang="cs-CZ" sz="1400" dirty="0"/>
              <a:t>Z jaké adresy byl do </a:t>
            </a:r>
            <a:r>
              <a:rPr lang="cs-CZ" sz="1400" dirty="0" err="1"/>
              <a:t>cache</a:t>
            </a:r>
            <a:r>
              <a:rPr lang="cs-CZ" sz="1400" dirty="0"/>
              <a:t> zkopírován označený bajt 00?</a:t>
            </a:r>
          </a:p>
          <a:p>
            <a:endParaRPr lang="cs-CZ" sz="1400" dirty="0"/>
          </a:p>
          <a:p>
            <a:r>
              <a:rPr lang="cs-CZ" sz="1400" dirty="0"/>
              <a:t>Data jsou v </a:t>
            </a:r>
            <a:r>
              <a:rPr lang="cs-CZ" sz="1400" dirty="0" err="1"/>
              <a:t>cache</a:t>
            </a:r>
            <a:r>
              <a:rPr lang="cs-CZ" sz="1400" dirty="0"/>
              <a:t> ukládána po </a:t>
            </a:r>
            <a:r>
              <a:rPr lang="cs-CZ" sz="1400" b="1" dirty="0"/>
              <a:t>blocích o velikosti 16B </a:t>
            </a:r>
          </a:p>
          <a:p>
            <a:r>
              <a:rPr lang="cs-CZ" sz="1400" dirty="0" err="1"/>
              <a:t>Cache</a:t>
            </a:r>
            <a:r>
              <a:rPr lang="cs-CZ" sz="1400" dirty="0"/>
              <a:t> má kapacitu 1 MB a je tvořena </a:t>
            </a:r>
            <a:r>
              <a:rPr lang="cs-CZ" sz="1400" b="1" dirty="0"/>
              <a:t>8 tabulkami</a:t>
            </a:r>
            <a:r>
              <a:rPr lang="cs-CZ" sz="1400" dirty="0"/>
              <a:t>. V každé tabulce je uloženo </a:t>
            </a:r>
            <a:r>
              <a:rPr lang="cs-CZ" sz="1400" b="1" dirty="0"/>
              <a:t>128 kB </a:t>
            </a:r>
            <a:r>
              <a:rPr lang="cs-CZ" sz="1400" dirty="0"/>
              <a:t>dat (8 x 128 kB = 1 MB)</a:t>
            </a:r>
            <a:endParaRPr lang="cs-CZ" sz="1400" b="1" dirty="0"/>
          </a:p>
          <a:p>
            <a:r>
              <a:rPr lang="cs-CZ" sz="1400" dirty="0"/>
              <a:t>Každá tabulka má </a:t>
            </a:r>
            <a:r>
              <a:rPr lang="cs-CZ" sz="1400" b="1" dirty="0"/>
              <a:t>8192 řádků </a:t>
            </a:r>
            <a:r>
              <a:rPr lang="cs-CZ" sz="1400" dirty="0"/>
              <a:t>(8192 řádků x 16 B blok = 128 kB)</a:t>
            </a:r>
          </a:p>
          <a:p>
            <a:r>
              <a:rPr lang="cs-CZ" sz="1400" dirty="0"/>
              <a:t>K určení třídy bude třeba </a:t>
            </a:r>
            <a:r>
              <a:rPr lang="cs-CZ" sz="1400" b="1" dirty="0"/>
              <a:t>13 bitů </a:t>
            </a:r>
            <a:r>
              <a:rPr lang="cs-CZ" sz="1400" dirty="0"/>
              <a:t>(2</a:t>
            </a:r>
            <a:r>
              <a:rPr lang="cs-CZ" sz="1400" baseline="30000" dirty="0"/>
              <a:t>13</a:t>
            </a:r>
            <a:r>
              <a:rPr lang="cs-CZ" sz="1400" dirty="0"/>
              <a:t>=2048)</a:t>
            </a:r>
          </a:p>
          <a:p>
            <a:r>
              <a:rPr lang="cs-CZ" sz="1400" dirty="0"/>
              <a:t>Bajt leží na 21. řádku – bity, které určují třídu tedy musí být ve stavu </a:t>
            </a:r>
            <a:r>
              <a:rPr lang="cs-CZ" sz="1400" b="1" dirty="0"/>
              <a:t>0000000010101</a:t>
            </a:r>
          </a:p>
          <a:p>
            <a:r>
              <a:rPr lang="cs-CZ" sz="1400" dirty="0"/>
              <a:t>U záznamu je uložen 15-bitový klíč, který nám poskytuje informaci o tom, jak vypadá horních 15 bitů adresy</a:t>
            </a:r>
          </a:p>
          <a:p>
            <a:r>
              <a:rPr lang="cs-CZ" sz="1400" dirty="0"/>
              <a:t>Adresa bloku tedy musí začínat bity 11001010100101010 a musí končit bity 0000 (aby byla dělitelná číslem 16)</a:t>
            </a:r>
          </a:p>
          <a:p>
            <a:r>
              <a:rPr lang="cs-CZ" sz="1400" dirty="0"/>
              <a:t>Kompletní 32-bitová adresa je </a:t>
            </a:r>
            <a:r>
              <a:rPr lang="cs-CZ" sz="1400" i="1" dirty="0"/>
              <a:t>1100 1010 1001 010 </a:t>
            </a:r>
            <a:r>
              <a:rPr lang="cs-CZ" sz="1400" b="1" dirty="0"/>
              <a:t>00000 0001 0101</a:t>
            </a:r>
            <a:r>
              <a:rPr lang="cs-CZ" sz="1400" dirty="0"/>
              <a:t> </a:t>
            </a:r>
            <a:r>
              <a:rPr lang="cs-CZ" sz="1400" i="1" dirty="0"/>
              <a:t>0000</a:t>
            </a:r>
            <a:r>
              <a:rPr lang="cs-CZ" sz="1400" dirty="0"/>
              <a:t> </a:t>
            </a:r>
          </a:p>
          <a:p>
            <a:r>
              <a:rPr lang="cs-CZ" sz="1400" dirty="0"/>
              <a:t>Bajt 45 byl do </a:t>
            </a:r>
            <a:r>
              <a:rPr lang="cs-CZ" sz="1400" dirty="0" err="1"/>
              <a:t>cache</a:t>
            </a:r>
            <a:r>
              <a:rPr lang="cs-CZ" sz="1400" dirty="0"/>
              <a:t> zkopírován z adresy </a:t>
            </a:r>
            <a:r>
              <a:rPr lang="cs-CZ" sz="1400" b="1" dirty="0"/>
              <a:t>CA940150h</a:t>
            </a:r>
          </a:p>
          <a:p>
            <a:r>
              <a:rPr lang="cs-CZ" sz="1400" dirty="0"/>
              <a:t>Označený bajt 00 leží o 5 adres dále</a:t>
            </a:r>
          </a:p>
          <a:p>
            <a:r>
              <a:rPr lang="cs-CZ" sz="1400" dirty="0"/>
              <a:t>Bajt </a:t>
            </a:r>
            <a:r>
              <a:rPr lang="cs-CZ" sz="1400" b="1" dirty="0"/>
              <a:t>00</a:t>
            </a:r>
            <a:r>
              <a:rPr lang="cs-CZ" sz="1400" dirty="0"/>
              <a:t> byl do </a:t>
            </a:r>
            <a:r>
              <a:rPr lang="cs-CZ" sz="1400" dirty="0" err="1"/>
              <a:t>cache</a:t>
            </a:r>
            <a:r>
              <a:rPr lang="cs-CZ" sz="1400" dirty="0"/>
              <a:t> zkopírovaný z adresy </a:t>
            </a:r>
            <a:r>
              <a:rPr lang="cs-CZ" sz="1400" b="1" dirty="0"/>
              <a:t>CA940155h</a:t>
            </a:r>
            <a:endParaRPr lang="cs-CZ" sz="1400" dirty="0"/>
          </a:p>
          <a:p>
            <a:endParaRPr lang="cs-CZ" sz="1400" b="1" dirty="0"/>
          </a:p>
          <a:p>
            <a:endParaRPr lang="cs-CZ" sz="1400" b="1" dirty="0"/>
          </a:p>
          <a:p>
            <a:endParaRPr lang="cs-CZ" sz="1400" b="1" dirty="0"/>
          </a:p>
          <a:p>
            <a:endParaRPr lang="cs-CZ" sz="1600" b="1" dirty="0"/>
          </a:p>
          <a:p>
            <a:endParaRPr lang="cs-CZ" sz="1600" b="1" dirty="0"/>
          </a:p>
          <a:p>
            <a:endParaRPr lang="cs-CZ" sz="1600" dirty="0"/>
          </a:p>
          <a:p>
            <a:endParaRPr lang="cs-CZ" sz="1600" dirty="0"/>
          </a:p>
        </p:txBody>
      </p:sp>
      <p:cxnSp>
        <p:nvCxnSpPr>
          <p:cNvPr id="5" name="Přímá spojnice se šipkou 4">
            <a:extLst>
              <a:ext uri="{FF2B5EF4-FFF2-40B4-BE49-F238E27FC236}">
                <a16:creationId xmlns:a16="http://schemas.microsoft.com/office/drawing/2014/main" id="{F08E649C-3E4B-4322-8F8E-297BCB4A3FB6}"/>
              </a:ext>
            </a:extLst>
          </p:cNvPr>
          <p:cNvCxnSpPr>
            <a:cxnSpLocks/>
          </p:cNvCxnSpPr>
          <p:nvPr/>
        </p:nvCxnSpPr>
        <p:spPr>
          <a:xfrm flipH="1">
            <a:off x="4355976" y="4653136"/>
            <a:ext cx="151034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Přímá spojnice se šipkou 6">
            <a:extLst>
              <a:ext uri="{FF2B5EF4-FFF2-40B4-BE49-F238E27FC236}">
                <a16:creationId xmlns:a16="http://schemas.microsoft.com/office/drawing/2014/main" id="{0B433BFB-41BA-4AE0-9BEA-D269B7773AFD}"/>
              </a:ext>
            </a:extLst>
          </p:cNvPr>
          <p:cNvCxnSpPr>
            <a:cxnSpLocks/>
          </p:cNvCxnSpPr>
          <p:nvPr/>
        </p:nvCxnSpPr>
        <p:spPr>
          <a:xfrm flipH="1">
            <a:off x="6078859" y="3933056"/>
            <a:ext cx="360040" cy="100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Přímá spojnice se šipkou 8">
            <a:extLst>
              <a:ext uri="{FF2B5EF4-FFF2-40B4-BE49-F238E27FC236}">
                <a16:creationId xmlns:a16="http://schemas.microsoft.com/office/drawing/2014/main" id="{00F16EEA-7171-467B-B183-5D25AFAB2524}"/>
              </a:ext>
            </a:extLst>
          </p:cNvPr>
          <p:cNvCxnSpPr>
            <a:cxnSpLocks/>
          </p:cNvCxnSpPr>
          <p:nvPr/>
        </p:nvCxnSpPr>
        <p:spPr>
          <a:xfrm flipH="1">
            <a:off x="6660232" y="4653136"/>
            <a:ext cx="36004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7BB93F35-20DB-496B-9D8C-88FB7E1B1B8A}"/>
              </a:ext>
            </a:extLst>
          </p:cNvPr>
          <p:cNvCxnSpPr>
            <a:cxnSpLocks/>
          </p:cNvCxnSpPr>
          <p:nvPr/>
        </p:nvCxnSpPr>
        <p:spPr>
          <a:xfrm flipV="1">
            <a:off x="1403648" y="1916832"/>
            <a:ext cx="3600400" cy="3746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2E16B0AD-D342-43DD-A47F-EF5973FE9490}"/>
              </a:ext>
            </a:extLst>
          </p:cNvPr>
          <p:cNvCxnSpPr/>
          <p:nvPr/>
        </p:nvCxnSpPr>
        <p:spPr>
          <a:xfrm>
            <a:off x="4716016" y="5375476"/>
            <a:ext cx="72008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8767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7052D4-64AB-4C72-81FE-24EAAD0CF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Vícecestná </a:t>
            </a:r>
            <a:r>
              <a:rPr lang="cs-CZ" dirty="0" err="1"/>
              <a:t>cache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469174C-B9D1-445C-940A-0AFA19BD2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1600" dirty="0"/>
              <a:t>Jakou kapacitu má dvoucestná </a:t>
            </a:r>
            <a:r>
              <a:rPr lang="cs-CZ" sz="1600" dirty="0" err="1"/>
              <a:t>cache</a:t>
            </a:r>
            <a:r>
              <a:rPr lang="cs-CZ" sz="1600" dirty="0"/>
              <a:t>, do které se data ukládají v blocích o velikosti 8 B a používá 15-bitový klíč?</a:t>
            </a:r>
          </a:p>
          <a:p>
            <a:endParaRPr lang="cs-CZ" sz="1600" dirty="0"/>
          </a:p>
          <a:p>
            <a:r>
              <a:rPr lang="cs-CZ" sz="1600" dirty="0"/>
              <a:t>Data se ukládají v blocích o velikosti 8 B – poslední tři bity adresy se nepoužívají</a:t>
            </a:r>
          </a:p>
          <a:p>
            <a:r>
              <a:rPr lang="cs-CZ" sz="1600" dirty="0"/>
              <a:t>15 bitů adresy je uloženo jako klíč záznamu</a:t>
            </a:r>
          </a:p>
          <a:p>
            <a:r>
              <a:rPr lang="cs-CZ" sz="1600" dirty="0"/>
              <a:t>Fyzická adresa má 32 bitů</a:t>
            </a:r>
          </a:p>
          <a:p>
            <a:endParaRPr lang="cs-CZ" sz="1600" dirty="0"/>
          </a:p>
          <a:p>
            <a:r>
              <a:rPr lang="cs-CZ" sz="1600" dirty="0"/>
              <a:t>32 bitů – 3 bity – 15 bitů = </a:t>
            </a:r>
            <a:r>
              <a:rPr lang="cs-CZ" sz="1600" b="1" dirty="0"/>
              <a:t>14 bitů </a:t>
            </a:r>
            <a:r>
              <a:rPr lang="cs-CZ" sz="1600" dirty="0"/>
              <a:t>pro určení třídy</a:t>
            </a:r>
          </a:p>
          <a:p>
            <a:r>
              <a:rPr lang="cs-CZ" sz="1600" dirty="0"/>
              <a:t>Jestliže je třída určena pomocí 14 bitů, pak tabulky musí mít </a:t>
            </a:r>
            <a:r>
              <a:rPr lang="cs-CZ" sz="1600" b="1" dirty="0"/>
              <a:t>2</a:t>
            </a:r>
            <a:r>
              <a:rPr lang="cs-CZ" sz="1600" b="1" baseline="30000" dirty="0"/>
              <a:t>14</a:t>
            </a:r>
            <a:r>
              <a:rPr lang="cs-CZ" sz="1600" b="1" dirty="0"/>
              <a:t> řádků</a:t>
            </a:r>
          </a:p>
          <a:p>
            <a:endParaRPr lang="cs-CZ" sz="1600" b="1" dirty="0"/>
          </a:p>
          <a:p>
            <a:r>
              <a:rPr lang="cs-CZ" sz="1600" dirty="0" err="1"/>
              <a:t>Cache</a:t>
            </a:r>
            <a:r>
              <a:rPr lang="cs-CZ" sz="1600" dirty="0"/>
              <a:t> má tedy dvě tabulky, každá tabulka má 2</a:t>
            </a:r>
            <a:r>
              <a:rPr lang="cs-CZ" sz="1600" baseline="30000" dirty="0"/>
              <a:t>14</a:t>
            </a:r>
            <a:r>
              <a:rPr lang="cs-CZ" sz="1600" dirty="0"/>
              <a:t> řádků a na každém řádku leží 8B dat</a:t>
            </a:r>
          </a:p>
          <a:p>
            <a:r>
              <a:rPr lang="cs-CZ" sz="1600" b="1" dirty="0"/>
              <a:t>Kapacita </a:t>
            </a:r>
            <a:r>
              <a:rPr lang="cs-CZ" sz="1600" dirty="0"/>
              <a:t>= 2 x 2</a:t>
            </a:r>
            <a:r>
              <a:rPr lang="cs-CZ" sz="1600" baseline="30000" dirty="0"/>
              <a:t>14</a:t>
            </a:r>
            <a:r>
              <a:rPr lang="cs-CZ" sz="1600" dirty="0"/>
              <a:t> x 8 B = 2</a:t>
            </a:r>
            <a:r>
              <a:rPr lang="cs-CZ" sz="1600" baseline="30000" dirty="0"/>
              <a:t>1</a:t>
            </a:r>
            <a:r>
              <a:rPr lang="cs-CZ" sz="1600" dirty="0"/>
              <a:t> x 2</a:t>
            </a:r>
            <a:r>
              <a:rPr lang="cs-CZ" sz="1600" baseline="30000" dirty="0"/>
              <a:t>14</a:t>
            </a:r>
            <a:r>
              <a:rPr lang="cs-CZ" sz="1600" dirty="0"/>
              <a:t> x 2</a:t>
            </a:r>
            <a:r>
              <a:rPr lang="cs-CZ" sz="1600" baseline="30000" dirty="0"/>
              <a:t>3</a:t>
            </a:r>
            <a:r>
              <a:rPr lang="cs-CZ" sz="1600" dirty="0"/>
              <a:t> = 2</a:t>
            </a:r>
            <a:r>
              <a:rPr lang="cs-CZ" sz="1600" baseline="30000" dirty="0"/>
              <a:t>18</a:t>
            </a:r>
            <a:r>
              <a:rPr lang="cs-CZ" sz="1600" dirty="0"/>
              <a:t> B = </a:t>
            </a:r>
            <a:r>
              <a:rPr lang="cs-CZ" sz="1600" b="1" dirty="0"/>
              <a:t>256 kB</a:t>
            </a:r>
          </a:p>
          <a:p>
            <a:endParaRPr lang="cs-CZ" sz="1600" dirty="0"/>
          </a:p>
          <a:p>
            <a:endParaRPr lang="cs-CZ" sz="1600" dirty="0"/>
          </a:p>
        </p:txBody>
      </p:sp>
      <p:cxnSp>
        <p:nvCxnSpPr>
          <p:cNvPr id="5" name="Přímá spojnice se šipkou 4">
            <a:extLst>
              <a:ext uri="{FF2B5EF4-FFF2-40B4-BE49-F238E27FC236}">
                <a16:creationId xmlns:a16="http://schemas.microsoft.com/office/drawing/2014/main" id="{4E9CEFC2-8F8E-48D0-903D-0894798711E2}"/>
              </a:ext>
            </a:extLst>
          </p:cNvPr>
          <p:cNvCxnSpPr>
            <a:cxnSpLocks/>
          </p:cNvCxnSpPr>
          <p:nvPr/>
        </p:nvCxnSpPr>
        <p:spPr>
          <a:xfrm flipH="1">
            <a:off x="1331640" y="3429000"/>
            <a:ext cx="1296144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Přímá spojnice se šipkou 7">
            <a:extLst>
              <a:ext uri="{FF2B5EF4-FFF2-40B4-BE49-F238E27FC236}">
                <a16:creationId xmlns:a16="http://schemas.microsoft.com/office/drawing/2014/main" id="{2499F4ED-4DC2-4711-8B2E-18E6B5DBA216}"/>
              </a:ext>
            </a:extLst>
          </p:cNvPr>
          <p:cNvCxnSpPr/>
          <p:nvPr/>
        </p:nvCxnSpPr>
        <p:spPr>
          <a:xfrm flipH="1">
            <a:off x="2123728" y="2852936"/>
            <a:ext cx="3600400" cy="93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A28E13F4-F205-4151-AB85-35D604136CFC}"/>
              </a:ext>
            </a:extLst>
          </p:cNvPr>
          <p:cNvCxnSpPr/>
          <p:nvPr/>
        </p:nvCxnSpPr>
        <p:spPr>
          <a:xfrm>
            <a:off x="1403648" y="3140968"/>
            <a:ext cx="144016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E9881E43-AA4B-45DD-906D-7C2D4B89EDA5}"/>
              </a:ext>
            </a:extLst>
          </p:cNvPr>
          <p:cNvCxnSpPr/>
          <p:nvPr/>
        </p:nvCxnSpPr>
        <p:spPr>
          <a:xfrm flipH="1">
            <a:off x="2051720" y="4869160"/>
            <a:ext cx="36004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95BE9C1E-994B-44D0-8AF0-A804D76D1E32}"/>
              </a:ext>
            </a:extLst>
          </p:cNvPr>
          <p:cNvCxnSpPr>
            <a:cxnSpLocks/>
          </p:cNvCxnSpPr>
          <p:nvPr/>
        </p:nvCxnSpPr>
        <p:spPr>
          <a:xfrm flipH="1">
            <a:off x="2483768" y="4869160"/>
            <a:ext cx="2592288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římá spojnice se šipkou 16">
            <a:extLst>
              <a:ext uri="{FF2B5EF4-FFF2-40B4-BE49-F238E27FC236}">
                <a16:creationId xmlns:a16="http://schemas.microsoft.com/office/drawing/2014/main" id="{81FA6339-CC25-4779-93F0-5B7BF39A8878}"/>
              </a:ext>
            </a:extLst>
          </p:cNvPr>
          <p:cNvCxnSpPr/>
          <p:nvPr/>
        </p:nvCxnSpPr>
        <p:spPr>
          <a:xfrm flipH="1">
            <a:off x="3059832" y="4869160"/>
            <a:ext cx="5112568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0269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7052D4-64AB-4C72-81FE-24EAAD0CF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Vícecestná </a:t>
            </a:r>
            <a:r>
              <a:rPr lang="cs-CZ" dirty="0" err="1"/>
              <a:t>cache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469174C-B9D1-445C-940A-0AFA19BD2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1600" dirty="0"/>
              <a:t>Jakou kapacitu má čtyřcestná </a:t>
            </a:r>
            <a:r>
              <a:rPr lang="cs-CZ" sz="1600" dirty="0" err="1"/>
              <a:t>cache</a:t>
            </a:r>
            <a:r>
              <a:rPr lang="cs-CZ" sz="1600" dirty="0"/>
              <a:t>, do které se data ukládají v blocích o velikosti 16 B a používá 12-bitový klíč?</a:t>
            </a:r>
          </a:p>
          <a:p>
            <a:endParaRPr lang="cs-CZ" sz="1600" dirty="0"/>
          </a:p>
          <a:p>
            <a:r>
              <a:rPr lang="cs-CZ" sz="1600" dirty="0"/>
              <a:t>Data se ukládají v blocích o velikosti 16 B – poslední 4 bity adresy se nepoužívají</a:t>
            </a:r>
          </a:p>
          <a:p>
            <a:r>
              <a:rPr lang="cs-CZ" sz="1600" dirty="0"/>
              <a:t>12 bitů adresy je uloženo jako klíč záznamu</a:t>
            </a:r>
          </a:p>
          <a:p>
            <a:r>
              <a:rPr lang="cs-CZ" sz="1600" dirty="0"/>
              <a:t>Fyzická adresa má 32 bitů</a:t>
            </a:r>
          </a:p>
          <a:p>
            <a:endParaRPr lang="cs-CZ" sz="1600" dirty="0"/>
          </a:p>
          <a:p>
            <a:r>
              <a:rPr lang="cs-CZ" sz="1600" dirty="0"/>
              <a:t>32 bitů – 4 bity – 12 bitů = </a:t>
            </a:r>
            <a:r>
              <a:rPr lang="cs-CZ" sz="1600" b="1" dirty="0"/>
              <a:t>16 bitů </a:t>
            </a:r>
            <a:r>
              <a:rPr lang="cs-CZ" sz="1600" dirty="0"/>
              <a:t>pro určení třídy</a:t>
            </a:r>
          </a:p>
          <a:p>
            <a:r>
              <a:rPr lang="cs-CZ" sz="1600" dirty="0"/>
              <a:t>Jestliže je třída určena pomocí 16 bitů, pak tabulky musí mít </a:t>
            </a:r>
            <a:r>
              <a:rPr lang="cs-CZ" sz="1600" b="1" dirty="0"/>
              <a:t>2</a:t>
            </a:r>
            <a:r>
              <a:rPr lang="cs-CZ" sz="1600" b="1" baseline="30000" dirty="0"/>
              <a:t>16</a:t>
            </a:r>
            <a:r>
              <a:rPr lang="cs-CZ" sz="1600" b="1" dirty="0"/>
              <a:t> řádků</a:t>
            </a:r>
          </a:p>
          <a:p>
            <a:endParaRPr lang="cs-CZ" sz="1600" b="1" dirty="0"/>
          </a:p>
          <a:p>
            <a:r>
              <a:rPr lang="cs-CZ" sz="1600" dirty="0" err="1"/>
              <a:t>Cache</a:t>
            </a:r>
            <a:r>
              <a:rPr lang="cs-CZ" sz="1600" dirty="0"/>
              <a:t> má tedy 4 tabulky, každá tabulka má 2</a:t>
            </a:r>
            <a:r>
              <a:rPr lang="cs-CZ" sz="1600" baseline="30000" dirty="0"/>
              <a:t>16</a:t>
            </a:r>
            <a:r>
              <a:rPr lang="cs-CZ" sz="1600" dirty="0"/>
              <a:t> řádků a na každém řádku leží 16B dat</a:t>
            </a:r>
          </a:p>
          <a:p>
            <a:r>
              <a:rPr lang="cs-CZ" sz="1600" b="1" dirty="0"/>
              <a:t>Kapacita </a:t>
            </a:r>
            <a:r>
              <a:rPr lang="cs-CZ" sz="1600" dirty="0"/>
              <a:t>= 4 x 2</a:t>
            </a:r>
            <a:r>
              <a:rPr lang="cs-CZ" sz="1600" baseline="30000" dirty="0"/>
              <a:t>16</a:t>
            </a:r>
            <a:r>
              <a:rPr lang="cs-CZ" sz="1600" dirty="0"/>
              <a:t> x 16 B = 2</a:t>
            </a:r>
            <a:r>
              <a:rPr lang="cs-CZ" sz="1600" baseline="30000" dirty="0"/>
              <a:t>2</a:t>
            </a:r>
            <a:r>
              <a:rPr lang="cs-CZ" sz="1600" dirty="0"/>
              <a:t> x 2</a:t>
            </a:r>
            <a:r>
              <a:rPr lang="cs-CZ" sz="1600" baseline="30000" dirty="0"/>
              <a:t>16</a:t>
            </a:r>
            <a:r>
              <a:rPr lang="cs-CZ" sz="1600" dirty="0"/>
              <a:t> x 2</a:t>
            </a:r>
            <a:r>
              <a:rPr lang="cs-CZ" sz="1600" baseline="30000" dirty="0"/>
              <a:t>4</a:t>
            </a:r>
            <a:r>
              <a:rPr lang="cs-CZ" sz="1600" dirty="0"/>
              <a:t> = 2</a:t>
            </a:r>
            <a:r>
              <a:rPr lang="cs-CZ" sz="1600" baseline="30000" dirty="0"/>
              <a:t>22</a:t>
            </a:r>
            <a:r>
              <a:rPr lang="cs-CZ" sz="1600" dirty="0"/>
              <a:t> B = </a:t>
            </a:r>
            <a:r>
              <a:rPr lang="cs-CZ" sz="1600" b="1" dirty="0"/>
              <a:t>4 MB</a:t>
            </a:r>
          </a:p>
          <a:p>
            <a:endParaRPr lang="cs-CZ" sz="1600" dirty="0"/>
          </a:p>
          <a:p>
            <a:endParaRPr lang="cs-CZ" sz="1600" dirty="0"/>
          </a:p>
        </p:txBody>
      </p:sp>
      <p:cxnSp>
        <p:nvCxnSpPr>
          <p:cNvPr id="5" name="Přímá spojnice se šipkou 4">
            <a:extLst>
              <a:ext uri="{FF2B5EF4-FFF2-40B4-BE49-F238E27FC236}">
                <a16:creationId xmlns:a16="http://schemas.microsoft.com/office/drawing/2014/main" id="{4E9CEFC2-8F8E-48D0-903D-0894798711E2}"/>
              </a:ext>
            </a:extLst>
          </p:cNvPr>
          <p:cNvCxnSpPr>
            <a:cxnSpLocks/>
          </p:cNvCxnSpPr>
          <p:nvPr/>
        </p:nvCxnSpPr>
        <p:spPr>
          <a:xfrm flipH="1">
            <a:off x="1331640" y="3429000"/>
            <a:ext cx="1296144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Přímá spojnice se šipkou 7">
            <a:extLst>
              <a:ext uri="{FF2B5EF4-FFF2-40B4-BE49-F238E27FC236}">
                <a16:creationId xmlns:a16="http://schemas.microsoft.com/office/drawing/2014/main" id="{2499F4ED-4DC2-4711-8B2E-18E6B5DBA216}"/>
              </a:ext>
            </a:extLst>
          </p:cNvPr>
          <p:cNvCxnSpPr/>
          <p:nvPr/>
        </p:nvCxnSpPr>
        <p:spPr>
          <a:xfrm flipH="1">
            <a:off x="2123728" y="2852936"/>
            <a:ext cx="3600400" cy="93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A28E13F4-F205-4151-AB85-35D604136CFC}"/>
              </a:ext>
            </a:extLst>
          </p:cNvPr>
          <p:cNvCxnSpPr/>
          <p:nvPr/>
        </p:nvCxnSpPr>
        <p:spPr>
          <a:xfrm>
            <a:off x="1403648" y="3140968"/>
            <a:ext cx="144016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E9881E43-AA4B-45DD-906D-7C2D4B89EDA5}"/>
              </a:ext>
            </a:extLst>
          </p:cNvPr>
          <p:cNvCxnSpPr/>
          <p:nvPr/>
        </p:nvCxnSpPr>
        <p:spPr>
          <a:xfrm flipH="1">
            <a:off x="2051720" y="4869160"/>
            <a:ext cx="36004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95BE9C1E-994B-44D0-8AF0-A804D76D1E32}"/>
              </a:ext>
            </a:extLst>
          </p:cNvPr>
          <p:cNvCxnSpPr>
            <a:cxnSpLocks/>
          </p:cNvCxnSpPr>
          <p:nvPr/>
        </p:nvCxnSpPr>
        <p:spPr>
          <a:xfrm flipH="1">
            <a:off x="2483768" y="4869160"/>
            <a:ext cx="2592288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římá spojnice se šipkou 16">
            <a:extLst>
              <a:ext uri="{FF2B5EF4-FFF2-40B4-BE49-F238E27FC236}">
                <a16:creationId xmlns:a16="http://schemas.microsoft.com/office/drawing/2014/main" id="{81FA6339-CC25-4779-93F0-5B7BF39A8878}"/>
              </a:ext>
            </a:extLst>
          </p:cNvPr>
          <p:cNvCxnSpPr>
            <a:cxnSpLocks/>
          </p:cNvCxnSpPr>
          <p:nvPr/>
        </p:nvCxnSpPr>
        <p:spPr>
          <a:xfrm flipH="1">
            <a:off x="3059832" y="4869160"/>
            <a:ext cx="4941168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1456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52D70329-95BC-45DC-ADAA-7C70F60AA0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br>
              <a:rPr lang="cs-CZ" altLang="cs-CZ"/>
            </a:br>
            <a:r>
              <a:rPr lang="cs-CZ" altLang="cs-CZ"/>
              <a:t>L1 Cache v 80486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4B9909E7-E415-4431-9CD4-CEF284CCC8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cs-CZ" altLang="cs-CZ" sz="1600" dirty="0"/>
              <a:t>Prvním mikroprocesorem, který má integrovanou interní </a:t>
            </a:r>
            <a:r>
              <a:rPr lang="cs-CZ" altLang="cs-CZ" sz="1600" dirty="0" err="1"/>
              <a:t>cache</a:t>
            </a:r>
            <a:r>
              <a:rPr lang="cs-CZ" altLang="cs-CZ" sz="1600" dirty="0"/>
              <a:t> je Intel 80486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600" b="1" dirty="0"/>
              <a:t>Interní </a:t>
            </a:r>
            <a:r>
              <a:rPr lang="cs-CZ" altLang="cs-CZ" sz="1600" b="1" dirty="0" err="1"/>
              <a:t>cache</a:t>
            </a:r>
            <a:r>
              <a:rPr lang="cs-CZ" altLang="cs-CZ" sz="1600" b="1" dirty="0"/>
              <a:t> </a:t>
            </a:r>
            <a:r>
              <a:rPr lang="cs-CZ" altLang="cs-CZ" sz="1600" dirty="0"/>
              <a:t>procesoru 80486 má stupeň asociativity 4 (je čtyřcestná) a je rozdělena do 128 tříd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600" dirty="0"/>
              <a:t>Jeden záznam (blok) má šířku 16 bajtů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600" dirty="0"/>
              <a:t>Celková kapacita </a:t>
            </a:r>
            <a:r>
              <a:rPr lang="cs-CZ" altLang="cs-CZ" sz="1600" dirty="0" err="1"/>
              <a:t>cache</a:t>
            </a:r>
            <a:r>
              <a:rPr lang="cs-CZ" altLang="cs-CZ" sz="1600" dirty="0"/>
              <a:t> je 128 řádků x 4 cesty x 16 B = </a:t>
            </a:r>
            <a:r>
              <a:rPr lang="cs-CZ" altLang="cs-CZ" sz="1600" b="1" dirty="0"/>
              <a:t>8 kB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600" dirty="0"/>
              <a:t>Fyzické adresy jsou rozděleny do </a:t>
            </a:r>
            <a:r>
              <a:rPr lang="cs-CZ" altLang="cs-CZ" sz="1600" b="1" dirty="0"/>
              <a:t>128 tříd </a:t>
            </a:r>
            <a:r>
              <a:rPr lang="cs-CZ" altLang="cs-CZ" sz="1600" dirty="0"/>
              <a:t>podle 4.-10. bitu (7 bitů)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600" dirty="0"/>
              <a:t>V paměti mohou být uloženy až 4 různé adresy spadající do stejné třídy, ale pozor, nejsou zde 4 tabulky, protože informace se přeskupily jiným způsobem</a:t>
            </a:r>
          </a:p>
          <a:p>
            <a:pPr eaLnBrk="1" hangingPunct="1">
              <a:lnSpc>
                <a:spcPct val="90000"/>
              </a:lnSpc>
            </a:pPr>
            <a:endParaRPr lang="cs-CZ" altLang="cs-CZ" sz="1600" dirty="0"/>
          </a:p>
          <a:p>
            <a:pPr eaLnBrk="1" hangingPunct="1">
              <a:lnSpc>
                <a:spcPct val="90000"/>
              </a:lnSpc>
            </a:pPr>
            <a:r>
              <a:rPr lang="cs-CZ" altLang="cs-CZ" sz="1600" dirty="0"/>
              <a:t>Veškerá data jsou uložena v jedné datové tabulce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600" dirty="0"/>
              <a:t>Veškeré klíče jsou uloženy v jedné klíčové tabulce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600" dirty="0"/>
              <a:t>Veškeré další doplňkové informace jsou uloženy v jedné informační tabulce</a:t>
            </a:r>
          </a:p>
          <a:p>
            <a:pPr eaLnBrk="1" hangingPunct="1">
              <a:lnSpc>
                <a:spcPct val="90000"/>
              </a:lnSpc>
            </a:pPr>
            <a:endParaRPr lang="cs-CZ" altLang="cs-CZ" sz="1600" dirty="0"/>
          </a:p>
          <a:p>
            <a:pPr eaLnBrk="1" hangingPunct="1">
              <a:lnSpc>
                <a:spcPct val="90000"/>
              </a:lnSpc>
            </a:pPr>
            <a:endParaRPr lang="cs-CZ" altLang="cs-CZ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DDBDFD-FB7A-48A3-9034-011808A72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Přímo mapovaná </a:t>
            </a:r>
            <a:r>
              <a:rPr lang="cs-CZ" dirty="0" err="1"/>
              <a:t>cache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2EFAC4B-1D0D-4C1D-8A81-0005AAF39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274" y="1556792"/>
            <a:ext cx="8229600" cy="4411662"/>
          </a:xfrm>
        </p:spPr>
        <p:txBody>
          <a:bodyPr/>
          <a:lstStyle/>
          <a:p>
            <a:r>
              <a:rPr lang="cs-CZ" sz="1600" dirty="0"/>
              <a:t>Pokud má </a:t>
            </a:r>
            <a:r>
              <a:rPr lang="cs-CZ" sz="1600" dirty="0" err="1"/>
              <a:t>cache</a:t>
            </a:r>
            <a:r>
              <a:rPr lang="cs-CZ" sz="1600" dirty="0"/>
              <a:t> </a:t>
            </a:r>
            <a:r>
              <a:rPr lang="cs-CZ" sz="1600" b="1" dirty="0"/>
              <a:t>8 řádků</a:t>
            </a:r>
            <a:r>
              <a:rPr lang="cs-CZ" sz="1600" dirty="0"/>
              <a:t>, rozdělíme adresy do </a:t>
            </a:r>
            <a:r>
              <a:rPr lang="cs-CZ" sz="1600" b="1" dirty="0"/>
              <a:t>8 tříd</a:t>
            </a:r>
          </a:p>
          <a:p>
            <a:r>
              <a:rPr lang="cs-CZ" sz="1600" dirty="0"/>
              <a:t>Pokud má </a:t>
            </a:r>
            <a:r>
              <a:rPr lang="cs-CZ" sz="1600" dirty="0" err="1"/>
              <a:t>cache</a:t>
            </a:r>
            <a:r>
              <a:rPr lang="cs-CZ" sz="1600" dirty="0"/>
              <a:t> </a:t>
            </a:r>
            <a:r>
              <a:rPr lang="cs-CZ" sz="1600" b="1" dirty="0"/>
              <a:t>16 řádků</a:t>
            </a:r>
            <a:r>
              <a:rPr lang="cs-CZ" sz="1600" dirty="0"/>
              <a:t>, rozdělíme adresy do </a:t>
            </a:r>
            <a:r>
              <a:rPr lang="cs-CZ" sz="1600" b="1" dirty="0"/>
              <a:t>16 tříd</a:t>
            </a:r>
          </a:p>
          <a:p>
            <a:r>
              <a:rPr lang="cs-CZ" sz="1600" dirty="0"/>
              <a:t>Pokud má </a:t>
            </a:r>
            <a:r>
              <a:rPr lang="cs-CZ" sz="1600" dirty="0" err="1"/>
              <a:t>cache</a:t>
            </a:r>
            <a:r>
              <a:rPr lang="cs-CZ" sz="1600" dirty="0"/>
              <a:t> </a:t>
            </a:r>
            <a:r>
              <a:rPr lang="cs-CZ" sz="1600" b="1" dirty="0"/>
              <a:t>1024 řádků</a:t>
            </a:r>
            <a:r>
              <a:rPr lang="cs-CZ" sz="1600" dirty="0"/>
              <a:t>, rozdělíme adresy do </a:t>
            </a:r>
            <a:r>
              <a:rPr lang="cs-CZ" sz="1600" b="1" dirty="0"/>
              <a:t>1024 tříd</a:t>
            </a:r>
          </a:p>
          <a:p>
            <a:r>
              <a:rPr lang="cs-CZ" sz="1600" dirty="0"/>
              <a:t>Atd….</a:t>
            </a:r>
          </a:p>
          <a:p>
            <a:endParaRPr lang="cs-CZ" sz="1600" dirty="0"/>
          </a:p>
          <a:p>
            <a:r>
              <a:rPr lang="cs-CZ" sz="1600" dirty="0"/>
              <a:t>K </a:t>
            </a:r>
            <a:r>
              <a:rPr lang="cs-CZ" sz="1600" b="1" dirty="0"/>
              <a:t>určení třídy</a:t>
            </a:r>
            <a:r>
              <a:rPr lang="cs-CZ" sz="1600" dirty="0"/>
              <a:t>, do které daná adresa patří, se pouze </a:t>
            </a:r>
            <a:r>
              <a:rPr lang="cs-CZ" sz="1600" b="1" dirty="0"/>
              <a:t>několik posledních bitů adresy</a:t>
            </a:r>
            <a:r>
              <a:rPr lang="cs-CZ" sz="1600" dirty="0"/>
              <a:t>, které by jinak byly klíčem záznamu</a:t>
            </a:r>
          </a:p>
          <a:p>
            <a:endParaRPr lang="cs-CZ" sz="1600" dirty="0"/>
          </a:p>
          <a:p>
            <a:r>
              <a:rPr lang="cs-CZ" sz="1600" dirty="0"/>
              <a:t>Pokud se adresy dělí do </a:t>
            </a:r>
            <a:r>
              <a:rPr lang="cs-CZ" sz="1600" b="1" dirty="0"/>
              <a:t>8 tříd </a:t>
            </a:r>
            <a:r>
              <a:rPr lang="cs-CZ" sz="1600" dirty="0"/>
              <a:t>(</a:t>
            </a:r>
            <a:r>
              <a:rPr lang="cs-CZ" sz="1600" dirty="0" err="1"/>
              <a:t>cache</a:t>
            </a:r>
            <a:r>
              <a:rPr lang="cs-CZ" sz="1600" dirty="0"/>
              <a:t> má 8 řádků) pak se k určení třídy použijí poslední </a:t>
            </a:r>
            <a:r>
              <a:rPr lang="cs-CZ" sz="1600" b="1" dirty="0"/>
              <a:t>tři bity </a:t>
            </a:r>
          </a:p>
          <a:p>
            <a:r>
              <a:rPr lang="cs-CZ" sz="1600" dirty="0"/>
              <a:t>Pokud se adresy dělí do </a:t>
            </a:r>
            <a:r>
              <a:rPr lang="cs-CZ" sz="1600" b="1" dirty="0"/>
              <a:t>512 tříd </a:t>
            </a:r>
            <a:r>
              <a:rPr lang="cs-CZ" sz="1600" dirty="0"/>
              <a:t>(</a:t>
            </a:r>
            <a:r>
              <a:rPr lang="cs-CZ" sz="1600" dirty="0" err="1"/>
              <a:t>cache</a:t>
            </a:r>
            <a:r>
              <a:rPr lang="cs-CZ" sz="1600" dirty="0"/>
              <a:t> má 512 řádků) pak se k určení třídy použijí posledních </a:t>
            </a:r>
            <a:r>
              <a:rPr lang="cs-CZ" sz="1600" b="1" dirty="0"/>
              <a:t>9 bitů </a:t>
            </a:r>
          </a:p>
          <a:p>
            <a:r>
              <a:rPr lang="cs-CZ" sz="1600" dirty="0"/>
              <a:t>Pokud se adresy dělí do </a:t>
            </a:r>
            <a:r>
              <a:rPr lang="cs-CZ" sz="1600" b="1" dirty="0"/>
              <a:t>4096 tříd </a:t>
            </a:r>
            <a:r>
              <a:rPr lang="cs-CZ" sz="1600" dirty="0"/>
              <a:t>(</a:t>
            </a:r>
            <a:r>
              <a:rPr lang="cs-CZ" sz="1600" dirty="0" err="1"/>
              <a:t>cache</a:t>
            </a:r>
            <a:r>
              <a:rPr lang="cs-CZ" sz="1600" dirty="0"/>
              <a:t> má 4096 řádků) pak se k určení třídy použijí posledních </a:t>
            </a:r>
            <a:r>
              <a:rPr lang="cs-CZ" sz="1600" b="1" dirty="0"/>
              <a:t>12 bitů </a:t>
            </a:r>
          </a:p>
          <a:p>
            <a:r>
              <a:rPr lang="cs-CZ" sz="1600" dirty="0"/>
              <a:t>Atd….</a:t>
            </a:r>
          </a:p>
          <a:p>
            <a:endParaRPr lang="cs-CZ" sz="1600" dirty="0"/>
          </a:p>
          <a:p>
            <a:r>
              <a:rPr lang="cs-CZ" altLang="cs-CZ" sz="1600" b="1" dirty="0"/>
              <a:t>třída</a:t>
            </a:r>
            <a:r>
              <a:rPr lang="cs-CZ" altLang="cs-CZ" sz="1600" dirty="0"/>
              <a:t> jsou tedy </a:t>
            </a:r>
            <a:r>
              <a:rPr lang="cs-CZ" altLang="cs-CZ" sz="1600" b="1" dirty="0"/>
              <a:t>poslední bity adresy </a:t>
            </a:r>
            <a:r>
              <a:rPr lang="cs-CZ" altLang="cs-CZ" sz="1600" dirty="0"/>
              <a:t>a říkají, na </a:t>
            </a:r>
            <a:r>
              <a:rPr lang="cs-CZ" altLang="cs-CZ" sz="1600" b="1" dirty="0"/>
              <a:t>kolikátém řádku </a:t>
            </a:r>
            <a:r>
              <a:rPr lang="cs-CZ" altLang="cs-CZ" sz="1600" dirty="0"/>
              <a:t>by mohla informace v </a:t>
            </a:r>
            <a:r>
              <a:rPr lang="cs-CZ" altLang="cs-CZ" sz="1600" dirty="0" err="1"/>
              <a:t>cache</a:t>
            </a:r>
            <a:r>
              <a:rPr lang="cs-CZ" altLang="cs-CZ" sz="1600" dirty="0"/>
              <a:t> ležet</a:t>
            </a:r>
          </a:p>
          <a:p>
            <a:endParaRPr lang="cs-CZ" sz="1600" dirty="0"/>
          </a:p>
          <a:p>
            <a:endParaRPr lang="cs-CZ" sz="1600" dirty="0"/>
          </a:p>
          <a:p>
            <a:endParaRPr lang="cs-CZ" sz="1600" dirty="0"/>
          </a:p>
          <a:p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16510882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B56EAC28-67B6-4575-885E-BED084D61B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Cache s n=4 použitá jako interní L1 u 80486</a:t>
            </a:r>
          </a:p>
        </p:txBody>
      </p:sp>
      <p:pic>
        <p:nvPicPr>
          <p:cNvPr id="28675" name="Picture 3">
            <a:extLst>
              <a:ext uri="{FF2B5EF4-FFF2-40B4-BE49-F238E27FC236}">
                <a16:creationId xmlns:a16="http://schemas.microsoft.com/office/drawing/2014/main" id="{A1A45EB8-495D-43F6-AD26-C63469691A14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501775"/>
            <a:ext cx="8229600" cy="5137150"/>
          </a:xfrm>
        </p:spPr>
      </p:pic>
      <p:sp>
        <p:nvSpPr>
          <p:cNvPr id="28676" name="Rectangle 4">
            <a:extLst>
              <a:ext uri="{FF2B5EF4-FFF2-40B4-BE49-F238E27FC236}">
                <a16:creationId xmlns:a16="http://schemas.microsoft.com/office/drawing/2014/main" id="{B63824C8-6077-45C7-A56E-28C02E3B1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8688" y="1770063"/>
            <a:ext cx="812800" cy="2476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s-CZ" altLang="cs-CZ"/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3738E2A1-F967-4925-BD5A-248D19AAA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0300" y="5541963"/>
            <a:ext cx="812800" cy="2476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s-CZ" altLang="cs-CZ"/>
          </a:p>
        </p:txBody>
      </p:sp>
      <p:sp>
        <p:nvSpPr>
          <p:cNvPr id="28678" name="Text Box 6">
            <a:extLst>
              <a:ext uri="{FF2B5EF4-FFF2-40B4-BE49-F238E27FC236}">
                <a16:creationId xmlns:a16="http://schemas.microsoft.com/office/drawing/2014/main" id="{10551524-DB1B-4214-88D4-F7B629324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3138" y="5543550"/>
            <a:ext cx="942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b="1"/>
              <a:t>KLÍČE</a:t>
            </a:r>
          </a:p>
        </p:txBody>
      </p:sp>
      <p:sp>
        <p:nvSpPr>
          <p:cNvPr id="28679" name="Text Box 7">
            <a:extLst>
              <a:ext uri="{FF2B5EF4-FFF2-40B4-BE49-F238E27FC236}">
                <a16:creationId xmlns:a16="http://schemas.microsoft.com/office/drawing/2014/main" id="{17D9D51C-7EAE-4F90-B27B-7EE1F9897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1388" y="1724025"/>
            <a:ext cx="942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b="1"/>
              <a:t>KLÍČ</a:t>
            </a:r>
          </a:p>
        </p:txBody>
      </p:sp>
      <p:sp>
        <p:nvSpPr>
          <p:cNvPr id="43016" name="Text Box 8">
            <a:extLst>
              <a:ext uri="{FF2B5EF4-FFF2-40B4-BE49-F238E27FC236}">
                <a16:creationId xmlns:a16="http://schemas.microsoft.com/office/drawing/2014/main" id="{C3E86A12-E1BC-4B2B-ABA5-711CE7981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2463" y="900113"/>
            <a:ext cx="5356225" cy="64135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Adresa třídy (7 bitů) určuje, na které ze 128 možných pozic je v cache obraz této adresy</a:t>
            </a:r>
          </a:p>
        </p:txBody>
      </p:sp>
      <p:sp>
        <p:nvSpPr>
          <p:cNvPr id="43017" name="Line 9">
            <a:extLst>
              <a:ext uri="{FF2B5EF4-FFF2-40B4-BE49-F238E27FC236}">
                <a16:creationId xmlns:a16="http://schemas.microsoft.com/office/drawing/2014/main" id="{6F9ED6A9-53F0-4006-BBFD-EC4D22A774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29263" y="1481138"/>
            <a:ext cx="58737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3018" name="Text Box 10">
            <a:extLst>
              <a:ext uri="{FF2B5EF4-FFF2-40B4-BE49-F238E27FC236}">
                <a16:creationId xmlns:a16="http://schemas.microsoft.com/office/drawing/2014/main" id="{C6004CDB-6891-4FCF-8815-941FA45BA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4486275"/>
            <a:ext cx="4268788" cy="91598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Je-li obraz adresy přítomen v cache, musí se shodovat i zbývajících horních 21 bitů adresy (fungují zde jako klíč)</a:t>
            </a:r>
          </a:p>
        </p:txBody>
      </p:sp>
      <p:sp>
        <p:nvSpPr>
          <p:cNvPr id="43019" name="Text Box 11">
            <a:extLst>
              <a:ext uri="{FF2B5EF4-FFF2-40B4-BE49-F238E27FC236}">
                <a16:creationId xmlns:a16="http://schemas.microsoft.com/office/drawing/2014/main" id="{0F3094FB-4A51-4173-B806-90F8A516C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25" y="3222625"/>
            <a:ext cx="4397375" cy="91598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Na jedné pozici je uloženo hned 16 bajtů – výměna dat mezi operační pamětí a cache probíhá po 16B </a:t>
            </a:r>
          </a:p>
        </p:txBody>
      </p:sp>
      <p:sp>
        <p:nvSpPr>
          <p:cNvPr id="43020" name="Text Box 12">
            <a:extLst>
              <a:ext uri="{FF2B5EF4-FFF2-40B4-BE49-F238E27FC236}">
                <a16:creationId xmlns:a16="http://schemas.microsoft.com/office/drawing/2014/main" id="{D05ED0CA-03A9-48A4-919F-EB255ED1A7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5363" y="5942013"/>
            <a:ext cx="3700462" cy="91598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Nejnižší 4 bity adresy vyberou jeden konkrétní z 16 bajtů ležících na jednom „řádku“ paměti</a:t>
            </a:r>
          </a:p>
        </p:txBody>
      </p:sp>
      <p:sp>
        <p:nvSpPr>
          <p:cNvPr id="43021" name="Line 13">
            <a:extLst>
              <a:ext uri="{FF2B5EF4-FFF2-40B4-BE49-F238E27FC236}">
                <a16:creationId xmlns:a16="http://schemas.microsoft.com/office/drawing/2014/main" id="{B7E74998-63F4-4B99-B21D-27094DC2E0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51538" y="6138863"/>
            <a:ext cx="522287" cy="117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3022" name="Line 14">
            <a:extLst>
              <a:ext uri="{FF2B5EF4-FFF2-40B4-BE49-F238E27FC236}">
                <a16:creationId xmlns:a16="http://schemas.microsoft.com/office/drawing/2014/main" id="{9AA92739-4F8F-416E-813C-1F72B65043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80113" y="2133600"/>
            <a:ext cx="434975" cy="4092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6" grpId="0" animBg="1"/>
      <p:bldP spid="43018" grpId="0" animBg="1"/>
      <p:bldP spid="43019" grpId="0" animBg="1"/>
      <p:bldP spid="4302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75C93038-AFF2-48C9-9F3F-EC2135F326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Kontrolní otázky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445D3D0A-4F55-48CE-9461-EF60FD966D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cs-CZ" altLang="cs-CZ" sz="1300" dirty="0"/>
              <a:t>Jaký typ (technologie) paměti se používá pro výrobu </a:t>
            </a:r>
            <a:r>
              <a:rPr lang="cs-CZ" altLang="cs-CZ" sz="1300" dirty="0" err="1"/>
              <a:t>cache</a:t>
            </a:r>
            <a:r>
              <a:rPr lang="cs-CZ" altLang="cs-CZ" sz="1300" dirty="0"/>
              <a:t> a proč ?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300" dirty="0"/>
              <a:t>Která úroveň </a:t>
            </a:r>
            <a:r>
              <a:rPr lang="cs-CZ" altLang="cs-CZ" sz="1300" dirty="0" err="1"/>
              <a:t>cache</a:t>
            </a:r>
            <a:r>
              <a:rPr lang="cs-CZ" altLang="cs-CZ" sz="1300" dirty="0"/>
              <a:t> bude nejrychlejší L1, L2 nebo L3 ?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300" dirty="0"/>
              <a:t>Která úroveň </a:t>
            </a:r>
            <a:r>
              <a:rPr lang="cs-CZ" altLang="cs-CZ" sz="1300" dirty="0" err="1"/>
              <a:t>cache</a:t>
            </a:r>
            <a:r>
              <a:rPr lang="cs-CZ" altLang="cs-CZ" sz="1300" dirty="0"/>
              <a:t> bude mít největší kapacitu L1, L2 nebo L3 ?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300" dirty="0"/>
              <a:t>Který mikroprocesor jako první obsahoval integrovanou interní </a:t>
            </a:r>
            <a:r>
              <a:rPr lang="cs-CZ" altLang="cs-CZ" sz="1300" dirty="0" err="1"/>
              <a:t>cache</a:t>
            </a:r>
            <a:r>
              <a:rPr lang="cs-CZ" altLang="cs-CZ" sz="1300" dirty="0"/>
              <a:t> ?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300" dirty="0"/>
              <a:t>Co je to LRU strategie ?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300" dirty="0"/>
              <a:t>Jak funguje </a:t>
            </a:r>
            <a:r>
              <a:rPr lang="cs-CZ" altLang="cs-CZ" sz="1300" dirty="0" err="1"/>
              <a:t>write-back</a:t>
            </a:r>
            <a:r>
              <a:rPr lang="cs-CZ" altLang="cs-CZ" sz="1300" dirty="0"/>
              <a:t> ? Proč je to lepší řešení než </a:t>
            </a:r>
            <a:r>
              <a:rPr lang="cs-CZ" altLang="cs-CZ" sz="1300" dirty="0" err="1"/>
              <a:t>write-through</a:t>
            </a:r>
            <a:r>
              <a:rPr lang="cs-CZ" altLang="cs-CZ" sz="1300" dirty="0"/>
              <a:t> ?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300" dirty="0"/>
              <a:t>Vysvětlete pojem "asociativní paměť"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300" dirty="0"/>
              <a:t>Proč se dnes prakticky </a:t>
            </a:r>
            <a:r>
              <a:rPr lang="cs-CZ" altLang="cs-CZ" sz="1300" dirty="0" err="1"/>
              <a:t>nepoužívájí</a:t>
            </a:r>
            <a:r>
              <a:rPr lang="cs-CZ" altLang="cs-CZ" sz="1300" dirty="0"/>
              <a:t> plně asociativní </a:t>
            </a:r>
            <a:r>
              <a:rPr lang="cs-CZ" altLang="cs-CZ" sz="1300" dirty="0" err="1"/>
              <a:t>cache</a:t>
            </a:r>
            <a:r>
              <a:rPr lang="cs-CZ" altLang="cs-CZ" sz="1300" dirty="0"/>
              <a:t> paměti ?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300" dirty="0"/>
              <a:t>Plně asociativní paměť s kapacitou 1 kB používá blok dat 1B. Fyzická adresa má 32b. Jak široký bude klíč ? Kolik komparátorů bude paměť obsahovat ?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300" dirty="0"/>
              <a:t>Plně asociativní paměť s kapacitou 1 kB používá blok dat 2B. Fyzická adresa má 32b. Jak široký bude klíč ? Kolik komparátorů bude paměť obsahovat ? Jaký další bajt se do paměti přesune spolu s bajtem z adresy 12344321h ? Jaký klíč bude u tohoto dvoubajtového bloku uveden ?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300" dirty="0"/>
              <a:t>Plně asociativní paměť s kapacitou 1 kB používá blok dat 4B. Fyzická adresa má 32b. Jak široký bude klíč ? Kolik komparátorů bude paměť obsahovat ? Jaké další tři bajty (z jakých adres) se do paměti přesune spolu s bajtem z adresy 43211234h ? Jaký klíč bude u tohoto čtyřbajtového bloku uveden ?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300" dirty="0"/>
              <a:t>Plně asociativní paměť s kapacitou 2 kB používá blok dat 8B. Fyzická adresa má 32b. Jak široký bude klíč ? Kolik komparátorů bude paměť obsahovat ? Jakých dalších sedm bajtů (z jakých adres) se do paměti přesune spolu s bajtem z adresy </a:t>
            </a:r>
            <a:r>
              <a:rPr lang="cs-CZ" altLang="cs-CZ" sz="1300" dirty="0" err="1"/>
              <a:t>ABCDABCDh</a:t>
            </a:r>
            <a:r>
              <a:rPr lang="cs-CZ" altLang="cs-CZ" sz="1300" dirty="0"/>
              <a:t> ? Jaký klíč bude u tohoto osmibajtového bloku uveden ?</a:t>
            </a:r>
          </a:p>
          <a:p>
            <a:pPr eaLnBrk="1" hangingPunct="1">
              <a:lnSpc>
                <a:spcPct val="80000"/>
              </a:lnSpc>
            </a:pPr>
            <a:endParaRPr lang="cs-CZ" altLang="cs-CZ" sz="13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B1E85CB7-44BE-49B6-BBA9-11A0B09549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Kontrolní otázky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56956D0A-7808-4943-BAB5-820499425E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>
              <a:lnSpc>
                <a:spcPct val="80000"/>
              </a:lnSpc>
            </a:pPr>
            <a:r>
              <a:rPr lang="cs-CZ" altLang="cs-CZ" sz="1700" dirty="0"/>
              <a:t>V </a:t>
            </a:r>
            <a:r>
              <a:rPr lang="cs-CZ" altLang="cs-CZ" sz="1700" b="1" dirty="0"/>
              <a:t>přímo mapované</a:t>
            </a:r>
            <a:r>
              <a:rPr lang="cs-CZ" altLang="cs-CZ" sz="1700" dirty="0"/>
              <a:t> </a:t>
            </a:r>
            <a:r>
              <a:rPr lang="cs-CZ" altLang="cs-CZ" sz="1700" dirty="0" err="1"/>
              <a:t>cache</a:t>
            </a:r>
            <a:r>
              <a:rPr lang="cs-CZ" altLang="cs-CZ" sz="1700" dirty="0"/>
              <a:t> jsou uloženy bajty a klíče znázorněným způsobem. Paměť pracuje s blokem dat o velikosti 4B. Určete originální adresu dvou podtržených bajtů (na jaké fyzické adrese v operační paměti leží originál těchto bajtů). Zobrazeny jsou první dva řádky paměti Fyzická adresa je 32-bitová.</a:t>
            </a:r>
          </a:p>
          <a:p>
            <a:pPr marL="571500" indent="-571500" eaLnBrk="1" hangingPunct="1">
              <a:lnSpc>
                <a:spcPct val="80000"/>
              </a:lnSpc>
              <a:buFont typeface="Wingdings" panose="05000000000000000000" pitchFamily="2" charset="2"/>
              <a:buChar char=" "/>
            </a:pPr>
            <a:endParaRPr lang="cs-CZ" altLang="cs-CZ" sz="1700" u="sng" dirty="0"/>
          </a:p>
          <a:p>
            <a:pPr marL="571500" indent="-571500" eaLnBrk="1" hangingPunct="1">
              <a:lnSpc>
                <a:spcPct val="80000"/>
              </a:lnSpc>
              <a:buFont typeface="Wingdings" panose="05000000000000000000" pitchFamily="2" charset="2"/>
              <a:buChar char=" "/>
            </a:pPr>
            <a:r>
              <a:rPr lang="cs-CZ" altLang="cs-CZ" sz="1700" u="sng" dirty="0"/>
              <a:t>Klíč	Bajty</a:t>
            </a:r>
          </a:p>
          <a:p>
            <a:pPr marL="571500" indent="-571500" eaLnBrk="1" hangingPunct="1">
              <a:lnSpc>
                <a:spcPct val="80000"/>
              </a:lnSpc>
              <a:buFont typeface="Wingdings" panose="05000000000000000000" pitchFamily="2" charset="2"/>
              <a:buChar char=" "/>
            </a:pPr>
            <a:r>
              <a:rPr lang="cs-CZ" altLang="cs-CZ" sz="1700" dirty="0">
                <a:latin typeface="Courier New" panose="02070309020205020404" pitchFamily="49" charset="0"/>
              </a:rPr>
              <a:t>C26	A5 </a:t>
            </a:r>
            <a:r>
              <a:rPr lang="cs-CZ" altLang="cs-CZ" sz="1700" u="sng" dirty="0">
                <a:latin typeface="Courier New" panose="02070309020205020404" pitchFamily="49" charset="0"/>
              </a:rPr>
              <a:t>C4</a:t>
            </a:r>
            <a:r>
              <a:rPr lang="cs-CZ" altLang="cs-CZ" sz="1700" dirty="0">
                <a:latin typeface="Courier New" panose="02070309020205020404" pitchFamily="49" charset="0"/>
              </a:rPr>
              <a:t>	00 2B</a:t>
            </a:r>
          </a:p>
          <a:p>
            <a:pPr marL="571500" indent="-571500" eaLnBrk="1" hangingPunct="1">
              <a:lnSpc>
                <a:spcPct val="80000"/>
              </a:lnSpc>
              <a:buFont typeface="Wingdings" panose="05000000000000000000" pitchFamily="2" charset="2"/>
              <a:buChar char=" "/>
            </a:pPr>
            <a:r>
              <a:rPr lang="cs-CZ" altLang="cs-CZ" sz="1700" dirty="0">
                <a:latin typeface="Courier New" panose="02070309020205020404" pitchFamily="49" charset="0"/>
              </a:rPr>
              <a:t>D4A	D2 A3 B5 </a:t>
            </a:r>
            <a:r>
              <a:rPr lang="cs-CZ" altLang="cs-CZ" sz="1700" u="sng" dirty="0">
                <a:latin typeface="Courier New" panose="02070309020205020404" pitchFamily="49" charset="0"/>
              </a:rPr>
              <a:t>C1</a:t>
            </a:r>
            <a:endParaRPr lang="cs-CZ" altLang="cs-CZ" sz="1700" dirty="0">
              <a:latin typeface="Courier New" panose="02070309020205020404" pitchFamily="49" charset="0"/>
            </a:endParaRPr>
          </a:p>
          <a:p>
            <a:pPr marL="571500" indent="-571500" eaLnBrk="1" hangingPunct="1">
              <a:lnSpc>
                <a:spcPct val="80000"/>
              </a:lnSpc>
            </a:pPr>
            <a:endParaRPr lang="cs-CZ" altLang="cs-CZ" sz="1700" dirty="0">
              <a:latin typeface="Courier New" panose="02070309020205020404" pitchFamily="49" charset="0"/>
            </a:endParaRPr>
          </a:p>
          <a:p>
            <a:pPr marL="571500" indent="-571500" eaLnBrk="1" hangingPunct="1">
              <a:lnSpc>
                <a:spcPct val="80000"/>
              </a:lnSpc>
            </a:pPr>
            <a:r>
              <a:rPr lang="cs-CZ" altLang="cs-CZ" sz="1700" dirty="0"/>
              <a:t>Do osmicestné paměti </a:t>
            </a:r>
            <a:r>
              <a:rPr lang="cs-CZ" altLang="cs-CZ" sz="1700" dirty="0" err="1"/>
              <a:t>Cache</a:t>
            </a:r>
            <a:r>
              <a:rPr lang="cs-CZ" altLang="cs-CZ" sz="1700" dirty="0"/>
              <a:t> s kapacitou 512 kB byl přesunut bajt z adresy 12349876h. Paměť používá 4096 tříd. </a:t>
            </a:r>
          </a:p>
          <a:p>
            <a:pPr marL="839788" lvl="1" indent="-495300" eaLnBrk="1" hangingPunct="1">
              <a:lnSpc>
                <a:spcPct val="80000"/>
              </a:lnSpc>
            </a:pPr>
            <a:r>
              <a:rPr lang="cs-CZ" altLang="cs-CZ" sz="1500" dirty="0"/>
              <a:t>Jaké další sousední bajty (z jakých adres) byly přesunuty do </a:t>
            </a:r>
            <a:r>
              <a:rPr lang="cs-CZ" altLang="cs-CZ" sz="1500" dirty="0" err="1"/>
              <a:t>Cache</a:t>
            </a:r>
            <a:r>
              <a:rPr lang="cs-CZ" altLang="cs-CZ" sz="1500" dirty="0"/>
              <a:t> spolu s bajtem z uvedené adresy ?</a:t>
            </a:r>
          </a:p>
          <a:p>
            <a:pPr marL="839788" lvl="1" indent="-495300" eaLnBrk="1" hangingPunct="1">
              <a:lnSpc>
                <a:spcPct val="80000"/>
              </a:lnSpc>
            </a:pPr>
            <a:r>
              <a:rPr lang="cs-CZ" altLang="cs-CZ" sz="1500" dirty="0"/>
              <a:t>Jaký klíč je uveden u tohoto bloku ?</a:t>
            </a:r>
          </a:p>
          <a:p>
            <a:pPr marL="839788" lvl="1" indent="-495300" eaLnBrk="1" hangingPunct="1">
              <a:lnSpc>
                <a:spcPct val="80000"/>
              </a:lnSpc>
            </a:pPr>
            <a:r>
              <a:rPr lang="cs-CZ" altLang="cs-CZ" sz="1500" dirty="0"/>
              <a:t>Na kolikátém řádku tabulky </a:t>
            </a:r>
            <a:r>
              <a:rPr lang="cs-CZ" altLang="cs-CZ" sz="1500" dirty="0" err="1"/>
              <a:t>cache</a:t>
            </a:r>
            <a:r>
              <a:rPr lang="cs-CZ" altLang="cs-CZ" sz="1500" dirty="0"/>
              <a:t> bude blok uložen ?</a:t>
            </a:r>
          </a:p>
          <a:p>
            <a:pPr marL="839788" lvl="1" indent="-495300" eaLnBrk="1" hangingPunct="1">
              <a:lnSpc>
                <a:spcPct val="80000"/>
              </a:lnSpc>
            </a:pPr>
            <a:r>
              <a:rPr lang="cs-CZ" altLang="cs-CZ" sz="1500" dirty="0"/>
              <a:t>Kolik komparátorů musí obsahovat tato </a:t>
            </a:r>
            <a:r>
              <a:rPr lang="cs-CZ" altLang="cs-CZ" sz="1500" dirty="0" err="1"/>
              <a:t>cache</a:t>
            </a:r>
            <a:r>
              <a:rPr lang="cs-CZ" altLang="cs-CZ" sz="1500" dirty="0"/>
              <a:t> ?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502C6E7D-D22E-4787-AF90-6A312CC5E3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Kontrolní otázky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2DEF0099-6EBB-48C2-9DFA-C373D6CEF4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cs-CZ" altLang="cs-CZ" sz="1700" dirty="0"/>
          </a:p>
          <a:p>
            <a:pPr lvl="1" eaLnBrk="1" hangingPunct="1">
              <a:lnSpc>
                <a:spcPct val="80000"/>
              </a:lnSpc>
            </a:pPr>
            <a:r>
              <a:rPr lang="cs-CZ" altLang="cs-CZ" sz="1500" dirty="0"/>
              <a:t>Vysvětlete, proč třídu určují nižší bity a jako klíč jsou použity nejvyšší bity fyzické adresy a ne naopak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500" dirty="0"/>
              <a:t>Kolikabitový klíč bude použit v paměti </a:t>
            </a:r>
            <a:r>
              <a:rPr lang="cs-CZ" altLang="cs-CZ" sz="1500" dirty="0" err="1"/>
              <a:t>cache</a:t>
            </a:r>
            <a:r>
              <a:rPr lang="cs-CZ" altLang="cs-CZ" sz="1500" dirty="0"/>
              <a:t> se stupněm asociativity 3, počet tříd=1024, fyzická adresa je 32-bitová, ukládá se blok 16 bajtů.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500" dirty="0"/>
              <a:t>Jakou kapacitu má paměť </a:t>
            </a:r>
            <a:r>
              <a:rPr lang="cs-CZ" altLang="cs-CZ" sz="1500" dirty="0" err="1"/>
              <a:t>cache</a:t>
            </a:r>
            <a:r>
              <a:rPr lang="cs-CZ" altLang="cs-CZ" sz="1500" dirty="0"/>
              <a:t>, platí-li n=2, počet tříd=256, </a:t>
            </a:r>
            <a:r>
              <a:rPr lang="cs-CZ" altLang="cs-CZ" sz="1500" dirty="0" err="1"/>
              <a:t>cachuje</a:t>
            </a:r>
            <a:r>
              <a:rPr lang="cs-CZ" altLang="cs-CZ" sz="1500" dirty="0"/>
              <a:t> se blok 4 bajtů, fyzická adresa je 32-bitová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500" dirty="0"/>
              <a:t>Jaký stupeň asociativity používá 16 kB </a:t>
            </a:r>
            <a:r>
              <a:rPr lang="cs-CZ" altLang="cs-CZ" sz="1500" dirty="0" err="1"/>
              <a:t>cache</a:t>
            </a:r>
            <a:r>
              <a:rPr lang="cs-CZ" altLang="cs-CZ" sz="1500" dirty="0"/>
              <a:t> paměť, počet tříd=512, ukládá se blok 8 bajtů. Dále určete které bity adresy budou klíčem a které určují třídu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500" dirty="0"/>
              <a:t>Jakou kapacitu má 4-cestná </a:t>
            </a:r>
            <a:r>
              <a:rPr lang="cs-CZ" altLang="cs-CZ" sz="1500" dirty="0" err="1"/>
              <a:t>cache</a:t>
            </a:r>
            <a:r>
              <a:rPr lang="cs-CZ" altLang="cs-CZ" sz="1500" dirty="0"/>
              <a:t> paměť, jestliže se používá 12b klíč a data se ukládají v blocích 16 B ?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500" dirty="0" err="1"/>
              <a:t>Cache</a:t>
            </a:r>
            <a:r>
              <a:rPr lang="cs-CZ" altLang="cs-CZ" sz="1500" dirty="0"/>
              <a:t> paměť má kapacitu 128 kB, je jednocestná a používá blok 16B. Mohou ležet v </a:t>
            </a:r>
            <a:r>
              <a:rPr lang="cs-CZ" altLang="cs-CZ" sz="1500" dirty="0" err="1"/>
              <a:t>cache</a:t>
            </a:r>
            <a:r>
              <a:rPr lang="cs-CZ" altLang="cs-CZ" sz="1500" dirty="0"/>
              <a:t> paměti současně bajty z adres 1ABC1234h a 12344567h ?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500" dirty="0" err="1"/>
              <a:t>Cache</a:t>
            </a:r>
            <a:r>
              <a:rPr lang="cs-CZ" altLang="cs-CZ" sz="1500" dirty="0"/>
              <a:t> paměť má kapacitu 128 kB, je dvoucestná a používá blok 16B. Mohou ležet v </a:t>
            </a:r>
            <a:r>
              <a:rPr lang="cs-CZ" altLang="cs-CZ" sz="1500" dirty="0" err="1"/>
              <a:t>cache</a:t>
            </a:r>
            <a:r>
              <a:rPr lang="cs-CZ" altLang="cs-CZ" sz="1500" dirty="0"/>
              <a:t> paměti současně bajty z adres 1ABCDEF1h a 1234ABCDh ?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500" dirty="0"/>
              <a:t>Do paměti </a:t>
            </a:r>
            <a:r>
              <a:rPr lang="cs-CZ" altLang="cs-CZ" sz="1500" dirty="0" err="1"/>
              <a:t>cache</a:t>
            </a:r>
            <a:r>
              <a:rPr lang="cs-CZ" altLang="cs-CZ" sz="1500" dirty="0"/>
              <a:t> byl uložen bajt z adresy 2345AABBh. Paměť používá 8-bajtové bloky dat. Jaké další adresy byly spolu s tímto bajtem v bloku zkopírovány do </a:t>
            </a:r>
            <a:r>
              <a:rPr lang="cs-CZ" altLang="cs-CZ" sz="1500" dirty="0" err="1"/>
              <a:t>cache</a:t>
            </a:r>
            <a:r>
              <a:rPr lang="cs-CZ" altLang="cs-CZ" sz="1500" dirty="0"/>
              <a:t> ?</a:t>
            </a:r>
          </a:p>
          <a:p>
            <a:pPr eaLnBrk="1" hangingPunct="1">
              <a:lnSpc>
                <a:spcPct val="80000"/>
              </a:lnSpc>
            </a:pPr>
            <a:endParaRPr lang="cs-CZ" altLang="cs-CZ" sz="17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cs-CZ" altLang="cs-CZ" sz="1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B10F49-4869-4ED0-8B63-8991F4443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Přímo mapovaná </a:t>
            </a:r>
            <a:r>
              <a:rPr lang="cs-CZ" dirty="0" err="1"/>
              <a:t>cache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A67A4AA-DA74-44AE-83F8-D6378C9CD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411662"/>
          </a:xfrm>
        </p:spPr>
        <p:txBody>
          <a:bodyPr/>
          <a:lstStyle/>
          <a:p>
            <a:r>
              <a:rPr lang="cs-CZ" sz="1400" b="1" dirty="0"/>
              <a:t>Příklad</a:t>
            </a:r>
          </a:p>
          <a:p>
            <a:r>
              <a:rPr lang="cs-CZ" sz="1400" dirty="0"/>
              <a:t>Přímo mapovaná </a:t>
            </a:r>
            <a:r>
              <a:rPr lang="cs-CZ" sz="1400" dirty="0" err="1"/>
              <a:t>cache</a:t>
            </a:r>
            <a:r>
              <a:rPr lang="cs-CZ" sz="1400" dirty="0"/>
              <a:t> má kapacitu </a:t>
            </a:r>
            <a:r>
              <a:rPr lang="cs-CZ" sz="1400" b="1" dirty="0"/>
              <a:t>1 kB</a:t>
            </a:r>
            <a:r>
              <a:rPr lang="cs-CZ" sz="1400" dirty="0"/>
              <a:t>. Data jsou v </a:t>
            </a:r>
            <a:r>
              <a:rPr lang="cs-CZ" sz="1400" dirty="0" err="1"/>
              <a:t>cache</a:t>
            </a:r>
            <a:r>
              <a:rPr lang="cs-CZ" sz="1400" dirty="0"/>
              <a:t> ukládána po jednom bajtu (tedy nejsou ukládána po blocích) a </a:t>
            </a:r>
            <a:r>
              <a:rPr lang="cs-CZ" sz="1400" dirty="0" err="1"/>
              <a:t>cache</a:t>
            </a:r>
            <a:r>
              <a:rPr lang="cs-CZ" sz="1400" dirty="0"/>
              <a:t> má 1024 řádků</a:t>
            </a:r>
          </a:p>
          <a:p>
            <a:r>
              <a:rPr lang="cs-CZ" sz="1400" dirty="0"/>
              <a:t>Na kolikátém řádku v </a:t>
            </a:r>
            <a:r>
              <a:rPr lang="cs-CZ" sz="1400" dirty="0" err="1"/>
              <a:t>cache</a:t>
            </a:r>
            <a:r>
              <a:rPr lang="cs-CZ" sz="1400" dirty="0"/>
              <a:t> bude uložen bajt z adresy 12345678h?</a:t>
            </a:r>
          </a:p>
          <a:p>
            <a:endParaRPr lang="cs-CZ" sz="1400" dirty="0"/>
          </a:p>
          <a:p>
            <a:r>
              <a:rPr lang="cs-CZ" sz="1400" dirty="0"/>
              <a:t>12345678h = 00010010001101000101011001111000 b</a:t>
            </a:r>
          </a:p>
          <a:p>
            <a:r>
              <a:rPr lang="cs-CZ" sz="1400" dirty="0" err="1"/>
              <a:t>Cache</a:t>
            </a:r>
            <a:r>
              <a:rPr lang="cs-CZ" sz="1400" dirty="0"/>
              <a:t> má 1024 řádků – adresy se rozdělí do 1024 tříd</a:t>
            </a:r>
          </a:p>
          <a:p>
            <a:r>
              <a:rPr lang="cs-CZ" sz="1400" dirty="0"/>
              <a:t>K určení čísla třídy potřebujeme 10 bitů (2</a:t>
            </a:r>
            <a:r>
              <a:rPr lang="cs-CZ" sz="1400" baseline="30000" dirty="0"/>
              <a:t>10</a:t>
            </a:r>
            <a:r>
              <a:rPr lang="cs-CZ" sz="1400" dirty="0"/>
              <a:t> = 1024)</a:t>
            </a:r>
          </a:p>
          <a:p>
            <a:r>
              <a:rPr lang="cs-CZ" sz="1400" dirty="0"/>
              <a:t>Třídu určíme pomocí posledních 10 bitů adresy</a:t>
            </a:r>
          </a:p>
          <a:p>
            <a:r>
              <a:rPr lang="cs-CZ" sz="1400" i="1" dirty="0"/>
              <a:t>0001001000110100010101</a:t>
            </a:r>
            <a:r>
              <a:rPr lang="cs-CZ" sz="1400" dirty="0"/>
              <a:t> </a:t>
            </a:r>
            <a:r>
              <a:rPr lang="cs-CZ" sz="1400" b="1" dirty="0"/>
              <a:t>1001111000</a:t>
            </a:r>
            <a:r>
              <a:rPr lang="cs-CZ" sz="1400" dirty="0"/>
              <a:t> </a:t>
            </a:r>
          </a:p>
          <a:p>
            <a:r>
              <a:rPr lang="cs-CZ" sz="1400" dirty="0"/>
              <a:t>Třídu tedy určují bity </a:t>
            </a:r>
            <a:r>
              <a:rPr lang="cs-CZ" sz="1400" b="1" dirty="0"/>
              <a:t>1001111000 </a:t>
            </a:r>
            <a:r>
              <a:rPr lang="cs-CZ" sz="1400" dirty="0"/>
              <a:t>– to dává číselně </a:t>
            </a:r>
            <a:r>
              <a:rPr lang="cs-CZ" sz="1400" b="1" dirty="0"/>
              <a:t>632</a:t>
            </a:r>
          </a:p>
          <a:p>
            <a:endParaRPr lang="cs-CZ" sz="1400" dirty="0"/>
          </a:p>
          <a:p>
            <a:r>
              <a:rPr lang="cs-CZ" sz="1400" dirty="0"/>
              <a:t>Adresa 12345678h patří do třídy </a:t>
            </a:r>
            <a:r>
              <a:rPr lang="cs-CZ" sz="1400" b="1" dirty="0"/>
              <a:t>632</a:t>
            </a:r>
          </a:p>
          <a:p>
            <a:r>
              <a:rPr lang="cs-CZ" sz="1400" dirty="0"/>
              <a:t>Data z této adresy mohou být v </a:t>
            </a:r>
            <a:r>
              <a:rPr lang="cs-CZ" sz="1400" dirty="0" err="1"/>
              <a:t>cache</a:t>
            </a:r>
            <a:r>
              <a:rPr lang="cs-CZ" sz="1400" dirty="0"/>
              <a:t> uložena na </a:t>
            </a:r>
            <a:r>
              <a:rPr lang="cs-CZ" sz="1400" b="1" dirty="0"/>
              <a:t>632. řádku</a:t>
            </a:r>
          </a:p>
          <a:p>
            <a:r>
              <a:rPr lang="cs-CZ" sz="1400" dirty="0"/>
              <a:t>Jako </a:t>
            </a:r>
            <a:r>
              <a:rPr lang="cs-CZ" sz="1400" b="1" dirty="0"/>
              <a:t>klíč</a:t>
            </a:r>
            <a:r>
              <a:rPr lang="cs-CZ" sz="1400" dirty="0"/>
              <a:t> bude u tohoto záznamu uvedeno 22 bitů – </a:t>
            </a:r>
            <a:r>
              <a:rPr lang="cs-CZ" sz="1400" i="1" dirty="0"/>
              <a:t>0001001000110100010101</a:t>
            </a:r>
          </a:p>
          <a:p>
            <a:r>
              <a:rPr lang="cs-CZ" sz="1400" dirty="0"/>
              <a:t>Není třeba uvádět jako klíč celou 32-bitovou adresu</a:t>
            </a:r>
          </a:p>
          <a:p>
            <a:r>
              <a:rPr lang="cs-CZ" sz="1400" dirty="0"/>
              <a:t>Zbývajících 10 bitů adresy vyplývá z toho, že data leží na 632. řádku</a:t>
            </a:r>
          </a:p>
          <a:p>
            <a:r>
              <a:rPr lang="cs-CZ" sz="1400" dirty="0"/>
              <a:t>Pokud chce mikroprocesor pracovat s bajtem z adresy 12345678h, stačí hledat ho na 632. řádku a není nutné hledat na všech řádcích v </a:t>
            </a:r>
            <a:r>
              <a:rPr lang="cs-CZ" sz="1400" dirty="0" err="1"/>
              <a:t>cache</a:t>
            </a:r>
            <a:r>
              <a:rPr lang="cs-CZ" sz="1400" dirty="0"/>
              <a:t> – stačit bude </a:t>
            </a:r>
            <a:r>
              <a:rPr lang="cs-CZ" sz="1400" b="1" dirty="0"/>
              <a:t>jeden jediný komparátor</a:t>
            </a:r>
            <a:r>
              <a:rPr lang="cs-CZ" sz="1400" dirty="0"/>
              <a:t>, který porovná horních 22 bitů adresy s klíčem</a:t>
            </a:r>
          </a:p>
          <a:p>
            <a:endParaRPr lang="cs-CZ" sz="1400" dirty="0"/>
          </a:p>
          <a:p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667654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B10F49-4869-4ED0-8B63-8991F4443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Přímo mapovaná </a:t>
            </a:r>
            <a:r>
              <a:rPr lang="cs-CZ" dirty="0" err="1"/>
              <a:t>cache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A67A4AA-DA74-44AE-83F8-D6378C9CD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411662"/>
          </a:xfrm>
        </p:spPr>
        <p:txBody>
          <a:bodyPr/>
          <a:lstStyle/>
          <a:p>
            <a:r>
              <a:rPr lang="cs-CZ" sz="1400" b="1" dirty="0"/>
              <a:t>Příklad</a:t>
            </a:r>
          </a:p>
          <a:p>
            <a:r>
              <a:rPr lang="cs-CZ" sz="1400" dirty="0"/>
              <a:t>Přímo mapovaná </a:t>
            </a:r>
            <a:r>
              <a:rPr lang="cs-CZ" sz="1400" dirty="0" err="1"/>
              <a:t>cache</a:t>
            </a:r>
            <a:r>
              <a:rPr lang="cs-CZ" sz="1400" dirty="0"/>
              <a:t> má kapacitu </a:t>
            </a:r>
            <a:r>
              <a:rPr lang="cs-CZ" sz="1400" b="1" dirty="0"/>
              <a:t>256 B</a:t>
            </a:r>
            <a:r>
              <a:rPr lang="cs-CZ" sz="1400" dirty="0"/>
              <a:t>. Data jsou v </a:t>
            </a:r>
            <a:r>
              <a:rPr lang="cs-CZ" sz="1400" dirty="0" err="1"/>
              <a:t>cache</a:t>
            </a:r>
            <a:r>
              <a:rPr lang="cs-CZ" sz="1400" dirty="0"/>
              <a:t> ukládána po jednom bajtu (tedy nejsou ukládána po blocích) a </a:t>
            </a:r>
            <a:r>
              <a:rPr lang="cs-CZ" sz="1400" dirty="0" err="1"/>
              <a:t>cache</a:t>
            </a:r>
            <a:r>
              <a:rPr lang="cs-CZ" sz="1400" dirty="0"/>
              <a:t> má 256 řádků</a:t>
            </a:r>
          </a:p>
          <a:p>
            <a:r>
              <a:rPr lang="cs-CZ" sz="1400" dirty="0"/>
              <a:t>Na kolikátém řádku v </a:t>
            </a:r>
            <a:r>
              <a:rPr lang="cs-CZ" sz="1400" dirty="0" err="1"/>
              <a:t>cache</a:t>
            </a:r>
            <a:r>
              <a:rPr lang="cs-CZ" sz="1400" dirty="0"/>
              <a:t> bude uložen bajt z adresy 12345678h?</a:t>
            </a:r>
          </a:p>
          <a:p>
            <a:endParaRPr lang="cs-CZ" sz="1400" dirty="0"/>
          </a:p>
          <a:p>
            <a:r>
              <a:rPr lang="cs-CZ" sz="1400" dirty="0"/>
              <a:t>12345678h = 00010010001101000101011001111000 b</a:t>
            </a:r>
          </a:p>
          <a:p>
            <a:r>
              <a:rPr lang="cs-CZ" sz="1400" dirty="0" err="1"/>
              <a:t>Cache</a:t>
            </a:r>
            <a:r>
              <a:rPr lang="cs-CZ" sz="1400" dirty="0"/>
              <a:t> má 256 řádků – adresy se rozdělí do 256 tříd</a:t>
            </a:r>
          </a:p>
          <a:p>
            <a:r>
              <a:rPr lang="cs-CZ" sz="1400" dirty="0"/>
              <a:t>K určení čísla třídy potřebujeme 8 bitů (2</a:t>
            </a:r>
            <a:r>
              <a:rPr lang="cs-CZ" sz="1400" baseline="30000" dirty="0"/>
              <a:t>8</a:t>
            </a:r>
            <a:r>
              <a:rPr lang="cs-CZ" sz="1400" dirty="0"/>
              <a:t> = 256)</a:t>
            </a:r>
          </a:p>
          <a:p>
            <a:r>
              <a:rPr lang="cs-CZ" sz="1400" dirty="0"/>
              <a:t>Třídu určíme pomocí posledních 8 bitů adresy</a:t>
            </a:r>
          </a:p>
          <a:p>
            <a:r>
              <a:rPr lang="cs-CZ" sz="1400" i="1" dirty="0"/>
              <a:t>000100100011010001010110</a:t>
            </a:r>
            <a:r>
              <a:rPr lang="cs-CZ" sz="1400" dirty="0"/>
              <a:t> </a:t>
            </a:r>
            <a:r>
              <a:rPr lang="cs-CZ" sz="1400" b="1" dirty="0"/>
              <a:t>01111000</a:t>
            </a:r>
            <a:r>
              <a:rPr lang="cs-CZ" sz="1400" dirty="0"/>
              <a:t> </a:t>
            </a:r>
          </a:p>
          <a:p>
            <a:r>
              <a:rPr lang="cs-CZ" sz="1400" dirty="0"/>
              <a:t>Třídu tedy určují bity </a:t>
            </a:r>
            <a:r>
              <a:rPr lang="cs-CZ" sz="1400" b="1" dirty="0"/>
              <a:t>01111000 </a:t>
            </a:r>
            <a:r>
              <a:rPr lang="cs-CZ" sz="1400" dirty="0"/>
              <a:t>– to dává číselně </a:t>
            </a:r>
            <a:r>
              <a:rPr lang="cs-CZ" sz="1400" b="1" dirty="0"/>
              <a:t>120</a:t>
            </a:r>
          </a:p>
          <a:p>
            <a:endParaRPr lang="cs-CZ" sz="1400" dirty="0"/>
          </a:p>
          <a:p>
            <a:r>
              <a:rPr lang="cs-CZ" sz="1400" dirty="0"/>
              <a:t>Adresa 12345678h patří do třídy </a:t>
            </a:r>
            <a:r>
              <a:rPr lang="cs-CZ" sz="1400" b="1" dirty="0"/>
              <a:t>120</a:t>
            </a:r>
          </a:p>
          <a:p>
            <a:r>
              <a:rPr lang="cs-CZ" sz="1400" dirty="0"/>
              <a:t>Data z této adresy mohou být v </a:t>
            </a:r>
            <a:r>
              <a:rPr lang="cs-CZ" sz="1400" dirty="0" err="1"/>
              <a:t>cache</a:t>
            </a:r>
            <a:r>
              <a:rPr lang="cs-CZ" sz="1400" dirty="0"/>
              <a:t> uložena na </a:t>
            </a:r>
            <a:r>
              <a:rPr lang="cs-CZ" sz="1400" b="1" dirty="0"/>
              <a:t>120. řádku</a:t>
            </a:r>
          </a:p>
          <a:p>
            <a:r>
              <a:rPr lang="cs-CZ" sz="1400" dirty="0"/>
              <a:t>Jako </a:t>
            </a:r>
            <a:r>
              <a:rPr lang="cs-CZ" sz="1400" b="1" dirty="0"/>
              <a:t>klíč</a:t>
            </a:r>
            <a:r>
              <a:rPr lang="cs-CZ" sz="1400" dirty="0"/>
              <a:t> bude u tohoto záznamu uvedeno </a:t>
            </a:r>
            <a:r>
              <a:rPr lang="cs-CZ" sz="1400" b="1" dirty="0"/>
              <a:t>24 bitů </a:t>
            </a:r>
            <a:r>
              <a:rPr lang="cs-CZ" sz="1400" dirty="0"/>
              <a:t>– </a:t>
            </a:r>
            <a:r>
              <a:rPr lang="cs-CZ" sz="1400" i="1" dirty="0"/>
              <a:t>000100100011010001010110</a:t>
            </a:r>
          </a:p>
          <a:p>
            <a:endParaRPr lang="cs-CZ" sz="1400" dirty="0"/>
          </a:p>
          <a:p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1322091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B10F49-4869-4ED0-8B63-8991F4443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Přímo mapovaná </a:t>
            </a:r>
            <a:r>
              <a:rPr lang="cs-CZ" dirty="0" err="1"/>
              <a:t>cache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A67A4AA-DA74-44AE-83F8-D6378C9CD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91264" cy="5040560"/>
          </a:xfrm>
        </p:spPr>
        <p:txBody>
          <a:bodyPr/>
          <a:lstStyle/>
          <a:p>
            <a:r>
              <a:rPr lang="cs-CZ" sz="1400" b="1" dirty="0"/>
              <a:t>Příklad</a:t>
            </a:r>
          </a:p>
          <a:p>
            <a:r>
              <a:rPr lang="cs-CZ" sz="1400" dirty="0" err="1"/>
              <a:t>Cache</a:t>
            </a:r>
            <a:r>
              <a:rPr lang="cs-CZ" sz="1400" dirty="0"/>
              <a:t> je stejná jako v minulém příkladu, ale změnila se adresa</a:t>
            </a:r>
          </a:p>
          <a:p>
            <a:r>
              <a:rPr lang="cs-CZ" sz="1400" dirty="0"/>
              <a:t>Přímo mapovaná </a:t>
            </a:r>
            <a:r>
              <a:rPr lang="cs-CZ" sz="1400" dirty="0" err="1"/>
              <a:t>cache</a:t>
            </a:r>
            <a:r>
              <a:rPr lang="cs-CZ" sz="1400" dirty="0"/>
              <a:t> má kapacitu </a:t>
            </a:r>
            <a:r>
              <a:rPr lang="cs-CZ" sz="1400" b="1" dirty="0"/>
              <a:t>256 B</a:t>
            </a:r>
            <a:r>
              <a:rPr lang="cs-CZ" sz="1400" dirty="0"/>
              <a:t>. Data jsou v </a:t>
            </a:r>
            <a:r>
              <a:rPr lang="cs-CZ" sz="1400" dirty="0" err="1"/>
              <a:t>cache</a:t>
            </a:r>
            <a:r>
              <a:rPr lang="cs-CZ" sz="1400" dirty="0"/>
              <a:t> ukládána po jednom bajtu (tedy nejsou ukládána po blocích) a </a:t>
            </a:r>
            <a:r>
              <a:rPr lang="cs-CZ" sz="1400" dirty="0" err="1"/>
              <a:t>cache</a:t>
            </a:r>
            <a:r>
              <a:rPr lang="cs-CZ" sz="1400" dirty="0"/>
              <a:t> má 256 řádků</a:t>
            </a:r>
          </a:p>
          <a:p>
            <a:r>
              <a:rPr lang="cs-CZ" sz="1400" dirty="0"/>
              <a:t>Na kolikátém řádku v </a:t>
            </a:r>
            <a:r>
              <a:rPr lang="cs-CZ" sz="1400" dirty="0" err="1"/>
              <a:t>cache</a:t>
            </a:r>
            <a:r>
              <a:rPr lang="cs-CZ" sz="1400" dirty="0"/>
              <a:t> bude uložen bajt z adresy </a:t>
            </a:r>
            <a:r>
              <a:rPr lang="cs-CZ" sz="1400" b="1" dirty="0"/>
              <a:t>ABCDEF78h?</a:t>
            </a:r>
          </a:p>
          <a:p>
            <a:endParaRPr lang="cs-CZ" sz="1400" dirty="0"/>
          </a:p>
          <a:p>
            <a:r>
              <a:rPr lang="cs-CZ" sz="1400" dirty="0"/>
              <a:t>ABCDEF78h = 10101011110011011110111101111000 b</a:t>
            </a:r>
          </a:p>
          <a:p>
            <a:r>
              <a:rPr lang="cs-CZ" sz="1400" dirty="0" err="1"/>
              <a:t>Cache</a:t>
            </a:r>
            <a:r>
              <a:rPr lang="cs-CZ" sz="1400" dirty="0"/>
              <a:t> má 256 řádků – adresy se rozdělí do 256 tříd</a:t>
            </a:r>
          </a:p>
          <a:p>
            <a:r>
              <a:rPr lang="cs-CZ" sz="1400" dirty="0"/>
              <a:t>K určení čísla třídy potřebujeme 8 bitů (2</a:t>
            </a:r>
            <a:r>
              <a:rPr lang="cs-CZ" sz="1400" baseline="30000" dirty="0"/>
              <a:t>8</a:t>
            </a:r>
            <a:r>
              <a:rPr lang="cs-CZ" sz="1400" dirty="0"/>
              <a:t> = 256)</a:t>
            </a:r>
          </a:p>
          <a:p>
            <a:r>
              <a:rPr lang="cs-CZ" sz="1400" dirty="0"/>
              <a:t>Třídu určíme pomocí posledních 8 bitů adresy</a:t>
            </a:r>
          </a:p>
          <a:p>
            <a:r>
              <a:rPr lang="cs-CZ" sz="1400" i="1" dirty="0"/>
              <a:t>101010111100110111101111</a:t>
            </a:r>
            <a:r>
              <a:rPr lang="cs-CZ" sz="1400" dirty="0"/>
              <a:t> </a:t>
            </a:r>
            <a:r>
              <a:rPr lang="cs-CZ" sz="1400" b="1" dirty="0"/>
              <a:t>01111000 </a:t>
            </a:r>
          </a:p>
          <a:p>
            <a:r>
              <a:rPr lang="cs-CZ" sz="1400" dirty="0"/>
              <a:t>Třídu tedy určují bity </a:t>
            </a:r>
            <a:r>
              <a:rPr lang="cs-CZ" sz="1400" b="1" dirty="0"/>
              <a:t>01111000 </a:t>
            </a:r>
            <a:r>
              <a:rPr lang="cs-CZ" sz="1400" dirty="0"/>
              <a:t>– to dává číselně </a:t>
            </a:r>
            <a:r>
              <a:rPr lang="cs-CZ" sz="1400" b="1" dirty="0"/>
              <a:t>120</a:t>
            </a:r>
          </a:p>
          <a:p>
            <a:endParaRPr lang="cs-CZ" sz="1400" dirty="0"/>
          </a:p>
          <a:p>
            <a:r>
              <a:rPr lang="cs-CZ" sz="1400" dirty="0"/>
              <a:t>Adresa ABCDEF78h patří do také do třídy </a:t>
            </a:r>
            <a:r>
              <a:rPr lang="cs-CZ" sz="1400" b="1" dirty="0"/>
              <a:t>120 </a:t>
            </a:r>
            <a:r>
              <a:rPr lang="cs-CZ" sz="1400" dirty="0"/>
              <a:t>– patří do stejné třídy jako adresa 12345678h, se kterou jsme pracovali v minulém příkladu – obě adresy mají na konci stejných 8 bitů</a:t>
            </a:r>
            <a:endParaRPr lang="cs-CZ" sz="1400" b="1" dirty="0"/>
          </a:p>
          <a:p>
            <a:r>
              <a:rPr lang="cs-CZ" sz="1400" dirty="0"/>
              <a:t>Data z této adresy mohou být v </a:t>
            </a:r>
            <a:r>
              <a:rPr lang="cs-CZ" sz="1400" dirty="0" err="1"/>
              <a:t>cache</a:t>
            </a:r>
            <a:r>
              <a:rPr lang="cs-CZ" sz="1400" dirty="0"/>
              <a:t> uložena na </a:t>
            </a:r>
            <a:r>
              <a:rPr lang="cs-CZ" sz="1400" b="1" dirty="0"/>
              <a:t>120. řádku</a:t>
            </a:r>
          </a:p>
          <a:p>
            <a:r>
              <a:rPr lang="cs-CZ" sz="1400" b="1" dirty="0"/>
              <a:t>Adresy ABCDEF78h a 12345678h patří do stejné třídy </a:t>
            </a:r>
            <a:r>
              <a:rPr lang="cs-CZ" sz="1400" dirty="0"/>
              <a:t>a mohou uloženy pouze na 120. řádku</a:t>
            </a:r>
          </a:p>
          <a:p>
            <a:r>
              <a:rPr lang="cs-CZ" sz="1400" dirty="0"/>
              <a:t>V </a:t>
            </a:r>
            <a:r>
              <a:rPr lang="cs-CZ" sz="1400" dirty="0" err="1"/>
              <a:t>cache</a:t>
            </a:r>
            <a:r>
              <a:rPr lang="cs-CZ" sz="1400" dirty="0"/>
              <a:t> </a:t>
            </a:r>
            <a:r>
              <a:rPr lang="cs-CZ" sz="1400" b="1" dirty="0"/>
              <a:t>nemohou být uložena data z obou těchto adres zároveň </a:t>
            </a:r>
            <a:r>
              <a:rPr lang="cs-CZ" sz="1400" dirty="0"/>
              <a:t>– 120. řádek bude obsazen daty z jedné nebo druhé adresy</a:t>
            </a:r>
          </a:p>
          <a:p>
            <a:r>
              <a:rPr lang="cs-CZ" sz="1400" dirty="0"/>
              <a:t>Jako </a:t>
            </a:r>
            <a:r>
              <a:rPr lang="cs-CZ" sz="1400" b="1" dirty="0"/>
              <a:t>klíč</a:t>
            </a:r>
            <a:r>
              <a:rPr lang="cs-CZ" sz="1400" dirty="0"/>
              <a:t> bude u tohoto záznamu uvedeno </a:t>
            </a:r>
            <a:r>
              <a:rPr lang="cs-CZ" sz="1400" b="1" dirty="0"/>
              <a:t>24 bitů </a:t>
            </a:r>
            <a:r>
              <a:rPr lang="cs-CZ" sz="1400" dirty="0"/>
              <a:t>– </a:t>
            </a:r>
            <a:r>
              <a:rPr lang="cs-CZ" sz="1400" i="1" dirty="0"/>
              <a:t>101010111100110111101111</a:t>
            </a:r>
            <a:endParaRPr lang="cs-CZ" sz="1400" dirty="0"/>
          </a:p>
          <a:p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1938462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B10F49-4869-4ED0-8B63-8991F4443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Přímo mapovaná </a:t>
            </a:r>
            <a:r>
              <a:rPr lang="cs-CZ" dirty="0" err="1"/>
              <a:t>cache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A67A4AA-DA74-44AE-83F8-D6378C9CD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411662"/>
          </a:xfrm>
        </p:spPr>
        <p:txBody>
          <a:bodyPr/>
          <a:lstStyle/>
          <a:p>
            <a:r>
              <a:rPr lang="cs-CZ" sz="1400" b="1" dirty="0"/>
              <a:t>Příklad</a:t>
            </a:r>
          </a:p>
          <a:p>
            <a:r>
              <a:rPr lang="cs-CZ" sz="1400" dirty="0"/>
              <a:t>Přímo mapovaná </a:t>
            </a:r>
            <a:r>
              <a:rPr lang="cs-CZ" sz="1400" dirty="0" err="1"/>
              <a:t>cache</a:t>
            </a:r>
            <a:r>
              <a:rPr lang="cs-CZ" sz="1400" dirty="0"/>
              <a:t> má kapacitu </a:t>
            </a:r>
            <a:r>
              <a:rPr lang="cs-CZ" sz="1400" b="1" dirty="0"/>
              <a:t>8 kB</a:t>
            </a:r>
            <a:r>
              <a:rPr lang="cs-CZ" sz="1400" dirty="0"/>
              <a:t>. Data jsou v </a:t>
            </a:r>
            <a:r>
              <a:rPr lang="cs-CZ" sz="1400" dirty="0" err="1"/>
              <a:t>cache</a:t>
            </a:r>
            <a:r>
              <a:rPr lang="cs-CZ" sz="1400" dirty="0"/>
              <a:t> ukládána po jednom bajtu (tedy nejsou ukládána po blocích) a </a:t>
            </a:r>
            <a:r>
              <a:rPr lang="cs-CZ" sz="1400" dirty="0" err="1"/>
              <a:t>cache</a:t>
            </a:r>
            <a:r>
              <a:rPr lang="cs-CZ" sz="1400" dirty="0"/>
              <a:t> má 8192 řádků</a:t>
            </a:r>
          </a:p>
          <a:p>
            <a:r>
              <a:rPr lang="cs-CZ" sz="1400" dirty="0"/>
              <a:t>Na kolikátém řádku v </a:t>
            </a:r>
            <a:r>
              <a:rPr lang="cs-CZ" sz="1400" dirty="0" err="1"/>
              <a:t>cache</a:t>
            </a:r>
            <a:r>
              <a:rPr lang="cs-CZ" sz="1400" dirty="0"/>
              <a:t> bude uložen bajt z adresy 12345678h?</a:t>
            </a:r>
          </a:p>
          <a:p>
            <a:endParaRPr lang="cs-CZ" sz="1400" dirty="0"/>
          </a:p>
          <a:p>
            <a:r>
              <a:rPr lang="cs-CZ" sz="1400" dirty="0"/>
              <a:t>12345678h = 00010010001101000101011001111000 b</a:t>
            </a:r>
          </a:p>
          <a:p>
            <a:r>
              <a:rPr lang="cs-CZ" sz="1400" dirty="0" err="1"/>
              <a:t>Cache</a:t>
            </a:r>
            <a:r>
              <a:rPr lang="cs-CZ" sz="1400" dirty="0"/>
              <a:t> má 8192 řádků – adresy se rozdělí do 8192 tříd</a:t>
            </a:r>
          </a:p>
          <a:p>
            <a:r>
              <a:rPr lang="cs-CZ" sz="1400" dirty="0"/>
              <a:t>K určení čísla třídy potřebujeme 13 bitů (2</a:t>
            </a:r>
            <a:r>
              <a:rPr lang="cs-CZ" sz="1400" baseline="30000" dirty="0"/>
              <a:t>13</a:t>
            </a:r>
            <a:r>
              <a:rPr lang="cs-CZ" sz="1400" dirty="0"/>
              <a:t> = 8192)</a:t>
            </a:r>
          </a:p>
          <a:p>
            <a:r>
              <a:rPr lang="cs-CZ" sz="1400" dirty="0"/>
              <a:t>Třídu určíme pomocí posledních 13 bitů adresy</a:t>
            </a:r>
          </a:p>
          <a:p>
            <a:r>
              <a:rPr lang="cs-CZ" sz="1400" i="1" dirty="0"/>
              <a:t>0001001000110100010 </a:t>
            </a:r>
            <a:r>
              <a:rPr lang="cs-CZ" sz="1400" b="1" dirty="0"/>
              <a:t>1011001111000</a:t>
            </a:r>
            <a:r>
              <a:rPr lang="cs-CZ" sz="1400" dirty="0"/>
              <a:t> </a:t>
            </a:r>
          </a:p>
          <a:p>
            <a:r>
              <a:rPr lang="cs-CZ" sz="1400" dirty="0"/>
              <a:t>Třídu tedy určují bity </a:t>
            </a:r>
            <a:r>
              <a:rPr lang="cs-CZ" sz="1400" b="1" dirty="0"/>
              <a:t>1011001111000 </a:t>
            </a:r>
            <a:r>
              <a:rPr lang="cs-CZ" sz="1400" dirty="0"/>
              <a:t>– to dává číselně </a:t>
            </a:r>
            <a:r>
              <a:rPr lang="cs-CZ" sz="1400" b="1" dirty="0"/>
              <a:t>5752</a:t>
            </a:r>
          </a:p>
          <a:p>
            <a:endParaRPr lang="cs-CZ" sz="1400" dirty="0"/>
          </a:p>
          <a:p>
            <a:r>
              <a:rPr lang="cs-CZ" sz="1400" dirty="0"/>
              <a:t>Adresa 12345678h patří do třídy </a:t>
            </a:r>
            <a:r>
              <a:rPr lang="cs-CZ" sz="1400" b="1" dirty="0"/>
              <a:t>5752</a:t>
            </a:r>
          </a:p>
          <a:p>
            <a:r>
              <a:rPr lang="cs-CZ" sz="1400" dirty="0"/>
              <a:t>Data z této adresy mohou být v </a:t>
            </a:r>
            <a:r>
              <a:rPr lang="cs-CZ" sz="1400" dirty="0" err="1"/>
              <a:t>cache</a:t>
            </a:r>
            <a:r>
              <a:rPr lang="cs-CZ" sz="1400" dirty="0"/>
              <a:t> uložena na </a:t>
            </a:r>
            <a:r>
              <a:rPr lang="cs-CZ" sz="1400" b="1" dirty="0"/>
              <a:t>5752. řádku</a:t>
            </a:r>
          </a:p>
          <a:p>
            <a:r>
              <a:rPr lang="cs-CZ" sz="1400" dirty="0"/>
              <a:t>Jako </a:t>
            </a:r>
            <a:r>
              <a:rPr lang="cs-CZ" sz="1400" b="1" dirty="0"/>
              <a:t>klíč</a:t>
            </a:r>
            <a:r>
              <a:rPr lang="cs-CZ" sz="1400" dirty="0"/>
              <a:t> bude u tohoto záznamu uvedeno tentokrát jen </a:t>
            </a:r>
            <a:r>
              <a:rPr lang="cs-CZ" sz="1400" b="1" dirty="0"/>
              <a:t>19 bitů </a:t>
            </a:r>
            <a:r>
              <a:rPr lang="cs-CZ" sz="1400" dirty="0"/>
              <a:t>– </a:t>
            </a:r>
            <a:r>
              <a:rPr lang="cs-CZ" sz="1400" i="1" dirty="0"/>
              <a:t>0001001000110100010</a:t>
            </a:r>
          </a:p>
          <a:p>
            <a:endParaRPr lang="cs-CZ" sz="1400" dirty="0"/>
          </a:p>
          <a:p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1919376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B10F49-4869-4ED0-8B63-8991F4443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Přímo mapovaná </a:t>
            </a:r>
            <a:r>
              <a:rPr lang="cs-CZ" dirty="0" err="1"/>
              <a:t>cache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A67A4AA-DA74-44AE-83F8-D6378C9CD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5184576"/>
          </a:xfrm>
        </p:spPr>
        <p:txBody>
          <a:bodyPr/>
          <a:lstStyle/>
          <a:p>
            <a:r>
              <a:rPr lang="cs-CZ" sz="1400" b="1" dirty="0"/>
              <a:t>Příklad</a:t>
            </a:r>
          </a:p>
          <a:p>
            <a:r>
              <a:rPr lang="cs-CZ" sz="1400" dirty="0"/>
              <a:t>Přímo mapovaná </a:t>
            </a:r>
            <a:r>
              <a:rPr lang="cs-CZ" sz="1400" dirty="0" err="1"/>
              <a:t>cache</a:t>
            </a:r>
            <a:r>
              <a:rPr lang="cs-CZ" sz="1400" dirty="0"/>
              <a:t> má kapacitu </a:t>
            </a:r>
            <a:r>
              <a:rPr lang="cs-CZ" sz="1400" b="1" dirty="0"/>
              <a:t>8 kB = 8192 B</a:t>
            </a:r>
            <a:endParaRPr lang="cs-CZ" sz="1400" dirty="0"/>
          </a:p>
          <a:p>
            <a:r>
              <a:rPr lang="cs-CZ" sz="1400" dirty="0"/>
              <a:t>Data jsou v </a:t>
            </a:r>
            <a:r>
              <a:rPr lang="cs-CZ" sz="1400" dirty="0" err="1"/>
              <a:t>cache</a:t>
            </a:r>
            <a:r>
              <a:rPr lang="cs-CZ" sz="1400" dirty="0"/>
              <a:t> ukládána po </a:t>
            </a:r>
            <a:r>
              <a:rPr lang="cs-CZ" sz="1400" b="1" dirty="0"/>
              <a:t>blocích o velikosti 8 B</a:t>
            </a:r>
          </a:p>
          <a:p>
            <a:r>
              <a:rPr lang="cs-CZ" sz="1400" dirty="0" err="1"/>
              <a:t>Cache</a:t>
            </a:r>
            <a:r>
              <a:rPr lang="cs-CZ" sz="1400" dirty="0"/>
              <a:t> má tedy </a:t>
            </a:r>
            <a:r>
              <a:rPr lang="cs-CZ" sz="1400" b="1" dirty="0"/>
              <a:t>1024 řádků</a:t>
            </a:r>
            <a:r>
              <a:rPr lang="cs-CZ" sz="1400" dirty="0"/>
              <a:t>, na každém řádku leží </a:t>
            </a:r>
            <a:r>
              <a:rPr lang="cs-CZ" sz="1400" b="1" dirty="0"/>
              <a:t>blok 8 B dat</a:t>
            </a:r>
          </a:p>
          <a:p>
            <a:r>
              <a:rPr lang="cs-CZ" sz="1400" dirty="0"/>
              <a:t>Na kolikátém řádku v </a:t>
            </a:r>
            <a:r>
              <a:rPr lang="cs-CZ" sz="1400" dirty="0" err="1"/>
              <a:t>cache</a:t>
            </a:r>
            <a:r>
              <a:rPr lang="cs-CZ" sz="1400" dirty="0"/>
              <a:t> bude uložen bajt z adresy 12345678h?</a:t>
            </a:r>
          </a:p>
          <a:p>
            <a:endParaRPr lang="cs-CZ" sz="1400" dirty="0"/>
          </a:p>
          <a:p>
            <a:r>
              <a:rPr lang="cs-CZ" sz="1400" dirty="0"/>
              <a:t>12345678h = 00010010001101000101011001111000 b</a:t>
            </a:r>
          </a:p>
          <a:p>
            <a:r>
              <a:rPr lang="cs-CZ" sz="1400" dirty="0" err="1"/>
              <a:t>Cache</a:t>
            </a:r>
            <a:r>
              <a:rPr lang="cs-CZ" sz="1400" dirty="0"/>
              <a:t> má 1024 řádků – adresy se rozdělí do 1024 tříd</a:t>
            </a:r>
          </a:p>
          <a:p>
            <a:r>
              <a:rPr lang="cs-CZ" sz="1400" dirty="0"/>
              <a:t>K určení čísla třídy potřebujeme 10 bitů (2</a:t>
            </a:r>
            <a:r>
              <a:rPr lang="cs-CZ" sz="1400" baseline="30000" dirty="0"/>
              <a:t>10</a:t>
            </a:r>
            <a:r>
              <a:rPr lang="cs-CZ" sz="1400" dirty="0"/>
              <a:t> = 1024)</a:t>
            </a:r>
          </a:p>
          <a:p>
            <a:r>
              <a:rPr lang="cs-CZ" sz="1400" dirty="0"/>
              <a:t>Třídu určíme pomocí posledních 10 bitů adresy, které by jinak sloužily jako klíč</a:t>
            </a:r>
          </a:p>
          <a:p>
            <a:r>
              <a:rPr lang="cs-CZ" sz="1400" b="1" dirty="0"/>
              <a:t>Poslední tři bity adresy se nijak nevyužijí</a:t>
            </a:r>
            <a:r>
              <a:rPr lang="cs-CZ" sz="1400" dirty="0"/>
              <a:t>, protože se do </a:t>
            </a:r>
            <a:r>
              <a:rPr lang="cs-CZ" sz="1400" dirty="0" err="1"/>
              <a:t>cache</a:t>
            </a:r>
            <a:r>
              <a:rPr lang="cs-CZ" sz="1400" dirty="0"/>
              <a:t> data ukládají po blocích velkých 8 bajtů</a:t>
            </a:r>
          </a:p>
          <a:p>
            <a:r>
              <a:rPr lang="cs-CZ" sz="1400" dirty="0"/>
              <a:t>Každý takový blok začíná adresou, která je </a:t>
            </a:r>
            <a:r>
              <a:rPr lang="cs-CZ" sz="1400" b="1" dirty="0"/>
              <a:t>dělitelná číslem 8</a:t>
            </a:r>
            <a:r>
              <a:rPr lang="cs-CZ" sz="1400" dirty="0"/>
              <a:t>, tedy víme, že adresa, kterou blok začíná </a:t>
            </a:r>
            <a:r>
              <a:rPr lang="cs-CZ" sz="1400" b="1" dirty="0"/>
              <a:t>musí mít na konci tři nulové bity</a:t>
            </a:r>
          </a:p>
          <a:p>
            <a:r>
              <a:rPr lang="cs-CZ" sz="1400" i="1" dirty="0"/>
              <a:t>0001001000110100010 </a:t>
            </a:r>
            <a:r>
              <a:rPr lang="cs-CZ" sz="1400" b="1" dirty="0"/>
              <a:t>1011001111 </a:t>
            </a:r>
            <a:r>
              <a:rPr lang="cs-CZ" sz="1400" dirty="0"/>
              <a:t>000 </a:t>
            </a:r>
          </a:p>
          <a:p>
            <a:r>
              <a:rPr lang="cs-CZ" sz="1400" dirty="0"/>
              <a:t>Třídu tedy určují bity </a:t>
            </a:r>
            <a:r>
              <a:rPr lang="cs-CZ" sz="1400" b="1" dirty="0"/>
              <a:t>1011001111 </a:t>
            </a:r>
            <a:r>
              <a:rPr lang="cs-CZ" sz="1400" dirty="0"/>
              <a:t>– to dává číselně </a:t>
            </a:r>
            <a:r>
              <a:rPr lang="cs-CZ" sz="1400" b="1" dirty="0"/>
              <a:t>719</a:t>
            </a:r>
          </a:p>
          <a:p>
            <a:endParaRPr lang="cs-CZ" sz="1400" dirty="0"/>
          </a:p>
          <a:p>
            <a:r>
              <a:rPr lang="cs-CZ" sz="1400" dirty="0"/>
              <a:t>Adresa 12345678h patří do třídy </a:t>
            </a:r>
            <a:r>
              <a:rPr lang="cs-CZ" sz="1400" b="1" dirty="0"/>
              <a:t>719</a:t>
            </a:r>
          </a:p>
          <a:p>
            <a:r>
              <a:rPr lang="cs-CZ" sz="1400" dirty="0"/>
              <a:t>Data z této adresy mohou být v </a:t>
            </a:r>
            <a:r>
              <a:rPr lang="cs-CZ" sz="1400" dirty="0" err="1"/>
              <a:t>cache</a:t>
            </a:r>
            <a:r>
              <a:rPr lang="cs-CZ" sz="1400" dirty="0"/>
              <a:t> uložena na </a:t>
            </a:r>
            <a:r>
              <a:rPr lang="cs-CZ" sz="1400" b="1" dirty="0"/>
              <a:t>719. řádku</a:t>
            </a:r>
          </a:p>
          <a:p>
            <a:r>
              <a:rPr lang="cs-CZ" sz="1400" dirty="0"/>
              <a:t>Jako </a:t>
            </a:r>
            <a:r>
              <a:rPr lang="cs-CZ" sz="1400" b="1" dirty="0"/>
              <a:t>klíč</a:t>
            </a:r>
            <a:r>
              <a:rPr lang="cs-CZ" sz="1400" dirty="0"/>
              <a:t> bude u tohoto záznamu uvedeno </a:t>
            </a:r>
            <a:r>
              <a:rPr lang="cs-CZ" sz="1400" b="1" dirty="0"/>
              <a:t>19 bitů </a:t>
            </a:r>
            <a:r>
              <a:rPr lang="cs-CZ" sz="1400" dirty="0"/>
              <a:t>– </a:t>
            </a:r>
            <a:r>
              <a:rPr lang="cs-CZ" sz="1400" i="1" dirty="0"/>
              <a:t>0001001000110100010</a:t>
            </a:r>
          </a:p>
          <a:p>
            <a:r>
              <a:rPr lang="cs-CZ" sz="1400" i="1" dirty="0" err="1"/>
              <a:t>Cache</a:t>
            </a:r>
            <a:r>
              <a:rPr lang="cs-CZ" sz="1400" i="1" dirty="0"/>
              <a:t> je velmi efektivní – na každém řádku je 8 B dat (64 bitů) a k nim jen 19b klíč. V celé </a:t>
            </a:r>
            <a:r>
              <a:rPr lang="cs-CZ" sz="1400" i="1" dirty="0" err="1"/>
              <a:t>cache</a:t>
            </a:r>
            <a:r>
              <a:rPr lang="cs-CZ" sz="1400" i="1" dirty="0"/>
              <a:t> je jeden jediný 19-bitový komparátor</a:t>
            </a:r>
          </a:p>
          <a:p>
            <a:endParaRPr lang="cs-CZ" sz="1400" dirty="0"/>
          </a:p>
          <a:p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4231414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B10F49-4869-4ED0-8B63-8991F4443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Přímo mapovaná </a:t>
            </a:r>
            <a:r>
              <a:rPr lang="cs-CZ" dirty="0" err="1"/>
              <a:t>cache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A67A4AA-DA74-44AE-83F8-D6378C9CD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5184576"/>
          </a:xfrm>
        </p:spPr>
        <p:txBody>
          <a:bodyPr/>
          <a:lstStyle/>
          <a:p>
            <a:r>
              <a:rPr lang="cs-CZ" sz="1400" b="1" dirty="0"/>
              <a:t>Příklad</a:t>
            </a:r>
          </a:p>
          <a:p>
            <a:r>
              <a:rPr lang="cs-CZ" sz="1400" dirty="0"/>
              <a:t>Přímo mapovaná </a:t>
            </a:r>
            <a:r>
              <a:rPr lang="cs-CZ" sz="1400" dirty="0" err="1"/>
              <a:t>cache</a:t>
            </a:r>
            <a:r>
              <a:rPr lang="cs-CZ" sz="1400" dirty="0"/>
              <a:t> má kapacitu </a:t>
            </a:r>
            <a:r>
              <a:rPr lang="cs-CZ" sz="1400" b="1" dirty="0"/>
              <a:t>1 kB = 1024 B</a:t>
            </a:r>
            <a:endParaRPr lang="cs-CZ" sz="1400" dirty="0"/>
          </a:p>
          <a:p>
            <a:r>
              <a:rPr lang="cs-CZ" sz="1400" dirty="0"/>
              <a:t>Data jsou v </a:t>
            </a:r>
            <a:r>
              <a:rPr lang="cs-CZ" sz="1400" dirty="0" err="1"/>
              <a:t>cache</a:t>
            </a:r>
            <a:r>
              <a:rPr lang="cs-CZ" sz="1400" dirty="0"/>
              <a:t> ukládána po </a:t>
            </a:r>
            <a:r>
              <a:rPr lang="cs-CZ" sz="1400" b="1" dirty="0"/>
              <a:t>blocích o velikosti 16 B</a:t>
            </a:r>
          </a:p>
          <a:p>
            <a:r>
              <a:rPr lang="cs-CZ" sz="1400" dirty="0" err="1"/>
              <a:t>Cache</a:t>
            </a:r>
            <a:r>
              <a:rPr lang="cs-CZ" sz="1400" dirty="0"/>
              <a:t> má tedy </a:t>
            </a:r>
            <a:r>
              <a:rPr lang="cs-CZ" sz="1400" b="1" dirty="0"/>
              <a:t>64 řádků</a:t>
            </a:r>
            <a:r>
              <a:rPr lang="cs-CZ" sz="1400" dirty="0"/>
              <a:t>, na každém řádku leží </a:t>
            </a:r>
            <a:r>
              <a:rPr lang="cs-CZ" sz="1400" b="1" dirty="0"/>
              <a:t>blok 16 B dat</a:t>
            </a:r>
          </a:p>
          <a:p>
            <a:r>
              <a:rPr lang="cs-CZ" sz="1400" dirty="0"/>
              <a:t>Na kolikátém řádku v </a:t>
            </a:r>
            <a:r>
              <a:rPr lang="cs-CZ" sz="1400" dirty="0" err="1"/>
              <a:t>cache</a:t>
            </a:r>
            <a:r>
              <a:rPr lang="cs-CZ" sz="1400" dirty="0"/>
              <a:t> bude uložen bajt z adresy 12345678h?</a:t>
            </a:r>
          </a:p>
          <a:p>
            <a:endParaRPr lang="cs-CZ" sz="1400" dirty="0"/>
          </a:p>
          <a:p>
            <a:r>
              <a:rPr lang="cs-CZ" sz="1400" dirty="0"/>
              <a:t>12345678h = 00010010001101000101011001111000 b</a:t>
            </a:r>
          </a:p>
          <a:p>
            <a:r>
              <a:rPr lang="cs-CZ" sz="1400" dirty="0" err="1"/>
              <a:t>Cache</a:t>
            </a:r>
            <a:r>
              <a:rPr lang="cs-CZ" sz="1400" dirty="0"/>
              <a:t> má jen 64 řádků – adresy se rozdělí do 64 tříd</a:t>
            </a:r>
          </a:p>
          <a:p>
            <a:r>
              <a:rPr lang="cs-CZ" sz="1400" dirty="0"/>
              <a:t>K určení čísla třídy potřebujeme 6 bitů (2</a:t>
            </a:r>
            <a:r>
              <a:rPr lang="cs-CZ" sz="1400" baseline="30000" dirty="0"/>
              <a:t>6</a:t>
            </a:r>
            <a:r>
              <a:rPr lang="cs-CZ" sz="1400" dirty="0"/>
              <a:t> = 64)</a:t>
            </a:r>
          </a:p>
          <a:p>
            <a:r>
              <a:rPr lang="cs-CZ" sz="1400" dirty="0"/>
              <a:t>Třídu určíme pomocí posledních 6 bitů adresy, které by jinak sloužily jako klíč</a:t>
            </a:r>
          </a:p>
          <a:p>
            <a:r>
              <a:rPr lang="cs-CZ" sz="1400" b="1" dirty="0"/>
              <a:t>Poslední 4 bity adresy se nijak nevyužijí</a:t>
            </a:r>
            <a:r>
              <a:rPr lang="cs-CZ" sz="1400" dirty="0"/>
              <a:t>, protože se pracuje s </a:t>
            </a:r>
            <a:r>
              <a:rPr lang="cs-CZ" sz="1400" b="1" dirty="0"/>
              <a:t>blokem 16 B</a:t>
            </a:r>
          </a:p>
          <a:p>
            <a:r>
              <a:rPr lang="cs-CZ" sz="1400" dirty="0"/>
              <a:t>Každý takový blok začíná adresou, která je </a:t>
            </a:r>
            <a:r>
              <a:rPr lang="cs-CZ" sz="1400" b="1" dirty="0"/>
              <a:t>dělitelná číslem 16</a:t>
            </a:r>
            <a:r>
              <a:rPr lang="cs-CZ" sz="1400" dirty="0"/>
              <a:t>, tedy víme, že adresa, kterou blok začíná </a:t>
            </a:r>
            <a:r>
              <a:rPr lang="cs-CZ" sz="1400" b="1" dirty="0"/>
              <a:t>musí mít na konci 4 nulové bity</a:t>
            </a:r>
          </a:p>
          <a:p>
            <a:r>
              <a:rPr lang="cs-CZ" sz="1400" i="1" dirty="0"/>
              <a:t>0001001000110100010101</a:t>
            </a:r>
            <a:r>
              <a:rPr lang="cs-CZ" sz="1400" b="1" dirty="0"/>
              <a:t> 100111 </a:t>
            </a:r>
            <a:r>
              <a:rPr lang="cs-CZ" sz="1400" dirty="0"/>
              <a:t>0000 – blok bude začínat adresou 1234567</a:t>
            </a:r>
            <a:r>
              <a:rPr lang="cs-CZ" sz="1400" b="1" u="sng" dirty="0"/>
              <a:t>0</a:t>
            </a:r>
            <a:r>
              <a:rPr lang="cs-CZ" sz="1400" dirty="0"/>
              <a:t>h </a:t>
            </a:r>
          </a:p>
          <a:p>
            <a:r>
              <a:rPr lang="cs-CZ" sz="1400" dirty="0"/>
              <a:t>Třídu tedy určují bity </a:t>
            </a:r>
            <a:r>
              <a:rPr lang="cs-CZ" sz="1400" b="1" dirty="0"/>
              <a:t>100111 </a:t>
            </a:r>
            <a:r>
              <a:rPr lang="cs-CZ" sz="1400" dirty="0"/>
              <a:t>– to dává číselně </a:t>
            </a:r>
            <a:r>
              <a:rPr lang="cs-CZ" sz="1400" b="1" dirty="0"/>
              <a:t>39</a:t>
            </a:r>
          </a:p>
          <a:p>
            <a:endParaRPr lang="cs-CZ" sz="1400" dirty="0"/>
          </a:p>
          <a:p>
            <a:r>
              <a:rPr lang="cs-CZ" sz="1400" dirty="0"/>
              <a:t>Adresa 12345678h patří do třídy </a:t>
            </a:r>
            <a:r>
              <a:rPr lang="cs-CZ" sz="1400" b="1" dirty="0"/>
              <a:t>39</a:t>
            </a:r>
          </a:p>
          <a:p>
            <a:r>
              <a:rPr lang="cs-CZ" sz="1400" dirty="0"/>
              <a:t>Data z této adresy mohou být v </a:t>
            </a:r>
            <a:r>
              <a:rPr lang="cs-CZ" sz="1400" dirty="0" err="1"/>
              <a:t>cache</a:t>
            </a:r>
            <a:r>
              <a:rPr lang="cs-CZ" sz="1400" dirty="0"/>
              <a:t> uložena na </a:t>
            </a:r>
            <a:r>
              <a:rPr lang="cs-CZ" sz="1400" b="1" dirty="0"/>
              <a:t>39. řádku</a:t>
            </a:r>
          </a:p>
          <a:p>
            <a:r>
              <a:rPr lang="cs-CZ" sz="1400" dirty="0"/>
              <a:t>Jako </a:t>
            </a:r>
            <a:r>
              <a:rPr lang="cs-CZ" sz="1400" b="1" dirty="0"/>
              <a:t>klíč</a:t>
            </a:r>
            <a:r>
              <a:rPr lang="cs-CZ" sz="1400" dirty="0"/>
              <a:t> bude u tohoto záznamu uvedeno </a:t>
            </a:r>
            <a:r>
              <a:rPr lang="cs-CZ" sz="1400" b="1" dirty="0"/>
              <a:t>22 bitů </a:t>
            </a:r>
            <a:r>
              <a:rPr lang="cs-CZ" sz="1400" dirty="0"/>
              <a:t>– </a:t>
            </a:r>
            <a:r>
              <a:rPr lang="cs-CZ" sz="1400" i="1" dirty="0"/>
              <a:t>0001001000110100010101</a:t>
            </a:r>
          </a:p>
          <a:p>
            <a:r>
              <a:rPr lang="cs-CZ" sz="1400" i="1" dirty="0" err="1"/>
              <a:t>Cache</a:t>
            </a:r>
            <a:r>
              <a:rPr lang="cs-CZ" sz="1400" i="1" dirty="0"/>
              <a:t> je velmi efektivní – na každém řádku je 16 B dat (128 bitů) a k nim jen 22b klíč. V celé </a:t>
            </a:r>
            <a:r>
              <a:rPr lang="cs-CZ" sz="1400" i="1" dirty="0" err="1"/>
              <a:t>cache</a:t>
            </a:r>
            <a:r>
              <a:rPr lang="cs-CZ" sz="1400" i="1" dirty="0"/>
              <a:t> je jeden jediný 22-bitový komparátor</a:t>
            </a:r>
          </a:p>
          <a:p>
            <a:endParaRPr lang="cs-CZ" sz="1400" dirty="0"/>
          </a:p>
          <a:p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981121394"/>
      </p:ext>
    </p:extLst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84CE8C14981BF4CBC493A3F7F132DCE" ma:contentTypeVersion="2" ma:contentTypeDescription="Vytvoří nový dokument" ma:contentTypeScope="" ma:versionID="eafae4565c518caa62d4da08735c7f48">
  <xsd:schema xmlns:xsd="http://www.w3.org/2001/XMLSchema" xmlns:xs="http://www.w3.org/2001/XMLSchema" xmlns:p="http://schemas.microsoft.com/office/2006/metadata/properties" xmlns:ns2="c03aa7f5-da92-46be-bbd5-752e8d8cfb59" targetNamespace="http://schemas.microsoft.com/office/2006/metadata/properties" ma:root="true" ma:fieldsID="4aa9e07a25eb4b13cbdf99461fe2be06" ns2:_="">
    <xsd:import namespace="c03aa7f5-da92-46be-bbd5-752e8d8cfb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3aa7f5-da92-46be-bbd5-752e8d8cfb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52C078A-8E81-4DF7-9B55-65767BAD2BFD}"/>
</file>

<file path=customXml/itemProps2.xml><?xml version="1.0" encoding="utf-8"?>
<ds:datastoreItem xmlns:ds="http://schemas.openxmlformats.org/officeDocument/2006/customXml" ds:itemID="{51E87800-1587-4054-B4D2-EE91AE14769C}"/>
</file>

<file path=customXml/itemProps3.xml><?xml version="1.0" encoding="utf-8"?>
<ds:datastoreItem xmlns:ds="http://schemas.openxmlformats.org/officeDocument/2006/customXml" ds:itemID="{4E933D64-44B9-47B0-9B35-93F271CA085F}"/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1739</TotalTime>
  <Words>4965</Words>
  <Application>Microsoft Office PowerPoint</Application>
  <PresentationFormat>Předvádění na obrazovce (4:3)</PresentationFormat>
  <Paragraphs>481</Paragraphs>
  <Slides>33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33</vt:i4>
      </vt:variant>
    </vt:vector>
  </HeadingPairs>
  <TitlesOfParts>
    <vt:vector size="38" baseType="lpstr">
      <vt:lpstr>Arial</vt:lpstr>
      <vt:lpstr>Courier New</vt:lpstr>
      <vt:lpstr>Times New Roman</vt:lpstr>
      <vt:lpstr>Wingdings</vt:lpstr>
      <vt:lpstr>Network</vt:lpstr>
      <vt:lpstr>Cache paměti (3. část)</vt:lpstr>
      <vt:lpstr>Přímo mapovaná cache</vt:lpstr>
      <vt:lpstr>Přímo mapovaná cache</vt:lpstr>
      <vt:lpstr>Přímo mapovaná cache</vt:lpstr>
      <vt:lpstr>Přímo mapovaná cache</vt:lpstr>
      <vt:lpstr>Přímo mapovaná cache</vt:lpstr>
      <vt:lpstr>Přímo mapovaná cache</vt:lpstr>
      <vt:lpstr>Přímo mapovaná cache</vt:lpstr>
      <vt:lpstr>Přímo mapovaná cache</vt:lpstr>
      <vt:lpstr>Přímo mapovaná cache</vt:lpstr>
      <vt:lpstr>Přímo mapovaná cache</vt:lpstr>
      <vt:lpstr>Příklad přímo mapované paměti cache s počtem tříd = 8</vt:lpstr>
      <vt:lpstr>Příklad přímo mapované paměti cache s počtem tříd = 8</vt:lpstr>
      <vt:lpstr>Přímo mapovaná cache</vt:lpstr>
      <vt:lpstr>Přímo mapovaná cache</vt:lpstr>
      <vt:lpstr>Přímo mapovaná cache</vt:lpstr>
      <vt:lpstr>Přímo mapovaná cache</vt:lpstr>
      <vt:lpstr>Přímo mapovaná cache</vt:lpstr>
      <vt:lpstr>Přímo mapovaná cache</vt:lpstr>
      <vt:lpstr>Přímo mapovaná cache</vt:lpstr>
      <vt:lpstr>Vícecestná cache</vt:lpstr>
      <vt:lpstr>Vícecestná cache (s omezeným stupňem asociativity)</vt:lpstr>
      <vt:lpstr>Cache se stupněm asociativity n=2 (dvoucestná)</vt:lpstr>
      <vt:lpstr>Vícecestná cache</vt:lpstr>
      <vt:lpstr>Vícecestná cache</vt:lpstr>
      <vt:lpstr>Vícecestná cache</vt:lpstr>
      <vt:lpstr>Vícecestná cache</vt:lpstr>
      <vt:lpstr>Vícecestná cache</vt:lpstr>
      <vt:lpstr> L1 Cache v 80486</vt:lpstr>
      <vt:lpstr>Cache s n=4 použitá jako interní L1 u 80486</vt:lpstr>
      <vt:lpstr>Kontrolní otázky</vt:lpstr>
      <vt:lpstr>Kontrolní otázky</vt:lpstr>
      <vt:lpstr>Kontrolní otázky</vt:lpstr>
    </vt:vector>
  </TitlesOfParts>
  <Company>PP PP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32-bitové procesory</dc:title>
  <dc:creator>abcd</dc:creator>
  <cp:lastModifiedBy>Radek</cp:lastModifiedBy>
  <cp:revision>114</cp:revision>
  <dcterms:created xsi:type="dcterms:W3CDTF">2006-08-29T08:49:05Z</dcterms:created>
  <dcterms:modified xsi:type="dcterms:W3CDTF">2021-04-30T11:45:15Z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0x010100584CE8C14981BF4CBC493A3F7F132DCE</vt:lpwstr>
  </property>
</Properties>
</file>