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5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7" r:id="rId23"/>
    <p:sldId id="289" r:id="rId24"/>
    <p:sldId id="290" r:id="rId25"/>
    <p:sldId id="269" r:id="rId26"/>
    <p:sldId id="286" r:id="rId27"/>
    <p:sldId id="292" r:id="rId28"/>
    <p:sldId id="273" r:id="rId29"/>
    <p:sldId id="291" r:id="rId30"/>
    <p:sldId id="293" r:id="rId31"/>
    <p:sldId id="270" r:id="rId32"/>
    <p:sldId id="271" r:id="rId33"/>
    <p:sldId id="294" r:id="rId34"/>
    <p:sldId id="295" r:id="rId35"/>
    <p:sldId id="272" r:id="rId36"/>
    <p:sldId id="296" r:id="rId37"/>
    <p:sldId id="297" r:id="rId38"/>
    <p:sldId id="274" r:id="rId39"/>
    <p:sldId id="299" r:id="rId40"/>
    <p:sldId id="298" r:id="rId41"/>
    <p:sldId id="300" r:id="rId42"/>
    <p:sldId id="275" r:id="rId43"/>
    <p:sldId id="266" r:id="rId44"/>
    <p:sldId id="276" r:id="rId45"/>
    <p:sldId id="277" r:id="rId46"/>
    <p:sldId id="301" r:id="rId47"/>
    <p:sldId id="267" r:id="rId48"/>
    <p:sldId id="302" r:id="rId49"/>
    <p:sldId id="303" r:id="rId50"/>
    <p:sldId id="304" r:id="rId51"/>
    <p:sldId id="305" r:id="rId52"/>
    <p:sldId id="306" r:id="rId53"/>
    <p:sldId id="307" r:id="rId54"/>
    <p:sldId id="278" r:id="rId55"/>
    <p:sldId id="279" r:id="rId5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B395360D-0684-445C-A037-90768237779C}"/>
    <pc:docChg chg="undo custSel modSld">
      <pc:chgData name="Karel Čermák" userId="9a888007fbecaa3b" providerId="LiveId" clId="{B395360D-0684-445C-A037-90768237779C}" dt="2022-09-17T19:32:51.278" v="1035" actId="20577"/>
      <pc:docMkLst>
        <pc:docMk/>
      </pc:docMkLst>
      <pc:sldChg chg="modSp mod">
        <pc:chgData name="Karel Čermák" userId="9a888007fbecaa3b" providerId="LiveId" clId="{B395360D-0684-445C-A037-90768237779C}" dt="2022-09-17T19:32:51.278" v="1035" actId="20577"/>
        <pc:sldMkLst>
          <pc:docMk/>
          <pc:sldMk cId="0" sldId="278"/>
        </pc:sldMkLst>
        <pc:spChg chg="mod">
          <ac:chgData name="Karel Čermák" userId="9a888007fbecaa3b" providerId="LiveId" clId="{B395360D-0684-445C-A037-90768237779C}" dt="2022-09-17T19:32:51.278" v="1035" actId="20577"/>
          <ac:spMkLst>
            <pc:docMk/>
            <pc:sldMk cId="0" sldId="278"/>
            <ac:spMk id="25603" creationId="{702817EF-90B7-40E3-B8FA-11435E990F28}"/>
          </ac:spMkLst>
        </pc:spChg>
      </pc:sldChg>
      <pc:sldChg chg="modSp mod">
        <pc:chgData name="Karel Čermák" userId="9a888007fbecaa3b" providerId="LiveId" clId="{B395360D-0684-445C-A037-90768237779C}" dt="2022-09-17T19:25:18.865" v="759" actId="20577"/>
        <pc:sldMkLst>
          <pc:docMk/>
          <pc:sldMk cId="0" sldId="279"/>
        </pc:sldMkLst>
        <pc:spChg chg="mod">
          <ac:chgData name="Karel Čermák" userId="9a888007fbecaa3b" providerId="LiveId" clId="{B395360D-0684-445C-A037-90768237779C}" dt="2022-09-17T19:25:18.865" v="759" actId="20577"/>
          <ac:spMkLst>
            <pc:docMk/>
            <pc:sldMk cId="0" sldId="279"/>
            <ac:spMk id="26627" creationId="{0835B1FE-875B-4018-9AAF-B9DB33EA74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00C9D-F31F-40A4-B8D2-422E7A9E2874}" type="datetimeFigureOut">
              <a:rPr lang="cs-CZ" smtClean="0"/>
              <a:t>17.09.2022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530D1-6608-42F0-A301-4E636C0609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332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30D1-6608-42F0-A301-4E636C060988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088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30D1-6608-42F0-A301-4E636C060988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6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09BDC610-D99E-4B51-B803-9385826D5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10933E70-C2BB-4DE1-BCF7-02D289A86149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5B0E7E0-0076-49D6-9AA9-DD736142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975D676-20C3-4BA0-9A54-BF8BC5A5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3434CF78-37A6-440A-9A9C-5C53381B7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773B00A4-766B-42F3-A7A8-B98B7FBC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05F0107F-05A5-4F3D-A1AC-BF728A5D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B5F6CD9C-728F-4428-8831-B19D8B36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3B816A2-A2CA-4469-9BE2-B4477CF81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EBC8B71-2619-4688-AB6B-54238C016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2FA4582-FCD6-41E9-B552-69E7ADD52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0D9B321-461B-49FD-AFCC-6617A3B83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17D3A78-2599-4AE4-B9E4-392B4ECD9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F28294E8-1E77-4F9A-976C-7EE9C46FC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FB55AE9C-ACC7-402A-AA30-0366740B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DB68C00-4150-401A-A43D-254EDA4C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7550557-CE96-4B69-9A1D-13969F38E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151F7FF-5F6C-4543-A901-D391C92C2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B6F34EE-31B2-4576-845F-3E1395F9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53F9A03-8446-431B-A718-0B8295D5D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EA97ADB-2B52-412F-9975-69D049934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986EBD7-8FB1-4803-A384-87DF7B062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FEAA77BF-08F7-4281-856A-7987043F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F6226D5C-F971-4EA6-B1CC-F79B9EDDA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A4A5B037-966C-4458-8417-51D258CA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736BA5A-36E9-46E4-AF9E-8A7C38B0C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21E34B8-EFDF-475F-B929-B8E20B0DF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639270E0-185B-43F2-B5E5-D098E180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C35B08B-5FB6-45BB-951E-23A406835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C79AA79-AEC2-484F-9DFF-7AF8B7C2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D72BA62-BBFE-48C4-9294-AD378DB8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116D6F98-41AE-47FE-87FF-35FFE69A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827D035-5106-42A5-8080-F8A13793D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9B89B000-2CBA-4054-AB43-6C7D22146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70A2263-45C3-4F22-817B-4E519A935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60C595A-DC0D-40EB-B47D-F8FFA98C3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AFA0196-988A-447A-BCE1-C4FE0F76E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1D165-B251-4F4E-A4D8-4C5D4D467CA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53233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507515-B075-4D9D-BEC1-655665E01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13F616-898E-4DEC-8EAF-9699D3E32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5B93E9-70ED-40EC-8EB4-5B4CA225D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5A66A-8375-4C2E-8B35-133EC2807DB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6755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699E5C-783D-4A26-B9E6-F2184C2EA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F2D72E-5835-421F-B1C3-3A746ECCF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8DCC68-F3A0-4267-A1CE-092FFBFA4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EC7CC-4C09-4EA7-8C83-EEF280FA086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254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FBFFD0-C0C7-45F3-BA34-B9799D4F2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7AA327-8E2F-40C0-B494-3462324FB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6C1FCD-F651-4F81-8F42-830182ED6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A679EC-5E88-4C5B-84EA-0A26F96E5B7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5828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940F63-DEFB-462B-953C-761AE9957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24CDF0-599D-477E-BA40-84150742D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D71B6D-8382-485D-93DB-54EA799D3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FF441-4977-4447-A46D-78EBA5AA57C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90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710E5D-E313-494D-ACBC-1590908C1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9CB04B-0155-44FC-8778-19FC248DC9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4B7C76-E9EF-4470-94A6-EA8EA9F27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2122D-E9DD-439B-993D-4E22F689180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982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4047D3-3989-4193-B7F6-6F305234C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F6F271-4B46-4E5F-9F15-2EB402F71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DE81458-0887-4A52-A3D2-07A45F337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7AF20-3D07-401B-A0CE-3B389D2B3FD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8665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75542F-8790-40D2-B5DE-3A27FC101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136911-7E87-4891-8E59-5EA6FB07B7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F8BCA4-4959-499B-A2D9-17F8EC627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DE8FE-89C4-41A9-98F6-C90D8412C46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4109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0D148CD-C5C4-4A12-B0B3-A13AAE02D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2D25C40-846F-435F-9D26-9AF795D0D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6CDD9C6-6943-4772-8EC2-8B90C7B61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F2697-F014-4221-85B0-BEEA603CCC3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3544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2B3D76-1756-453C-B0EF-14292D1EA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0A4A57-CF27-4DCC-BCC5-13EB3EEAE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067E43-1068-4F53-95A0-0B4DCB963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0BDC4-48CA-41BD-B68D-4B28A38FE3A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4541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0DEDDE-BD0F-4B96-85E9-8DE8D161F6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BFF1C7-DE1F-4B25-8E0E-22F8A5D67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C1F2F5A-FC04-4B27-AE93-A6F1A9929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F39C1-5DFE-4DCC-89E2-A8649E11944E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3780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90364C02-601A-4CDD-8629-BD47D5451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D5B0FD-F6A6-44E4-A760-8C7A2D023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8719B91-310D-446B-A04D-1037F5763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8E7CC7-32AB-4038-A202-0D56797D96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63543A1-8B9E-423A-8CB5-039EC0076D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06F9EFD-C679-4A9D-8FC0-54F83B25DB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313D7-2D68-4188-8878-2C3180AB5A19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B7FEBDF-7D24-4C87-B6AF-91C4CC636D3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AEA8041-E4EB-4001-A39D-F39238DE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BF15B94B-5F8A-4175-91B0-CAB3AFE64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7162B66-3D2C-44C8-BE8C-DC3864B5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D3E7FF7D-7DB5-4316-AF67-370CB6D7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D5B7638C-B54C-47AC-B89F-3E11162C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D0785A8-0969-4DB4-8DE1-216D78F4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B2EC2B22-4FF9-4B51-8A79-72B99D87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0363E6BA-E81B-46A9-8581-596D3D226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7213469-3D84-4A3E-A5C0-81F605CF7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987EDC12-F780-427A-ABCA-97ECF711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05CACCC-E3A9-4BE3-9F6A-0D1B5BE64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B71D6288-B57E-41A5-BDDD-2B4F3299C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C9F02EBD-8512-4D77-8FCB-B5BCB356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6EE8B1A-FA04-4DC5-8891-395844871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3C37127-CCCC-490A-BC6C-16F0362C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2E854685-8373-4BB1-8611-7C2431552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A2C4694-E770-4F8C-913F-3E87F1488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872444AC-5EFA-4C3B-809A-DBA158BC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694AA3EE-D6F8-41B2-9325-43D25D69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DFAF6FD4-53BF-4BB7-AB65-6746E58E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0BFD85B-1A48-4D5F-B249-C271EFDD1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46DE63F-020B-4FA8-B119-1CD717A6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B4B3E5C4-D64C-481D-B6BF-8D03E0D49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2709245D-B6CE-462E-96E7-BD99EB17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089D9D7-AB08-4A58-AD89-7D67F2D7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131E178-BEAF-45D0-835A-A09F0228C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671DA5EA-8797-4ADE-930A-5FC2D11F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4D83B04A-B21A-4345-90ED-96270E9D6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0A42C9B-EC35-4977-91A1-333086093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0648ED04-22DC-404D-9D77-FA122246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F40E8716-F7AA-44D7-AD97-98FABD7B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9BBF5D9-0B4B-4AAA-A00C-591F518049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Paralelizace na </a:t>
            </a:r>
            <a:r>
              <a:rPr lang="cs-CZ" altLang="cs-CZ"/>
              <a:t>úrovni instrukcí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D9893E-70E2-4962-8562-1435856D6B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3049588"/>
            <a:ext cx="7129462" cy="2362200"/>
          </a:xfrm>
        </p:spPr>
        <p:txBody>
          <a:bodyPr/>
          <a:lstStyle/>
          <a:p>
            <a:pPr eaLnBrk="1" hangingPunct="1"/>
            <a:r>
              <a:rPr lang="cs-CZ" altLang="cs-CZ" dirty="0"/>
              <a:t>SIMD instrukce – MMX,3DNow</a:t>
            </a:r>
            <a:r>
              <a:rPr lang="en-US" altLang="cs-CZ" dirty="0"/>
              <a:t>!</a:t>
            </a:r>
            <a:r>
              <a:rPr lang="cs-CZ" altLang="cs-CZ" dirty="0"/>
              <a:t>, SSE</a:t>
            </a:r>
          </a:p>
          <a:p>
            <a:pPr eaLnBrk="1" hangingPunct="1"/>
            <a:r>
              <a:rPr lang="cs-CZ" altLang="cs-CZ" dirty="0"/>
              <a:t>VLIW</a:t>
            </a:r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EBFC33E-E35C-4792-AB8A-4CC63500A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MMX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67808E5-92B3-485E-A813-4747B44E1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b="1" dirty="0"/>
              <a:t>SIMD</a:t>
            </a:r>
            <a:r>
              <a:rPr lang="cs-CZ" altLang="cs-CZ" sz="1800" dirty="0"/>
              <a:t> architektura</a:t>
            </a:r>
          </a:p>
          <a:p>
            <a:pPr eaLnBrk="1" hangingPunct="1"/>
            <a:r>
              <a:rPr lang="cs-CZ" altLang="cs-CZ" sz="1800" dirty="0"/>
              <a:t>57 nových instrukcí přidáno do instrukční sady Pentia PRO</a:t>
            </a:r>
          </a:p>
          <a:p>
            <a:pPr eaLnBrk="1" hangingPunct="1"/>
            <a:r>
              <a:rPr lang="cs-CZ" altLang="cs-CZ" sz="1800" dirty="0"/>
              <a:t>MMX = Multimedia </a:t>
            </a:r>
            <a:r>
              <a:rPr lang="cs-CZ" altLang="cs-CZ" sz="1800" dirty="0" err="1"/>
              <a:t>extension</a:t>
            </a:r>
            <a:endParaRPr lang="cs-CZ" altLang="cs-CZ" sz="1800" dirty="0"/>
          </a:p>
          <a:p>
            <a:pPr eaLnBrk="1" hangingPunct="1"/>
            <a:r>
              <a:rPr lang="cs-CZ" altLang="cs-CZ" sz="1800" dirty="0"/>
              <a:t>MMX vzniká v době, kdy byl velmi populární pojem „multimédia“ a proto bylo výhodným marketingovým tahem označit nové instrukce jako multimediální</a:t>
            </a:r>
          </a:p>
          <a:p>
            <a:pPr eaLnBrk="1" hangingPunct="1"/>
            <a:r>
              <a:rPr lang="cs-CZ" altLang="cs-CZ" sz="1800" dirty="0"/>
              <a:t>MMX je určeno pro aplikace s touto charakteristikou:</a:t>
            </a:r>
          </a:p>
          <a:p>
            <a:pPr lvl="1" eaLnBrk="1" hangingPunct="1"/>
            <a:r>
              <a:rPr lang="cs-CZ" altLang="cs-CZ" sz="1800" dirty="0"/>
              <a:t>krátké celočíselné typy</a:t>
            </a:r>
          </a:p>
          <a:p>
            <a:pPr lvl="1" eaLnBrk="1" hangingPunct="1"/>
            <a:r>
              <a:rPr lang="cs-CZ" altLang="cs-CZ" sz="1800" dirty="0"/>
              <a:t>krátké a často se opakující cykly</a:t>
            </a:r>
          </a:p>
          <a:p>
            <a:pPr lvl="1" eaLnBrk="1" hangingPunct="1"/>
            <a:r>
              <a:rPr lang="cs-CZ" altLang="cs-CZ" sz="1800" dirty="0"/>
              <a:t>časté operace sčítání a násobení</a:t>
            </a:r>
          </a:p>
          <a:p>
            <a:pPr lvl="1" eaLnBrk="1" hangingPunct="1"/>
            <a:r>
              <a:rPr lang="cs-CZ" altLang="cs-CZ" sz="1800" dirty="0"/>
              <a:t>provádění stejného výpočtu postupně s mnoha čísly za sebou</a:t>
            </a:r>
          </a:p>
          <a:p>
            <a:pPr lvl="1" eaLnBrk="1" hangingPunct="1"/>
            <a:r>
              <a:rPr lang="cs-CZ" altLang="cs-CZ" sz="1800" dirty="0"/>
              <a:t>výpočetně náročné aplikace</a:t>
            </a:r>
          </a:p>
          <a:p>
            <a:pPr lvl="1" eaLnBrk="1" hangingPunct="1"/>
            <a:r>
              <a:rPr lang="cs-CZ" altLang="cs-CZ" sz="1800" dirty="0"/>
              <a:t>paralelní výpočty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8D5F008-DED5-4996-BCD4-F149EFE3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MMX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9D30BE1-BAA1-4DF9-9CE1-E103A0BE8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b="1" dirty="0"/>
              <a:t>8 MMX </a:t>
            </a:r>
            <a:r>
              <a:rPr lang="cs-CZ" altLang="cs-CZ" sz="2000" dirty="0"/>
              <a:t>registrů o šířce 64 bitů (</a:t>
            </a:r>
            <a:r>
              <a:rPr lang="cs-CZ" altLang="cs-CZ" sz="2000" b="1" dirty="0"/>
              <a:t>MM0</a:t>
            </a:r>
            <a:r>
              <a:rPr lang="cs-CZ" altLang="cs-CZ" sz="2000" dirty="0"/>
              <a:t> až </a:t>
            </a:r>
            <a:r>
              <a:rPr lang="cs-CZ" altLang="cs-CZ" sz="2000" b="1" dirty="0"/>
              <a:t>MM7</a:t>
            </a:r>
            <a:r>
              <a:rPr lang="cs-CZ" altLang="cs-CZ" sz="2000" dirty="0"/>
              <a:t>)</a:t>
            </a:r>
          </a:p>
          <a:p>
            <a:pPr eaLnBrk="1" hangingPunct="1"/>
            <a:r>
              <a:rPr lang="cs-CZ" altLang="cs-CZ" sz="2000" dirty="0"/>
              <a:t>Čtyři nové datové typy</a:t>
            </a:r>
          </a:p>
          <a:p>
            <a:pPr lvl="1" eaLnBrk="1" hangingPunct="1"/>
            <a:r>
              <a:rPr lang="cs-CZ" altLang="cs-CZ" sz="2000" b="1" dirty="0" err="1"/>
              <a:t>packed</a:t>
            </a:r>
            <a:r>
              <a:rPr lang="cs-CZ" altLang="cs-CZ" sz="2000" b="1" dirty="0"/>
              <a:t> byte</a:t>
            </a:r>
            <a:r>
              <a:rPr lang="cs-CZ" altLang="cs-CZ" sz="2000" dirty="0"/>
              <a:t> - 8 bajtů uvnitř 64-bitového MMX registru</a:t>
            </a:r>
          </a:p>
          <a:p>
            <a:pPr lvl="1" eaLnBrk="1" hangingPunct="1"/>
            <a:r>
              <a:rPr lang="cs-CZ" altLang="cs-CZ" sz="2000" b="1" dirty="0" err="1"/>
              <a:t>packed</a:t>
            </a:r>
            <a:r>
              <a:rPr lang="cs-CZ" altLang="cs-CZ" sz="2000" b="1" dirty="0"/>
              <a:t> </a:t>
            </a:r>
            <a:r>
              <a:rPr lang="cs-CZ" altLang="cs-CZ" sz="2000" b="1" dirty="0" err="1"/>
              <a:t>word</a:t>
            </a:r>
            <a:r>
              <a:rPr lang="cs-CZ" altLang="cs-CZ" sz="2000" dirty="0"/>
              <a:t> - 4 </a:t>
            </a:r>
            <a:r>
              <a:rPr lang="cs-CZ" altLang="cs-CZ" sz="2000" dirty="0" err="1"/>
              <a:t>wordy</a:t>
            </a:r>
            <a:r>
              <a:rPr lang="cs-CZ" altLang="cs-CZ" sz="2000" dirty="0"/>
              <a:t> (16-bitová čísla) uvnitř 64-bitového MMX registru</a:t>
            </a:r>
          </a:p>
          <a:p>
            <a:pPr lvl="1" eaLnBrk="1" hangingPunct="1"/>
            <a:r>
              <a:rPr lang="cs-CZ" altLang="cs-CZ" sz="2000" b="1" dirty="0" err="1"/>
              <a:t>packed</a:t>
            </a:r>
            <a:r>
              <a:rPr lang="cs-CZ" altLang="cs-CZ" sz="2000" b="1" dirty="0"/>
              <a:t> </a:t>
            </a:r>
            <a:r>
              <a:rPr lang="cs-CZ" altLang="cs-CZ" sz="2000" b="1" dirty="0" err="1"/>
              <a:t>dword</a:t>
            </a:r>
            <a:r>
              <a:rPr lang="cs-CZ" altLang="cs-CZ" sz="2000" dirty="0"/>
              <a:t> - dvě 32-bitová čísla uvnitř 64-bitového MMX registru</a:t>
            </a:r>
          </a:p>
          <a:p>
            <a:pPr lvl="1" eaLnBrk="1" hangingPunct="1"/>
            <a:r>
              <a:rPr lang="cs-CZ" altLang="cs-CZ" sz="2000" b="1" dirty="0" err="1"/>
              <a:t>qword</a:t>
            </a:r>
            <a:r>
              <a:rPr lang="cs-CZ" altLang="cs-CZ" sz="2000" dirty="0"/>
              <a:t> - registr MMX je chápán jako jedno velké 64-bitové číslo</a:t>
            </a:r>
          </a:p>
          <a:p>
            <a:pPr eaLnBrk="1" hangingPunct="1"/>
            <a:endParaRPr lang="cs-CZ" altLang="cs-CZ" sz="2000" dirty="0"/>
          </a:p>
          <a:p>
            <a:pPr eaLnBrk="1" hangingPunct="1"/>
            <a:r>
              <a:rPr lang="cs-CZ" altLang="cs-CZ" sz="2000" dirty="0"/>
              <a:t>MMX registry jsou sdílené s FPU registry (není tedy možné, aby aplikace současně využívala FPU a MMX instrukce)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bajt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MM2 = ABCD12347AB93D2E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osm 8bitových čísel, se kterými se pracuje paralelně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ACCE13357BBA3E2F h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432048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4FA67A1D-2A2D-4DE3-8D50-EAA000C8F8C0}"/>
              </a:ext>
            </a:extLst>
          </p:cNvPr>
          <p:cNvSpPr/>
          <p:nvPr/>
        </p:nvSpPr>
        <p:spPr>
          <a:xfrm>
            <a:off x="2339752" y="1719263"/>
            <a:ext cx="432048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3DA69D-4794-4AF7-8E23-9D35B38CC0D4}"/>
              </a:ext>
            </a:extLst>
          </p:cNvPr>
          <p:cNvSpPr/>
          <p:nvPr/>
        </p:nvSpPr>
        <p:spPr>
          <a:xfrm>
            <a:off x="2771800" y="1719263"/>
            <a:ext cx="36004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573DBC60-E5C6-46EB-9B3E-23F556699CAC}"/>
              </a:ext>
            </a:extLst>
          </p:cNvPr>
          <p:cNvSpPr/>
          <p:nvPr/>
        </p:nvSpPr>
        <p:spPr>
          <a:xfrm>
            <a:off x="3131840" y="1719263"/>
            <a:ext cx="302836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6" y="1723452"/>
            <a:ext cx="35558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E1520BDB-C60C-4516-8CEF-297C10233C7E}"/>
              </a:ext>
            </a:extLst>
          </p:cNvPr>
          <p:cNvSpPr/>
          <p:nvPr/>
        </p:nvSpPr>
        <p:spPr>
          <a:xfrm>
            <a:off x="3835649" y="1719263"/>
            <a:ext cx="35558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9EC40D0-6A8C-4A3A-93DF-26ABDB303B72}"/>
              </a:ext>
            </a:extLst>
          </p:cNvPr>
          <p:cNvSpPr/>
          <p:nvPr/>
        </p:nvSpPr>
        <p:spPr>
          <a:xfrm>
            <a:off x="4196430" y="1719263"/>
            <a:ext cx="35558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4C0D3C2D-D2D4-439D-B8F0-21D9A7D36A2E}"/>
              </a:ext>
            </a:extLst>
          </p:cNvPr>
          <p:cNvSpPr/>
          <p:nvPr/>
        </p:nvSpPr>
        <p:spPr>
          <a:xfrm>
            <a:off x="4580773" y="1719263"/>
            <a:ext cx="35558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51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WORD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MM2 = ABCD12347AB93D2E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čtyři 16bitová čísla, se kterými se pracuje paralelně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ABCE12357ABA3D2F h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864096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3DA69D-4794-4AF7-8E23-9D35B38CC0D4}"/>
              </a:ext>
            </a:extLst>
          </p:cNvPr>
          <p:cNvSpPr/>
          <p:nvPr/>
        </p:nvSpPr>
        <p:spPr>
          <a:xfrm>
            <a:off x="2771800" y="1719263"/>
            <a:ext cx="662876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6" y="1723452"/>
            <a:ext cx="761754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9EC40D0-6A8C-4A3A-93DF-26ABDB303B72}"/>
              </a:ext>
            </a:extLst>
          </p:cNvPr>
          <p:cNvSpPr/>
          <p:nvPr/>
        </p:nvSpPr>
        <p:spPr>
          <a:xfrm>
            <a:off x="4196430" y="1719263"/>
            <a:ext cx="75114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3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DWORD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MM2 = ABCD12347AB93D2E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dvě 32bitová čísla (double </a:t>
            </a:r>
            <a:r>
              <a:rPr lang="cs-CZ" sz="2400" dirty="0" err="1"/>
              <a:t>word</a:t>
            </a:r>
            <a:r>
              <a:rPr lang="cs-CZ" sz="2400" dirty="0"/>
              <a:t>), se kterými se pracuje paralelně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ABCD12357AB93D2F h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152697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6" y="1723452"/>
            <a:ext cx="152697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51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QWORD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MM2 = ABCD12347AB93D2E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jedno velké 64-bitové číslo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ABCD12347AB93D2F h</a:t>
            </a:r>
          </a:p>
          <a:p>
            <a:endParaRPr lang="cs-CZ" sz="2400" dirty="0"/>
          </a:p>
          <a:p>
            <a:r>
              <a:rPr lang="cs-CZ" sz="2400" dirty="0"/>
              <a:t>Při práci s QWORD se nejedná o SIMD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3024336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1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bajt, přetečení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3" y="1719263"/>
            <a:ext cx="8229600" cy="4411662"/>
          </a:xfrm>
        </p:spPr>
        <p:txBody>
          <a:bodyPr/>
          <a:lstStyle/>
          <a:p>
            <a:r>
              <a:rPr lang="cs-CZ" sz="2400" dirty="0"/>
              <a:t>MM2 = ABFFFF347AB93DFF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osm 8bitových čísel, se kterými se pracuje paralelně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AC0000357BBA3E00 h</a:t>
            </a:r>
          </a:p>
          <a:p>
            <a:endParaRPr lang="cs-CZ" sz="2400" dirty="0"/>
          </a:p>
          <a:p>
            <a:r>
              <a:rPr lang="cs-CZ" sz="2000" dirty="0"/>
              <a:t>Proběhlo paralelně osm nezávislých inkrementací</a:t>
            </a:r>
          </a:p>
          <a:p>
            <a:r>
              <a:rPr lang="cs-CZ" sz="2000" dirty="0"/>
              <a:t>Některá sčítání přetekla (</a:t>
            </a:r>
            <a:r>
              <a:rPr lang="cs-CZ" sz="2000" dirty="0" err="1"/>
              <a:t>FFh</a:t>
            </a:r>
            <a:r>
              <a:rPr lang="cs-CZ" sz="2000" dirty="0"/>
              <a:t> + 1 = 0)</a:t>
            </a:r>
          </a:p>
          <a:p>
            <a:r>
              <a:rPr lang="cs-CZ" sz="2000" dirty="0"/>
              <a:t>Přetečení některých součtů neovlivní sousední výsledky (nedochází k „přenosu jedničky“ do sousedních pozic) 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432048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4FA67A1D-2A2D-4DE3-8D50-EAA000C8F8C0}"/>
              </a:ext>
            </a:extLst>
          </p:cNvPr>
          <p:cNvSpPr/>
          <p:nvPr/>
        </p:nvSpPr>
        <p:spPr>
          <a:xfrm>
            <a:off x="2339752" y="1719263"/>
            <a:ext cx="36004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3DA69D-4794-4AF7-8E23-9D35B38CC0D4}"/>
              </a:ext>
            </a:extLst>
          </p:cNvPr>
          <p:cNvSpPr/>
          <p:nvPr/>
        </p:nvSpPr>
        <p:spPr>
          <a:xfrm>
            <a:off x="2707194" y="1719263"/>
            <a:ext cx="36004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573DBC60-E5C6-46EB-9B3E-23F556699CAC}"/>
              </a:ext>
            </a:extLst>
          </p:cNvPr>
          <p:cNvSpPr/>
          <p:nvPr/>
        </p:nvSpPr>
        <p:spPr>
          <a:xfrm>
            <a:off x="3067234" y="1719263"/>
            <a:ext cx="36744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6" y="1723452"/>
            <a:ext cx="35558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E1520BDB-C60C-4516-8CEF-297C10233C7E}"/>
              </a:ext>
            </a:extLst>
          </p:cNvPr>
          <p:cNvSpPr/>
          <p:nvPr/>
        </p:nvSpPr>
        <p:spPr>
          <a:xfrm>
            <a:off x="3790257" y="1719263"/>
            <a:ext cx="36744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9EC40D0-6A8C-4A3A-93DF-26ABDB303B72}"/>
              </a:ext>
            </a:extLst>
          </p:cNvPr>
          <p:cNvSpPr/>
          <p:nvPr/>
        </p:nvSpPr>
        <p:spPr>
          <a:xfrm>
            <a:off x="4145837" y="1719263"/>
            <a:ext cx="406173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4C0D3C2D-D2D4-439D-B8F0-21D9A7D36A2E}"/>
              </a:ext>
            </a:extLst>
          </p:cNvPr>
          <p:cNvSpPr/>
          <p:nvPr/>
        </p:nvSpPr>
        <p:spPr>
          <a:xfrm>
            <a:off x="4580773" y="1719263"/>
            <a:ext cx="35558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F40B25-57D0-413C-9579-45753437CC1F}"/>
              </a:ext>
            </a:extLst>
          </p:cNvPr>
          <p:cNvCxnSpPr/>
          <p:nvPr/>
        </p:nvCxnSpPr>
        <p:spPr>
          <a:xfrm flipH="1" flipV="1">
            <a:off x="2483768" y="4653136"/>
            <a:ext cx="58346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25AAE3B0-F9D9-4E58-8AAE-09E3A91AF95B}"/>
              </a:ext>
            </a:extLst>
          </p:cNvPr>
          <p:cNvCxnSpPr/>
          <p:nvPr/>
        </p:nvCxnSpPr>
        <p:spPr>
          <a:xfrm flipH="1" flipV="1">
            <a:off x="2843808" y="4725145"/>
            <a:ext cx="360040" cy="9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8385FB24-C4AD-4B72-9DBE-0A4D04A4FDB0}"/>
              </a:ext>
            </a:extLst>
          </p:cNvPr>
          <p:cNvCxnSpPr>
            <a:cxnSpLocks/>
          </p:cNvCxnSpPr>
          <p:nvPr/>
        </p:nvCxnSpPr>
        <p:spPr>
          <a:xfrm flipV="1">
            <a:off x="3275856" y="4653136"/>
            <a:ext cx="1304917" cy="9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8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</a:t>
            </a:r>
            <a:r>
              <a:rPr lang="cs-CZ" dirty="0" err="1"/>
              <a:t>word</a:t>
            </a:r>
            <a:r>
              <a:rPr lang="cs-CZ" dirty="0"/>
              <a:t>, přetečení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3" y="1719263"/>
            <a:ext cx="8229600" cy="4411662"/>
          </a:xfrm>
        </p:spPr>
        <p:txBody>
          <a:bodyPr/>
          <a:lstStyle/>
          <a:p>
            <a:r>
              <a:rPr lang="cs-CZ" sz="2400" dirty="0"/>
              <a:t>MM2 = ABFFFF347AB93DFF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čtyři 16bitová čísla, se kterými se pracuje paralelně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AC00FF357ABA3E00 h</a:t>
            </a:r>
          </a:p>
          <a:p>
            <a:endParaRPr lang="cs-CZ" sz="2400" dirty="0"/>
          </a:p>
          <a:p>
            <a:r>
              <a:rPr lang="cs-CZ" sz="2000" dirty="0"/>
              <a:t>Proběhly 4 nezávislé inkrementace a získali jsme 4 výsledky pakované dohromady v jednom registru</a:t>
            </a:r>
          </a:p>
          <a:p>
            <a:r>
              <a:rPr lang="cs-CZ" sz="2000" dirty="0"/>
              <a:t>Tentokrát ani jeden z výsledků nepřetekl!</a:t>
            </a:r>
          </a:p>
          <a:p>
            <a:r>
              <a:rPr lang="cs-CZ" sz="2000" dirty="0"/>
              <a:t>(Přetečení by nastalo v situaci </a:t>
            </a:r>
            <a:r>
              <a:rPr lang="cs-CZ" sz="2000" dirty="0" err="1"/>
              <a:t>FFFFh</a:t>
            </a:r>
            <a:r>
              <a:rPr lang="cs-CZ" sz="2000" dirty="0"/>
              <a:t> + 1 = 0)</a:t>
            </a:r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79949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3DA69D-4794-4AF7-8E23-9D35B38CC0D4}"/>
              </a:ext>
            </a:extLst>
          </p:cNvPr>
          <p:cNvSpPr/>
          <p:nvPr/>
        </p:nvSpPr>
        <p:spPr>
          <a:xfrm>
            <a:off x="2707194" y="1719263"/>
            <a:ext cx="72748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5" y="1723452"/>
            <a:ext cx="711161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9EC40D0-6A8C-4A3A-93DF-26ABDB303B72}"/>
              </a:ext>
            </a:extLst>
          </p:cNvPr>
          <p:cNvSpPr/>
          <p:nvPr/>
        </p:nvSpPr>
        <p:spPr>
          <a:xfrm>
            <a:off x="4145836" y="1719263"/>
            <a:ext cx="786203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22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</a:t>
            </a:r>
            <a:r>
              <a:rPr lang="cs-CZ" dirty="0" err="1"/>
              <a:t>word</a:t>
            </a:r>
            <a:r>
              <a:rPr lang="cs-CZ" dirty="0"/>
              <a:t>, přetečení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3" y="1719263"/>
            <a:ext cx="8229600" cy="4411662"/>
          </a:xfrm>
        </p:spPr>
        <p:txBody>
          <a:bodyPr/>
          <a:lstStyle/>
          <a:p>
            <a:r>
              <a:rPr lang="cs-CZ" sz="2400" dirty="0"/>
              <a:t>MM2 = ABFFFFFF7AB9FFFF h</a:t>
            </a:r>
          </a:p>
          <a:p>
            <a:endParaRPr lang="cs-CZ" sz="2400" dirty="0"/>
          </a:p>
          <a:p>
            <a:r>
              <a:rPr lang="cs-CZ" sz="2400" dirty="0"/>
              <a:t>Obsah 64-bitového registru MM2 se bere jako čtyři 16bitová čísla, se kterými se pracuje paralelně</a:t>
            </a:r>
          </a:p>
          <a:p>
            <a:endParaRPr lang="cs-CZ" sz="2400" dirty="0"/>
          </a:p>
          <a:p>
            <a:r>
              <a:rPr lang="cs-CZ" sz="2400" dirty="0"/>
              <a:t>Po inkrementaci registru MM2 bychom dostali výsledek</a:t>
            </a:r>
          </a:p>
          <a:p>
            <a:r>
              <a:rPr lang="cs-CZ" sz="2400" dirty="0"/>
              <a:t>MM2 = AC00</a:t>
            </a:r>
            <a:r>
              <a:rPr lang="cs-CZ" sz="2400" u="sng" dirty="0"/>
              <a:t>0000</a:t>
            </a:r>
            <a:r>
              <a:rPr lang="cs-CZ" sz="2400" dirty="0"/>
              <a:t>7ABA</a:t>
            </a:r>
            <a:r>
              <a:rPr lang="cs-CZ" sz="2400" u="sng" dirty="0"/>
              <a:t>0000</a:t>
            </a:r>
            <a:r>
              <a:rPr lang="cs-CZ" sz="2400" dirty="0"/>
              <a:t> h</a:t>
            </a:r>
          </a:p>
          <a:p>
            <a:endParaRPr lang="cs-CZ" sz="2400" dirty="0"/>
          </a:p>
          <a:p>
            <a:r>
              <a:rPr lang="cs-CZ" sz="1600" dirty="0"/>
              <a:t>Proběhly 4 nezávislé inkrementace a získali jsme 4 výsledky pakované dohromady v jednom registru</a:t>
            </a:r>
          </a:p>
          <a:p>
            <a:r>
              <a:rPr lang="cs-CZ" sz="1600" dirty="0"/>
              <a:t>Dva ze čtyř získaných výsledků přetekly</a:t>
            </a:r>
          </a:p>
          <a:p>
            <a:r>
              <a:rPr lang="cs-CZ" sz="1600" dirty="0"/>
              <a:t>Na rozdíl od běžné aritmetiky nedojde při přetečení v MMX výpočtu k nastavení bitu </a:t>
            </a:r>
            <a:r>
              <a:rPr lang="cs-CZ" sz="1600" dirty="0" err="1"/>
              <a:t>carry</a:t>
            </a:r>
            <a:r>
              <a:rPr lang="cs-CZ" sz="1600" dirty="0"/>
              <a:t> (CF), takže přetečení nelze nijak detekovat – dva ze čtyř výsledků nejsou platné, ale žádný příznak nás na to neupozorní</a:t>
            </a:r>
          </a:p>
          <a:p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79949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3DA69D-4794-4AF7-8E23-9D35B38CC0D4}"/>
              </a:ext>
            </a:extLst>
          </p:cNvPr>
          <p:cNvSpPr/>
          <p:nvPr/>
        </p:nvSpPr>
        <p:spPr>
          <a:xfrm>
            <a:off x="2707194" y="1719263"/>
            <a:ext cx="72748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5" y="1723452"/>
            <a:ext cx="73783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9EC40D0-6A8C-4A3A-93DF-26ABDB303B72}"/>
              </a:ext>
            </a:extLst>
          </p:cNvPr>
          <p:cNvSpPr/>
          <p:nvPr/>
        </p:nvSpPr>
        <p:spPr>
          <a:xfrm>
            <a:off x="4172505" y="1719263"/>
            <a:ext cx="759534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C3A0336-041C-41DC-9F69-64D071E0A609}"/>
              </a:ext>
            </a:extLst>
          </p:cNvPr>
          <p:cNvCxnSpPr/>
          <p:nvPr/>
        </p:nvCxnSpPr>
        <p:spPr>
          <a:xfrm flipH="1" flipV="1">
            <a:off x="3131840" y="4725144"/>
            <a:ext cx="72008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04364E93-6799-4A39-8E59-FE99B5FF8B5B}"/>
              </a:ext>
            </a:extLst>
          </p:cNvPr>
          <p:cNvCxnSpPr/>
          <p:nvPr/>
        </p:nvCxnSpPr>
        <p:spPr>
          <a:xfrm flipV="1">
            <a:off x="4067944" y="4720956"/>
            <a:ext cx="288032" cy="10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155E57-AE3E-4E7A-B0C3-2481987B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Saturace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70E396-F034-4722-9175-94E1A846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19262"/>
            <a:ext cx="8856984" cy="4878089"/>
          </a:xfrm>
        </p:spPr>
        <p:txBody>
          <a:bodyPr/>
          <a:lstStyle/>
          <a:p>
            <a:r>
              <a:rPr lang="cs-CZ" sz="2000" dirty="0"/>
              <a:t>Všechny MMX výpočty lze volitelně provádět se saturací</a:t>
            </a:r>
          </a:p>
          <a:p>
            <a:r>
              <a:rPr lang="cs-CZ" sz="2000" dirty="0"/>
              <a:t>Při výpočtu se saturací </a:t>
            </a:r>
            <a:r>
              <a:rPr lang="cs-CZ" sz="2000" b="1" dirty="0"/>
              <a:t>nedojde k přetečení </a:t>
            </a:r>
            <a:r>
              <a:rPr lang="cs-CZ" sz="2000" dirty="0"/>
              <a:t>– hodnota čísla se zastaví na maximální nebo minimální možné hodnotě (podle toho, jestli se zvyšuje nebo snižuje)</a:t>
            </a:r>
          </a:p>
          <a:p>
            <a:endParaRPr lang="cs-CZ" sz="2000" dirty="0"/>
          </a:p>
          <a:p>
            <a:r>
              <a:rPr lang="cs-CZ" sz="2000" dirty="0"/>
              <a:t>Pro bajt je maximální možná hodnota 255 (FF h)</a:t>
            </a:r>
          </a:p>
          <a:p>
            <a:r>
              <a:rPr lang="cs-CZ" sz="2000" dirty="0"/>
              <a:t>Pro </a:t>
            </a:r>
            <a:r>
              <a:rPr lang="cs-CZ" sz="2000" dirty="0" err="1"/>
              <a:t>word</a:t>
            </a:r>
            <a:r>
              <a:rPr lang="cs-CZ" sz="2000" dirty="0"/>
              <a:t> je maximální možná hodnota 65535 (FFFF h)</a:t>
            </a:r>
          </a:p>
          <a:p>
            <a:r>
              <a:rPr lang="cs-CZ" sz="2000" dirty="0"/>
              <a:t>Pro double </a:t>
            </a:r>
            <a:r>
              <a:rPr lang="cs-CZ" sz="2000" dirty="0" err="1"/>
              <a:t>word</a:t>
            </a:r>
            <a:r>
              <a:rPr lang="cs-CZ" sz="2000" dirty="0"/>
              <a:t> je maximální možná hodnota 4294967295‬ (</a:t>
            </a:r>
            <a:r>
              <a:rPr lang="cs-CZ" sz="2000" dirty="0" err="1"/>
              <a:t>FFFFFFFFh</a:t>
            </a:r>
            <a:r>
              <a:rPr lang="cs-CZ" sz="2000" dirty="0"/>
              <a:t>)</a:t>
            </a:r>
          </a:p>
          <a:p>
            <a:endParaRPr lang="cs-CZ" sz="2000" dirty="0"/>
          </a:p>
          <a:p>
            <a:r>
              <a:rPr lang="cs-CZ" sz="2000" dirty="0"/>
              <a:t>Saturace je </a:t>
            </a:r>
            <a:r>
              <a:rPr lang="cs-CZ" sz="2000" b="1" dirty="0"/>
              <a:t>nepovinná</a:t>
            </a:r>
            <a:r>
              <a:rPr lang="cs-CZ" sz="2000" dirty="0"/>
              <a:t> – každá MMX instrukce existuje ve dvou variantách – se saturací a bez saturace</a:t>
            </a:r>
          </a:p>
          <a:p>
            <a:r>
              <a:rPr lang="cs-CZ" sz="2000" dirty="0"/>
              <a:t>Pokud programátor zvolí variantu bez saturace, musí počítat s tím, že některé výsledky mohou přetéct a nelze zjistit, které to jsou, protože jednotlivé paralelně prováděné výpočty nenastaví </a:t>
            </a:r>
            <a:r>
              <a:rPr lang="cs-CZ" sz="2000" b="1" dirty="0"/>
              <a:t>Carry flag</a:t>
            </a:r>
          </a:p>
          <a:p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3283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5C75C22-D4E1-44D0-9F3A-685262ECE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Paralelizace</a:t>
            </a:r>
            <a:endParaRPr lang="cs-CZ" altLang="cs-CZ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21AF81-35C0-4902-A8DC-B87744B3E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Výpočetní výkon moderních mikroprocesorů stojí z velké části na paralelizaci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Paralelizace = provádění více instrukcí současně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Paralelizace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statická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dynamická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500" b="1" dirty="0"/>
              <a:t>Statická paralelizace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Pořadí a seskupení pro paralelní vykonání je </a:t>
            </a:r>
            <a:r>
              <a:rPr lang="cs-CZ" altLang="cs-CZ" sz="1300" b="1" dirty="0"/>
              <a:t>neměnné</a:t>
            </a:r>
            <a:r>
              <a:rPr lang="cs-CZ" altLang="cs-CZ" sz="1300" dirty="0"/>
              <a:t> a je přímo zapsané v programu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Strojový kód umožňuje zakódování instrukcí, které mají být provedeny paralelně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Programátor píše </a:t>
            </a:r>
            <a:r>
              <a:rPr lang="cs-CZ" altLang="cs-CZ" sz="1300" b="1" dirty="0"/>
              <a:t>paralelní program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500" b="1" dirty="0"/>
              <a:t>Dynamická paralelizace</a:t>
            </a:r>
            <a:r>
              <a:rPr lang="cs-CZ" altLang="cs-CZ" sz="15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Seskupování instrukcí probíhá za běhu programu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Programátor píše </a:t>
            </a:r>
            <a:r>
              <a:rPr lang="cs-CZ" altLang="cs-CZ" sz="1300" b="1" dirty="0"/>
              <a:t>sekvenční program </a:t>
            </a:r>
            <a:r>
              <a:rPr lang="cs-CZ" altLang="cs-CZ" sz="1300" dirty="0"/>
              <a:t>a není schopen dopředu ovlivnit, které instrukce se provedou paralelně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Mikroprocesor si sám v programu hledá dvojice, trojice, čtveřice… instrukcí, které může vykonat paralelně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Algoritmus paralelizace je implementován přímo v hardware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Instrukce programu jsou přeskupovány tak, aby byly co nejvíc využity funkční jednotky procesoru (</a:t>
            </a:r>
            <a:r>
              <a:rPr lang="cs-CZ" altLang="cs-CZ" sz="1300" dirty="0" err="1"/>
              <a:t>out-of-order</a:t>
            </a:r>
            <a:r>
              <a:rPr lang="cs-CZ" altLang="cs-CZ" sz="13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dirty="0"/>
              <a:t>Dynamická paralelizace je to, co provádí </a:t>
            </a:r>
            <a:r>
              <a:rPr lang="cs-CZ" altLang="cs-CZ" sz="1300" dirty="0" err="1"/>
              <a:t>superskalární</a:t>
            </a:r>
            <a:r>
              <a:rPr lang="cs-CZ" altLang="cs-CZ" sz="1300" dirty="0"/>
              <a:t> procesor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C3C34-A151-46D5-817B-FC21A8AD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 anchor="t"/>
          <a:lstStyle/>
          <a:p>
            <a:r>
              <a:rPr lang="cs-CZ" dirty="0"/>
              <a:t>Saturace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EC73A1-1315-49FD-A214-CDA7C4E8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48415"/>
            <a:ext cx="8229600" cy="5755034"/>
          </a:xfrm>
        </p:spPr>
        <p:txBody>
          <a:bodyPr/>
          <a:lstStyle/>
          <a:p>
            <a:pPr marL="0" indent="0">
              <a:buNone/>
            </a:pPr>
            <a:r>
              <a:rPr lang="cs-CZ" sz="1600" b="1" dirty="0"/>
              <a:t>Výpočty s bajtem</a:t>
            </a:r>
          </a:p>
          <a:p>
            <a:pPr marL="0" indent="0">
              <a:buNone/>
            </a:pPr>
            <a:r>
              <a:rPr lang="cs-CZ" sz="1600" u="sng" dirty="0"/>
              <a:t>Bez saturace, s přetečením</a:t>
            </a:r>
            <a:r>
              <a:rPr lang="cs-CZ" sz="1600" dirty="0"/>
              <a:t>		</a:t>
            </a:r>
            <a:r>
              <a:rPr lang="cs-CZ" sz="1600" u="sng" dirty="0"/>
              <a:t>Se saturací</a:t>
            </a:r>
          </a:p>
          <a:p>
            <a:pPr marL="0" indent="0">
              <a:buNone/>
            </a:pPr>
            <a:r>
              <a:rPr lang="cs-CZ" sz="1600" dirty="0"/>
              <a:t>255+1=0				255+1=255</a:t>
            </a:r>
          </a:p>
          <a:p>
            <a:pPr marL="0" indent="0">
              <a:buNone/>
            </a:pPr>
            <a:r>
              <a:rPr lang="cs-CZ" sz="1600" dirty="0"/>
              <a:t>255+2=1				255+2=255</a:t>
            </a:r>
          </a:p>
          <a:p>
            <a:pPr marL="0" indent="0">
              <a:buNone/>
            </a:pPr>
            <a:r>
              <a:rPr lang="cs-CZ" sz="1600" dirty="0"/>
              <a:t>200+100=44			200+100=255</a:t>
            </a:r>
          </a:p>
          <a:p>
            <a:pPr marL="0" indent="0">
              <a:buNone/>
            </a:pPr>
            <a:r>
              <a:rPr lang="cs-CZ" sz="1600" dirty="0"/>
              <a:t>0-1=255				0-1=0</a:t>
            </a:r>
          </a:p>
          <a:p>
            <a:pPr marL="0" indent="0">
              <a:buNone/>
            </a:pPr>
            <a:r>
              <a:rPr lang="cs-CZ" sz="1600" dirty="0"/>
              <a:t>0-2=254				0-2=0</a:t>
            </a:r>
          </a:p>
          <a:p>
            <a:pPr marL="0" indent="0">
              <a:buNone/>
            </a:pPr>
            <a:r>
              <a:rPr lang="cs-CZ" sz="1600" dirty="0"/>
              <a:t>5-10=251				5-10=0</a:t>
            </a:r>
          </a:p>
          <a:p>
            <a:pPr marL="0" indent="0">
              <a:buNone/>
            </a:pPr>
            <a:endParaRPr lang="cs-CZ" sz="1600" dirty="0"/>
          </a:p>
          <a:p>
            <a:pPr marL="0" indent="0">
              <a:buNone/>
            </a:pPr>
            <a:r>
              <a:rPr lang="cs-CZ" sz="1600" b="1" dirty="0"/>
              <a:t>Výpočty s Wordem (16 b)</a:t>
            </a:r>
          </a:p>
          <a:p>
            <a:pPr marL="0" indent="0">
              <a:buNone/>
            </a:pPr>
            <a:r>
              <a:rPr lang="cs-CZ" sz="1600" u="sng" dirty="0"/>
              <a:t>Bez saturace, s přetečením</a:t>
            </a:r>
            <a:r>
              <a:rPr lang="cs-CZ" sz="1600" dirty="0"/>
              <a:t>		</a:t>
            </a:r>
            <a:r>
              <a:rPr lang="cs-CZ" sz="1600" u="sng" dirty="0"/>
              <a:t>Se saturací</a:t>
            </a:r>
          </a:p>
          <a:p>
            <a:pPr marL="0" indent="0">
              <a:buNone/>
            </a:pPr>
            <a:r>
              <a:rPr lang="cs-CZ" sz="1600" dirty="0"/>
              <a:t>255+1=256			255+1=256</a:t>
            </a:r>
          </a:p>
          <a:p>
            <a:pPr marL="0" indent="0">
              <a:buNone/>
            </a:pPr>
            <a:r>
              <a:rPr lang="cs-CZ" sz="1600" dirty="0"/>
              <a:t>200+100=300			200+100=300</a:t>
            </a:r>
          </a:p>
          <a:p>
            <a:pPr marL="0" indent="0">
              <a:buNone/>
            </a:pPr>
            <a:r>
              <a:rPr lang="cs-CZ" sz="1600" dirty="0"/>
              <a:t>65535+1=0			65535+1=65535</a:t>
            </a:r>
          </a:p>
          <a:p>
            <a:pPr marL="0" indent="0">
              <a:buNone/>
            </a:pPr>
            <a:r>
              <a:rPr lang="cs-CZ" sz="1600" dirty="0"/>
              <a:t>65535+2=1			65535+2=65535</a:t>
            </a:r>
          </a:p>
          <a:p>
            <a:pPr marL="0" indent="0">
              <a:buNone/>
            </a:pPr>
            <a:r>
              <a:rPr lang="cs-CZ" sz="1600" dirty="0"/>
              <a:t>50000+20000=4464			50000+20000=65535</a:t>
            </a:r>
          </a:p>
          <a:p>
            <a:pPr marL="0" indent="0">
              <a:buNone/>
            </a:pPr>
            <a:r>
              <a:rPr lang="cs-CZ" sz="1600" dirty="0"/>
              <a:t>0-1=65535			0-1=0</a:t>
            </a:r>
          </a:p>
          <a:p>
            <a:pPr marL="0" indent="0">
              <a:buNone/>
            </a:pPr>
            <a:r>
              <a:rPr lang="cs-CZ" sz="1600" dirty="0"/>
              <a:t>0-2=65534			0-2=0</a:t>
            </a:r>
          </a:p>
          <a:p>
            <a:pPr marL="0" indent="0">
              <a:buNone/>
            </a:pPr>
            <a:r>
              <a:rPr lang="cs-CZ" sz="1600" dirty="0"/>
              <a:t>5-10=65531			5-10=0</a:t>
            </a:r>
          </a:p>
        </p:txBody>
      </p:sp>
    </p:spTree>
    <p:extLst>
      <p:ext uri="{BB962C8B-B14F-4D97-AF65-F5344CB8AC3E}">
        <p14:creationId xmlns:p14="http://schemas.microsoft.com/office/powerpoint/2010/main" val="322237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CB886-B898-42DE-9204-E5D0FC0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– pakovaný </a:t>
            </a:r>
            <a:r>
              <a:rPr lang="cs-CZ" dirty="0" err="1"/>
              <a:t>word</a:t>
            </a:r>
            <a:r>
              <a:rPr lang="cs-CZ" dirty="0"/>
              <a:t>, výpočet se saturací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5DB0C-67DD-416C-AAA3-F4816F7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3" y="1719263"/>
            <a:ext cx="8229600" cy="4411662"/>
          </a:xfrm>
        </p:spPr>
        <p:txBody>
          <a:bodyPr/>
          <a:lstStyle/>
          <a:p>
            <a:r>
              <a:rPr lang="cs-CZ" sz="2400" dirty="0"/>
              <a:t>MM2 = ABFFFFFF7AB9FFFF h</a:t>
            </a:r>
          </a:p>
          <a:p>
            <a:endParaRPr lang="cs-CZ" sz="2400" dirty="0"/>
          </a:p>
          <a:p>
            <a:r>
              <a:rPr lang="cs-CZ" sz="1600" dirty="0"/>
              <a:t>Obsah 64-bitového registru MM2 se bere jako čtyři 16bitová čísla, se kterými se pracuje paralelně</a:t>
            </a:r>
          </a:p>
          <a:p>
            <a:endParaRPr lang="cs-CZ" sz="1600" dirty="0"/>
          </a:p>
          <a:p>
            <a:r>
              <a:rPr lang="cs-CZ" sz="1600" dirty="0"/>
              <a:t>Po inkrementaci registru MM2 se saturací bychom dostali výsledek</a:t>
            </a:r>
          </a:p>
          <a:p>
            <a:r>
              <a:rPr lang="cs-CZ" sz="2400" dirty="0"/>
              <a:t>MM2 = AC00</a:t>
            </a:r>
            <a:r>
              <a:rPr lang="cs-CZ" sz="2400" u="sng" dirty="0"/>
              <a:t>FFFF</a:t>
            </a:r>
            <a:r>
              <a:rPr lang="cs-CZ" sz="2400" dirty="0"/>
              <a:t>7ABA</a:t>
            </a:r>
            <a:r>
              <a:rPr lang="cs-CZ" sz="2400" u="sng" dirty="0"/>
              <a:t>FFFF</a:t>
            </a:r>
            <a:r>
              <a:rPr lang="cs-CZ" sz="2400" dirty="0"/>
              <a:t> h</a:t>
            </a:r>
          </a:p>
          <a:p>
            <a:endParaRPr lang="cs-CZ" sz="2400" dirty="0"/>
          </a:p>
          <a:p>
            <a:r>
              <a:rPr lang="cs-CZ" sz="1600" dirty="0"/>
              <a:t>Proběhly 4 nezávislé inkrementace a získali jsme 4 výsledky pakované dohromady v jednom registru</a:t>
            </a:r>
          </a:p>
          <a:p>
            <a:r>
              <a:rPr lang="cs-CZ" sz="1600" dirty="0"/>
              <a:t>Dva ze čtyř získaných výsledků jsou saturované</a:t>
            </a:r>
          </a:p>
          <a:p>
            <a:r>
              <a:rPr lang="cs-CZ" sz="1600" dirty="0"/>
              <a:t>Při provádění výpočtu se saturací nebylo možné hodnotu čísel </a:t>
            </a:r>
            <a:r>
              <a:rPr lang="cs-CZ" sz="1600" dirty="0" err="1"/>
              <a:t>FFFFh</a:t>
            </a:r>
            <a:r>
              <a:rPr lang="cs-CZ" sz="1600" dirty="0"/>
              <a:t> dále zvýšit</a:t>
            </a:r>
          </a:p>
          <a:p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7045EB2-C3CF-4C20-B1ED-71C80E599240}"/>
              </a:ext>
            </a:extLst>
          </p:cNvPr>
          <p:cNvSpPr/>
          <p:nvPr/>
        </p:nvSpPr>
        <p:spPr>
          <a:xfrm>
            <a:off x="1907704" y="1719263"/>
            <a:ext cx="79949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3DA69D-4794-4AF7-8E23-9D35B38CC0D4}"/>
              </a:ext>
            </a:extLst>
          </p:cNvPr>
          <p:cNvSpPr/>
          <p:nvPr/>
        </p:nvSpPr>
        <p:spPr>
          <a:xfrm>
            <a:off x="2707194" y="1719263"/>
            <a:ext cx="727482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847978-98A1-4AD6-A71D-9862D39AF393}"/>
              </a:ext>
            </a:extLst>
          </p:cNvPr>
          <p:cNvSpPr/>
          <p:nvPr/>
        </p:nvSpPr>
        <p:spPr>
          <a:xfrm>
            <a:off x="3434675" y="1723452"/>
            <a:ext cx="737830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9EC40D0-6A8C-4A3A-93DF-26ABDB303B72}"/>
              </a:ext>
            </a:extLst>
          </p:cNvPr>
          <p:cNvSpPr/>
          <p:nvPr/>
        </p:nvSpPr>
        <p:spPr>
          <a:xfrm>
            <a:off x="4172505" y="1719263"/>
            <a:ext cx="759534" cy="413593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C3A0336-041C-41DC-9F69-64D071E0A609}"/>
              </a:ext>
            </a:extLst>
          </p:cNvPr>
          <p:cNvCxnSpPr>
            <a:cxnSpLocks/>
          </p:cNvCxnSpPr>
          <p:nvPr/>
        </p:nvCxnSpPr>
        <p:spPr>
          <a:xfrm flipH="1" flipV="1">
            <a:off x="3203848" y="4149080"/>
            <a:ext cx="1224136" cy="10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04364E93-6799-4A39-8E59-FE99B5FF8B5B}"/>
              </a:ext>
            </a:extLst>
          </p:cNvPr>
          <p:cNvCxnSpPr>
            <a:cxnSpLocks/>
          </p:cNvCxnSpPr>
          <p:nvPr/>
        </p:nvCxnSpPr>
        <p:spPr>
          <a:xfrm flipV="1">
            <a:off x="4552272" y="4149080"/>
            <a:ext cx="28501" cy="10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BF6A38B-53A7-4F2A-980E-9DC556507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MMX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CBFC5F7-39EF-49EB-866B-0E67159D9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/>
              <a:t>Nové instrukce</a:t>
            </a:r>
            <a:endParaRPr lang="cs-CZ" altLang="cs-CZ" dirty="0"/>
          </a:p>
          <a:p>
            <a:pPr lvl="1" eaLnBrk="1" hangingPunct="1"/>
            <a:r>
              <a:rPr lang="cs-CZ" altLang="cs-CZ" sz="1800" dirty="0"/>
              <a:t>aritmetické operace s pakovanými datovými typy (sčítání, násobení, odečítání, aritmetický posuv a instrukce </a:t>
            </a:r>
            <a:r>
              <a:rPr lang="cs-CZ" altLang="cs-CZ" sz="1800" dirty="0" err="1"/>
              <a:t>multiply-add</a:t>
            </a:r>
            <a:r>
              <a:rPr lang="cs-CZ" altLang="cs-CZ" sz="1800" dirty="0"/>
              <a:t>)</a:t>
            </a:r>
          </a:p>
          <a:p>
            <a:pPr lvl="1" eaLnBrk="1" hangingPunct="1"/>
            <a:r>
              <a:rPr lang="cs-CZ" altLang="cs-CZ" sz="1800" dirty="0"/>
              <a:t>aritmetické operace se </a:t>
            </a:r>
            <a:r>
              <a:rPr lang="cs-CZ" altLang="cs-CZ" sz="1800" b="1" dirty="0"/>
              <a:t>saturací </a:t>
            </a:r>
            <a:r>
              <a:rPr lang="cs-CZ" altLang="cs-CZ" sz="1800" dirty="0"/>
              <a:t>(bez přetečení nebo podtečení výsledku)</a:t>
            </a:r>
          </a:p>
          <a:p>
            <a:pPr lvl="1" eaLnBrk="1" hangingPunct="1"/>
            <a:r>
              <a:rPr lang="cs-CZ" altLang="cs-CZ" sz="1800" dirty="0"/>
              <a:t>porovnávání</a:t>
            </a:r>
          </a:p>
          <a:p>
            <a:pPr lvl="1" eaLnBrk="1" hangingPunct="1"/>
            <a:r>
              <a:rPr lang="cs-CZ" altLang="cs-CZ" sz="1800" dirty="0"/>
              <a:t>konverze datových typů (</a:t>
            </a:r>
            <a:r>
              <a:rPr lang="cs-CZ" altLang="cs-CZ" sz="1800" dirty="0" err="1"/>
              <a:t>pack</a:t>
            </a:r>
            <a:r>
              <a:rPr lang="cs-CZ" altLang="cs-CZ" sz="1800" dirty="0"/>
              <a:t>, </a:t>
            </a:r>
            <a:r>
              <a:rPr lang="cs-CZ" altLang="cs-CZ" sz="1800" dirty="0" err="1"/>
              <a:t>unpack</a:t>
            </a:r>
            <a:r>
              <a:rPr lang="cs-CZ" altLang="cs-CZ" sz="1800" dirty="0"/>
              <a:t>)</a:t>
            </a:r>
          </a:p>
          <a:p>
            <a:pPr lvl="1" eaLnBrk="1" hangingPunct="1"/>
            <a:r>
              <a:rPr lang="cs-CZ" altLang="cs-CZ" sz="1800" dirty="0"/>
              <a:t>přesuny mezi MMX registry</a:t>
            </a:r>
          </a:p>
          <a:p>
            <a:pPr lvl="1" eaLnBrk="1" hangingPunct="1"/>
            <a:endParaRPr lang="cs-CZ" altLang="cs-CZ" sz="2000" dirty="0"/>
          </a:p>
          <a:p>
            <a:pPr eaLnBrk="1" hangingPunct="1"/>
            <a:r>
              <a:rPr lang="cs-CZ" altLang="cs-CZ" sz="2400" dirty="0"/>
              <a:t>Písmeno za instrukcí označuje datový typ</a:t>
            </a:r>
            <a:endParaRPr lang="cs-CZ" altLang="cs-CZ" dirty="0"/>
          </a:p>
          <a:p>
            <a:pPr lvl="1" eaLnBrk="1" hangingPunct="1"/>
            <a:r>
              <a:rPr lang="cs-CZ" altLang="cs-CZ" sz="1800" b="1" dirty="0"/>
              <a:t>PADDW</a:t>
            </a:r>
            <a:r>
              <a:rPr lang="cs-CZ" altLang="cs-CZ" sz="1800" dirty="0"/>
              <a:t> - instrukce </a:t>
            </a:r>
            <a:r>
              <a:rPr lang="cs-CZ" altLang="cs-CZ" sz="1800" b="1" dirty="0"/>
              <a:t>ADD</a:t>
            </a:r>
            <a:r>
              <a:rPr lang="cs-CZ" altLang="cs-CZ" sz="1800" dirty="0"/>
              <a:t> provedená s dvěma MMX registry, jejichž obsah bude chápán jako </a:t>
            </a:r>
            <a:r>
              <a:rPr lang="cs-CZ" altLang="cs-CZ" sz="1800" b="1" dirty="0" err="1"/>
              <a:t>packed</a:t>
            </a:r>
            <a:r>
              <a:rPr lang="cs-CZ" altLang="cs-CZ" sz="1800" b="1" dirty="0"/>
              <a:t> </a:t>
            </a:r>
            <a:r>
              <a:rPr lang="cs-CZ" altLang="cs-CZ" sz="1800" b="1" dirty="0" err="1"/>
              <a:t>word</a:t>
            </a:r>
            <a:endParaRPr lang="cs-CZ" altLang="cs-CZ" sz="1800" dirty="0"/>
          </a:p>
          <a:p>
            <a:pPr lvl="1" eaLnBrk="1" hangingPunct="1"/>
            <a:r>
              <a:rPr lang="cs-CZ" altLang="cs-CZ" sz="1800" b="1" dirty="0"/>
              <a:t>PADDB</a:t>
            </a:r>
            <a:r>
              <a:rPr lang="cs-CZ" altLang="cs-CZ" sz="1800" dirty="0"/>
              <a:t> instrukce </a:t>
            </a:r>
            <a:r>
              <a:rPr lang="cs-CZ" altLang="cs-CZ" sz="1800" b="1" dirty="0"/>
              <a:t>ADD</a:t>
            </a:r>
            <a:r>
              <a:rPr lang="cs-CZ" altLang="cs-CZ" sz="1800" dirty="0"/>
              <a:t> provedená s dvěma MMX registry, jejichž obsah bude chápán jako </a:t>
            </a:r>
            <a:r>
              <a:rPr lang="cs-CZ" altLang="cs-CZ" sz="1800" b="1" dirty="0" err="1"/>
              <a:t>packed</a:t>
            </a:r>
            <a:r>
              <a:rPr lang="cs-CZ" altLang="cs-CZ" sz="1800" b="1" dirty="0"/>
              <a:t> byte</a:t>
            </a:r>
            <a:endParaRPr lang="cs-CZ" altLang="cs-CZ" dirty="0"/>
          </a:p>
          <a:p>
            <a:pPr lvl="1"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08B75C-C36D-493E-8CD0-A7F3F7B8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MMX Sčítání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CD927-4CA6-4072-8E8D-F19B185B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411662"/>
          </a:xfrm>
        </p:spPr>
        <p:txBody>
          <a:bodyPr/>
          <a:lstStyle/>
          <a:p>
            <a:r>
              <a:rPr lang="cs-CZ" sz="2000" dirty="0"/>
              <a:t>Sčítání pakovaných bajtů se provádí povelem </a:t>
            </a:r>
            <a:r>
              <a:rPr lang="cs-CZ" sz="2000" b="1" dirty="0"/>
              <a:t>PADDB</a:t>
            </a:r>
          </a:p>
          <a:p>
            <a:r>
              <a:rPr lang="cs-CZ" sz="2000" dirty="0"/>
              <a:t>Sčítání pakovaných </a:t>
            </a:r>
            <a:r>
              <a:rPr lang="cs-CZ" sz="2000" dirty="0" err="1"/>
              <a:t>wordů</a:t>
            </a:r>
            <a:r>
              <a:rPr lang="cs-CZ" sz="2000" dirty="0"/>
              <a:t> se provádí povelem </a:t>
            </a:r>
            <a:r>
              <a:rPr lang="cs-CZ" sz="2000" b="1" dirty="0"/>
              <a:t>PADDW</a:t>
            </a:r>
          </a:p>
          <a:p>
            <a:r>
              <a:rPr lang="cs-CZ" sz="2000" dirty="0"/>
              <a:t>Sčítání pakovaných double </a:t>
            </a:r>
            <a:r>
              <a:rPr lang="cs-CZ" sz="2000" dirty="0" err="1"/>
              <a:t>wordů</a:t>
            </a:r>
            <a:r>
              <a:rPr lang="cs-CZ" sz="2000" dirty="0"/>
              <a:t> se provádí povelem </a:t>
            </a:r>
            <a:r>
              <a:rPr lang="cs-CZ" sz="2000" b="1" dirty="0"/>
              <a:t>PADDD</a:t>
            </a:r>
          </a:p>
          <a:p>
            <a:r>
              <a:rPr lang="cs-CZ" sz="2000" dirty="0"/>
              <a:t>Sčítání 64-bitových </a:t>
            </a:r>
            <a:r>
              <a:rPr lang="cs-CZ" sz="2000" dirty="0" err="1"/>
              <a:t>qword</a:t>
            </a:r>
            <a:r>
              <a:rPr lang="cs-CZ" sz="2000" dirty="0"/>
              <a:t> čísel v MMX registru se provádí povelem </a:t>
            </a:r>
            <a:r>
              <a:rPr lang="cs-CZ" sz="2000" b="1" dirty="0"/>
              <a:t>PADDQ</a:t>
            </a:r>
          </a:p>
          <a:p>
            <a:endParaRPr lang="cs-CZ" sz="2000" b="1" dirty="0"/>
          </a:p>
          <a:p>
            <a:r>
              <a:rPr lang="cs-CZ" sz="2000" dirty="0"/>
              <a:t>Zápis všech </a:t>
            </a:r>
            <a:r>
              <a:rPr lang="cs-CZ" sz="2000" b="1" dirty="0"/>
              <a:t>MMX</a:t>
            </a:r>
            <a:r>
              <a:rPr lang="cs-CZ" sz="2000" dirty="0"/>
              <a:t> povelů začíná písmenem </a:t>
            </a:r>
            <a:r>
              <a:rPr lang="cs-CZ" sz="2000" b="1" dirty="0"/>
              <a:t>P</a:t>
            </a:r>
          </a:p>
          <a:p>
            <a:endParaRPr lang="cs-CZ" sz="2000" b="1" dirty="0"/>
          </a:p>
          <a:p>
            <a:r>
              <a:rPr lang="cs-CZ" sz="2000" b="1" dirty="0"/>
              <a:t>PADDB					PADDW</a:t>
            </a:r>
          </a:p>
          <a:p>
            <a:r>
              <a:rPr lang="cs-CZ" sz="2000" b="1" dirty="0"/>
              <a:t>P </a:t>
            </a:r>
            <a:r>
              <a:rPr lang="cs-CZ" sz="2000" dirty="0"/>
              <a:t>= pakovaný výpočet			</a:t>
            </a:r>
            <a:r>
              <a:rPr lang="cs-CZ" sz="2000" b="1" dirty="0"/>
              <a:t>P </a:t>
            </a:r>
            <a:r>
              <a:rPr lang="cs-CZ" sz="2000" dirty="0"/>
              <a:t>= pakovaný výpočet	</a:t>
            </a:r>
          </a:p>
          <a:p>
            <a:r>
              <a:rPr lang="cs-CZ" sz="2000" b="1" dirty="0"/>
              <a:t>ADD </a:t>
            </a:r>
            <a:r>
              <a:rPr lang="cs-CZ" sz="2000" dirty="0"/>
              <a:t>= součet				</a:t>
            </a:r>
            <a:r>
              <a:rPr lang="cs-CZ" sz="2000" b="1" dirty="0"/>
              <a:t>ADD </a:t>
            </a:r>
            <a:r>
              <a:rPr lang="cs-CZ" sz="2000" dirty="0"/>
              <a:t>= součet</a:t>
            </a:r>
          </a:p>
          <a:p>
            <a:r>
              <a:rPr lang="cs-CZ" sz="2000" b="1" dirty="0"/>
              <a:t>B </a:t>
            </a:r>
            <a:r>
              <a:rPr lang="cs-CZ" sz="2000" dirty="0"/>
              <a:t>= s bajty					</a:t>
            </a:r>
            <a:r>
              <a:rPr lang="cs-CZ" sz="2000" b="1" dirty="0"/>
              <a:t>W</a:t>
            </a:r>
            <a:r>
              <a:rPr lang="cs-CZ" sz="2000" dirty="0"/>
              <a:t> = s </a:t>
            </a:r>
            <a:r>
              <a:rPr lang="cs-CZ" sz="2000" dirty="0" err="1"/>
              <a:t>wordy</a:t>
            </a:r>
            <a:r>
              <a:rPr lang="cs-CZ" sz="2000" dirty="0"/>
              <a:t> (16 bit)</a:t>
            </a:r>
            <a:endParaRPr lang="cs-CZ" sz="2000" b="1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528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98BD82-99D8-483C-960C-B90DA9C6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Operace se saturací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1D4512-7A64-4147-8AB6-36988642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411662"/>
          </a:xfrm>
        </p:spPr>
        <p:txBody>
          <a:bodyPr/>
          <a:lstStyle/>
          <a:p>
            <a:r>
              <a:rPr lang="cs-CZ" sz="2000" dirty="0"/>
              <a:t>Pokud má být výpočet proveden se saturací, vkládá se navíc do zápisu povelu písmeno S</a:t>
            </a:r>
          </a:p>
          <a:p>
            <a:endParaRPr lang="cs-CZ" sz="2000" dirty="0"/>
          </a:p>
          <a:p>
            <a:r>
              <a:rPr lang="cs-CZ" sz="2000" b="1" dirty="0"/>
              <a:t>PADD</a:t>
            </a:r>
            <a:r>
              <a:rPr lang="cs-CZ" sz="2000" b="1" u="sng" dirty="0"/>
              <a:t>S</a:t>
            </a:r>
            <a:r>
              <a:rPr lang="cs-CZ" sz="2000" b="1" dirty="0"/>
              <a:t>B					PADDSW</a:t>
            </a:r>
          </a:p>
          <a:p>
            <a:r>
              <a:rPr lang="cs-CZ" sz="2000" b="1" dirty="0"/>
              <a:t>P </a:t>
            </a:r>
            <a:r>
              <a:rPr lang="cs-CZ" sz="2000" dirty="0"/>
              <a:t>= pakovaný výpočet			</a:t>
            </a:r>
            <a:r>
              <a:rPr lang="cs-CZ" sz="2000" b="1" dirty="0"/>
              <a:t>P </a:t>
            </a:r>
            <a:r>
              <a:rPr lang="cs-CZ" sz="2000" dirty="0"/>
              <a:t>= pakovaný výpočet	</a:t>
            </a:r>
          </a:p>
          <a:p>
            <a:r>
              <a:rPr lang="cs-CZ" sz="2000" b="1" dirty="0"/>
              <a:t>ADD </a:t>
            </a:r>
            <a:r>
              <a:rPr lang="cs-CZ" sz="2000" dirty="0"/>
              <a:t>= součet				</a:t>
            </a:r>
            <a:r>
              <a:rPr lang="cs-CZ" sz="2000" b="1" dirty="0"/>
              <a:t>ADD </a:t>
            </a:r>
            <a:r>
              <a:rPr lang="cs-CZ" sz="2000" dirty="0"/>
              <a:t>= součet</a:t>
            </a:r>
          </a:p>
          <a:p>
            <a:r>
              <a:rPr lang="cs-CZ" sz="2000" b="1" dirty="0"/>
              <a:t>S </a:t>
            </a:r>
            <a:r>
              <a:rPr lang="cs-CZ" sz="2000" dirty="0"/>
              <a:t>= se saturací				</a:t>
            </a:r>
            <a:r>
              <a:rPr lang="cs-CZ" sz="2000" b="1" dirty="0"/>
              <a:t>S </a:t>
            </a:r>
            <a:r>
              <a:rPr lang="cs-CZ" sz="2000" dirty="0"/>
              <a:t>= se saturací</a:t>
            </a:r>
            <a:endParaRPr lang="cs-CZ" sz="2000" b="1" dirty="0"/>
          </a:p>
          <a:p>
            <a:r>
              <a:rPr lang="cs-CZ" sz="2000" b="1" dirty="0"/>
              <a:t>B </a:t>
            </a:r>
            <a:r>
              <a:rPr lang="cs-CZ" sz="2000" dirty="0"/>
              <a:t>= s bajty					</a:t>
            </a:r>
            <a:r>
              <a:rPr lang="cs-CZ" sz="2000" b="1" dirty="0"/>
              <a:t>W</a:t>
            </a:r>
            <a:r>
              <a:rPr lang="cs-CZ" sz="2000" dirty="0"/>
              <a:t> = s </a:t>
            </a:r>
            <a:r>
              <a:rPr lang="cs-CZ" sz="2000" dirty="0" err="1"/>
              <a:t>wordy</a:t>
            </a:r>
            <a:r>
              <a:rPr lang="cs-CZ" sz="2000" dirty="0"/>
              <a:t> (16 bit)</a:t>
            </a:r>
            <a:endParaRPr lang="cs-CZ" sz="2000" b="1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612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DA961F-B657-4F41-871B-3E7DA54CA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Příklady MMX operací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ACD97C-0AAD-453B-B3E4-A3D75659C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pPr eaLnBrk="1" hangingPunct="1"/>
            <a:r>
              <a:rPr lang="cs-CZ" altLang="cs-CZ" sz="2400" dirty="0"/>
              <a:t>Maximálně lze provést jednou MMX instrukcí </a:t>
            </a:r>
            <a:r>
              <a:rPr lang="cs-CZ" altLang="cs-CZ" sz="2400" b="1" dirty="0"/>
              <a:t>osm</a:t>
            </a:r>
            <a:r>
              <a:rPr lang="cs-CZ" altLang="cs-CZ" sz="2400" dirty="0"/>
              <a:t> paralelních operací, pokud se pracuje s datovým typem </a:t>
            </a:r>
            <a:r>
              <a:rPr lang="cs-CZ" altLang="cs-CZ" sz="2400" b="1" dirty="0" err="1"/>
              <a:t>packed</a:t>
            </a:r>
            <a:r>
              <a:rPr lang="cs-CZ" altLang="cs-CZ" sz="2400" b="1" dirty="0"/>
              <a:t> byte</a:t>
            </a:r>
          </a:p>
          <a:p>
            <a:pPr eaLnBrk="1" hangingPunct="1"/>
            <a:r>
              <a:rPr lang="cs-CZ" altLang="cs-CZ" sz="2400" dirty="0"/>
              <a:t>Instrukce PADDB provede součet osmi dvojic 8-bitových čísel (jedno sčítané číslo z dvojice vždy leží v prvním a druhé v druhém uvedeném MMX registru) a získáme 8 výsledků</a:t>
            </a:r>
          </a:p>
          <a:p>
            <a:pPr eaLnBrk="1" hangingPunct="1"/>
            <a:endParaRPr lang="cs-CZ" altLang="cs-CZ" dirty="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dirty="0"/>
              <a:t>PADDB MM0, MM1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600" dirty="0"/>
              <a:t>MM0	a7	a6	a5	a4	a3	a2	a1	a0	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600" dirty="0"/>
              <a:t>MM1	b7	b6	b5	b4	b3	b2	b1	b0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600" dirty="0" err="1"/>
              <a:t>výsl</a:t>
            </a:r>
            <a:r>
              <a:rPr lang="cs-CZ" altLang="cs-CZ" sz="1600" dirty="0"/>
              <a:t>.	a7+b7	a6+b6	a5+b5	a4+b4	a3+b3	a2+b2	a1+b1	a0+b0</a:t>
            </a:r>
            <a:endParaRPr lang="cs-CZ" altLang="cs-CZ" dirty="0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025E9E9B-E939-4A78-9433-34B54D5A9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931050-46A4-4719-A404-FB06217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5AF3C-CDEB-47AE-B350-32F0AF6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PADDB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MM2=12FF7E342DBCE689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MM3=9C7AD4B9FC271D11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AE7952ED29E3039A h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u="sng" dirty="0">
                <a:cs typeface="Courier New" panose="02070309020205020404" pitchFamily="49" charset="0"/>
              </a:rPr>
              <a:t>Provedlo se paralelně 8 součtů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89h + 11h = 9Ah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E6h + 1Dh = 103h výsledek přetekl a uložilo se 03h</a:t>
            </a:r>
          </a:p>
          <a:p>
            <a:r>
              <a:rPr lang="cs-CZ" sz="1600" dirty="0" err="1">
                <a:cs typeface="Courier New" panose="02070309020205020404" pitchFamily="49" charset="0"/>
              </a:rPr>
              <a:t>BCh</a:t>
            </a:r>
            <a:r>
              <a:rPr lang="cs-CZ" sz="1600" dirty="0">
                <a:cs typeface="Courier New" panose="02070309020205020404" pitchFamily="49" charset="0"/>
              </a:rPr>
              <a:t> + 27h = E3h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2Dh + </a:t>
            </a:r>
            <a:r>
              <a:rPr lang="cs-CZ" sz="1600" dirty="0" err="1">
                <a:cs typeface="Courier New" panose="02070309020205020404" pitchFamily="49" charset="0"/>
              </a:rPr>
              <a:t>FCh</a:t>
            </a:r>
            <a:r>
              <a:rPr lang="cs-CZ" sz="1600" dirty="0">
                <a:cs typeface="Courier New" panose="02070309020205020404" pitchFamily="49" charset="0"/>
              </a:rPr>
              <a:t> = 129h výsledek přetekl a uložilo se 29h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34h + B9h = </a:t>
            </a:r>
            <a:r>
              <a:rPr lang="cs-CZ" sz="1600" dirty="0" err="1">
                <a:cs typeface="Courier New" panose="02070309020205020404" pitchFamily="49" charset="0"/>
              </a:rPr>
              <a:t>EDh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7Eh + D4h = 152h výsledek přetekl a uložilo se 52h</a:t>
            </a:r>
          </a:p>
          <a:p>
            <a:r>
              <a:rPr lang="cs-CZ" sz="1600" dirty="0" err="1">
                <a:cs typeface="Courier New" panose="02070309020205020404" pitchFamily="49" charset="0"/>
              </a:rPr>
              <a:t>FFh</a:t>
            </a:r>
            <a:r>
              <a:rPr lang="cs-CZ" sz="1600" dirty="0">
                <a:cs typeface="Courier New" panose="02070309020205020404" pitchFamily="49" charset="0"/>
              </a:rPr>
              <a:t> + 7Ah = 179h výsledek přetekl a uložilo se 79h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12h + 9Ch = </a:t>
            </a:r>
            <a:r>
              <a:rPr lang="cs-CZ" sz="1600" dirty="0" err="1">
                <a:cs typeface="Courier New" panose="02070309020205020404" pitchFamily="49" charset="0"/>
              </a:rPr>
              <a:t>AEh</a:t>
            </a:r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8D4DD938-9566-4DE3-AFC9-227158800500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61DB41A7-F0D3-41DB-B972-6032846A2606}"/>
              </a:ext>
            </a:extLst>
          </p:cNvPr>
          <p:cNvSpPr/>
          <p:nvPr/>
        </p:nvSpPr>
        <p:spPr>
          <a:xfrm>
            <a:off x="3203868" y="2996952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24DC8C15-8AE5-448A-A876-47451A55D3A6}"/>
              </a:ext>
            </a:extLst>
          </p:cNvPr>
          <p:cNvSpPr/>
          <p:nvPr/>
        </p:nvSpPr>
        <p:spPr>
          <a:xfrm>
            <a:off x="3094666" y="2984624"/>
            <a:ext cx="10920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EB04EF1-1379-4D81-ACC6-509B29D1FD20}"/>
              </a:ext>
            </a:extLst>
          </p:cNvPr>
          <p:cNvSpPr/>
          <p:nvPr/>
        </p:nvSpPr>
        <p:spPr>
          <a:xfrm>
            <a:off x="3096000" y="234888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40B24F-8956-4B3C-A5EA-8E7662922999}"/>
              </a:ext>
            </a:extLst>
          </p:cNvPr>
          <p:cNvSpPr/>
          <p:nvPr/>
        </p:nvSpPr>
        <p:spPr>
          <a:xfrm>
            <a:off x="2952791" y="2980953"/>
            <a:ext cx="12725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B567ADA-8397-42E0-BB5C-52A5E48C909E}"/>
              </a:ext>
            </a:extLst>
          </p:cNvPr>
          <p:cNvSpPr/>
          <p:nvPr/>
        </p:nvSpPr>
        <p:spPr>
          <a:xfrm>
            <a:off x="283145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B946227-0147-4B7E-B318-5AD541745D64}"/>
              </a:ext>
            </a:extLst>
          </p:cNvPr>
          <p:cNvSpPr/>
          <p:nvPr/>
        </p:nvSpPr>
        <p:spPr>
          <a:xfrm>
            <a:off x="2725671" y="298512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5276BEC-2A5E-4D8A-AAD9-C62BFBDEA2E5}"/>
              </a:ext>
            </a:extLst>
          </p:cNvPr>
          <p:cNvSpPr/>
          <p:nvPr/>
        </p:nvSpPr>
        <p:spPr>
          <a:xfrm>
            <a:off x="2591161" y="298528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947F167-0349-4100-9CCF-7E0FCFEE4059}"/>
              </a:ext>
            </a:extLst>
          </p:cNvPr>
          <p:cNvSpPr/>
          <p:nvPr/>
        </p:nvSpPr>
        <p:spPr>
          <a:xfrm>
            <a:off x="246558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683370A-870A-43CA-B23A-91A158CCFF16}"/>
              </a:ext>
            </a:extLst>
          </p:cNvPr>
          <p:cNvSpPr/>
          <p:nvPr/>
        </p:nvSpPr>
        <p:spPr>
          <a:xfrm>
            <a:off x="2350868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71FD1769-2404-414D-BB5C-4386D52FB6D7}"/>
              </a:ext>
            </a:extLst>
          </p:cNvPr>
          <p:cNvSpPr/>
          <p:nvPr/>
        </p:nvSpPr>
        <p:spPr>
          <a:xfrm>
            <a:off x="2596459" y="234888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62F30725-24F2-46A4-B401-C6D3AC952E60}"/>
              </a:ext>
            </a:extLst>
          </p:cNvPr>
          <p:cNvSpPr/>
          <p:nvPr/>
        </p:nvSpPr>
        <p:spPr>
          <a:xfrm>
            <a:off x="2228686" y="299354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E174EC2-C1D8-4FAE-A887-E04B61826792}"/>
              </a:ext>
            </a:extLst>
          </p:cNvPr>
          <p:cNvSpPr/>
          <p:nvPr/>
        </p:nvSpPr>
        <p:spPr>
          <a:xfrm>
            <a:off x="2106109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977AF506-DF12-4952-AB7E-EBFF1BC1FEBB}"/>
              </a:ext>
            </a:extLst>
          </p:cNvPr>
          <p:cNvSpPr/>
          <p:nvPr/>
        </p:nvSpPr>
        <p:spPr>
          <a:xfrm>
            <a:off x="2356379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050FF671-A7DC-4EC7-BE80-784611DD0349}"/>
              </a:ext>
            </a:extLst>
          </p:cNvPr>
          <p:cNvSpPr/>
          <p:nvPr/>
        </p:nvSpPr>
        <p:spPr>
          <a:xfrm>
            <a:off x="198246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D810C8F-7F21-4624-B13F-3E3C3CABEDD9}"/>
              </a:ext>
            </a:extLst>
          </p:cNvPr>
          <p:cNvSpPr/>
          <p:nvPr/>
        </p:nvSpPr>
        <p:spPr>
          <a:xfrm>
            <a:off x="186525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3BD22D1-918F-4FB8-B55B-2FF3BD80E206}"/>
              </a:ext>
            </a:extLst>
          </p:cNvPr>
          <p:cNvSpPr/>
          <p:nvPr/>
        </p:nvSpPr>
        <p:spPr>
          <a:xfrm>
            <a:off x="172781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94D805C0-4F60-4944-ABB4-B3D64211DB9C}"/>
              </a:ext>
            </a:extLst>
          </p:cNvPr>
          <p:cNvSpPr/>
          <p:nvPr/>
        </p:nvSpPr>
        <p:spPr>
          <a:xfrm>
            <a:off x="1616775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C5A776-0D6B-4B39-B55A-D0E9F9B6A1D3}"/>
              </a:ext>
            </a:extLst>
          </p:cNvPr>
          <p:cNvSpPr/>
          <p:nvPr/>
        </p:nvSpPr>
        <p:spPr>
          <a:xfrm>
            <a:off x="1489135" y="298366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990F9F05-EC08-4CAF-BA73-A22D29055AF8}"/>
              </a:ext>
            </a:extLst>
          </p:cNvPr>
          <p:cNvSpPr/>
          <p:nvPr/>
        </p:nvSpPr>
        <p:spPr>
          <a:xfrm>
            <a:off x="136297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F3F61A9-1912-452C-8DC6-E0999CC363C2}"/>
              </a:ext>
            </a:extLst>
          </p:cNvPr>
          <p:cNvSpPr/>
          <p:nvPr/>
        </p:nvSpPr>
        <p:spPr>
          <a:xfrm>
            <a:off x="2112869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147CD204-114E-4FE6-9D08-8FB722312C58}"/>
              </a:ext>
            </a:extLst>
          </p:cNvPr>
          <p:cNvSpPr/>
          <p:nvPr/>
        </p:nvSpPr>
        <p:spPr>
          <a:xfrm>
            <a:off x="1863118" y="2345542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5355997-2D25-4832-A29B-C6D18ABE570E}"/>
              </a:ext>
            </a:extLst>
          </p:cNvPr>
          <p:cNvSpPr/>
          <p:nvPr/>
        </p:nvSpPr>
        <p:spPr>
          <a:xfrm>
            <a:off x="1613367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9B9759F9-715D-441E-A5C5-11943E52375F}"/>
              </a:ext>
            </a:extLst>
          </p:cNvPr>
          <p:cNvSpPr/>
          <p:nvPr/>
        </p:nvSpPr>
        <p:spPr>
          <a:xfrm>
            <a:off x="1369459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954B485A-8F15-436C-97ED-0FEC3B1C3F88}"/>
              </a:ext>
            </a:extLst>
          </p:cNvPr>
          <p:cNvSpPr/>
          <p:nvPr/>
        </p:nvSpPr>
        <p:spPr>
          <a:xfrm>
            <a:off x="2848323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9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" grpId="0" animBg="1"/>
      <p:bldP spid="22" grpId="0" animBg="1"/>
      <p:bldP spid="23" grpId="0" animBg="1"/>
      <p:bldP spid="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0" grpId="0" animBg="1"/>
      <p:bldP spid="11" grpId="0" animBg="1"/>
      <p:bldP spid="12" grpId="0" animBg="1"/>
      <p:bldP spid="13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931050-46A4-4719-A404-FB06217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PADDSB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5AF3C-CDEB-47AE-B350-32F0AF6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</a:t>
            </a:r>
            <a:r>
              <a:rPr lang="cs-C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MM2=12FF7E342DBCE689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MM3=9C7AD4B9FC271D11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AEFFFFEDFFE3FF9A h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u="sng" dirty="0">
                <a:cs typeface="Courier New" panose="02070309020205020404" pitchFamily="49" charset="0"/>
              </a:rPr>
              <a:t>Provedlo se paralelně 8 součtů </a:t>
            </a:r>
            <a:r>
              <a:rPr lang="cs-CZ" sz="1600" b="1" u="sng" dirty="0">
                <a:cs typeface="Courier New" panose="02070309020205020404" pitchFamily="49" charset="0"/>
              </a:rPr>
              <a:t>se saturací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89h + 11h = 9Ah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E6h + 1Dh = 103h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 err="1">
                <a:cs typeface="Courier New" panose="02070309020205020404" pitchFamily="49" charset="0"/>
              </a:rPr>
              <a:t>BCh</a:t>
            </a:r>
            <a:r>
              <a:rPr lang="cs-CZ" sz="1600" dirty="0">
                <a:cs typeface="Courier New" panose="02070309020205020404" pitchFamily="49" charset="0"/>
              </a:rPr>
              <a:t> + 27h = E3h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2Dh + </a:t>
            </a:r>
            <a:r>
              <a:rPr lang="cs-CZ" sz="1600" dirty="0" err="1">
                <a:cs typeface="Courier New" panose="02070309020205020404" pitchFamily="49" charset="0"/>
              </a:rPr>
              <a:t>FCh</a:t>
            </a:r>
            <a:r>
              <a:rPr lang="cs-CZ" sz="1600" dirty="0">
                <a:cs typeface="Courier New" panose="02070309020205020404" pitchFamily="49" charset="0"/>
              </a:rPr>
              <a:t> = 129h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34h + B9h = </a:t>
            </a:r>
            <a:r>
              <a:rPr lang="cs-CZ" sz="1600" dirty="0" err="1">
                <a:cs typeface="Courier New" panose="02070309020205020404" pitchFamily="49" charset="0"/>
              </a:rPr>
              <a:t>EDh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7Eh + D4h = 152h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 err="1">
                <a:cs typeface="Courier New" panose="02070309020205020404" pitchFamily="49" charset="0"/>
              </a:rPr>
              <a:t>FFh</a:t>
            </a:r>
            <a:r>
              <a:rPr lang="cs-CZ" sz="1600" dirty="0">
                <a:cs typeface="Courier New" panose="02070309020205020404" pitchFamily="49" charset="0"/>
              </a:rPr>
              <a:t> + 7Ah = 179h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12h + 9Ch = </a:t>
            </a:r>
            <a:r>
              <a:rPr lang="cs-CZ" sz="1600" dirty="0" err="1">
                <a:cs typeface="Courier New" panose="02070309020205020404" pitchFamily="49" charset="0"/>
              </a:rPr>
              <a:t>AEh</a:t>
            </a:r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8D4DD938-9566-4DE3-AFC9-227158800500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EB04EF1-1379-4D81-ACC6-509B29D1FD20}"/>
              </a:ext>
            </a:extLst>
          </p:cNvPr>
          <p:cNvSpPr/>
          <p:nvPr/>
        </p:nvSpPr>
        <p:spPr>
          <a:xfrm>
            <a:off x="3096000" y="234888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71FD1769-2404-414D-BB5C-4386D52FB6D7}"/>
              </a:ext>
            </a:extLst>
          </p:cNvPr>
          <p:cNvSpPr/>
          <p:nvPr/>
        </p:nvSpPr>
        <p:spPr>
          <a:xfrm>
            <a:off x="2596459" y="234888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977AF506-DF12-4952-AB7E-EBFF1BC1FEBB}"/>
              </a:ext>
            </a:extLst>
          </p:cNvPr>
          <p:cNvSpPr/>
          <p:nvPr/>
        </p:nvSpPr>
        <p:spPr>
          <a:xfrm>
            <a:off x="2356379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F3F61A9-1912-452C-8DC6-E0999CC363C2}"/>
              </a:ext>
            </a:extLst>
          </p:cNvPr>
          <p:cNvSpPr/>
          <p:nvPr/>
        </p:nvSpPr>
        <p:spPr>
          <a:xfrm>
            <a:off x="2112869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147CD204-114E-4FE6-9D08-8FB722312C58}"/>
              </a:ext>
            </a:extLst>
          </p:cNvPr>
          <p:cNvSpPr/>
          <p:nvPr/>
        </p:nvSpPr>
        <p:spPr>
          <a:xfrm>
            <a:off x="1863118" y="2345542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5355997-2D25-4832-A29B-C6D18ABE570E}"/>
              </a:ext>
            </a:extLst>
          </p:cNvPr>
          <p:cNvSpPr/>
          <p:nvPr/>
        </p:nvSpPr>
        <p:spPr>
          <a:xfrm>
            <a:off x="1613367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9B9759F9-715D-441E-A5C5-11943E52375F}"/>
              </a:ext>
            </a:extLst>
          </p:cNvPr>
          <p:cNvSpPr/>
          <p:nvPr/>
        </p:nvSpPr>
        <p:spPr>
          <a:xfrm>
            <a:off x="1369459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954B485A-8F15-436C-97ED-0FEC3B1C3F88}"/>
              </a:ext>
            </a:extLst>
          </p:cNvPr>
          <p:cNvSpPr/>
          <p:nvPr/>
        </p:nvSpPr>
        <p:spPr>
          <a:xfrm>
            <a:off x="2848323" y="2345425"/>
            <a:ext cx="251864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600065E-B8AC-49AD-833E-39C77CAF5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Příklady MMX operací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1AE4AB9-93DE-476D-A9D7-7C800D71C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dirty="0"/>
              <a:t>PADDW  MM0, MM1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MM0		a3	a2	a1	</a:t>
            </a:r>
            <a:r>
              <a:rPr lang="cs-CZ" altLang="cs-CZ" sz="1800" dirty="0" err="1"/>
              <a:t>FFFFh</a:t>
            </a:r>
            <a:endParaRPr lang="cs-CZ" altLang="cs-CZ" sz="1800" dirty="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MM1		b3	b2	b1	8000h</a:t>
            </a:r>
            <a:endParaRPr lang="cs-CZ" altLang="cs-CZ" sz="1800" u="sng" dirty="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výsledek      a3+b3     a2+b2     a1+b1      7FFFh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PADDW sečte dva MMX registry jako by v každém z nich byla uložena čtyři 16-bitová čísla</a:t>
            </a:r>
          </a:p>
          <a:p>
            <a:pPr eaLnBrk="1" hangingPunct="1"/>
            <a:r>
              <a:rPr lang="cs-CZ" altLang="cs-CZ" sz="1800" dirty="0"/>
              <a:t>Jde o SIMD instrukci - stejná operace (sčítání) se provádí současně na čtyřech dvojicích různých sčítanců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b="1" dirty="0"/>
              <a:t>Přetečení</a:t>
            </a:r>
            <a:r>
              <a:rPr lang="cs-CZ" altLang="cs-CZ" sz="1800" dirty="0"/>
              <a:t> některého ze sčítání </a:t>
            </a:r>
            <a:r>
              <a:rPr lang="cs-CZ" altLang="cs-CZ" sz="1800" b="1" dirty="0"/>
              <a:t>není detekováno</a:t>
            </a:r>
            <a:r>
              <a:rPr lang="cs-CZ" altLang="cs-CZ" sz="1800" dirty="0"/>
              <a:t> žádným příznakovým bitem</a:t>
            </a:r>
          </a:p>
          <a:p>
            <a:pPr eaLnBrk="1" hangingPunct="1"/>
            <a:r>
              <a:rPr lang="cs-CZ" altLang="cs-CZ" sz="1800" dirty="0"/>
              <a:t>Přetečení kteréhokoliv z paralelních sčítání </a:t>
            </a:r>
            <a:r>
              <a:rPr lang="cs-CZ" altLang="cs-CZ" sz="1800" b="1" dirty="0"/>
              <a:t>neovlivní</a:t>
            </a:r>
            <a:r>
              <a:rPr lang="cs-CZ" altLang="cs-CZ" sz="1800" dirty="0"/>
              <a:t> výsledek jiného sčítání (například v tomto případě došlo k přetečení při sčítání dvou čísel uložených v nejnižší části MMX registrů)</a:t>
            </a:r>
          </a:p>
          <a:p>
            <a:pPr eaLnBrk="1" hangingPunct="1"/>
            <a:endParaRPr lang="cs-CZ" altLang="cs-CZ" dirty="0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9091782D-433C-427A-AFF7-5AAF5CB1F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3A8E60-1AD3-4D7D-9E2B-CAB4C4DD4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Příklady MMX operací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A82BB14-9279-45F4-971D-0847126DB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dirty="0"/>
              <a:t>PADD</a:t>
            </a:r>
            <a:r>
              <a:rPr lang="cs-CZ" altLang="cs-CZ" b="1" dirty="0"/>
              <a:t>S</a:t>
            </a:r>
            <a:r>
              <a:rPr lang="cs-CZ" altLang="cs-CZ" dirty="0"/>
              <a:t>W  MM0, MM1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MM0		a3	a2	a1	</a:t>
            </a:r>
            <a:r>
              <a:rPr lang="cs-CZ" altLang="cs-CZ" sz="1800" dirty="0" err="1"/>
              <a:t>FFFFh</a:t>
            </a:r>
            <a:endParaRPr lang="cs-CZ" altLang="cs-CZ" sz="1800" dirty="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MM1		b3	b2	b1	8000h</a:t>
            </a:r>
            <a:endParaRPr lang="cs-CZ" altLang="cs-CZ" sz="1800" u="sng" dirty="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výsledek      a3+b3     a2+b2     a1+b1       </a:t>
            </a:r>
            <a:r>
              <a:rPr lang="cs-CZ" altLang="cs-CZ" sz="1800" dirty="0" err="1"/>
              <a:t>FFFFh</a:t>
            </a:r>
            <a:endParaRPr lang="cs-CZ" altLang="cs-CZ" sz="1800" dirty="0"/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PADDSW sečte se </a:t>
            </a:r>
            <a:r>
              <a:rPr lang="cs-CZ" altLang="cs-CZ" sz="1800" b="1" dirty="0"/>
              <a:t>saturací</a:t>
            </a:r>
            <a:r>
              <a:rPr lang="cs-CZ" altLang="cs-CZ" sz="1800" dirty="0"/>
              <a:t> dva MMX registry, jakoby v každém z nich byla uložena čtyři 16-bitová čísla</a:t>
            </a:r>
          </a:p>
          <a:p>
            <a:pPr eaLnBrk="1" hangingPunct="1"/>
            <a:r>
              <a:rPr lang="cs-CZ" altLang="cs-CZ" sz="1800" dirty="0"/>
              <a:t>Sčítání se saturací nemůže přetéct – maximálně může vyjít nejvyšší možný výsledek (např. FFFF+1=FFFF  nebo FFFF+1234 = FFFF)</a:t>
            </a:r>
          </a:p>
          <a:p>
            <a:pPr eaLnBrk="1" hangingPunct="1"/>
            <a:endParaRPr lang="cs-CZ" altLang="cs-CZ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ACE0C0-A16F-4188-991F-B44B98F8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 paralelizace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7575A10-95BD-4536-85F9-D77FA4058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dirty="0"/>
              <a:t>Paralelně proveditelné jsou pouze instrukce bez datových závislostí</a:t>
            </a:r>
          </a:p>
          <a:p>
            <a:pPr eaLnBrk="1" hangingPunct="1"/>
            <a:endParaRPr lang="cs-CZ" altLang="cs-CZ" sz="1700" u="sng" dirty="0"/>
          </a:p>
          <a:p>
            <a:pPr eaLnBrk="1" hangingPunct="1"/>
            <a:r>
              <a:rPr lang="cs-CZ" altLang="cs-CZ" sz="1700" u="sng" dirty="0"/>
              <a:t>1.Příklad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500" dirty="0"/>
              <a:t>ADD R1,R2,R3    (R1=R2</a:t>
            </a:r>
            <a:r>
              <a:rPr lang="en-US" altLang="cs-CZ" sz="1500" dirty="0"/>
              <a:t>+R3)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en-US" altLang="cs-CZ" sz="1500" dirty="0"/>
              <a:t>ADD R5,R1,R4    (R5=R1+R4)</a:t>
            </a:r>
            <a:endParaRPr lang="cs-CZ" altLang="cs-CZ" sz="1500" dirty="0"/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dirty="0"/>
              <a:t>Tyto instrukce nelze provést paralelně</a:t>
            </a:r>
          </a:p>
          <a:p>
            <a:pPr eaLnBrk="1" hangingPunct="1"/>
            <a:r>
              <a:rPr lang="cs-CZ" altLang="cs-CZ" sz="1700" dirty="0"/>
              <a:t>Mezi instrukcemi existuje datová závislost, registr R1 je použit v druhé instrukci jako zdrojový operand a nejprve do něj musí být uložen výsledek první instrukce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u="sng" dirty="0"/>
              <a:t>2.Příklad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500" dirty="0"/>
              <a:t>ADD R1,R2,R3 	(R1=R2</a:t>
            </a:r>
            <a:r>
              <a:rPr lang="en-US" altLang="cs-CZ" sz="1500" dirty="0"/>
              <a:t>+R3)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en-US" altLang="cs-CZ" sz="1500" dirty="0"/>
              <a:t>ADD R4,R5,R6	(R4=R5+R6)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en-US" altLang="cs-CZ" sz="1700" dirty="0"/>
              <a:t>Toto </a:t>
            </a:r>
            <a:r>
              <a:rPr lang="cs-CZ" altLang="cs-CZ" sz="1700" dirty="0"/>
              <a:t>nejsou datově závislé instrukce a lze je provést paralelně</a:t>
            </a:r>
            <a:endParaRPr lang="en-US" altLang="cs-CZ" sz="1700" dirty="0"/>
          </a:p>
          <a:p>
            <a:pPr eaLnBrk="1" hangingPunct="1"/>
            <a:endParaRPr lang="en-US" altLang="cs-CZ" sz="1700" dirty="0"/>
          </a:p>
          <a:p>
            <a:pPr lvl="1" eaLnBrk="1" hangingPunct="1"/>
            <a:endParaRPr lang="cs-CZ" altLang="cs-CZ" sz="1500" dirty="0"/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0F710F05-887B-4785-805B-C2A0CC5F9869}"/>
              </a:ext>
            </a:extLst>
          </p:cNvPr>
          <p:cNvCxnSpPr>
            <a:cxnSpLocks/>
          </p:cNvCxnSpPr>
          <p:nvPr/>
        </p:nvCxnSpPr>
        <p:spPr>
          <a:xfrm>
            <a:off x="2987824" y="2852936"/>
            <a:ext cx="288032" cy="1440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5AF3C-CDEB-47AE-B350-32F0AF6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PADDW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MM2=12FF7E342DBCE689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MM3=9C7AD4B9FC271D11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AF7952ED29E3039A h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u="sng" dirty="0">
                <a:cs typeface="Courier New" panose="02070309020205020404" pitchFamily="49" charset="0"/>
              </a:rPr>
              <a:t>Provedly se paralelně 4 součty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E689h + 1D11h = 1039Ah, výsledek přetekl a uložilo se 039Ah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2DBCh + FC27h = 129E3h, výsledek přetekl a uložilo se 29E3h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7E34h + D4B9h = 152EDh, výsledek přetekl a uložilo se 52EDh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12FFh + 9C7Ah = AF79h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931050-46A4-4719-A404-FB06217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PADDW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8D4DD938-9566-4DE3-AFC9-227158800500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61DB41A7-F0D3-41DB-B972-6032846A2606}"/>
              </a:ext>
            </a:extLst>
          </p:cNvPr>
          <p:cNvSpPr/>
          <p:nvPr/>
        </p:nvSpPr>
        <p:spPr>
          <a:xfrm>
            <a:off x="3203868" y="2996952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24DC8C15-8AE5-448A-A876-47451A55D3A6}"/>
              </a:ext>
            </a:extLst>
          </p:cNvPr>
          <p:cNvSpPr/>
          <p:nvPr/>
        </p:nvSpPr>
        <p:spPr>
          <a:xfrm>
            <a:off x="3094666" y="2984624"/>
            <a:ext cx="10920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40B24F-8956-4B3C-A5EA-8E7662922999}"/>
              </a:ext>
            </a:extLst>
          </p:cNvPr>
          <p:cNvSpPr/>
          <p:nvPr/>
        </p:nvSpPr>
        <p:spPr>
          <a:xfrm>
            <a:off x="2952791" y="2980953"/>
            <a:ext cx="12725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B567ADA-8397-42E0-BB5C-52A5E48C909E}"/>
              </a:ext>
            </a:extLst>
          </p:cNvPr>
          <p:cNvSpPr/>
          <p:nvPr/>
        </p:nvSpPr>
        <p:spPr>
          <a:xfrm>
            <a:off x="283145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B946227-0147-4B7E-B318-5AD541745D64}"/>
              </a:ext>
            </a:extLst>
          </p:cNvPr>
          <p:cNvSpPr/>
          <p:nvPr/>
        </p:nvSpPr>
        <p:spPr>
          <a:xfrm>
            <a:off x="2725671" y="298512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5276BEC-2A5E-4D8A-AAD9-C62BFBDEA2E5}"/>
              </a:ext>
            </a:extLst>
          </p:cNvPr>
          <p:cNvSpPr/>
          <p:nvPr/>
        </p:nvSpPr>
        <p:spPr>
          <a:xfrm>
            <a:off x="2591161" y="298528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947F167-0349-4100-9CCF-7E0FCFEE4059}"/>
              </a:ext>
            </a:extLst>
          </p:cNvPr>
          <p:cNvSpPr/>
          <p:nvPr/>
        </p:nvSpPr>
        <p:spPr>
          <a:xfrm>
            <a:off x="246558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683370A-870A-43CA-B23A-91A158CCFF16}"/>
              </a:ext>
            </a:extLst>
          </p:cNvPr>
          <p:cNvSpPr/>
          <p:nvPr/>
        </p:nvSpPr>
        <p:spPr>
          <a:xfrm>
            <a:off x="2350868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62F30725-24F2-46A4-B401-C6D3AC952E60}"/>
              </a:ext>
            </a:extLst>
          </p:cNvPr>
          <p:cNvSpPr/>
          <p:nvPr/>
        </p:nvSpPr>
        <p:spPr>
          <a:xfrm>
            <a:off x="2228686" y="299354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E174EC2-C1D8-4FAE-A887-E04B61826792}"/>
              </a:ext>
            </a:extLst>
          </p:cNvPr>
          <p:cNvSpPr/>
          <p:nvPr/>
        </p:nvSpPr>
        <p:spPr>
          <a:xfrm>
            <a:off x="2106109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050FF671-A7DC-4EC7-BE80-784611DD0349}"/>
              </a:ext>
            </a:extLst>
          </p:cNvPr>
          <p:cNvSpPr/>
          <p:nvPr/>
        </p:nvSpPr>
        <p:spPr>
          <a:xfrm>
            <a:off x="198246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D810C8F-7F21-4624-B13F-3E3C3CABEDD9}"/>
              </a:ext>
            </a:extLst>
          </p:cNvPr>
          <p:cNvSpPr/>
          <p:nvPr/>
        </p:nvSpPr>
        <p:spPr>
          <a:xfrm>
            <a:off x="186525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3BD22D1-918F-4FB8-B55B-2FF3BD80E206}"/>
              </a:ext>
            </a:extLst>
          </p:cNvPr>
          <p:cNvSpPr/>
          <p:nvPr/>
        </p:nvSpPr>
        <p:spPr>
          <a:xfrm>
            <a:off x="172781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94D805C0-4F60-4944-ABB4-B3D64211DB9C}"/>
              </a:ext>
            </a:extLst>
          </p:cNvPr>
          <p:cNvSpPr/>
          <p:nvPr/>
        </p:nvSpPr>
        <p:spPr>
          <a:xfrm>
            <a:off x="1616775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C5A776-0D6B-4B39-B55A-D0E9F9B6A1D3}"/>
              </a:ext>
            </a:extLst>
          </p:cNvPr>
          <p:cNvSpPr/>
          <p:nvPr/>
        </p:nvSpPr>
        <p:spPr>
          <a:xfrm>
            <a:off x="1489135" y="298366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990F9F05-EC08-4CAF-BA73-A22D29055AF8}"/>
              </a:ext>
            </a:extLst>
          </p:cNvPr>
          <p:cNvSpPr/>
          <p:nvPr/>
        </p:nvSpPr>
        <p:spPr>
          <a:xfrm>
            <a:off x="136297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EB04EF1-1379-4D81-ACC6-509B29D1FD20}"/>
              </a:ext>
            </a:extLst>
          </p:cNvPr>
          <p:cNvSpPr/>
          <p:nvPr/>
        </p:nvSpPr>
        <p:spPr>
          <a:xfrm>
            <a:off x="2857688" y="2348885"/>
            <a:ext cx="490176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71FD1769-2404-414D-BB5C-4386D52FB6D7}"/>
              </a:ext>
            </a:extLst>
          </p:cNvPr>
          <p:cNvSpPr/>
          <p:nvPr/>
        </p:nvSpPr>
        <p:spPr>
          <a:xfrm>
            <a:off x="2359307" y="2348885"/>
            <a:ext cx="489016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F3F61A9-1912-452C-8DC6-E0999CC363C2}"/>
              </a:ext>
            </a:extLst>
          </p:cNvPr>
          <p:cNvSpPr/>
          <p:nvPr/>
        </p:nvSpPr>
        <p:spPr>
          <a:xfrm>
            <a:off x="1876865" y="2345425"/>
            <a:ext cx="487868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5355997-2D25-4832-A29B-C6D18ABE570E}"/>
              </a:ext>
            </a:extLst>
          </p:cNvPr>
          <p:cNvSpPr/>
          <p:nvPr/>
        </p:nvSpPr>
        <p:spPr>
          <a:xfrm>
            <a:off x="1389610" y="2345425"/>
            <a:ext cx="475621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7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931050-46A4-4719-A404-FB06217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PADDSW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8D4DD938-9566-4DE3-AFC9-227158800500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61DB41A7-F0D3-41DB-B972-6032846A2606}"/>
              </a:ext>
            </a:extLst>
          </p:cNvPr>
          <p:cNvSpPr/>
          <p:nvPr/>
        </p:nvSpPr>
        <p:spPr>
          <a:xfrm>
            <a:off x="3203868" y="2996952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24DC8C15-8AE5-448A-A876-47451A55D3A6}"/>
              </a:ext>
            </a:extLst>
          </p:cNvPr>
          <p:cNvSpPr/>
          <p:nvPr/>
        </p:nvSpPr>
        <p:spPr>
          <a:xfrm>
            <a:off x="3094666" y="2984624"/>
            <a:ext cx="10920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40B24F-8956-4B3C-A5EA-8E7662922999}"/>
              </a:ext>
            </a:extLst>
          </p:cNvPr>
          <p:cNvSpPr/>
          <p:nvPr/>
        </p:nvSpPr>
        <p:spPr>
          <a:xfrm>
            <a:off x="2952791" y="2980953"/>
            <a:ext cx="12725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B567ADA-8397-42E0-BB5C-52A5E48C909E}"/>
              </a:ext>
            </a:extLst>
          </p:cNvPr>
          <p:cNvSpPr/>
          <p:nvPr/>
        </p:nvSpPr>
        <p:spPr>
          <a:xfrm>
            <a:off x="283145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B946227-0147-4B7E-B318-5AD541745D64}"/>
              </a:ext>
            </a:extLst>
          </p:cNvPr>
          <p:cNvSpPr/>
          <p:nvPr/>
        </p:nvSpPr>
        <p:spPr>
          <a:xfrm>
            <a:off x="2725671" y="298512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5276BEC-2A5E-4D8A-AAD9-C62BFBDEA2E5}"/>
              </a:ext>
            </a:extLst>
          </p:cNvPr>
          <p:cNvSpPr/>
          <p:nvPr/>
        </p:nvSpPr>
        <p:spPr>
          <a:xfrm>
            <a:off x="2591161" y="298528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947F167-0349-4100-9CCF-7E0FCFEE4059}"/>
              </a:ext>
            </a:extLst>
          </p:cNvPr>
          <p:cNvSpPr/>
          <p:nvPr/>
        </p:nvSpPr>
        <p:spPr>
          <a:xfrm>
            <a:off x="246558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683370A-870A-43CA-B23A-91A158CCFF16}"/>
              </a:ext>
            </a:extLst>
          </p:cNvPr>
          <p:cNvSpPr/>
          <p:nvPr/>
        </p:nvSpPr>
        <p:spPr>
          <a:xfrm>
            <a:off x="2350868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62F30725-24F2-46A4-B401-C6D3AC952E60}"/>
              </a:ext>
            </a:extLst>
          </p:cNvPr>
          <p:cNvSpPr/>
          <p:nvPr/>
        </p:nvSpPr>
        <p:spPr>
          <a:xfrm>
            <a:off x="2228686" y="299354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E174EC2-C1D8-4FAE-A887-E04B61826792}"/>
              </a:ext>
            </a:extLst>
          </p:cNvPr>
          <p:cNvSpPr/>
          <p:nvPr/>
        </p:nvSpPr>
        <p:spPr>
          <a:xfrm>
            <a:off x="2106109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050FF671-A7DC-4EC7-BE80-784611DD0349}"/>
              </a:ext>
            </a:extLst>
          </p:cNvPr>
          <p:cNvSpPr/>
          <p:nvPr/>
        </p:nvSpPr>
        <p:spPr>
          <a:xfrm>
            <a:off x="198246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D810C8F-7F21-4624-B13F-3E3C3CABEDD9}"/>
              </a:ext>
            </a:extLst>
          </p:cNvPr>
          <p:cNvSpPr/>
          <p:nvPr/>
        </p:nvSpPr>
        <p:spPr>
          <a:xfrm>
            <a:off x="186525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3BD22D1-918F-4FB8-B55B-2FF3BD80E206}"/>
              </a:ext>
            </a:extLst>
          </p:cNvPr>
          <p:cNvSpPr/>
          <p:nvPr/>
        </p:nvSpPr>
        <p:spPr>
          <a:xfrm>
            <a:off x="172781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94D805C0-4F60-4944-ABB4-B3D64211DB9C}"/>
              </a:ext>
            </a:extLst>
          </p:cNvPr>
          <p:cNvSpPr/>
          <p:nvPr/>
        </p:nvSpPr>
        <p:spPr>
          <a:xfrm>
            <a:off x="1616775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C5A776-0D6B-4B39-B55A-D0E9F9B6A1D3}"/>
              </a:ext>
            </a:extLst>
          </p:cNvPr>
          <p:cNvSpPr/>
          <p:nvPr/>
        </p:nvSpPr>
        <p:spPr>
          <a:xfrm>
            <a:off x="1489135" y="298366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990F9F05-EC08-4CAF-BA73-A22D29055AF8}"/>
              </a:ext>
            </a:extLst>
          </p:cNvPr>
          <p:cNvSpPr/>
          <p:nvPr/>
        </p:nvSpPr>
        <p:spPr>
          <a:xfrm>
            <a:off x="136297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EB04EF1-1379-4D81-ACC6-509B29D1FD20}"/>
              </a:ext>
            </a:extLst>
          </p:cNvPr>
          <p:cNvSpPr/>
          <p:nvPr/>
        </p:nvSpPr>
        <p:spPr>
          <a:xfrm>
            <a:off x="2857688" y="2348885"/>
            <a:ext cx="490176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71FD1769-2404-414D-BB5C-4386D52FB6D7}"/>
              </a:ext>
            </a:extLst>
          </p:cNvPr>
          <p:cNvSpPr/>
          <p:nvPr/>
        </p:nvSpPr>
        <p:spPr>
          <a:xfrm>
            <a:off x="2359307" y="2348885"/>
            <a:ext cx="489016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F3F61A9-1912-452C-8DC6-E0999CC363C2}"/>
              </a:ext>
            </a:extLst>
          </p:cNvPr>
          <p:cNvSpPr/>
          <p:nvPr/>
        </p:nvSpPr>
        <p:spPr>
          <a:xfrm>
            <a:off x="1876865" y="2345425"/>
            <a:ext cx="487868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65355997-2D25-4832-A29B-C6D18ABE570E}"/>
              </a:ext>
            </a:extLst>
          </p:cNvPr>
          <p:cNvSpPr/>
          <p:nvPr/>
        </p:nvSpPr>
        <p:spPr>
          <a:xfrm>
            <a:off x="1389610" y="2345425"/>
            <a:ext cx="475621" cy="7920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5AF3C-CDEB-47AE-B350-32F0AF6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</a:t>
            </a:r>
            <a:r>
              <a:rPr lang="cs-C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MM2=12FF7E342DBCE689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MM3=9C7AD4B9FC271D11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AF79FFFFFFFFFFFF h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u="sng" dirty="0">
                <a:cs typeface="Courier New" panose="02070309020205020404" pitchFamily="49" charset="0"/>
              </a:rPr>
              <a:t>Provedly se paralelně 4 součty </a:t>
            </a:r>
            <a:r>
              <a:rPr lang="cs-CZ" sz="1600" b="1" u="sng" dirty="0">
                <a:cs typeface="Courier New" panose="02070309020205020404" pitchFamily="49" charset="0"/>
              </a:rPr>
              <a:t>se saturací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E689h + 1D11h = 1039Ah,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2DBCh + FC27h = 129E3h,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7E34h + D4B9h = 152EDh,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12FFh + 9C7Ah = AF79h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49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618AE33-6EE6-461C-AD22-897AF41FF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Příklady MMX operací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FB50EC1-5577-4C7A-B5C4-FBDFE06FF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dirty="0"/>
              <a:t>PADDSD  MM0, MM1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MM0		a1	a0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MM1		b1	b0</a:t>
            </a:r>
            <a:endParaRPr lang="cs-CZ" altLang="cs-CZ" sz="1800" u="sng" dirty="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1800" dirty="0"/>
              <a:t>výsledek      a1+b1    a0+b0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PADDSDW sečte se saturací dva MMX registry jako by v každém z nich byla uložena </a:t>
            </a:r>
            <a:r>
              <a:rPr lang="cs-CZ" altLang="cs-CZ" sz="1800" b="1" dirty="0"/>
              <a:t>dvě 32-bitová čísla</a:t>
            </a:r>
            <a:endParaRPr lang="cs-CZ" altLang="cs-CZ" sz="1800" dirty="0"/>
          </a:p>
          <a:p>
            <a:pPr eaLnBrk="1" hangingPunct="1"/>
            <a:endParaRPr lang="cs-CZ" altLang="cs-CZ" sz="1800" dirty="0"/>
          </a:p>
          <a:p>
            <a:pPr eaLnBrk="1" hangingPunct="1"/>
            <a:endParaRPr lang="cs-CZ" altLang="cs-CZ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5AF3C-CDEB-47AE-B350-32F0AF6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PADDD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MM2=12FF7E342DBCE689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MM3=9C7AD4B9FC271D11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AF7A52ED29E4039A h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u="sng" dirty="0">
                <a:cs typeface="Courier New" panose="02070309020205020404" pitchFamily="49" charset="0"/>
              </a:rPr>
              <a:t>Provedly se paralelně 2 součty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2DBCE689h + FC271D11h = 129E4039Ah, výsledek přetekl a uložilo se 29E4039Ah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12FF7E34h + 9C7AD4B9h = AF7A52EDh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931050-46A4-4719-A404-FB06217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PADDD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8D4DD938-9566-4DE3-AFC9-227158800500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61DB41A7-F0D3-41DB-B972-6032846A2606}"/>
              </a:ext>
            </a:extLst>
          </p:cNvPr>
          <p:cNvSpPr/>
          <p:nvPr/>
        </p:nvSpPr>
        <p:spPr>
          <a:xfrm>
            <a:off x="3203868" y="2996952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24DC8C15-8AE5-448A-A876-47451A55D3A6}"/>
              </a:ext>
            </a:extLst>
          </p:cNvPr>
          <p:cNvSpPr/>
          <p:nvPr/>
        </p:nvSpPr>
        <p:spPr>
          <a:xfrm>
            <a:off x="3094666" y="2984624"/>
            <a:ext cx="10920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40B24F-8956-4B3C-A5EA-8E7662922999}"/>
              </a:ext>
            </a:extLst>
          </p:cNvPr>
          <p:cNvSpPr/>
          <p:nvPr/>
        </p:nvSpPr>
        <p:spPr>
          <a:xfrm>
            <a:off x="2952791" y="2980953"/>
            <a:ext cx="12725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B567ADA-8397-42E0-BB5C-52A5E48C909E}"/>
              </a:ext>
            </a:extLst>
          </p:cNvPr>
          <p:cNvSpPr/>
          <p:nvPr/>
        </p:nvSpPr>
        <p:spPr>
          <a:xfrm>
            <a:off x="283145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B946227-0147-4B7E-B318-5AD541745D64}"/>
              </a:ext>
            </a:extLst>
          </p:cNvPr>
          <p:cNvSpPr/>
          <p:nvPr/>
        </p:nvSpPr>
        <p:spPr>
          <a:xfrm>
            <a:off x="2725671" y="298512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5276BEC-2A5E-4D8A-AAD9-C62BFBDEA2E5}"/>
              </a:ext>
            </a:extLst>
          </p:cNvPr>
          <p:cNvSpPr/>
          <p:nvPr/>
        </p:nvSpPr>
        <p:spPr>
          <a:xfrm>
            <a:off x="2591161" y="298528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947F167-0349-4100-9CCF-7E0FCFEE4059}"/>
              </a:ext>
            </a:extLst>
          </p:cNvPr>
          <p:cNvSpPr/>
          <p:nvPr/>
        </p:nvSpPr>
        <p:spPr>
          <a:xfrm>
            <a:off x="246558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683370A-870A-43CA-B23A-91A158CCFF16}"/>
              </a:ext>
            </a:extLst>
          </p:cNvPr>
          <p:cNvSpPr/>
          <p:nvPr/>
        </p:nvSpPr>
        <p:spPr>
          <a:xfrm>
            <a:off x="2350868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62F30725-24F2-46A4-B401-C6D3AC952E60}"/>
              </a:ext>
            </a:extLst>
          </p:cNvPr>
          <p:cNvSpPr/>
          <p:nvPr/>
        </p:nvSpPr>
        <p:spPr>
          <a:xfrm>
            <a:off x="2228686" y="299354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E174EC2-C1D8-4FAE-A887-E04B61826792}"/>
              </a:ext>
            </a:extLst>
          </p:cNvPr>
          <p:cNvSpPr/>
          <p:nvPr/>
        </p:nvSpPr>
        <p:spPr>
          <a:xfrm>
            <a:off x="2106109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050FF671-A7DC-4EC7-BE80-784611DD0349}"/>
              </a:ext>
            </a:extLst>
          </p:cNvPr>
          <p:cNvSpPr/>
          <p:nvPr/>
        </p:nvSpPr>
        <p:spPr>
          <a:xfrm>
            <a:off x="198246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D810C8F-7F21-4624-B13F-3E3C3CABEDD9}"/>
              </a:ext>
            </a:extLst>
          </p:cNvPr>
          <p:cNvSpPr/>
          <p:nvPr/>
        </p:nvSpPr>
        <p:spPr>
          <a:xfrm>
            <a:off x="186525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3BD22D1-918F-4FB8-B55B-2FF3BD80E206}"/>
              </a:ext>
            </a:extLst>
          </p:cNvPr>
          <p:cNvSpPr/>
          <p:nvPr/>
        </p:nvSpPr>
        <p:spPr>
          <a:xfrm>
            <a:off x="172781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94D805C0-4F60-4944-ABB4-B3D64211DB9C}"/>
              </a:ext>
            </a:extLst>
          </p:cNvPr>
          <p:cNvSpPr/>
          <p:nvPr/>
        </p:nvSpPr>
        <p:spPr>
          <a:xfrm>
            <a:off x="1616775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C5A776-0D6B-4B39-B55A-D0E9F9B6A1D3}"/>
              </a:ext>
            </a:extLst>
          </p:cNvPr>
          <p:cNvSpPr/>
          <p:nvPr/>
        </p:nvSpPr>
        <p:spPr>
          <a:xfrm>
            <a:off x="1489135" y="298366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990F9F05-EC08-4CAF-BA73-A22D29055AF8}"/>
              </a:ext>
            </a:extLst>
          </p:cNvPr>
          <p:cNvSpPr/>
          <p:nvPr/>
        </p:nvSpPr>
        <p:spPr>
          <a:xfrm>
            <a:off x="136297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EB04EF1-1379-4D81-ACC6-509B29D1FD20}"/>
              </a:ext>
            </a:extLst>
          </p:cNvPr>
          <p:cNvSpPr/>
          <p:nvPr/>
        </p:nvSpPr>
        <p:spPr>
          <a:xfrm>
            <a:off x="2354847" y="2348884"/>
            <a:ext cx="993017" cy="86409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F3F61A9-1912-452C-8DC6-E0999CC363C2}"/>
              </a:ext>
            </a:extLst>
          </p:cNvPr>
          <p:cNvSpPr/>
          <p:nvPr/>
        </p:nvSpPr>
        <p:spPr>
          <a:xfrm>
            <a:off x="1362974" y="2345424"/>
            <a:ext cx="1001759" cy="86408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931050-46A4-4719-A404-FB06217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PADDSD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8D4DD938-9566-4DE3-AFC9-227158800500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61DB41A7-F0D3-41DB-B972-6032846A2606}"/>
              </a:ext>
            </a:extLst>
          </p:cNvPr>
          <p:cNvSpPr/>
          <p:nvPr/>
        </p:nvSpPr>
        <p:spPr>
          <a:xfrm>
            <a:off x="3203868" y="2996952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24DC8C15-8AE5-448A-A876-47451A55D3A6}"/>
              </a:ext>
            </a:extLst>
          </p:cNvPr>
          <p:cNvSpPr/>
          <p:nvPr/>
        </p:nvSpPr>
        <p:spPr>
          <a:xfrm>
            <a:off x="3094666" y="2984624"/>
            <a:ext cx="10920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40B24F-8956-4B3C-A5EA-8E7662922999}"/>
              </a:ext>
            </a:extLst>
          </p:cNvPr>
          <p:cNvSpPr/>
          <p:nvPr/>
        </p:nvSpPr>
        <p:spPr>
          <a:xfrm>
            <a:off x="2952791" y="2980953"/>
            <a:ext cx="12725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B567ADA-8397-42E0-BB5C-52A5E48C909E}"/>
              </a:ext>
            </a:extLst>
          </p:cNvPr>
          <p:cNvSpPr/>
          <p:nvPr/>
        </p:nvSpPr>
        <p:spPr>
          <a:xfrm>
            <a:off x="283145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B946227-0147-4B7E-B318-5AD541745D64}"/>
              </a:ext>
            </a:extLst>
          </p:cNvPr>
          <p:cNvSpPr/>
          <p:nvPr/>
        </p:nvSpPr>
        <p:spPr>
          <a:xfrm>
            <a:off x="2725671" y="298512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35276BEC-2A5E-4D8A-AAD9-C62BFBDEA2E5}"/>
              </a:ext>
            </a:extLst>
          </p:cNvPr>
          <p:cNvSpPr/>
          <p:nvPr/>
        </p:nvSpPr>
        <p:spPr>
          <a:xfrm>
            <a:off x="2591161" y="298528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947F167-0349-4100-9CCF-7E0FCFEE4059}"/>
              </a:ext>
            </a:extLst>
          </p:cNvPr>
          <p:cNvSpPr/>
          <p:nvPr/>
        </p:nvSpPr>
        <p:spPr>
          <a:xfrm>
            <a:off x="246558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683370A-870A-43CA-B23A-91A158CCFF16}"/>
              </a:ext>
            </a:extLst>
          </p:cNvPr>
          <p:cNvSpPr/>
          <p:nvPr/>
        </p:nvSpPr>
        <p:spPr>
          <a:xfrm>
            <a:off x="2350868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62F30725-24F2-46A4-B401-C6D3AC952E60}"/>
              </a:ext>
            </a:extLst>
          </p:cNvPr>
          <p:cNvSpPr/>
          <p:nvPr/>
        </p:nvSpPr>
        <p:spPr>
          <a:xfrm>
            <a:off x="2228686" y="2993548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E174EC2-C1D8-4FAE-A887-E04B61826792}"/>
              </a:ext>
            </a:extLst>
          </p:cNvPr>
          <p:cNvSpPr/>
          <p:nvPr/>
        </p:nvSpPr>
        <p:spPr>
          <a:xfrm>
            <a:off x="2106109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050FF671-A7DC-4EC7-BE80-784611DD0349}"/>
              </a:ext>
            </a:extLst>
          </p:cNvPr>
          <p:cNvSpPr/>
          <p:nvPr/>
        </p:nvSpPr>
        <p:spPr>
          <a:xfrm>
            <a:off x="1982464" y="2977493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D810C8F-7F21-4624-B13F-3E3C3CABEDD9}"/>
              </a:ext>
            </a:extLst>
          </p:cNvPr>
          <p:cNvSpPr/>
          <p:nvPr/>
        </p:nvSpPr>
        <p:spPr>
          <a:xfrm>
            <a:off x="1865251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3BD22D1-918F-4FB8-B55B-2FF3BD80E206}"/>
              </a:ext>
            </a:extLst>
          </p:cNvPr>
          <p:cNvSpPr/>
          <p:nvPr/>
        </p:nvSpPr>
        <p:spPr>
          <a:xfrm>
            <a:off x="172781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94D805C0-4F60-4944-ABB4-B3D64211DB9C}"/>
              </a:ext>
            </a:extLst>
          </p:cNvPr>
          <p:cNvSpPr/>
          <p:nvPr/>
        </p:nvSpPr>
        <p:spPr>
          <a:xfrm>
            <a:off x="1616775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C5A776-0D6B-4B39-B55A-D0E9F9B6A1D3}"/>
              </a:ext>
            </a:extLst>
          </p:cNvPr>
          <p:cNvSpPr/>
          <p:nvPr/>
        </p:nvSpPr>
        <p:spPr>
          <a:xfrm>
            <a:off x="1489135" y="2983661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990F9F05-EC08-4CAF-BA73-A22D29055AF8}"/>
              </a:ext>
            </a:extLst>
          </p:cNvPr>
          <p:cNvSpPr/>
          <p:nvPr/>
        </p:nvSpPr>
        <p:spPr>
          <a:xfrm>
            <a:off x="1362974" y="2984624"/>
            <a:ext cx="1439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EB04EF1-1379-4D81-ACC6-509B29D1FD20}"/>
              </a:ext>
            </a:extLst>
          </p:cNvPr>
          <p:cNvSpPr/>
          <p:nvPr/>
        </p:nvSpPr>
        <p:spPr>
          <a:xfrm>
            <a:off x="2354847" y="2348884"/>
            <a:ext cx="993017" cy="86409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F3F61A9-1912-452C-8DC6-E0999CC363C2}"/>
              </a:ext>
            </a:extLst>
          </p:cNvPr>
          <p:cNvSpPr/>
          <p:nvPr/>
        </p:nvSpPr>
        <p:spPr>
          <a:xfrm>
            <a:off x="1362974" y="2345424"/>
            <a:ext cx="1001759" cy="86408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5AF3C-CDEB-47AE-B350-32F0AF6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</a:t>
            </a:r>
            <a:r>
              <a:rPr lang="cs-C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MM2=12FF7E342DBCE689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MM3=9C7AD4B9FC271D11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AF7A52EDFFFFFFFF h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u="sng" dirty="0">
                <a:cs typeface="Courier New" panose="02070309020205020404" pitchFamily="49" charset="0"/>
              </a:rPr>
              <a:t>Provedly se paralelně 2 součty</a:t>
            </a:r>
          </a:p>
          <a:p>
            <a:r>
              <a:rPr lang="cs-CZ" sz="1600" dirty="0">
                <a:cs typeface="Courier New" panose="02070309020205020404" pitchFamily="49" charset="0"/>
              </a:rPr>
              <a:t>2DBCE689h + FC271D11h = 129E4039Ah, výsledek přetekl a uložilo se </a:t>
            </a:r>
            <a:r>
              <a:rPr lang="cs-CZ" sz="1600" dirty="0" err="1">
                <a:cs typeface="Courier New" panose="02070309020205020404" pitchFamily="49" charset="0"/>
              </a:rPr>
              <a:t>FFFFFFFFh</a:t>
            </a:r>
            <a:endParaRPr lang="cs-CZ" sz="1600" dirty="0">
              <a:cs typeface="Courier New" panose="02070309020205020404" pitchFamily="49" charset="0"/>
            </a:endParaRPr>
          </a:p>
          <a:p>
            <a:r>
              <a:rPr lang="cs-CZ" sz="1600" dirty="0">
                <a:cs typeface="Courier New" panose="02070309020205020404" pitchFamily="49" charset="0"/>
              </a:rPr>
              <a:t>12FF7E34h + 9C7AD4B9h = AF7A52EDh</a:t>
            </a:r>
          </a:p>
          <a:p>
            <a:endParaRPr lang="cs-CZ" sz="1600" dirty="0">
              <a:cs typeface="Courier New" panose="02070309020205020404" pitchFamily="49" charset="0"/>
            </a:endParaRPr>
          </a:p>
          <a:p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79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BDF7F0-2712-45B5-959B-220BB541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P</a:t>
            </a:r>
            <a:r>
              <a:rPr lang="cs-CZ" altLang="cs-CZ"/>
              <a:t>říklady MMX operací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CDA309-C7A8-4F5E-BEE8-B249616D7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dirty="0"/>
              <a:t>PMULB MM0,MM1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400" dirty="0"/>
              <a:t>MM0	0  a3	0  a2	0  a1	0  a0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400" dirty="0"/>
              <a:t>MM1	0  b3	0  b2	0  b1	0  b0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400" dirty="0"/>
              <a:t>výsledek	a3*b3 a2*b2 </a:t>
            </a:r>
            <a:r>
              <a:rPr lang="en-US" altLang="cs-CZ" sz="2400" dirty="0"/>
              <a:t> </a:t>
            </a:r>
            <a:r>
              <a:rPr lang="cs-CZ" altLang="cs-CZ" sz="2400" dirty="0"/>
              <a:t>a</a:t>
            </a:r>
            <a:r>
              <a:rPr lang="en-US" altLang="cs-CZ" sz="2400" dirty="0"/>
              <a:t>1*b1	a</a:t>
            </a:r>
            <a:r>
              <a:rPr lang="cs-CZ" altLang="cs-CZ" sz="2400" dirty="0"/>
              <a:t>0</a:t>
            </a:r>
            <a:r>
              <a:rPr lang="en-US" altLang="cs-CZ" sz="2400" dirty="0"/>
              <a:t>*b</a:t>
            </a:r>
            <a:r>
              <a:rPr lang="cs-CZ" altLang="cs-CZ" sz="2400" dirty="0"/>
              <a:t>0</a:t>
            </a:r>
            <a:endParaRPr lang="en-US" altLang="cs-CZ" sz="2400" dirty="0"/>
          </a:p>
          <a:p>
            <a:pPr eaLnBrk="1" hangingPunct="1"/>
            <a:endParaRPr lang="en-US" altLang="cs-CZ" sz="2400" dirty="0"/>
          </a:p>
          <a:p>
            <a:pPr eaLnBrk="1" hangingPunct="1"/>
            <a:r>
              <a:rPr lang="cs-CZ" altLang="cs-CZ" sz="2000" dirty="0"/>
              <a:t>MUL = </a:t>
            </a:r>
            <a:r>
              <a:rPr lang="cs-CZ" altLang="cs-CZ" sz="2000" dirty="0" err="1"/>
              <a:t>multiplication</a:t>
            </a:r>
            <a:endParaRPr lang="cs-CZ" altLang="cs-CZ" sz="2000" dirty="0"/>
          </a:p>
          <a:p>
            <a:pPr eaLnBrk="1" hangingPunct="1"/>
            <a:r>
              <a:rPr lang="en-US" altLang="cs-CZ" sz="2000" dirty="0" err="1"/>
              <a:t>Instrukce</a:t>
            </a:r>
            <a:r>
              <a:rPr lang="en-US" altLang="cs-CZ" sz="2000" dirty="0"/>
              <a:t> PMUL</a:t>
            </a:r>
            <a:r>
              <a:rPr lang="cs-CZ" altLang="cs-CZ" sz="2000" dirty="0"/>
              <a:t>B</a:t>
            </a:r>
            <a:r>
              <a:rPr lang="en-US" altLang="cs-CZ" sz="2000" dirty="0"/>
              <a:t> </a:t>
            </a:r>
            <a:r>
              <a:rPr lang="en-US" altLang="cs-CZ" sz="2000" b="1" dirty="0" err="1"/>
              <a:t>vyn</a:t>
            </a:r>
            <a:r>
              <a:rPr lang="cs-CZ" altLang="cs-CZ" sz="2000" b="1" dirty="0" err="1"/>
              <a:t>ásobí</a:t>
            </a:r>
            <a:r>
              <a:rPr lang="cs-CZ" altLang="cs-CZ" sz="2000" b="1" dirty="0"/>
              <a:t> </a:t>
            </a:r>
            <a:r>
              <a:rPr lang="cs-CZ" altLang="cs-CZ" sz="2000" dirty="0"/>
              <a:t>čtyři dvojice 8-bitových čísel a čtyři 16-bitové součiny jsou uloženy jako typ </a:t>
            </a:r>
            <a:r>
              <a:rPr lang="cs-CZ" altLang="cs-CZ" sz="2000" dirty="0" err="1"/>
              <a:t>packed</a:t>
            </a:r>
            <a:r>
              <a:rPr lang="cs-CZ" altLang="cs-CZ" sz="2000" dirty="0"/>
              <a:t> </a:t>
            </a:r>
            <a:r>
              <a:rPr lang="cs-CZ" altLang="cs-CZ" sz="2000" dirty="0" err="1"/>
              <a:t>word</a:t>
            </a:r>
            <a:endParaRPr lang="cs-CZ" altLang="cs-CZ" sz="2000" dirty="0"/>
          </a:p>
          <a:p>
            <a:pPr eaLnBrk="1" hangingPunct="1"/>
            <a:r>
              <a:rPr lang="cs-CZ" altLang="cs-CZ" sz="2000" dirty="0"/>
              <a:t>Násobením dvou 8-bitových čísel vzniká 16-bitový výsledek</a:t>
            </a:r>
          </a:p>
          <a:p>
            <a:pPr eaLnBrk="1" hangingPunct="1"/>
            <a:r>
              <a:rPr lang="cs-CZ" altLang="cs-CZ" sz="2000" dirty="0"/>
              <a:t>Násobení nemůže přetéct – pro výsledek je rezervováno 16 bitů</a:t>
            </a:r>
          </a:p>
          <a:p>
            <a:pPr eaLnBrk="1" hangingPunct="1"/>
            <a:r>
              <a:rPr lang="cs-CZ" altLang="cs-CZ" sz="2000" dirty="0"/>
              <a:t>Proto tato instrukce neexistuje ve variantě se saturací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BBE5CFB5-D556-47C4-B448-71C97771FE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3140968"/>
            <a:ext cx="5041056" cy="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9B7A0-9E1C-4206-8489-5B31AD3C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PMULB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6B7CE-1D02-43AD-B8E8-16C40799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PMULB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MM2=00FF003400BC0089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MM3=00FF00B900270011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FE0125941CA40919 h</a:t>
            </a: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1600" u="sng" dirty="0">
                <a:cs typeface="Courier New" panose="02070309020205020404" pitchFamily="49" charset="0"/>
              </a:rPr>
              <a:t>Provedly se paralelně 4 součiny</a:t>
            </a:r>
          </a:p>
          <a:p>
            <a:pPr lvl="1"/>
            <a:r>
              <a:rPr lang="cs-CZ" sz="1600" dirty="0" err="1">
                <a:cs typeface="Courier New" panose="02070309020205020404" pitchFamily="49" charset="0"/>
              </a:rPr>
              <a:t>FFh</a:t>
            </a:r>
            <a:r>
              <a:rPr lang="cs-CZ" sz="1600" dirty="0">
                <a:cs typeface="Courier New" panose="02070309020205020404" pitchFamily="49" charset="0"/>
              </a:rPr>
              <a:t> * </a:t>
            </a:r>
            <a:r>
              <a:rPr lang="cs-CZ" sz="1600" dirty="0" err="1">
                <a:cs typeface="Courier New" panose="02070309020205020404" pitchFamily="49" charset="0"/>
              </a:rPr>
              <a:t>FFh</a:t>
            </a:r>
            <a:r>
              <a:rPr lang="cs-CZ" sz="1600" dirty="0">
                <a:cs typeface="Courier New" panose="02070309020205020404" pitchFamily="49" charset="0"/>
              </a:rPr>
              <a:t> = FE01h (to je vlastně nejvyšší možný výsledek násobení dvou 8-bitových čísel)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34h * B9h = 2594h</a:t>
            </a:r>
          </a:p>
          <a:p>
            <a:pPr lvl="1"/>
            <a:r>
              <a:rPr lang="cs-CZ" sz="1600" dirty="0" err="1">
                <a:cs typeface="Courier New" panose="02070309020205020404" pitchFamily="49" charset="0"/>
              </a:rPr>
              <a:t>BCh</a:t>
            </a:r>
            <a:r>
              <a:rPr lang="cs-CZ" sz="1600" dirty="0">
                <a:cs typeface="Courier New" panose="02070309020205020404" pitchFamily="49" charset="0"/>
              </a:rPr>
              <a:t> * 27h = 1CA4h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89h * 11h = 919h</a:t>
            </a: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535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BDF7F0-2712-45B5-959B-220BB541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P</a:t>
            </a:r>
            <a:r>
              <a:rPr lang="cs-CZ" altLang="cs-CZ"/>
              <a:t>říklady MMX operací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CDA309-C7A8-4F5E-BEE8-B249616D7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dirty="0"/>
              <a:t>PMULW MM0,MM1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400" dirty="0"/>
              <a:t>MM0	0	a1	0	a2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400" dirty="0"/>
              <a:t>MM1	0	b1	0	b2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400" dirty="0"/>
              <a:t>výsledek	 </a:t>
            </a:r>
            <a:r>
              <a:rPr lang="en-US" altLang="cs-CZ" sz="2400" dirty="0"/>
              <a:t> </a:t>
            </a:r>
            <a:r>
              <a:rPr lang="cs-CZ" altLang="cs-CZ" sz="2400" dirty="0"/>
              <a:t>a</a:t>
            </a:r>
            <a:r>
              <a:rPr lang="en-US" altLang="cs-CZ" sz="2400" dirty="0"/>
              <a:t>1*b1	  a2*b2</a:t>
            </a:r>
          </a:p>
          <a:p>
            <a:pPr eaLnBrk="1" hangingPunct="1"/>
            <a:endParaRPr lang="en-US" altLang="cs-CZ" sz="2400" dirty="0"/>
          </a:p>
          <a:p>
            <a:pPr eaLnBrk="1" hangingPunct="1"/>
            <a:r>
              <a:rPr lang="en-US" altLang="cs-CZ" sz="2000" dirty="0" err="1"/>
              <a:t>Instrukce</a:t>
            </a:r>
            <a:r>
              <a:rPr lang="en-US" altLang="cs-CZ" sz="2000" dirty="0"/>
              <a:t> PMULW </a:t>
            </a:r>
            <a:r>
              <a:rPr lang="en-US" altLang="cs-CZ" sz="2000" b="1" dirty="0" err="1"/>
              <a:t>vyn</a:t>
            </a:r>
            <a:r>
              <a:rPr lang="cs-CZ" altLang="cs-CZ" sz="2000" b="1" dirty="0" err="1"/>
              <a:t>ásobí</a:t>
            </a:r>
            <a:r>
              <a:rPr lang="cs-CZ" altLang="cs-CZ" sz="2000" b="1" dirty="0"/>
              <a:t> </a:t>
            </a:r>
            <a:r>
              <a:rPr lang="cs-CZ" altLang="cs-CZ" sz="2000" dirty="0"/>
              <a:t>dvě dvojice 16-bitových </a:t>
            </a:r>
            <a:r>
              <a:rPr lang="cs-CZ" altLang="cs-CZ" sz="2000" dirty="0" err="1"/>
              <a:t>číslel</a:t>
            </a:r>
            <a:r>
              <a:rPr lang="cs-CZ" altLang="cs-CZ" sz="2000" dirty="0"/>
              <a:t> dva 32-bitové součiny jsou uloženy jako typ </a:t>
            </a:r>
            <a:r>
              <a:rPr lang="cs-CZ" altLang="cs-CZ" sz="2000" dirty="0" err="1"/>
              <a:t>packed</a:t>
            </a:r>
            <a:r>
              <a:rPr lang="cs-CZ" altLang="cs-CZ" sz="2000" dirty="0"/>
              <a:t> </a:t>
            </a:r>
            <a:r>
              <a:rPr lang="cs-CZ" altLang="cs-CZ" sz="2000" dirty="0" err="1"/>
              <a:t>dword</a:t>
            </a:r>
            <a:endParaRPr lang="cs-CZ" altLang="cs-CZ" sz="2000" dirty="0"/>
          </a:p>
          <a:p>
            <a:pPr eaLnBrk="1" hangingPunct="1"/>
            <a:r>
              <a:rPr lang="cs-CZ" altLang="cs-CZ" sz="2000" dirty="0"/>
              <a:t>Násobením dvou 16-bitových čísel vzniká 32-bitový výsledek</a:t>
            </a:r>
          </a:p>
          <a:p>
            <a:pPr eaLnBrk="1" hangingPunct="1"/>
            <a:r>
              <a:rPr lang="cs-CZ" altLang="cs-CZ" sz="2000" dirty="0"/>
              <a:t>Násobení nemůže přetéct – pro výsledek je rezervováno 32 bitů</a:t>
            </a:r>
          </a:p>
          <a:p>
            <a:pPr eaLnBrk="1" hangingPunct="1"/>
            <a:r>
              <a:rPr lang="cs-CZ" altLang="cs-CZ" sz="2000" dirty="0"/>
              <a:t>Proto tato instrukce neexistuje ve variantě se saturací</a:t>
            </a:r>
          </a:p>
          <a:p>
            <a:pPr eaLnBrk="1" hangingPunct="1"/>
            <a:endParaRPr lang="cs-CZ" altLang="cs-CZ" sz="2000" dirty="0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BBE5CFB5-D556-47C4-B448-71C97771F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141663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05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9B7A0-9E1C-4206-8489-5B31AD3C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PMULW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6B7CE-1D02-43AD-B8E8-16C40799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PMULW MM2,MM3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MM2=0000FFFF00001234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MM3=0000FFFF0000ABCD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FFFE00010C374FA4h</a:t>
            </a: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1600" u="sng" dirty="0">
                <a:cs typeface="Courier New" panose="02070309020205020404" pitchFamily="49" charset="0"/>
              </a:rPr>
              <a:t>Provedly se paralelně 2 součiny</a:t>
            </a:r>
          </a:p>
          <a:p>
            <a:pPr lvl="1"/>
            <a:r>
              <a:rPr lang="cs-CZ" sz="1600" dirty="0" err="1">
                <a:cs typeface="Courier New" panose="02070309020205020404" pitchFamily="49" charset="0"/>
              </a:rPr>
              <a:t>FFFFh</a:t>
            </a:r>
            <a:r>
              <a:rPr lang="cs-CZ" sz="1600" dirty="0">
                <a:cs typeface="Courier New" panose="02070309020205020404" pitchFamily="49" charset="0"/>
              </a:rPr>
              <a:t> * </a:t>
            </a:r>
            <a:r>
              <a:rPr lang="cs-CZ" sz="1600" dirty="0" err="1">
                <a:cs typeface="Courier New" panose="02070309020205020404" pitchFamily="49" charset="0"/>
              </a:rPr>
              <a:t>FFFFh</a:t>
            </a:r>
            <a:r>
              <a:rPr lang="cs-CZ" sz="1600" dirty="0">
                <a:cs typeface="Courier New" panose="02070309020205020404" pitchFamily="49" charset="0"/>
              </a:rPr>
              <a:t> = FFFE0001‬h (to je vlastně nejvyšší možný výsledek násobení dvou 16-bitových čísel)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1234h * </a:t>
            </a:r>
            <a:r>
              <a:rPr lang="cs-CZ" sz="1600" dirty="0" err="1">
                <a:cs typeface="Courier New" panose="02070309020205020404" pitchFamily="49" charset="0"/>
              </a:rPr>
              <a:t>ABCDh</a:t>
            </a:r>
            <a:r>
              <a:rPr lang="cs-CZ" sz="1600" dirty="0">
                <a:cs typeface="Courier New" panose="02070309020205020404" pitchFamily="49" charset="0"/>
              </a:rPr>
              <a:t> = C374FA4h</a:t>
            </a: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cs-CZ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5F69EB38-B57A-4890-BBAD-48E393D66B7C}"/>
              </a:ext>
            </a:extLst>
          </p:cNvPr>
          <p:cNvCxnSpPr/>
          <p:nvPr/>
        </p:nvCxnSpPr>
        <p:spPr>
          <a:xfrm>
            <a:off x="1403648" y="285293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1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BCDA10-1250-4374-BB76-E5C3BD037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Příklady MMX instrukcí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E003959-3341-4DC4-8C47-11CD3B77C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PMADD  (</a:t>
            </a:r>
            <a:r>
              <a:rPr lang="cs-CZ" altLang="cs-CZ" dirty="0" err="1"/>
              <a:t>multiply-add</a:t>
            </a:r>
            <a:r>
              <a:rPr lang="cs-CZ" altLang="cs-CZ" dirty="0"/>
              <a:t>)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 dirty="0"/>
              <a:t>MM0	</a:t>
            </a:r>
            <a:r>
              <a:rPr lang="en-US" altLang="cs-CZ" sz="2000" dirty="0"/>
              <a:t>	 </a:t>
            </a:r>
            <a:r>
              <a:rPr lang="cs-CZ" altLang="cs-CZ" sz="2000" dirty="0"/>
              <a:t>a3	a2	</a:t>
            </a:r>
            <a:r>
              <a:rPr lang="en-US" altLang="cs-CZ" sz="2000" dirty="0"/>
              <a:t> </a:t>
            </a:r>
            <a:r>
              <a:rPr lang="cs-CZ" altLang="cs-CZ" sz="2000" dirty="0"/>
              <a:t>a1	a0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 dirty="0"/>
              <a:t>MM1	</a:t>
            </a:r>
            <a:r>
              <a:rPr lang="en-US" altLang="cs-CZ" sz="2000" dirty="0"/>
              <a:t>	 </a:t>
            </a:r>
            <a:r>
              <a:rPr lang="cs-CZ" altLang="cs-CZ" sz="2000" dirty="0"/>
              <a:t>b3	b2	</a:t>
            </a:r>
            <a:r>
              <a:rPr lang="en-US" altLang="cs-CZ" sz="2000" dirty="0"/>
              <a:t> </a:t>
            </a:r>
            <a:r>
              <a:rPr lang="cs-CZ" altLang="cs-CZ" sz="2000" dirty="0"/>
              <a:t>b1	b0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 dirty="0"/>
              <a:t>výsledek	a3</a:t>
            </a:r>
            <a:r>
              <a:rPr lang="en-US" altLang="cs-CZ" sz="2000" dirty="0"/>
              <a:t>*b</a:t>
            </a:r>
            <a:r>
              <a:rPr lang="cs-CZ" altLang="cs-CZ" sz="2000" dirty="0"/>
              <a:t>3</a:t>
            </a:r>
            <a:r>
              <a:rPr lang="en-US" altLang="cs-CZ" sz="2000" dirty="0"/>
              <a:t>+a2*b2	 a1*b1+a0*b0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endParaRPr lang="en-US" altLang="cs-CZ" sz="2000" dirty="0"/>
          </a:p>
          <a:p>
            <a:pPr eaLnBrk="1" hangingPunct="1"/>
            <a:r>
              <a:rPr lang="cs-CZ" altLang="cs-CZ" sz="2000" dirty="0"/>
              <a:t>Paralelně jsou vypočteny čtyři součiny a ty jsou pak po dvou sečteny</a:t>
            </a:r>
          </a:p>
          <a:p>
            <a:pPr eaLnBrk="1" hangingPunct="1"/>
            <a:r>
              <a:rPr lang="en-US" altLang="cs-CZ" sz="2000" dirty="0"/>
              <a:t>Tato </a:t>
            </a:r>
            <a:r>
              <a:rPr lang="en-US" altLang="cs-CZ" sz="2000" dirty="0" err="1"/>
              <a:t>instrukce</a:t>
            </a:r>
            <a:r>
              <a:rPr lang="en-US" altLang="cs-CZ" sz="2000" dirty="0"/>
              <a:t> je </a:t>
            </a:r>
            <a:r>
              <a:rPr lang="en-US" altLang="cs-CZ" sz="2000" dirty="0" err="1"/>
              <a:t>vhodn</a:t>
            </a:r>
            <a:r>
              <a:rPr lang="cs-CZ" altLang="cs-CZ" sz="2000" dirty="0"/>
              <a:t>á pro DSP (</a:t>
            </a:r>
            <a:r>
              <a:rPr lang="cs-CZ" altLang="cs-CZ" sz="2000" dirty="0" err="1"/>
              <a:t>digital</a:t>
            </a:r>
            <a:r>
              <a:rPr lang="cs-CZ" altLang="cs-CZ" sz="2000" dirty="0"/>
              <a:t> </a:t>
            </a:r>
            <a:r>
              <a:rPr lang="cs-CZ" altLang="cs-CZ" sz="2000" dirty="0" err="1"/>
              <a:t>signal</a:t>
            </a:r>
            <a:r>
              <a:rPr lang="cs-CZ" altLang="cs-CZ" sz="2000" dirty="0"/>
              <a:t> </a:t>
            </a:r>
            <a:r>
              <a:rPr lang="cs-CZ" altLang="cs-CZ" sz="2000" dirty="0" err="1"/>
              <a:t>processing</a:t>
            </a:r>
            <a:r>
              <a:rPr lang="cs-CZ" altLang="cs-CZ" sz="2000" dirty="0"/>
              <a:t>) výpočty (například realizace FIR a IIR filtrů, harmonická analýza, komprese obrazu a zvuku)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0CBF00C-67AE-4AAF-BCFC-7590B2387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 statické paralelizace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9482E8-F1E7-4FAC-9512-D25010F2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78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load</a:t>
            </a:r>
            <a:r>
              <a:rPr lang="cs-CZ" altLang="cs-CZ" sz="1800" dirty="0"/>
              <a:t> R0,100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load</a:t>
            </a:r>
            <a:r>
              <a:rPr lang="cs-CZ" altLang="cs-CZ" sz="1800" dirty="0"/>
              <a:t> R1,101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load</a:t>
            </a:r>
            <a:r>
              <a:rPr lang="cs-CZ" altLang="cs-CZ" sz="1800" dirty="0"/>
              <a:t> R2,102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load</a:t>
            </a:r>
            <a:r>
              <a:rPr lang="cs-CZ" altLang="cs-CZ" sz="1800" dirty="0"/>
              <a:t> R3,103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add</a:t>
            </a:r>
            <a:r>
              <a:rPr lang="cs-CZ" altLang="cs-CZ" sz="1800" dirty="0"/>
              <a:t> R4,R0,R2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add</a:t>
            </a:r>
            <a:r>
              <a:rPr lang="cs-CZ" altLang="cs-CZ" sz="1800" dirty="0"/>
              <a:t> R5,R1,R3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/>
              <a:t>div R6,R4,R5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store</a:t>
            </a:r>
            <a:r>
              <a:rPr lang="cs-CZ" altLang="cs-CZ" sz="1800" dirty="0"/>
              <a:t> 104,R6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endParaRPr lang="cs-CZ" altLang="cs-CZ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b="1" u="sng" dirty="0"/>
              <a:t>PARALELNĚ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load</a:t>
            </a:r>
            <a:r>
              <a:rPr lang="cs-CZ" altLang="cs-CZ" sz="1800" dirty="0"/>
              <a:t> R0,100			</a:t>
            </a:r>
            <a:r>
              <a:rPr lang="cs-CZ" altLang="cs-CZ" sz="1800" dirty="0" err="1"/>
              <a:t>load</a:t>
            </a:r>
            <a:r>
              <a:rPr lang="cs-CZ" altLang="cs-CZ" sz="1800" dirty="0"/>
              <a:t> r1,101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load</a:t>
            </a:r>
            <a:r>
              <a:rPr lang="cs-CZ" altLang="cs-CZ" sz="1800" dirty="0"/>
              <a:t> R2,102			</a:t>
            </a:r>
            <a:r>
              <a:rPr lang="cs-CZ" altLang="cs-CZ" sz="1800" dirty="0" err="1"/>
              <a:t>load</a:t>
            </a:r>
            <a:r>
              <a:rPr lang="cs-CZ" altLang="cs-CZ" sz="1800" dirty="0"/>
              <a:t> r3,103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add</a:t>
            </a:r>
            <a:r>
              <a:rPr lang="cs-CZ" altLang="cs-CZ" sz="1800" dirty="0"/>
              <a:t> R4,R0,R2			</a:t>
            </a:r>
            <a:r>
              <a:rPr lang="cs-CZ" altLang="cs-CZ" sz="1800" dirty="0" err="1"/>
              <a:t>add</a:t>
            </a:r>
            <a:r>
              <a:rPr lang="cs-CZ" altLang="cs-CZ" sz="1800" dirty="0"/>
              <a:t> R5,R1,R3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/>
              <a:t>div R6,R4,R5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800" dirty="0" err="1"/>
              <a:t>store</a:t>
            </a:r>
            <a:r>
              <a:rPr lang="cs-CZ" altLang="cs-CZ" sz="1800" dirty="0"/>
              <a:t> 104,R6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971D8BB-7759-4437-9947-893ACB71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734050"/>
            <a:ext cx="3960812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V paralelním programu jsou ve dvou sloupcích uvedeny instrukce, které se budou provádět současně.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BD3145D-D312-45B9-8EEB-A6558DCB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97425"/>
            <a:ext cx="482441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746E7BC5-B285-4553-B740-32F82D5D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716338"/>
            <a:ext cx="2592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cs-CZ" altLang="cs-CZ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A74F58F7-A742-4190-844E-81B80E6ED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013" y="3393709"/>
            <a:ext cx="3455987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Tyto 2 instrukce zapsané </a:t>
            </a:r>
            <a:r>
              <a:rPr lang="cs-CZ" altLang="cs-CZ" b="1" dirty="0"/>
              <a:t>programátorem</a:t>
            </a:r>
            <a:r>
              <a:rPr lang="cs-CZ" altLang="cs-CZ" dirty="0"/>
              <a:t> na stejném řádku budou prováděny současně</a:t>
            </a: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0D48BA09-2510-431D-94FA-EC9184394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4508500"/>
            <a:ext cx="2873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B60585B2-16D6-43CA-903C-EA3ABE26B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8446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8C80AE10-63B4-46A9-9DCC-6BB1499E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724400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6798AE5-02E3-42F3-B1C0-31419A20F5A6}"/>
              </a:ext>
            </a:extLst>
          </p:cNvPr>
          <p:cNvSpPr txBox="1"/>
          <p:nvPr/>
        </p:nvSpPr>
        <p:spPr>
          <a:xfrm>
            <a:off x="2699792" y="1628800"/>
            <a:ext cx="172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Sekvenční 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6B2A4E0-FF5A-47D5-AE22-B80C1DD17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3DNow</a:t>
            </a:r>
            <a:r>
              <a:rPr lang="en-US" altLang="cs-CZ"/>
              <a:t>!</a:t>
            </a:r>
            <a:endParaRPr lang="cs-CZ" altLang="cs-CZ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6779ECF-BF12-444C-A1C9-7B4508492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cs-CZ" sz="1800" dirty="0" err="1"/>
              <a:t>Technologie</a:t>
            </a:r>
            <a:r>
              <a:rPr lang="en-US" altLang="cs-CZ" sz="1800" dirty="0"/>
              <a:t> pro </a:t>
            </a:r>
            <a:r>
              <a:rPr lang="en-US" altLang="cs-CZ" sz="1800" dirty="0" err="1"/>
              <a:t>urychlen</a:t>
            </a:r>
            <a:r>
              <a:rPr lang="cs-CZ" altLang="cs-CZ" sz="1800" dirty="0"/>
              <a:t>í operací s čísly s </a:t>
            </a:r>
            <a:r>
              <a:rPr lang="cs-CZ" altLang="cs-CZ" sz="1800" b="1" dirty="0"/>
              <a:t>plovoucí řádovou čárkou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Připomeňme si, že MMX je použitelné pouze pro </a:t>
            </a:r>
            <a:r>
              <a:rPr lang="cs-CZ" altLang="cs-CZ" sz="1800" b="1" dirty="0"/>
              <a:t>celočíselné</a:t>
            </a:r>
            <a:r>
              <a:rPr lang="cs-CZ" altLang="cs-CZ" sz="1800" dirty="0"/>
              <a:t> výpočty</a:t>
            </a:r>
          </a:p>
          <a:p>
            <a:pPr eaLnBrk="1" hangingPunct="1">
              <a:lnSpc>
                <a:spcPct val="90000"/>
              </a:lnSpc>
            </a:pPr>
            <a:r>
              <a:rPr lang="pl-PL" sz="1800" dirty="0"/>
              <a:t>odpověď firmy AMD na instrukční sadu MMX</a:t>
            </a: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3DNow</a:t>
            </a:r>
            <a:r>
              <a:rPr lang="en-US" altLang="cs-CZ" sz="1800" dirty="0"/>
              <a:t>! je </a:t>
            </a:r>
            <a:r>
              <a:rPr lang="en-US" altLang="cs-CZ" sz="1800" dirty="0" err="1"/>
              <a:t>implementov</a:t>
            </a:r>
            <a:r>
              <a:rPr lang="cs-CZ" altLang="cs-CZ" sz="1800" dirty="0" err="1"/>
              <a:t>áno</a:t>
            </a:r>
            <a:r>
              <a:rPr lang="cs-CZ" altLang="cs-CZ" sz="1800" dirty="0"/>
              <a:t> v procesorech firmy </a:t>
            </a:r>
            <a:r>
              <a:rPr lang="cs-CZ" altLang="cs-CZ" sz="1800" b="1" dirty="0"/>
              <a:t>AMD</a:t>
            </a:r>
            <a:r>
              <a:rPr lang="cs-CZ" altLang="cs-CZ" sz="1800" dirty="0"/>
              <a:t> (počínaje AMD K6-2)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Nejtypičtější aplikační oblast 3DNow</a:t>
            </a:r>
            <a:r>
              <a:rPr lang="en-US" altLang="cs-CZ" sz="1800" dirty="0"/>
              <a:t>! j</a:t>
            </a:r>
            <a:r>
              <a:rPr lang="cs-CZ" altLang="cs-CZ" sz="1800" dirty="0" err="1"/>
              <a:t>sou</a:t>
            </a:r>
            <a:r>
              <a:rPr lang="cs-CZ" altLang="cs-CZ" sz="1800" dirty="0"/>
              <a:t> výpočty grafických dat ve třech rozměrech (prostorová grafika) – proto je v názvu 3D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3DNow</a:t>
            </a:r>
            <a:r>
              <a:rPr lang="en-US" altLang="cs-CZ" sz="1800" dirty="0"/>
              <a:t>! </a:t>
            </a:r>
            <a:r>
              <a:rPr lang="cs-CZ" altLang="cs-CZ" sz="1800" dirty="0"/>
              <a:t>Obsahuje všechny původní MMX instrukce a navíc </a:t>
            </a:r>
            <a:r>
              <a:rPr lang="en-US" altLang="cs-CZ" sz="1800" dirty="0"/>
              <a:t>p</a:t>
            </a:r>
            <a:r>
              <a:rPr lang="cs-CZ" altLang="cs-CZ" sz="1800" dirty="0" err="1"/>
              <a:t>řináší</a:t>
            </a:r>
            <a:r>
              <a:rPr lang="cs-CZ" altLang="cs-CZ" sz="1800" dirty="0"/>
              <a:t> nové instrukce pro výpočty s pakovanými reálnými čísly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3DNow</a:t>
            </a:r>
            <a:r>
              <a:rPr lang="en-US" altLang="cs-CZ" sz="1800" dirty="0"/>
              <a:t>!</a:t>
            </a:r>
            <a:r>
              <a:rPr lang="cs-CZ" altLang="cs-CZ" sz="1800" dirty="0"/>
              <a:t> Instrukce umí provést výpočet se dvěma reálnými čísly uloženými </a:t>
            </a:r>
            <a:r>
              <a:rPr lang="cs-CZ" altLang="cs-CZ" sz="1800" dirty="0" err="1"/>
              <a:t>pakovaně</a:t>
            </a:r>
            <a:r>
              <a:rPr lang="cs-CZ" altLang="cs-CZ" sz="1800" dirty="0"/>
              <a:t> v jednom MMX registru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Instrukce pracují s původními MMX registry (ty jsou nyní použity pro uložení reálných čísel, ale nadále v nich může být i pakovaný bajt apod.)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366B633-0493-474D-B3DB-6DF6A5391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3DNow</a:t>
            </a:r>
            <a:r>
              <a:rPr lang="en-US" altLang="cs-CZ"/>
              <a:t>!</a:t>
            </a:r>
            <a:endParaRPr lang="cs-CZ" altLang="cs-CZ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146FA27-E723-43E6-815F-E4F50CA98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cs-CZ" sz="2400"/>
              <a:t>Instrukce </a:t>
            </a:r>
            <a:r>
              <a:rPr lang="cs-CZ" altLang="cs-CZ" sz="2400"/>
              <a:t>3DNow</a:t>
            </a:r>
            <a:r>
              <a:rPr lang="en-US" altLang="cs-CZ" sz="2400"/>
              <a:t>!</a:t>
            </a:r>
            <a:r>
              <a:rPr lang="cs-CZ" altLang="cs-CZ" sz="2400"/>
              <a:t> </a:t>
            </a:r>
            <a:r>
              <a:rPr lang="en-US" altLang="cs-CZ" sz="2400"/>
              <a:t>pracuj</a:t>
            </a:r>
            <a:r>
              <a:rPr lang="cs-CZ" altLang="cs-CZ" sz="2400"/>
              <a:t>í s </a:t>
            </a:r>
            <a:r>
              <a:rPr lang="cs-CZ" altLang="cs-CZ" sz="2400" b="1"/>
              <a:t>32-bitovými FP</a:t>
            </a:r>
            <a:r>
              <a:rPr lang="cs-CZ" altLang="cs-CZ" sz="2400"/>
              <a:t> čísly, která jsou zakódována uvedeným způsobem</a:t>
            </a:r>
          </a:p>
          <a:p>
            <a:pPr eaLnBrk="1" hangingPunct="1"/>
            <a:endParaRPr lang="cs-CZ" altLang="cs-CZ" sz="2400"/>
          </a:p>
          <a:p>
            <a:pPr eaLnBrk="1" hangingPunct="1"/>
            <a:endParaRPr lang="cs-CZ" altLang="cs-CZ" sz="2400"/>
          </a:p>
          <a:p>
            <a:pPr eaLnBrk="1" hangingPunct="1"/>
            <a:endParaRPr lang="cs-CZ" altLang="cs-CZ" sz="2400"/>
          </a:p>
          <a:p>
            <a:pPr eaLnBrk="1" hangingPunct="1"/>
            <a:endParaRPr lang="cs-CZ" altLang="cs-CZ" sz="2400"/>
          </a:p>
          <a:p>
            <a:pPr eaLnBrk="1" hangingPunct="1"/>
            <a:endParaRPr lang="cs-CZ" altLang="cs-CZ" sz="2400"/>
          </a:p>
          <a:p>
            <a:pPr eaLnBrk="1" hangingPunct="1"/>
            <a:endParaRPr lang="cs-CZ" altLang="cs-CZ" sz="2400"/>
          </a:p>
          <a:p>
            <a:pPr eaLnBrk="1" hangingPunct="1"/>
            <a:r>
              <a:rPr lang="cs-CZ" altLang="cs-CZ" sz="2400"/>
              <a:t>Dvě FP čísla jsou uložena v jednom </a:t>
            </a:r>
            <a:r>
              <a:rPr lang="cs-CZ" altLang="cs-CZ" sz="2400" b="1"/>
              <a:t>MMX</a:t>
            </a:r>
            <a:r>
              <a:rPr lang="cs-CZ" altLang="cs-CZ" sz="2400"/>
              <a:t> registru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7D78B72-8FB4-4FAF-A2B1-F03C3569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284538"/>
            <a:ext cx="6477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F8DF964F-B55B-479D-BCBA-D1A708E0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284538"/>
            <a:ext cx="17287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28F0B27A-9F8E-46D0-BA64-0A055D7F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284538"/>
            <a:ext cx="40306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CF51F44E-A156-40B8-B4ED-6393255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/>
              <a:t>+/-</a:t>
            </a:r>
            <a:endParaRPr lang="cs-CZ" altLang="cs-CZ"/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D257CF60-44FF-416E-87A2-B4803BE27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357563"/>
            <a:ext cx="172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/>
              <a:t>EXPONENT</a:t>
            </a:r>
            <a:endParaRPr lang="cs-CZ" altLang="cs-CZ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C7C9F8D8-6C00-4358-93FC-F6C245F6F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357563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/>
              <a:t>MANTISA</a:t>
            </a:r>
            <a:endParaRPr lang="cs-CZ" altLang="cs-CZ"/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4291795A-847D-43AE-BD2F-63BAA328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24175"/>
            <a:ext cx="6840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cs-CZ" altLang="cs-CZ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78F21129-298A-493C-8176-7B4F1835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52738"/>
            <a:ext cx="612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     </a:t>
            </a:r>
            <a:r>
              <a:rPr lang="en-US" altLang="cs-CZ"/>
              <a:t>1bit           8 bit</a:t>
            </a:r>
            <a:r>
              <a:rPr lang="cs-CZ" altLang="cs-CZ"/>
              <a:t>ů                                    23 bitů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F95A58F-58AF-4190-8B51-368CC7E2F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3DNow</a:t>
            </a:r>
            <a:r>
              <a:rPr lang="en-US" altLang="cs-CZ"/>
              <a:t>!</a:t>
            </a:r>
            <a:r>
              <a:rPr lang="cs-CZ" altLang="cs-CZ"/>
              <a:t>  instrukce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87312B4-F1D9-4B32-A717-5ABE40910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Některé zajímavé instrukce</a:t>
            </a:r>
          </a:p>
          <a:p>
            <a:pPr lvl="1" eaLnBrk="1" hangingPunct="1"/>
            <a:r>
              <a:rPr lang="cs-CZ" altLang="cs-CZ" dirty="0"/>
              <a:t>PFRCP – výpočet 1</a:t>
            </a:r>
            <a:r>
              <a:rPr lang="en-US" altLang="cs-CZ" dirty="0"/>
              <a:t>/x</a:t>
            </a:r>
            <a:r>
              <a:rPr lang="cs-CZ" altLang="cs-CZ" dirty="0"/>
              <a:t> (paralelně pro obě čísla uložena v MMX registru)</a:t>
            </a:r>
            <a:endParaRPr lang="en-US" altLang="cs-CZ" dirty="0"/>
          </a:p>
          <a:p>
            <a:pPr lvl="1" eaLnBrk="1" hangingPunct="1"/>
            <a:r>
              <a:rPr lang="en-US" altLang="cs-CZ" dirty="0"/>
              <a:t>PFRSQRT – v</a:t>
            </a:r>
            <a:r>
              <a:rPr lang="cs-CZ" altLang="cs-CZ" dirty="0" err="1"/>
              <a:t>ýpočet</a:t>
            </a:r>
            <a:r>
              <a:rPr lang="cs-CZ" altLang="cs-CZ" dirty="0"/>
              <a:t> odmocniny</a:t>
            </a:r>
          </a:p>
          <a:p>
            <a:pPr lvl="1" eaLnBrk="1" hangingPunct="1"/>
            <a:r>
              <a:rPr lang="cs-CZ" altLang="cs-CZ" dirty="0"/>
              <a:t>PAVGUSB – osmibitové průměrování</a:t>
            </a:r>
          </a:p>
          <a:p>
            <a:pPr lvl="1" eaLnBrk="1" hangingPunct="1"/>
            <a:r>
              <a:rPr lang="cs-CZ" altLang="cs-CZ" dirty="0"/>
              <a:t>PFADD, PFSUBB – paralelní sčítání, odčítání dvou FP čísel</a:t>
            </a:r>
          </a:p>
          <a:p>
            <a:pPr lvl="1"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8EBA9-62D4-4235-A3A2-A8333449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3DNow!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D60A22-A36D-433C-8A04-7F7CA662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/>
              <a:t>Příklad</a:t>
            </a:r>
          </a:p>
          <a:p>
            <a:endParaRPr lang="cs-CZ" u="sng" dirty="0"/>
          </a:p>
          <a:p>
            <a:pPr marL="0" indent="0">
              <a:buNone/>
            </a:pPr>
            <a:r>
              <a:rPr lang="cs-CZ" dirty="0"/>
              <a:t>MM6 ← 4 ; 0.01</a:t>
            </a:r>
          </a:p>
          <a:p>
            <a:pPr marL="0" indent="0">
              <a:buNone/>
            </a:pPr>
            <a:r>
              <a:rPr lang="cs-CZ" dirty="0"/>
              <a:t>PFRCP MM6</a:t>
            </a:r>
          </a:p>
          <a:p>
            <a:pPr marL="0" indent="0">
              <a:buNone/>
            </a:pPr>
            <a:r>
              <a:rPr lang="cs-CZ" dirty="0"/>
              <a:t>MM6 = 0.25 ; 100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CB2FBC4-F096-481D-A191-1D4472CE1755}"/>
              </a:ext>
            </a:extLst>
          </p:cNvPr>
          <p:cNvSpPr txBox="1"/>
          <p:nvPr/>
        </p:nvSpPr>
        <p:spPr>
          <a:xfrm>
            <a:off x="3934272" y="285293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 registru MM6 se uloží dvě reálná čísla</a:t>
            </a:r>
          </a:p>
          <a:p>
            <a:endParaRPr lang="cs-CZ" dirty="0"/>
          </a:p>
          <a:p>
            <a:r>
              <a:rPr lang="cs-CZ" dirty="0"/>
              <a:t>Výpočet 1/x </a:t>
            </a:r>
          </a:p>
          <a:p>
            <a:endParaRPr lang="cs-CZ" dirty="0"/>
          </a:p>
          <a:p>
            <a:r>
              <a:rPr lang="cs-CZ" dirty="0"/>
              <a:t>V registru MM6 jsou uloženy dva paralelně vypočítané výsledky</a:t>
            </a:r>
          </a:p>
        </p:txBody>
      </p:sp>
    </p:spTree>
    <p:extLst>
      <p:ext uri="{BB962C8B-B14F-4D97-AF65-F5344CB8AC3E}">
        <p14:creationId xmlns:p14="http://schemas.microsoft.com/office/powerpoint/2010/main" val="3496261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161198F-886D-43AD-912A-17370B6AA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SSE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EB0F2DB-21DC-491B-BAE2-10DAFC0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b="1" dirty="0" err="1"/>
              <a:t>S</a:t>
            </a:r>
            <a:r>
              <a:rPr lang="cs-CZ" altLang="cs-CZ" sz="2100" dirty="0" err="1"/>
              <a:t>treaming</a:t>
            </a:r>
            <a:r>
              <a:rPr lang="cs-CZ" altLang="cs-CZ" sz="2100" dirty="0"/>
              <a:t> </a:t>
            </a:r>
            <a:r>
              <a:rPr lang="cs-CZ" altLang="cs-CZ" sz="2100" b="1" dirty="0"/>
              <a:t>S</a:t>
            </a:r>
            <a:r>
              <a:rPr lang="cs-CZ" altLang="cs-CZ" sz="2100" dirty="0"/>
              <a:t>IMD </a:t>
            </a:r>
            <a:r>
              <a:rPr lang="cs-CZ" altLang="cs-CZ" sz="2100" b="1" dirty="0" err="1"/>
              <a:t>E</a:t>
            </a:r>
            <a:r>
              <a:rPr lang="cs-CZ" altLang="cs-CZ" sz="2100" dirty="0" err="1"/>
              <a:t>xtensions</a:t>
            </a: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Zavedeno firmou Intel u procesoru </a:t>
            </a:r>
            <a:r>
              <a:rPr lang="cs-CZ" altLang="cs-CZ" sz="2100" b="1" dirty="0"/>
              <a:t>Pentium III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b="1" dirty="0"/>
              <a:t>SSE</a:t>
            </a:r>
            <a:r>
              <a:rPr lang="cs-CZ" altLang="cs-CZ" sz="2100" dirty="0"/>
              <a:t> je nástupcem technologie </a:t>
            </a:r>
            <a:r>
              <a:rPr lang="cs-CZ" altLang="cs-CZ" sz="2100" b="1" dirty="0"/>
              <a:t>MMX a 3DNow!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SSE registry jsou </a:t>
            </a:r>
            <a:r>
              <a:rPr lang="cs-CZ" altLang="cs-CZ" sz="2100" b="1" dirty="0"/>
              <a:t>128-bitové</a:t>
            </a:r>
            <a:r>
              <a:rPr lang="cs-CZ" altLang="cs-CZ" sz="2100" dirty="0"/>
              <a:t> a jmenují se </a:t>
            </a:r>
            <a:r>
              <a:rPr lang="cs-CZ" altLang="cs-CZ" sz="2100" b="1" dirty="0"/>
              <a:t>XMM0</a:t>
            </a:r>
            <a:r>
              <a:rPr lang="cs-CZ" altLang="cs-CZ" sz="2100" dirty="0"/>
              <a:t> až </a:t>
            </a:r>
            <a:r>
              <a:rPr lang="cs-CZ" altLang="cs-CZ" sz="2100" b="1" dirty="0"/>
              <a:t>XMM7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SSE přináší 70 nových instrukcí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SSE instrukce pracují se 128-bitovými registry jako by v nich byla uložena </a:t>
            </a:r>
            <a:r>
              <a:rPr lang="cs-CZ" altLang="cs-CZ" sz="2100" b="1" dirty="0"/>
              <a:t>čtyři 32-bitová FP čísla</a:t>
            </a:r>
            <a:r>
              <a:rPr lang="cs-CZ" altLang="cs-CZ" sz="2100" dirty="0"/>
              <a:t>, ale existují i celočíselné SSE instrukce, které jsou rozšířením MMX pracujícím s typy </a:t>
            </a:r>
            <a:r>
              <a:rPr lang="cs-CZ" altLang="cs-CZ" sz="2100" dirty="0" err="1"/>
              <a:t>packed</a:t>
            </a:r>
            <a:r>
              <a:rPr lang="cs-CZ" altLang="cs-CZ" sz="2100" dirty="0"/>
              <a:t> byte, </a:t>
            </a:r>
            <a:r>
              <a:rPr lang="cs-CZ" altLang="cs-CZ" sz="2100" dirty="0" err="1"/>
              <a:t>word</a:t>
            </a:r>
            <a:r>
              <a:rPr lang="cs-CZ" altLang="cs-CZ" sz="2100" dirty="0"/>
              <a:t>, </a:t>
            </a:r>
            <a:r>
              <a:rPr lang="cs-CZ" altLang="cs-CZ" sz="2100" dirty="0" err="1"/>
              <a:t>dword</a:t>
            </a:r>
            <a:r>
              <a:rPr lang="cs-CZ" altLang="cs-CZ" sz="2100" dirty="0"/>
              <a:t>...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U konkrétních typů mikroprocesorů se později seznámíme s dalším rozšířením SSE2, SSE3…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AF945E-CEBB-424B-81B1-E6645B03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PADDB v SSE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6F5DD0-CAC0-465D-8B69-9CC05936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"/>
            </a:pPr>
            <a:r>
              <a:rPr lang="cs-CZ" sz="1600" u="sng" dirty="0"/>
              <a:t>Příklad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PADDB XMM2,XMM3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XMM2=12FF7E342DBCE6896598AABB35120EF7 h</a:t>
            </a:r>
          </a:p>
          <a:p>
            <a:pPr>
              <a:buFont typeface="Wingdings" panose="05000000000000000000" pitchFamily="2" charset="2"/>
              <a:buChar char=""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XMM3=9C7AD4B9FC271D112DE9C4E2B9D32AAC h</a:t>
            </a:r>
          </a:p>
          <a:p>
            <a:pPr marL="344487" lvl="1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AE7952ED29E3039A92816E9DEEE538A3 h</a:t>
            </a:r>
          </a:p>
          <a:p>
            <a:pPr marL="344487" lvl="1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1600" u="sng" dirty="0">
                <a:cs typeface="Courier New" panose="02070309020205020404" pitchFamily="49" charset="0"/>
              </a:rPr>
              <a:t>Provedlo se paralelně 16 součtů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F7h + </a:t>
            </a:r>
            <a:r>
              <a:rPr lang="cs-CZ" sz="1600" dirty="0" err="1">
                <a:cs typeface="Courier New" panose="02070309020205020404" pitchFamily="49" charset="0"/>
              </a:rPr>
              <a:t>ACh</a:t>
            </a:r>
            <a:r>
              <a:rPr lang="cs-CZ" sz="1600" dirty="0">
                <a:cs typeface="Courier New" panose="02070309020205020404" pitchFamily="49" charset="0"/>
              </a:rPr>
              <a:t> = 1A3h, výsledek přetekl a uloží se A3h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0Eh + 2Ah = 38h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12h + D3h = E5h</a:t>
            </a: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51h + 9Dh = </a:t>
            </a:r>
            <a:r>
              <a:rPr lang="cs-CZ" sz="1600" dirty="0" err="1">
                <a:cs typeface="Courier New" panose="02070309020205020404" pitchFamily="49" charset="0"/>
              </a:rPr>
              <a:t>Eeh</a:t>
            </a:r>
            <a:endParaRPr lang="cs-CZ" sz="1600" dirty="0">
              <a:cs typeface="Courier New" panose="02070309020205020404" pitchFamily="49" charset="0"/>
            </a:endParaRPr>
          </a:p>
          <a:p>
            <a:pPr lvl="1"/>
            <a:r>
              <a:rPr lang="cs-CZ" sz="1600" dirty="0">
                <a:cs typeface="Courier New" panose="02070309020205020404" pitchFamily="49" charset="0"/>
              </a:rPr>
              <a:t>atd…</a:t>
            </a:r>
          </a:p>
          <a:p>
            <a:pPr marL="344487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1700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8EBA9-62D4-4235-A3A2-A8333449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D60A22-A36D-433C-8A04-7F7CA662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/>
              <a:t>Příklad</a:t>
            </a:r>
          </a:p>
          <a:p>
            <a:endParaRPr lang="cs-CZ" u="sng" dirty="0"/>
          </a:p>
          <a:p>
            <a:pPr marL="0" indent="0">
              <a:buNone/>
            </a:pPr>
            <a:r>
              <a:rPr lang="cs-CZ" sz="2400" dirty="0"/>
              <a:t>XMM6 ← 4 ; 0.01 ; 2 ; 5</a:t>
            </a:r>
          </a:p>
          <a:p>
            <a:pPr marL="0" indent="0">
              <a:buNone/>
            </a:pPr>
            <a:r>
              <a:rPr lang="cs-CZ" sz="2400" dirty="0"/>
              <a:t>PFRCP XMM6</a:t>
            </a:r>
          </a:p>
          <a:p>
            <a:pPr marL="0" indent="0">
              <a:buNone/>
            </a:pPr>
            <a:r>
              <a:rPr lang="cs-CZ" sz="2400" dirty="0"/>
              <a:t>XMM6 = 0.25 ; 100 ; 0.5 ; 0.2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CB2FBC4-F096-481D-A191-1D4472CE1755}"/>
              </a:ext>
            </a:extLst>
          </p:cNvPr>
          <p:cNvSpPr txBox="1"/>
          <p:nvPr/>
        </p:nvSpPr>
        <p:spPr>
          <a:xfrm>
            <a:off x="4544382" y="2636912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 registru XMM6 se uloží 4 reálná čísla</a:t>
            </a:r>
          </a:p>
          <a:p>
            <a:endParaRPr lang="cs-CZ" dirty="0"/>
          </a:p>
          <a:p>
            <a:r>
              <a:rPr lang="cs-CZ" dirty="0"/>
              <a:t>Výpočet 1/x </a:t>
            </a:r>
          </a:p>
          <a:p>
            <a:endParaRPr lang="cs-CZ" dirty="0"/>
          </a:p>
          <a:p>
            <a:r>
              <a:rPr lang="cs-CZ" dirty="0"/>
              <a:t>V registru XMM6 jsou uloženy čtyři paralelně vypočítané výsledky</a:t>
            </a:r>
          </a:p>
        </p:txBody>
      </p:sp>
    </p:spTree>
    <p:extLst>
      <p:ext uri="{BB962C8B-B14F-4D97-AF65-F5344CB8AC3E}">
        <p14:creationId xmlns:p14="http://schemas.microsoft.com/office/powerpoint/2010/main" val="529489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E67A5C-B277-42BF-A45F-34D2922B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SSE2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8F1861-7C25-45E6-A0A9-A8A708A5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Představil Intel v roce 2001 na novém procesoru Pentium IV</a:t>
            </a:r>
          </a:p>
          <a:p>
            <a:r>
              <a:rPr lang="cs-CZ" sz="2000" dirty="0"/>
              <a:t>144 nových instrukcí</a:t>
            </a:r>
          </a:p>
          <a:p>
            <a:r>
              <a:rPr lang="cs-CZ" sz="2000" dirty="0"/>
              <a:t>Počet XMM registrů se rozšířil na 16 (XMM0 až XMM15)</a:t>
            </a:r>
          </a:p>
          <a:p>
            <a:r>
              <a:rPr lang="cs-CZ" sz="2000" dirty="0"/>
              <a:t>Nově umí pracovat i s reálnými čísly s </a:t>
            </a:r>
            <a:r>
              <a:rPr lang="cs-CZ" sz="2000" b="1" dirty="0"/>
              <a:t>dvojnásobnou přesností</a:t>
            </a:r>
          </a:p>
          <a:p>
            <a:r>
              <a:rPr lang="cs-CZ" sz="2000" b="1" dirty="0"/>
              <a:t>Double </a:t>
            </a:r>
            <a:r>
              <a:rPr lang="cs-CZ" sz="2000" b="1" dirty="0" err="1"/>
              <a:t>precision</a:t>
            </a:r>
            <a:r>
              <a:rPr lang="cs-CZ" sz="2000" b="1" dirty="0"/>
              <a:t> </a:t>
            </a:r>
            <a:r>
              <a:rPr lang="cs-CZ" sz="2000" dirty="0"/>
              <a:t>– reálné číslo je zakódované pomocí </a:t>
            </a:r>
            <a:r>
              <a:rPr lang="cs-CZ" sz="2000" b="1" dirty="0"/>
              <a:t>64 bitů</a:t>
            </a:r>
          </a:p>
          <a:p>
            <a:r>
              <a:rPr lang="cs-CZ" sz="2000" dirty="0"/>
              <a:t>Do jednoho 128-bitového XMM registru lze uložit pakovaná 4 reálná čísla s běžnou přesností nebo 2 reálná čísla s dvojnásobnou přesností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55586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E7D4A-4DB5-41BA-944A-624D211D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SSE3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FC4EB3-487F-4DAB-8F1C-5069159E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Objevuje se v roce 2004 na procesorech Pentium 4 a Pentium D</a:t>
            </a:r>
          </a:p>
          <a:p>
            <a:r>
              <a:rPr lang="cs-CZ" sz="2000" dirty="0"/>
              <a:t>Nové instrukce pro počítání s pakovanými komplexními čísly (číslo má reálnou a imaginární část)</a:t>
            </a:r>
          </a:p>
          <a:p>
            <a:r>
              <a:rPr lang="cs-CZ" sz="2000" dirty="0"/>
              <a:t>Nové instrukce využitelné pro urychlení komprese a dekomprese videa</a:t>
            </a:r>
          </a:p>
        </p:txBody>
      </p:sp>
    </p:spTree>
    <p:extLst>
      <p:ext uri="{BB962C8B-B14F-4D97-AF65-F5344CB8AC3E}">
        <p14:creationId xmlns:p14="http://schemas.microsoft.com/office/powerpoint/2010/main" val="3855186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9F7EA6-8756-4748-8DCF-3F3A8151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SSE4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10B6EA-FB4B-4325-B7CC-C905094C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Přichází v roce 2008 na procesorech Intel </a:t>
            </a:r>
            <a:r>
              <a:rPr lang="cs-CZ" sz="2000" dirty="0" err="1"/>
              <a:t>Core</a:t>
            </a:r>
            <a:endParaRPr lang="cs-CZ" sz="2000" dirty="0"/>
          </a:p>
          <a:p>
            <a:r>
              <a:rPr lang="cs-CZ" sz="2000" dirty="0"/>
              <a:t>Podporuje více způsobů kódování reálných čísel</a:t>
            </a:r>
          </a:p>
          <a:p>
            <a:r>
              <a:rPr lang="cs-CZ" sz="2000" dirty="0"/>
              <a:t>Podporuje výpočet CRC32 - Cyklický redundantní součet (hashovací funkce)</a:t>
            </a:r>
          </a:p>
          <a:p>
            <a:r>
              <a:rPr lang="cs-CZ" sz="2000" dirty="0"/>
              <a:t>Nové instrukce pro spočítání počtu bitů 0 a 1 v registru (POPCNT)</a:t>
            </a:r>
          </a:p>
          <a:p>
            <a:r>
              <a:rPr lang="cs-CZ" sz="2000" dirty="0"/>
              <a:t>Instrukce pro porovnávání textových řetězců a hledání vzoru v řetězci</a:t>
            </a:r>
          </a:p>
          <a:p>
            <a:r>
              <a:rPr lang="cs-CZ" sz="2000" dirty="0"/>
              <a:t>Instrukce pro výpočet skalárního součinu – pakovaná čísla jsou chápána jako vektor</a:t>
            </a:r>
          </a:p>
          <a:p>
            <a:endParaRPr lang="cs-CZ" sz="20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85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8C96BB3-7133-4439-A141-F6B0223A6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VLIW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95C66C-90FF-4D13-8E42-7C733B580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b="1" dirty="0"/>
              <a:t>VLIW</a:t>
            </a:r>
            <a:r>
              <a:rPr lang="cs-CZ" altLang="cs-CZ" sz="2100" dirty="0"/>
              <a:t> = </a:t>
            </a:r>
            <a:r>
              <a:rPr lang="cs-CZ" altLang="cs-CZ" sz="2100" b="1" dirty="0"/>
              <a:t>V</a:t>
            </a:r>
            <a:r>
              <a:rPr lang="cs-CZ" altLang="cs-CZ" sz="2100" dirty="0"/>
              <a:t>ery </a:t>
            </a:r>
            <a:r>
              <a:rPr lang="cs-CZ" altLang="cs-CZ" sz="2100" b="1" dirty="0"/>
              <a:t>L</a:t>
            </a:r>
            <a:r>
              <a:rPr lang="cs-CZ" altLang="cs-CZ" sz="2100" dirty="0"/>
              <a:t>ong </a:t>
            </a:r>
            <a:r>
              <a:rPr lang="cs-CZ" altLang="cs-CZ" sz="2100" b="1" dirty="0" err="1"/>
              <a:t>I</a:t>
            </a:r>
            <a:r>
              <a:rPr lang="cs-CZ" altLang="cs-CZ" sz="2100" dirty="0" err="1"/>
              <a:t>nstruction</a:t>
            </a:r>
            <a:r>
              <a:rPr lang="cs-CZ" altLang="cs-CZ" sz="2100" dirty="0"/>
              <a:t> </a:t>
            </a:r>
            <a:r>
              <a:rPr lang="cs-CZ" altLang="cs-CZ" sz="2100" b="1" dirty="0"/>
              <a:t>W</a:t>
            </a:r>
            <a:r>
              <a:rPr lang="cs-CZ" altLang="cs-CZ" sz="2100" dirty="0"/>
              <a:t>ord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Procesor s velmi dlouhým instrukčním slovem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VLIW procesory jsou typickým příkladem </a:t>
            </a:r>
            <a:r>
              <a:rPr lang="cs-CZ" altLang="cs-CZ" sz="2100" b="1" dirty="0"/>
              <a:t>statické paralelizace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Pracují s programem, ve kterém jsou pevně programátorem zapsané instrukce, které se mají vykonat současně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Jedno instrukční slovo </a:t>
            </a:r>
            <a:r>
              <a:rPr lang="cs-CZ" altLang="cs-CZ" sz="2100" b="1" dirty="0"/>
              <a:t>sdružuje několik instrukcí</a:t>
            </a:r>
            <a:r>
              <a:rPr lang="cs-CZ" altLang="cs-CZ" sz="2100" dirty="0"/>
              <a:t>, které mají být provedeny naráz paralelně – proto je velmi dlouhé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b="1" dirty="0"/>
              <a:t>Instrukční slovo</a:t>
            </a:r>
            <a:r>
              <a:rPr lang="cs-CZ" altLang="cs-CZ" sz="2100" dirty="0"/>
              <a:t> = slepenec instrukcí, které se provedou naráz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Počet instrukcí sdružených v instrukčním slovu je dán počtem paralelně pracujících funkčních jednotek procesoru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4D4379-2710-4CCF-A858-970721E3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AVX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45936B-2005-4BF8-BC1D-A742BCAE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err="1"/>
              <a:t>Advanced</a:t>
            </a:r>
            <a:r>
              <a:rPr lang="cs-CZ" sz="2000" dirty="0"/>
              <a:t> </a:t>
            </a:r>
            <a:r>
              <a:rPr lang="cs-CZ" sz="2000" dirty="0" err="1"/>
              <a:t>Vector</a:t>
            </a:r>
            <a:r>
              <a:rPr lang="cs-CZ" sz="2000" dirty="0"/>
              <a:t> </a:t>
            </a:r>
            <a:r>
              <a:rPr lang="cs-CZ" sz="2000" dirty="0" err="1"/>
              <a:t>Extension</a:t>
            </a:r>
            <a:endParaRPr lang="cs-CZ" sz="2000" dirty="0"/>
          </a:p>
          <a:p>
            <a:r>
              <a:rPr lang="cs-CZ" sz="2000" dirty="0"/>
              <a:t>Nástupce instrukční sady SSE</a:t>
            </a:r>
          </a:p>
          <a:p>
            <a:r>
              <a:rPr lang="cs-CZ" sz="2000" dirty="0"/>
              <a:t>Objevuje se poprvé na mikroprocesorech Intel </a:t>
            </a:r>
            <a:r>
              <a:rPr lang="cs-CZ" sz="2000" dirty="0" err="1"/>
              <a:t>Core</a:t>
            </a:r>
            <a:r>
              <a:rPr lang="cs-CZ" sz="2000" dirty="0"/>
              <a:t> – Sandy </a:t>
            </a:r>
            <a:r>
              <a:rPr lang="cs-CZ" sz="2000" dirty="0" err="1"/>
              <a:t>Bridge</a:t>
            </a:r>
            <a:endParaRPr lang="cs-CZ" sz="2000" dirty="0"/>
          </a:p>
          <a:p>
            <a:r>
              <a:rPr lang="cs-CZ" sz="2000" dirty="0"/>
              <a:t>Registry se rozšířily na 256 bitů a přejmenovaly na YMM0 – YMM15</a:t>
            </a:r>
          </a:p>
          <a:p>
            <a:r>
              <a:rPr lang="cs-CZ" sz="2000" dirty="0"/>
              <a:t>Jako pakovaný bajt se dá do AVX registru uložit 32 čísel naráz</a:t>
            </a:r>
          </a:p>
          <a:p>
            <a:r>
              <a:rPr lang="cs-CZ" sz="2000" dirty="0"/>
              <a:t>Pakované číslo je vlastně z matematického hlediska vektor</a:t>
            </a:r>
          </a:p>
          <a:p>
            <a:r>
              <a:rPr lang="cs-CZ" sz="2000" dirty="0"/>
              <a:t>Nové instrukce umožňují pracovat s pakovanými čísly jako s vektory nebo řádky či sloupci matice</a:t>
            </a:r>
          </a:p>
          <a:p>
            <a:r>
              <a:rPr lang="cs-CZ" sz="2000" dirty="0"/>
              <a:t>Od roku 2013 existuje AVX-512, kde registry dále rozšířily na 512 bitů</a:t>
            </a:r>
          </a:p>
          <a:p>
            <a:r>
              <a:rPr lang="cs-CZ" sz="2000" dirty="0"/>
              <a:t>Do registru AVX-512 se nyní jako pakovaný bajt vejde 64 čísel naráz</a:t>
            </a:r>
          </a:p>
          <a:p>
            <a:r>
              <a:rPr lang="cs-CZ" sz="2000" dirty="0"/>
              <a:t>Do jednoho registru umí AVX-512 uložit 16 reálných čísel současně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06976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47E7518-710A-440E-A03C-C51C7C417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02817EF-90B7-40E3-B8FA-11435E990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Vysvětlete rozdíl mezi statickou a dynamickou paralelizací –</a:t>
            </a:r>
            <a:r>
              <a:rPr lang="cs-CZ" altLang="cs-CZ" sz="1500" b="1" dirty="0"/>
              <a:t> statická - píše programátor, pořadí neměnné; dynamické – generuje se za běhu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Uveďte příklad datově závislých instrukcí, které nelze vykonat paralelně –</a:t>
            </a:r>
            <a:r>
              <a:rPr lang="cs-CZ" altLang="cs-CZ" sz="1500" b="1" dirty="0"/>
              <a:t> ADD R1, R2, R3; ADD R4, R1, R5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Vysvětlete význam zkratky VLIW – </a:t>
            </a:r>
            <a:r>
              <a:rPr lang="cs-CZ" altLang="cs-CZ" sz="1500" b="1" dirty="0"/>
              <a:t>very long </a:t>
            </a:r>
            <a:r>
              <a:rPr lang="cs-CZ" altLang="cs-CZ" sz="1500" b="1" dirty="0" err="1"/>
              <a:t>instruction</a:t>
            </a:r>
            <a:r>
              <a:rPr lang="cs-CZ" altLang="cs-CZ" sz="1500" b="1" dirty="0"/>
              <a:t> </a:t>
            </a:r>
            <a:r>
              <a:rPr lang="cs-CZ" altLang="cs-CZ" sz="1500" b="1" dirty="0" err="1"/>
              <a:t>word</a:t>
            </a:r>
            <a:r>
              <a:rPr lang="cs-CZ" altLang="cs-CZ" sz="1500" b="1" dirty="0"/>
              <a:t> – slepenec instrukcí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je instrukční paket procesoru VLIW ?  - </a:t>
            </a:r>
            <a:r>
              <a:rPr lang="cs-CZ" altLang="cs-CZ" sz="1500" b="1" dirty="0"/>
              <a:t>až osm povelů zakódovaných 32 bity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Vysvětlete význam zkratky SIMD ? – </a:t>
            </a:r>
            <a:r>
              <a:rPr lang="cs-CZ" altLang="cs-CZ" sz="1500" b="1" dirty="0"/>
              <a:t>single </a:t>
            </a:r>
            <a:r>
              <a:rPr lang="cs-CZ" altLang="cs-CZ" sz="1500" b="1" dirty="0" err="1"/>
              <a:t>instruction</a:t>
            </a:r>
            <a:r>
              <a:rPr lang="cs-CZ" altLang="cs-CZ" sz="1500" b="1" dirty="0"/>
              <a:t> </a:t>
            </a:r>
            <a:r>
              <a:rPr lang="cs-CZ" altLang="cs-CZ" sz="1500" b="1" dirty="0" err="1"/>
              <a:t>multiple</a:t>
            </a:r>
            <a:r>
              <a:rPr lang="cs-CZ" altLang="cs-CZ" sz="1500" b="1" dirty="0"/>
              <a:t> data – jedna instrukce provede naráz operaci s více daty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VLIW je příkladem statické nebo dynamické paralelizace ? - </a:t>
            </a:r>
            <a:r>
              <a:rPr lang="cs-CZ" altLang="cs-CZ" sz="1500" b="1" dirty="0"/>
              <a:t>statické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SIMD je příkladem statické nebo dynamické paralelizace ? - </a:t>
            </a:r>
            <a:r>
              <a:rPr lang="cs-CZ" altLang="cs-CZ" sz="1500" b="1" dirty="0"/>
              <a:t>statické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U kterého mikroprocesoru firmy Intel se poprvé objevuje SIMD ? – </a:t>
            </a:r>
            <a:r>
              <a:rPr lang="cs-CZ" altLang="cs-CZ" sz="1500" b="1" dirty="0"/>
              <a:t>Pentium MMX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MMX je příkladem statické nebo dynamické paralelizace ? - </a:t>
            </a:r>
            <a:r>
              <a:rPr lang="cs-CZ" altLang="cs-CZ" sz="1500" b="1" dirty="0"/>
              <a:t>statické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je to </a:t>
            </a:r>
            <a:r>
              <a:rPr lang="cs-CZ" altLang="cs-CZ" sz="1500" dirty="0" err="1"/>
              <a:t>packed</a:t>
            </a:r>
            <a:r>
              <a:rPr lang="cs-CZ" altLang="cs-CZ" sz="1500" dirty="0"/>
              <a:t> byte ? </a:t>
            </a:r>
            <a:r>
              <a:rPr lang="cs-CZ" altLang="cs-CZ" sz="1500" b="1" dirty="0"/>
              <a:t>8x8 bitů uložených v 64 bitovém registru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je to </a:t>
            </a:r>
            <a:r>
              <a:rPr lang="cs-CZ" altLang="cs-CZ" sz="1500" dirty="0" err="1"/>
              <a:t>packed</a:t>
            </a:r>
            <a:r>
              <a:rPr lang="cs-CZ" altLang="cs-CZ" sz="1500" dirty="0"/>
              <a:t> </a:t>
            </a:r>
            <a:r>
              <a:rPr lang="cs-CZ" altLang="cs-CZ" sz="1500" dirty="0" err="1"/>
              <a:t>word</a:t>
            </a:r>
            <a:r>
              <a:rPr lang="cs-CZ" altLang="cs-CZ" sz="1500" dirty="0"/>
              <a:t> ?</a:t>
            </a:r>
            <a:r>
              <a:rPr lang="cs-CZ" altLang="cs-CZ" sz="1500" b="1" dirty="0"/>
              <a:t> 16x4 bitů uložených v 64 bitovém registru</a:t>
            </a: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Jak se liší sčítání se saturací od běžného sčítání ? – </a:t>
            </a:r>
            <a:r>
              <a:rPr lang="cs-CZ" altLang="cs-CZ" sz="1500" b="1" dirty="0"/>
              <a:t>saturace nemůže překročit maximální hodnotu či minimální hodnotu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Pro jaké typy výpočtů je vhodná aritmetika se saturací ? – </a:t>
            </a:r>
            <a:r>
              <a:rPr lang="cs-CZ" altLang="cs-CZ" sz="1500" b="1" dirty="0"/>
              <a:t>například nastavení barvy – jedna hodnota nabývá rozsah 0-255, je proto žádoucí, aby byla v tomto rozsahu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Jakou šířku mají MMX registry a jak se jmenují ? –</a:t>
            </a:r>
            <a:r>
              <a:rPr lang="cs-CZ" altLang="cs-CZ" sz="1500" b="1" dirty="0"/>
              <a:t> 64 bitů, MM0-MM7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nového přináší 3DNow! oproti MMX ? – </a:t>
            </a:r>
            <a:r>
              <a:rPr lang="cs-CZ" altLang="cs-CZ" sz="1500" b="1" dirty="0"/>
              <a:t>práci s čísly s plovoucí desetinnou čárku</a:t>
            </a:r>
            <a:r>
              <a:rPr lang="cs-CZ" altLang="cs-CZ" sz="15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nového přináší SSE oproti MMX ? – </a:t>
            </a:r>
            <a:r>
              <a:rPr lang="cs-CZ" altLang="cs-CZ" sz="1500" b="1" dirty="0"/>
              <a:t>128 bitové registry, umí pracovat s </a:t>
            </a:r>
            <a:r>
              <a:rPr lang="cs-CZ" altLang="cs-CZ" sz="1500" b="1"/>
              <a:t>reálnými čísly</a:t>
            </a:r>
            <a:endParaRPr lang="cs-CZ" altLang="cs-CZ" sz="15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Jak se jmenují registry používané SSE operacemi ? – </a:t>
            </a:r>
            <a:r>
              <a:rPr lang="cs-CZ" altLang="cs-CZ" sz="1500" b="1" dirty="0"/>
              <a:t>XMM0-XMM7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B9BD267-6CAA-41AF-BF6C-7A351B50A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35B1FE-875B-4018-9AAF-B9DB33EA7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MM0=11FF 00FF FF01 FFFE h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MM1=AB23 FFFF 2734 0003 h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Vypočítejte výsledek operací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000" dirty="0"/>
              <a:t>PADDB MM0,MM1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000" dirty="0"/>
              <a:t>PADDSB MM0,MM1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000" dirty="0"/>
              <a:t>PADDW MM0,MM1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000" dirty="0"/>
              <a:t>PADDSW MM0,MM1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000" dirty="0"/>
              <a:t>PADDQ MM0,MM1</a:t>
            </a:r>
          </a:p>
          <a:p>
            <a:pPr lvl="1" eaLnBrk="1" hangingPunct="1">
              <a:lnSpc>
                <a:spcPct val="90000"/>
              </a:lnSpc>
            </a:pPr>
            <a:endParaRPr lang="cs-CZ" altLang="cs-CZ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2000" i="1" dirty="0"/>
              <a:t>Výsledky: BC22FFFE2635FF01h, BCFFFFFFFF35FFFFh, BD2200FE26350001h, BD22FFFFFFFFFFFFh, BD2300FF 26360001h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108377-1B4D-4940-A04B-20072014D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VLIW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C50C80C-457F-4019-8D6A-855EDD13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Nevýhody</a:t>
            </a:r>
          </a:p>
          <a:p>
            <a:pPr lvl="1" eaLnBrk="1" hangingPunct="1"/>
            <a:r>
              <a:rPr lang="cs-CZ" altLang="cs-CZ" sz="2000" dirty="0"/>
              <a:t>Složité programování – programátor musí umět psát program v paralelní podobě</a:t>
            </a:r>
          </a:p>
          <a:p>
            <a:pPr lvl="1" eaLnBrk="1" hangingPunct="1"/>
            <a:r>
              <a:rPr lang="cs-CZ" altLang="cs-CZ" sz="2000" dirty="0"/>
              <a:t>Potřeba výkonného </a:t>
            </a:r>
            <a:r>
              <a:rPr lang="cs-CZ" altLang="cs-CZ" sz="2000" b="1" dirty="0"/>
              <a:t>kompilátoru </a:t>
            </a:r>
            <a:r>
              <a:rPr lang="cs-CZ" altLang="cs-CZ" sz="2000" dirty="0"/>
              <a:t>(při překladu z vyššího programovacího jazyka vytváří strojový kód pomocí skupin paralelních instrukcí)</a:t>
            </a:r>
            <a:endParaRPr lang="cs-CZ" altLang="cs-CZ" sz="2000" b="1" dirty="0"/>
          </a:p>
          <a:p>
            <a:pPr lvl="1" eaLnBrk="1" hangingPunct="1"/>
            <a:r>
              <a:rPr lang="cs-CZ" altLang="cs-CZ" sz="2000" dirty="0"/>
              <a:t>Složitý </a:t>
            </a:r>
            <a:r>
              <a:rPr lang="cs-CZ" altLang="cs-CZ" sz="2000" b="1" dirty="0"/>
              <a:t>strojový kód</a:t>
            </a:r>
          </a:p>
          <a:p>
            <a:pPr lvl="1" eaLnBrk="1" hangingPunct="1"/>
            <a:r>
              <a:rPr lang="cs-CZ" altLang="cs-CZ" sz="2000" dirty="0"/>
              <a:t>Omezení vyplývající z datových závislostí při programování</a:t>
            </a:r>
            <a:r>
              <a:rPr lang="cs-CZ" altLang="cs-CZ" sz="2000" b="1" dirty="0"/>
              <a:t> </a:t>
            </a:r>
          </a:p>
          <a:p>
            <a:pPr lvl="1" eaLnBrk="1" hangingPunct="1"/>
            <a:r>
              <a:rPr lang="cs-CZ" altLang="cs-CZ" sz="2000" dirty="0"/>
              <a:t>Vysoký instrukční tok </a:t>
            </a:r>
          </a:p>
          <a:p>
            <a:pPr lvl="1" eaLnBrk="1" hangingPunct="1"/>
            <a:r>
              <a:rPr lang="cs-CZ" altLang="cs-CZ" sz="2000" dirty="0"/>
              <a:t>Obvykle nutné realizovat více vnitřních sběrnic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cs-CZ" alt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280F99C-F623-45A8-90AE-ABB76701A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 VLIW procesoru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3B7747C-9736-4DCE-9983-1DFD8CEC9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Typickými VLIW procesory jsou digitální signálové procesory firmy Texas Instruments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Každá instrukce je zde složena z </a:t>
            </a:r>
            <a:r>
              <a:rPr lang="cs-CZ" altLang="cs-CZ" sz="2100" b="1" dirty="0"/>
              <a:t>osmi operací</a:t>
            </a:r>
            <a:r>
              <a:rPr lang="cs-CZ" altLang="cs-CZ" sz="2100" dirty="0"/>
              <a:t>, které mají být provedeny paralelně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b="1" dirty="0"/>
              <a:t>Strojový kód</a:t>
            </a:r>
            <a:r>
              <a:rPr lang="cs-CZ" altLang="cs-CZ" sz="2100" dirty="0"/>
              <a:t> jedné instrukce má šířku 256 bitů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Jde tedy o </a:t>
            </a:r>
            <a:r>
              <a:rPr lang="cs-CZ" altLang="cs-CZ" sz="2100" b="1" dirty="0"/>
              <a:t>osm povelů</a:t>
            </a:r>
            <a:r>
              <a:rPr lang="cs-CZ" altLang="cs-CZ" sz="2100" dirty="0"/>
              <a:t> zakódovaných </a:t>
            </a:r>
            <a:r>
              <a:rPr lang="cs-CZ" altLang="cs-CZ" sz="2100" b="1" dirty="0"/>
              <a:t>32 bity</a:t>
            </a:r>
            <a:r>
              <a:rPr lang="cs-CZ" altLang="cs-CZ" sz="2100" dirty="0"/>
              <a:t>, sdružených do </a:t>
            </a:r>
            <a:r>
              <a:rPr lang="cs-CZ" altLang="cs-CZ" sz="2100" b="1" dirty="0"/>
              <a:t>256 bitů</a:t>
            </a:r>
            <a:r>
              <a:rPr lang="cs-CZ" altLang="cs-CZ" sz="2100" dirty="0"/>
              <a:t> (8x32b) dlouhého </a:t>
            </a:r>
            <a:r>
              <a:rPr lang="cs-CZ" altLang="cs-CZ" sz="2100" b="1" dirty="0"/>
              <a:t>instrukční slova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Někdy se také používá pojem </a:t>
            </a:r>
            <a:r>
              <a:rPr lang="cs-CZ" altLang="cs-CZ" sz="2100" b="1" dirty="0"/>
              <a:t>„instrukční paket“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256 bitů velký </a:t>
            </a:r>
            <a:r>
              <a:rPr lang="cs-CZ" altLang="cs-CZ" sz="2100" b="1" dirty="0"/>
              <a:t>instrukční paket</a:t>
            </a:r>
            <a:r>
              <a:rPr lang="cs-CZ" altLang="cs-CZ" sz="2100" dirty="0"/>
              <a:t> obsahuje osm 32-bitově zakódovaných povelů pro každou z osmi paralelně pracujících jednotek procesoru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310BE6-14BB-45F2-A1F9-6A493B080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Příklad VLIW procesoru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36E0B37-6782-49A4-A91D-644F35DB6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/>
              <a:t>Dalším typickým VLIW procesorem jsou procesory </a:t>
            </a:r>
            <a:r>
              <a:rPr lang="cs-CZ" altLang="cs-CZ" sz="1800" b="1"/>
              <a:t>CRUSOE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Instrukce jsou zpracovány po tzv. </a:t>
            </a:r>
            <a:r>
              <a:rPr lang="cs-CZ" altLang="cs-CZ" sz="1800" b="1"/>
              <a:t>molekulách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Molekula má velikost </a:t>
            </a:r>
            <a:r>
              <a:rPr lang="cs-CZ" altLang="cs-CZ" sz="1800" b="1"/>
              <a:t>128 bitů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V každé </a:t>
            </a:r>
            <a:r>
              <a:rPr lang="cs-CZ" altLang="cs-CZ" sz="1800" b="1"/>
              <a:t>molekule</a:t>
            </a:r>
            <a:r>
              <a:rPr lang="cs-CZ" altLang="cs-CZ" sz="1800"/>
              <a:t> jsou uloženy </a:t>
            </a:r>
            <a:r>
              <a:rPr lang="cs-CZ" altLang="cs-CZ" sz="1800" b="1"/>
              <a:t>4 instrukce</a:t>
            </a:r>
            <a:r>
              <a:rPr lang="cs-CZ" altLang="cs-CZ" sz="1800"/>
              <a:t> (atomy)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instrukce v molekule jsou zpracovávány </a:t>
            </a:r>
            <a:r>
              <a:rPr lang="cs-CZ" altLang="cs-CZ" sz="1800" b="1"/>
              <a:t>paralelně</a:t>
            </a:r>
            <a:r>
              <a:rPr lang="cs-CZ" altLang="cs-CZ" sz="1800"/>
              <a:t> - protože každá přísluší jiné výkonné jednotce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Procesor obsahuje dvě jednotky pro operace s celými čísly, jednu pro čísla v plovoucí řádové čárce, dále pak jednotku pro operace s pamětí a jednotku pro zpracovávání instrukcí větvení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Z toho vyplývá omezení, že například není možné, aby součástí molekuly by dvě instrukce výpočtu v plovoucí řádové čárce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9E9DDE8-C7C9-44F4-A6A1-7BCC8D1C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08500"/>
            <a:ext cx="5400675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FC60A92-6A29-4575-8B4F-18BCBE11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SIMD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9EA3BC6-D620-44AF-ABE5-992FC69E0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080" y="1484784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800" b="1" dirty="0"/>
              <a:t>S</a:t>
            </a:r>
            <a:r>
              <a:rPr lang="cs-CZ" altLang="cs-CZ" sz="1800" dirty="0"/>
              <a:t>ingle </a:t>
            </a:r>
            <a:r>
              <a:rPr lang="cs-CZ" altLang="cs-CZ" sz="1800" b="1" dirty="0" err="1"/>
              <a:t>I</a:t>
            </a:r>
            <a:r>
              <a:rPr lang="cs-CZ" altLang="cs-CZ" sz="1800" dirty="0" err="1"/>
              <a:t>nstruction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M</a:t>
            </a:r>
            <a:r>
              <a:rPr lang="cs-CZ" altLang="cs-CZ" sz="1800" dirty="0" err="1"/>
              <a:t>ultiple</a:t>
            </a:r>
            <a:r>
              <a:rPr lang="cs-CZ" altLang="cs-CZ" sz="1800" dirty="0"/>
              <a:t> </a:t>
            </a:r>
            <a:r>
              <a:rPr lang="cs-CZ" altLang="cs-CZ" sz="1800" b="1" dirty="0"/>
              <a:t>D</a:t>
            </a:r>
            <a:r>
              <a:rPr lang="cs-CZ" altLang="cs-CZ" sz="1800" dirty="0"/>
              <a:t>ata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Jedna stejná instrukce provedena paralelně s více různými daty</a:t>
            </a:r>
          </a:p>
          <a:p>
            <a:pPr eaLnBrk="1" hangingPunct="1"/>
            <a:r>
              <a:rPr lang="cs-CZ" altLang="cs-CZ" sz="1800" dirty="0"/>
              <a:t>Jediný povel, který je aplikován současně na více operandů 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u="sng" dirty="0"/>
              <a:t>Příklad</a:t>
            </a:r>
            <a:r>
              <a:rPr lang="cs-CZ" altLang="cs-CZ" sz="1800" dirty="0"/>
              <a:t>: </a:t>
            </a:r>
            <a:r>
              <a:rPr lang="cs-CZ" altLang="cs-CZ" sz="1800" b="1" i="1" dirty="0"/>
              <a:t>Inkrementuj</a:t>
            </a:r>
            <a:r>
              <a:rPr lang="cs-CZ" altLang="cs-CZ" sz="1800" dirty="0"/>
              <a:t> (25, 12, 63 ,0)  → Výsledek (26, 13, 64, 1)</a:t>
            </a:r>
          </a:p>
          <a:p>
            <a:pPr eaLnBrk="1" hangingPunct="1"/>
            <a:r>
              <a:rPr lang="cs-CZ" altLang="cs-CZ" sz="1800" dirty="0"/>
              <a:t>Stejná operace se provedla se čtyřmi čísly paralelně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u="sng" dirty="0"/>
              <a:t>Příklad:</a:t>
            </a:r>
            <a:r>
              <a:rPr lang="cs-CZ" altLang="cs-CZ" sz="1800" dirty="0"/>
              <a:t> </a:t>
            </a:r>
          </a:p>
          <a:p>
            <a:pPr eaLnBrk="1" hangingPunct="1"/>
            <a:r>
              <a:rPr lang="cs-CZ" altLang="cs-CZ" sz="1800" b="1" i="1" dirty="0"/>
              <a:t>Vynásob dvěma </a:t>
            </a:r>
            <a:r>
              <a:rPr lang="cs-CZ" altLang="cs-CZ" sz="1800" dirty="0"/>
              <a:t>(6, 8, 2, 9, 5, 11, 3, 0) </a:t>
            </a:r>
          </a:p>
          <a:p>
            <a:pPr eaLnBrk="1" hangingPunct="1"/>
            <a:r>
              <a:rPr lang="cs-CZ" altLang="cs-CZ" sz="1800" dirty="0"/>
              <a:t>Výsledek = (12, 16, 4, 18, 10, 22, 6, 0)</a:t>
            </a:r>
          </a:p>
          <a:p>
            <a:pPr eaLnBrk="1" hangingPunct="1"/>
            <a:r>
              <a:rPr lang="cs-CZ" altLang="cs-CZ" sz="1800" dirty="0"/>
              <a:t>Stejná operace se provedla s více daty naráz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Jedná se o statickou paralelizaci -  data s kterými má být paralelně proveden výpočet si procesor nenašel sám za běhu programu, ale připravil je v programu předem programátor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64C271-8244-4F32-840D-A87B8D5957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B68F9-8A8D-4BC0-9ABF-8B69FF156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ECDE1C-55C8-4993-B68D-327AF2C114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1144</TotalTime>
  <Words>3975</Words>
  <Application>Microsoft Office PowerPoint</Application>
  <PresentationFormat>On-screen Show (4:3)</PresentationFormat>
  <Paragraphs>561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Network</vt:lpstr>
      <vt:lpstr>Paralelizace na úrovni instrukcí</vt:lpstr>
      <vt:lpstr>Paralelizace</vt:lpstr>
      <vt:lpstr>Problém paralelizace</vt:lpstr>
      <vt:lpstr>Příklad statické paralelizace</vt:lpstr>
      <vt:lpstr>VLIW</vt:lpstr>
      <vt:lpstr>VLIW</vt:lpstr>
      <vt:lpstr>Příklad VLIW procesoru</vt:lpstr>
      <vt:lpstr>Příklad VLIW procesoru</vt:lpstr>
      <vt:lpstr>SIMD</vt:lpstr>
      <vt:lpstr>MMX</vt:lpstr>
      <vt:lpstr>MMX</vt:lpstr>
      <vt:lpstr>MMX – pakovaný bajt</vt:lpstr>
      <vt:lpstr>MMX – pakovaný WORD</vt:lpstr>
      <vt:lpstr>MMX – pakovaný DWORD</vt:lpstr>
      <vt:lpstr>MMX – QWORD</vt:lpstr>
      <vt:lpstr>MMX – pakovaný bajt, přetečení</vt:lpstr>
      <vt:lpstr>MMX – pakovaný word, přetečení</vt:lpstr>
      <vt:lpstr>MMX – pakovaný word, přetečení</vt:lpstr>
      <vt:lpstr>Saturace</vt:lpstr>
      <vt:lpstr>Saturace</vt:lpstr>
      <vt:lpstr>MMX – pakovaný word, výpočet se saturací</vt:lpstr>
      <vt:lpstr>MMX</vt:lpstr>
      <vt:lpstr>MMX Sčítání</vt:lpstr>
      <vt:lpstr>Operace se saturací</vt:lpstr>
      <vt:lpstr>Příklady MMX operací</vt:lpstr>
      <vt:lpstr>PADDB</vt:lpstr>
      <vt:lpstr>PADDSB</vt:lpstr>
      <vt:lpstr>Příklady MMX operací</vt:lpstr>
      <vt:lpstr>Příklady MMX operací</vt:lpstr>
      <vt:lpstr>PADDW</vt:lpstr>
      <vt:lpstr>PADDSW</vt:lpstr>
      <vt:lpstr>Příklady MMX operací</vt:lpstr>
      <vt:lpstr>PADDD</vt:lpstr>
      <vt:lpstr>PADDSD</vt:lpstr>
      <vt:lpstr>Příklady MMX operací</vt:lpstr>
      <vt:lpstr>PMULB</vt:lpstr>
      <vt:lpstr>Příklady MMX operací</vt:lpstr>
      <vt:lpstr>PMULW</vt:lpstr>
      <vt:lpstr>Příklady MMX instrukcí</vt:lpstr>
      <vt:lpstr>3DNow!</vt:lpstr>
      <vt:lpstr>3DNow!</vt:lpstr>
      <vt:lpstr>3DNow!  instrukce</vt:lpstr>
      <vt:lpstr>3DNow!</vt:lpstr>
      <vt:lpstr>SSE</vt:lpstr>
      <vt:lpstr>PADDB v SSE</vt:lpstr>
      <vt:lpstr>SSE</vt:lpstr>
      <vt:lpstr>SSE2</vt:lpstr>
      <vt:lpstr>SSE3</vt:lpstr>
      <vt:lpstr>SSE4</vt:lpstr>
      <vt:lpstr>AVX</vt:lpstr>
      <vt:lpstr>Kontrolní otázky</vt:lpstr>
      <vt:lpstr>Kontrolní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Paralelizace na úrovni instrukcí</dc:title>
  <dc:creator>Radek Jelínek</dc:creator>
  <cp:lastModifiedBy>Karel Čermák</cp:lastModifiedBy>
  <cp:revision>55</cp:revision>
  <dcterms:created xsi:type="dcterms:W3CDTF">2006-10-24T19:28:10Z</dcterms:created>
  <dcterms:modified xsi:type="dcterms:W3CDTF">2022-09-17T19:32:57Z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