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4"/>
  </p:sldMasterIdLst>
  <p:sldIdLst>
    <p:sldId id="273" r:id="rId5"/>
    <p:sldId id="256" r:id="rId6"/>
    <p:sldId id="257" r:id="rId7"/>
    <p:sldId id="258" r:id="rId8"/>
    <p:sldId id="285" r:id="rId9"/>
    <p:sldId id="259" r:id="rId10"/>
    <p:sldId id="282" r:id="rId11"/>
    <p:sldId id="283" r:id="rId12"/>
    <p:sldId id="260" r:id="rId13"/>
    <p:sldId id="262" r:id="rId14"/>
    <p:sldId id="263" r:id="rId15"/>
    <p:sldId id="264" r:id="rId16"/>
    <p:sldId id="265" r:id="rId17"/>
    <p:sldId id="284" r:id="rId18"/>
    <p:sldId id="269" r:id="rId19"/>
    <p:sldId id="270" r:id="rId20"/>
    <p:sldId id="271" r:id="rId21"/>
    <p:sldId id="272" r:id="rId22"/>
    <p:sldId id="275" r:id="rId23"/>
    <p:sldId id="276" r:id="rId24"/>
    <p:sldId id="277" r:id="rId25"/>
    <p:sldId id="278" r:id="rId26"/>
    <p:sldId id="266" r:id="rId27"/>
    <p:sldId id="267" r:id="rId28"/>
    <p:sldId id="274" r:id="rId29"/>
    <p:sldId id="268" r:id="rId30"/>
    <p:sldId id="261" r:id="rId31"/>
    <p:sldId id="279" r:id="rId32"/>
    <p:sldId id="280" r:id="rId33"/>
    <p:sldId id="281" r:id="rId34"/>
  </p:sldIdLst>
  <p:sldSz cx="9144000" cy="6858000" type="screen4x3"/>
  <p:notesSz cx="6858000" cy="9144000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>
      <p:cViewPr varScale="1">
        <p:scale>
          <a:sx n="113" d="100"/>
          <a:sy n="113" d="100"/>
        </p:scale>
        <p:origin x="175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Čermák" userId="9a888007fbecaa3b" providerId="LiveId" clId="{E3FD436A-17D7-4946-A6CD-BDAB731A901E}"/>
    <pc:docChg chg="custSel modSld">
      <pc:chgData name="Karel Čermák" userId="9a888007fbecaa3b" providerId="LiveId" clId="{E3FD436A-17D7-4946-A6CD-BDAB731A901E}" dt="2022-10-10T10:53:27.555" v="515" actId="20577"/>
      <pc:docMkLst>
        <pc:docMk/>
      </pc:docMkLst>
      <pc:sldChg chg="modSp mod">
        <pc:chgData name="Karel Čermák" userId="9a888007fbecaa3b" providerId="LiveId" clId="{E3FD436A-17D7-4946-A6CD-BDAB731A901E}" dt="2022-10-10T10:51:42.958" v="428" actId="113"/>
        <pc:sldMkLst>
          <pc:docMk/>
          <pc:sldMk cId="0" sldId="280"/>
        </pc:sldMkLst>
        <pc:spChg chg="mod">
          <ac:chgData name="Karel Čermák" userId="9a888007fbecaa3b" providerId="LiveId" clId="{E3FD436A-17D7-4946-A6CD-BDAB731A901E}" dt="2022-10-10T10:51:42.958" v="428" actId="113"/>
          <ac:spMkLst>
            <pc:docMk/>
            <pc:sldMk cId="0" sldId="280"/>
            <ac:spMk id="30723" creationId="{77797E85-2681-40A2-98A0-BDDDB3F367F0}"/>
          </ac:spMkLst>
        </pc:spChg>
      </pc:sldChg>
      <pc:sldChg chg="modSp mod">
        <pc:chgData name="Karel Čermák" userId="9a888007fbecaa3b" providerId="LiveId" clId="{E3FD436A-17D7-4946-A6CD-BDAB731A901E}" dt="2022-10-10T10:53:27.555" v="515" actId="20577"/>
        <pc:sldMkLst>
          <pc:docMk/>
          <pc:sldMk cId="0" sldId="281"/>
        </pc:sldMkLst>
        <pc:spChg chg="mod">
          <ac:chgData name="Karel Čermák" userId="9a888007fbecaa3b" providerId="LiveId" clId="{E3FD436A-17D7-4946-A6CD-BDAB731A901E}" dt="2022-10-10T10:53:27.555" v="515" actId="20577"/>
          <ac:spMkLst>
            <pc:docMk/>
            <pc:sldMk cId="0" sldId="281"/>
            <ac:spMk id="31747" creationId="{979F20F9-0AEA-4C21-9C10-F8CCC0035F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B70675BD-844A-4FD4-B63E-D60D4B37D3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55D4F05B-46FB-4E8F-800B-4F72B659A1FF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C2F86FF7-5302-4A45-B3B1-C2822430C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BA4726DB-6792-4ADE-B3AF-99DE81AD2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46B652E1-E462-48D4-85AC-69FBB5AD3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F91C53C6-D1BC-40A0-B632-3E49BB5DF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FAD83C07-A6DD-459B-8CAA-1F1A52AAC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128326F0-F3AE-47F3-BC9C-EA97AE5D5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01430250-B1AB-4DF7-BF54-E2DFAA1C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766BDC3A-8FD0-44B4-9D14-54898ECA3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791DAD4E-9846-4F80-95E1-77438808E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1521EFE8-6831-45F6-B7F1-27FCBB08A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9D5243A1-7597-4510-88F6-99F004762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6CDE6062-E69A-4C84-83F2-D33300358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63F42802-D11D-4766-9F06-C09097F98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F7995E2E-4E21-4485-A7A2-13C6320F0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63A65C89-C5F7-4767-A051-9D9F5135A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38A4D647-926F-44EE-82E1-FF208FD28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AFB41DE6-56CA-4DA6-83DF-56EFBC0A9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D20B4488-002F-43AE-A0F5-BF3BE5BF2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1244BC45-2C10-488D-A080-8E5419C9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B4DEE9FF-D435-4101-B7E1-F128A19AA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E68E406B-5D34-40F9-8F0D-42147BA3E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50A1C640-655B-4C2F-A486-0C04982F0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B4102712-7FBA-4E48-94F3-370AC81C6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03D0F403-EE35-43C1-A559-1805D420B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1C0893DD-F7AD-41EC-87E7-CB13B80CB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9EC18943-4A08-42F2-AC8F-8C75165E4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258FB90B-2E87-4AD9-B830-5D3A5DB3B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75548BAC-E842-4EA9-B811-4A9EF267E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28B61A1F-5EFB-43DA-A274-2A33FDCA1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E0F2EBA3-B458-448B-BFD8-1E4433EC6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7ED3DA89-BD68-4FD2-AB97-97167793A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91069ECA-B1A9-443C-880B-6CC4560DB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cs-CZ" altLang="en-US" noProof="0"/>
              <a:t>Klepnutím lze upravit styl předlohy nadpisů.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cs-CZ" altLang="en-US" noProof="0"/>
              <a:t>Klepnutím lze upravit styl předlohy podnadpisů.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0BA9155A-62A5-488C-BF0E-E82A14F14E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DE56B66D-A90B-4469-A530-DE6A889D6C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2EFEC6A6-63BF-4895-879E-12FF2769A7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5CD63-1963-48C9-95E6-0DDF1ACBFE6B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69975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1147B20-8462-40ED-83F9-31B239C5D3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6BF3E29-9FBE-43C1-9656-31D6152D4B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B8A5D20-DBD5-4F3B-9A8C-A6026786A8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B6E2F2-252D-4AC2-9172-A9E1D960A807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43754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A394C4E-C7EF-4F76-A1CE-6737F35414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14057BE-ECED-432D-8780-FD695EDC3B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E252F2-3DCD-415F-8ABB-C58B8C3C5F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55D46-1E37-4769-A804-97842DD1A513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40138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93C7233-670A-4A9C-94E1-86E4E53C7F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95A8CF0-7DD2-4A73-841A-2FDC655499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F52CDB5-DE1C-471B-96A9-8582282DDE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5127BB-CE84-4351-BE97-D97E3CCE393D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97793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F211C0E-392F-4A8B-BD65-1E8B3735E2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43E1593-0367-4BEA-924E-E354EA2A4A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80AC996-93D6-4D84-927F-ED3FFAE8FA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EEEE78-AD67-4765-B6FA-DFDF70BEC006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26261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0764C5D-55DC-4391-874A-5453CA210D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FBC82F-E502-4849-BFE6-FECC27400B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2C880F3-8451-4552-ADF8-9E41FA3037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38AC7-066B-4D95-B909-63CB692C228D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08344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6D780E2-5BEA-4C8E-B0A8-EE88FC128D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B528513-EE83-4B58-9CB1-9521815C99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4CB2B97-084B-4237-A9E2-CA07A6F832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86F508-8CE0-4C49-8FE8-8711782C737C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01512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917484D-5631-4900-AB63-6292C27133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6DC7DE9-10A4-4210-A159-50654CBE70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EA4E85B-9255-489A-B94E-F504246B9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C90B2B-021E-42B4-AB84-0F4A0B13A2A5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93191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A8BCB58-D321-4A46-87BD-E15A22BECC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36F19F2-3D27-4AD2-A465-01470C925C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BB0F6DB-563C-43D1-B79D-C5481BCE6F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28AC7A-06E5-4B3E-9F2E-3EE56533D9D2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25423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A138E49-2468-4D5D-B899-416BD85BA9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C17DBE-645A-4C4C-802E-510319675D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08983DA-4243-442A-B670-BA8B7F7501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6ACD04-53F3-49E7-AE1E-8BAA264BF25C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52587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E4D2D2-8A8B-443E-B4F6-E21F14151F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3A2B8E-58BB-4D61-B1B1-6533D4A46C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FB78283-29AF-46F3-B4D3-CCEFDF6F4C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90A43C-027F-452C-B590-1F8B3B5FD24B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5802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44705A80-836B-4ECC-AB51-FB621E5A57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33BBDA-C642-4B52-B5B6-C900D7897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Klepnutím lze upravit styl předlohy nadpisů.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9257A67-642A-4BE4-AA95-B7C084DC3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Klepnutím lze upravit styly předlohy textu.</a:t>
            </a:r>
          </a:p>
          <a:p>
            <a:pPr lvl="1"/>
            <a:r>
              <a:rPr lang="cs-CZ" altLang="en-US"/>
              <a:t>Druhá úroveň</a:t>
            </a:r>
          </a:p>
          <a:p>
            <a:pPr lvl="2"/>
            <a:r>
              <a:rPr lang="cs-CZ" altLang="en-US"/>
              <a:t>Třetí úroveň</a:t>
            </a:r>
          </a:p>
          <a:p>
            <a:pPr lvl="3"/>
            <a:r>
              <a:rPr lang="cs-CZ" altLang="en-US"/>
              <a:t>Čtvrtá úroveň</a:t>
            </a:r>
          </a:p>
          <a:p>
            <a:pPr lvl="4"/>
            <a:r>
              <a:rPr lang="cs-CZ" altLang="en-US"/>
              <a:t>Pátá úroveň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75435B92-6B47-49F5-A835-FF588326A69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F9C1A81A-5BA2-49E1-BF0E-F9AE6B91808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0DCF8A53-C7EC-4877-819B-34F1B23761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4720878C-1335-4FF8-97ED-9B5C2201A9F3}" type="slidenum">
              <a:rPr lang="cs-CZ" altLang="en-US"/>
              <a:pPr/>
              <a:t>‹#›</a:t>
            </a:fld>
            <a:endParaRPr lang="cs-CZ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03BCD2B7-81A1-45F5-ABD3-E82B83CFFFCE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8925B474-C39C-4857-B18F-F24A9B4A6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D3C75E73-041E-49DB-B463-EA84ACCF7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A6AC6965-CDE4-4D56-AF6F-5DB78CEF6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7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89540643-D4B9-4777-95C7-2D168DEAC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04AB4B0B-0260-45E1-8E61-8D663FC5C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418A9ADB-1969-4C8D-8397-B853209BA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7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E8EEC143-D8FE-4512-BFC1-5AE104C16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7B5CAF00-013B-4878-AF94-2B9D5B050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0C2E484E-EAFD-41EA-A648-49995B0AB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853D56A0-DB98-4D00-BA06-BBE716C0D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BB707796-94C1-4F4A-A3F6-44BDA007C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A513E9CD-7862-4B96-8D69-BE30D11C5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4B37EDF9-7FBD-4A79-8D99-8AAB9C3E6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2E7930BE-3CC0-4313-A158-07B49EF95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288115AB-CFDE-4E27-AE0E-80FF2061A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7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351DC21B-C5F2-4EAC-B124-8A25A0D92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340D4771-4308-41A8-873D-6CBE9E4AC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90C4D3CD-2516-47E8-93BB-4ACA46CD2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9965834C-F659-4203-87BB-CEF7E5B12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B39986AF-784A-42DC-89F9-3C22256B9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58DF1F54-F08F-4B5C-A76A-7B6198DDA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59750CAA-B9DE-402A-845F-E53D1B4E0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C14479BF-FDE9-4C4F-8D11-865D5E793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369D8D65-8AE8-4C25-B07A-EDD917A9D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7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58D4F51D-AC5F-4FA9-B49E-0F0253C3B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7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857B1F00-132D-478E-BFD4-902EECA6B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1416092B-54B4-4FD4-8394-FD33D52CC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A7ECFB09-D62F-4A76-8FD6-7617CE783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12E3BD6A-09F3-4BD7-BAEF-D8034FDAE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211BC606-2EB9-4210-8F4C-CA6B1D60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DDF792F8-1574-4E5B-A7DF-18B1BCAA4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7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0X9lkKBkTM" TargetMode="External"/><Relationship Id="rId2" Type="http://schemas.openxmlformats.org/officeDocument/2006/relationships/hyperlink" Target="https://videacesky.cz/video/jak-se-vyrabeji-proceso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SkLHEjhWaP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3F65F326-7F9C-4431-B35C-98659A31FC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Zvyšování výkonu procesorů</a:t>
            </a:r>
          </a:p>
        </p:txBody>
      </p:sp>
      <p:sp>
        <p:nvSpPr>
          <p:cNvPr id="3075" name="Rectangle 5">
            <a:extLst>
              <a:ext uri="{FF2B5EF4-FFF2-40B4-BE49-F238E27FC236}">
                <a16:creationId xmlns:a16="http://schemas.microsoft.com/office/drawing/2014/main" id="{B9C8E93C-671F-467B-AD58-846ED5C4917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Zlepšování výrobní technologie, problematika zvyšování výkonu, snižování spotřeby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1686CD3-D3BA-467E-B1BE-BF1687772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Problém spotřeby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4D2333D-4FE6-44D0-B5E7-5A20D9A77C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1900" dirty="0"/>
              <a:t>Se zvyšujícím se počtem tranzistorů roste spotřeba elektrické energie</a:t>
            </a:r>
          </a:p>
          <a:p>
            <a:pPr eaLnBrk="1" hangingPunct="1"/>
            <a:r>
              <a:rPr lang="cs-CZ" altLang="cs-CZ" sz="1900" dirty="0"/>
              <a:t>Pentium bylo schopné dosahovat místy až dvojnásobného výkonu oproti 486 na stejné frekvenci, ale za cenu dvaapůlkrát vyšší spotřeby. Ta prakticky lineárně vzrostla s</a:t>
            </a:r>
            <a:r>
              <a:rPr lang="en-US" altLang="cs-CZ" sz="1900" dirty="0"/>
              <a:t> </a:t>
            </a:r>
            <a:r>
              <a:rPr lang="cs-CZ" altLang="cs-CZ" sz="1900" dirty="0"/>
              <a:t>počtem tranzistorů</a:t>
            </a:r>
            <a:endParaRPr lang="cs-CZ" altLang="cs-CZ" dirty="0"/>
          </a:p>
        </p:txBody>
      </p:sp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FCE2E2F8-079D-49C9-A67F-1B2327599B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429000"/>
          <a:ext cx="42291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PhotoPaint.Image.8" r:id="rId2" imgW="4228571" imgH="1853968" progId="CorelPhotoPaint.Image.8">
                  <p:embed/>
                </p:oleObj>
              </mc:Choice>
              <mc:Fallback>
                <p:oleObj name="CorelPhotoPaint.Image.8" r:id="rId2" imgW="4228571" imgH="1853968" progId="CorelPhotoPaint.Image.8">
                  <p:embed/>
                  <p:pic>
                    <p:nvPicPr>
                      <p:cNvPr id="11268" name="Object 4">
                        <a:extLst>
                          <a:ext uri="{FF2B5EF4-FFF2-40B4-BE49-F238E27FC236}">
                            <a16:creationId xmlns:a16="http://schemas.microsoft.com/office/drawing/2014/main" id="{FCE2E2F8-079D-49C9-A67F-1B2327599B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429000"/>
                        <a:ext cx="4229100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ovéPole 1">
            <a:extLst>
              <a:ext uri="{FF2B5EF4-FFF2-40B4-BE49-F238E27FC236}">
                <a16:creationId xmlns:a16="http://schemas.microsoft.com/office/drawing/2014/main" id="{56F14F4C-4C58-495D-AB37-27713A518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6606" y="3443055"/>
            <a:ext cx="3035300" cy="9223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dirty="0"/>
              <a:t>Oba procesory měly stejné napájecí napětí i frekvenci. Liší se počtem tranzistorů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8097923-5391-4FDF-A05C-1A2FCB8D05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7543800" cy="941388"/>
          </a:xfrm>
        </p:spPr>
        <p:txBody>
          <a:bodyPr/>
          <a:lstStyle/>
          <a:p>
            <a:pPr eaLnBrk="1" hangingPunct="1"/>
            <a:r>
              <a:rPr lang="cs-CZ" altLang="cs-CZ"/>
              <a:t>Problém spotřeby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62C94D9-3308-4A8F-B9CC-19DDC4A931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2743200"/>
            <a:ext cx="7772400" cy="3854450"/>
          </a:xfrm>
        </p:spPr>
        <p:txBody>
          <a:bodyPr/>
          <a:lstStyle/>
          <a:p>
            <a:pPr eaLnBrk="1" hangingPunct="1"/>
            <a:endParaRPr lang="cs-CZ" altLang="cs-CZ" sz="1700" dirty="0"/>
          </a:p>
          <a:p>
            <a:pPr eaLnBrk="1" hangingPunct="1"/>
            <a:endParaRPr lang="cs-CZ" altLang="cs-CZ" sz="1700" dirty="0"/>
          </a:p>
          <a:p>
            <a:pPr eaLnBrk="1" hangingPunct="1"/>
            <a:r>
              <a:rPr lang="cs-CZ" altLang="cs-CZ" sz="1700" dirty="0"/>
              <a:t>Pentium Pro  má významně zdokonalenou architekturu (RISC jádro, </a:t>
            </a:r>
            <a:r>
              <a:rPr lang="cs-CZ" altLang="cs-CZ" sz="1700" dirty="0" err="1"/>
              <a:t>out-of-order</a:t>
            </a:r>
            <a:r>
              <a:rPr lang="cs-CZ" altLang="cs-CZ" sz="1700" dirty="0"/>
              <a:t> zpracování instrukcí, spekulativní vykonávání kódu, více instrukčních dekodérů a více výpočetních jednotek...), ale jeho výkonnostní náskok proti Pentiu je v průměru  jen +40</a:t>
            </a:r>
            <a:r>
              <a:rPr lang="en-US" altLang="cs-CZ" sz="1700" dirty="0"/>
              <a:t>%</a:t>
            </a:r>
            <a:r>
              <a:rPr lang="cs-CZ" altLang="cs-CZ" sz="1700" dirty="0"/>
              <a:t> na stejné frekvenci</a:t>
            </a:r>
          </a:p>
          <a:p>
            <a:pPr eaLnBrk="1" hangingPunct="1"/>
            <a:r>
              <a:rPr lang="cs-CZ" altLang="cs-CZ" sz="1700" dirty="0"/>
              <a:t>Přitom elektrická spotřeba Pentia PRO je více než trojnásobná</a:t>
            </a:r>
          </a:p>
          <a:p>
            <a:pPr eaLnBrk="1" hangingPunct="1"/>
            <a:r>
              <a:rPr lang="cs-CZ" altLang="cs-CZ" sz="1700" b="1" dirty="0"/>
              <a:t>Další tranzistory</a:t>
            </a:r>
            <a:r>
              <a:rPr lang="cs-CZ" altLang="cs-CZ" sz="1700" dirty="0"/>
              <a:t> v jádře, ať už se jedná o klíčové změny (výpočetní jádro) nebo jen menší (zvětšení </a:t>
            </a:r>
            <a:r>
              <a:rPr lang="cs-CZ" altLang="cs-CZ" sz="1700" dirty="0" err="1"/>
              <a:t>cache</a:t>
            </a:r>
            <a:r>
              <a:rPr lang="cs-CZ" altLang="cs-CZ" sz="1700" dirty="0"/>
              <a:t>, bufferů) vždy </a:t>
            </a:r>
            <a:r>
              <a:rPr lang="cs-CZ" altLang="cs-CZ" sz="1700" b="1" dirty="0"/>
              <a:t>zvyšují spotřebu</a:t>
            </a:r>
          </a:p>
          <a:p>
            <a:pPr eaLnBrk="1" hangingPunct="1"/>
            <a:r>
              <a:rPr lang="cs-CZ" altLang="cs-CZ" sz="1700" dirty="0"/>
              <a:t>Přepočteno na počet transistorů se výkon procesorů </a:t>
            </a:r>
            <a:r>
              <a:rPr lang="cs-CZ" altLang="cs-CZ" sz="1700" b="1" dirty="0"/>
              <a:t>neustále snižuje</a:t>
            </a:r>
            <a:r>
              <a:rPr lang="cs-CZ" altLang="cs-CZ" sz="1700" dirty="0"/>
              <a:t>, tj. </a:t>
            </a:r>
            <a:r>
              <a:rPr lang="cs-CZ" altLang="cs-CZ" sz="1700" b="1" i="1" dirty="0"/>
              <a:t>každý další přidaný transistor má menší a menší vliv na výkon</a:t>
            </a:r>
          </a:p>
          <a:p>
            <a:pPr eaLnBrk="1" hangingPunct="1"/>
            <a:r>
              <a:rPr lang="cs-CZ" altLang="cs-CZ" sz="1700" dirty="0"/>
              <a:t>Každý přidaný tranzistor ovšem </a:t>
            </a:r>
            <a:r>
              <a:rPr lang="cs-CZ" altLang="cs-CZ" sz="1700" b="1" dirty="0"/>
              <a:t>zvyšuje elektrickou spotřebu</a:t>
            </a:r>
            <a:r>
              <a:rPr lang="cs-CZ" altLang="cs-CZ" sz="1700" dirty="0"/>
              <a:t> (a tím pádem zahřívání) procesoru</a:t>
            </a:r>
          </a:p>
          <a:p>
            <a:pPr eaLnBrk="1" hangingPunct="1"/>
            <a:endParaRPr lang="cs-CZ" altLang="cs-CZ" sz="1700" dirty="0"/>
          </a:p>
        </p:txBody>
      </p:sp>
      <p:graphicFrame>
        <p:nvGraphicFramePr>
          <p:cNvPr id="12292" name="Object 4">
            <a:extLst>
              <a:ext uri="{FF2B5EF4-FFF2-40B4-BE49-F238E27FC236}">
                <a16:creationId xmlns:a16="http://schemas.microsoft.com/office/drawing/2014/main" id="{0F7C8AFF-D9AE-44BC-8665-A37E5A43F0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1196975"/>
          <a:ext cx="42291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PhotoPaint.Image.8" r:id="rId2" imgW="4228571" imgH="2095238" progId="CorelPhotoPaint.Image.8">
                  <p:embed/>
                </p:oleObj>
              </mc:Choice>
              <mc:Fallback>
                <p:oleObj name="CorelPhotoPaint.Image.8" r:id="rId2" imgW="4228571" imgH="2095238" progId="CorelPhotoPaint.Image.8">
                  <p:embed/>
                  <p:pic>
                    <p:nvPicPr>
                      <p:cNvPr id="12292" name="Object 4">
                        <a:extLst>
                          <a:ext uri="{FF2B5EF4-FFF2-40B4-BE49-F238E27FC236}">
                            <a16:creationId xmlns:a16="http://schemas.microsoft.com/office/drawing/2014/main" id="{0F7C8AFF-D9AE-44BC-8665-A37E5A43F0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196975"/>
                        <a:ext cx="42291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ovéPole 4">
            <a:extLst>
              <a:ext uri="{FF2B5EF4-FFF2-40B4-BE49-F238E27FC236}">
                <a16:creationId xmlns:a16="http://schemas.microsoft.com/office/drawing/2014/main" id="{617B3325-D2B1-462F-BF66-12B949DBD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628775"/>
            <a:ext cx="3035300" cy="9239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dirty="0"/>
              <a:t>Oba procesory měly stejné napájecí napětí i frekvenci. Liší se počtem tranzistorů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702E33B-1982-4A44-A257-746469CF75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Problém spotřeby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2598F0F-6EF0-4C1D-8586-5BB275D2EA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2209800"/>
          </a:xfrm>
        </p:spPr>
        <p:txBody>
          <a:bodyPr/>
          <a:lstStyle/>
          <a:p>
            <a:pPr eaLnBrk="1" hangingPunct="1"/>
            <a:r>
              <a:rPr lang="cs-CZ" altLang="cs-CZ" sz="1900" dirty="0"/>
              <a:t>Spotřebu lze významně snížit </a:t>
            </a:r>
            <a:r>
              <a:rPr lang="cs-CZ" altLang="cs-CZ" sz="1900" b="1" dirty="0"/>
              <a:t>zmenšováním rozměrů tranzistorů</a:t>
            </a:r>
          </a:p>
          <a:p>
            <a:pPr eaLnBrk="1" hangingPunct="1"/>
            <a:r>
              <a:rPr lang="cs-CZ" altLang="cs-CZ" sz="1900" dirty="0"/>
              <a:t>u Intel procesorů při přechodu z 0.18um na 0.13um klesla spotřeba o více než 30</a:t>
            </a:r>
            <a:r>
              <a:rPr lang="en-US" altLang="cs-CZ" sz="1900" dirty="0"/>
              <a:t>%</a:t>
            </a:r>
          </a:p>
          <a:p>
            <a:pPr eaLnBrk="1" hangingPunct="1"/>
            <a:r>
              <a:rPr lang="cs-CZ" altLang="cs-CZ" sz="1900" dirty="0"/>
              <a:t>Důležitým faktorem, který ovlivňuje  zmíněný pokles spotřeby, je fakt, že menší tranzistory potřebují méně energie k přepnutí. Jsou tedy rychlejší a stačí jim menší napětí</a:t>
            </a:r>
          </a:p>
          <a:p>
            <a:pPr eaLnBrk="1" hangingPunct="1"/>
            <a:endParaRPr lang="cs-CZ" altLang="cs-CZ" dirty="0"/>
          </a:p>
        </p:txBody>
      </p:sp>
      <p:graphicFrame>
        <p:nvGraphicFramePr>
          <p:cNvPr id="13316" name="Object 5">
            <a:extLst>
              <a:ext uri="{FF2B5EF4-FFF2-40B4-BE49-F238E27FC236}">
                <a16:creationId xmlns:a16="http://schemas.microsoft.com/office/drawing/2014/main" id="{7C8C02C1-C0A6-418F-812A-4E3F373EDF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087380"/>
              </p:ext>
            </p:extLst>
          </p:nvPr>
        </p:nvGraphicFramePr>
        <p:xfrm>
          <a:off x="4242911" y="3384550"/>
          <a:ext cx="4824413" cy="347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PhotoPaint.Image.8" r:id="rId2" imgW="5079365" imgH="3657143" progId="CorelPhotoPaint.Image.8">
                  <p:embed/>
                </p:oleObj>
              </mc:Choice>
              <mc:Fallback>
                <p:oleObj name="CorelPhotoPaint.Image.8" r:id="rId2" imgW="5079365" imgH="3657143" progId="CorelPhotoPaint.Image.8">
                  <p:embed/>
                  <p:pic>
                    <p:nvPicPr>
                      <p:cNvPr id="13316" name="Object 5">
                        <a:extLst>
                          <a:ext uri="{FF2B5EF4-FFF2-40B4-BE49-F238E27FC236}">
                            <a16:creationId xmlns:a16="http://schemas.microsoft.com/office/drawing/2014/main" id="{7C8C02C1-C0A6-418F-812A-4E3F373EDF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2911" y="3384550"/>
                        <a:ext cx="4824413" cy="347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4253FB6-5585-4DBA-B6B2-53707303C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cs-CZ" altLang="cs-CZ"/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E69564D0-6D2E-4270-B092-F662AC301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1900" dirty="0"/>
              <a:t>Při zmenšení rozměru tranzistoru o 30</a:t>
            </a:r>
            <a:r>
              <a:rPr lang="en-US" altLang="cs-CZ" sz="1900" dirty="0"/>
              <a:t>% </a:t>
            </a:r>
            <a:r>
              <a:rPr lang="en-US" altLang="cs-CZ" sz="1900" dirty="0" err="1"/>
              <a:t>lze</a:t>
            </a:r>
            <a:r>
              <a:rPr lang="cs-CZ" altLang="cs-CZ" sz="1900" dirty="0"/>
              <a:t> na stejnou plochu  umístit </a:t>
            </a:r>
            <a:r>
              <a:rPr lang="cs-CZ" altLang="cs-CZ" sz="1900" b="1" dirty="0"/>
              <a:t>dvojnásobek</a:t>
            </a:r>
            <a:r>
              <a:rPr lang="cs-CZ" altLang="cs-CZ" sz="1900" dirty="0"/>
              <a:t> transistorů</a:t>
            </a:r>
          </a:p>
        </p:txBody>
      </p:sp>
      <p:graphicFrame>
        <p:nvGraphicFramePr>
          <p:cNvPr id="14340" name="Object 5">
            <a:extLst>
              <a:ext uri="{FF2B5EF4-FFF2-40B4-BE49-F238E27FC236}">
                <a16:creationId xmlns:a16="http://schemas.microsoft.com/office/drawing/2014/main" id="{48E2F7ED-EF24-4A59-B29C-D07299CFB5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368550"/>
          <a:ext cx="5761037" cy="433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PhotoPaint.Image.8" r:id="rId2" imgW="5079365" imgH="3822222" progId="CorelPhotoPaint.Image.8">
                  <p:embed/>
                </p:oleObj>
              </mc:Choice>
              <mc:Fallback>
                <p:oleObj name="CorelPhotoPaint.Image.8" r:id="rId2" imgW="5079365" imgH="3822222" progId="CorelPhotoPaint.Image.8">
                  <p:embed/>
                  <p:pic>
                    <p:nvPicPr>
                      <p:cNvPr id="14340" name="Object 5">
                        <a:extLst>
                          <a:ext uri="{FF2B5EF4-FFF2-40B4-BE49-F238E27FC236}">
                            <a16:creationId xmlns:a16="http://schemas.microsoft.com/office/drawing/2014/main" id="{48E2F7ED-EF24-4A59-B29C-D07299CFB5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368550"/>
                        <a:ext cx="5761037" cy="433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adpis 1">
            <a:extLst>
              <a:ext uri="{FF2B5EF4-FFF2-40B4-BE49-F238E27FC236}">
                <a16:creationId xmlns:a16="http://schemas.microsoft.com/office/drawing/2014/main" id="{49A56466-8E40-41DA-BBD4-D771F0C0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Zmenšování tranzistorů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1A9CADBF-1BAE-4B2A-84B0-2C3B151AF9AF}"/>
              </a:ext>
            </a:extLst>
          </p:cNvPr>
          <p:cNvSpPr/>
          <p:nvPr/>
        </p:nvSpPr>
        <p:spPr>
          <a:xfrm>
            <a:off x="1403350" y="1916113"/>
            <a:ext cx="1439863" cy="14414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15364" name="TextovéPole 4">
            <a:extLst>
              <a:ext uri="{FF2B5EF4-FFF2-40B4-BE49-F238E27FC236}">
                <a16:creationId xmlns:a16="http://schemas.microsoft.com/office/drawing/2014/main" id="{8DA9D88B-C281-4D28-805B-21387DECC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1628775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30 nm</a:t>
            </a:r>
          </a:p>
        </p:txBody>
      </p:sp>
      <p:sp>
        <p:nvSpPr>
          <p:cNvPr id="15365" name="TextovéPole 5">
            <a:extLst>
              <a:ext uri="{FF2B5EF4-FFF2-40B4-BE49-F238E27FC236}">
                <a16:creationId xmlns:a16="http://schemas.microsoft.com/office/drawing/2014/main" id="{A204D547-838E-44A2-8133-829F9C4EE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2452688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30 nm</a:t>
            </a:r>
          </a:p>
        </p:txBody>
      </p:sp>
      <p:sp>
        <p:nvSpPr>
          <p:cNvPr id="15366" name="TextovéPole 6">
            <a:extLst>
              <a:ext uri="{FF2B5EF4-FFF2-40B4-BE49-F238E27FC236}">
                <a16:creationId xmlns:a16="http://schemas.microsoft.com/office/drawing/2014/main" id="{F816E30D-3B0E-45A1-AF49-1D19CCD2C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1916113"/>
            <a:ext cx="45196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dirty="0"/>
              <a:t>Tranzistor s rozměry 30 x 30 </a:t>
            </a:r>
            <a:r>
              <a:rPr lang="cs-CZ" altLang="cs-CZ" dirty="0" err="1"/>
              <a:t>nm</a:t>
            </a:r>
            <a:r>
              <a:rPr lang="cs-CZ" altLang="cs-CZ" dirty="0"/>
              <a:t> zabírá plochu </a:t>
            </a:r>
            <a:r>
              <a:rPr lang="cs-CZ" altLang="cs-CZ" b="1" dirty="0"/>
              <a:t>900 nm</a:t>
            </a:r>
            <a:r>
              <a:rPr lang="cs-CZ" altLang="cs-CZ" b="1" baseline="30000" dirty="0"/>
              <a:t>2</a:t>
            </a:r>
          </a:p>
          <a:p>
            <a:r>
              <a:rPr lang="cs-CZ" altLang="cs-CZ" dirty="0"/>
              <a:t>Na 1 mm</a:t>
            </a:r>
            <a:r>
              <a:rPr lang="cs-CZ" altLang="cs-CZ" baseline="30000" dirty="0"/>
              <a:t>2</a:t>
            </a:r>
            <a:r>
              <a:rPr lang="cs-CZ" altLang="cs-CZ" dirty="0"/>
              <a:t> se jich vejde cca 1,1 miliardy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A034E164-4E09-462F-A3B5-5B7FE4820086}"/>
              </a:ext>
            </a:extLst>
          </p:cNvPr>
          <p:cNvSpPr/>
          <p:nvPr/>
        </p:nvSpPr>
        <p:spPr>
          <a:xfrm>
            <a:off x="1403350" y="4797425"/>
            <a:ext cx="971550" cy="9715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15368" name="TextovéPole 11">
            <a:extLst>
              <a:ext uri="{FF2B5EF4-FFF2-40B4-BE49-F238E27FC236}">
                <a16:creationId xmlns:a16="http://schemas.microsoft.com/office/drawing/2014/main" id="{62BDBC60-B0B5-4C14-B381-C78872B3F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457700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20 nm</a:t>
            </a:r>
          </a:p>
        </p:txBody>
      </p:sp>
      <p:sp>
        <p:nvSpPr>
          <p:cNvPr id="15369" name="TextovéPole 12">
            <a:extLst>
              <a:ext uri="{FF2B5EF4-FFF2-40B4-BE49-F238E27FC236}">
                <a16:creationId xmlns:a16="http://schemas.microsoft.com/office/drawing/2014/main" id="{CFDF9879-0389-4765-8A76-2FDCC9883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4900" y="5099050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20 nm</a:t>
            </a:r>
          </a:p>
        </p:txBody>
      </p:sp>
      <p:sp>
        <p:nvSpPr>
          <p:cNvPr id="15370" name="TextovéPole 13">
            <a:extLst>
              <a:ext uri="{FF2B5EF4-FFF2-40B4-BE49-F238E27FC236}">
                <a16:creationId xmlns:a16="http://schemas.microsoft.com/office/drawing/2014/main" id="{70C8D22B-87EA-4E2D-8E1C-902EBF004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4498975"/>
            <a:ext cx="43338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dirty="0"/>
              <a:t>Tranzistor s rozměry 20 x 20 </a:t>
            </a:r>
            <a:r>
              <a:rPr lang="cs-CZ" altLang="cs-CZ" dirty="0" err="1"/>
              <a:t>nm</a:t>
            </a:r>
            <a:r>
              <a:rPr lang="cs-CZ" altLang="cs-CZ" dirty="0"/>
              <a:t> zabírá plochu </a:t>
            </a:r>
            <a:r>
              <a:rPr lang="cs-CZ" altLang="cs-CZ" b="1" dirty="0"/>
              <a:t>400 nm</a:t>
            </a:r>
            <a:r>
              <a:rPr lang="cs-CZ" altLang="cs-CZ" b="1" baseline="30000" dirty="0"/>
              <a:t>2</a:t>
            </a:r>
            <a:r>
              <a:rPr lang="cs-CZ" altLang="cs-CZ" b="1" dirty="0"/>
              <a:t> </a:t>
            </a:r>
            <a:r>
              <a:rPr lang="cs-CZ" altLang="cs-CZ" dirty="0"/>
              <a:t>(méně něž poloviční)</a:t>
            </a:r>
            <a:endParaRPr lang="cs-CZ" altLang="cs-CZ" baseline="30000" dirty="0"/>
          </a:p>
          <a:p>
            <a:r>
              <a:rPr lang="cs-CZ" altLang="cs-CZ" dirty="0"/>
              <a:t>Na 1 mm</a:t>
            </a:r>
            <a:r>
              <a:rPr lang="cs-CZ" altLang="cs-CZ" baseline="30000" dirty="0"/>
              <a:t>2</a:t>
            </a:r>
            <a:r>
              <a:rPr lang="cs-CZ" altLang="cs-CZ" dirty="0"/>
              <a:t> se jich vejde cca 2,5 miliardy</a:t>
            </a:r>
          </a:p>
        </p:txBody>
      </p:sp>
      <p:sp>
        <p:nvSpPr>
          <p:cNvPr id="16" name="Šipka dolů 15">
            <a:extLst>
              <a:ext uri="{FF2B5EF4-FFF2-40B4-BE49-F238E27FC236}">
                <a16:creationId xmlns:a16="http://schemas.microsoft.com/office/drawing/2014/main" id="{AA981586-B184-48FB-9B5F-2196E82B0697}"/>
              </a:ext>
            </a:extLst>
          </p:cNvPr>
          <p:cNvSpPr/>
          <p:nvPr/>
        </p:nvSpPr>
        <p:spPr>
          <a:xfrm>
            <a:off x="1698625" y="3511550"/>
            <a:ext cx="503238" cy="7921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15372" name="TextovéPole 16">
            <a:extLst>
              <a:ext uri="{FF2B5EF4-FFF2-40B4-BE49-F238E27FC236}">
                <a16:creationId xmlns:a16="http://schemas.microsoft.com/office/drawing/2014/main" id="{D1E3D738-996C-4DE1-B16A-2F149E720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5" y="3452813"/>
            <a:ext cx="3276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Zdokonalení výrobní technologie, zmenšení o 33%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26452A2-A345-4E2B-B109-139740250D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Řešení problému spotřeby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DACBAAD-B633-4F19-AEAF-371AE16A11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2100" b="1" dirty="0" err="1"/>
              <a:t>leakage</a:t>
            </a:r>
            <a:r>
              <a:rPr lang="cs-CZ" altLang="cs-CZ" sz="2100" b="1" dirty="0"/>
              <a:t> </a:t>
            </a:r>
            <a:r>
              <a:rPr lang="cs-CZ" altLang="cs-CZ" sz="2100" b="1" dirty="0" err="1"/>
              <a:t>current</a:t>
            </a:r>
            <a:r>
              <a:rPr lang="cs-CZ" altLang="cs-CZ" sz="2100" dirty="0"/>
              <a:t> - stálá (statická) neovlivnitelná spotřeba (nezávislá na frekvenci a překlápění)</a:t>
            </a:r>
            <a:endParaRPr lang="cs-CZ" altLang="cs-CZ" sz="2100" b="1" dirty="0"/>
          </a:p>
          <a:p>
            <a:pPr eaLnBrk="1" hangingPunct="1"/>
            <a:r>
              <a:rPr lang="cs-CZ" altLang="cs-CZ" sz="2100" b="1" dirty="0" err="1"/>
              <a:t>PState</a:t>
            </a:r>
            <a:r>
              <a:rPr lang="cs-CZ" altLang="cs-CZ" sz="2100" dirty="0"/>
              <a:t> (Performance </a:t>
            </a:r>
            <a:r>
              <a:rPr lang="cs-CZ" altLang="cs-CZ" sz="2100" dirty="0" err="1"/>
              <a:t>State</a:t>
            </a:r>
            <a:r>
              <a:rPr lang="cs-CZ" altLang="cs-CZ" sz="2100" dirty="0"/>
              <a:t>) - Kombinace napětí a frekvence</a:t>
            </a:r>
            <a:r>
              <a:rPr lang="cs-CZ" altLang="cs-CZ" dirty="0"/>
              <a:t> </a:t>
            </a:r>
          </a:p>
          <a:p>
            <a:pPr lvl="1" eaLnBrk="1" hangingPunct="1"/>
            <a:r>
              <a:rPr lang="cs-CZ" altLang="cs-CZ" sz="1700" dirty="0"/>
              <a:t>Každý z procesorů používajících šetřící technologie má definovány </a:t>
            </a:r>
            <a:r>
              <a:rPr lang="cs-CZ" altLang="cs-CZ" sz="1700" dirty="0" err="1"/>
              <a:t>PState</a:t>
            </a:r>
            <a:r>
              <a:rPr lang="cs-CZ" altLang="cs-CZ" sz="1700" dirty="0"/>
              <a:t>, které zvládne </a:t>
            </a:r>
          </a:p>
          <a:p>
            <a:pPr lvl="1" eaLnBrk="1" hangingPunct="1"/>
            <a:r>
              <a:rPr lang="cs-CZ" altLang="cs-CZ" sz="1700" dirty="0"/>
              <a:t>Nižší napětí umožňuje výrazně redukovat spotřebu, ale klesá také provozní frekvence, protože s nižším napětí se stávají hradla pomalejšími (trvá jim déle než </a:t>
            </a:r>
            <a:r>
              <a:rPr lang="cs-CZ" altLang="cs-CZ" sz="1700" dirty="0" err="1"/>
              <a:t>přek</a:t>
            </a:r>
            <a:r>
              <a:rPr lang="en-US" altLang="cs-CZ" sz="1700" dirty="0"/>
              <a:t>l</a:t>
            </a:r>
            <a:r>
              <a:rPr lang="cs-CZ" altLang="cs-CZ" sz="1700" dirty="0" err="1"/>
              <a:t>opí</a:t>
            </a:r>
            <a:r>
              <a:rPr lang="cs-CZ" altLang="cs-CZ" sz="1700" dirty="0"/>
              <a:t>)</a:t>
            </a:r>
          </a:p>
          <a:p>
            <a:pPr lvl="1" eaLnBrk="1" hangingPunct="1"/>
            <a:r>
              <a:rPr lang="cs-CZ" altLang="cs-CZ" sz="1700" dirty="0"/>
              <a:t>Vhodným přepínáním mezi </a:t>
            </a:r>
            <a:r>
              <a:rPr lang="cs-CZ" altLang="cs-CZ" sz="1700" dirty="0" err="1"/>
              <a:t>Pstates</a:t>
            </a:r>
            <a:r>
              <a:rPr lang="cs-CZ" altLang="cs-CZ" sz="1700" dirty="0"/>
              <a:t> je možné docílit v případě nízkého vytížení nízké spotřeby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FF7CCE4-0272-4469-8302-3AA34B872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Řešení problému spotřeby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0447C01-E738-4EFD-ABE5-06A1E49A36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2100" b="1" dirty="0"/>
              <a:t>Intel </a:t>
            </a:r>
            <a:r>
              <a:rPr lang="cs-CZ" altLang="cs-CZ" sz="2100" b="1" dirty="0" err="1"/>
              <a:t>SpeedStep</a:t>
            </a:r>
            <a:r>
              <a:rPr lang="cs-CZ" altLang="cs-CZ" sz="2100" dirty="0"/>
              <a:t> - První generace šetřící technologie použitá v procesorech Pentium III</a:t>
            </a:r>
            <a:r>
              <a:rPr lang="cs-CZ" altLang="cs-CZ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700" dirty="0"/>
              <a:t>softwarově ovládaný způsob, což není příliš efektivní (procesor do úsporného režimu neumí sám sebe přepnout, musí být přepnut instrukcí)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700" dirty="0"/>
              <a:t>využívá pouze dva </a:t>
            </a:r>
            <a:r>
              <a:rPr lang="cs-CZ" altLang="cs-CZ" sz="1700" dirty="0" err="1"/>
              <a:t>PState</a:t>
            </a:r>
            <a:r>
              <a:rPr lang="cs-CZ" altLang="cs-CZ" sz="1700" dirty="0"/>
              <a:t>. Přechod mezi </a:t>
            </a:r>
            <a:r>
              <a:rPr lang="cs-CZ" altLang="cs-CZ" sz="1700" dirty="0" err="1"/>
              <a:t>PState</a:t>
            </a:r>
            <a:r>
              <a:rPr lang="cs-CZ" altLang="cs-CZ" sz="1700" dirty="0"/>
              <a:t> je pomalý</a:t>
            </a:r>
            <a:endParaRPr lang="cs-CZ" altLang="cs-CZ" sz="2000" b="1" dirty="0"/>
          </a:p>
          <a:p>
            <a:pPr eaLnBrk="1" hangingPunct="1">
              <a:lnSpc>
                <a:spcPct val="80000"/>
              </a:lnSpc>
            </a:pPr>
            <a:r>
              <a:rPr lang="cs-CZ" altLang="cs-CZ" sz="2100" b="1" dirty="0"/>
              <a:t>Stop Grant / </a:t>
            </a:r>
            <a:r>
              <a:rPr lang="cs-CZ" altLang="cs-CZ" sz="2100" b="1" dirty="0" err="1"/>
              <a:t>Halt</a:t>
            </a:r>
            <a:r>
              <a:rPr lang="cs-CZ" altLang="cs-CZ" sz="2100" dirty="0"/>
              <a:t>  úsporné režimy, kdy procesor rapidním způsobem snižuje svojí vnitřní frekvenci (až na jednotky MHz), ale bez redukce napětí.</a:t>
            </a:r>
            <a:r>
              <a:rPr lang="cs-CZ" altLang="cs-CZ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700" dirty="0"/>
              <a:t>Redukuje pouze spotřebu při nevytížení, za to však významně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700" dirty="0"/>
              <a:t>Procesor nezpracovává další instrukce, pouze čeká na přerušení od některého ze zařízení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700" dirty="0"/>
              <a:t>Uživatel obvykle nemá možnost zjistit zapnutí těchto režimu, protože čítač taktu používaný pro výpočet frekvence obvykle pracuje se stále stejnou frekvencí (aby fungovaly časovače a měření času, i když procesor „stojí“)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7EF15F3-9748-4156-A839-F6C9A0DE8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Řešení problému spotřeby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062C995-62D4-4ED4-8D0B-A9B6F517E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1900" b="1" dirty="0"/>
              <a:t>On </a:t>
            </a:r>
            <a:r>
              <a:rPr lang="cs-CZ" altLang="cs-CZ" sz="1900" b="1" dirty="0" err="1"/>
              <a:t>Demand</a:t>
            </a:r>
            <a:r>
              <a:rPr lang="cs-CZ" altLang="cs-CZ" sz="1900" b="1" dirty="0"/>
              <a:t> </a:t>
            </a:r>
            <a:r>
              <a:rPr lang="cs-CZ" altLang="cs-CZ" sz="1900" b="1" dirty="0" err="1"/>
              <a:t>Clock</a:t>
            </a:r>
            <a:r>
              <a:rPr lang="cs-CZ" altLang="cs-CZ" sz="1900" b="1" dirty="0"/>
              <a:t> </a:t>
            </a:r>
            <a:r>
              <a:rPr lang="cs-CZ" altLang="cs-CZ" sz="1900" b="1" dirty="0" err="1"/>
              <a:t>Modulation</a:t>
            </a:r>
            <a:r>
              <a:rPr lang="cs-CZ" altLang="cs-CZ" sz="1900" b="1" dirty="0"/>
              <a:t> (ODCM)</a:t>
            </a:r>
            <a:r>
              <a:rPr lang="cs-CZ" altLang="cs-CZ" sz="1900" dirty="0"/>
              <a:t> - Systém vkládání prázdných hodinových cyklu (duty </a:t>
            </a:r>
            <a:r>
              <a:rPr lang="cs-CZ" altLang="cs-CZ" sz="1900" dirty="0" err="1"/>
              <a:t>cycles</a:t>
            </a:r>
            <a:r>
              <a:rPr lang="cs-CZ" altLang="cs-CZ" sz="1900" dirty="0"/>
              <a:t>) na vyžádání.</a:t>
            </a:r>
            <a:r>
              <a:rPr lang="cs-CZ" altLang="cs-CZ" sz="1700" dirty="0"/>
              <a:t> </a:t>
            </a:r>
          </a:p>
          <a:p>
            <a:pPr lvl="1" eaLnBrk="1" hangingPunct="1"/>
            <a:r>
              <a:rPr lang="cs-CZ" altLang="cs-CZ" sz="1700" dirty="0"/>
              <a:t>Podporuje kombinace od 12.5% do 87.5% (1/8 až 7/8)</a:t>
            </a:r>
          </a:p>
          <a:p>
            <a:pPr lvl="1" eaLnBrk="1" hangingPunct="1"/>
            <a:r>
              <a:rPr lang="cs-CZ" altLang="cs-CZ" sz="1700" dirty="0"/>
              <a:t>Režim ODCM se používal u některých notebooků s Pentiem 4, kde fakticky bránil procesoru fungovat na maximální výpočetní výkon - kdyby totiž takový výkon povolil, notebook uvolňované teplo nevydrží. </a:t>
            </a:r>
          </a:p>
          <a:p>
            <a:pPr lvl="1" eaLnBrk="1" hangingPunct="1"/>
            <a:r>
              <a:rPr lang="cs-CZ" altLang="cs-CZ" sz="1700" dirty="0"/>
              <a:t>Řada zákazníku tak získala notebook s Pentiem 4, které mělo zapnutý "omezovač“ (spekuluje se, zda vlastně nejde o podvod)</a:t>
            </a:r>
          </a:p>
          <a:p>
            <a:pPr lvl="1" eaLnBrk="1" hangingPunct="1"/>
            <a:endParaRPr lang="cs-CZ" altLang="cs-CZ" sz="1500" b="1" dirty="0"/>
          </a:p>
          <a:p>
            <a:pPr eaLnBrk="1" hangingPunct="1"/>
            <a:r>
              <a:rPr lang="cs-CZ" altLang="cs-CZ" sz="1900" b="1" dirty="0" err="1"/>
              <a:t>Enhanced</a:t>
            </a:r>
            <a:r>
              <a:rPr lang="cs-CZ" altLang="cs-CZ" sz="1900" b="1" dirty="0"/>
              <a:t> Intel </a:t>
            </a:r>
            <a:r>
              <a:rPr lang="cs-CZ" altLang="cs-CZ" sz="1900" b="1" dirty="0" err="1"/>
              <a:t>SpeedStep</a:t>
            </a:r>
            <a:r>
              <a:rPr lang="cs-CZ" altLang="cs-CZ" sz="1900" dirty="0"/>
              <a:t> (EIST) - novější způsob použitý u procesoru Pentium M, Pentium 4 s jádrem </a:t>
            </a:r>
            <a:r>
              <a:rPr lang="cs-CZ" altLang="cs-CZ" sz="1900" dirty="0" err="1"/>
              <a:t>Prescott</a:t>
            </a:r>
            <a:r>
              <a:rPr lang="cs-CZ" altLang="cs-CZ" sz="1900" dirty="0"/>
              <a:t> a Pentium D. 	</a:t>
            </a:r>
          </a:p>
          <a:p>
            <a:pPr lvl="1" eaLnBrk="1" hangingPunct="1"/>
            <a:r>
              <a:rPr lang="cs-CZ" altLang="cs-CZ" sz="1700" dirty="0"/>
              <a:t>Obvykle mívá definováno více </a:t>
            </a:r>
            <a:r>
              <a:rPr lang="cs-CZ" altLang="cs-CZ" sz="1700" dirty="0" err="1"/>
              <a:t>Pstate</a:t>
            </a:r>
            <a:r>
              <a:rPr lang="cs-CZ" altLang="cs-CZ" sz="1700" dirty="0"/>
              <a:t> (např. 6)</a:t>
            </a:r>
          </a:p>
          <a:p>
            <a:pPr lvl="1" eaLnBrk="1" hangingPunct="1"/>
            <a:r>
              <a:rPr lang="cs-CZ" altLang="cs-CZ" sz="1700" dirty="0"/>
              <a:t> Změna napětí je prováděna za plného chodu, což tuto verzi činí rychlou.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3B5462E-773E-4EF3-A2B6-AE7450CB7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Řešení problému spotřeby AMD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A4559D2-6911-4F2D-ABC5-17718674F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1700" b="1" dirty="0" err="1"/>
              <a:t>PowerNow</a:t>
            </a:r>
            <a:r>
              <a:rPr lang="cs-CZ" altLang="cs-CZ" sz="1700" b="1" dirty="0"/>
              <a:t>! verze 1.0</a:t>
            </a:r>
            <a:r>
              <a:rPr lang="cs-CZ" altLang="cs-CZ" sz="1700" dirty="0"/>
              <a:t> - Šetřící technologie procesoru AMD K6-2E+ a K6-IIIE+ s několika </a:t>
            </a:r>
            <a:r>
              <a:rPr lang="cs-CZ" altLang="cs-CZ" sz="1700" dirty="0" err="1"/>
              <a:t>PState</a:t>
            </a:r>
            <a:r>
              <a:rPr lang="cs-CZ" altLang="cs-CZ" sz="1700" dirty="0"/>
              <a:t> režimy. Softwarové ovládání. Přepínání mezi </a:t>
            </a:r>
            <a:r>
              <a:rPr lang="cs-CZ" altLang="cs-CZ" sz="1700" dirty="0" err="1"/>
              <a:t>PState</a:t>
            </a:r>
            <a:r>
              <a:rPr lang="cs-CZ" altLang="cs-CZ" sz="1700" dirty="0"/>
              <a:t> je pomalé. </a:t>
            </a:r>
          </a:p>
          <a:p>
            <a:pPr eaLnBrk="1" hangingPunct="1"/>
            <a:endParaRPr lang="cs-CZ" altLang="cs-CZ" sz="1700" dirty="0"/>
          </a:p>
          <a:p>
            <a:pPr eaLnBrk="1" hangingPunct="1"/>
            <a:r>
              <a:rPr lang="cs-CZ" altLang="cs-CZ" sz="1700" b="1" dirty="0" err="1"/>
              <a:t>PowerNow</a:t>
            </a:r>
            <a:r>
              <a:rPr lang="cs-CZ" altLang="cs-CZ" sz="1700" b="1" dirty="0"/>
              <a:t>! verze 1.2</a:t>
            </a:r>
            <a:r>
              <a:rPr lang="cs-CZ" altLang="cs-CZ" sz="1700" dirty="0"/>
              <a:t> - Obdoba použitá u procesoru Mobile AMD </a:t>
            </a:r>
            <a:r>
              <a:rPr lang="cs-CZ" altLang="cs-CZ" sz="1700" dirty="0" err="1"/>
              <a:t>Athlon</a:t>
            </a:r>
            <a:r>
              <a:rPr lang="cs-CZ" altLang="cs-CZ" sz="1700" dirty="0"/>
              <a:t> 4, Mobile </a:t>
            </a:r>
            <a:r>
              <a:rPr lang="cs-CZ" altLang="cs-CZ" sz="1700" dirty="0" err="1"/>
              <a:t>Athlon</a:t>
            </a:r>
            <a:r>
              <a:rPr lang="cs-CZ" altLang="cs-CZ" sz="1700" dirty="0"/>
              <a:t> XP-M a Mobile AMD </a:t>
            </a:r>
            <a:r>
              <a:rPr lang="cs-CZ" altLang="cs-CZ" sz="1700" dirty="0" err="1"/>
              <a:t>Duron</a:t>
            </a:r>
            <a:r>
              <a:rPr lang="cs-CZ" altLang="cs-CZ" sz="1700" dirty="0"/>
              <a:t>. Ovládá se softwarově. Přepínání je rychlejší než u verze 1.0 </a:t>
            </a:r>
          </a:p>
          <a:p>
            <a:pPr eaLnBrk="1" hangingPunct="1"/>
            <a:endParaRPr lang="cs-CZ" altLang="cs-CZ" sz="1700" dirty="0"/>
          </a:p>
          <a:p>
            <a:pPr eaLnBrk="1" hangingPunct="1"/>
            <a:r>
              <a:rPr lang="cs-CZ" altLang="cs-CZ" sz="1700" b="1" dirty="0" err="1"/>
              <a:t>PowerNow</a:t>
            </a:r>
            <a:r>
              <a:rPr lang="cs-CZ" altLang="cs-CZ" sz="1700" b="1" dirty="0"/>
              <a:t>! verze 1.4</a:t>
            </a:r>
            <a:r>
              <a:rPr lang="cs-CZ" altLang="cs-CZ" sz="1700" dirty="0"/>
              <a:t> -  Použitý je u procesoru </a:t>
            </a:r>
            <a:r>
              <a:rPr lang="cs-CZ" altLang="cs-CZ" sz="1700" dirty="0" err="1"/>
              <a:t>Athlon</a:t>
            </a:r>
            <a:r>
              <a:rPr lang="cs-CZ" altLang="cs-CZ" sz="1700" dirty="0"/>
              <a:t> 64 a z něj odvozených. Ovládá se softwarově. Změna napětí probíhá za plného chodu, násobiče jsou přizpůsobeny rapidní rychlosti změn.. </a:t>
            </a:r>
          </a:p>
          <a:p>
            <a:pPr eaLnBrk="1" hangingPunct="1"/>
            <a:endParaRPr lang="cs-CZ" altLang="cs-CZ" sz="1700" dirty="0"/>
          </a:p>
          <a:p>
            <a:pPr eaLnBrk="1" hangingPunct="1"/>
            <a:r>
              <a:rPr lang="cs-CZ" altLang="cs-CZ" sz="1700" b="1" dirty="0" err="1"/>
              <a:t>Cool'n'Quiet</a:t>
            </a:r>
            <a:r>
              <a:rPr lang="cs-CZ" altLang="cs-CZ" sz="1700" dirty="0"/>
              <a:t> - kombinace </a:t>
            </a:r>
            <a:r>
              <a:rPr lang="cs-CZ" altLang="cs-CZ" sz="1700" dirty="0" err="1"/>
              <a:t>PowerNow</a:t>
            </a:r>
            <a:r>
              <a:rPr lang="cs-CZ" altLang="cs-CZ" sz="1700" dirty="0"/>
              <a:t>! verze 1.4 spolu s regulací otáček ventilátoru. Používá se pouze u stolních systémů (desktopů), kde je cílem nejen redukce spotřeby, ale také redukce hluku</a:t>
            </a:r>
            <a:endParaRPr lang="cs-CZ" altLang="cs-CZ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Nadpis 1">
            <a:extLst>
              <a:ext uri="{FF2B5EF4-FFF2-40B4-BE49-F238E27FC236}">
                <a16:creationId xmlns:a16="http://schemas.microsoft.com/office/drawing/2014/main" id="{CBB23AB3-6063-45C6-A4ED-D7F4515C9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Problematika zahřívání</a:t>
            </a:r>
          </a:p>
        </p:txBody>
      </p:sp>
      <p:sp>
        <p:nvSpPr>
          <p:cNvPr id="20483" name="Zástupný symbol pro obsah 2">
            <a:extLst>
              <a:ext uri="{FF2B5EF4-FFF2-40B4-BE49-F238E27FC236}">
                <a16:creationId xmlns:a16="http://schemas.microsoft.com/office/drawing/2014/main" id="{69F9B322-F595-4A71-B130-34EF0B296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s-CZ" altLang="cs-CZ" sz="2400"/>
              <a:t>V elektronických čipech (jakýchokoliv, nejen v mikroprocesorech) se veškerá spotřebovaná </a:t>
            </a:r>
            <a:r>
              <a:rPr lang="cs-CZ" altLang="cs-CZ" sz="2400" b="1"/>
              <a:t>elektrická energie</a:t>
            </a:r>
            <a:r>
              <a:rPr lang="cs-CZ" altLang="cs-CZ" sz="2400"/>
              <a:t> mění </a:t>
            </a:r>
            <a:r>
              <a:rPr lang="cs-CZ" altLang="cs-CZ" sz="2400" b="1"/>
              <a:t>v teplo</a:t>
            </a:r>
          </a:p>
          <a:p>
            <a:pPr eaLnBrk="1" hangingPunct="1"/>
            <a:r>
              <a:rPr lang="cs-CZ" altLang="cs-CZ" sz="2400"/>
              <a:t>Toto teplo vzniká ve velmi malém prostoru (tenký křemíkový čip, obdélník s hranou několik málo milimetrů)</a:t>
            </a:r>
          </a:p>
          <a:p>
            <a:pPr eaLnBrk="1" hangingPunct="1"/>
            <a:r>
              <a:rPr lang="cs-CZ" altLang="cs-CZ" sz="2400"/>
              <a:t>Teplo je potřeba </a:t>
            </a:r>
            <a:r>
              <a:rPr lang="cs-CZ" altLang="cs-CZ" sz="2400" b="1"/>
              <a:t>odvádět</a:t>
            </a:r>
            <a:r>
              <a:rPr lang="cs-CZ" altLang="cs-CZ" sz="2400"/>
              <a:t>, jinak by došlo tepelné destrukcí čipu</a:t>
            </a:r>
          </a:p>
          <a:p>
            <a:pPr eaLnBrk="1" hangingPunct="1"/>
            <a:r>
              <a:rPr lang="cs-CZ" altLang="cs-CZ" sz="2400"/>
              <a:t>Mikroprocesor </a:t>
            </a:r>
            <a:r>
              <a:rPr lang="cs-CZ" altLang="cs-CZ" sz="2400" b="1"/>
              <a:t>Pentium IV</a:t>
            </a:r>
            <a:r>
              <a:rPr lang="cs-CZ" altLang="cs-CZ" sz="2400"/>
              <a:t> by dokázal uvařit šálek čaje (ohřát 2 dcl vody na 100 °C) za necelých 5 minut</a:t>
            </a:r>
          </a:p>
          <a:p>
            <a:pPr eaLnBrk="1" hangingPunct="1"/>
            <a:r>
              <a:rPr lang="cs-CZ" altLang="cs-CZ" sz="2400"/>
              <a:t>Sám sebe bez chlazení ale dokáže tento čip uvařit během několika sekund </a:t>
            </a:r>
          </a:p>
          <a:p>
            <a:pPr eaLnBrk="1" hangingPunct="1"/>
            <a:endParaRPr lang="cs-CZ" altLang="cs-CZ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06BC70E-9732-4442-892B-D3E60138FD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cs-CZ" altLang="cs-CZ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C26DD07-D89B-46D1-BA43-8C26282861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Základní problémy výrobní technologie mikroprocesorů</a:t>
            </a:r>
          </a:p>
          <a:p>
            <a:pPr lvl="1" eaLnBrk="1" hangingPunct="1"/>
            <a:r>
              <a:rPr lang="cs-CZ" altLang="cs-CZ"/>
              <a:t>rychlost tranzistorů (snažíme se zvyšovat)</a:t>
            </a:r>
          </a:p>
          <a:p>
            <a:pPr lvl="1" eaLnBrk="1" hangingPunct="1"/>
            <a:r>
              <a:rPr lang="cs-CZ" altLang="cs-CZ"/>
              <a:t>rozměr tranzistorů (snažíme se snižovat)</a:t>
            </a:r>
          </a:p>
          <a:p>
            <a:pPr lvl="1" eaLnBrk="1" hangingPunct="1"/>
            <a:r>
              <a:rPr lang="cs-CZ" altLang="cs-CZ"/>
              <a:t>spotřeba procesoru (snažíme se snižovat)</a:t>
            </a:r>
          </a:p>
          <a:p>
            <a:pPr lvl="1" eaLnBrk="1" hangingPunct="1"/>
            <a:r>
              <a:rPr lang="cs-CZ" altLang="cs-CZ"/>
              <a:t>poruchovost (snažíme se snižovat)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Nadpis 1">
            <a:extLst>
              <a:ext uri="{FF2B5EF4-FFF2-40B4-BE49-F238E27FC236}">
                <a16:creationId xmlns:a16="http://schemas.microsoft.com/office/drawing/2014/main" id="{24D4DCC2-2A9D-4EE6-9C01-8324C1D9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Problematika zahřívání</a:t>
            </a:r>
          </a:p>
        </p:txBody>
      </p:sp>
      <p:sp>
        <p:nvSpPr>
          <p:cNvPr id="21507" name="Zástupný symbol pro obsah 2">
            <a:extLst>
              <a:ext uri="{FF2B5EF4-FFF2-40B4-BE49-F238E27FC236}">
                <a16:creationId xmlns:a16="http://schemas.microsoft.com/office/drawing/2014/main" id="{B11D3463-E346-44A9-B44A-E8583218C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s-CZ" altLang="cs-CZ" sz="1800" dirty="0"/>
              <a:t>Čím je čip menší, tím vyšší teplota v něm vzniká (teplo ho rychleji zahřeje a je menší plochou vyzařováno do okolí)</a:t>
            </a:r>
          </a:p>
          <a:p>
            <a:pPr eaLnBrk="1" hangingPunct="1"/>
            <a:r>
              <a:rPr lang="cs-CZ" altLang="cs-CZ" sz="1800" dirty="0"/>
              <a:t>Řešením by možná bylo vyrábět větší mikroprocesory (rozprostřít stávající počet tranzistorů na větší plochu)</a:t>
            </a:r>
          </a:p>
          <a:p>
            <a:pPr eaLnBrk="1" hangingPunct="1"/>
            <a:r>
              <a:rPr lang="cs-CZ" altLang="cs-CZ" sz="1800" dirty="0"/>
              <a:t>Zvětšovat samotné tranzistory by možné nebylo, protože tím by došlo k jejich zpomalení (miniaturní tranzistor = rychlý tranzistor)</a:t>
            </a:r>
          </a:p>
          <a:p>
            <a:pPr eaLnBrk="1" hangingPunct="1"/>
            <a:endParaRPr lang="cs-CZ" altLang="cs-CZ" sz="1800" dirty="0"/>
          </a:p>
          <a:p>
            <a:pPr eaLnBrk="1" hangingPunct="1"/>
            <a:r>
              <a:rPr lang="cs-CZ" altLang="cs-CZ" sz="1800" dirty="0"/>
              <a:t>Ve velkém mikroprocesoru (který by se pomaleji zahříval a snáze ochlazoval), kde by mezi miniaturními tranzistory byly mezery, by byl ale problém s časovým zpožděním signálu</a:t>
            </a:r>
          </a:p>
          <a:p>
            <a:pPr eaLnBrk="1" hangingPunct="1"/>
            <a:r>
              <a:rPr lang="cs-CZ" altLang="cs-CZ" sz="1800" dirty="0"/>
              <a:t>Signál se může šířit maximálně rychlostí světla (300 000 000 m/s)</a:t>
            </a:r>
          </a:p>
          <a:p>
            <a:pPr eaLnBrk="1" hangingPunct="1"/>
            <a:r>
              <a:rPr lang="cs-CZ" altLang="cs-CZ" sz="1800" dirty="0"/>
              <a:t>Elektrický signál by během jednoho taktu nestihl urazit velkou vzdálenost do cílového bodu (při frekvenci 3 GHz urazí signál rychlostí světla maximálně 10 cm ve vakuu, ale v křemíkovém čipu je to ještě méně a cesty signálu jsou dlouhé složité)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cs-CZ" altLang="cs-CZ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Nadpis 1">
            <a:extLst>
              <a:ext uri="{FF2B5EF4-FFF2-40B4-BE49-F238E27FC236}">
                <a16:creationId xmlns:a16="http://schemas.microsoft.com/office/drawing/2014/main" id="{421D0F9E-C73B-4162-8345-51CF80CA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Problematiká zahřívání</a:t>
            </a:r>
          </a:p>
        </p:txBody>
      </p:sp>
      <p:sp>
        <p:nvSpPr>
          <p:cNvPr id="22531" name="Zástupný symbol pro obsah 2">
            <a:extLst>
              <a:ext uri="{FF2B5EF4-FFF2-40B4-BE49-F238E27FC236}">
                <a16:creationId xmlns:a16="http://schemas.microsoft.com/office/drawing/2014/main" id="{E1A63463-CEF2-449D-AB8F-5F2A4F1E7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s-CZ" altLang="cs-CZ" sz="2000"/>
              <a:t>Nastává tedy zásadní problém</a:t>
            </a:r>
          </a:p>
          <a:p>
            <a:pPr lvl="1" eaLnBrk="1" hangingPunct="1"/>
            <a:r>
              <a:rPr lang="cs-CZ" altLang="cs-CZ" sz="2000"/>
              <a:t>Aby mohl mikroprocesor běžet na vysoké frekvenci, musí být napájen trochu vyšším napětím</a:t>
            </a:r>
          </a:p>
          <a:p>
            <a:pPr lvl="1" eaLnBrk="1" hangingPunct="1"/>
            <a:r>
              <a:rPr lang="cs-CZ" altLang="cs-CZ" sz="2000"/>
              <a:t>S vyšším napájecím napětím ale roste kvadraticky spotřeba</a:t>
            </a:r>
          </a:p>
          <a:p>
            <a:pPr lvl="1" eaLnBrk="1" hangingPunct="1"/>
            <a:r>
              <a:rPr lang="cs-CZ" altLang="cs-CZ" sz="2000"/>
              <a:t>S vyšší frekvenci roste počet přepnutí tranzistorů a tedy také spotřeba</a:t>
            </a:r>
          </a:p>
          <a:p>
            <a:pPr lvl="1" eaLnBrk="1" hangingPunct="1"/>
            <a:r>
              <a:rPr lang="cs-CZ" altLang="cs-CZ" sz="2000"/>
              <a:t>S vyšší frekvencí vzniká efekt „mikrovlnné trouby“ – částice jsou ohřívány kmitáním na vysoké frekvenci</a:t>
            </a:r>
          </a:p>
          <a:p>
            <a:pPr lvl="1" eaLnBrk="1" hangingPunct="1"/>
            <a:r>
              <a:rPr lang="cs-CZ" altLang="cs-CZ" sz="2000"/>
              <a:t>Aby mohl mikroprocesor běžet na vysoké frekvenci, musí být co nejmenší, aby signál šířící se maximálně rychlostí světla, stíhal putovat během jednoho taktu po svých trasách</a:t>
            </a:r>
          </a:p>
          <a:p>
            <a:pPr lvl="1" eaLnBrk="1" hangingPunct="1"/>
            <a:r>
              <a:rPr lang="cs-CZ" altLang="cs-CZ" sz="2000"/>
              <a:t>Vše se tedy děje v miniaturním prostoru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Nadpis 1">
            <a:extLst>
              <a:ext uri="{FF2B5EF4-FFF2-40B4-BE49-F238E27FC236}">
                <a16:creationId xmlns:a16="http://schemas.microsoft.com/office/drawing/2014/main" id="{5C04E754-D05D-4658-9DFF-B3D86055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dirty="0"/>
              <a:t>TDP</a:t>
            </a:r>
          </a:p>
        </p:txBody>
      </p:sp>
      <p:sp>
        <p:nvSpPr>
          <p:cNvPr id="23555" name="Zástupný symbol pro obsah 2">
            <a:extLst>
              <a:ext uri="{FF2B5EF4-FFF2-40B4-BE49-F238E27FC236}">
                <a16:creationId xmlns:a16="http://schemas.microsoft.com/office/drawing/2014/main" id="{ACDB833E-2CF7-4146-BA21-381BBED50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s-CZ" altLang="cs-CZ" sz="1800" b="1" dirty="0" err="1"/>
              <a:t>Thermal</a:t>
            </a:r>
            <a:r>
              <a:rPr lang="cs-CZ" altLang="cs-CZ" sz="1800" b="1" dirty="0"/>
              <a:t> Design </a:t>
            </a:r>
            <a:r>
              <a:rPr lang="cs-CZ" altLang="cs-CZ" sz="1800" b="1" dirty="0" err="1"/>
              <a:t>Power</a:t>
            </a:r>
            <a:endParaRPr lang="cs-CZ" altLang="cs-CZ" sz="1800" b="1" dirty="0"/>
          </a:p>
          <a:p>
            <a:pPr eaLnBrk="1" hangingPunct="1"/>
            <a:r>
              <a:rPr lang="cs-CZ" altLang="cs-CZ" sz="1800" dirty="0"/>
              <a:t>Udává se ve </a:t>
            </a:r>
            <a:r>
              <a:rPr lang="cs-CZ" altLang="cs-CZ" sz="1800" b="1" dirty="0"/>
              <a:t>Wattech</a:t>
            </a:r>
          </a:p>
          <a:p>
            <a:pPr eaLnBrk="1" hangingPunct="1"/>
            <a:r>
              <a:rPr lang="cs-CZ" altLang="cs-CZ" sz="1800" dirty="0"/>
              <a:t>Navržený tepelný výkon, který musí být chlazení schopno odvést</a:t>
            </a:r>
          </a:p>
          <a:p>
            <a:pPr eaLnBrk="1" hangingPunct="1"/>
            <a:r>
              <a:rPr lang="cs-CZ" altLang="cs-CZ" sz="1800" dirty="0"/>
              <a:t>TDP obvykle neodpovídá elektrické spotřebě procesoru (ta může značně kolísat podle zatížení)</a:t>
            </a:r>
          </a:p>
          <a:p>
            <a:pPr eaLnBrk="1" hangingPunct="1"/>
            <a:r>
              <a:rPr lang="cs-CZ" altLang="cs-CZ" sz="1800" dirty="0"/>
              <a:t>U moderních procesorů se v podstatě jedná o informaci, jak účinné chlazení bude procesor vyžadovat, aby se nepřehříval</a:t>
            </a:r>
          </a:p>
          <a:p>
            <a:pPr eaLnBrk="1" hangingPunct="1"/>
            <a:r>
              <a:rPr lang="cs-CZ" altLang="cs-CZ" sz="1800" dirty="0"/>
              <a:t>Dva různé procesory se stejným elektrickým příkonem mohou mít uvedeno různé TDP, protože kvůli rozdílným rozměrům, materiálu a režimům činnosti mohou být různě snadno </a:t>
            </a:r>
            <a:r>
              <a:rPr lang="cs-CZ" altLang="cs-CZ" sz="1800" dirty="0" err="1"/>
              <a:t>chladitelné</a:t>
            </a:r>
            <a:endParaRPr lang="cs-CZ" altLang="cs-CZ" sz="1800" dirty="0"/>
          </a:p>
          <a:p>
            <a:pPr eaLnBrk="1" hangingPunct="1"/>
            <a:r>
              <a:rPr lang="cs-CZ" altLang="cs-CZ" sz="1800" dirty="0"/>
              <a:t>Chladič procesoru musí být schopen odvádět minimálně množství tepla odpovídající hodnotě TDP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8951EC1-0A36-4BCA-8261-2B409DBDF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Problém pipeline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FECA7D5-80CD-4E9B-89D2-815D454A69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1700" dirty="0"/>
              <a:t>Vykonání každé </a:t>
            </a:r>
            <a:r>
              <a:rPr lang="cs-CZ" altLang="cs-CZ" sz="1700" b="1" dirty="0"/>
              <a:t>instrukce</a:t>
            </a:r>
            <a:r>
              <a:rPr lang="cs-CZ" altLang="cs-CZ" sz="1700" dirty="0"/>
              <a:t> je rozděleno na několik </a:t>
            </a:r>
            <a:r>
              <a:rPr lang="cs-CZ" altLang="cs-CZ" sz="1700" b="1" dirty="0"/>
              <a:t>fází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700" dirty="0"/>
              <a:t>Vykonání každé </a:t>
            </a:r>
            <a:r>
              <a:rPr lang="cs-CZ" altLang="cs-CZ" sz="1700" b="1" dirty="0"/>
              <a:t>fáze</a:t>
            </a:r>
            <a:r>
              <a:rPr lang="cs-CZ" altLang="cs-CZ" sz="1700" dirty="0"/>
              <a:t> trvá určitou </a:t>
            </a:r>
            <a:r>
              <a:rPr lang="cs-CZ" altLang="cs-CZ" sz="1700" b="1" dirty="0"/>
              <a:t>dobu</a:t>
            </a:r>
            <a:r>
              <a:rPr lang="cs-CZ" altLang="cs-CZ" sz="17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700" dirty="0"/>
              <a:t>Doba trvání těchto </a:t>
            </a:r>
            <a:r>
              <a:rPr lang="cs-CZ" altLang="cs-CZ" sz="1700" b="1" dirty="0"/>
              <a:t>fází</a:t>
            </a:r>
            <a:r>
              <a:rPr lang="cs-CZ" altLang="cs-CZ" sz="1700" dirty="0"/>
              <a:t> je </a:t>
            </a:r>
            <a:r>
              <a:rPr lang="cs-CZ" altLang="cs-CZ" sz="1700" b="1" dirty="0"/>
              <a:t>nestejná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700" dirty="0"/>
              <a:t>Vykonání </a:t>
            </a:r>
            <a:r>
              <a:rPr lang="cs-CZ" altLang="cs-CZ" sz="1700" b="1" dirty="0"/>
              <a:t>následující fáze</a:t>
            </a:r>
            <a:r>
              <a:rPr lang="cs-CZ" altLang="cs-CZ" sz="1700" dirty="0"/>
              <a:t> nesmí proběhnout dříve, než je </a:t>
            </a:r>
            <a:r>
              <a:rPr lang="cs-CZ" altLang="cs-CZ" sz="1700" b="1" dirty="0"/>
              <a:t>předchozí fáze</a:t>
            </a:r>
            <a:r>
              <a:rPr lang="cs-CZ" altLang="cs-CZ" sz="1700" dirty="0"/>
              <a:t> dokončena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700" dirty="0"/>
              <a:t>Řadič musí mít „přehled o čase“ a umět odměřit </a:t>
            </a:r>
            <a:r>
              <a:rPr lang="cs-CZ" altLang="cs-CZ" sz="1700" b="1" dirty="0"/>
              <a:t>časový interval</a:t>
            </a:r>
            <a:r>
              <a:rPr lang="cs-CZ" altLang="cs-CZ" sz="1700" dirty="0"/>
              <a:t>, po kterém lze provést </a:t>
            </a:r>
            <a:r>
              <a:rPr lang="cs-CZ" altLang="cs-CZ" sz="1700" b="1" dirty="0"/>
              <a:t>další fázi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700" dirty="0"/>
              <a:t>Z tohoto důvodu jsou všechny mikroprocesory </a:t>
            </a:r>
            <a:r>
              <a:rPr lang="cs-CZ" altLang="cs-CZ" sz="1700" b="1" dirty="0"/>
              <a:t>synchronní</a:t>
            </a:r>
            <a:r>
              <a:rPr lang="cs-CZ" altLang="cs-CZ" sz="1700" dirty="0"/>
              <a:t> a jsou řízeny </a:t>
            </a:r>
            <a:r>
              <a:rPr lang="cs-CZ" altLang="cs-CZ" sz="1700" b="1" dirty="0"/>
              <a:t>hodinovým signálem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700" b="1" dirty="0"/>
              <a:t>Perioda hodinového signálu</a:t>
            </a:r>
            <a:r>
              <a:rPr lang="cs-CZ" altLang="cs-CZ" sz="1700" dirty="0"/>
              <a:t> je nastavena tak, aby byla </a:t>
            </a:r>
            <a:r>
              <a:rPr lang="cs-CZ" altLang="cs-CZ" sz="1700" b="1" dirty="0"/>
              <a:t>delší</a:t>
            </a:r>
            <a:r>
              <a:rPr lang="cs-CZ" altLang="cs-CZ" sz="1700" dirty="0"/>
              <a:t> než doba trvání nejdelší ze všech fází vykonávání instrukce 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700" dirty="0"/>
              <a:t>Všechny takty trvají stejně dlouho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700" dirty="0"/>
              <a:t>Čím kratší bude tato doba, tím vyšší může být </a:t>
            </a:r>
            <a:r>
              <a:rPr lang="cs-CZ" altLang="cs-CZ" sz="1700" b="1" dirty="0"/>
              <a:t>taktovací frekvence</a:t>
            </a:r>
            <a:r>
              <a:rPr lang="cs-CZ" altLang="cs-CZ" sz="1700" dirty="0"/>
              <a:t> procesoru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700" dirty="0"/>
              <a:t>Tato doba bude </a:t>
            </a:r>
            <a:r>
              <a:rPr lang="cs-CZ" altLang="cs-CZ" sz="1700" b="1" dirty="0"/>
              <a:t>kratší</a:t>
            </a:r>
            <a:r>
              <a:rPr lang="cs-CZ" altLang="cs-CZ" sz="1700" dirty="0"/>
              <a:t>, když bude provádění instrukcí rozděleno do </a:t>
            </a:r>
            <a:r>
              <a:rPr lang="cs-CZ" altLang="cs-CZ" sz="1700" b="1" dirty="0"/>
              <a:t>velkého počtu krátkých fází</a:t>
            </a:r>
            <a:r>
              <a:rPr lang="cs-CZ" altLang="cs-CZ" sz="1700" dirty="0"/>
              <a:t>, během kterých se vykonávají jednoduché dílčí kroky – mnohastupňový </a:t>
            </a:r>
            <a:r>
              <a:rPr lang="cs-CZ" altLang="cs-CZ" sz="1700" dirty="0" err="1"/>
              <a:t>pipelining</a:t>
            </a:r>
            <a:r>
              <a:rPr lang="cs-CZ" altLang="cs-CZ" sz="1700" dirty="0"/>
              <a:t> (proto mohlo Pentium IV běžet na tak vysokých frekvencích)</a:t>
            </a:r>
            <a:endParaRPr lang="cs-CZ" altLang="cs-CZ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A3B9262-C803-44AA-BA5C-E3D7FFD6CE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Problém pipeline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D933906-7490-4201-9CC8-DFA759138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/>
            <a:r>
              <a:rPr lang="cs-CZ" altLang="cs-CZ" sz="1700"/>
              <a:t>Vykonání každé dílčí fáze nelze provést v </a:t>
            </a:r>
            <a:r>
              <a:rPr lang="cs-CZ" altLang="cs-CZ" sz="1700" b="1"/>
              <a:t>nekonečně krátkém čase</a:t>
            </a:r>
          </a:p>
          <a:p>
            <a:pPr eaLnBrk="1" hangingPunct="1"/>
            <a:r>
              <a:rPr lang="cs-CZ" altLang="cs-CZ" sz="1700"/>
              <a:t>Signály v procesoru procházejí přes tisíce hradel a každé vnáší do cesty signálu určité</a:t>
            </a:r>
            <a:r>
              <a:rPr lang="cs-CZ" altLang="cs-CZ" sz="1700" b="1"/>
              <a:t> zpoždění</a:t>
            </a:r>
          </a:p>
          <a:p>
            <a:pPr eaLnBrk="1" hangingPunct="1"/>
            <a:r>
              <a:rPr lang="cs-CZ" altLang="cs-CZ" sz="1700"/>
              <a:t>Samo elektrické pole se pohybuje relativně pomalu (rychlostí 300 000 km/s ve vakuu)</a:t>
            </a:r>
          </a:p>
          <a:p>
            <a:pPr eaLnBrk="1" hangingPunct="1"/>
            <a:r>
              <a:rPr lang="cs-CZ" altLang="cs-CZ" sz="1700"/>
              <a:t>U procesoru s frekvencí </a:t>
            </a:r>
            <a:r>
              <a:rPr lang="cs-CZ" altLang="cs-CZ" sz="1700" b="1"/>
              <a:t>1 GHz</a:t>
            </a:r>
            <a:r>
              <a:rPr lang="cs-CZ" altLang="cs-CZ" sz="1700"/>
              <a:t> trvá jeden takt miliardtinu vteřiny tj. jednu nanosekundu</a:t>
            </a:r>
          </a:p>
          <a:p>
            <a:pPr eaLnBrk="1" hangingPunct="1"/>
            <a:r>
              <a:rPr lang="cs-CZ" altLang="cs-CZ" sz="1700"/>
              <a:t>Za tuto dobu by elektromagnetické pole ve vakuu urazilo </a:t>
            </a:r>
            <a:r>
              <a:rPr lang="cs-CZ" altLang="cs-CZ" sz="1700" b="1"/>
              <a:t>30 cm</a:t>
            </a:r>
          </a:p>
          <a:p>
            <a:pPr eaLnBrk="1" hangingPunct="1"/>
            <a:r>
              <a:rPr lang="cs-CZ" altLang="cs-CZ" sz="1700" b="1"/>
              <a:t>V polovidiči</a:t>
            </a:r>
            <a:r>
              <a:rPr lang="cs-CZ" altLang="cs-CZ" sz="1700"/>
              <a:t> je však jeho rychlost ještě </a:t>
            </a:r>
            <a:r>
              <a:rPr lang="cs-CZ" altLang="cs-CZ" sz="1700" b="1"/>
              <a:t>nižší</a:t>
            </a:r>
            <a:r>
              <a:rPr lang="cs-CZ" altLang="cs-CZ" sz="1700"/>
              <a:t> a navíc dochází k již zmíněným </a:t>
            </a:r>
            <a:r>
              <a:rPr lang="cs-CZ" altLang="cs-CZ" sz="1700" b="1"/>
              <a:t>zpožděním</a:t>
            </a:r>
            <a:r>
              <a:rPr lang="cs-CZ" altLang="cs-CZ" sz="1700"/>
              <a:t> na všech hradlech (než dojde k jejich překlopení)</a:t>
            </a:r>
            <a:endParaRPr lang="cs-CZ" altLang="cs-CZ"/>
          </a:p>
          <a:p>
            <a:pPr eaLnBrk="1" hangingPunct="1"/>
            <a:r>
              <a:rPr lang="cs-CZ" altLang="cs-CZ" sz="1700"/>
              <a:t>Cesty signálu v procesoru jsou navíc pořádně komplikované a dlouhé</a:t>
            </a:r>
          </a:p>
          <a:p>
            <a:pPr eaLnBrk="1" hangingPunct="1"/>
            <a:r>
              <a:rPr lang="cs-CZ" altLang="cs-CZ" sz="1700"/>
              <a:t>I tento problém je řešen pipeliningem - procesor je rozdělen na několik stupňů a signál při průchodu každým z nich během jednoho taktu to „stihne“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BA2BB97-5118-4C5D-BB99-10906AD09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Problém pipeline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E425C26-58C5-48BB-8CB4-F7306DD5A1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2100" b="1" dirty="0" err="1"/>
              <a:t>Pipelining</a:t>
            </a:r>
            <a:r>
              <a:rPr lang="cs-CZ" altLang="cs-CZ" sz="2100" dirty="0"/>
              <a:t> má bohužel i stinné stránky. 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Nevýhodou je, že je-li jedna instrukce </a:t>
            </a:r>
            <a:r>
              <a:rPr lang="cs-CZ" altLang="cs-CZ" sz="2100" b="1" dirty="0"/>
              <a:t>datově závislá</a:t>
            </a:r>
            <a:r>
              <a:rPr lang="cs-CZ" altLang="cs-CZ" sz="2100" dirty="0"/>
              <a:t> na druhé, tuto instrukci nelze vykonat, dokud nebude výsledek instrukce první známý – dnes umíme vyřešit </a:t>
            </a:r>
            <a:r>
              <a:rPr lang="cs-CZ" altLang="cs-CZ" sz="2100" dirty="0" err="1"/>
              <a:t>forwardingem</a:t>
            </a:r>
            <a:endParaRPr lang="cs-CZ" altLang="cs-CZ" sz="2100" dirty="0"/>
          </a:p>
          <a:p>
            <a:pPr eaLnBrk="1" hangingPunct="1">
              <a:lnSpc>
                <a:spcPct val="90000"/>
              </a:lnSpc>
            </a:pPr>
            <a:endParaRPr lang="cs-CZ" altLang="cs-CZ" sz="2100" dirty="0"/>
          </a:p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Čím více stupňů má </a:t>
            </a:r>
            <a:r>
              <a:rPr lang="cs-CZ" altLang="cs-CZ" sz="2100" dirty="0" err="1"/>
              <a:t>pipeline</a:t>
            </a:r>
            <a:r>
              <a:rPr lang="cs-CZ" altLang="cs-CZ" sz="2100" dirty="0"/>
              <a:t>, tím vyšší může být taktovací kmitočet procesoru (instrukce je rozdělena na více jednoduchých krátkých fází, jednoduché stupně procesoru vnáší do signálu kratší zpoždění)</a:t>
            </a:r>
          </a:p>
          <a:p>
            <a:pPr eaLnBrk="1" hangingPunct="1">
              <a:lnSpc>
                <a:spcPct val="90000"/>
              </a:lnSpc>
            </a:pPr>
            <a:endParaRPr lang="cs-CZ" altLang="cs-CZ" sz="2100" dirty="0"/>
          </a:p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Čím více stupňů má </a:t>
            </a:r>
            <a:r>
              <a:rPr lang="cs-CZ" altLang="cs-CZ" sz="2100" dirty="0" err="1"/>
              <a:t>pipeline</a:t>
            </a:r>
            <a:r>
              <a:rPr lang="cs-CZ" altLang="cs-CZ" sz="2100" dirty="0"/>
              <a:t>, tím je ale také pravděpodobnější výskyt </a:t>
            </a:r>
            <a:r>
              <a:rPr lang="cs-CZ" altLang="cs-CZ" sz="2100" b="1" dirty="0"/>
              <a:t>datových závislostí, </a:t>
            </a:r>
            <a:r>
              <a:rPr lang="cs-CZ" altLang="cs-CZ" sz="2100" b="1" dirty="0" err="1"/>
              <a:t>load</a:t>
            </a:r>
            <a:r>
              <a:rPr lang="cs-CZ" altLang="cs-CZ" sz="2100" b="1" dirty="0"/>
              <a:t>-use </a:t>
            </a:r>
            <a:r>
              <a:rPr lang="cs-CZ" altLang="cs-CZ" sz="2100" b="1" dirty="0" err="1"/>
              <a:t>delay</a:t>
            </a:r>
            <a:r>
              <a:rPr lang="cs-CZ" altLang="cs-CZ" sz="2100" dirty="0"/>
              <a:t> a </a:t>
            </a:r>
            <a:r>
              <a:rPr lang="cs-CZ" altLang="cs-CZ" sz="2100" b="1" dirty="0"/>
              <a:t>podmíněných skoků</a:t>
            </a:r>
            <a:r>
              <a:rPr lang="cs-CZ" altLang="cs-CZ" sz="2100" dirty="0"/>
              <a:t>, které naruší plynulé proudové zpracování</a:t>
            </a:r>
            <a:endParaRPr lang="cs-CZ" altLang="cs-CZ" sz="3800" dirty="0"/>
          </a:p>
          <a:p>
            <a:pPr eaLnBrk="1" hangingPunct="1">
              <a:lnSpc>
                <a:spcPct val="90000"/>
              </a:lnSpc>
            </a:pPr>
            <a:endParaRPr lang="cs-CZ" altLang="cs-CZ" sz="21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D64A985-CC9E-40BE-9EC1-FC4BD0E0B9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Problém pipeline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54AAA2D5-E484-4536-B056-C91104D6B4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1700"/>
              <a:t>Problém pipeline byl částečně vyřešen s příchodem </a:t>
            </a:r>
            <a:r>
              <a:rPr lang="cs-CZ" altLang="cs-CZ" sz="1700" b="1"/>
              <a:t>Pentia PRO</a:t>
            </a:r>
            <a:r>
              <a:rPr lang="cs-CZ" altLang="cs-CZ" sz="1700"/>
              <a:t> a zpracováním instrukcí </a:t>
            </a:r>
            <a:r>
              <a:rPr lang="cs-CZ" altLang="cs-CZ" sz="1700" b="1"/>
              <a:t>Out-of-order</a:t>
            </a:r>
          </a:p>
          <a:p>
            <a:pPr eaLnBrk="1" hangingPunct="1"/>
            <a:r>
              <a:rPr lang="cs-CZ" altLang="cs-CZ" sz="1700"/>
              <a:t>Procesor vnitřně pracuje s malým množstvím instrukcí zvaných </a:t>
            </a:r>
            <a:r>
              <a:rPr lang="cs-CZ" altLang="cs-CZ" sz="1700" b="1"/>
              <a:t>microOPs</a:t>
            </a:r>
            <a:r>
              <a:rPr lang="cs-CZ" altLang="cs-CZ" sz="1700"/>
              <a:t> (jedná se o RISC jádro), kde na začátku pipeline jsou instrukční </a:t>
            </a:r>
            <a:r>
              <a:rPr lang="cs-CZ" altLang="cs-CZ" sz="1700" b="1"/>
              <a:t>dekodéry</a:t>
            </a:r>
            <a:r>
              <a:rPr lang="cs-CZ" altLang="cs-CZ" sz="1700"/>
              <a:t>, které přijímají instrukce a vytvářejí z nich </a:t>
            </a:r>
            <a:r>
              <a:rPr lang="cs-CZ" altLang="cs-CZ" sz="1700" b="1"/>
              <a:t>microOPs</a:t>
            </a:r>
            <a:r>
              <a:rPr lang="cs-CZ" altLang="cs-CZ" sz="1700"/>
              <a:t> - instrukce pro </a:t>
            </a:r>
            <a:r>
              <a:rPr lang="cs-CZ" altLang="cs-CZ" sz="1700" b="1"/>
              <a:t>vnitřní RISCové jádro </a:t>
            </a:r>
            <a:r>
              <a:rPr lang="cs-CZ" altLang="cs-CZ" sz="1700"/>
              <a:t>procesoru</a:t>
            </a:r>
          </a:p>
          <a:p>
            <a:pPr eaLnBrk="1" hangingPunct="1"/>
            <a:r>
              <a:rPr lang="cs-CZ" altLang="cs-CZ" sz="1700"/>
              <a:t>Uvnitř si jádro organizuje microOPs podle potřeb, a provádí tak instrukce mimo programátorem stanovené pořadí - dynamická paralelizace</a:t>
            </a:r>
          </a:p>
          <a:p>
            <a:pPr eaLnBrk="1" hangingPunct="1"/>
            <a:r>
              <a:rPr lang="cs-CZ" altLang="cs-CZ" sz="1700"/>
              <a:t>Nárust výkonu je proti in-order zpusobu často významný</a:t>
            </a:r>
          </a:p>
          <a:p>
            <a:pPr eaLnBrk="1" hangingPunct="1"/>
            <a:r>
              <a:rPr lang="cs-CZ" altLang="cs-CZ" sz="1700"/>
              <a:t>Nevýhodou ale je, že takto navrhnutý čip je velmi složitý a výkon ale nenarostl uměrně s počtem tranzistorů  </a:t>
            </a:r>
          </a:p>
          <a:p>
            <a:pPr eaLnBrk="1" hangingPunct="1"/>
            <a:r>
              <a:rPr lang="cs-CZ" altLang="cs-CZ" sz="1700"/>
              <a:t>….   a jsme opět u toho - velký počet tranzistorů, velký el. příkon...</a:t>
            </a:r>
            <a:r>
              <a:rPr lang="cs-CZ" altLang="cs-CZ"/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9FE940A-7A5A-468A-BA3A-2CA3407BA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7543800" cy="796925"/>
          </a:xfrm>
        </p:spPr>
        <p:txBody>
          <a:bodyPr/>
          <a:lstStyle/>
          <a:p>
            <a:pPr eaLnBrk="1" hangingPunct="1"/>
            <a:r>
              <a:rPr lang="cs-CZ" altLang="cs-CZ"/>
              <a:t>Problém pomalé paměti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142AFA9-CB02-4385-A3A9-7D619ECF5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7772400" cy="4114800"/>
          </a:xfrm>
        </p:spPr>
        <p:txBody>
          <a:bodyPr/>
          <a:lstStyle/>
          <a:p>
            <a:pPr eaLnBrk="1" hangingPunct="1"/>
            <a:r>
              <a:rPr lang="cs-CZ" altLang="cs-CZ" sz="1700" dirty="0"/>
              <a:t>Zatímco frekvence pamětí je dnes maximálně asi 800 MHz (DDR), frekvence procesorů se dostala na hranici 4 GHz</a:t>
            </a:r>
          </a:p>
          <a:p>
            <a:pPr eaLnBrk="1" hangingPunct="1"/>
            <a:r>
              <a:rPr lang="cs-CZ" altLang="cs-CZ" sz="1700" b="1" dirty="0"/>
              <a:t>Operační paměť</a:t>
            </a:r>
            <a:r>
              <a:rPr lang="cs-CZ" altLang="cs-CZ" sz="1700" dirty="0"/>
              <a:t> je několikrát </a:t>
            </a:r>
            <a:r>
              <a:rPr lang="cs-CZ" altLang="cs-CZ" sz="1700" b="1" dirty="0"/>
              <a:t>pomalejší</a:t>
            </a:r>
            <a:r>
              <a:rPr lang="cs-CZ" altLang="cs-CZ" sz="1700" dirty="0"/>
              <a:t> než procesor</a:t>
            </a:r>
          </a:p>
          <a:p>
            <a:pPr eaLnBrk="1" hangingPunct="1"/>
            <a:r>
              <a:rPr lang="cs-CZ" altLang="cs-CZ" sz="1700" dirty="0"/>
              <a:t>Aby procesor neustále nezahálel čekáním na přečtení dat z paměti, musí v sobě integrovat vyrovnávací paměť - </a:t>
            </a:r>
            <a:r>
              <a:rPr lang="cs-CZ" altLang="cs-CZ" sz="1700" b="1" dirty="0" err="1"/>
              <a:t>cache</a:t>
            </a:r>
            <a:r>
              <a:rPr lang="cs-CZ" altLang="cs-CZ" sz="1700" dirty="0"/>
              <a:t>. </a:t>
            </a:r>
          </a:p>
          <a:p>
            <a:pPr eaLnBrk="1" hangingPunct="1"/>
            <a:r>
              <a:rPr lang="cs-CZ" altLang="cs-CZ" sz="1700" dirty="0"/>
              <a:t>Ta je rychlá, ale také drahá (</a:t>
            </a:r>
            <a:r>
              <a:rPr lang="cs-CZ" altLang="cs-CZ" sz="1700" b="1" dirty="0"/>
              <a:t>SRAM</a:t>
            </a:r>
            <a:r>
              <a:rPr lang="cs-CZ" altLang="cs-CZ" sz="1700" dirty="0"/>
              <a:t>) a uchovává aktuálně důležitá data (viz </a:t>
            </a:r>
            <a:r>
              <a:rPr lang="cs-CZ" altLang="cs-CZ" sz="1700" dirty="0" err="1"/>
              <a:t>pretentace</a:t>
            </a:r>
            <a:r>
              <a:rPr lang="cs-CZ" altLang="cs-CZ" sz="1700" dirty="0"/>
              <a:t> o </a:t>
            </a:r>
            <a:r>
              <a:rPr lang="cs-CZ" altLang="cs-CZ" sz="1700" dirty="0" err="1"/>
              <a:t>Cache</a:t>
            </a:r>
            <a:r>
              <a:rPr lang="cs-CZ" altLang="cs-CZ" sz="1700" dirty="0"/>
              <a:t>)</a:t>
            </a:r>
          </a:p>
          <a:p>
            <a:pPr eaLnBrk="1" hangingPunct="1"/>
            <a:r>
              <a:rPr lang="cs-CZ" altLang="cs-CZ" sz="1700" b="1" dirty="0"/>
              <a:t>Úspěšnost</a:t>
            </a:r>
            <a:r>
              <a:rPr lang="cs-CZ" altLang="cs-CZ" sz="1700" dirty="0"/>
              <a:t> nalezení potřebných informací v </a:t>
            </a:r>
            <a:r>
              <a:rPr lang="cs-CZ" altLang="cs-CZ" sz="1700" dirty="0" err="1"/>
              <a:t>cache</a:t>
            </a:r>
            <a:r>
              <a:rPr lang="cs-CZ" altLang="cs-CZ" sz="1700" dirty="0"/>
              <a:t> je u nových procesorů velmi vysoká - průměrně kolem </a:t>
            </a:r>
            <a:r>
              <a:rPr lang="cs-CZ" altLang="cs-CZ" sz="1700" b="1" dirty="0"/>
              <a:t>95 procent</a:t>
            </a:r>
            <a:r>
              <a:rPr lang="cs-CZ" altLang="cs-CZ" sz="1700" dirty="0"/>
              <a:t> a více</a:t>
            </a:r>
          </a:p>
          <a:p>
            <a:pPr eaLnBrk="1" hangingPunct="1"/>
            <a:r>
              <a:rPr lang="cs-CZ" altLang="cs-CZ" sz="1700" dirty="0"/>
              <a:t>Trend poslední doby je neustálé </a:t>
            </a:r>
            <a:r>
              <a:rPr lang="cs-CZ" altLang="cs-CZ" sz="1700" b="1" dirty="0"/>
              <a:t>zvětšování velikosti </a:t>
            </a:r>
            <a:r>
              <a:rPr lang="cs-CZ" altLang="cs-CZ" sz="1700" b="1" dirty="0" err="1"/>
              <a:t>cache</a:t>
            </a:r>
            <a:r>
              <a:rPr lang="cs-CZ" altLang="cs-CZ" sz="1700" b="1" dirty="0"/>
              <a:t> </a:t>
            </a:r>
            <a:r>
              <a:rPr lang="cs-CZ" altLang="cs-CZ" sz="1700" dirty="0"/>
              <a:t>(několik MB)</a:t>
            </a:r>
          </a:p>
          <a:p>
            <a:pPr eaLnBrk="1" hangingPunct="1"/>
            <a:r>
              <a:rPr lang="cs-CZ" altLang="cs-CZ" sz="1700" dirty="0"/>
              <a:t>Pokud počítač vykonává více programů  v multitaskingu,  dochází k rychlému přepínání úloh a  </a:t>
            </a:r>
            <a:r>
              <a:rPr lang="cs-CZ" altLang="cs-CZ" sz="1700" dirty="0" err="1"/>
              <a:t>cache</a:t>
            </a:r>
            <a:r>
              <a:rPr lang="cs-CZ" altLang="cs-CZ" sz="1700" dirty="0"/>
              <a:t> sdílí více programů. </a:t>
            </a:r>
          </a:p>
          <a:p>
            <a:pPr eaLnBrk="1" hangingPunct="1"/>
            <a:r>
              <a:rPr lang="cs-CZ" altLang="cs-CZ" sz="1700" dirty="0"/>
              <a:t>Čím větší </a:t>
            </a:r>
            <a:r>
              <a:rPr lang="cs-CZ" altLang="cs-CZ" sz="1700" dirty="0" err="1"/>
              <a:t>cache</a:t>
            </a:r>
            <a:r>
              <a:rPr lang="cs-CZ" altLang="cs-CZ" sz="1700" dirty="0"/>
              <a:t> je, tím vyšší výkon - v opačném případě je při přechodu mezi programy nutné zapsat stav </a:t>
            </a:r>
            <a:r>
              <a:rPr lang="cs-CZ" altLang="cs-CZ" sz="1700" dirty="0" err="1"/>
              <a:t>cache</a:t>
            </a:r>
            <a:r>
              <a:rPr lang="cs-CZ" altLang="cs-CZ" sz="1700" dirty="0"/>
              <a:t> do RAM a načíst jinou sadu dat z RAM.</a:t>
            </a:r>
          </a:p>
          <a:p>
            <a:pPr eaLnBrk="1" hangingPunct="1"/>
            <a:r>
              <a:rPr lang="cs-CZ" altLang="cs-CZ" sz="1700" dirty="0"/>
              <a:t>Procesor stejného typu, ale s dvojnásobnou </a:t>
            </a:r>
            <a:r>
              <a:rPr lang="cs-CZ" altLang="cs-CZ" sz="1700" dirty="0" err="1"/>
              <a:t>cache</a:t>
            </a:r>
            <a:r>
              <a:rPr lang="cs-CZ" altLang="cs-CZ" sz="1700" dirty="0"/>
              <a:t> může být v tomto případě až o 30</a:t>
            </a:r>
            <a:r>
              <a:rPr lang="en-US" altLang="cs-CZ" sz="1700" dirty="0"/>
              <a:t>% </a:t>
            </a:r>
            <a:r>
              <a:rPr lang="cs-CZ" altLang="cs-CZ" sz="1700" dirty="0"/>
              <a:t>výkonnější</a:t>
            </a:r>
            <a:endParaRPr lang="cs-CZ" altLang="cs-CZ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F29192B-8D9F-4F11-AF5F-8C17E3489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 dirty="0"/>
              <a:t>Jak zvýšit výpočetní výkon?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4D5B4C7-4D71-4832-8D56-CF9ACA4E4A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altLang="cs-CZ" dirty="0"/>
              <a:t>Výkon moderních mikroprocesorů roste díky</a:t>
            </a:r>
          </a:p>
          <a:p>
            <a:pPr lvl="1"/>
            <a:r>
              <a:rPr lang="cs-CZ" altLang="cs-CZ" dirty="0"/>
              <a:t>Hledání nových metod práce mikroprocesoru</a:t>
            </a:r>
          </a:p>
          <a:p>
            <a:pPr lvl="1"/>
            <a:r>
              <a:rPr lang="cs-CZ" altLang="cs-CZ" dirty="0"/>
              <a:t>Zvyšování IPC (zlepšování metod dynamické paralelizace)</a:t>
            </a:r>
          </a:p>
          <a:p>
            <a:pPr lvl="1"/>
            <a:r>
              <a:rPr lang="cs-CZ" altLang="cs-CZ" dirty="0"/>
              <a:t>Zvětšování </a:t>
            </a:r>
            <a:r>
              <a:rPr lang="cs-CZ" altLang="cs-CZ" dirty="0" err="1"/>
              <a:t>Cache</a:t>
            </a:r>
            <a:endParaRPr lang="cs-CZ" altLang="cs-CZ" dirty="0"/>
          </a:p>
          <a:p>
            <a:pPr lvl="1"/>
            <a:r>
              <a:rPr lang="cs-CZ" altLang="cs-CZ" dirty="0"/>
              <a:t>Paralelizací (</a:t>
            </a:r>
            <a:r>
              <a:rPr lang="cs-CZ" altLang="cs-CZ" dirty="0" err="1"/>
              <a:t>hyperthreading</a:t>
            </a:r>
            <a:r>
              <a:rPr lang="cs-CZ" altLang="cs-CZ" dirty="0"/>
              <a:t>, více jader, SIMD)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DA909DC2-1C52-474C-BA3D-71B176044027}"/>
              </a:ext>
            </a:extLst>
          </p:cNvPr>
          <p:cNvSpPr txBox="1"/>
          <p:nvPr/>
        </p:nvSpPr>
        <p:spPr>
          <a:xfrm>
            <a:off x="1187624" y="5157192"/>
            <a:ext cx="698477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cs-CZ" dirty="0"/>
              <a:t>Všimněte si, že v tomto výčtu chybí zvyšování taktovací frekvence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5C42EAE-E656-49E8-86E0-81306AB2F9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Kontrolní otázky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7797E85-2681-40A2-98A0-BDDDB3F367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cs-CZ" altLang="cs-CZ" sz="1700" dirty="0"/>
              <a:t>Která z uvedených tvrzení jsou pravdivá</a:t>
            </a:r>
          </a:p>
          <a:p>
            <a:pPr lvl="1">
              <a:lnSpc>
                <a:spcPct val="80000"/>
              </a:lnSpc>
            </a:pPr>
            <a:r>
              <a:rPr lang="cs-CZ" altLang="cs-CZ" sz="1500" b="1" dirty="0" err="1"/>
              <a:t>Hyperthreading</a:t>
            </a:r>
            <a:r>
              <a:rPr lang="cs-CZ" altLang="cs-CZ" sz="1500" b="1" dirty="0"/>
              <a:t> lze provádět pouze na mikroprocesorech s IPC&gt;1</a:t>
            </a:r>
          </a:p>
          <a:p>
            <a:pPr lvl="1">
              <a:lnSpc>
                <a:spcPct val="80000"/>
              </a:lnSpc>
            </a:pPr>
            <a:r>
              <a:rPr lang="cs-CZ" altLang="cs-CZ" sz="1500" b="1" dirty="0"/>
              <a:t>VLIW procesory mají IPC&gt;1</a:t>
            </a:r>
          </a:p>
          <a:p>
            <a:pPr lvl="1">
              <a:lnSpc>
                <a:spcPct val="80000"/>
              </a:lnSpc>
            </a:pPr>
            <a:r>
              <a:rPr lang="cs-CZ" altLang="cs-CZ" sz="1500" b="1" dirty="0"/>
              <a:t>Pentium PRO má IPC&gt;1</a:t>
            </a:r>
          </a:p>
          <a:p>
            <a:pPr lvl="1">
              <a:lnSpc>
                <a:spcPct val="80000"/>
              </a:lnSpc>
            </a:pPr>
            <a:r>
              <a:rPr lang="cs-CZ" altLang="cs-CZ" sz="1500" dirty="0"/>
              <a:t>Některé </a:t>
            </a:r>
            <a:r>
              <a:rPr lang="cs-CZ" altLang="cs-CZ" sz="1500" dirty="0" err="1"/>
              <a:t>superskalární</a:t>
            </a:r>
            <a:r>
              <a:rPr lang="cs-CZ" altLang="cs-CZ" sz="1500" dirty="0"/>
              <a:t> mikroprocesory mají IPC&lt;1</a:t>
            </a:r>
          </a:p>
          <a:p>
            <a:pPr lvl="1">
              <a:lnSpc>
                <a:spcPct val="80000"/>
              </a:lnSpc>
            </a:pPr>
            <a:r>
              <a:rPr lang="cs-CZ" altLang="cs-CZ" sz="1500" dirty="0"/>
              <a:t>Čím vyšší frekvence tím vyšší IPC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cs-CZ" altLang="cs-CZ" sz="1500" dirty="0"/>
          </a:p>
          <a:p>
            <a:pPr>
              <a:lnSpc>
                <a:spcPct val="80000"/>
              </a:lnSpc>
            </a:pPr>
            <a:r>
              <a:rPr lang="cs-CZ" altLang="cs-CZ" sz="1700" dirty="0"/>
              <a:t>Jaké maximální taktovací frekvence dosáhly procesory pro počítače PC ? </a:t>
            </a:r>
            <a:r>
              <a:rPr lang="cs-CZ" altLang="cs-CZ" sz="1700" b="1" dirty="0"/>
              <a:t>4 GHz</a:t>
            </a:r>
          </a:p>
          <a:p>
            <a:pPr>
              <a:lnSpc>
                <a:spcPct val="80000"/>
              </a:lnSpc>
            </a:pPr>
            <a:r>
              <a:rPr lang="cs-CZ" altLang="cs-CZ" sz="1700" dirty="0"/>
              <a:t>Co je to </a:t>
            </a:r>
            <a:r>
              <a:rPr lang="cs-CZ" altLang="cs-CZ" sz="1700" dirty="0" err="1"/>
              <a:t>wafer</a:t>
            </a:r>
            <a:r>
              <a:rPr lang="cs-CZ" altLang="cs-CZ" sz="1700" dirty="0"/>
              <a:t> ? </a:t>
            </a:r>
            <a:r>
              <a:rPr lang="cs-CZ" altLang="cs-CZ" sz="1700" b="1" dirty="0"/>
              <a:t>Plát čistého křemíku, ze kterého se dělají procesory</a:t>
            </a:r>
            <a:r>
              <a:rPr lang="cs-CZ" altLang="cs-CZ" sz="1700" dirty="0"/>
              <a:t> </a:t>
            </a:r>
          </a:p>
          <a:p>
            <a:pPr>
              <a:lnSpc>
                <a:spcPct val="80000"/>
              </a:lnSpc>
            </a:pPr>
            <a:r>
              <a:rPr lang="cs-CZ" altLang="cs-CZ" sz="1700" dirty="0"/>
              <a:t>Výkon mikroprocesorů v letech 1975-1990 rostl především díky zvyšování frekvence nebo zvyšováním IPC? </a:t>
            </a:r>
            <a:r>
              <a:rPr lang="cs-CZ" altLang="cs-CZ" sz="1700" b="1" dirty="0"/>
              <a:t>Zvyšování frekvence</a:t>
            </a:r>
          </a:p>
          <a:p>
            <a:pPr>
              <a:lnSpc>
                <a:spcPct val="80000"/>
              </a:lnSpc>
            </a:pPr>
            <a:r>
              <a:rPr lang="cs-CZ" altLang="cs-CZ" sz="1700" dirty="0"/>
              <a:t>Výkon mikroprocesorů v letech 2004-2014 roste především díky zvyšování frekvence nebo zvyšováním IPC? </a:t>
            </a:r>
            <a:r>
              <a:rPr lang="cs-CZ" altLang="cs-CZ" sz="1700" b="1" dirty="0"/>
              <a:t>Zvyšování IPC</a:t>
            </a:r>
          </a:p>
          <a:p>
            <a:pPr>
              <a:lnSpc>
                <a:spcPct val="80000"/>
              </a:lnSpc>
            </a:pPr>
            <a:r>
              <a:rPr lang="cs-CZ" altLang="cs-CZ" sz="1700" dirty="0"/>
              <a:t>Výkon přepočtený na jeden tranzistor se neustále zvyšuje nebo snižuje ? </a:t>
            </a:r>
            <a:r>
              <a:rPr lang="cs-CZ" altLang="cs-CZ" sz="1700" b="1" dirty="0"/>
              <a:t>snižuje</a:t>
            </a:r>
          </a:p>
          <a:p>
            <a:pPr>
              <a:lnSpc>
                <a:spcPct val="80000"/>
              </a:lnSpc>
            </a:pPr>
            <a:r>
              <a:rPr lang="cs-CZ" altLang="cs-CZ" sz="1700" dirty="0"/>
              <a:t>Kolikrát klesne spotřeba mikroprocesoru snížením napájecího napětí na polovinu ? </a:t>
            </a:r>
            <a:r>
              <a:rPr lang="cs-CZ" altLang="cs-CZ" sz="1700" b="1" dirty="0"/>
              <a:t>4x</a:t>
            </a:r>
          </a:p>
          <a:p>
            <a:pPr>
              <a:lnSpc>
                <a:spcPct val="80000"/>
              </a:lnSpc>
            </a:pPr>
            <a:r>
              <a:rPr lang="cs-CZ" altLang="cs-CZ" sz="1700" dirty="0"/>
              <a:t>Kolikrát více tranzistorů se vejde na stejnou plochu čipu zdokonalením výrobní technologie na poloviční rozměr tranzistoru ? </a:t>
            </a:r>
            <a:r>
              <a:rPr lang="cs-CZ" altLang="cs-CZ" sz="1700" b="1" dirty="0"/>
              <a:t>4x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171A5B8-26A5-4B57-ADFA-553671B58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Výroba procesoru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CDC7ADD-C8C8-4226-BBAB-B6648EEEBF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1900"/>
              <a:t>Procesor se vyrábí z kruhové křemíkové desky označované jako </a:t>
            </a:r>
            <a:r>
              <a:rPr lang="cs-CZ" altLang="cs-CZ" sz="1900" b="1"/>
              <a:t>wafer</a:t>
            </a:r>
          </a:p>
          <a:p>
            <a:pPr eaLnBrk="1" hangingPunct="1"/>
            <a:r>
              <a:rPr lang="cs-CZ" altLang="cs-CZ" sz="1900" b="1"/>
              <a:t>Wafer</a:t>
            </a:r>
            <a:r>
              <a:rPr lang="cs-CZ" altLang="cs-CZ" sz="1900"/>
              <a:t> je přes fotomasku osvícen světlem o extrémně krátké vlnové délce a dále pak chemicky upravován</a:t>
            </a:r>
          </a:p>
          <a:p>
            <a:pPr eaLnBrk="1" hangingPunct="1"/>
            <a:r>
              <a:rPr lang="cs-CZ" altLang="cs-CZ" sz="1900"/>
              <a:t>Chemickou cestou vzniknou tranzistory a vodivé cesty </a:t>
            </a:r>
          </a:p>
          <a:p>
            <a:pPr eaLnBrk="1" hangingPunct="1"/>
            <a:r>
              <a:rPr lang="cs-CZ" altLang="cs-CZ" sz="1900"/>
              <a:t>Velká část čipů je defektní a ze zbylých funkčních jsou některé podařené méně, jiné více - méně hřejí</a:t>
            </a:r>
          </a:p>
          <a:p>
            <a:pPr eaLnBrk="1" hangingPunct="1"/>
            <a:r>
              <a:rPr lang="cs-CZ" altLang="cs-CZ" sz="1900"/>
              <a:t>Všechny funkční čipy  se otestují a dle přísných kritérii </a:t>
            </a:r>
            <a:r>
              <a:rPr lang="cs-CZ" altLang="cs-CZ" sz="1900" b="1"/>
              <a:t>roztřídí</a:t>
            </a:r>
          </a:p>
          <a:p>
            <a:pPr eaLnBrk="1" hangingPunct="1"/>
            <a:r>
              <a:rPr lang="cs-CZ" altLang="cs-CZ" sz="1900"/>
              <a:t>Podle kvality čipu se nastaví násobič základní frekvence a další parametry</a:t>
            </a:r>
          </a:p>
          <a:p>
            <a:pPr eaLnBrk="1" hangingPunct="1"/>
            <a:r>
              <a:rPr lang="cs-CZ" altLang="cs-CZ" sz="1900"/>
              <a:t>Například procesory </a:t>
            </a:r>
            <a:r>
              <a:rPr lang="cs-CZ" altLang="cs-CZ" sz="1900" b="1"/>
              <a:t>Celeron</a:t>
            </a:r>
            <a:r>
              <a:rPr lang="cs-CZ" altLang="cs-CZ" sz="1900"/>
              <a:t> a </a:t>
            </a:r>
            <a:r>
              <a:rPr lang="cs-CZ" altLang="cs-CZ" sz="1900" b="1"/>
              <a:t>Pentium4</a:t>
            </a:r>
            <a:r>
              <a:rPr lang="cs-CZ" altLang="cs-CZ" sz="1900"/>
              <a:t> pocházejí se stejného waferu. Procesory Celeron se stávají ty čipy, které byly vyhodnoceny jako méně podařené a po jejich otestování u nich byly záměrně deaktivovány některé funkční bloky a snížen jejich výkon</a:t>
            </a:r>
            <a:endParaRPr lang="cs-CZ" altLang="cs-CZ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A24A70A-519C-4561-ABC4-DF0C20F3B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Kontrolní otázky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79F20F9-0AEA-4C21-9C10-F8CCC0035F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cs-CZ" altLang="cs-CZ" sz="2000" dirty="0"/>
              <a:t>Co je to </a:t>
            </a:r>
            <a:r>
              <a:rPr lang="cs-CZ" altLang="cs-CZ" sz="2000" dirty="0" err="1"/>
              <a:t>Pstate</a:t>
            </a:r>
            <a:r>
              <a:rPr lang="cs-CZ" altLang="cs-CZ" sz="2000" dirty="0"/>
              <a:t> ? –</a:t>
            </a:r>
            <a:r>
              <a:rPr lang="cs-CZ" altLang="cs-CZ" sz="2000" b="1" dirty="0"/>
              <a:t> performance </a:t>
            </a:r>
            <a:r>
              <a:rPr lang="cs-CZ" altLang="cs-CZ" sz="2000" b="1" dirty="0" err="1"/>
              <a:t>state</a:t>
            </a:r>
            <a:r>
              <a:rPr lang="cs-CZ" altLang="cs-CZ" sz="2000" b="1" dirty="0"/>
              <a:t> – kombinací frekvence a napětí</a:t>
            </a:r>
          </a:p>
          <a:p>
            <a:pPr>
              <a:lnSpc>
                <a:spcPct val="80000"/>
              </a:lnSpc>
            </a:pPr>
            <a:r>
              <a:rPr lang="cs-CZ" altLang="cs-CZ" sz="2000" dirty="0"/>
              <a:t>Menší tranzistor je rychlejší nebo pomalejší ? - </a:t>
            </a:r>
            <a:r>
              <a:rPr lang="cs-CZ" altLang="cs-CZ" sz="2000" b="1" dirty="0"/>
              <a:t>rychlejší</a:t>
            </a:r>
          </a:p>
          <a:p>
            <a:pPr>
              <a:lnSpc>
                <a:spcPct val="80000"/>
              </a:lnSpc>
            </a:pPr>
            <a:r>
              <a:rPr lang="cs-CZ" altLang="cs-CZ" sz="2000" dirty="0"/>
              <a:t>Čip s menší plochou a stejným počtem tranzistorů se zahřívá rychleji nebo pomaleji ? - </a:t>
            </a:r>
            <a:r>
              <a:rPr lang="cs-CZ" altLang="cs-CZ" sz="2000" b="1" dirty="0"/>
              <a:t>rychleji</a:t>
            </a:r>
          </a:p>
          <a:p>
            <a:pPr>
              <a:lnSpc>
                <a:spcPct val="80000"/>
              </a:lnSpc>
            </a:pPr>
            <a:r>
              <a:rPr lang="cs-CZ" altLang="cs-CZ" sz="2000" dirty="0"/>
              <a:t>Proč nelze </a:t>
            </a:r>
            <a:r>
              <a:rPr lang="cs-CZ" altLang="cs-CZ" sz="2000" dirty="0" err="1"/>
              <a:t>rešit</a:t>
            </a:r>
            <a:r>
              <a:rPr lang="cs-CZ" altLang="cs-CZ" sz="2000" dirty="0"/>
              <a:t> problém zahřívání moderních rychlých mikroprocesorů zvětšením plochy čipu ? – </a:t>
            </a:r>
            <a:r>
              <a:rPr lang="cs-CZ" altLang="cs-CZ" sz="2000" b="1" dirty="0"/>
              <a:t>přenosová rychlost</a:t>
            </a:r>
          </a:p>
          <a:p>
            <a:pPr>
              <a:lnSpc>
                <a:spcPct val="80000"/>
              </a:lnSpc>
            </a:pPr>
            <a:r>
              <a:rPr lang="cs-CZ" altLang="cs-CZ" sz="2000" dirty="0"/>
              <a:t>Vysvětlete zkratku TDP – </a:t>
            </a:r>
            <a:r>
              <a:rPr lang="cs-CZ" altLang="cs-CZ" sz="2000" b="1" dirty="0" err="1"/>
              <a:t>thermal</a:t>
            </a:r>
            <a:r>
              <a:rPr lang="cs-CZ" altLang="cs-CZ" sz="2000" b="1" dirty="0"/>
              <a:t> design </a:t>
            </a:r>
            <a:r>
              <a:rPr lang="cs-CZ" altLang="cs-CZ" sz="2000" b="1" dirty="0" err="1"/>
              <a:t>power</a:t>
            </a:r>
            <a:r>
              <a:rPr lang="cs-CZ" altLang="cs-CZ" sz="2000" b="1" dirty="0"/>
              <a:t> – udává, kolik tepla je z procesoru odvádět</a:t>
            </a:r>
          </a:p>
          <a:p>
            <a:pPr>
              <a:lnSpc>
                <a:spcPct val="80000"/>
              </a:lnSpc>
            </a:pPr>
            <a:r>
              <a:rPr lang="cs-CZ" altLang="cs-CZ" sz="2000" dirty="0"/>
              <a:t>Více stupňů </a:t>
            </a:r>
            <a:r>
              <a:rPr lang="cs-CZ" altLang="cs-CZ" sz="2000" dirty="0" err="1"/>
              <a:t>pipeline</a:t>
            </a:r>
            <a:r>
              <a:rPr lang="cs-CZ" altLang="cs-CZ" sz="2000" dirty="0"/>
              <a:t> způsobní zvýšení nebo snížení taktovací frekvence ? </a:t>
            </a:r>
            <a:r>
              <a:rPr lang="cs-CZ" altLang="cs-CZ" sz="2000" b="1" dirty="0"/>
              <a:t>zvýšení</a:t>
            </a:r>
          </a:p>
          <a:p>
            <a:pPr>
              <a:lnSpc>
                <a:spcPct val="80000"/>
              </a:lnSpc>
            </a:pPr>
            <a:r>
              <a:rPr lang="cs-CZ" altLang="cs-CZ" sz="2000" dirty="0"/>
              <a:t>Proč je nevýhodný mnohastupňový </a:t>
            </a:r>
            <a:r>
              <a:rPr lang="cs-CZ" altLang="cs-CZ" sz="2000" dirty="0" err="1"/>
              <a:t>pipelining</a:t>
            </a:r>
            <a:r>
              <a:rPr lang="cs-CZ" altLang="cs-CZ" sz="2000" dirty="0"/>
              <a:t> ? </a:t>
            </a:r>
            <a:r>
              <a:rPr lang="cs-CZ" altLang="cs-CZ" sz="2000" b="1" dirty="0"/>
              <a:t>Instrukce je nutné zbytečné rozdělovat do mnoha kroků</a:t>
            </a:r>
          </a:p>
          <a:p>
            <a:pPr>
              <a:lnSpc>
                <a:spcPct val="80000"/>
              </a:lnSpc>
            </a:pPr>
            <a:r>
              <a:rPr lang="cs-CZ" altLang="cs-CZ" sz="2000" dirty="0"/>
              <a:t>Proč je výhodný mnohastupňový </a:t>
            </a:r>
            <a:r>
              <a:rPr lang="cs-CZ" altLang="cs-CZ" sz="2000" dirty="0" err="1"/>
              <a:t>pipelining</a:t>
            </a:r>
            <a:r>
              <a:rPr lang="cs-CZ" altLang="cs-CZ" sz="2000" dirty="0"/>
              <a:t> ? – </a:t>
            </a:r>
            <a:r>
              <a:rPr lang="cs-CZ" altLang="cs-CZ" sz="2000" b="1" dirty="0"/>
              <a:t>vyšší frekvence</a:t>
            </a:r>
          </a:p>
          <a:p>
            <a:pPr>
              <a:lnSpc>
                <a:spcPct val="80000"/>
              </a:lnSpc>
            </a:pPr>
            <a:endParaRPr lang="cs-CZ" altLang="cs-CZ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9182B93-E8B5-413E-9692-635E405D93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Wafer</a:t>
            </a:r>
          </a:p>
        </p:txBody>
      </p:sp>
      <p:graphicFrame>
        <p:nvGraphicFramePr>
          <p:cNvPr id="6147" name="Object 5">
            <a:extLst>
              <a:ext uri="{FF2B5EF4-FFF2-40B4-BE49-F238E27FC236}">
                <a16:creationId xmlns:a16="http://schemas.microsoft.com/office/drawing/2014/main" id="{55204255-BB52-4AFA-8235-4E3C6C8E00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676400"/>
          <a:ext cx="4652963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PhotoPaint.Image.8" r:id="rId2" imgW="3685714" imgH="3742857" progId="CorelPhotoPaint.Image.8">
                  <p:embed/>
                </p:oleObj>
              </mc:Choice>
              <mc:Fallback>
                <p:oleObj name="CorelPhotoPaint.Image.8" r:id="rId2" imgW="3685714" imgH="3742857" progId="CorelPhotoPaint.Image.8">
                  <p:embed/>
                  <p:pic>
                    <p:nvPicPr>
                      <p:cNvPr id="6147" name="Object 5">
                        <a:extLst>
                          <a:ext uri="{FF2B5EF4-FFF2-40B4-BE49-F238E27FC236}">
                            <a16:creationId xmlns:a16="http://schemas.microsoft.com/office/drawing/2014/main" id="{55204255-BB52-4AFA-8235-4E3C6C8E00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76400"/>
                        <a:ext cx="4652963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6C1422-39A9-4FE7-9A5B-61858A69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Videa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AA17091-AD22-437F-B499-587091679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r>
              <a:rPr lang="cs-CZ" dirty="0">
                <a:hlinkClick r:id="rId2"/>
              </a:rPr>
              <a:t>https://videacesky.cz/video/jak-se-vyrabeji-procesory</a:t>
            </a:r>
            <a:endParaRPr lang="cs-CZ" dirty="0"/>
          </a:p>
          <a:p>
            <a:r>
              <a:rPr lang="cs-CZ" dirty="0">
                <a:hlinkClick r:id="rId3"/>
              </a:rPr>
              <a:t>https://www.youtube.com/watch?v=A0X9lkKBkTM</a:t>
            </a:r>
            <a:endParaRPr lang="cs-CZ" dirty="0"/>
          </a:p>
          <a:p>
            <a:r>
              <a:rPr lang="cs-CZ" dirty="0">
                <a:hlinkClick r:id="rId4"/>
              </a:rPr>
              <a:t>https://www.youtube.com/watch?v=SkLHEjhWaPA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963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074AE00-8820-4C79-B1C4-5F8B10D59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Zvyšování výkonu procesorů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ED17675-F4B2-4A65-9423-CEEC66A6E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1700" dirty="0"/>
              <a:t>Naivní pravidlo výkonu procesoru říká, že výkon je počet vykonaných instrukcí za čas </a:t>
            </a:r>
          </a:p>
          <a:p>
            <a:pPr eaLnBrk="1" hangingPunct="1"/>
            <a:r>
              <a:rPr lang="cs-CZ" altLang="cs-CZ" sz="1700" dirty="0"/>
              <a:t>Naivní výpočetní výkon =  počet instrukcí vykonaných během jednoho hodinového cyklu * počet hodinových cyklu za vteřinu (neboli frekvence)</a:t>
            </a:r>
          </a:p>
          <a:p>
            <a:pPr eaLnBrk="1" hangingPunct="1"/>
            <a:r>
              <a:rPr lang="cs-CZ" altLang="cs-CZ" sz="1700" b="1" dirty="0"/>
              <a:t>IPC</a:t>
            </a:r>
            <a:r>
              <a:rPr lang="cs-CZ" altLang="cs-CZ" sz="1700" dirty="0"/>
              <a:t> - </a:t>
            </a:r>
            <a:r>
              <a:rPr lang="cs-CZ" altLang="cs-CZ" sz="1700" dirty="0" err="1"/>
              <a:t>Instructions</a:t>
            </a:r>
            <a:r>
              <a:rPr lang="cs-CZ" altLang="cs-CZ" sz="1700" dirty="0"/>
              <a:t> per </a:t>
            </a:r>
            <a:r>
              <a:rPr lang="cs-CZ" altLang="cs-CZ" sz="1700" dirty="0" err="1"/>
              <a:t>clock</a:t>
            </a:r>
            <a:r>
              <a:rPr lang="cs-CZ" altLang="cs-CZ" sz="1700" dirty="0"/>
              <a:t> - Počet vykonaných instrukcí během jednoho hodinového cyklu je veličina závislá na architektuře čipu (počtu výpočetních jednotek, predikci větvení po podmínkách, velikosti </a:t>
            </a:r>
            <a:r>
              <a:rPr lang="cs-CZ" altLang="cs-CZ" sz="1700" dirty="0" err="1"/>
              <a:t>cache</a:t>
            </a:r>
            <a:r>
              <a:rPr lang="cs-CZ" altLang="cs-CZ" sz="1700" dirty="0"/>
              <a:t>...)</a:t>
            </a:r>
          </a:p>
          <a:p>
            <a:pPr eaLnBrk="1" hangingPunct="1"/>
            <a:r>
              <a:rPr lang="cs-CZ" altLang="cs-CZ" sz="1700" b="1" dirty="0" err="1"/>
              <a:t>Superskalární</a:t>
            </a:r>
            <a:r>
              <a:rPr lang="cs-CZ" altLang="cs-CZ" sz="1700" dirty="0"/>
              <a:t> procesor má </a:t>
            </a:r>
            <a:r>
              <a:rPr lang="cs-CZ" altLang="cs-CZ" sz="1700" b="1" dirty="0"/>
              <a:t>IPC</a:t>
            </a:r>
            <a:r>
              <a:rPr lang="en-US" altLang="cs-CZ" sz="1700" b="1" dirty="0"/>
              <a:t>&gt;1</a:t>
            </a:r>
            <a:endParaRPr lang="cs-CZ" altLang="cs-CZ" sz="1700" b="1" dirty="0"/>
          </a:p>
          <a:p>
            <a:pPr eaLnBrk="1" hangingPunct="1"/>
            <a:r>
              <a:rPr lang="cs-CZ" altLang="cs-CZ" sz="1700" dirty="0"/>
              <a:t>Frekvence je veličina závislá na rychlosti tranzistorů, množství stupňů </a:t>
            </a:r>
            <a:r>
              <a:rPr lang="cs-CZ" altLang="cs-CZ" sz="1700" dirty="0" err="1"/>
              <a:t>pipeline</a:t>
            </a:r>
            <a:r>
              <a:rPr lang="cs-CZ" altLang="cs-CZ" sz="1700" dirty="0"/>
              <a:t>  a  na teplotních podmínkách v čipu</a:t>
            </a:r>
          </a:p>
          <a:p>
            <a:pPr eaLnBrk="1" hangingPunct="1"/>
            <a:endParaRPr lang="cs-CZ" altLang="cs-CZ" sz="1700" dirty="0"/>
          </a:p>
          <a:p>
            <a:pPr eaLnBrk="1" hangingPunct="1"/>
            <a:r>
              <a:rPr lang="cs-CZ" altLang="cs-CZ" sz="1700" b="1" dirty="0"/>
              <a:t>Zvýšení výpočetního výkonu </a:t>
            </a:r>
            <a:r>
              <a:rPr lang="cs-CZ" altLang="cs-CZ" sz="1700" dirty="0"/>
              <a:t>procesoru je možné</a:t>
            </a:r>
          </a:p>
          <a:p>
            <a:pPr lvl="1" eaLnBrk="1" hangingPunct="1"/>
            <a:r>
              <a:rPr lang="cs-CZ" altLang="cs-CZ" sz="1700" b="1" dirty="0"/>
              <a:t>zvýšením IPC </a:t>
            </a:r>
            <a:r>
              <a:rPr lang="cs-CZ" altLang="cs-CZ" sz="1700" dirty="0"/>
              <a:t>(vylepšení architektury čipu)</a:t>
            </a:r>
          </a:p>
          <a:p>
            <a:pPr lvl="1" eaLnBrk="1" hangingPunct="1"/>
            <a:r>
              <a:rPr lang="cs-CZ" altLang="cs-CZ" sz="1700" b="1" dirty="0"/>
              <a:t>zvýšením frekvence </a:t>
            </a:r>
            <a:r>
              <a:rPr lang="cs-CZ" altLang="cs-CZ" sz="1700" dirty="0"/>
              <a:t>(zdokonalení výrobní technologie)</a:t>
            </a:r>
            <a:endParaRPr lang="cs-CZ" altLang="cs-CZ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adpis 1">
            <a:extLst>
              <a:ext uri="{FF2B5EF4-FFF2-40B4-BE49-F238E27FC236}">
                <a16:creationId xmlns:a16="http://schemas.microsoft.com/office/drawing/2014/main" id="{8B01D55F-FFB5-49E9-8066-0C1DA1FD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Zvyšování výkonu mikroprocesorů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E0B3F9B-1AB8-4B74-B1F2-D93174741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cs-CZ" b="1" dirty="0"/>
              <a:t>Příklad</a:t>
            </a:r>
          </a:p>
          <a:p>
            <a:pPr>
              <a:defRPr/>
            </a:pPr>
            <a:r>
              <a:rPr lang="cs-CZ" dirty="0"/>
              <a:t>Mikroprocesor s taktovací frekvencí 3 GHz vykoná v průměru 6 miliard operací za sekundu. Jaké je jeho průměrné IPC?</a:t>
            </a:r>
          </a:p>
          <a:p>
            <a:pPr>
              <a:defRPr/>
            </a:pPr>
            <a:endParaRPr lang="cs-CZ" dirty="0"/>
          </a:p>
          <a:p>
            <a:pPr>
              <a:defRPr/>
            </a:pPr>
            <a:r>
              <a:rPr lang="cs-CZ" b="1" dirty="0"/>
              <a:t>IPC</a:t>
            </a:r>
            <a:r>
              <a:rPr lang="cs-CZ" dirty="0"/>
              <a:t> = 6 000 000 000 / 3 000 000 000 = 2</a:t>
            </a:r>
          </a:p>
          <a:p>
            <a:pPr>
              <a:defRPr/>
            </a:pPr>
            <a:r>
              <a:rPr lang="cs-CZ" dirty="0"/>
              <a:t>Mikroprocesor vykoná v průměru 2 instrukce naráz v jednom taktu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Nadpis 1">
            <a:extLst>
              <a:ext uri="{FF2B5EF4-FFF2-40B4-BE49-F238E27FC236}">
                <a16:creationId xmlns:a16="http://schemas.microsoft.com/office/drawing/2014/main" id="{07F78FBC-31A2-4049-B9D5-E1A8EF31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Zvyšování výkonu mikroprocesorů</a:t>
            </a:r>
          </a:p>
        </p:txBody>
      </p:sp>
      <p:sp>
        <p:nvSpPr>
          <p:cNvPr id="9219" name="Zástupný symbol pro obsah 2">
            <a:extLst>
              <a:ext uri="{FF2B5EF4-FFF2-40B4-BE49-F238E27FC236}">
                <a16:creationId xmlns:a16="http://schemas.microsoft.com/office/drawing/2014/main" id="{DB30EDA4-F072-4213-837A-382532EC9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altLang="cs-CZ" b="1" dirty="0"/>
              <a:t>Příklad</a:t>
            </a:r>
          </a:p>
          <a:p>
            <a:r>
              <a:rPr lang="cs-CZ" altLang="cs-CZ" dirty="0"/>
              <a:t>Mikroprocesor s taktovací frekvencí 2 GHz má průměrné IPC=2,5. Kolik instrukcí za sekundu v průměru vykoná?</a:t>
            </a:r>
          </a:p>
          <a:p>
            <a:endParaRPr lang="cs-CZ" altLang="cs-CZ" dirty="0"/>
          </a:p>
          <a:p>
            <a:r>
              <a:rPr lang="cs-CZ" altLang="cs-CZ" dirty="0"/>
              <a:t>Průměrný počet instrukcí za sekundu = IPC x Frekvence = 2,5 x 2000000000 = 5 miliard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C1E0A42-9F7A-4338-9DFA-F644176AD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Zvyšování výkonu procesorů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0FEF52C-E1AE-4B74-A877-088519D1F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1900" dirty="0"/>
              <a:t>Od počátků procesorů rodiny x86 vzrostl výpočetní výkon více než 10000x. 1000x díky výrobní technologii (tj. díky vyšší frekvenci) a více než 10x díky propracovanější architektuře</a:t>
            </a:r>
          </a:p>
          <a:p>
            <a:pPr eaLnBrk="1" hangingPunct="1"/>
            <a:r>
              <a:rPr lang="cs-CZ" altLang="cs-CZ" sz="1900" dirty="0"/>
              <a:t>Počet transistorů se zvýšil z původních pár tisíc na dnešní miliardy</a:t>
            </a:r>
            <a:r>
              <a:rPr lang="cs-CZ" altLang="cs-CZ" dirty="0"/>
              <a:t> </a:t>
            </a:r>
          </a:p>
        </p:txBody>
      </p:sp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09F903BE-31BD-4A80-A605-4E900086B4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505200"/>
          <a:ext cx="5715000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PhotoPaint.Image.8" r:id="rId2" imgW="5714286" imgH="3098413" progId="CorelPhotoPaint.Image.8">
                  <p:embed/>
                </p:oleObj>
              </mc:Choice>
              <mc:Fallback>
                <p:oleObj name="CorelPhotoPaint.Image.8" r:id="rId2" imgW="5714286" imgH="3098413" progId="CorelPhotoPaint.Image.8">
                  <p:embed/>
                  <p:pic>
                    <p:nvPicPr>
                      <p:cNvPr id="10244" name="Object 4">
                        <a:extLst>
                          <a:ext uri="{FF2B5EF4-FFF2-40B4-BE49-F238E27FC236}">
                            <a16:creationId xmlns:a16="http://schemas.microsoft.com/office/drawing/2014/main" id="{09F903BE-31BD-4A80-A605-4E900086B4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05200"/>
                        <a:ext cx="5715000" cy="309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5">
            <a:extLst>
              <a:ext uri="{FF2B5EF4-FFF2-40B4-BE49-F238E27FC236}">
                <a16:creationId xmlns:a16="http://schemas.microsoft.com/office/drawing/2014/main" id="{4BD7244C-E414-429C-AE69-610E1C7C6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886200"/>
            <a:ext cx="3505200" cy="10064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cs-CZ" altLang="cs-CZ" sz="2000" dirty="0">
                <a:latin typeface="Times New Roman" panose="02020603050405020304" pitchFamily="18" charset="0"/>
              </a:rPr>
              <a:t>Pozor, osa y je v logaritmickém měřítku (kdyby byla v lineární, měl by graf tvar exponenciály)</a:t>
            </a:r>
            <a:endParaRPr lang="cs-CZ" altLang="cs-CZ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íť">
  <a:themeElements>
    <a:clrScheme name="Síť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íť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íť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íť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84CE8C14981BF4CBC493A3F7F132DCE" ma:contentTypeVersion="2" ma:contentTypeDescription="Vytvoří nový dokument" ma:contentTypeScope="" ma:versionID="eafae4565c518caa62d4da08735c7f48">
  <xsd:schema xmlns:xsd="http://www.w3.org/2001/XMLSchema" xmlns:xs="http://www.w3.org/2001/XMLSchema" xmlns:p="http://schemas.microsoft.com/office/2006/metadata/properties" xmlns:ns2="c03aa7f5-da92-46be-bbd5-752e8d8cfb59" targetNamespace="http://schemas.microsoft.com/office/2006/metadata/properties" ma:root="true" ma:fieldsID="4aa9e07a25eb4b13cbdf99461fe2be06" ns2:_="">
    <xsd:import namespace="c03aa7f5-da92-46be-bbd5-752e8d8cfb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3aa7f5-da92-46be-bbd5-752e8d8cfb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F9E182-B96A-4067-8BBE-9B0313D420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79D6C8-3115-40FF-BD85-34619055AE0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DCF5A46-2FEF-4E25-A62D-18496CE82C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3aa7f5-da92-46be-bbd5-752e8d8cfb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768</TotalTime>
  <Words>2629</Words>
  <Application>Microsoft Office PowerPoint</Application>
  <PresentationFormat>Předvádění na obrazovce (4:3)</PresentationFormat>
  <Paragraphs>210</Paragraphs>
  <Slides>30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30</vt:i4>
      </vt:variant>
    </vt:vector>
  </HeadingPairs>
  <TitlesOfParts>
    <vt:vector size="35" baseType="lpstr">
      <vt:lpstr>Arial</vt:lpstr>
      <vt:lpstr>Times New Roman</vt:lpstr>
      <vt:lpstr>Wingdings</vt:lpstr>
      <vt:lpstr>Síť</vt:lpstr>
      <vt:lpstr>CorelPhotoPaint.Image.8</vt:lpstr>
      <vt:lpstr>Zvyšování výkonu procesorů</vt:lpstr>
      <vt:lpstr>Prezentace aplikace PowerPoint</vt:lpstr>
      <vt:lpstr>Výroba procesoru</vt:lpstr>
      <vt:lpstr>Wafer</vt:lpstr>
      <vt:lpstr>Videa</vt:lpstr>
      <vt:lpstr>Zvyšování výkonu procesorů</vt:lpstr>
      <vt:lpstr>Zvyšování výkonu mikroprocesorů</vt:lpstr>
      <vt:lpstr>Zvyšování výkonu mikroprocesorů</vt:lpstr>
      <vt:lpstr>Zvyšování výkonu procesorů</vt:lpstr>
      <vt:lpstr>Problém spotřeby</vt:lpstr>
      <vt:lpstr>Problém spotřeby</vt:lpstr>
      <vt:lpstr>Problém spotřeby</vt:lpstr>
      <vt:lpstr>Prezentace aplikace PowerPoint</vt:lpstr>
      <vt:lpstr>Zmenšování tranzistorů</vt:lpstr>
      <vt:lpstr>Řešení problému spotřeby</vt:lpstr>
      <vt:lpstr>Řešení problému spotřeby</vt:lpstr>
      <vt:lpstr>Řešení problému spotřeby</vt:lpstr>
      <vt:lpstr>Řešení problému spotřeby AMD</vt:lpstr>
      <vt:lpstr>Problematika zahřívání</vt:lpstr>
      <vt:lpstr>Problematika zahřívání</vt:lpstr>
      <vt:lpstr>Problematiká zahřívání</vt:lpstr>
      <vt:lpstr>TDP</vt:lpstr>
      <vt:lpstr>Problém pipeline</vt:lpstr>
      <vt:lpstr>Problém pipeline</vt:lpstr>
      <vt:lpstr>Problém pipeline</vt:lpstr>
      <vt:lpstr>Problém pipeline</vt:lpstr>
      <vt:lpstr>Problém pomalé paměti</vt:lpstr>
      <vt:lpstr>Jak zvýšit výpočetní výkon?</vt:lpstr>
      <vt:lpstr>Kontrolní otázky</vt:lpstr>
      <vt:lpstr>Kontrolní otázky</vt:lpstr>
    </vt:vector>
  </TitlesOfParts>
  <Company>SPSE &amp; VOS Pardubice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 nadpisu</dc:title>
  <dc:creator>Administrator</dc:creator>
  <cp:lastModifiedBy>Čermák Karel</cp:lastModifiedBy>
  <cp:revision>49</cp:revision>
  <dcterms:created xsi:type="dcterms:W3CDTF">2006-11-01T13:42:25Z</dcterms:created>
  <dcterms:modified xsi:type="dcterms:W3CDTF">2022-10-10T10:53:28Z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0x010100584CE8C14981BF4CBC493A3F7F132DCE</vt:lpwstr>
  </property>
</Properties>
</file>