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handoutMasterIdLst>
    <p:handoutMasterId r:id="rId29"/>
  </p:handoutMasterIdLst>
  <p:sldIdLst>
    <p:sldId id="256" r:id="rId5"/>
    <p:sldId id="257" r:id="rId6"/>
    <p:sldId id="277" r:id="rId7"/>
    <p:sldId id="261" r:id="rId8"/>
    <p:sldId id="280" r:id="rId9"/>
    <p:sldId id="258" r:id="rId10"/>
    <p:sldId id="259" r:id="rId11"/>
    <p:sldId id="260" r:id="rId12"/>
    <p:sldId id="262" r:id="rId13"/>
    <p:sldId id="274" r:id="rId14"/>
    <p:sldId id="275" r:id="rId15"/>
    <p:sldId id="276" r:id="rId16"/>
    <p:sldId id="263" r:id="rId17"/>
    <p:sldId id="278" r:id="rId18"/>
    <p:sldId id="264" r:id="rId19"/>
    <p:sldId id="265" r:id="rId20"/>
    <p:sldId id="279" r:id="rId21"/>
    <p:sldId id="266" r:id="rId22"/>
    <p:sldId id="268" r:id="rId23"/>
    <p:sldId id="273" r:id="rId24"/>
    <p:sldId id="269" r:id="rId25"/>
    <p:sldId id="271" r:id="rId26"/>
    <p:sldId id="281" r:id="rId27"/>
    <p:sldId id="272" r:id="rId28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Čermák" userId="9a888007fbecaa3b" providerId="LiveId" clId="{CC503214-5D90-44F8-BC27-6D53B410BC0C}"/>
    <pc:docChg chg="modSld">
      <pc:chgData name="Karel Čermák" userId="9a888007fbecaa3b" providerId="LiveId" clId="{CC503214-5D90-44F8-BC27-6D53B410BC0C}" dt="2022-10-13T18:39:34.648" v="13" actId="20577"/>
      <pc:docMkLst>
        <pc:docMk/>
      </pc:docMkLst>
      <pc:sldChg chg="modSp mod">
        <pc:chgData name="Karel Čermák" userId="9a888007fbecaa3b" providerId="LiveId" clId="{CC503214-5D90-44F8-BC27-6D53B410BC0C}" dt="2022-10-13T18:39:34.648" v="13" actId="20577"/>
        <pc:sldMkLst>
          <pc:docMk/>
          <pc:sldMk cId="0" sldId="272"/>
        </pc:sldMkLst>
        <pc:spChg chg="mod">
          <ac:chgData name="Karel Čermák" userId="9a888007fbecaa3b" providerId="LiveId" clId="{CC503214-5D90-44F8-BC27-6D53B410BC0C}" dt="2022-10-13T18:39:34.648" v="13" actId="20577"/>
          <ac:spMkLst>
            <pc:docMk/>
            <pc:sldMk cId="0" sldId="272"/>
            <ac:spMk id="23555" creationId="{56AFA081-1520-452F-9952-400A8BCC3047}"/>
          </ac:spMkLst>
        </pc:spChg>
      </pc:sldChg>
    </pc:docChg>
  </pc:docChgLst>
  <pc:docChgLst>
    <pc:chgData name="Karel Čermák" userId="9a888007fbecaa3b" providerId="LiveId" clId="{AAC2EA16-2837-4510-9784-F1E443981396}"/>
    <pc:docChg chg="undo custSel modSld">
      <pc:chgData name="Karel Čermák" userId="9a888007fbecaa3b" providerId="LiveId" clId="{AAC2EA16-2837-4510-9784-F1E443981396}" dt="2022-10-10T10:55:22.264" v="554" actId="20577"/>
      <pc:docMkLst>
        <pc:docMk/>
      </pc:docMkLst>
      <pc:sldChg chg="modSp mod">
        <pc:chgData name="Karel Čermák" userId="9a888007fbecaa3b" providerId="LiveId" clId="{AAC2EA16-2837-4510-9784-F1E443981396}" dt="2022-10-10T10:55:22.264" v="554" actId="20577"/>
        <pc:sldMkLst>
          <pc:docMk/>
          <pc:sldMk cId="0" sldId="272"/>
        </pc:sldMkLst>
        <pc:spChg chg="mod">
          <ac:chgData name="Karel Čermák" userId="9a888007fbecaa3b" providerId="LiveId" clId="{AAC2EA16-2837-4510-9784-F1E443981396}" dt="2022-10-10T10:55:22.264" v="554" actId="20577"/>
          <ac:spMkLst>
            <pc:docMk/>
            <pc:sldMk cId="0" sldId="272"/>
            <ac:spMk id="23555" creationId="{56AFA081-1520-452F-9952-400A8BCC30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999129-E592-4058-8D4F-8AEBE2D2A7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7DABB23-19D4-42ED-AA4D-C5AD5B956C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7667B20-1C2B-4EC8-800F-6BD9A6FAADF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AA6C813-0E41-41F7-9C32-D98E6F5FC8C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8AA58D7-815F-4066-8978-75267062CE72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695445DC-B265-4662-9F69-50A817CB7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5D7EFD6-BAA8-4E71-89D2-7257A4AEE36E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0C551F96-C660-459A-8FA8-AF31139AA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A66D3C03-6F3B-4FC8-8375-F111B5F0D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205D0672-F469-44A4-AAF8-44F7FC5F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103DF002-8009-4D87-9FBD-79ACD4B6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1A01A61C-8604-4A05-91E7-3A6DD4BD1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333DB41-0855-4B10-8E09-F607E1930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35076454-4394-4234-A944-9139948DF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4D31AE85-EA63-42FE-95B3-7BCEFDEA9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99F22F8D-DE03-4D44-BA02-7F8C3C540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4B55BE33-DD19-4B95-B913-AE445ABD5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203703F7-F512-4D83-B056-52271F85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7C6A1C1-FD0B-4B98-862D-5790321DC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AAE08D29-5535-44DD-B4B0-0B2033209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081359C-DE9F-4C9D-A2B1-30C419779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1B4490B-6566-4945-B266-CCFA0E51B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CAF6B793-5638-4E7B-8F39-5340E0DC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7BC0FEE-1204-43BA-9F9C-C293B977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35E23FEB-9585-4166-A0A6-442C40C36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E4185C4B-FE8F-42AA-81CA-C63BE498C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8B7F1B4E-A3E4-4661-91F2-E49ACC00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689001F7-26B0-4258-8580-9919DBB5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465171D8-E5F1-4EA7-B52F-1E067E385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5A457BF5-9B9B-4336-BD70-48DC1FDED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BB2FADCB-B52F-48D8-A3F7-E13FFEA5E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CFEECEF0-D916-41FC-A639-9B24C12E9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85EED48D-30EC-4622-A18C-A7403AF3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9E1FCF9-08FC-41D0-BAB6-50A8F03B5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C50E9A4A-446D-4B1B-AE87-B2E731033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501BD52F-F82B-48A4-A1EF-038F4CD52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A87A5505-77F3-4B24-A6AA-D4C6DF8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70B83ED0-CFC5-4F66-A57F-D4402986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F1FC2566-7418-4489-B28C-5F300F933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AF9C262B-99BC-4996-B1D0-1CCF95DB43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8786B5FE-0D8E-40EE-9EF2-39C967C7EE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C0E4C8D1-39E6-46D8-B4F0-FA1A0F1D2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01FFA-EE0E-488E-BBB4-0EA51B8BF97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63675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9619FD-DBEE-4570-89F7-A9BFB452DD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F620FD-AE55-41F2-8CF4-F6788C23D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BF9831F-79B4-431F-B8FF-30298E0D9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3C91B-16D8-4EAA-AF2A-27B731721F62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142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4FA6E9-1D9A-4442-8036-17D88DD310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32F107-620A-4115-AB27-DD0A7E81C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28EFF3-688F-4943-9748-B8F7B7397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3D4E8-4262-4A6F-AD6D-E1D16C5B2D3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530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E0F92C-DCA6-497D-BF24-A5946972D5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3D55CD-8A9F-4E66-9F0E-9052C9F851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53CD85E-3917-4917-989D-724141234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00F2D-225C-4150-9729-1306BB3E70B0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73481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DA4B0F-C3B7-45F3-B18E-B9FEAF509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154C09-48CD-4F99-9A9D-3543200490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60DDFA6-3CE9-4FD0-8BDC-547125B098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D736B-305B-45DA-B34E-F27581EC63B6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08421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809A02-85D6-4EB1-ABF6-3203F5C5E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BFD393-7DA5-4232-807D-9BC2BA4E67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391A0A-1FC6-427B-B848-8CED4C65E9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A1142-BDFD-4C82-9FE1-B77B76B6F491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93055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106AB7-A849-4B96-9BF0-69B5632D6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88354B0-9CE0-46FB-9088-72B7AB952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056E87C-A3E6-45E9-8522-7769C6FF4F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D9C92-9D08-4DFF-9AA5-9FC44F3491C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8735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E926B8F-1375-4CE8-B806-9392A7F01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86168-B39C-4DFB-A845-EA0333785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CD55FFE-B391-42ED-A236-B93BC62CB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BD570-8F61-4E67-ADDE-4337FA0C382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53516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41A209C-A3DC-48D7-A6A1-12B8D01262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A6FFC80-BC39-47B8-A35A-2ADD873F7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C8AD94D-D93D-4CA3-8836-B2EE5392C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FEEAC-41F2-4076-81AE-83993CF32A1A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61754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16B9BB-4B6B-4127-A3C1-EEFA07291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50E8DB-6D11-4821-8678-1CEEA4E12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63B40BB-237B-4982-9931-49BFA08CA8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30C82-8BF9-4458-BAD6-E2C1BF5A6A93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5816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27F12F-9293-4479-8956-59300F699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C0BEE5-9BE7-401B-AFFF-121B29F129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64431FE-DFDC-4FA8-A93F-5619D25131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6EEA4-FF8B-4F73-8B53-E6CEF7039B1E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91256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257C932B-FFB5-464E-B95E-D5524AECB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106B7E-43DA-4812-BAFB-522292489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2C120A-0264-4718-9C06-AD1C2C733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038F7BD2-121F-499B-9328-71B623A649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17910579-7D25-46CF-B70E-045FB1181E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cs-CZ" altLang="en-US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80A73A7C-73AE-4D99-81D0-53EBAFF762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72DE009-0F86-4B97-BA3E-4C1F3561278C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706D664D-4375-4F29-B70A-E5A07F5D1DF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83460D2C-8051-41EA-B5E2-C69B7641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94702E88-24CA-4A91-809B-5006DD815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3CA338FA-5BC2-4B85-8C7B-58B7E710F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AC00DD8D-41E7-4C2C-8711-701943B52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A6C85955-41AD-45E9-BAEC-E5C0D50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28B01AB4-F5AD-41BB-B878-6BC3EDC1B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14928D36-1FF9-4D67-8169-82D772F7D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0D071AC9-7BDE-4406-8AB6-B5D9361A1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5FFC87D1-10D0-4F7A-973A-E294BABAD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CE1847CF-FAEA-49D5-A526-B9DA1B9A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C14822F3-B927-4A59-B376-079448614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62539F7E-733B-496D-A58D-BA2B026C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CAE73D4F-2CFE-4177-858E-7A02D5D4A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5E192081-0B54-4FDB-A7E1-29B62F0F1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524FB180-7CA9-42AE-BF8C-A942054E8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0B8DB3C0-17D3-4D9A-BC31-EA9E95FB3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39815690-F39F-4B61-ACA1-6F5430D97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7F41E20A-A503-4699-B63A-89F75926C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EA56DAE2-87DA-45BB-B796-AD430B2B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74A46A91-1F54-4130-A686-2BBA49ECC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188EDC7B-9455-4344-BEE8-2F9E8B1E4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C2A4842C-63E7-4169-86A0-A5B2B2FB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3DAA0835-1BCB-49F7-B8C6-B8E34BBD2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7E61DA53-B2B9-457D-A068-E50CDC67C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F1FA565D-F0F7-44BA-8ABE-3D95EAE7B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09E0A7CF-9CE5-468C-BE72-4DBB62C46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F6DFF82B-C7F4-4534-A5E9-54F58BD3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C79FB308-8276-4BD5-989F-618699B5E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64BBD498-B1AD-4CD5-9A02-58DE0A29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27C23246-76C6-4DB4-A4B8-8235E1891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74C31C91-0CBB-492A-B8B8-1E4D5456F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.wikipedia.org/wiki/Paraleln%C3%AD_v%C3%BDpo%C4%8D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lakniha.cvut.cz/cs/predmet4643006.html" TargetMode="External"/><Relationship Id="rId2" Type="http://schemas.openxmlformats.org/officeDocument/2006/relationships/hyperlink" Target="https://www.fel.cvut.cz/cz/education/bk/predmety/47/51/p475180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Li7ConE_uk" TargetMode="External"/><Relationship Id="rId4" Type="http://schemas.openxmlformats.org/officeDocument/2006/relationships/hyperlink" Target="https://www.vutbr.cz/studenti/predmety/detail/21834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WLBmapcJRU" TargetMode="External"/><Relationship Id="rId2" Type="http://schemas.openxmlformats.org/officeDocument/2006/relationships/hyperlink" Target="https://www.youtube.com/watch?v=CUnQNTwmHH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ohW5jUrR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05AEC7C-CE8E-4D8D-8980-A140523051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 sz="4400" dirty="0" err="1"/>
              <a:t>Multicore</a:t>
            </a:r>
            <a:br>
              <a:rPr lang="cs-CZ" altLang="cs-CZ" sz="4400" dirty="0"/>
            </a:br>
            <a:r>
              <a:rPr lang="cs-CZ" altLang="cs-CZ" sz="4400" dirty="0" err="1"/>
              <a:t>Vícejádrové</a:t>
            </a:r>
            <a:r>
              <a:rPr lang="cs-CZ" altLang="cs-CZ" sz="4400" dirty="0"/>
              <a:t> mikroprocesory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863AC0C-4150-4FA2-88FC-7BA37AE55C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Hardware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>
            <a:extLst>
              <a:ext uri="{FF2B5EF4-FFF2-40B4-BE49-F238E27FC236}">
                <a16:creationId xmlns:a16="http://schemas.microsoft.com/office/drawing/2014/main" id="{63789683-6FC4-4795-BCBA-ECAF1BE3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Threads - Vlákna</a:t>
            </a:r>
          </a:p>
        </p:txBody>
      </p:sp>
      <p:sp>
        <p:nvSpPr>
          <p:cNvPr id="11267" name="Zástupný symbol pro obsah 2">
            <a:extLst>
              <a:ext uri="{FF2B5EF4-FFF2-40B4-BE49-F238E27FC236}">
                <a16:creationId xmlns:a16="http://schemas.microsoft.com/office/drawing/2014/main" id="{7241D783-D00B-48BC-B843-862A318B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1600"/>
              <a:t>Vlákna musí být vytvořena programátorem</a:t>
            </a:r>
          </a:p>
          <a:p>
            <a:r>
              <a:rPr lang="cs-CZ" altLang="cs-CZ" sz="1600"/>
              <a:t>Programátor se musí při psaní program zamyslet, které jeho části by mohly probíhat nezávisle na sobě paralelně</a:t>
            </a:r>
          </a:p>
          <a:p>
            <a:r>
              <a:rPr lang="cs-CZ" altLang="cs-CZ" sz="1600" b="1" u="sng"/>
              <a:t>Příklad:</a:t>
            </a:r>
          </a:p>
          <a:p>
            <a:r>
              <a:rPr lang="cs-CZ" altLang="cs-CZ" sz="1600"/>
              <a:t>Úkolem je uvařit k obědu smažený řízek, brambory, okurkový salát</a:t>
            </a:r>
          </a:p>
          <a:p>
            <a:r>
              <a:rPr lang="cs-CZ" altLang="cs-CZ" sz="1600"/>
              <a:t>Činnost lze rozdělit do několika vláken, která mohou být vykonávána současně</a:t>
            </a:r>
          </a:p>
          <a:p>
            <a:r>
              <a:rPr lang="cs-CZ" altLang="cs-CZ" sz="1600" b="1"/>
              <a:t>První vlákno </a:t>
            </a:r>
            <a:r>
              <a:rPr lang="cs-CZ" altLang="cs-CZ" sz="1600"/>
              <a:t>bude posloupnost instrukcí popisující výrobu okurkového salátu (oškrábej okurku, nastrouhej ji, přidej cukr, přidej ocet…)</a:t>
            </a:r>
          </a:p>
          <a:p>
            <a:r>
              <a:rPr lang="cs-CZ" altLang="cs-CZ" sz="1600" b="1"/>
              <a:t>Druhé vlákno </a:t>
            </a:r>
            <a:r>
              <a:rPr lang="cs-CZ" altLang="cs-CZ" sz="1600"/>
              <a:t>je sled povelů pro uvaření brambor (oškrábej brambory, nakrájej je na kostičky, nalej vodu, přidej sůl, vař….)</a:t>
            </a:r>
          </a:p>
          <a:p>
            <a:r>
              <a:rPr lang="cs-CZ" altLang="cs-CZ" sz="1600" b="1"/>
              <a:t>Třetí vlákno </a:t>
            </a:r>
            <a:r>
              <a:rPr lang="cs-CZ" altLang="cs-CZ" sz="1600"/>
              <a:t>je sled povelů, který popisuje, jak nakrájet maso a obalit ho ve strouhance…</a:t>
            </a:r>
          </a:p>
          <a:p>
            <a:r>
              <a:rPr lang="cs-CZ" altLang="cs-CZ" sz="1600"/>
              <a:t>Toto vlákno by šlo po nakrájení masa dála rozdělit na několik vláken, ve kterých by se mohl smažit každý řízek – vytvoříme tolik vláken, kolik máme prostředků (pánví a volných hořáků na sporáku), abychom mohli smažit více řízků paralelně</a:t>
            </a:r>
          </a:p>
          <a:p>
            <a:r>
              <a:rPr lang="cs-CZ" altLang="cs-CZ" sz="1600"/>
              <a:t>Nakonec výsledky všech vláken spojíme – vše servírujeme na talíři dohromady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>
            <a:extLst>
              <a:ext uri="{FF2B5EF4-FFF2-40B4-BE49-F238E27FC236}">
                <a16:creationId xmlns:a16="http://schemas.microsoft.com/office/drawing/2014/main" id="{C585CE60-BD81-47AA-B973-021B10B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Threads - Vlákna</a:t>
            </a:r>
          </a:p>
        </p:txBody>
      </p:sp>
      <p:sp>
        <p:nvSpPr>
          <p:cNvPr id="12291" name="Zástupný symbol pro obsah 2">
            <a:extLst>
              <a:ext uri="{FF2B5EF4-FFF2-40B4-BE49-F238E27FC236}">
                <a16:creationId xmlns:a16="http://schemas.microsoft.com/office/drawing/2014/main" id="{49E5CE74-F836-479D-AA17-9CF69B15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cs-CZ" sz="2000"/>
              <a:t>Některé programy nelze žádným způsobem rozdělit na vlákna, která by mohla probíhat paralelně</a:t>
            </a:r>
          </a:p>
          <a:p>
            <a:r>
              <a:rPr lang="cs-CZ" altLang="cs-CZ" sz="2000"/>
              <a:t>Takové programy, které nelze rozdělit na vlákna, poběží vždy stejně rychle bez ohledu na počet jader</a:t>
            </a:r>
          </a:p>
          <a:p>
            <a:endParaRPr lang="cs-CZ" altLang="cs-CZ" sz="2000"/>
          </a:p>
          <a:p>
            <a:r>
              <a:rPr lang="cs-CZ" altLang="cs-CZ" sz="2000" b="1" u="sng"/>
              <a:t>Příklad:</a:t>
            </a:r>
          </a:p>
          <a:p>
            <a:r>
              <a:rPr lang="cs-CZ" altLang="cs-CZ" sz="2000"/>
              <a:t>Úkolem je dojít ze školy zpět domů</a:t>
            </a:r>
          </a:p>
          <a:p>
            <a:r>
              <a:rPr lang="cs-CZ" altLang="cs-CZ" sz="2000"/>
              <a:t>Program lze napsat pouze jako jediný sled po sobě jdoucích kroků</a:t>
            </a:r>
          </a:p>
          <a:p>
            <a:pPr lvl="1"/>
            <a:r>
              <a:rPr lang="cs-CZ" altLang="cs-CZ" sz="2000"/>
              <a:t>Jdi 100 metrů na sever</a:t>
            </a:r>
          </a:p>
          <a:p>
            <a:pPr lvl="1"/>
            <a:r>
              <a:rPr lang="cs-CZ" altLang="cs-CZ" sz="2000"/>
              <a:t>Odboč doprava</a:t>
            </a:r>
          </a:p>
          <a:p>
            <a:pPr lvl="1"/>
            <a:r>
              <a:rPr lang="cs-CZ" altLang="cs-CZ" sz="2000"/>
              <a:t>Pokračuj 200 metrů rovně</a:t>
            </a:r>
          </a:p>
          <a:p>
            <a:pPr lvl="1"/>
            <a:r>
              <a:rPr lang="cs-CZ" altLang="cs-CZ" sz="2000"/>
              <a:t>Zahni doleva</a:t>
            </a:r>
          </a:p>
          <a:p>
            <a:pPr lvl="1"/>
            <a:r>
              <a:rPr lang="cs-CZ" altLang="cs-CZ" sz="2000"/>
              <a:t>Atd…</a:t>
            </a:r>
          </a:p>
          <a:p>
            <a:pPr lvl="1"/>
            <a:endParaRPr lang="cs-CZ" altLang="cs-CZ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>
            <a:extLst>
              <a:ext uri="{FF2B5EF4-FFF2-40B4-BE49-F238E27FC236}">
                <a16:creationId xmlns:a16="http://schemas.microsoft.com/office/drawing/2014/main" id="{58614EE9-57DB-429D-A42A-A95F72C1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/>
              <a:t>Threads - Vlákna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CCA1875-8A54-48F0-BD86-EF8513D2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cs-CZ" sz="2000" dirty="0"/>
              <a:t>Některé programy lze dělit na vlákna téměř neomezeně</a:t>
            </a:r>
          </a:p>
          <a:p>
            <a:pPr>
              <a:defRPr/>
            </a:pPr>
            <a:endParaRPr lang="cs-CZ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cs-CZ" sz="2000" b="1" u="sng" dirty="0"/>
              <a:t>Příklad:</a:t>
            </a:r>
          </a:p>
          <a:p>
            <a:pPr>
              <a:defRPr/>
            </a:pPr>
            <a:r>
              <a:rPr lang="cs-CZ" sz="2000" dirty="0"/>
              <a:t>Hledání výsledku „hrubou silou“</a:t>
            </a:r>
          </a:p>
          <a:p>
            <a:pPr>
              <a:defRPr/>
            </a:pPr>
            <a:r>
              <a:rPr lang="cs-CZ" sz="2000" dirty="0"/>
              <a:t>Najděte klíč o délce 5 znaků potřebný k odemčení zašifrovaného dokumentu</a:t>
            </a:r>
          </a:p>
          <a:p>
            <a:pPr>
              <a:defRPr/>
            </a:pPr>
            <a:r>
              <a:rPr lang="cs-CZ" sz="2000" dirty="0"/>
              <a:t>První vlákno bude zkoušet všechny kombinací začínající A…..</a:t>
            </a:r>
          </a:p>
          <a:p>
            <a:pPr>
              <a:defRPr/>
            </a:pPr>
            <a:r>
              <a:rPr lang="cs-CZ" sz="2000" dirty="0"/>
              <a:t>Druhé vlákno bude zkoušet všechny kombinací začínající B…..</a:t>
            </a:r>
          </a:p>
          <a:p>
            <a:pPr>
              <a:defRPr/>
            </a:pPr>
            <a:r>
              <a:rPr lang="cs-CZ" sz="2000" dirty="0"/>
              <a:t>Třetí vlákno bude zkoušet všechny kombinací začínající C…..</a:t>
            </a:r>
          </a:p>
          <a:p>
            <a:pPr>
              <a:defRPr/>
            </a:pPr>
            <a:r>
              <a:rPr lang="cs-CZ" sz="2000" dirty="0"/>
              <a:t>………..</a:t>
            </a:r>
          </a:p>
          <a:p>
            <a:pPr>
              <a:defRPr/>
            </a:pP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B3C03F0-E526-415D-993F-D10D84F94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Paralelní programování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36E7851-2C6F-489A-9913-7D9845275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Programování paralelních aplikací je intelektuálně mimořádně náročná činnost</a:t>
            </a:r>
          </a:p>
          <a:p>
            <a:pPr eaLnBrk="1" hangingPunct="1">
              <a:lnSpc>
                <a:spcPct val="90000"/>
              </a:lnSpc>
            </a:pPr>
            <a:r>
              <a:rPr lang="cs-CZ" sz="1600" dirty="0">
                <a:hlinkClick r:id="rId2"/>
              </a:rPr>
              <a:t>https://cs.wikipedia.org/wiki/Paraleln%C3%AD_v%C3%BDpo%C4%8Dty</a:t>
            </a:r>
            <a:endParaRPr lang="cs-CZ" altLang="cs-CZ" sz="1600" dirty="0"/>
          </a:p>
          <a:p>
            <a:pPr eaLnBrk="1" hangingPunct="1">
              <a:lnSpc>
                <a:spcPct val="90000"/>
              </a:lnSpc>
            </a:pPr>
            <a:r>
              <a:rPr lang="cs-CZ" altLang="cs-CZ" sz="2100" dirty="0"/>
              <a:t>Přináší řadu úskalí – 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1800" dirty="0"/>
              <a:t>Vymyslet zcela nový paralelní algoritmus - to je to úplně nejtěžší a ty nejdokonalejší paralelní algoritmy chápe jen pár lidí na celém světě (např. paralelní násobení matic nebo řazení polí s logaritmickou složitostí)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1800" dirty="0"/>
              <a:t>Jak rozdělit program na nezávislá vlákna a jaký bude optimální počet vláken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1800" dirty="0"/>
              <a:t>Synchronizace vláken (některé akce prováděné v jednom vlákně lze provádět až po dokončení akcí v jiném vlákně)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1800" dirty="0"/>
              <a:t>Sdílení společných prostředků (soubory, paměť, vstupy a výstupy)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1800" dirty="0"/>
              <a:t>Slučování mezivýsledků jednotlivých vláken do finálního výsledku</a:t>
            </a:r>
          </a:p>
          <a:p>
            <a:pPr lvl="2" eaLnBrk="1" hangingPunct="1">
              <a:lnSpc>
                <a:spcPct val="90000"/>
              </a:lnSpc>
            </a:pPr>
            <a:r>
              <a:rPr lang="cs-CZ" altLang="cs-CZ" sz="1800" dirty="0"/>
              <a:t>Zamezení </a:t>
            </a:r>
            <a:r>
              <a:rPr lang="cs-CZ" altLang="cs-CZ" sz="1800" b="1" dirty="0" err="1"/>
              <a:t>deadlocků</a:t>
            </a:r>
            <a:endParaRPr lang="cs-CZ" altLang="cs-CZ" sz="1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B52E33-2E9C-4D3C-808D-D51B01B7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Paralelní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C42113-F67F-44BF-83E0-A5250DDE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1800" dirty="0"/>
              <a:t>Paralelní systémy a programování bývají nejobtížnějším předmětem vysokoškolského studia IT oborů</a:t>
            </a:r>
          </a:p>
          <a:p>
            <a:pPr marL="0" indent="0">
              <a:buNone/>
            </a:pPr>
            <a:endParaRPr lang="cs-CZ" sz="1800" dirty="0"/>
          </a:p>
          <a:p>
            <a:r>
              <a:rPr lang="cs-CZ" sz="1800" dirty="0"/>
              <a:t>Pár odkazů pro inspiraci při úvahách o vašem budoucím studiu</a:t>
            </a:r>
          </a:p>
          <a:p>
            <a:pPr lvl="1"/>
            <a:r>
              <a:rPr lang="cs-CZ" sz="1800" dirty="0">
                <a:hlinkClick r:id="rId2"/>
              </a:rPr>
              <a:t>https://www.fel.cvut.cz/cz/education/bk/predmety/47/51/p4751806.html</a:t>
            </a:r>
            <a:endParaRPr lang="cs-CZ" sz="1800" dirty="0"/>
          </a:p>
          <a:p>
            <a:pPr lvl="1"/>
            <a:r>
              <a:rPr lang="cs-CZ" sz="1800" dirty="0">
                <a:hlinkClick r:id="rId3"/>
              </a:rPr>
              <a:t>http://bilakniha.cvut.cz/cs/predmet4643006.html</a:t>
            </a:r>
            <a:endParaRPr lang="cs-CZ" sz="1800" dirty="0"/>
          </a:p>
          <a:p>
            <a:pPr lvl="1"/>
            <a:r>
              <a:rPr lang="cs-CZ" sz="1800" dirty="0">
                <a:hlinkClick r:id="rId4"/>
              </a:rPr>
              <a:t>https://www.vutbr.cz/studenti/predmety/detail/218349</a:t>
            </a:r>
            <a:endParaRPr lang="cs-CZ" sz="1800" dirty="0"/>
          </a:p>
          <a:p>
            <a:endParaRPr lang="cs-CZ" sz="1800" dirty="0"/>
          </a:p>
          <a:p>
            <a:r>
              <a:rPr lang="cs-CZ" sz="1800" dirty="0"/>
              <a:t>Největším odborník na toto téma je u nás prof. Tvrdík (děkan FIT ČVUT)</a:t>
            </a:r>
          </a:p>
          <a:p>
            <a:pPr lvl="1"/>
            <a:r>
              <a:rPr lang="cs-CZ" sz="1400" dirty="0">
                <a:hlinkClick r:id="rId5"/>
              </a:rPr>
              <a:t>https://www.youtube.com/watch?v=GoPvT7MZIzo</a:t>
            </a:r>
          </a:p>
          <a:p>
            <a:pPr lvl="1"/>
            <a:r>
              <a:rPr lang="cs-CZ" sz="1400" dirty="0">
                <a:hlinkClick r:id="rId5"/>
              </a:rPr>
              <a:t>https://www.youtube.com/watch?v=rDTVK06Kpsc</a:t>
            </a:r>
          </a:p>
          <a:p>
            <a:pPr lvl="1"/>
            <a:r>
              <a:rPr lang="cs-CZ" sz="1400" dirty="0">
                <a:hlinkClick r:id="rId5"/>
              </a:rPr>
              <a:t>https://www.youtube.com/watch?v=6Li7ConE_uk</a:t>
            </a:r>
            <a:r>
              <a:rPr lang="cs-CZ" sz="1400" dirty="0"/>
              <a:t>  (zde například od cca 38. minuty uvidíte trochu lepší </a:t>
            </a:r>
            <a:r>
              <a:rPr lang="cs-CZ" sz="1400" dirty="0" err="1"/>
              <a:t>MergeSort</a:t>
            </a:r>
            <a:r>
              <a:rPr lang="cs-CZ" sz="1400" dirty="0"/>
              <a:t>)</a:t>
            </a:r>
          </a:p>
          <a:p>
            <a:pPr marL="344487" lvl="1" indent="0">
              <a:buNone/>
            </a:pPr>
            <a:endParaRPr lang="cs-CZ" sz="1400" dirty="0"/>
          </a:p>
          <a:p>
            <a:pPr marL="344487" lvl="1" indent="0">
              <a:buNone/>
            </a:pPr>
            <a:r>
              <a:rPr lang="cs-CZ" sz="1400" dirty="0"/>
              <a:t>Zde zmíněná videa jsou jen na ukázku – nepouštějte si je celá, pouze si udělejte představu…</a:t>
            </a:r>
          </a:p>
          <a:p>
            <a:pPr lvl="1"/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99069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2524DEA-D273-4C8C-A1F2-925DC0637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Deadlock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0E79D6-F1ED-47A2-89DA-273028521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5122863" cy="5516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500"/>
              <a:t>Deadlock neboli uváznutí je jedním z nejnepříjemnějších fenoménů paralelního programování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Nejčastěji bývá demonstrován na příkladu tzv. „večeřících filozofů“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Kolem kulatého stolu sedí několik osob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Mezi osobami leží stejný počet vidliček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Aby se „filozof“ mohl najíst, potřebuje dvě vidličky (do každé ruky jednu)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Fungování každého filozofa je popsáno jedním vláknem programu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První instrukcí všech vláken je povel „uchop vidličku levou rukou“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Vlákna se provádějí paralelně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Všichni tak uchopí vidličku nalevo do levé ruky, všechny vidličky jsou zvednuté, na stole nezůstala žádná volná vidlička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Program všech vláken pokračuje povelem „uchop druhou vidličku do pravé ruky“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V tuto chvíli se všechna vlákna „zaseknou“, protože nelze pokračovat, na stole není žádná volná vidlička a všichni filozofové jednu drží v ruce, čímž se </a:t>
            </a:r>
            <a:r>
              <a:rPr lang="cs-CZ" altLang="cs-CZ" sz="1500" b="1"/>
              <a:t>navzájem blokují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/>
              <a:t>Nastal </a:t>
            </a:r>
            <a:r>
              <a:rPr lang="cs-CZ" altLang="cs-CZ" sz="1500" b="1"/>
              <a:t>Deadlock</a:t>
            </a: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2D5E5CD7-AFEB-444D-965D-D4B7A2EC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060575"/>
            <a:ext cx="28575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4145F75-CF64-450F-AB4D-FC407EDCA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Deadlock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E306D9A-E95B-4EF4-80FF-E8B751176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 u="sng"/>
              <a:t>Jiný příklad deadlocku: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Paralelní program je rozdělen na vlákno A a vlákno B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Obě vlákna jsou zpracovávána paralelně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b="1"/>
              <a:t>Vlákno A</a:t>
            </a:r>
            <a:r>
              <a:rPr lang="cs-CZ" altLang="cs-CZ" sz="1700"/>
              <a:t>, potřebuje přístup k </a:t>
            </a:r>
            <a:r>
              <a:rPr lang="cs-CZ" altLang="cs-CZ" sz="1700" b="1"/>
              <a:t>tiskárně</a:t>
            </a:r>
            <a:r>
              <a:rPr lang="cs-CZ" altLang="cs-CZ" sz="1700"/>
              <a:t> a k </a:t>
            </a:r>
            <a:r>
              <a:rPr lang="cs-CZ" altLang="cs-CZ" sz="1700" b="1"/>
              <a:t>souboru</a:t>
            </a:r>
            <a:r>
              <a:rPr lang="cs-CZ" altLang="cs-CZ" sz="1700"/>
              <a:t> XY.TXT, aby mohlo pokračovat dále. Soubor XY.TXT je tímto vláknem otevřen a lze do něj zapisovat, ale tiskárnu používá vlákno B, takže vlákno A musí čekat na uvolnění přístupu k tiskárně (obě vlákna nemůže posílat data tiskárně současně – vznikl by chaotický výtisk)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b="1"/>
              <a:t>Vlákno B</a:t>
            </a:r>
            <a:r>
              <a:rPr lang="cs-CZ" altLang="cs-CZ" sz="1700"/>
              <a:t>, potřebuje přístup k </a:t>
            </a:r>
            <a:r>
              <a:rPr lang="cs-CZ" altLang="cs-CZ" sz="1700" b="1"/>
              <a:t>tiskárně</a:t>
            </a:r>
            <a:r>
              <a:rPr lang="cs-CZ" altLang="cs-CZ" sz="1700"/>
              <a:t> a k </a:t>
            </a:r>
            <a:r>
              <a:rPr lang="cs-CZ" altLang="cs-CZ" sz="1700" b="1"/>
              <a:t>souboru</a:t>
            </a:r>
            <a:r>
              <a:rPr lang="cs-CZ" altLang="cs-CZ" sz="1700"/>
              <a:t> XY.TXT, aby mohlo pokračovat dále. Vlákno právě používá tiskárnu, ale nemůže zapisovat do souboru XY.TXT, protože tento soubor je otevřen vláknem A, takže vlákno B musí čekat na uvolnění přístupu k souboru XY.TXT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Ani jedno z vláken nemůže pokračovat dále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Je zřejmě, že obě vlákna budou čekat donekonečna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Došlo k </a:t>
            </a:r>
            <a:r>
              <a:rPr lang="cs-CZ" altLang="cs-CZ" sz="1700" b="1"/>
              <a:t>deadlocku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/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Programátor paralelního programu musí mít velmi dobře promyšleno, aby k takovým situacím nedocházelo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0BE8C-9139-4FBD-8B4D-F63137B3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Deadlock</a:t>
            </a:r>
            <a:endParaRPr lang="cs-C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A46D32-A3E3-4CE4-9BA1-63400EAF0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078436"/>
            <a:ext cx="836327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Aby nastal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deadlock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musí být splněny tyto podmínky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0" lang="cs-CZ" altLang="cs-CZ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Vzájemné vyloučení 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Mutual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exclusion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– Sdílený prostředek může v jednom okamžiku používat jenom jedno vlákno (např. soubor, aby nedošlo k porušení konzistence dat nebo tiskárna, aby se netiskla směs dvou dokumentů)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Drž a čekej 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(Hold &amp;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waiit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- Vlákno může žádat o další prostředky, i když už má nějaké přiděleny.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Neodnímatelnost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(No-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preemption</a:t>
            </a:r>
            <a:r>
              <a:rPr lang="cs-CZ" altLang="cs-CZ" sz="1800" dirty="0">
                <a:latin typeface="Arial" panose="020B0604020202020204" pitchFamily="34" charset="0"/>
              </a:rPr>
              <a:t>) - 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Jakmile vlákno zmíněný prostředek vlastní, nelze mu ho bezpečně odejmout, musí ho samo vrátit.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cs-CZ" altLang="cs-C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Cyklické čekání 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Circular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</a:t>
            </a:r>
            <a:r>
              <a:rPr lang="cs-CZ" altLang="cs-CZ" sz="1800" dirty="0">
                <a:latin typeface="Arial" panose="020B0604020202020204" pitchFamily="34" charset="0"/>
              </a:rPr>
              <a:t>) – </a:t>
            </a:r>
            <a:r>
              <a:rPr kumimoji="0" lang="cs-CZ" alt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každé z vláken čeká na nějaký prostředek, nikdo nemůže pokračovat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2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8A9A5C8-CC29-4FA6-A647-BEB899AD6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Problematika multicore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765AE43-2203-4E65-ADB1-B447DE498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Zásadní otázka zní: Bude dvoujádrový procesor dvakrát výkonnější než </a:t>
            </a:r>
            <a:r>
              <a:rPr lang="cs-CZ" altLang="cs-CZ" sz="1700" dirty="0" err="1"/>
              <a:t>jednojádrový</a:t>
            </a:r>
            <a:r>
              <a:rPr lang="cs-CZ" altLang="cs-CZ" sz="1700" dirty="0"/>
              <a:t> ?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Odpověď zní: Obvykle ne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S dvojnásobnou rychlostí by tento procesor vykonal pouze dokonale paralelní program, ale takové neexistují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b="1" dirty="0" err="1"/>
              <a:t>Parallel</a:t>
            </a:r>
            <a:r>
              <a:rPr lang="cs-CZ" altLang="cs-CZ" sz="1700" b="1" dirty="0"/>
              <a:t> </a:t>
            </a:r>
            <a:r>
              <a:rPr lang="cs-CZ" altLang="cs-CZ" sz="1700" b="1" dirty="0" err="1"/>
              <a:t>portion</a:t>
            </a:r>
            <a:r>
              <a:rPr lang="cs-CZ" altLang="cs-CZ" sz="1700" dirty="0"/>
              <a:t> je podíl </a:t>
            </a:r>
            <a:r>
              <a:rPr lang="cs-CZ" altLang="cs-CZ" sz="1700" dirty="0" err="1"/>
              <a:t>paralelizovatelné</a:t>
            </a:r>
            <a:r>
              <a:rPr lang="cs-CZ" altLang="cs-CZ" sz="1700" dirty="0"/>
              <a:t> části programu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Je-li např. </a:t>
            </a:r>
            <a:r>
              <a:rPr lang="cs-CZ" altLang="cs-CZ" sz="1700" dirty="0" err="1"/>
              <a:t>Parallel</a:t>
            </a:r>
            <a:r>
              <a:rPr lang="cs-CZ" altLang="cs-CZ" sz="1700" dirty="0"/>
              <a:t> </a:t>
            </a:r>
            <a:r>
              <a:rPr lang="cs-CZ" altLang="cs-CZ" sz="1700" dirty="0" err="1"/>
              <a:t>portion</a:t>
            </a:r>
            <a:r>
              <a:rPr lang="cs-CZ" altLang="cs-CZ" sz="1700" dirty="0"/>
              <a:t> 90 </a:t>
            </a:r>
            <a:r>
              <a:rPr lang="en-US" altLang="cs-CZ" sz="1700" dirty="0"/>
              <a:t>%, </a:t>
            </a:r>
            <a:r>
              <a:rPr lang="en-US" altLang="cs-CZ" sz="1700" dirty="0" err="1"/>
              <a:t>znamen</a:t>
            </a:r>
            <a:r>
              <a:rPr lang="cs-CZ" altLang="cs-CZ" sz="1700" dirty="0"/>
              <a:t>á to, že zbylých 10</a:t>
            </a:r>
            <a:r>
              <a:rPr lang="en-US" altLang="cs-CZ" sz="1700" dirty="0"/>
              <a:t>% </a:t>
            </a:r>
            <a:r>
              <a:rPr lang="en-US" altLang="cs-CZ" sz="1700" dirty="0" err="1"/>
              <a:t>programu</a:t>
            </a:r>
            <a:r>
              <a:rPr lang="en-US" altLang="cs-CZ" sz="1700" dirty="0"/>
              <a:t> </a:t>
            </a:r>
            <a:r>
              <a:rPr lang="en-US" altLang="cs-CZ" sz="1700" dirty="0" err="1"/>
              <a:t>nelze</a:t>
            </a:r>
            <a:r>
              <a:rPr lang="en-US" altLang="cs-CZ" sz="1700" dirty="0"/>
              <a:t> </a:t>
            </a:r>
            <a:r>
              <a:rPr lang="en-US" altLang="cs-CZ" sz="1700" dirty="0" err="1"/>
              <a:t>rozd</a:t>
            </a:r>
            <a:r>
              <a:rPr lang="cs-CZ" altLang="cs-CZ" sz="1700" dirty="0" err="1"/>
              <a:t>ělit</a:t>
            </a:r>
            <a:r>
              <a:rPr lang="cs-CZ" altLang="cs-CZ" sz="1700" dirty="0"/>
              <a:t> na paralelní vlákna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 err="1"/>
              <a:t>Parallel</a:t>
            </a:r>
            <a:r>
              <a:rPr lang="cs-CZ" altLang="cs-CZ" sz="1700" dirty="0"/>
              <a:t> </a:t>
            </a:r>
            <a:r>
              <a:rPr lang="cs-CZ" altLang="cs-CZ" sz="1700" dirty="0" err="1"/>
              <a:t>portion</a:t>
            </a:r>
            <a:r>
              <a:rPr lang="cs-CZ" altLang="cs-CZ" sz="1700" dirty="0"/>
              <a:t> u některých reálných úloh je nula, protože úloha svým charakterem  paralelizovat nelze – např. cesta z bodu A do bodu B krok za krokem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 err="1"/>
              <a:t>Parallel</a:t>
            </a:r>
            <a:r>
              <a:rPr lang="cs-CZ" altLang="cs-CZ" sz="1700" dirty="0"/>
              <a:t> </a:t>
            </a:r>
            <a:r>
              <a:rPr lang="cs-CZ" altLang="cs-CZ" sz="1700" dirty="0" err="1"/>
              <a:t>portion</a:t>
            </a:r>
            <a:r>
              <a:rPr lang="cs-CZ" altLang="cs-CZ" sz="1700" dirty="0"/>
              <a:t> u některých úloh je až 99</a:t>
            </a:r>
            <a:r>
              <a:rPr lang="en-US" altLang="cs-CZ" sz="1700" dirty="0"/>
              <a:t>% - nap</a:t>
            </a:r>
            <a:r>
              <a:rPr lang="cs-CZ" altLang="cs-CZ" sz="1700" dirty="0"/>
              <a:t>ř. komprimace zvuku a videa – každé vlákno zpracovává jiný časový interval. Zbylé jedno procento je třeba na rozdělení úkolů jednotlivým vláknům a spojení výsledků jednotlivých vláken do výsledného souboru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Pouze programy, které mají velkou </a:t>
            </a:r>
            <a:r>
              <a:rPr lang="cs-CZ" altLang="cs-CZ" sz="1700" dirty="0" err="1"/>
              <a:t>Parallel</a:t>
            </a:r>
            <a:r>
              <a:rPr lang="cs-CZ" altLang="cs-CZ" sz="1700" dirty="0"/>
              <a:t> </a:t>
            </a:r>
            <a:r>
              <a:rPr lang="cs-CZ" altLang="cs-CZ" sz="1700" dirty="0" err="1"/>
              <a:t>portion</a:t>
            </a:r>
            <a:r>
              <a:rPr lang="cs-CZ" altLang="cs-CZ" sz="1700" dirty="0"/>
              <a:t> poběží na </a:t>
            </a:r>
            <a:r>
              <a:rPr lang="cs-CZ" altLang="cs-CZ" sz="1700" dirty="0" err="1"/>
              <a:t>multicore</a:t>
            </a:r>
            <a:r>
              <a:rPr lang="cs-CZ" altLang="cs-CZ" sz="1700" dirty="0"/>
              <a:t> procesoru přiměřeně rychle – cestu z bodu A do bodu B projdete stejně dlouho na </a:t>
            </a:r>
            <a:r>
              <a:rPr lang="cs-CZ" altLang="cs-CZ" sz="1700" dirty="0" err="1"/>
              <a:t>jednojádrovém</a:t>
            </a:r>
            <a:r>
              <a:rPr lang="cs-CZ" altLang="cs-CZ" sz="1700" dirty="0"/>
              <a:t> i osmijádrovém procesoru, ale video zkomprimuji na osmijádrovém procesoru možná i sedmkrát rychleji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1B54CA0-D633-4B73-AD0C-BEC2F84F9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Amdahlův zákon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80560DE-A80C-4245-846D-10319F970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700"/>
              <a:t>Závislost </a:t>
            </a:r>
            <a:r>
              <a:rPr lang="cs-CZ" altLang="cs-CZ" sz="1700" b="1"/>
              <a:t>zrychlení výpočtu</a:t>
            </a:r>
            <a:r>
              <a:rPr lang="cs-CZ" altLang="cs-CZ" sz="1700"/>
              <a:t> na počtu jader a Paralell portion vystihuje tzv. Amdahlův zákon</a:t>
            </a: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779E65D3-EBDB-4693-8770-E079F15CE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2076450"/>
            <a:ext cx="63357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6">
            <a:extLst>
              <a:ext uri="{FF2B5EF4-FFF2-40B4-BE49-F238E27FC236}">
                <a16:creationId xmlns:a16="http://schemas.microsoft.com/office/drawing/2014/main" id="{3410FEFA-4E87-415C-95DD-E587861F9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20938"/>
            <a:ext cx="280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cs-CZ" altLang="cs-CZ"/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20DEF83A-0463-486B-BC5A-8D4810EAE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20938"/>
            <a:ext cx="3816350" cy="10493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Například: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1400"/>
              <a:t>Program s 90</a:t>
            </a:r>
            <a:r>
              <a:rPr lang="en-US" altLang="cs-CZ" sz="1400"/>
              <a:t>% Paralell portion </a:t>
            </a:r>
            <a:r>
              <a:rPr lang="cs-CZ" altLang="cs-CZ" sz="1400"/>
              <a:t>poběží na počítači s 32 mikroprocesory 8x rychleji než na počítači s jedním mikroprocesorem</a:t>
            </a:r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46F6008F-58ED-4343-A0DB-29E3FF7F6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213100"/>
            <a:ext cx="2232025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6494FC-20EB-46F1-8AB6-27605E203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Moorův zákon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4258EE4-70E8-45DC-889D-43A98160A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4" y="1628800"/>
            <a:ext cx="8229600" cy="4734073"/>
          </a:xfrm>
        </p:spPr>
        <p:txBody>
          <a:bodyPr/>
          <a:lstStyle/>
          <a:p>
            <a:pPr eaLnBrk="1" hangingPunct="1"/>
            <a:r>
              <a:rPr lang="cs-CZ" altLang="cs-CZ" sz="1600" b="1" dirty="0" err="1"/>
              <a:t>Gordon</a:t>
            </a:r>
            <a:r>
              <a:rPr lang="cs-CZ" altLang="cs-CZ" sz="1600" b="1" dirty="0"/>
              <a:t> </a:t>
            </a:r>
            <a:r>
              <a:rPr lang="cs-CZ" altLang="cs-CZ" sz="1600" b="1" dirty="0" err="1"/>
              <a:t>Moore</a:t>
            </a:r>
            <a:r>
              <a:rPr lang="cs-CZ" altLang="cs-CZ" sz="1600" dirty="0"/>
              <a:t> v roce 1965 předpověděl, že „</a:t>
            </a:r>
            <a:r>
              <a:rPr lang="cs-CZ" altLang="cs-CZ" sz="1600" i="1" dirty="0"/>
              <a:t>počet tranzistorů, které mohou být umístěny na integrovaný obvod se při zachování stejné ceny zhruba každých 18 měsíců </a:t>
            </a:r>
            <a:r>
              <a:rPr lang="cs-CZ" altLang="cs-CZ" sz="1600" b="1" i="1" dirty="0"/>
              <a:t>zdvojnásobí</a:t>
            </a:r>
            <a:r>
              <a:rPr lang="cs-CZ" altLang="cs-CZ" sz="1600" dirty="0"/>
              <a:t>“</a:t>
            </a:r>
          </a:p>
          <a:p>
            <a:pPr eaLnBrk="1" hangingPunct="1"/>
            <a:r>
              <a:rPr lang="cs-CZ" altLang="cs-CZ" sz="1600" dirty="0" err="1"/>
              <a:t>Moorův</a:t>
            </a:r>
            <a:r>
              <a:rPr lang="cs-CZ" altLang="cs-CZ" sz="1600" dirty="0"/>
              <a:t> zákon </a:t>
            </a:r>
            <a:r>
              <a:rPr lang="cs-CZ" altLang="cs-CZ" sz="1600" b="1" dirty="0"/>
              <a:t>platí </a:t>
            </a:r>
            <a:r>
              <a:rPr lang="cs-CZ" altLang="cs-CZ" sz="1600" dirty="0"/>
              <a:t>dodnes, ale vývoj se dost zpomalil</a:t>
            </a:r>
          </a:p>
          <a:p>
            <a:pPr eaLnBrk="1" hangingPunct="1"/>
            <a:r>
              <a:rPr lang="cs-CZ" altLang="cs-CZ" sz="1600" dirty="0"/>
              <a:t>Tedy za stejnou cenu jsme zhruba každé dva roky bylo schopni umístit na stejně velký chip dvojnásobný počet tranzistorů</a:t>
            </a:r>
          </a:p>
          <a:p>
            <a:pPr eaLnBrk="1" hangingPunct="1"/>
            <a:r>
              <a:rPr lang="cs-CZ" altLang="cs-CZ" sz="1600" dirty="0"/>
              <a:t>V příštích letech to již úplně platit nebude (</a:t>
            </a:r>
            <a:r>
              <a:rPr lang="cs-CZ" altLang="cs-CZ" sz="1600" dirty="0" err="1"/>
              <a:t>Moorův</a:t>
            </a:r>
            <a:r>
              <a:rPr lang="cs-CZ" altLang="cs-CZ" sz="1600" dirty="0"/>
              <a:t> zákon přestává platit) – počet tranzistorů dál poroste, ale bude se i zvětšovat rozměr chipů</a:t>
            </a:r>
          </a:p>
          <a:p>
            <a:pPr eaLnBrk="1" hangingPunct="1"/>
            <a:r>
              <a:rPr lang="cs-CZ" altLang="cs-CZ" sz="1600" dirty="0"/>
              <a:t>U prvních mikroprocesorů současně s počtem tranzistorů </a:t>
            </a:r>
            <a:r>
              <a:rPr lang="cs-CZ" altLang="cs-CZ" sz="1600" b="1" dirty="0"/>
              <a:t>rostl</a:t>
            </a:r>
            <a:r>
              <a:rPr lang="cs-CZ" altLang="cs-CZ" sz="1600" dirty="0"/>
              <a:t> velmi rychle i jejich </a:t>
            </a:r>
            <a:r>
              <a:rPr lang="cs-CZ" altLang="cs-CZ" sz="1600" b="1" dirty="0"/>
              <a:t>výkon </a:t>
            </a:r>
            <a:r>
              <a:rPr lang="cs-CZ" altLang="cs-CZ" sz="1600" dirty="0"/>
              <a:t>– dvakrát složitější procesor měl také dvakrát vyšší výpočetní výkon</a:t>
            </a:r>
            <a:endParaRPr lang="cs-CZ" altLang="cs-CZ" sz="1600" b="1" dirty="0"/>
          </a:p>
          <a:p>
            <a:pPr eaLnBrk="1" hangingPunct="1"/>
            <a:r>
              <a:rPr lang="cs-CZ" altLang="cs-CZ" sz="1600" dirty="0"/>
              <a:t>S příchodem Pentií výkon procesoru roste již jen </a:t>
            </a:r>
            <a:r>
              <a:rPr lang="cs-CZ" altLang="cs-CZ" sz="1600" b="1" dirty="0"/>
              <a:t>úměrně s odmocninou</a:t>
            </a:r>
            <a:r>
              <a:rPr lang="cs-CZ" altLang="cs-CZ" sz="1600" dirty="0"/>
              <a:t> počtu tranzistorů – tzn. ke zdvojnásobení výkonu potřebujeme čtyřnásobek tranzistorů </a:t>
            </a:r>
          </a:p>
          <a:p>
            <a:pPr eaLnBrk="1" hangingPunct="1"/>
            <a:r>
              <a:rPr lang="cs-CZ" altLang="cs-CZ" sz="1600" dirty="0"/>
              <a:t>V současné době roste výkon procesoru s každým přidaným tranzistorem ještě </a:t>
            </a:r>
            <a:r>
              <a:rPr lang="cs-CZ" altLang="cs-CZ" sz="1600" b="1" dirty="0"/>
              <a:t>daleko pomaleji</a:t>
            </a:r>
          </a:p>
          <a:p>
            <a:pPr eaLnBrk="1" hangingPunct="1"/>
            <a:r>
              <a:rPr lang="cs-CZ" altLang="cs-CZ" sz="1600" dirty="0"/>
              <a:t>Například aby byl výpočetní výkon procesoru dvojnásobný, potřebujeme osmkrát složitější mikroprocesor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>
            <a:extLst>
              <a:ext uri="{FF2B5EF4-FFF2-40B4-BE49-F238E27FC236}">
                <a16:creationId xmlns:a16="http://schemas.microsoft.com/office/drawing/2014/main" id="{42C3393F-EB0F-4525-922F-00479D487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Amdahlův zákon</a:t>
            </a:r>
          </a:p>
        </p:txBody>
      </p:sp>
      <p:sp>
        <p:nvSpPr>
          <p:cNvPr id="19459" name="Zástupný obsah 2">
            <a:extLst>
              <a:ext uri="{FF2B5EF4-FFF2-40B4-BE49-F238E27FC236}">
                <a16:creationId xmlns:a16="http://schemas.microsoft.com/office/drawing/2014/main" id="{4C6ED544-AFB4-4729-AA87-AC68CC32F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229600" cy="5219972"/>
          </a:xfrm>
        </p:spPr>
        <p:txBody>
          <a:bodyPr/>
          <a:lstStyle/>
          <a:p>
            <a:pPr eaLnBrk="1" hangingPunct="1">
              <a:defRPr/>
            </a:pPr>
            <a:r>
              <a:rPr lang="cs-CZ" altLang="cs-CZ" sz="2000" dirty="0" err="1"/>
              <a:t>Amdahlův</a:t>
            </a:r>
            <a:r>
              <a:rPr lang="cs-CZ" altLang="cs-CZ" sz="2000" dirty="0"/>
              <a:t> zákon je čistě matematicky odvozen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cs-CZ" altLang="cs-CZ" sz="2000" b="1" u="sng" dirty="0"/>
              <a:t>Příklad:</a:t>
            </a:r>
          </a:p>
          <a:p>
            <a:pPr eaLnBrk="1" hangingPunct="1">
              <a:defRPr/>
            </a:pPr>
            <a:r>
              <a:rPr lang="cs-CZ" altLang="cs-CZ" sz="2000" dirty="0"/>
              <a:t>Vyřešení úkolu vyžaduje </a:t>
            </a:r>
            <a:r>
              <a:rPr lang="cs-CZ" altLang="cs-CZ" sz="2000" b="1" dirty="0"/>
              <a:t>100 pracovních hodin</a:t>
            </a:r>
          </a:p>
          <a:p>
            <a:pPr eaLnBrk="1" hangingPunct="1">
              <a:defRPr/>
            </a:pPr>
            <a:r>
              <a:rPr lang="cs-CZ" altLang="cs-CZ" sz="2000" dirty="0"/>
              <a:t>90 procent činnosti lze provádět paralelně (</a:t>
            </a:r>
            <a:r>
              <a:rPr lang="cs-CZ" altLang="cs-CZ" sz="2000" dirty="0" err="1"/>
              <a:t>parallel</a:t>
            </a:r>
            <a:r>
              <a:rPr lang="cs-CZ" altLang="cs-CZ" sz="2000" dirty="0"/>
              <a:t> </a:t>
            </a:r>
            <a:r>
              <a:rPr lang="cs-CZ" altLang="cs-CZ" sz="2000" dirty="0" err="1"/>
              <a:t>portion</a:t>
            </a:r>
            <a:r>
              <a:rPr lang="cs-CZ" altLang="cs-CZ" sz="2000" dirty="0"/>
              <a:t> 90 %)</a:t>
            </a:r>
          </a:p>
          <a:p>
            <a:pPr eaLnBrk="1" hangingPunct="1">
              <a:defRPr/>
            </a:pPr>
            <a:r>
              <a:rPr lang="cs-CZ" altLang="cs-CZ" sz="2000" dirty="0"/>
              <a:t>Úkol lze tedy rozdělit na činnosti, které zaberou 10 hodin a nelze je paralelizovat a na činnosti, které vyžadují 90 hodin a lze je paralelizovat</a:t>
            </a:r>
          </a:p>
          <a:p>
            <a:pPr eaLnBrk="1" hangingPunct="1">
              <a:defRPr/>
            </a:pPr>
            <a:r>
              <a:rPr lang="cs-CZ" altLang="cs-CZ" sz="2000" dirty="0"/>
              <a:t>Na úkolu bude pracovat 10 pracovníků současně </a:t>
            </a:r>
          </a:p>
          <a:p>
            <a:pPr eaLnBrk="1" hangingPunct="1">
              <a:defRPr/>
            </a:pPr>
            <a:r>
              <a:rPr lang="cs-CZ" altLang="cs-CZ" sz="2000" dirty="0"/>
              <a:t>Činnosti, které vyžadují 90 hodin, tedy vykoná 10 pracovníků za 9 hodin</a:t>
            </a:r>
          </a:p>
          <a:p>
            <a:pPr eaLnBrk="1" hangingPunct="1">
              <a:defRPr/>
            </a:pPr>
            <a:r>
              <a:rPr lang="cs-CZ" altLang="cs-CZ" sz="2000" dirty="0"/>
              <a:t>K tomu je potřeba přičíst 10 hodin na činnosti, které nelze paralelizovat</a:t>
            </a:r>
          </a:p>
          <a:p>
            <a:pPr eaLnBrk="1" hangingPunct="1">
              <a:defRPr/>
            </a:pPr>
            <a:r>
              <a:rPr lang="cs-CZ" altLang="cs-CZ" sz="2000" dirty="0"/>
              <a:t>Celkově tedy úkol bude vykonán za 9+10 hodin = 19 hodin</a:t>
            </a:r>
          </a:p>
          <a:p>
            <a:pPr eaLnBrk="1" hangingPunct="1">
              <a:defRPr/>
            </a:pPr>
            <a:r>
              <a:rPr lang="cs-CZ" altLang="cs-CZ" sz="2000" dirty="0"/>
              <a:t>Zrychlení vykonání úkolu při provádění 10 pracovníky je tedy 100/19 = 5,26 x (viz graf, fialová křivka pro </a:t>
            </a:r>
            <a:r>
              <a:rPr lang="cs-CZ" altLang="cs-CZ" sz="2000" dirty="0" err="1"/>
              <a:t>parallel</a:t>
            </a:r>
            <a:r>
              <a:rPr lang="cs-CZ" altLang="cs-CZ" sz="2000" dirty="0"/>
              <a:t> </a:t>
            </a:r>
            <a:r>
              <a:rPr lang="cs-CZ" altLang="cs-CZ" sz="2000" dirty="0" err="1"/>
              <a:t>portion</a:t>
            </a:r>
            <a:r>
              <a:rPr lang="cs-CZ" altLang="cs-CZ" sz="2000" dirty="0"/>
              <a:t> 90)</a:t>
            </a:r>
          </a:p>
          <a:p>
            <a:pPr eaLnBrk="1" hangingPunct="1">
              <a:defRPr/>
            </a:pPr>
            <a:endParaRPr lang="cs-CZ" altLang="cs-C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6ADE94-CFED-474D-A13C-8DBF6C12E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Amdahlův zákon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5094784-CB32-4B4E-930F-0B8EB7386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9685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cs-CZ" altLang="cs-CZ" sz="1900" dirty="0" err="1"/>
              <a:t>Amdahlův</a:t>
            </a:r>
            <a:r>
              <a:rPr lang="cs-CZ" altLang="cs-CZ" sz="1900" dirty="0"/>
              <a:t> zákon říká, kolikrát se teoreticky </a:t>
            </a:r>
            <a:r>
              <a:rPr lang="cs-CZ" altLang="cs-CZ" sz="1900" b="1" dirty="0"/>
              <a:t>může</a:t>
            </a:r>
            <a:r>
              <a:rPr lang="cs-CZ" altLang="cs-CZ" sz="1900" dirty="0"/>
              <a:t> </a:t>
            </a:r>
            <a:r>
              <a:rPr lang="cs-CZ" altLang="cs-CZ" sz="1900" b="1" dirty="0"/>
              <a:t>maximálně</a:t>
            </a:r>
            <a:r>
              <a:rPr lang="cs-CZ" altLang="cs-CZ" sz="1900" dirty="0"/>
              <a:t> zrychlit provedení programu – ve skutečnosti může být zrychlení nižší (nikdy ne vyšší) 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cs-CZ" altLang="cs-CZ" sz="1900" b="1" u="sng" dirty="0"/>
              <a:t>Příklad: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1800" dirty="0"/>
              <a:t>Několik dělníků má za úkol vykopat 20 metrů dlouhý výkop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1800" dirty="0" err="1"/>
              <a:t>Dělnící</a:t>
            </a:r>
            <a:r>
              <a:rPr lang="cs-CZ" altLang="cs-CZ" sz="1800" dirty="0"/>
              <a:t> mohou pracovat paralelně, ale před zahájením výkopu je potřeba rozdělit jim práci a po skončení práce odvézt nářadí – tuto část úkolu nelze paralelizovat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1800" dirty="0" err="1"/>
              <a:t>Paralell</a:t>
            </a:r>
            <a:r>
              <a:rPr lang="cs-CZ" altLang="cs-CZ" sz="1800" dirty="0"/>
              <a:t> </a:t>
            </a:r>
            <a:r>
              <a:rPr lang="cs-CZ" altLang="cs-CZ" sz="1800" dirty="0" err="1"/>
              <a:t>portion</a:t>
            </a:r>
            <a:r>
              <a:rPr lang="cs-CZ" altLang="cs-CZ" sz="1800" dirty="0"/>
              <a:t> by mohla být okolo 75 </a:t>
            </a:r>
            <a:r>
              <a:rPr lang="en-US" altLang="cs-CZ" sz="1800" dirty="0"/>
              <a:t>%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cs-CZ" sz="1800" dirty="0" err="1"/>
              <a:t>Dle</a:t>
            </a:r>
            <a:r>
              <a:rPr lang="en-US" altLang="cs-CZ" sz="1800" dirty="0"/>
              <a:t> </a:t>
            </a:r>
            <a:r>
              <a:rPr lang="en-US" altLang="cs-CZ" sz="1800" dirty="0" err="1"/>
              <a:t>Amdahlova</a:t>
            </a:r>
            <a:r>
              <a:rPr lang="en-US" altLang="cs-CZ" sz="1800" dirty="0"/>
              <a:t> z</a:t>
            </a:r>
            <a:r>
              <a:rPr lang="cs-CZ" altLang="cs-CZ" sz="1800" dirty="0" err="1"/>
              <a:t>ákona</a:t>
            </a:r>
            <a:r>
              <a:rPr lang="cs-CZ" altLang="cs-CZ" sz="1800" dirty="0"/>
              <a:t> by při použití 64 dělníků mohlo dojít téměř ke čtyřnásobnému zrychlení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1800" dirty="0" err="1"/>
              <a:t>Amdahlův</a:t>
            </a:r>
            <a:r>
              <a:rPr lang="cs-CZ" altLang="cs-CZ" sz="1800" dirty="0"/>
              <a:t> zákon však nevystihuje jednou podstatnou věc – dělníci si budou ve výkopu překážet – Čím více vláken, tím více se mohou různě blokovat při přístupu do paměti, při čtení dat z disku, množství dat, která lze </a:t>
            </a:r>
            <a:r>
              <a:rPr lang="cs-CZ" altLang="cs-CZ" sz="1800" dirty="0" err="1"/>
              <a:t>cachovat</a:t>
            </a:r>
            <a:r>
              <a:rPr lang="cs-CZ" altLang="cs-CZ" sz="1800" dirty="0"/>
              <a:t> pro každé vlákno klesá </a:t>
            </a:r>
            <a:r>
              <a:rPr lang="cs-CZ" altLang="cs-CZ" sz="1800" dirty="0" err="1"/>
              <a:t>atd</a:t>
            </a:r>
            <a:r>
              <a:rPr lang="cs-CZ" altLang="cs-CZ" sz="1800" dirty="0"/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1800" dirty="0"/>
              <a:t>Čím více dělníků a menší výkop, tím hůře se práce porcuje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cs-CZ" altLang="cs-CZ" sz="1800" dirty="0"/>
              <a:t>Další problém spočívá v tom, že rychlý procesor má pomalé okolí a sběrnice – vykopaná zemina nebude odvážena dostatečnou rychlostí (Pokud rozdělíte kódování videa na sto vláken, nebudete pro ně stíhat načítat data z disku a zapisovat výsledná data)</a:t>
            </a:r>
          </a:p>
          <a:p>
            <a:pPr eaLnBrk="1" hangingPunct="1">
              <a:lnSpc>
                <a:spcPct val="80000"/>
              </a:lnSpc>
              <a:defRPr/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  <a:defRPr/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  <a:defRPr/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  <a:defRPr/>
            </a:pPr>
            <a:endParaRPr lang="cs-CZ" altLang="cs-CZ" sz="1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07584F3-6BE0-4A8A-9779-72AC88AD0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Zákon klesajících marginálních výnosů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04C4440-1F71-4858-8A4B-FEA1F2E34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95009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 b="1" dirty="0"/>
              <a:t>Celkový výkon</a:t>
            </a:r>
            <a:r>
              <a:rPr lang="cs-CZ" altLang="cs-CZ" sz="1700" dirty="0"/>
              <a:t> počítače není dán jen výkonem mikroprocesoru, ale závisí také na kapacitě paměti, rychlosti paměti, rychlosti sběrnice, rychlosti pevného disku….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Pokud budeme zrychlovat </a:t>
            </a:r>
            <a:r>
              <a:rPr lang="cs-CZ" altLang="cs-CZ" sz="1700" b="1" dirty="0"/>
              <a:t>pouze jeden z parametrů</a:t>
            </a:r>
            <a:r>
              <a:rPr lang="cs-CZ" altLang="cs-CZ" sz="1700" dirty="0"/>
              <a:t>, např. rychlost paměti, poroste výkon celého počítače zpočátku rychle, ale od určité hranice další zvyšování rychlosti paměti nepřinese </a:t>
            </a:r>
            <a:r>
              <a:rPr lang="cs-CZ" altLang="cs-CZ" sz="1700" b="1" dirty="0"/>
              <a:t>žádný účinek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Pořídíte-li si </a:t>
            </a:r>
            <a:r>
              <a:rPr lang="cs-CZ" altLang="cs-CZ" sz="1700" b="1" dirty="0"/>
              <a:t>dvakrát rychlejší</a:t>
            </a:r>
            <a:r>
              <a:rPr lang="cs-CZ" altLang="cs-CZ" sz="1700" dirty="0"/>
              <a:t> </a:t>
            </a:r>
            <a:r>
              <a:rPr lang="cs-CZ" altLang="cs-CZ" sz="1700" b="1" dirty="0"/>
              <a:t>pevný disk</a:t>
            </a:r>
            <a:r>
              <a:rPr lang="cs-CZ" altLang="cs-CZ" sz="1700" dirty="0"/>
              <a:t>, je možné, že výkon vašeho počítače jako celku vzroste </a:t>
            </a:r>
            <a:r>
              <a:rPr lang="cs-CZ" altLang="cs-CZ" sz="1700" b="1" dirty="0"/>
              <a:t>pouze o 5</a:t>
            </a:r>
            <a:r>
              <a:rPr lang="en-US" altLang="cs-CZ" sz="1700" b="1" dirty="0"/>
              <a:t>%,</a:t>
            </a:r>
            <a:r>
              <a:rPr lang="en-US" altLang="cs-CZ" sz="1700" dirty="0"/>
              <a:t> proto</a:t>
            </a:r>
            <a:r>
              <a:rPr lang="cs-CZ" altLang="cs-CZ" sz="1700" dirty="0"/>
              <a:t>že závisí na mnoha dalších parametrech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To samé platí pro </a:t>
            </a:r>
            <a:r>
              <a:rPr lang="cs-CZ" altLang="cs-CZ" sz="1700" b="1" dirty="0"/>
              <a:t>výkon procesoru </a:t>
            </a:r>
            <a:r>
              <a:rPr lang="cs-CZ" altLang="cs-CZ" sz="1700" dirty="0"/>
              <a:t>– zpočátku výkon celého počítače prudce rostl se zvyšujícím se výkonem stále modernějších procesorů, ale v dnešní době se právě nacházíme na hranici, za kterou další zvyšování výkonu procesoru nepřináší žádný efekt, protože celkový výkon počítače závisející i na dalších parametrech již v podstatě neroste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Další zvyšování výkonu procesorů je velmi problematické, protože ho lze dosáhnout pouze </a:t>
            </a:r>
            <a:r>
              <a:rPr lang="cs-CZ" altLang="cs-CZ" sz="1700" b="1" dirty="0"/>
              <a:t>vyšším IPC</a:t>
            </a:r>
            <a:r>
              <a:rPr lang="cs-CZ" altLang="cs-CZ" sz="17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Navíc i když se výkon procesoru o pár procent zvýší, nezvýší se odpovídajícím způsobem výkon počítače jako celku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Počet tranzistorů v mikroprocesoru se zvýší na dvojnásobek → Výpočetní výkon procesoru vzroste pouze o 30 % → Výkon počítače se tím zvýší jen o 10 %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1856A80-1786-4A60-B608-8CC274861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7272808" cy="6340178"/>
          </a:xfrm>
        </p:spPr>
      </p:pic>
    </p:spTree>
    <p:extLst>
      <p:ext uri="{BB962C8B-B14F-4D97-AF65-F5344CB8AC3E}">
        <p14:creationId xmlns:p14="http://schemas.microsoft.com/office/powerpoint/2010/main" val="298603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3B161D-006E-4067-84AB-708ED42B7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Kontrolní otázky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AFA081-1520-452F-9952-400A8BCC3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856" y="1719263"/>
            <a:ext cx="822960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Co vystihuje </a:t>
            </a:r>
            <a:r>
              <a:rPr lang="cs-CZ" altLang="cs-CZ" sz="1500" dirty="0" err="1"/>
              <a:t>Amdahlův</a:t>
            </a:r>
            <a:r>
              <a:rPr lang="cs-CZ" altLang="cs-CZ" sz="1500" dirty="0"/>
              <a:t> zákon ? </a:t>
            </a:r>
            <a:r>
              <a:rPr lang="cs-CZ" altLang="cs-CZ" sz="1500" b="1" dirty="0"/>
              <a:t>kolikrát se teoreticky může maximálně zrychlit provedení paralelního programu</a:t>
            </a:r>
            <a:r>
              <a:rPr lang="cs-CZ" altLang="cs-CZ" sz="15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Co vystihuje </a:t>
            </a:r>
            <a:r>
              <a:rPr lang="cs-CZ" altLang="cs-CZ" sz="1500" dirty="0" err="1"/>
              <a:t>Moorův</a:t>
            </a:r>
            <a:r>
              <a:rPr lang="cs-CZ" altLang="cs-CZ" sz="1500" dirty="0"/>
              <a:t> zákon ? – </a:t>
            </a:r>
            <a:r>
              <a:rPr lang="cs-CZ" altLang="cs-CZ" sz="1500" b="1" dirty="0"/>
              <a:t>počet tranzistorů se za každých 18 měsíců při stejné ceně zdvojnásobí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Platí </a:t>
            </a:r>
            <a:r>
              <a:rPr lang="cs-CZ" altLang="cs-CZ" sz="1500" dirty="0" err="1"/>
              <a:t>Moorův</a:t>
            </a:r>
            <a:r>
              <a:rPr lang="cs-CZ" altLang="cs-CZ" sz="1500" dirty="0"/>
              <a:t> zákon i dnes ? – </a:t>
            </a:r>
            <a:r>
              <a:rPr lang="cs-CZ" altLang="cs-CZ" sz="1500" b="1" dirty="0"/>
              <a:t>přestává platit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Platí </a:t>
            </a:r>
            <a:r>
              <a:rPr lang="cs-CZ" altLang="cs-CZ" sz="1500" dirty="0" err="1"/>
              <a:t>Amdahlův</a:t>
            </a:r>
            <a:r>
              <a:rPr lang="cs-CZ" altLang="cs-CZ" sz="1500" dirty="0"/>
              <a:t> zákon i dnes ? </a:t>
            </a:r>
            <a:r>
              <a:rPr lang="cs-CZ" altLang="cs-CZ" sz="1500" b="1" dirty="0"/>
              <a:t>ano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Roste výkon počítače na dvojnásobek každé dva roky i dnes ? </a:t>
            </a:r>
            <a:r>
              <a:rPr lang="cs-CZ" altLang="cs-CZ" sz="1500" b="1" dirty="0"/>
              <a:t>Ne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Výkon přepočtený na jeden tranzistor se neustále zvyšuje nebo snižuje? </a:t>
            </a:r>
            <a:r>
              <a:rPr lang="cs-CZ" altLang="cs-CZ" sz="1500" b="1" dirty="0"/>
              <a:t>snižuje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Výkon mikroprocesorů v letech 2010-2020 roste především díky zvyšování frekvence nebo zvyšováním IPC ? </a:t>
            </a:r>
            <a:r>
              <a:rPr lang="cs-CZ" altLang="cs-CZ" sz="1500" b="1" dirty="0"/>
              <a:t>Zvyšování IPC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Co je to </a:t>
            </a:r>
            <a:r>
              <a:rPr lang="cs-CZ" altLang="cs-CZ" sz="1500" dirty="0" err="1"/>
              <a:t>deadlock</a:t>
            </a:r>
            <a:r>
              <a:rPr lang="cs-CZ" altLang="cs-CZ" sz="1500" dirty="0"/>
              <a:t> ? – </a:t>
            </a:r>
            <a:r>
              <a:rPr lang="cs-CZ" altLang="cs-CZ" sz="1500" b="1" dirty="0"/>
              <a:t>pokud dojde k tomu, že například vlákno 1 potřebuje data z vlákna 2 a vlákno 2 data z vlákna 1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Co je to </a:t>
            </a:r>
            <a:r>
              <a:rPr lang="cs-CZ" altLang="cs-CZ" sz="1500" dirty="0" err="1"/>
              <a:t>parallel</a:t>
            </a:r>
            <a:r>
              <a:rPr lang="cs-CZ" altLang="cs-CZ" sz="1500" dirty="0"/>
              <a:t> </a:t>
            </a:r>
            <a:r>
              <a:rPr lang="cs-CZ" altLang="cs-CZ" sz="1500" dirty="0" err="1"/>
              <a:t>portion</a:t>
            </a:r>
            <a:r>
              <a:rPr lang="cs-CZ" altLang="cs-CZ" sz="1500" dirty="0"/>
              <a:t> ? </a:t>
            </a:r>
            <a:r>
              <a:rPr lang="cs-CZ" altLang="cs-CZ" sz="1500" b="1" dirty="0"/>
              <a:t>Podíl </a:t>
            </a:r>
            <a:r>
              <a:rPr lang="cs-CZ" altLang="cs-CZ" sz="1500" b="1" dirty="0" err="1"/>
              <a:t>paralelizovatelné</a:t>
            </a:r>
            <a:r>
              <a:rPr lang="cs-CZ" altLang="cs-CZ" sz="1500" b="1" dirty="0"/>
              <a:t> části programu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Vysvětlete zákon klesajících marginálních výnosů – </a:t>
            </a:r>
            <a:r>
              <a:rPr lang="cs-CZ" altLang="cs-CZ" sz="1500" b="1" dirty="0"/>
              <a:t>to, že výkon nezávisí jen procesoru, ale i na dalších komponentách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Na jaké taktovací frekvenci pracovaly první historické mikroprocesory ? </a:t>
            </a:r>
            <a:r>
              <a:rPr lang="cs-CZ" altLang="cs-CZ" sz="1500" b="1" dirty="0"/>
              <a:t>Jednotky až desítky MHz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Na jaké taktovací frekvenci pracují současné mikroprocesory ? </a:t>
            </a:r>
            <a:r>
              <a:rPr lang="cs-CZ" altLang="cs-CZ" sz="1500" b="1" dirty="0"/>
              <a:t>4 GHz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500" dirty="0"/>
              <a:t>Kolikrát rychleji vykoná osmijádrový procesor program, jehož </a:t>
            </a:r>
            <a:r>
              <a:rPr lang="cs-CZ" altLang="cs-CZ" sz="1500" dirty="0" err="1"/>
              <a:t>parallel</a:t>
            </a:r>
            <a:r>
              <a:rPr lang="cs-CZ" altLang="cs-CZ" sz="1500" dirty="0"/>
              <a:t> </a:t>
            </a:r>
            <a:r>
              <a:rPr lang="cs-CZ" altLang="cs-CZ" sz="1500" dirty="0" err="1"/>
              <a:t>portion</a:t>
            </a:r>
            <a:r>
              <a:rPr lang="cs-CZ" altLang="cs-CZ" sz="1500" dirty="0"/>
              <a:t> je 80 %  ? </a:t>
            </a:r>
            <a:r>
              <a:rPr lang="cs-CZ" altLang="cs-CZ" sz="1500" b="1" dirty="0"/>
              <a:t>100 vs 30 – cca 3.3x</a:t>
            </a:r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  <a:p>
            <a:pPr eaLnBrk="1" hangingPunct="1">
              <a:lnSpc>
                <a:spcPct val="80000"/>
              </a:lnSpc>
            </a:pPr>
            <a:endParaRPr lang="cs-CZ" altLang="cs-CZ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EA4C6E-C7E3-45EF-8DE8-F0BF2F4E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Moorův</a:t>
            </a:r>
            <a:r>
              <a:rPr lang="cs-CZ" dirty="0"/>
              <a:t> zákon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F41290-D537-4E40-AE3A-75562650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87" y="1628800"/>
            <a:ext cx="8229600" cy="4411662"/>
          </a:xfrm>
        </p:spPr>
        <p:txBody>
          <a:bodyPr/>
          <a:lstStyle/>
          <a:p>
            <a:r>
              <a:rPr lang="cs-CZ" altLang="cs-CZ" sz="1600" dirty="0" err="1"/>
              <a:t>Moorův</a:t>
            </a:r>
            <a:r>
              <a:rPr lang="cs-CZ" altLang="cs-CZ" sz="1600" dirty="0"/>
              <a:t> zákon </a:t>
            </a:r>
            <a:r>
              <a:rPr lang="cs-CZ" altLang="cs-CZ" sz="1600" b="1" dirty="0"/>
              <a:t>přestává platit</a:t>
            </a:r>
            <a:r>
              <a:rPr lang="cs-CZ" altLang="cs-CZ" sz="1600" dirty="0"/>
              <a:t>, počet </a:t>
            </a:r>
            <a:r>
              <a:rPr lang="cs-CZ" altLang="cs-CZ" sz="1600" b="1" dirty="0"/>
              <a:t>tranzistorů</a:t>
            </a:r>
            <a:r>
              <a:rPr lang="cs-CZ" altLang="cs-CZ" sz="1600" dirty="0"/>
              <a:t> v mikroprocesorech sice </a:t>
            </a:r>
            <a:r>
              <a:rPr lang="cs-CZ" altLang="cs-CZ" sz="1600" b="1" dirty="0"/>
              <a:t>roste</a:t>
            </a:r>
            <a:r>
              <a:rPr lang="cs-CZ" altLang="cs-CZ" sz="1600" dirty="0"/>
              <a:t>, ale výkon mikroprocesorů za posledních deset let vzrostl pouze </a:t>
            </a:r>
            <a:r>
              <a:rPr lang="cs-CZ" altLang="cs-CZ" sz="1600" b="1" dirty="0"/>
              <a:t>velmi málo</a:t>
            </a:r>
            <a:r>
              <a:rPr lang="cs-CZ" altLang="cs-CZ" sz="1600" dirty="0"/>
              <a:t>, narozdíl například od období 1993-2003, kdy výkon vzrostl téměř 20x</a:t>
            </a:r>
          </a:p>
          <a:p>
            <a:r>
              <a:rPr lang="cs-CZ" altLang="cs-CZ" sz="1600" dirty="0" err="1"/>
              <a:t>Moorův</a:t>
            </a:r>
            <a:r>
              <a:rPr lang="cs-CZ" altLang="cs-CZ" sz="1600" dirty="0"/>
              <a:t> zákon nemůže platit navždy</a:t>
            </a:r>
          </a:p>
          <a:p>
            <a:r>
              <a:rPr lang="cs-CZ" altLang="cs-CZ" sz="1600" dirty="0"/>
              <a:t>Postupně narážíme na fyzikální limity a tranzistory nebude možné dále zmenšovat</a:t>
            </a:r>
          </a:p>
          <a:p>
            <a:r>
              <a:rPr lang="cs-CZ" altLang="cs-CZ" sz="1600" dirty="0"/>
              <a:t>Současné výrobní technologie (7nm a 5nm) jsou již dost problematické – tranzistory jsou tak malé, že elektrony dokáží „tunelovat“ i přes zavřený tranzistor</a:t>
            </a:r>
          </a:p>
          <a:p>
            <a:r>
              <a:rPr lang="cs-CZ" altLang="cs-CZ" sz="1600" dirty="0"/>
              <a:t>Uzavřeným tranzistorem „prosakuje“ proud (</a:t>
            </a:r>
            <a:r>
              <a:rPr lang="cs-CZ" altLang="cs-CZ" sz="1600" dirty="0" err="1"/>
              <a:t>leakage</a:t>
            </a:r>
            <a:r>
              <a:rPr lang="cs-CZ" altLang="cs-CZ" sz="1600" dirty="0"/>
              <a:t> </a:t>
            </a:r>
            <a:r>
              <a:rPr lang="cs-CZ" altLang="cs-CZ" sz="1600" dirty="0" err="1"/>
              <a:t>current</a:t>
            </a:r>
            <a:r>
              <a:rPr lang="cs-CZ" altLang="cs-CZ" sz="1600" dirty="0"/>
              <a:t>), což zvyšuje spotřebu energie – od moderní výrobní technologie s malými tranzistory bychom ale čekali pravý opak</a:t>
            </a:r>
          </a:p>
          <a:p>
            <a:r>
              <a:rPr lang="cs-CZ" altLang="cs-CZ" sz="1600" dirty="0"/>
              <a:t>Ukazuje se, že další zmenšování tranzistorů, se zřejmě nevyplatí</a:t>
            </a:r>
          </a:p>
          <a:p>
            <a:r>
              <a:rPr lang="cs-CZ" altLang="cs-CZ" sz="1600" dirty="0"/>
              <a:t>Rozměr atomu křemíku je cca 0,4 </a:t>
            </a:r>
            <a:r>
              <a:rPr lang="cs-CZ" altLang="cs-CZ" sz="1600" dirty="0" err="1"/>
              <a:t>nm</a:t>
            </a:r>
            <a:r>
              <a:rPr lang="cs-CZ" altLang="cs-CZ" sz="1600" dirty="0"/>
              <a:t> – tranzistory jsou tvořeny několika málo atomy (např. 10 atomů) a začínají se projevovat podivné efekty kvantové fyziky</a:t>
            </a:r>
          </a:p>
          <a:p>
            <a:endParaRPr lang="cs-CZ" altLang="cs-CZ" sz="1600" dirty="0"/>
          </a:p>
          <a:p>
            <a:r>
              <a:rPr lang="cs-CZ" altLang="cs-CZ" sz="1600" dirty="0"/>
              <a:t>Videa:</a:t>
            </a:r>
          </a:p>
          <a:p>
            <a:r>
              <a:rPr lang="cs-CZ" altLang="cs-CZ" sz="1600" dirty="0">
                <a:hlinkClick r:id="rId2"/>
              </a:rPr>
              <a:t>https://www.youtube.com/watch?v=CUnQNTwmHHo</a:t>
            </a:r>
            <a:endParaRPr lang="cs-CZ" altLang="cs-CZ" sz="1600" dirty="0">
              <a:hlinkClick r:id="rId3"/>
            </a:endParaRPr>
          </a:p>
          <a:p>
            <a:r>
              <a:rPr lang="cs-CZ" altLang="cs-CZ" sz="1600" dirty="0">
                <a:hlinkClick r:id="rId3"/>
              </a:rPr>
              <a:t>https://www.youtube.com/watch?v=aWLBmapcJRU</a:t>
            </a:r>
            <a:endParaRPr lang="cs-CZ" altLang="cs-CZ" sz="1600" dirty="0"/>
          </a:p>
          <a:p>
            <a:r>
              <a:rPr lang="cs-CZ" altLang="cs-CZ" sz="1600" dirty="0">
                <a:hlinkClick r:id="rId4"/>
              </a:rPr>
              <a:t>https://www.youtube.com/watch?v=AohW5jUrR20</a:t>
            </a:r>
            <a:endParaRPr lang="cs-CZ" altLang="cs-CZ" sz="1600" dirty="0"/>
          </a:p>
          <a:p>
            <a:endParaRPr lang="cs-CZ" altLang="cs-CZ" sz="2000" dirty="0"/>
          </a:p>
          <a:p>
            <a:pPr marL="0" indent="0">
              <a:buNone/>
            </a:pPr>
            <a:endParaRPr lang="cs-CZ" altLang="cs-CZ" sz="20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245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49860AAD-3642-4B96-88EC-0BBF0432C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36588"/>
            <a:ext cx="7092950" cy="622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078C55A-EFB9-4C80-A18A-568820137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" y="116632"/>
            <a:ext cx="8873646" cy="6480720"/>
          </a:xfrm>
        </p:spPr>
      </p:pic>
    </p:spTree>
    <p:extLst>
      <p:ext uri="{BB962C8B-B14F-4D97-AF65-F5344CB8AC3E}">
        <p14:creationId xmlns:p14="http://schemas.microsoft.com/office/powerpoint/2010/main" val="68959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F0A5013-83D6-4496-9F13-1A611B32C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Růst frekvence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6032A57-6013-4E75-A071-C2475B432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900" dirty="0"/>
              <a:t>Po velmi dlouhou dobu se neustále také zvyšovala frekvence procesorů </a:t>
            </a:r>
          </a:p>
          <a:p>
            <a:pPr eaLnBrk="1" hangingPunct="1"/>
            <a:r>
              <a:rPr lang="cs-CZ" altLang="cs-CZ" sz="1900" dirty="0"/>
              <a:t>Ta rostla také v průměru na </a:t>
            </a:r>
            <a:r>
              <a:rPr lang="cs-CZ" altLang="cs-CZ" sz="1900" b="1" dirty="0"/>
              <a:t>dvojnásobek</a:t>
            </a:r>
            <a:r>
              <a:rPr lang="cs-CZ" altLang="cs-CZ" sz="1900" dirty="0"/>
              <a:t> každé </a:t>
            </a:r>
            <a:r>
              <a:rPr lang="cs-CZ" altLang="cs-CZ" sz="1900" b="1" dirty="0"/>
              <a:t>dva roky</a:t>
            </a:r>
          </a:p>
          <a:p>
            <a:pPr eaLnBrk="1" hangingPunct="1"/>
            <a:r>
              <a:rPr lang="cs-CZ" altLang="cs-CZ" sz="1900" dirty="0"/>
              <a:t>Počítač s procesorem běžícím na dvojnásobné frekvencí může být dvakrát výkonnější, ale nemusí to tak docela platit, protože záleží na tom, jak hodně ho brzdí jeho pomalé okolí (paměti, sběrnice…)</a:t>
            </a:r>
          </a:p>
          <a:p>
            <a:pPr eaLnBrk="1" hangingPunct="1"/>
            <a:r>
              <a:rPr lang="cs-CZ" altLang="cs-CZ" sz="1900" dirty="0"/>
              <a:t>Růst frekvence spolu s růstem počtů tranzistorů  v období 1972 – 2003 způsoboval růst výkonu počítačů na </a:t>
            </a:r>
            <a:r>
              <a:rPr lang="cs-CZ" altLang="cs-CZ" sz="1900" b="1" dirty="0"/>
              <a:t>dvojnásobek</a:t>
            </a:r>
            <a:r>
              <a:rPr lang="cs-CZ" altLang="cs-CZ" sz="1900" dirty="0"/>
              <a:t> každých </a:t>
            </a:r>
            <a:r>
              <a:rPr lang="cs-CZ" altLang="cs-CZ" sz="1900" b="1" dirty="0"/>
              <a:t>18 měsíců</a:t>
            </a:r>
            <a:r>
              <a:rPr lang="cs-CZ" altLang="cs-CZ" sz="1900" dirty="0"/>
              <a:t> </a:t>
            </a:r>
          </a:p>
          <a:p>
            <a:pPr eaLnBrk="1" hangingPunct="1"/>
            <a:r>
              <a:rPr lang="cs-CZ" altLang="cs-CZ" sz="1900" dirty="0"/>
              <a:t>Od té doby se bohužel růst frekvence zastavil a výkon procesoru se dále zvyšuje pouze zvyšováním </a:t>
            </a:r>
            <a:r>
              <a:rPr lang="cs-CZ" altLang="cs-CZ" sz="1900" b="1" dirty="0"/>
              <a:t>IPC</a:t>
            </a:r>
          </a:p>
          <a:p>
            <a:pPr eaLnBrk="1" hangingPunct="1"/>
            <a:r>
              <a:rPr lang="cs-CZ" altLang="cs-CZ" sz="1900" dirty="0"/>
              <a:t>Parametr </a:t>
            </a:r>
            <a:r>
              <a:rPr lang="cs-CZ" altLang="cs-CZ" sz="1900" b="1" dirty="0"/>
              <a:t>IPC</a:t>
            </a:r>
            <a:r>
              <a:rPr lang="cs-CZ" altLang="cs-CZ" sz="1900" dirty="0"/>
              <a:t> je ovšem velmi problematický – není konstantní, silně závisí na prováděném typu aplikace, počtu vláken, počtu podmíněných skoků, množství dat nedostupných v </a:t>
            </a:r>
            <a:r>
              <a:rPr lang="cs-CZ" altLang="cs-CZ" sz="1900" dirty="0" err="1"/>
              <a:t>cache</a:t>
            </a:r>
            <a:r>
              <a:rPr lang="cs-CZ" altLang="cs-CZ" sz="1900" dirty="0"/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56B6E3F-5257-4972-8CBC-6A262B148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Murphyho zákon (vtip)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61ADCAD-131C-4AE7-BF03-C3B10E883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229600" cy="4411662"/>
          </a:xfrm>
        </p:spPr>
        <p:txBody>
          <a:bodyPr/>
          <a:lstStyle/>
          <a:p>
            <a:pPr eaLnBrk="1" hangingPunct="1"/>
            <a:r>
              <a:rPr lang="cs-CZ" altLang="cs-CZ" sz="1900" b="1" dirty="0"/>
              <a:t>„Náročnost aplikací roste na dvojnásobek zhruba každé dva roky“</a:t>
            </a:r>
          </a:p>
          <a:p>
            <a:pPr eaLnBrk="1" hangingPunct="1"/>
            <a:r>
              <a:rPr lang="cs-CZ" altLang="cs-CZ" sz="1900" dirty="0"/>
              <a:t>Složitost aplikací roste, mají stále větší paměťové nároky a jsou výpočetně komplikovanější</a:t>
            </a:r>
          </a:p>
          <a:p>
            <a:pPr eaLnBrk="1" hangingPunct="1"/>
            <a:r>
              <a:rPr lang="cs-CZ" altLang="cs-CZ" sz="1900" dirty="0"/>
              <a:t>Programátoři programují čím dál hůř a nesnaží se vůbec dělat malé rychlé optimalizované programy</a:t>
            </a:r>
          </a:p>
          <a:p>
            <a:pPr eaLnBrk="1" hangingPunct="1"/>
            <a:r>
              <a:rPr lang="cs-CZ" altLang="cs-CZ" sz="1900" dirty="0"/>
              <a:t>Používají se stále novější jazyky, které usnadňují vývoj aplikací, ale produkují programy obludných rozměrů s velmi neefektivním strojovým kódem </a:t>
            </a:r>
          </a:p>
          <a:p>
            <a:pPr eaLnBrk="1" hangingPunct="1"/>
            <a:r>
              <a:rPr lang="cs-CZ" altLang="cs-CZ" sz="1900" dirty="0"/>
              <a:t>Program napsaný v assembleru špičkovým programátorem, který zná detailně chování mikroprocesoru, může být až 1000x rychlejší než stejný program napsaný v Javě</a:t>
            </a:r>
          </a:p>
          <a:p>
            <a:pPr eaLnBrk="1" hangingPunct="1"/>
            <a:r>
              <a:rPr lang="cs-CZ" altLang="cs-CZ" sz="1900" dirty="0"/>
              <a:t>Výhodou Javy bude naopak to, že program bude vytvořen mnohem rychleji, půjdou v něm snadno hledat chyby a bude snadno přenositelný na různé platformy</a:t>
            </a:r>
          </a:p>
          <a:p>
            <a:pPr eaLnBrk="1" hangingPunct="1"/>
            <a:r>
              <a:rPr lang="cs-CZ" altLang="cs-CZ" sz="1900" dirty="0"/>
              <a:t>Kupujeme tedy stále výkonnější počítače, abychom na nich mohli svižně provozovat stále složitější a pomalejší aplikace</a:t>
            </a:r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1B2E991-CA7B-448A-BEB1-263183440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Zvyšování IPC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4F0FCCA-3BEE-4849-AE0A-3DCA7D112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900" dirty="0"/>
              <a:t>V současné době tedy </a:t>
            </a:r>
            <a:r>
              <a:rPr lang="cs-CZ" altLang="cs-CZ" sz="1900" b="1" dirty="0"/>
              <a:t>frekvence procesorů neroste</a:t>
            </a:r>
            <a:r>
              <a:rPr lang="cs-CZ" altLang="cs-CZ" sz="1900" dirty="0"/>
              <a:t>, ale procesory jsou </a:t>
            </a:r>
            <a:r>
              <a:rPr lang="cs-CZ" altLang="cs-CZ" sz="1900" b="1" dirty="0"/>
              <a:t>stále složitější</a:t>
            </a:r>
            <a:r>
              <a:rPr lang="cs-CZ" altLang="cs-CZ" sz="1900" dirty="0"/>
              <a:t> a přidávají se do nich další a další tranzistory, aby byly schopny vykonat co nejvíce instrukcí naráz v jednom taktu (roste IPC)</a:t>
            </a:r>
          </a:p>
          <a:p>
            <a:pPr eaLnBrk="1" hangingPunct="1"/>
            <a:r>
              <a:rPr lang="cs-CZ" altLang="cs-CZ" sz="1900" dirty="0"/>
              <a:t>Z hlediska výrobce je nejjednodušší a nejefektivnější zdvojnásobit počet tranzistorů a IPC </a:t>
            </a:r>
            <a:r>
              <a:rPr lang="cs-CZ" altLang="cs-CZ" sz="1900" b="1" dirty="0"/>
              <a:t>zdvojnásobením celého mikroprocesoru</a:t>
            </a:r>
            <a:r>
              <a:rPr lang="cs-CZ" altLang="cs-CZ" sz="1900" dirty="0"/>
              <a:t> – vzniká tak </a:t>
            </a:r>
            <a:r>
              <a:rPr lang="cs-CZ" altLang="cs-CZ" sz="1900" b="1" dirty="0"/>
              <a:t>dvoujádrový mikroprocesor</a:t>
            </a:r>
            <a:r>
              <a:rPr lang="cs-CZ" altLang="cs-CZ" sz="1900" dirty="0"/>
              <a:t> (vlastně dva mikroprocesory v jednom)</a:t>
            </a:r>
          </a:p>
          <a:p>
            <a:pPr eaLnBrk="1" hangingPunct="1"/>
            <a:r>
              <a:rPr lang="cs-CZ" altLang="cs-CZ" sz="1900" dirty="0"/>
              <a:t>Pro výrobce by naopak bylo </a:t>
            </a:r>
            <a:r>
              <a:rPr lang="cs-CZ" altLang="cs-CZ" sz="1900" b="1" dirty="0"/>
              <a:t>velmi složité</a:t>
            </a:r>
            <a:r>
              <a:rPr lang="cs-CZ" altLang="cs-CZ" sz="1900" dirty="0"/>
              <a:t> dosáhnout zdvojnásobení počtu tranzistorů neustálým zdokonalováním a </a:t>
            </a:r>
            <a:r>
              <a:rPr lang="cs-CZ" altLang="cs-CZ" sz="1900" b="1" dirty="0"/>
              <a:t>zvyšováním složitosti</a:t>
            </a:r>
            <a:r>
              <a:rPr lang="cs-CZ" altLang="cs-CZ" sz="1900" dirty="0"/>
              <a:t> původního mikroprocesoru (jednoho jádra)</a:t>
            </a:r>
          </a:p>
          <a:p>
            <a:pPr eaLnBrk="1" hangingPunct="1">
              <a:lnSpc>
                <a:spcPct val="90000"/>
              </a:lnSpc>
            </a:pPr>
            <a:endParaRPr lang="cs-CZ" altLang="cs-CZ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A4A233-472B-4084-89A7-237305CD7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Vícejádrové procesory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B919FE3-1012-4375-B538-13E3FE96D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sz="1700" b="1" dirty="0" err="1"/>
              <a:t>Multicore</a:t>
            </a:r>
            <a:r>
              <a:rPr lang="cs-CZ" altLang="cs-CZ" sz="1700" dirty="0"/>
              <a:t> = </a:t>
            </a:r>
            <a:r>
              <a:rPr lang="cs-CZ" altLang="cs-CZ" sz="1700" b="1" dirty="0" err="1"/>
              <a:t>vícejádrový</a:t>
            </a:r>
            <a:r>
              <a:rPr lang="cs-CZ" altLang="cs-CZ" sz="1700" dirty="0"/>
              <a:t> procesor</a:t>
            </a:r>
          </a:p>
          <a:p>
            <a:pPr eaLnBrk="1" hangingPunct="1"/>
            <a:r>
              <a:rPr lang="cs-CZ" altLang="cs-CZ" sz="1700" dirty="0"/>
              <a:t>Jedná se vlastně o paralelní zapojení několika mikroprocesorů, přičemž jsou umístěny na jednom jediném čipu a tváří se jako jeden celistvý procesor</a:t>
            </a:r>
          </a:p>
          <a:p>
            <a:pPr eaLnBrk="1" hangingPunct="1">
              <a:spcBef>
                <a:spcPts val="425"/>
              </a:spcBef>
              <a:buClr>
                <a:srgbClr val="330066"/>
              </a:buClr>
              <a:buFontTx/>
              <a:buChar char="•"/>
            </a:pPr>
            <a:r>
              <a:rPr lang="cs-CZ" altLang="cs-CZ" sz="1700" b="1" dirty="0" err="1"/>
              <a:t>dual-core</a:t>
            </a:r>
            <a:r>
              <a:rPr lang="cs-CZ" altLang="cs-CZ" sz="1700" dirty="0"/>
              <a:t> jsou v podstatě dva procesory v jednom (bez zdvojení těch částí, které mohou být využity oběma jádry společně) </a:t>
            </a:r>
          </a:p>
          <a:p>
            <a:pPr eaLnBrk="1" hangingPunct="1">
              <a:spcBef>
                <a:spcPts val="425"/>
              </a:spcBef>
              <a:buClr>
                <a:srgbClr val="330066"/>
              </a:buClr>
              <a:buFontTx/>
              <a:buChar char="•"/>
            </a:pPr>
            <a:r>
              <a:rPr lang="cs-CZ" altLang="cs-CZ" sz="1700" dirty="0"/>
              <a:t>Pro využití potenciálu je zapotřebí speciálních aplikací – tzv. </a:t>
            </a:r>
            <a:r>
              <a:rPr lang="cs-CZ" altLang="cs-CZ" sz="1700" b="1" dirty="0" err="1"/>
              <a:t>multithreaded</a:t>
            </a:r>
            <a:r>
              <a:rPr lang="cs-CZ" altLang="cs-CZ" sz="1700" dirty="0"/>
              <a:t> aplikace</a:t>
            </a:r>
          </a:p>
          <a:p>
            <a:pPr eaLnBrk="1" hangingPunct="1">
              <a:spcBef>
                <a:spcPts val="425"/>
              </a:spcBef>
              <a:buClr>
                <a:srgbClr val="330066"/>
              </a:buClr>
              <a:buFontTx/>
              <a:buChar char="•"/>
            </a:pPr>
            <a:r>
              <a:rPr lang="cs-CZ" altLang="cs-CZ" sz="1700" dirty="0"/>
              <a:t>jediné vlákno nedokáže využít potenciálu dvoujádrového procesoru - k tomu jsou totiž zapotřebí vlákna aspoň dvě  </a:t>
            </a:r>
          </a:p>
          <a:p>
            <a:pPr eaLnBrk="1" hangingPunct="1">
              <a:spcBef>
                <a:spcPts val="425"/>
              </a:spcBef>
              <a:buClr>
                <a:srgbClr val="330066"/>
              </a:buClr>
              <a:buFontTx/>
              <a:buChar char="•"/>
            </a:pPr>
            <a:r>
              <a:rPr lang="cs-CZ" altLang="cs-CZ" sz="1700" dirty="0"/>
              <a:t>Kde se tedy druhé vlákno vezme? Programátor ho musí vytvořit</a:t>
            </a:r>
          </a:p>
          <a:p>
            <a:pPr eaLnBrk="1" hangingPunct="1">
              <a:spcBef>
                <a:spcPts val="425"/>
              </a:spcBef>
              <a:buClr>
                <a:srgbClr val="330066"/>
              </a:buClr>
              <a:buFontTx/>
              <a:buChar char="•"/>
            </a:pPr>
            <a:r>
              <a:rPr lang="cs-CZ" altLang="cs-CZ" sz="1700" dirty="0"/>
              <a:t>Programátor musí označit části programu a ty přidělit různým vláknům</a:t>
            </a:r>
          </a:p>
          <a:p>
            <a:pPr eaLnBrk="1" hangingPunct="1">
              <a:spcBef>
                <a:spcPts val="425"/>
              </a:spcBef>
              <a:buClr>
                <a:srgbClr val="330066"/>
              </a:buClr>
              <a:buFontTx/>
              <a:buChar char="•"/>
            </a:pPr>
            <a:r>
              <a:rPr lang="cs-CZ" altLang="cs-CZ" sz="1700" b="1" dirty="0" err="1"/>
              <a:t>hyperthreading</a:t>
            </a:r>
            <a:r>
              <a:rPr lang="cs-CZ" altLang="cs-CZ" sz="1700" dirty="0"/>
              <a:t> byla jakási simulace </a:t>
            </a:r>
            <a:r>
              <a:rPr lang="cs-CZ" altLang="cs-CZ" sz="1700" dirty="0" err="1"/>
              <a:t>multicore</a:t>
            </a:r>
            <a:r>
              <a:rPr lang="cs-CZ" altLang="cs-CZ" sz="1700" dirty="0"/>
              <a:t> na jednom procesoru</a:t>
            </a:r>
          </a:p>
          <a:p>
            <a:pPr eaLnBrk="1" hangingPunct="1">
              <a:spcBef>
                <a:spcPts val="425"/>
              </a:spcBef>
              <a:buClr>
                <a:srgbClr val="330066"/>
              </a:buClr>
              <a:buFontTx/>
              <a:buChar char="•"/>
            </a:pPr>
            <a:r>
              <a:rPr lang="cs-CZ" altLang="cs-CZ" sz="1700" dirty="0"/>
              <a:t>Typickému programátorovi ale dosud bylo úplně lhostejné, zda jím vytvořený program poběží na zrovna vašem počítači dostatečně rychle </a:t>
            </a:r>
          </a:p>
          <a:p>
            <a:pPr eaLnBrk="1" hangingPunct="1">
              <a:spcBef>
                <a:spcPts val="425"/>
              </a:spcBef>
              <a:buClr>
                <a:srgbClr val="330066"/>
              </a:buClr>
              <a:buFontTx/>
              <a:buChar char="•"/>
            </a:pPr>
            <a:r>
              <a:rPr lang="cs-CZ" altLang="cs-CZ" sz="1700" dirty="0"/>
              <a:t>Neběží-li rychle, vzkáže vám, abyste si prostě pořídili rychlejší – do budoucna je třeba </a:t>
            </a:r>
            <a:r>
              <a:rPr lang="cs-CZ" altLang="cs-CZ" sz="1700" b="1" dirty="0"/>
              <a:t>změnit filozofii programování</a:t>
            </a:r>
            <a:r>
              <a:rPr lang="cs-CZ" altLang="cs-CZ" sz="1700" dirty="0"/>
              <a:t> a vývoje nového softwaru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  <a:p>
            <a:pPr eaLnBrk="1" hangingPunct="1">
              <a:lnSpc>
                <a:spcPct val="80000"/>
              </a:lnSpc>
            </a:pPr>
            <a:endParaRPr lang="cs-CZ" altLang="cs-CZ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3D881-6EE2-4B20-807B-68820856A0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DD0922-755E-4B10-B34D-B7F6004924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99B7FB-62F3-4D82-8B66-D425172F9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aa7f5-da92-46be-bbd5-752e8d8cf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763</TotalTime>
  <Words>2774</Words>
  <Application>Microsoft Office PowerPoint</Application>
  <PresentationFormat>On-screen Show (4:3)</PresentationFormat>
  <Paragraphs>205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Wingdings</vt:lpstr>
      <vt:lpstr>Síť</vt:lpstr>
      <vt:lpstr>Multicore Vícejádrové mikroprocesory</vt:lpstr>
      <vt:lpstr>Moorův zákon</vt:lpstr>
      <vt:lpstr>Moorův zákon</vt:lpstr>
      <vt:lpstr>PowerPoint Presentation</vt:lpstr>
      <vt:lpstr>PowerPoint Presentation</vt:lpstr>
      <vt:lpstr>Růst frekvence</vt:lpstr>
      <vt:lpstr>Murphyho zákon (vtip)</vt:lpstr>
      <vt:lpstr>Zvyšování IPC</vt:lpstr>
      <vt:lpstr>Vícejádrové procesory</vt:lpstr>
      <vt:lpstr>Threads - Vlákna</vt:lpstr>
      <vt:lpstr>Threads - Vlákna</vt:lpstr>
      <vt:lpstr>Threads - Vlákna</vt:lpstr>
      <vt:lpstr>Paralelní programování</vt:lpstr>
      <vt:lpstr>Paralelní programování</vt:lpstr>
      <vt:lpstr>Deadlock</vt:lpstr>
      <vt:lpstr>Deadlock</vt:lpstr>
      <vt:lpstr>Deadlock</vt:lpstr>
      <vt:lpstr>Problematika multicore</vt:lpstr>
      <vt:lpstr>Amdahlův zákon</vt:lpstr>
      <vt:lpstr>Amdahlův zákon</vt:lpstr>
      <vt:lpstr>Amdahlův zákon</vt:lpstr>
      <vt:lpstr>Zákon klesajících marginálních výnosů</vt:lpstr>
      <vt:lpstr>PowerPoint Presentation</vt:lpstr>
      <vt:lpstr>Kontrolní otázky</vt:lpstr>
    </vt:vector>
  </TitlesOfParts>
  <Company>SPSE a VOS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Radek</dc:creator>
  <cp:lastModifiedBy>Karel Čermák</cp:lastModifiedBy>
  <cp:revision>43</cp:revision>
  <dcterms:created xsi:type="dcterms:W3CDTF">2013-04-26T10:13:32Z</dcterms:created>
  <dcterms:modified xsi:type="dcterms:W3CDTF">2022-10-13T18:39:41Z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