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sldIdLst>
    <p:sldId id="256" r:id="rId5"/>
    <p:sldId id="281" r:id="rId6"/>
    <p:sldId id="282" r:id="rId7"/>
    <p:sldId id="283" r:id="rId8"/>
    <p:sldId id="258" r:id="rId9"/>
    <p:sldId id="287" r:id="rId10"/>
    <p:sldId id="288" r:id="rId11"/>
    <p:sldId id="286" r:id="rId12"/>
    <p:sldId id="262" r:id="rId13"/>
    <p:sldId id="273" r:id="rId14"/>
    <p:sldId id="264" r:id="rId15"/>
    <p:sldId id="265" r:id="rId16"/>
    <p:sldId id="279" r:id="rId17"/>
    <p:sldId id="266" r:id="rId18"/>
    <p:sldId id="268" r:id="rId19"/>
    <p:sldId id="269" r:id="rId20"/>
    <p:sldId id="270" r:id="rId21"/>
    <p:sldId id="271" r:id="rId22"/>
    <p:sldId id="272" r:id="rId23"/>
    <p:sldId id="274" r:id="rId24"/>
    <p:sldId id="275" r:id="rId25"/>
    <p:sldId id="276" r:id="rId26"/>
    <p:sldId id="277" r:id="rId27"/>
    <p:sldId id="278" r:id="rId28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3727" autoAdjust="0"/>
  </p:normalViewPr>
  <p:slideViewPr>
    <p:cSldViewPr snapToGrid="0">
      <p:cViewPr varScale="1">
        <p:scale>
          <a:sx n="109" d="100"/>
          <a:sy n="109" d="100"/>
        </p:scale>
        <p:origin x="14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Čermák" userId="9a888007fbecaa3b" providerId="LiveId" clId="{928D891B-EF1E-49D9-9BC3-8BF7BA72A5B4}"/>
    <pc:docChg chg="undo custSel modSld">
      <pc:chgData name="Karel Čermák" userId="9a888007fbecaa3b" providerId="LiveId" clId="{928D891B-EF1E-49D9-9BC3-8BF7BA72A5B4}" dt="2023-05-15T12:49:33.976" v="25" actId="1076"/>
      <pc:docMkLst>
        <pc:docMk/>
      </pc:docMkLst>
      <pc:sldChg chg="modSp mod">
        <pc:chgData name="Karel Čermák" userId="9a888007fbecaa3b" providerId="LiveId" clId="{928D891B-EF1E-49D9-9BC3-8BF7BA72A5B4}" dt="2023-05-15T12:49:33.976" v="25" actId="1076"/>
        <pc:sldMkLst>
          <pc:docMk/>
          <pc:sldMk cId="2035168423" sldId="264"/>
        </pc:sldMkLst>
        <pc:cxnChg chg="mod">
          <ac:chgData name="Karel Čermák" userId="9a888007fbecaa3b" providerId="LiveId" clId="{928D891B-EF1E-49D9-9BC3-8BF7BA72A5B4}" dt="2023-05-15T12:49:33.976" v="25" actId="1076"/>
          <ac:cxnSpMkLst>
            <pc:docMk/>
            <pc:sldMk cId="2035168423" sldId="264"/>
            <ac:cxnSpMk id="46" creationId="{00000000-0000-0000-0000-000000000000}"/>
          </ac:cxnSpMkLst>
        </pc:cxnChg>
        <pc:cxnChg chg="mod">
          <ac:chgData name="Karel Čermák" userId="9a888007fbecaa3b" providerId="LiveId" clId="{928D891B-EF1E-49D9-9BC3-8BF7BA72A5B4}" dt="2023-05-15T12:49:33.910" v="23" actId="1076"/>
          <ac:cxnSpMkLst>
            <pc:docMk/>
            <pc:sldMk cId="2035168423" sldId="264"/>
            <ac:cxnSpMk id="49" creationId="{00000000-0000-0000-0000-000000000000}"/>
          </ac:cxnSpMkLst>
        </pc:cxnChg>
        <pc:cxnChg chg="mod">
          <ac:chgData name="Karel Čermák" userId="9a888007fbecaa3b" providerId="LiveId" clId="{928D891B-EF1E-49D9-9BC3-8BF7BA72A5B4}" dt="2023-05-15T12:49:33.942" v="24" actId="1076"/>
          <ac:cxnSpMkLst>
            <pc:docMk/>
            <pc:sldMk cId="2035168423" sldId="264"/>
            <ac:cxnSpMk id="50" creationId="{00000000-0000-0000-0000-000000000000}"/>
          </ac:cxnSpMkLst>
        </pc:cxnChg>
      </pc:sldChg>
      <pc:sldChg chg="modSp mod">
        <pc:chgData name="Karel Čermák" userId="9a888007fbecaa3b" providerId="LiveId" clId="{928D891B-EF1E-49D9-9BC3-8BF7BA72A5B4}" dt="2023-05-15T12:49:33.877" v="22" actId="1076"/>
        <pc:sldMkLst>
          <pc:docMk/>
          <pc:sldMk cId="1279515240" sldId="265"/>
        </pc:sldMkLst>
        <pc:spChg chg="mod">
          <ac:chgData name="Karel Čermák" userId="9a888007fbecaa3b" providerId="LiveId" clId="{928D891B-EF1E-49D9-9BC3-8BF7BA72A5B4}" dt="2023-05-15T12:49:28.027" v="14" actId="1076"/>
          <ac:spMkLst>
            <pc:docMk/>
            <pc:sldMk cId="1279515240" sldId="265"/>
            <ac:spMk id="31" creationId="{00000000-0000-0000-0000-000000000000}"/>
          </ac:spMkLst>
        </pc:spChg>
        <pc:spChg chg="mod">
          <ac:chgData name="Karel Čermák" userId="9a888007fbecaa3b" providerId="LiveId" clId="{928D891B-EF1E-49D9-9BC3-8BF7BA72A5B4}" dt="2023-05-15T12:49:32.333" v="17" actId="14100"/>
          <ac:spMkLst>
            <pc:docMk/>
            <pc:sldMk cId="1279515240" sldId="265"/>
            <ac:spMk id="32" creationId="{00000000-0000-0000-0000-000000000000}"/>
          </ac:spMkLst>
        </pc:spChg>
        <pc:grpChg chg="mod">
          <ac:chgData name="Karel Čermák" userId="9a888007fbecaa3b" providerId="LiveId" clId="{928D891B-EF1E-49D9-9BC3-8BF7BA72A5B4}" dt="2023-05-15T12:49:31.422" v="16" actId="1076"/>
          <ac:grpSpMkLst>
            <pc:docMk/>
            <pc:sldMk cId="1279515240" sldId="265"/>
            <ac:grpSpMk id="2" creationId="{00000000-0000-0000-0000-000000000000}"/>
          </ac:grpSpMkLst>
        </pc:grpChg>
        <pc:cxnChg chg="mod">
          <ac:chgData name="Karel Čermák" userId="9a888007fbecaa3b" providerId="LiveId" clId="{928D891B-EF1E-49D9-9BC3-8BF7BA72A5B4}" dt="2023-05-15T12:49:33.289" v="18" actId="1076"/>
          <ac:cxnSpMkLst>
            <pc:docMk/>
            <pc:sldMk cId="1279515240" sldId="265"/>
            <ac:cxnSpMk id="46" creationId="{00000000-0000-0000-0000-000000000000}"/>
          </ac:cxnSpMkLst>
        </pc:cxnChg>
        <pc:cxnChg chg="mod">
          <ac:chgData name="Karel Čermák" userId="9a888007fbecaa3b" providerId="LiveId" clId="{928D891B-EF1E-49D9-9BC3-8BF7BA72A5B4}" dt="2023-05-15T12:49:33.811" v="20" actId="1076"/>
          <ac:cxnSpMkLst>
            <pc:docMk/>
            <pc:sldMk cId="1279515240" sldId="265"/>
            <ac:cxnSpMk id="58" creationId="{00000000-0000-0000-0000-000000000000}"/>
          </ac:cxnSpMkLst>
        </pc:cxnChg>
        <pc:cxnChg chg="mod">
          <ac:chgData name="Karel Čermák" userId="9a888007fbecaa3b" providerId="LiveId" clId="{928D891B-EF1E-49D9-9BC3-8BF7BA72A5B4}" dt="2023-05-15T12:49:33.778" v="19" actId="1076"/>
          <ac:cxnSpMkLst>
            <pc:docMk/>
            <pc:sldMk cId="1279515240" sldId="265"/>
            <ac:cxnSpMk id="59" creationId="{00000000-0000-0000-0000-000000000000}"/>
          </ac:cxnSpMkLst>
        </pc:cxnChg>
        <pc:cxnChg chg="mod">
          <ac:chgData name="Karel Čermák" userId="9a888007fbecaa3b" providerId="LiveId" clId="{928D891B-EF1E-49D9-9BC3-8BF7BA72A5B4}" dt="2023-05-15T12:49:33.877" v="22" actId="1076"/>
          <ac:cxnSpMkLst>
            <pc:docMk/>
            <pc:sldMk cId="1279515240" sldId="265"/>
            <ac:cxnSpMk id="60" creationId="{00000000-0000-0000-0000-000000000000}"/>
          </ac:cxnSpMkLst>
        </pc:cxnChg>
        <pc:cxnChg chg="mod">
          <ac:chgData name="Karel Čermák" userId="9a888007fbecaa3b" providerId="LiveId" clId="{928D891B-EF1E-49D9-9BC3-8BF7BA72A5B4}" dt="2023-05-15T12:49:33.844" v="21" actId="1076"/>
          <ac:cxnSpMkLst>
            <pc:docMk/>
            <pc:sldMk cId="1279515240" sldId="265"/>
            <ac:cxnSpMk id="62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C63DE-2406-4957-BE33-11C7F5853412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880AA-E2B0-48CC-BE0B-50D03569A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78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010001100001011110011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880AA-E2B0-48CC-BE0B-50D03569A8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02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880AA-E2B0-48CC-BE0B-50D03569A8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24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880AA-E2B0-48CC-BE0B-50D03569A8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8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880AA-E2B0-48CC-BE0B-50D03569A8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54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40CE-A506-41ED-9C0E-4A977C7A55F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B077-8FC7-4D39-AECF-225DE7DF8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3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40CE-A506-41ED-9C0E-4A977C7A55F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B077-8FC7-4D39-AECF-225DE7DF8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5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40CE-A506-41ED-9C0E-4A977C7A55F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B077-8FC7-4D39-AECF-225DE7DF8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8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40CE-A506-41ED-9C0E-4A977C7A55F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B077-8FC7-4D39-AECF-225DE7DF8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5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40CE-A506-41ED-9C0E-4A977C7A55F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B077-8FC7-4D39-AECF-225DE7DF8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2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40CE-A506-41ED-9C0E-4A977C7A55F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B077-8FC7-4D39-AECF-225DE7DF8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0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40CE-A506-41ED-9C0E-4A977C7A55F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B077-8FC7-4D39-AECF-225DE7DF8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40CE-A506-41ED-9C0E-4A977C7A55F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B077-8FC7-4D39-AECF-225DE7DF8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7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40CE-A506-41ED-9C0E-4A977C7A55F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B077-8FC7-4D39-AECF-225DE7DF8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9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40CE-A506-41ED-9C0E-4A977C7A55F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B077-8FC7-4D39-AECF-225DE7DF8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40CE-A506-41ED-9C0E-4A977C7A55F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B077-8FC7-4D39-AECF-225DE7DF8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940CE-A506-41ED-9C0E-4A977C7A55F0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EB077-8FC7-4D39-AECF-225DE7DF8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4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Komunikace</a:t>
            </a:r>
            <a:endParaRPr lang="en-US" dirty="0"/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ovéPole 4"/>
          <p:cNvSpPr txBox="1"/>
          <p:nvPr/>
        </p:nvSpPr>
        <p:spPr>
          <a:xfrm>
            <a:off x="3688104" y="6581001"/>
            <a:ext cx="1767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Viktor Bohuněk 4. C 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95247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 čemu je vodič GND?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GND je odvozeno od </a:t>
            </a:r>
            <a:r>
              <a:rPr lang="cs-CZ" dirty="0" err="1"/>
              <a:t>ground</a:t>
            </a:r>
            <a:r>
              <a:rPr lang="cs-CZ" dirty="0"/>
              <a:t> (země)</a:t>
            </a:r>
          </a:p>
          <a:p>
            <a:r>
              <a:rPr lang="cs-CZ" dirty="0"/>
              <a:t>Signál na datových linkách je definován napěťovou úrovní</a:t>
            </a:r>
          </a:p>
          <a:p>
            <a:r>
              <a:rPr lang="cs-CZ" dirty="0"/>
              <a:t>Napětí je rozdílem dvou potenciálů</a:t>
            </a:r>
          </a:p>
          <a:p>
            <a:r>
              <a:rPr lang="cs-CZ" dirty="0"/>
              <a:t>Z předchozího plyne potřeba měřit napětí na datových vodičích proti nějakému potenciálu (proti nějaké „nule“)</a:t>
            </a:r>
          </a:p>
          <a:p>
            <a:r>
              <a:rPr lang="cs-CZ" dirty="0"/>
              <a:t>GND vodič zajistí stejný základní potenciál na obou koncích linky – napětí na datové lince se měří vůči „nule“ na lince GND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3688104" y="6581001"/>
            <a:ext cx="1767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Viktor Bohuněk 4. C 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9190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Dvojlinka</a:t>
            </a:r>
            <a:endParaRPr lang="en-US" dirty="0"/>
          </a:p>
        </p:txBody>
      </p:sp>
      <p:sp>
        <p:nvSpPr>
          <p:cNvPr id="10" name="Zástupný symbol pro obsah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Pouze dva vodiče</a:t>
            </a:r>
          </a:p>
          <a:p>
            <a:pPr lvl="1"/>
            <a:r>
              <a:rPr lang="cs-CZ" dirty="0"/>
              <a:t>Polo-duplexní</a:t>
            </a:r>
            <a:endParaRPr lang="en-US" dirty="0"/>
          </a:p>
        </p:txBody>
      </p:sp>
      <p:cxnSp>
        <p:nvCxnSpPr>
          <p:cNvPr id="14" name="Přímá spojnice 13"/>
          <p:cNvCxnSpPr/>
          <p:nvPr/>
        </p:nvCxnSpPr>
        <p:spPr>
          <a:xfrm>
            <a:off x="2319689" y="3691631"/>
            <a:ext cx="45238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Přímá spojnice 32"/>
          <p:cNvCxnSpPr/>
          <p:nvPr/>
        </p:nvCxnSpPr>
        <p:spPr>
          <a:xfrm>
            <a:off x="7495195" y="5451926"/>
            <a:ext cx="72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nice 33"/>
          <p:cNvCxnSpPr/>
          <p:nvPr/>
        </p:nvCxnSpPr>
        <p:spPr>
          <a:xfrm>
            <a:off x="7495195" y="5802225"/>
            <a:ext cx="7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bdélník 37"/>
          <p:cNvSpPr/>
          <p:nvPr/>
        </p:nvSpPr>
        <p:spPr>
          <a:xfrm>
            <a:off x="7495195" y="6004409"/>
            <a:ext cx="720000" cy="270000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9" name="Obdélník 38"/>
          <p:cNvSpPr/>
          <p:nvPr/>
        </p:nvSpPr>
        <p:spPr>
          <a:xfrm>
            <a:off x="5861606" y="5954743"/>
            <a:ext cx="1571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Plocha obvodu</a:t>
            </a:r>
            <a:endParaRPr lang="en-US" dirty="0"/>
          </a:p>
        </p:txBody>
      </p:sp>
      <p:sp>
        <p:nvSpPr>
          <p:cNvPr id="42" name="Obdélník 41"/>
          <p:cNvSpPr/>
          <p:nvPr/>
        </p:nvSpPr>
        <p:spPr>
          <a:xfrm>
            <a:off x="6766597" y="5267260"/>
            <a:ext cx="666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DATA</a:t>
            </a:r>
            <a:endParaRPr lang="en-US" dirty="0"/>
          </a:p>
        </p:txBody>
      </p:sp>
      <p:sp>
        <p:nvSpPr>
          <p:cNvPr id="43" name="Obdélník 42"/>
          <p:cNvSpPr/>
          <p:nvPr/>
        </p:nvSpPr>
        <p:spPr>
          <a:xfrm>
            <a:off x="6810519" y="5617559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GND</a:t>
            </a:r>
            <a:endParaRPr lang="en-US" dirty="0"/>
          </a:p>
        </p:txBody>
      </p:sp>
      <p:cxnSp>
        <p:nvCxnSpPr>
          <p:cNvPr id="44" name="Přímá spojnice 43"/>
          <p:cNvCxnSpPr/>
          <p:nvPr/>
        </p:nvCxnSpPr>
        <p:spPr>
          <a:xfrm>
            <a:off x="2331413" y="3890923"/>
            <a:ext cx="45238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bdélník 6"/>
          <p:cNvSpPr/>
          <p:nvPr/>
        </p:nvSpPr>
        <p:spPr>
          <a:xfrm>
            <a:off x="1684420" y="343713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>
                <a:solidFill>
                  <a:schemeClr val="tx1"/>
                </a:solidFill>
              </a:rPr>
              <a:t>A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Obdélník 7"/>
          <p:cNvSpPr/>
          <p:nvPr/>
        </p:nvSpPr>
        <p:spPr>
          <a:xfrm>
            <a:off x="6736079" y="343713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>
                <a:solidFill>
                  <a:schemeClr val="tx1"/>
                </a:solidFill>
              </a:rPr>
              <a:t>B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5" name="Obdélník 44"/>
          <p:cNvSpPr/>
          <p:nvPr/>
        </p:nvSpPr>
        <p:spPr>
          <a:xfrm>
            <a:off x="2454560" y="3743811"/>
            <a:ext cx="4230000" cy="100800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46" name="Přímá spojnice se šipkou 45"/>
          <p:cNvCxnSpPr>
            <a:cxnSpLocks/>
            <a:stCxn id="47" idx="2"/>
          </p:cNvCxnSpPr>
          <p:nvPr/>
        </p:nvCxnSpPr>
        <p:spPr>
          <a:xfrm flipH="1">
            <a:off x="4911975" y="3234955"/>
            <a:ext cx="1408798" cy="579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ovéPole 46"/>
          <p:cNvSpPr txBox="1"/>
          <p:nvPr/>
        </p:nvSpPr>
        <p:spPr>
          <a:xfrm>
            <a:off x="3864588" y="2773290"/>
            <a:ext cx="491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/>
              <a:t>Menší plocha obvodu =&gt; menší rušení</a:t>
            </a:r>
            <a:endParaRPr lang="en-US" sz="2400" dirty="0"/>
          </a:p>
        </p:txBody>
      </p:sp>
      <p:sp>
        <p:nvSpPr>
          <p:cNvPr id="48" name="TextovéPole 47"/>
          <p:cNvSpPr txBox="1"/>
          <p:nvPr/>
        </p:nvSpPr>
        <p:spPr>
          <a:xfrm>
            <a:off x="2880025" y="4884541"/>
            <a:ext cx="3365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Naprosto stejný potenciál, vůči kterému se měří napětí na datové lince, na obou stranách</a:t>
            </a:r>
            <a:endParaRPr lang="en-US" sz="1600" dirty="0"/>
          </a:p>
        </p:txBody>
      </p:sp>
      <p:cxnSp>
        <p:nvCxnSpPr>
          <p:cNvPr id="49" name="Přímá spojnice se šipkou 48"/>
          <p:cNvCxnSpPr>
            <a:cxnSpLocks/>
            <a:stCxn id="48" idx="0"/>
          </p:cNvCxnSpPr>
          <p:nvPr/>
        </p:nvCxnSpPr>
        <p:spPr>
          <a:xfrm flipH="1" flipV="1">
            <a:off x="2454560" y="3971995"/>
            <a:ext cx="2108312" cy="912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Přímá spojnice se šipkou 49"/>
          <p:cNvCxnSpPr>
            <a:cxnSpLocks/>
            <a:stCxn id="48" idx="0"/>
          </p:cNvCxnSpPr>
          <p:nvPr/>
        </p:nvCxnSpPr>
        <p:spPr>
          <a:xfrm flipV="1">
            <a:off x="4562872" y="3989025"/>
            <a:ext cx="2098153" cy="895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ovéPole 62"/>
          <p:cNvSpPr txBox="1"/>
          <p:nvPr/>
        </p:nvSpPr>
        <p:spPr>
          <a:xfrm>
            <a:off x="3688104" y="6581001"/>
            <a:ext cx="1767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Viktor Bohuněk 4. C 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3516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5" grpId="0" animBg="1"/>
      <p:bldP spid="47" grpId="0"/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/>
          <p:cNvGrpSpPr/>
          <p:nvPr/>
        </p:nvGrpSpPr>
        <p:grpSpPr>
          <a:xfrm>
            <a:off x="1862986" y="4010096"/>
            <a:ext cx="5349377" cy="270556"/>
            <a:chOff x="1862986" y="3285705"/>
            <a:chExt cx="5349377" cy="270556"/>
          </a:xfrm>
        </p:grpSpPr>
        <p:pic>
          <p:nvPicPr>
            <p:cNvPr id="26" name="Obrázek 25"/>
            <p:cNvPicPr>
              <a:picLocks noChangeAspect="1"/>
            </p:cNvPicPr>
            <p:nvPr/>
          </p:nvPicPr>
          <p:blipFill rotWithShape="1">
            <a:blip r:embed="rId2"/>
            <a:srcRect l="25236" r="25721" b="-3527"/>
            <a:stretch/>
          </p:blipFill>
          <p:spPr>
            <a:xfrm rot="10800000">
              <a:off x="3662910" y="3285705"/>
              <a:ext cx="1799924" cy="258776"/>
            </a:xfrm>
            <a:prstGeom prst="rect">
              <a:avLst/>
            </a:prstGeom>
          </p:spPr>
        </p:pic>
        <p:pic>
          <p:nvPicPr>
            <p:cNvPr id="27" name="Obrázek 26"/>
            <p:cNvPicPr>
              <a:picLocks noChangeAspect="1"/>
            </p:cNvPicPr>
            <p:nvPr/>
          </p:nvPicPr>
          <p:blipFill rotWithShape="1">
            <a:blip r:embed="rId2"/>
            <a:srcRect l="25236" r="25721" b="-3527"/>
            <a:stretch/>
          </p:blipFill>
          <p:spPr>
            <a:xfrm>
              <a:off x="1862986" y="3297485"/>
              <a:ext cx="1799924" cy="258776"/>
            </a:xfrm>
            <a:prstGeom prst="rect">
              <a:avLst/>
            </a:prstGeom>
          </p:spPr>
        </p:pic>
        <p:pic>
          <p:nvPicPr>
            <p:cNvPr id="28" name="Obrázek 27"/>
            <p:cNvPicPr>
              <a:picLocks noChangeAspect="1"/>
            </p:cNvPicPr>
            <p:nvPr/>
          </p:nvPicPr>
          <p:blipFill rotWithShape="1">
            <a:blip r:embed="rId2"/>
            <a:srcRect l="25236" r="25721" b="-3527"/>
            <a:stretch/>
          </p:blipFill>
          <p:spPr>
            <a:xfrm>
              <a:off x="5412439" y="3293979"/>
              <a:ext cx="1799924" cy="258776"/>
            </a:xfrm>
            <a:prstGeom prst="rect">
              <a:avLst/>
            </a:prstGeom>
          </p:spPr>
        </p:pic>
      </p:grp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Kroucená dvojlinka</a:t>
            </a:r>
            <a:endParaRPr lang="en-US" dirty="0"/>
          </a:p>
        </p:txBody>
      </p:sp>
      <p:sp>
        <p:nvSpPr>
          <p:cNvPr id="10" name="Zástupný symbol pro obsah 9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088853"/>
          </a:xfrm>
        </p:spPr>
        <p:txBody>
          <a:bodyPr>
            <a:normAutofit fontScale="62500" lnSpcReduction="20000"/>
          </a:bodyPr>
          <a:lstStyle/>
          <a:p>
            <a:r>
              <a:rPr lang="cs-CZ" dirty="0"/>
              <a:t>Pouze dva kroucené vodiče</a:t>
            </a:r>
          </a:p>
          <a:p>
            <a:r>
              <a:rPr lang="cs-CZ" dirty="0"/>
              <a:t>Kroucení výrazně snižuje rušení (přichází z různých směrů a v různě </a:t>
            </a:r>
            <a:r>
              <a:rPr lang="cs-CZ" dirty="0" err="1"/>
              <a:t>pootočench</a:t>
            </a:r>
            <a:r>
              <a:rPr lang="cs-CZ" dirty="0"/>
              <a:t> smyčkách se indukuje rušivé napětí s různým znaménkem a fázovým posuvem – indukovaná rušení se vzájemně sčítají, ale i odčítají a kompenzují)</a:t>
            </a:r>
          </a:p>
        </p:txBody>
      </p:sp>
      <p:cxnSp>
        <p:nvCxnSpPr>
          <p:cNvPr id="33" name="Přímá spojnice 32"/>
          <p:cNvCxnSpPr/>
          <p:nvPr/>
        </p:nvCxnSpPr>
        <p:spPr>
          <a:xfrm>
            <a:off x="7495195" y="5451926"/>
            <a:ext cx="72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nice 33"/>
          <p:cNvCxnSpPr/>
          <p:nvPr/>
        </p:nvCxnSpPr>
        <p:spPr>
          <a:xfrm>
            <a:off x="7495195" y="5802225"/>
            <a:ext cx="7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ál 39"/>
          <p:cNvSpPr/>
          <p:nvPr/>
        </p:nvSpPr>
        <p:spPr>
          <a:xfrm>
            <a:off x="2281269" y="4069166"/>
            <a:ext cx="226219" cy="123825"/>
          </a:xfrm>
          <a:prstGeom prst="ellipse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8" name="Obdélník 37"/>
          <p:cNvSpPr/>
          <p:nvPr/>
        </p:nvSpPr>
        <p:spPr>
          <a:xfrm>
            <a:off x="7495195" y="6004409"/>
            <a:ext cx="720000" cy="270000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9" name="Obdélník 38"/>
          <p:cNvSpPr/>
          <p:nvPr/>
        </p:nvSpPr>
        <p:spPr>
          <a:xfrm>
            <a:off x="5861606" y="5954743"/>
            <a:ext cx="1571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Plocha obvodu</a:t>
            </a:r>
            <a:endParaRPr lang="en-US" dirty="0"/>
          </a:p>
        </p:txBody>
      </p:sp>
      <p:sp>
        <p:nvSpPr>
          <p:cNvPr id="42" name="Obdélník 41"/>
          <p:cNvSpPr/>
          <p:nvPr/>
        </p:nvSpPr>
        <p:spPr>
          <a:xfrm>
            <a:off x="6766597" y="5267260"/>
            <a:ext cx="666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DATA</a:t>
            </a:r>
            <a:endParaRPr lang="en-US" dirty="0"/>
          </a:p>
        </p:txBody>
      </p:sp>
      <p:sp>
        <p:nvSpPr>
          <p:cNvPr id="57" name="Ovál 56"/>
          <p:cNvSpPr/>
          <p:nvPr/>
        </p:nvSpPr>
        <p:spPr>
          <a:xfrm>
            <a:off x="6602259" y="4084333"/>
            <a:ext cx="226219" cy="123825"/>
          </a:xfrm>
          <a:prstGeom prst="ellipse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3" name="Obdélník 42"/>
          <p:cNvSpPr/>
          <p:nvPr/>
        </p:nvSpPr>
        <p:spPr>
          <a:xfrm>
            <a:off x="6810519" y="5617559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GND</a:t>
            </a:r>
            <a:endParaRPr lang="en-US" dirty="0"/>
          </a:p>
        </p:txBody>
      </p:sp>
      <p:sp>
        <p:nvSpPr>
          <p:cNvPr id="7" name="Obdélník 6"/>
          <p:cNvSpPr/>
          <p:nvPr/>
        </p:nvSpPr>
        <p:spPr>
          <a:xfrm>
            <a:off x="1684420" y="3793391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>
                <a:solidFill>
                  <a:schemeClr val="tx1"/>
                </a:solidFill>
              </a:rPr>
              <a:t>A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Obdélník 7"/>
          <p:cNvSpPr/>
          <p:nvPr/>
        </p:nvSpPr>
        <p:spPr>
          <a:xfrm>
            <a:off x="6736079" y="3793391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>
                <a:solidFill>
                  <a:schemeClr val="tx1"/>
                </a:solidFill>
              </a:rPr>
              <a:t>B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7" name="TextovéPole 46"/>
          <p:cNvSpPr txBox="1"/>
          <p:nvPr/>
        </p:nvSpPr>
        <p:spPr>
          <a:xfrm>
            <a:off x="2809709" y="3150723"/>
            <a:ext cx="3479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2400" dirty="0"/>
              <a:t>Velmi malá plocha obvodu</a:t>
            </a:r>
            <a:endParaRPr lang="en-US" sz="2400" dirty="0"/>
          </a:p>
        </p:txBody>
      </p:sp>
      <p:sp>
        <p:nvSpPr>
          <p:cNvPr id="3" name="Ovál 2"/>
          <p:cNvSpPr/>
          <p:nvPr/>
        </p:nvSpPr>
        <p:spPr>
          <a:xfrm>
            <a:off x="3371849" y="4084333"/>
            <a:ext cx="226219" cy="123825"/>
          </a:xfrm>
          <a:prstGeom prst="ellipse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1" name="Ovál 30"/>
          <p:cNvSpPr/>
          <p:nvPr/>
        </p:nvSpPr>
        <p:spPr>
          <a:xfrm>
            <a:off x="3728366" y="4084333"/>
            <a:ext cx="226219" cy="123825"/>
          </a:xfrm>
          <a:prstGeom prst="ellipse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Ovál 31"/>
          <p:cNvSpPr/>
          <p:nvPr/>
        </p:nvSpPr>
        <p:spPr>
          <a:xfrm>
            <a:off x="3012587" y="4084333"/>
            <a:ext cx="226219" cy="123825"/>
          </a:xfrm>
          <a:prstGeom prst="ellipse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6" name="Ovál 35"/>
          <p:cNvSpPr/>
          <p:nvPr/>
        </p:nvSpPr>
        <p:spPr>
          <a:xfrm>
            <a:off x="2653325" y="4091478"/>
            <a:ext cx="226219" cy="123825"/>
          </a:xfrm>
          <a:prstGeom prst="ellipse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7" name="Ovál 36"/>
          <p:cNvSpPr/>
          <p:nvPr/>
        </p:nvSpPr>
        <p:spPr>
          <a:xfrm>
            <a:off x="4087014" y="4084333"/>
            <a:ext cx="226219" cy="123825"/>
          </a:xfrm>
          <a:prstGeom prst="ellipse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1" name="Ovál 40"/>
          <p:cNvSpPr/>
          <p:nvPr/>
        </p:nvSpPr>
        <p:spPr>
          <a:xfrm>
            <a:off x="4436597" y="4077571"/>
            <a:ext cx="226219" cy="123825"/>
          </a:xfrm>
          <a:prstGeom prst="ellipse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1" name="Ovál 50"/>
          <p:cNvSpPr/>
          <p:nvPr/>
        </p:nvSpPr>
        <p:spPr>
          <a:xfrm>
            <a:off x="4795245" y="4084333"/>
            <a:ext cx="226219" cy="123825"/>
          </a:xfrm>
          <a:prstGeom prst="ellipse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3" name="Ovál 52"/>
          <p:cNvSpPr/>
          <p:nvPr/>
        </p:nvSpPr>
        <p:spPr>
          <a:xfrm>
            <a:off x="5144828" y="4076597"/>
            <a:ext cx="226219" cy="123825"/>
          </a:xfrm>
          <a:prstGeom prst="ellipse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4" name="Ovál 53"/>
          <p:cNvSpPr/>
          <p:nvPr/>
        </p:nvSpPr>
        <p:spPr>
          <a:xfrm>
            <a:off x="5503476" y="4076666"/>
            <a:ext cx="226219" cy="123825"/>
          </a:xfrm>
          <a:prstGeom prst="ellipse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5" name="Ovál 54"/>
          <p:cNvSpPr/>
          <p:nvPr/>
        </p:nvSpPr>
        <p:spPr>
          <a:xfrm>
            <a:off x="5861606" y="4076597"/>
            <a:ext cx="226219" cy="123825"/>
          </a:xfrm>
          <a:prstGeom prst="ellipse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6" name="Ovál 55"/>
          <p:cNvSpPr/>
          <p:nvPr/>
        </p:nvSpPr>
        <p:spPr>
          <a:xfrm>
            <a:off x="6211284" y="4084333"/>
            <a:ext cx="226219" cy="123825"/>
          </a:xfrm>
          <a:prstGeom prst="ellipse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46" name="Přímá spojnice se šipkou 45"/>
          <p:cNvCxnSpPr>
            <a:cxnSpLocks/>
            <a:stCxn id="47" idx="2"/>
            <a:endCxn id="51" idx="4"/>
          </p:cNvCxnSpPr>
          <p:nvPr/>
        </p:nvCxnSpPr>
        <p:spPr>
          <a:xfrm>
            <a:off x="4549705" y="3612388"/>
            <a:ext cx="358650" cy="5957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Přímá spojnice se šipkou 57"/>
          <p:cNvCxnSpPr>
            <a:cxnSpLocks/>
            <a:stCxn id="47" idx="2"/>
            <a:endCxn id="37" idx="4"/>
          </p:cNvCxnSpPr>
          <p:nvPr/>
        </p:nvCxnSpPr>
        <p:spPr>
          <a:xfrm flipH="1">
            <a:off x="4200124" y="3612388"/>
            <a:ext cx="349581" cy="5957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Přímá spojnice se šipkou 58"/>
          <p:cNvCxnSpPr>
            <a:cxnSpLocks/>
            <a:stCxn id="47" idx="2"/>
            <a:endCxn id="56" idx="4"/>
          </p:cNvCxnSpPr>
          <p:nvPr/>
        </p:nvCxnSpPr>
        <p:spPr>
          <a:xfrm>
            <a:off x="4549705" y="3612388"/>
            <a:ext cx="1774689" cy="5957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Přímá spojnice se šipkou 59"/>
          <p:cNvCxnSpPr>
            <a:cxnSpLocks/>
            <a:stCxn id="47" idx="2"/>
            <a:endCxn id="3" idx="4"/>
          </p:cNvCxnSpPr>
          <p:nvPr/>
        </p:nvCxnSpPr>
        <p:spPr>
          <a:xfrm flipH="1">
            <a:off x="3484959" y="3612388"/>
            <a:ext cx="1064746" cy="5957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Přímá spojnice se šipkou 61"/>
          <p:cNvCxnSpPr>
            <a:cxnSpLocks/>
            <a:stCxn id="47" idx="2"/>
            <a:endCxn id="36" idx="4"/>
          </p:cNvCxnSpPr>
          <p:nvPr/>
        </p:nvCxnSpPr>
        <p:spPr>
          <a:xfrm flipH="1">
            <a:off x="2766435" y="3612388"/>
            <a:ext cx="1783270" cy="602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ovéPole 70"/>
          <p:cNvSpPr txBox="1"/>
          <p:nvPr/>
        </p:nvSpPr>
        <p:spPr>
          <a:xfrm>
            <a:off x="3688104" y="6581001"/>
            <a:ext cx="1767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Viktor Bohuněk 4. C 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7951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8" grpId="0" animBg="1"/>
      <p:bldP spid="39" grpId="0"/>
      <p:bldP spid="57" grpId="0" animBg="1"/>
      <p:bldP spid="47" grpId="0"/>
      <p:bldP spid="3" grpId="0" animBg="1"/>
      <p:bldP spid="31" grpId="0" animBg="1"/>
      <p:bldP spid="32" grpId="0" animBg="1"/>
      <p:bldP spid="36" grpId="0" animBg="1"/>
      <p:bldP spid="37" grpId="0" animBg="1"/>
      <p:bldP spid="41" grpId="0" animBg="1"/>
      <p:bldP spid="51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Snížení rušení kroucením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80691"/>
          </a:xfrm>
        </p:spPr>
        <p:txBody>
          <a:bodyPr/>
          <a:lstStyle/>
          <a:p>
            <a:r>
              <a:rPr lang="cs-CZ" dirty="0"/>
              <a:t>Dochází k indukování rušení v opačném směru</a:t>
            </a:r>
            <a:endParaRPr lang="en-US" dirty="0"/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 rotWithShape="1">
          <a:blip r:embed="rId2"/>
          <a:srcRect l="35677" r="25123"/>
          <a:stretch/>
        </p:blipFill>
        <p:spPr>
          <a:xfrm>
            <a:off x="2590800" y="3848580"/>
            <a:ext cx="3962400" cy="634039"/>
          </a:xfrm>
          <a:prstGeom prst="rect">
            <a:avLst/>
          </a:prstGeom>
        </p:spPr>
      </p:pic>
      <p:cxnSp>
        <p:nvCxnSpPr>
          <p:cNvPr id="12" name="Přímá spojnice se šipkou 11"/>
          <p:cNvCxnSpPr/>
          <p:nvPr/>
        </p:nvCxnSpPr>
        <p:spPr>
          <a:xfrm flipV="1">
            <a:off x="5067300" y="3505200"/>
            <a:ext cx="0" cy="1257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se šipkou 13"/>
          <p:cNvCxnSpPr/>
          <p:nvPr/>
        </p:nvCxnSpPr>
        <p:spPr>
          <a:xfrm flipV="1">
            <a:off x="4051300" y="3505200"/>
            <a:ext cx="0" cy="1257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se šipkou 17"/>
          <p:cNvCxnSpPr/>
          <p:nvPr/>
        </p:nvCxnSpPr>
        <p:spPr>
          <a:xfrm>
            <a:off x="3829050" y="4597400"/>
            <a:ext cx="4445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se šipkou 20"/>
          <p:cNvCxnSpPr/>
          <p:nvPr/>
        </p:nvCxnSpPr>
        <p:spPr>
          <a:xfrm rot="10800000">
            <a:off x="4819650" y="3746980"/>
            <a:ext cx="4445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bdélník 23"/>
          <p:cNvSpPr/>
          <p:nvPr/>
        </p:nvSpPr>
        <p:spPr>
          <a:xfrm>
            <a:off x="7310130" y="5944152"/>
            <a:ext cx="811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cs-CZ" dirty="0"/>
              <a:t>Rušení</a:t>
            </a:r>
            <a:endParaRPr lang="en-US" dirty="0"/>
          </a:p>
        </p:txBody>
      </p:sp>
      <p:sp>
        <p:nvSpPr>
          <p:cNvPr id="25" name="Obdélník 24"/>
          <p:cNvSpPr/>
          <p:nvPr/>
        </p:nvSpPr>
        <p:spPr>
          <a:xfrm>
            <a:off x="6213035" y="6294451"/>
            <a:ext cx="1908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cs-CZ" dirty="0"/>
              <a:t>Indukované rušení</a:t>
            </a:r>
            <a:endParaRPr lang="en-US" dirty="0"/>
          </a:p>
        </p:txBody>
      </p:sp>
      <p:cxnSp>
        <p:nvCxnSpPr>
          <p:cNvPr id="26" name="Přímá spojnice se šipkou 25"/>
          <p:cNvCxnSpPr/>
          <p:nvPr/>
        </p:nvCxnSpPr>
        <p:spPr>
          <a:xfrm flipV="1">
            <a:off x="8515350" y="5944152"/>
            <a:ext cx="0" cy="3937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/>
          <p:cNvCxnSpPr/>
          <p:nvPr/>
        </p:nvCxnSpPr>
        <p:spPr>
          <a:xfrm>
            <a:off x="8318500" y="6477000"/>
            <a:ext cx="4445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římá spojnice se šipkou 28"/>
          <p:cNvCxnSpPr/>
          <p:nvPr/>
        </p:nvCxnSpPr>
        <p:spPr>
          <a:xfrm>
            <a:off x="4127500" y="5048490"/>
            <a:ext cx="4445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římá spojnice se šipkou 29"/>
          <p:cNvCxnSpPr/>
          <p:nvPr/>
        </p:nvCxnSpPr>
        <p:spPr>
          <a:xfrm rot="10800000">
            <a:off x="4572000" y="5048490"/>
            <a:ext cx="4445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ovéPole 30"/>
          <p:cNvSpPr txBox="1"/>
          <p:nvPr/>
        </p:nvSpPr>
        <p:spPr>
          <a:xfrm>
            <a:off x="1102509" y="5111989"/>
            <a:ext cx="69390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2400" dirty="0"/>
              <a:t>Vektory naindukovaného rušivého</a:t>
            </a:r>
          </a:p>
          <a:p>
            <a:pPr algn="ctr"/>
            <a:r>
              <a:rPr lang="cs-CZ" sz="2400" dirty="0"/>
              <a:t>signálu jsou stejné, opačně orientované =&gt; odečtou se</a:t>
            </a:r>
            <a:endParaRPr lang="en-US" sz="2400" dirty="0"/>
          </a:p>
        </p:txBody>
      </p:sp>
      <p:sp>
        <p:nvSpPr>
          <p:cNvPr id="34" name="TextovéPole 33"/>
          <p:cNvSpPr txBox="1"/>
          <p:nvPr/>
        </p:nvSpPr>
        <p:spPr>
          <a:xfrm>
            <a:off x="3688104" y="6581001"/>
            <a:ext cx="1767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Viktor Bohuněk 4. C 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3602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xit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Přímá spojnice 22"/>
          <p:cNvCxnSpPr/>
          <p:nvPr/>
        </p:nvCxnSpPr>
        <p:spPr>
          <a:xfrm>
            <a:off x="3230951" y="3729595"/>
            <a:ext cx="1380784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25"/>
          <p:cNvCxnSpPr/>
          <p:nvPr/>
        </p:nvCxnSpPr>
        <p:spPr>
          <a:xfrm>
            <a:off x="4611735" y="3729595"/>
            <a:ext cx="409150" cy="4091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27"/>
          <p:cNvCxnSpPr/>
          <p:nvPr/>
        </p:nvCxnSpPr>
        <p:spPr>
          <a:xfrm>
            <a:off x="5020885" y="4138745"/>
            <a:ext cx="1384598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Skupina 40"/>
          <p:cNvGrpSpPr/>
          <p:nvPr/>
        </p:nvGrpSpPr>
        <p:grpSpPr>
          <a:xfrm flipH="1">
            <a:off x="3230951" y="3738588"/>
            <a:ext cx="3174532" cy="409150"/>
            <a:chOff x="3286503" y="5382768"/>
            <a:chExt cx="3174532" cy="409150"/>
          </a:xfrm>
        </p:grpSpPr>
        <p:cxnSp>
          <p:nvCxnSpPr>
            <p:cNvPr id="38" name="Přímá spojnice 37"/>
            <p:cNvCxnSpPr/>
            <p:nvPr/>
          </p:nvCxnSpPr>
          <p:spPr>
            <a:xfrm>
              <a:off x="3286503" y="5382768"/>
              <a:ext cx="1380784" cy="0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/>
            <p:cNvCxnSpPr/>
            <p:nvPr/>
          </p:nvCxnSpPr>
          <p:spPr>
            <a:xfrm>
              <a:off x="4667287" y="5382768"/>
              <a:ext cx="409150" cy="40915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Přímá spojnice 39"/>
            <p:cNvCxnSpPr/>
            <p:nvPr/>
          </p:nvCxnSpPr>
          <p:spPr>
            <a:xfrm>
              <a:off x="5076437" y="5791918"/>
              <a:ext cx="1384598" cy="0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Přímá spojnice 41"/>
          <p:cNvCxnSpPr/>
          <p:nvPr/>
        </p:nvCxnSpPr>
        <p:spPr>
          <a:xfrm>
            <a:off x="3200714" y="4570196"/>
            <a:ext cx="33288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Trojlinka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954333"/>
          </a:xfrm>
        </p:spPr>
        <p:txBody>
          <a:bodyPr/>
          <a:lstStyle/>
          <a:p>
            <a:r>
              <a:rPr lang="cs-CZ" dirty="0"/>
              <a:t>Tři vodiče, 2 datové</a:t>
            </a:r>
          </a:p>
          <a:p>
            <a:pPr lvl="1"/>
            <a:r>
              <a:rPr lang="cs-CZ" dirty="0"/>
              <a:t>Plně duplexní</a:t>
            </a:r>
            <a:endParaRPr lang="en-US" dirty="0"/>
          </a:p>
        </p:txBody>
      </p:sp>
      <p:cxnSp>
        <p:nvCxnSpPr>
          <p:cNvPr id="7" name="Přímá spojnice 6"/>
          <p:cNvCxnSpPr/>
          <p:nvPr/>
        </p:nvCxnSpPr>
        <p:spPr>
          <a:xfrm>
            <a:off x="8183961" y="6128818"/>
            <a:ext cx="72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Přímá spojnice 7"/>
          <p:cNvCxnSpPr/>
          <p:nvPr/>
        </p:nvCxnSpPr>
        <p:spPr>
          <a:xfrm>
            <a:off x="8183961" y="6479117"/>
            <a:ext cx="7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/>
        </p:nvSpPr>
        <p:spPr>
          <a:xfrm>
            <a:off x="7455363" y="5944152"/>
            <a:ext cx="666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DATA</a:t>
            </a:r>
            <a:endParaRPr lang="en-US" dirty="0"/>
          </a:p>
        </p:txBody>
      </p:sp>
      <p:sp>
        <p:nvSpPr>
          <p:cNvPr id="10" name="Obdélník 9"/>
          <p:cNvSpPr/>
          <p:nvPr/>
        </p:nvSpPr>
        <p:spPr>
          <a:xfrm>
            <a:off x="7499285" y="6294451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GND</a:t>
            </a:r>
            <a:endParaRPr lang="en-US" dirty="0"/>
          </a:p>
        </p:txBody>
      </p:sp>
      <p:sp>
        <p:nvSpPr>
          <p:cNvPr id="11" name="Obdélník 10"/>
          <p:cNvSpPr/>
          <p:nvPr/>
        </p:nvSpPr>
        <p:spPr>
          <a:xfrm>
            <a:off x="2250902" y="3383269"/>
            <a:ext cx="1104406" cy="147811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cs-CZ" sz="3600" dirty="0">
                <a:solidFill>
                  <a:schemeClr val="tx1"/>
                </a:solidFill>
              </a:rPr>
              <a:t>A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2" name="Obdélník 11"/>
          <p:cNvSpPr/>
          <p:nvPr/>
        </p:nvSpPr>
        <p:spPr>
          <a:xfrm>
            <a:off x="6277312" y="3383268"/>
            <a:ext cx="1104406" cy="147811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cs-CZ" sz="3600" dirty="0">
                <a:solidFill>
                  <a:schemeClr val="tx1"/>
                </a:solidFill>
              </a:rPr>
              <a:t>B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2814583" y="3531345"/>
            <a:ext cx="38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Tx</a:t>
            </a:r>
            <a:endParaRPr lang="en-US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2803105" y="3963073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Rx</a:t>
            </a:r>
            <a:endParaRPr lang="en-US" dirty="0"/>
          </a:p>
        </p:txBody>
      </p:sp>
      <p:sp>
        <p:nvSpPr>
          <p:cNvPr id="15" name="TextovéPole 14"/>
          <p:cNvSpPr txBox="1"/>
          <p:nvPr/>
        </p:nvSpPr>
        <p:spPr>
          <a:xfrm>
            <a:off x="2696505" y="439480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GND</a:t>
            </a:r>
            <a:endParaRPr lang="en-US" dirty="0"/>
          </a:p>
        </p:txBody>
      </p:sp>
      <p:sp>
        <p:nvSpPr>
          <p:cNvPr id="19" name="TextovéPole 18"/>
          <p:cNvSpPr txBox="1"/>
          <p:nvPr/>
        </p:nvSpPr>
        <p:spPr>
          <a:xfrm>
            <a:off x="6405483" y="3531344"/>
            <a:ext cx="38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Tx</a:t>
            </a:r>
            <a:endParaRPr lang="en-US" dirty="0"/>
          </a:p>
        </p:txBody>
      </p:sp>
      <p:sp>
        <p:nvSpPr>
          <p:cNvPr id="20" name="TextovéPole 19"/>
          <p:cNvSpPr txBox="1"/>
          <p:nvPr/>
        </p:nvSpPr>
        <p:spPr>
          <a:xfrm>
            <a:off x="6394005" y="396307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Rx</a:t>
            </a:r>
            <a:endParaRPr lang="en-US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6287405" y="439480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GND</a:t>
            </a:r>
            <a:endParaRPr lang="en-US" dirty="0"/>
          </a:p>
        </p:txBody>
      </p:sp>
      <p:sp>
        <p:nvSpPr>
          <p:cNvPr id="45" name="TextovéPole 44"/>
          <p:cNvSpPr txBox="1"/>
          <p:nvPr/>
        </p:nvSpPr>
        <p:spPr>
          <a:xfrm>
            <a:off x="3688104" y="6581001"/>
            <a:ext cx="1767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Viktor Bohuněk 4. C 2016</a:t>
            </a:r>
            <a:endParaRPr lang="en-US" sz="1200" dirty="0"/>
          </a:p>
        </p:txBody>
      </p:sp>
      <p:cxnSp>
        <p:nvCxnSpPr>
          <p:cNvPr id="17" name="Přímá spojnice se šipkou 16"/>
          <p:cNvCxnSpPr/>
          <p:nvPr/>
        </p:nvCxnSpPr>
        <p:spPr>
          <a:xfrm>
            <a:off x="3688104" y="3531344"/>
            <a:ext cx="585446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římá spojnice se šipkou 29"/>
          <p:cNvCxnSpPr/>
          <p:nvPr/>
        </p:nvCxnSpPr>
        <p:spPr>
          <a:xfrm>
            <a:off x="5339104" y="4280644"/>
            <a:ext cx="585446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/>
          <p:cNvCxnSpPr/>
          <p:nvPr/>
        </p:nvCxnSpPr>
        <p:spPr>
          <a:xfrm flipH="1">
            <a:off x="5335246" y="3531344"/>
            <a:ext cx="589304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Přímá spojnice se šipkou 32"/>
          <p:cNvCxnSpPr/>
          <p:nvPr/>
        </p:nvCxnSpPr>
        <p:spPr>
          <a:xfrm flipH="1">
            <a:off x="3684246" y="4319488"/>
            <a:ext cx="589304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římá spojnice se šipkou 28"/>
          <p:cNvCxnSpPr/>
          <p:nvPr/>
        </p:nvCxnSpPr>
        <p:spPr>
          <a:xfrm flipH="1">
            <a:off x="4751556" y="3826099"/>
            <a:ext cx="349250" cy="34925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se šipkou 35"/>
          <p:cNvCxnSpPr/>
          <p:nvPr/>
        </p:nvCxnSpPr>
        <p:spPr>
          <a:xfrm>
            <a:off x="4546542" y="3473412"/>
            <a:ext cx="317500" cy="31750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ovéPole 3">
            <a:extLst>
              <a:ext uri="{FF2B5EF4-FFF2-40B4-BE49-F238E27FC236}">
                <a16:creationId xmlns:a16="http://schemas.microsoft.com/office/drawing/2014/main" id="{A43D6016-76E1-4264-9E94-15C962DB49E7}"/>
              </a:ext>
            </a:extLst>
          </p:cNvPr>
          <p:cNvSpPr txBox="1"/>
          <p:nvPr/>
        </p:nvSpPr>
        <p:spPr>
          <a:xfrm>
            <a:off x="4939553" y="1210235"/>
            <a:ext cx="2761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Tx</a:t>
            </a:r>
            <a:r>
              <a:rPr lang="cs-CZ" dirty="0"/>
              <a:t> – </a:t>
            </a:r>
            <a:r>
              <a:rPr lang="cs-CZ" dirty="0" err="1"/>
              <a:t>Transmit</a:t>
            </a:r>
            <a:r>
              <a:rPr lang="cs-CZ" dirty="0"/>
              <a:t> – vysílání</a:t>
            </a:r>
          </a:p>
          <a:p>
            <a:r>
              <a:rPr lang="cs-CZ" dirty="0" err="1"/>
              <a:t>Rx</a:t>
            </a:r>
            <a:r>
              <a:rPr lang="cs-CZ" dirty="0"/>
              <a:t> – </a:t>
            </a:r>
            <a:r>
              <a:rPr lang="cs-CZ" dirty="0" err="1"/>
              <a:t>Receive</a:t>
            </a:r>
            <a:r>
              <a:rPr lang="cs-CZ" dirty="0"/>
              <a:t> - příjem</a:t>
            </a:r>
          </a:p>
        </p:txBody>
      </p:sp>
    </p:spTree>
    <p:extLst>
      <p:ext uri="{BB962C8B-B14F-4D97-AF65-F5344CB8AC3E}">
        <p14:creationId xmlns:p14="http://schemas.microsoft.com/office/powerpoint/2010/main" val="2455256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Přímá spojnice 28"/>
          <p:cNvCxnSpPr/>
          <p:nvPr/>
        </p:nvCxnSpPr>
        <p:spPr>
          <a:xfrm>
            <a:off x="3100323" y="2940439"/>
            <a:ext cx="3248226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30"/>
          <p:cNvCxnSpPr/>
          <p:nvPr/>
        </p:nvCxnSpPr>
        <p:spPr>
          <a:xfrm>
            <a:off x="3100323" y="3679103"/>
            <a:ext cx="3248226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Přímá spojnice 31"/>
          <p:cNvCxnSpPr/>
          <p:nvPr/>
        </p:nvCxnSpPr>
        <p:spPr>
          <a:xfrm>
            <a:off x="3100323" y="4299954"/>
            <a:ext cx="3248226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Přímá spojnice 32"/>
          <p:cNvCxnSpPr/>
          <p:nvPr/>
        </p:nvCxnSpPr>
        <p:spPr>
          <a:xfrm>
            <a:off x="3100323" y="5038618"/>
            <a:ext cx="3248226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nice 33"/>
          <p:cNvCxnSpPr/>
          <p:nvPr/>
        </p:nvCxnSpPr>
        <p:spPr>
          <a:xfrm>
            <a:off x="3019686" y="4669286"/>
            <a:ext cx="33288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Přímá spojnice 34"/>
          <p:cNvCxnSpPr/>
          <p:nvPr/>
        </p:nvCxnSpPr>
        <p:spPr>
          <a:xfrm>
            <a:off x="3019686" y="3309771"/>
            <a:ext cx="33288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Symetrická, sériová, plně duplexní, linka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51815"/>
          </a:xfrm>
        </p:spPr>
        <p:txBody>
          <a:bodyPr/>
          <a:lstStyle/>
          <a:p>
            <a:r>
              <a:rPr lang="cs-CZ" dirty="0"/>
              <a:t>Vysoce odolná proti rušení</a:t>
            </a:r>
            <a:endParaRPr lang="en-US" dirty="0"/>
          </a:p>
        </p:txBody>
      </p:sp>
      <p:sp>
        <p:nvSpPr>
          <p:cNvPr id="4" name="Obdélník 3"/>
          <p:cNvSpPr/>
          <p:nvPr/>
        </p:nvSpPr>
        <p:spPr>
          <a:xfrm>
            <a:off x="2133337" y="2730125"/>
            <a:ext cx="1104406" cy="25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cs-CZ" sz="3600" dirty="0">
                <a:solidFill>
                  <a:schemeClr val="tx1"/>
                </a:solidFill>
              </a:rPr>
              <a:t>A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6159747" y="2730125"/>
            <a:ext cx="1104406" cy="25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cs-CZ" sz="3600" dirty="0">
                <a:solidFill>
                  <a:schemeClr val="tx1"/>
                </a:solidFill>
              </a:rPr>
              <a:t>B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715356" y="2730125"/>
            <a:ext cx="522387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Tx</a:t>
            </a:r>
            <a:r>
              <a:rPr lang="cs-CZ" sz="3200" baseline="30000" dirty="0"/>
              <a:t>+</a:t>
            </a:r>
            <a:endParaRPr lang="en-US" sz="3200" baseline="30000" dirty="0"/>
          </a:p>
        </p:txBody>
      </p:sp>
      <p:sp>
        <p:nvSpPr>
          <p:cNvPr id="10" name="TextovéPole 9"/>
          <p:cNvSpPr txBox="1"/>
          <p:nvPr/>
        </p:nvSpPr>
        <p:spPr>
          <a:xfrm>
            <a:off x="2760241" y="3468789"/>
            <a:ext cx="469487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Tx</a:t>
            </a:r>
            <a:r>
              <a:rPr lang="cs-CZ" sz="3200" baseline="30000" dirty="0"/>
              <a:t>-</a:t>
            </a:r>
            <a:endParaRPr lang="en-US" baseline="30000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2594618" y="312510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GND</a:t>
            </a:r>
            <a:endParaRPr lang="en-US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6159747" y="4089640"/>
            <a:ext cx="522387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Tx</a:t>
            </a:r>
            <a:r>
              <a:rPr lang="cs-CZ" sz="3200" baseline="30000" dirty="0"/>
              <a:t>+</a:t>
            </a:r>
            <a:endParaRPr lang="en-US" sz="3200" baseline="30000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6159747" y="4828304"/>
            <a:ext cx="469487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Tx</a:t>
            </a:r>
            <a:r>
              <a:rPr lang="cs-CZ" sz="3200" baseline="30000" dirty="0"/>
              <a:t>-</a:t>
            </a:r>
            <a:endParaRPr lang="en-US" baseline="30000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6159747" y="448462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GND</a:t>
            </a:r>
            <a:endParaRPr lang="en-US" dirty="0"/>
          </a:p>
        </p:txBody>
      </p:sp>
      <p:sp>
        <p:nvSpPr>
          <p:cNvPr id="20" name="TextovéPole 19"/>
          <p:cNvSpPr txBox="1"/>
          <p:nvPr/>
        </p:nvSpPr>
        <p:spPr>
          <a:xfrm>
            <a:off x="2684386" y="4089640"/>
            <a:ext cx="545342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Rx</a:t>
            </a:r>
            <a:r>
              <a:rPr lang="cs-CZ" sz="3200" baseline="30000" dirty="0"/>
              <a:t>+</a:t>
            </a:r>
            <a:endParaRPr lang="en-US" sz="3200" baseline="30000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2737285" y="4828304"/>
            <a:ext cx="492443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Rx</a:t>
            </a:r>
            <a:r>
              <a:rPr lang="cs-CZ" sz="3200" baseline="30000" dirty="0"/>
              <a:t>-</a:t>
            </a:r>
            <a:endParaRPr lang="en-US" baseline="30000" dirty="0"/>
          </a:p>
        </p:txBody>
      </p:sp>
      <p:sp>
        <p:nvSpPr>
          <p:cNvPr id="22" name="TextovéPole 21"/>
          <p:cNvSpPr txBox="1"/>
          <p:nvPr/>
        </p:nvSpPr>
        <p:spPr>
          <a:xfrm>
            <a:off x="2607442" y="448462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GND</a:t>
            </a:r>
            <a:endParaRPr lang="en-US" dirty="0"/>
          </a:p>
        </p:txBody>
      </p:sp>
      <p:sp>
        <p:nvSpPr>
          <p:cNvPr id="26" name="TextovéPole 25"/>
          <p:cNvSpPr txBox="1"/>
          <p:nvPr/>
        </p:nvSpPr>
        <p:spPr>
          <a:xfrm>
            <a:off x="6159747" y="2730125"/>
            <a:ext cx="545342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Rx</a:t>
            </a:r>
            <a:r>
              <a:rPr lang="cs-CZ" sz="3200" baseline="30000" dirty="0"/>
              <a:t>+</a:t>
            </a:r>
            <a:endParaRPr lang="en-US" sz="3200" baseline="30000" dirty="0"/>
          </a:p>
        </p:txBody>
      </p:sp>
      <p:sp>
        <p:nvSpPr>
          <p:cNvPr id="27" name="TextovéPole 26"/>
          <p:cNvSpPr txBox="1"/>
          <p:nvPr/>
        </p:nvSpPr>
        <p:spPr>
          <a:xfrm>
            <a:off x="6159747" y="3468789"/>
            <a:ext cx="492443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Rx</a:t>
            </a:r>
            <a:r>
              <a:rPr lang="cs-CZ" sz="3200" baseline="30000" dirty="0"/>
              <a:t>-</a:t>
            </a:r>
            <a:endParaRPr lang="en-US" baseline="30000" dirty="0"/>
          </a:p>
        </p:txBody>
      </p:sp>
      <p:sp>
        <p:nvSpPr>
          <p:cNvPr id="28" name="TextovéPole 27"/>
          <p:cNvSpPr txBox="1"/>
          <p:nvPr/>
        </p:nvSpPr>
        <p:spPr>
          <a:xfrm>
            <a:off x="6159747" y="312510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GND</a:t>
            </a:r>
            <a:endParaRPr lang="en-US" dirty="0"/>
          </a:p>
        </p:txBody>
      </p:sp>
      <p:sp>
        <p:nvSpPr>
          <p:cNvPr id="24" name="TextovéPole 23"/>
          <p:cNvSpPr txBox="1"/>
          <p:nvPr/>
        </p:nvSpPr>
        <p:spPr>
          <a:xfrm>
            <a:off x="3688104" y="6581001"/>
            <a:ext cx="1767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Viktor Bohuněk 4. C 2016</a:t>
            </a:r>
            <a:endParaRPr lang="en-US" sz="1200" dirty="0"/>
          </a:p>
        </p:txBody>
      </p:sp>
      <p:cxnSp>
        <p:nvCxnSpPr>
          <p:cNvPr id="25" name="Přímá spojnice se šipkou 24"/>
          <p:cNvCxnSpPr/>
          <p:nvPr/>
        </p:nvCxnSpPr>
        <p:spPr>
          <a:xfrm>
            <a:off x="4297704" y="2730125"/>
            <a:ext cx="585446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římá spojnice se šipkou 29"/>
          <p:cNvCxnSpPr/>
          <p:nvPr/>
        </p:nvCxnSpPr>
        <p:spPr>
          <a:xfrm>
            <a:off x="4297704" y="3494437"/>
            <a:ext cx="585446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se šipkou 35"/>
          <p:cNvCxnSpPr/>
          <p:nvPr/>
        </p:nvCxnSpPr>
        <p:spPr>
          <a:xfrm flipH="1">
            <a:off x="4293846" y="4089640"/>
            <a:ext cx="589304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Přímá spojnice se šipkou 36"/>
          <p:cNvCxnSpPr/>
          <p:nvPr/>
        </p:nvCxnSpPr>
        <p:spPr>
          <a:xfrm flipH="1">
            <a:off x="4293846" y="4858615"/>
            <a:ext cx="589304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ovéPole 5">
            <a:extLst>
              <a:ext uri="{FF2B5EF4-FFF2-40B4-BE49-F238E27FC236}">
                <a16:creationId xmlns:a16="http://schemas.microsoft.com/office/drawing/2014/main" id="{B23EFC6A-8695-4702-B453-E705FD441B06}"/>
              </a:ext>
            </a:extLst>
          </p:cNvPr>
          <p:cNvSpPr txBox="1"/>
          <p:nvPr/>
        </p:nvSpPr>
        <p:spPr>
          <a:xfrm>
            <a:off x="5883588" y="1368120"/>
            <a:ext cx="2761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Tx</a:t>
            </a:r>
            <a:r>
              <a:rPr lang="cs-CZ" dirty="0"/>
              <a:t> – </a:t>
            </a:r>
            <a:r>
              <a:rPr lang="cs-CZ" dirty="0" err="1"/>
              <a:t>Transmit</a:t>
            </a:r>
            <a:r>
              <a:rPr lang="cs-CZ" dirty="0"/>
              <a:t> – vysílání</a:t>
            </a:r>
          </a:p>
          <a:p>
            <a:r>
              <a:rPr lang="cs-CZ" dirty="0" err="1"/>
              <a:t>Rx</a:t>
            </a:r>
            <a:r>
              <a:rPr lang="cs-CZ" dirty="0"/>
              <a:t> – </a:t>
            </a:r>
            <a:r>
              <a:rPr lang="cs-CZ" dirty="0" err="1"/>
              <a:t>Receive</a:t>
            </a:r>
            <a:r>
              <a:rPr lang="cs-CZ" dirty="0"/>
              <a:t> - příjem</a:t>
            </a:r>
          </a:p>
        </p:txBody>
      </p:sp>
    </p:spTree>
    <p:extLst>
      <p:ext uri="{BB962C8B-B14F-4D97-AF65-F5344CB8AC3E}">
        <p14:creationId xmlns:p14="http://schemas.microsoft.com/office/powerpoint/2010/main" val="1122774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Symetrická, sériová, plně duplexní, linka - výstup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074329"/>
          </a:xfrm>
        </p:spPr>
        <p:txBody>
          <a:bodyPr>
            <a:normAutofit fontScale="92500"/>
          </a:bodyPr>
          <a:lstStyle/>
          <a:p>
            <a:r>
              <a:rPr lang="cs-CZ" dirty="0"/>
              <a:t>Na vodičích s </a:t>
            </a:r>
            <a:r>
              <a:rPr lang="cs-CZ" dirty="0" err="1"/>
              <a:t>Tx</a:t>
            </a:r>
            <a:r>
              <a:rPr lang="cs-CZ" baseline="30000" dirty="0"/>
              <a:t>+</a:t>
            </a:r>
            <a:r>
              <a:rPr lang="cs-CZ" dirty="0"/>
              <a:t> je původní signál</a:t>
            </a:r>
          </a:p>
          <a:p>
            <a:r>
              <a:rPr lang="cs-CZ" dirty="0"/>
              <a:t>Na vodičích s </a:t>
            </a:r>
            <a:r>
              <a:rPr lang="cs-CZ" dirty="0" err="1"/>
              <a:t>Tx</a:t>
            </a:r>
            <a:r>
              <a:rPr lang="cs-CZ" baseline="30000" dirty="0"/>
              <a:t>-</a:t>
            </a:r>
            <a:r>
              <a:rPr lang="cs-CZ" dirty="0"/>
              <a:t> je signál invertovaný (opačné napětí)</a:t>
            </a:r>
            <a:endParaRPr lang="en-US" dirty="0"/>
          </a:p>
        </p:txBody>
      </p:sp>
      <p:sp>
        <p:nvSpPr>
          <p:cNvPr id="4" name="Obdélník 3"/>
          <p:cNvSpPr/>
          <p:nvPr/>
        </p:nvSpPr>
        <p:spPr>
          <a:xfrm>
            <a:off x="3782203" y="3138344"/>
            <a:ext cx="180975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5224153" y="3138344"/>
            <a:ext cx="180975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6" name="Přímá spojnice 5"/>
          <p:cNvCxnSpPr/>
          <p:nvPr/>
        </p:nvCxnSpPr>
        <p:spPr>
          <a:xfrm>
            <a:off x="3459519" y="3444344"/>
            <a:ext cx="22630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bdélník 6"/>
          <p:cNvSpPr/>
          <p:nvPr/>
        </p:nvSpPr>
        <p:spPr>
          <a:xfrm>
            <a:off x="4141404" y="3138344"/>
            <a:ext cx="180975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5750462" y="325967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t</a:t>
            </a:r>
            <a:endParaRPr lang="en-US" dirty="0"/>
          </a:p>
        </p:txBody>
      </p:sp>
      <p:sp>
        <p:nvSpPr>
          <p:cNvPr id="9" name="Obdélník 8"/>
          <p:cNvSpPr/>
          <p:nvPr/>
        </p:nvSpPr>
        <p:spPr>
          <a:xfrm>
            <a:off x="4688406" y="3138344"/>
            <a:ext cx="360000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3782203" y="4392092"/>
            <a:ext cx="180975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Obdélník 10"/>
          <p:cNvSpPr/>
          <p:nvPr/>
        </p:nvSpPr>
        <p:spPr>
          <a:xfrm>
            <a:off x="5224153" y="4392092"/>
            <a:ext cx="180975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12" name="Přímá spojnice 11"/>
          <p:cNvCxnSpPr/>
          <p:nvPr/>
        </p:nvCxnSpPr>
        <p:spPr>
          <a:xfrm>
            <a:off x="3459519" y="4698092"/>
            <a:ext cx="22630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délník 12"/>
          <p:cNvSpPr/>
          <p:nvPr/>
        </p:nvSpPr>
        <p:spPr>
          <a:xfrm>
            <a:off x="4141404" y="4392092"/>
            <a:ext cx="180975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4" name="TextovéPole 13"/>
          <p:cNvSpPr txBox="1"/>
          <p:nvPr/>
        </p:nvSpPr>
        <p:spPr>
          <a:xfrm>
            <a:off x="5750462" y="451342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t</a:t>
            </a:r>
            <a:endParaRPr lang="en-US" dirty="0"/>
          </a:p>
        </p:txBody>
      </p:sp>
      <p:sp>
        <p:nvSpPr>
          <p:cNvPr id="15" name="Obdélník 14"/>
          <p:cNvSpPr/>
          <p:nvPr/>
        </p:nvSpPr>
        <p:spPr>
          <a:xfrm>
            <a:off x="4688406" y="4392092"/>
            <a:ext cx="360000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18" name="Přímá spojnice 17"/>
          <p:cNvCxnSpPr/>
          <p:nvPr/>
        </p:nvCxnSpPr>
        <p:spPr>
          <a:xfrm>
            <a:off x="3459519" y="6129308"/>
            <a:ext cx="22630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/>
          <p:cNvSpPr txBox="1"/>
          <p:nvPr/>
        </p:nvSpPr>
        <p:spPr>
          <a:xfrm>
            <a:off x="5750462" y="594464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t</a:t>
            </a:r>
            <a:endParaRPr lang="en-US" dirty="0"/>
          </a:p>
        </p:txBody>
      </p:sp>
      <p:cxnSp>
        <p:nvCxnSpPr>
          <p:cNvPr id="23" name="Přímá spojnice 22"/>
          <p:cNvCxnSpPr/>
          <p:nvPr/>
        </p:nvCxnSpPr>
        <p:spPr>
          <a:xfrm flipV="1">
            <a:off x="3534550" y="3119292"/>
            <a:ext cx="0" cy="4113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římá spojnice 26"/>
          <p:cNvCxnSpPr/>
          <p:nvPr/>
        </p:nvCxnSpPr>
        <p:spPr>
          <a:xfrm flipV="1">
            <a:off x="3532169" y="4373045"/>
            <a:ext cx="0" cy="651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27"/>
          <p:cNvCxnSpPr/>
          <p:nvPr/>
        </p:nvCxnSpPr>
        <p:spPr>
          <a:xfrm flipV="1">
            <a:off x="3534546" y="5801977"/>
            <a:ext cx="0" cy="651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ovéPole 29"/>
          <p:cNvSpPr txBox="1"/>
          <p:nvPr/>
        </p:nvSpPr>
        <p:spPr>
          <a:xfrm>
            <a:off x="3157007" y="3259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0</a:t>
            </a:r>
            <a:endParaRPr lang="en-US" dirty="0"/>
          </a:p>
        </p:txBody>
      </p:sp>
      <p:sp>
        <p:nvSpPr>
          <p:cNvPr id="31" name="TextovéPole 30"/>
          <p:cNvSpPr txBox="1"/>
          <p:nvPr/>
        </p:nvSpPr>
        <p:spPr>
          <a:xfrm>
            <a:off x="3157007" y="29185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</a:t>
            </a:r>
            <a:endParaRPr lang="en-US" dirty="0"/>
          </a:p>
        </p:txBody>
      </p:sp>
      <p:sp>
        <p:nvSpPr>
          <p:cNvPr id="37" name="TextovéPole 36"/>
          <p:cNvSpPr txBox="1"/>
          <p:nvPr/>
        </p:nvSpPr>
        <p:spPr>
          <a:xfrm>
            <a:off x="3157007" y="4507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0</a:t>
            </a:r>
            <a:endParaRPr lang="en-US" dirty="0"/>
          </a:p>
        </p:txBody>
      </p:sp>
      <p:sp>
        <p:nvSpPr>
          <p:cNvPr id="38" name="TextovéPole 37"/>
          <p:cNvSpPr txBox="1"/>
          <p:nvPr/>
        </p:nvSpPr>
        <p:spPr>
          <a:xfrm>
            <a:off x="3157007" y="41669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</a:t>
            </a:r>
            <a:endParaRPr lang="en-US" dirty="0"/>
          </a:p>
        </p:txBody>
      </p:sp>
      <p:sp>
        <p:nvSpPr>
          <p:cNvPr id="39" name="TextovéPole 38"/>
          <p:cNvSpPr txBox="1"/>
          <p:nvPr/>
        </p:nvSpPr>
        <p:spPr>
          <a:xfrm>
            <a:off x="3086475" y="48538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-1</a:t>
            </a:r>
            <a:endParaRPr lang="en-US" dirty="0"/>
          </a:p>
        </p:txBody>
      </p:sp>
      <p:sp>
        <p:nvSpPr>
          <p:cNvPr id="43" name="TextovéPole 42"/>
          <p:cNvSpPr txBox="1"/>
          <p:nvPr/>
        </p:nvSpPr>
        <p:spPr>
          <a:xfrm>
            <a:off x="3157007" y="59433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0</a:t>
            </a:r>
            <a:endParaRPr lang="en-US" dirty="0"/>
          </a:p>
        </p:txBody>
      </p:sp>
      <p:sp>
        <p:nvSpPr>
          <p:cNvPr id="44" name="TextovéPole 43"/>
          <p:cNvSpPr txBox="1"/>
          <p:nvPr/>
        </p:nvSpPr>
        <p:spPr>
          <a:xfrm>
            <a:off x="3157007" y="5602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</a:t>
            </a:r>
            <a:endParaRPr lang="en-US" dirty="0"/>
          </a:p>
        </p:txBody>
      </p:sp>
      <p:sp>
        <p:nvSpPr>
          <p:cNvPr id="45" name="TextovéPole 44"/>
          <p:cNvSpPr txBox="1"/>
          <p:nvPr/>
        </p:nvSpPr>
        <p:spPr>
          <a:xfrm>
            <a:off x="3086475" y="628114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-1</a:t>
            </a:r>
            <a:endParaRPr lang="en-US" dirty="0"/>
          </a:p>
        </p:txBody>
      </p:sp>
      <p:sp>
        <p:nvSpPr>
          <p:cNvPr id="46" name="Obdélník 45"/>
          <p:cNvSpPr/>
          <p:nvPr/>
        </p:nvSpPr>
        <p:spPr>
          <a:xfrm>
            <a:off x="3782203" y="6128320"/>
            <a:ext cx="180975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7" name="Obdélník 46"/>
          <p:cNvSpPr/>
          <p:nvPr/>
        </p:nvSpPr>
        <p:spPr>
          <a:xfrm>
            <a:off x="4141403" y="6129314"/>
            <a:ext cx="180975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9" name="Obdélník 48"/>
          <p:cNvSpPr/>
          <p:nvPr/>
        </p:nvSpPr>
        <p:spPr>
          <a:xfrm>
            <a:off x="4688405" y="6127777"/>
            <a:ext cx="360000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0" name="Obdélník 49"/>
          <p:cNvSpPr/>
          <p:nvPr/>
        </p:nvSpPr>
        <p:spPr>
          <a:xfrm>
            <a:off x="5224153" y="6127777"/>
            <a:ext cx="180975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1" name="TextovéPole 50"/>
          <p:cNvSpPr txBox="1"/>
          <p:nvPr/>
        </p:nvSpPr>
        <p:spPr>
          <a:xfrm>
            <a:off x="2381281" y="3259678"/>
            <a:ext cx="620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Data</a:t>
            </a:r>
            <a:endParaRPr lang="en-US" dirty="0"/>
          </a:p>
        </p:txBody>
      </p:sp>
      <p:sp>
        <p:nvSpPr>
          <p:cNvPr id="52" name="TextovéPole 51"/>
          <p:cNvSpPr txBox="1"/>
          <p:nvPr/>
        </p:nvSpPr>
        <p:spPr>
          <a:xfrm>
            <a:off x="2479450" y="4503006"/>
            <a:ext cx="522387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Tx</a:t>
            </a:r>
            <a:r>
              <a:rPr lang="cs-CZ" sz="3200" baseline="30000" dirty="0"/>
              <a:t>+</a:t>
            </a:r>
            <a:endParaRPr lang="en-US" sz="3200" baseline="30000" dirty="0"/>
          </a:p>
        </p:txBody>
      </p:sp>
      <p:sp>
        <p:nvSpPr>
          <p:cNvPr id="53" name="TextovéPole 52"/>
          <p:cNvSpPr txBox="1"/>
          <p:nvPr/>
        </p:nvSpPr>
        <p:spPr>
          <a:xfrm>
            <a:off x="2532350" y="5943327"/>
            <a:ext cx="469487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Tx</a:t>
            </a:r>
            <a:r>
              <a:rPr lang="cs-CZ" sz="3200" baseline="30000" dirty="0"/>
              <a:t>-</a:t>
            </a:r>
            <a:endParaRPr lang="en-US" sz="3200" baseline="30000" dirty="0"/>
          </a:p>
        </p:txBody>
      </p:sp>
      <p:sp>
        <p:nvSpPr>
          <p:cNvPr id="54" name="Startovní obrazec animace"/>
          <p:cNvSpPr/>
          <p:nvPr/>
        </p:nvSpPr>
        <p:spPr>
          <a:xfrm>
            <a:off x="1132977" y="7033986"/>
            <a:ext cx="333375" cy="37254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>
                <a:solidFill>
                  <a:schemeClr val="tx1"/>
                </a:solidFill>
              </a:rPr>
              <a:t> 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0" name="TextovéPole 39"/>
          <p:cNvSpPr txBox="1"/>
          <p:nvPr/>
        </p:nvSpPr>
        <p:spPr>
          <a:xfrm>
            <a:off x="3688104" y="6581001"/>
            <a:ext cx="1767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Viktor Bohuněk 4. C 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575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0" grpId="0" animBg="1"/>
      <p:bldP spid="11" grpId="0" animBg="1"/>
      <p:bldP spid="13" grpId="0" animBg="1"/>
      <p:bldP spid="15" grpId="0" animBg="1"/>
      <p:bldP spid="46" grpId="0" animBg="1"/>
      <p:bldP spid="47" grpId="0" animBg="1"/>
      <p:bldP spid="49" grpId="0" animBg="1"/>
      <p:bldP spid="50" grpId="0" animBg="1"/>
      <p:bldP spid="5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Symetrická, sériová, plně duplexní, linka - vstup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563954"/>
          </a:xfrm>
        </p:spPr>
        <p:txBody>
          <a:bodyPr/>
          <a:lstStyle/>
          <a:p>
            <a:r>
              <a:rPr lang="cs-CZ" dirty="0"/>
              <a:t>Na vodičích s </a:t>
            </a:r>
            <a:r>
              <a:rPr lang="cs-CZ" dirty="0" err="1"/>
              <a:t>Rx</a:t>
            </a:r>
            <a:r>
              <a:rPr lang="cs-CZ" baseline="30000" dirty="0"/>
              <a:t>+</a:t>
            </a:r>
            <a:r>
              <a:rPr lang="cs-CZ" dirty="0"/>
              <a:t> je původní signál</a:t>
            </a:r>
          </a:p>
          <a:p>
            <a:r>
              <a:rPr lang="cs-CZ" dirty="0"/>
              <a:t>Na vodičích s </a:t>
            </a:r>
            <a:r>
              <a:rPr lang="cs-CZ" dirty="0" err="1"/>
              <a:t>Rx</a:t>
            </a:r>
            <a:r>
              <a:rPr lang="cs-CZ" baseline="30000" dirty="0"/>
              <a:t>-</a:t>
            </a:r>
            <a:r>
              <a:rPr lang="cs-CZ" dirty="0"/>
              <a:t> je signál invertovaný</a:t>
            </a:r>
          </a:p>
          <a:p>
            <a:r>
              <a:rPr lang="cs-CZ" dirty="0"/>
              <a:t>Signály se odečtou</a:t>
            </a:r>
            <a:endParaRPr lang="en-US" dirty="0"/>
          </a:p>
        </p:txBody>
      </p:sp>
      <p:sp>
        <p:nvSpPr>
          <p:cNvPr id="10" name="Obdélník 9"/>
          <p:cNvSpPr/>
          <p:nvPr/>
        </p:nvSpPr>
        <p:spPr>
          <a:xfrm>
            <a:off x="3755746" y="3534842"/>
            <a:ext cx="180975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Obdélník 10"/>
          <p:cNvSpPr/>
          <p:nvPr/>
        </p:nvSpPr>
        <p:spPr>
          <a:xfrm>
            <a:off x="5197696" y="3534842"/>
            <a:ext cx="180975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12" name="Přímá spojnice 11"/>
          <p:cNvCxnSpPr/>
          <p:nvPr/>
        </p:nvCxnSpPr>
        <p:spPr>
          <a:xfrm>
            <a:off x="3433062" y="3840842"/>
            <a:ext cx="22630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délník 12"/>
          <p:cNvSpPr/>
          <p:nvPr/>
        </p:nvSpPr>
        <p:spPr>
          <a:xfrm>
            <a:off x="4114947" y="3534842"/>
            <a:ext cx="180975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4" name="TextovéPole 13"/>
          <p:cNvSpPr txBox="1"/>
          <p:nvPr/>
        </p:nvSpPr>
        <p:spPr>
          <a:xfrm>
            <a:off x="5724005" y="365617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t</a:t>
            </a:r>
            <a:endParaRPr lang="en-US" dirty="0"/>
          </a:p>
        </p:txBody>
      </p:sp>
      <p:sp>
        <p:nvSpPr>
          <p:cNvPr id="15" name="Obdélník 14"/>
          <p:cNvSpPr/>
          <p:nvPr/>
        </p:nvSpPr>
        <p:spPr>
          <a:xfrm>
            <a:off x="4661949" y="3534842"/>
            <a:ext cx="360000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27" name="Přímá spojnice 26"/>
          <p:cNvCxnSpPr/>
          <p:nvPr/>
        </p:nvCxnSpPr>
        <p:spPr>
          <a:xfrm flipV="1">
            <a:off x="3505712" y="3515795"/>
            <a:ext cx="0" cy="651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/>
          <p:cNvSpPr txBox="1"/>
          <p:nvPr/>
        </p:nvSpPr>
        <p:spPr>
          <a:xfrm>
            <a:off x="3130550" y="36507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0</a:t>
            </a:r>
            <a:endParaRPr lang="en-US" dirty="0"/>
          </a:p>
        </p:txBody>
      </p:sp>
      <p:sp>
        <p:nvSpPr>
          <p:cNvPr id="38" name="TextovéPole 37"/>
          <p:cNvSpPr txBox="1"/>
          <p:nvPr/>
        </p:nvSpPr>
        <p:spPr>
          <a:xfrm>
            <a:off x="3130550" y="33096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</a:t>
            </a:r>
            <a:endParaRPr lang="en-US" dirty="0"/>
          </a:p>
        </p:txBody>
      </p:sp>
      <p:sp>
        <p:nvSpPr>
          <p:cNvPr id="39" name="TextovéPole 38"/>
          <p:cNvSpPr txBox="1"/>
          <p:nvPr/>
        </p:nvSpPr>
        <p:spPr>
          <a:xfrm>
            <a:off x="3060018" y="399661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-1</a:t>
            </a:r>
            <a:endParaRPr lang="en-US" dirty="0"/>
          </a:p>
        </p:txBody>
      </p:sp>
      <p:sp>
        <p:nvSpPr>
          <p:cNvPr id="52" name="TextovéPole 51"/>
          <p:cNvSpPr txBox="1"/>
          <p:nvPr/>
        </p:nvSpPr>
        <p:spPr>
          <a:xfrm>
            <a:off x="2452993" y="3645756"/>
            <a:ext cx="522387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Tx</a:t>
            </a:r>
            <a:r>
              <a:rPr lang="cs-CZ" sz="3200" baseline="30000" dirty="0"/>
              <a:t>+</a:t>
            </a:r>
            <a:endParaRPr lang="en-US" sz="3200" baseline="30000" dirty="0"/>
          </a:p>
        </p:txBody>
      </p:sp>
      <p:cxnSp>
        <p:nvCxnSpPr>
          <p:cNvPr id="18" name="Přímá spojnice 17"/>
          <p:cNvCxnSpPr/>
          <p:nvPr/>
        </p:nvCxnSpPr>
        <p:spPr>
          <a:xfrm>
            <a:off x="3433062" y="4986308"/>
            <a:ext cx="22630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/>
          <p:cNvSpPr txBox="1"/>
          <p:nvPr/>
        </p:nvSpPr>
        <p:spPr>
          <a:xfrm>
            <a:off x="5724005" y="480164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t</a:t>
            </a:r>
            <a:endParaRPr lang="en-US" dirty="0"/>
          </a:p>
        </p:txBody>
      </p:sp>
      <p:cxnSp>
        <p:nvCxnSpPr>
          <p:cNvPr id="28" name="Přímá spojnice 27"/>
          <p:cNvCxnSpPr/>
          <p:nvPr/>
        </p:nvCxnSpPr>
        <p:spPr>
          <a:xfrm flipV="1">
            <a:off x="3508089" y="4658977"/>
            <a:ext cx="0" cy="651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ovéPole 42"/>
          <p:cNvSpPr txBox="1"/>
          <p:nvPr/>
        </p:nvSpPr>
        <p:spPr>
          <a:xfrm>
            <a:off x="3130550" y="48003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0</a:t>
            </a:r>
            <a:endParaRPr lang="en-US" dirty="0"/>
          </a:p>
        </p:txBody>
      </p:sp>
      <p:sp>
        <p:nvSpPr>
          <p:cNvPr id="44" name="TextovéPole 43"/>
          <p:cNvSpPr txBox="1"/>
          <p:nvPr/>
        </p:nvSpPr>
        <p:spPr>
          <a:xfrm>
            <a:off x="3130550" y="4459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</a:t>
            </a:r>
            <a:endParaRPr lang="en-US" dirty="0"/>
          </a:p>
        </p:txBody>
      </p:sp>
      <p:sp>
        <p:nvSpPr>
          <p:cNvPr id="45" name="TextovéPole 44"/>
          <p:cNvSpPr txBox="1"/>
          <p:nvPr/>
        </p:nvSpPr>
        <p:spPr>
          <a:xfrm>
            <a:off x="3060018" y="513814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-1</a:t>
            </a:r>
            <a:endParaRPr lang="en-US" dirty="0"/>
          </a:p>
        </p:txBody>
      </p:sp>
      <p:sp>
        <p:nvSpPr>
          <p:cNvPr id="46" name="Obdélník 45"/>
          <p:cNvSpPr/>
          <p:nvPr/>
        </p:nvSpPr>
        <p:spPr>
          <a:xfrm>
            <a:off x="3755746" y="4985320"/>
            <a:ext cx="180975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7" name="Obdélník 46"/>
          <p:cNvSpPr/>
          <p:nvPr/>
        </p:nvSpPr>
        <p:spPr>
          <a:xfrm>
            <a:off x="4114946" y="4986314"/>
            <a:ext cx="180975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9" name="Obdélník 48"/>
          <p:cNvSpPr/>
          <p:nvPr/>
        </p:nvSpPr>
        <p:spPr>
          <a:xfrm>
            <a:off x="4661948" y="4984777"/>
            <a:ext cx="360000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0" name="Obdélník 49"/>
          <p:cNvSpPr/>
          <p:nvPr/>
        </p:nvSpPr>
        <p:spPr>
          <a:xfrm>
            <a:off x="5197696" y="4984777"/>
            <a:ext cx="180975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3" name="TextovéPole 52"/>
          <p:cNvSpPr txBox="1"/>
          <p:nvPr/>
        </p:nvSpPr>
        <p:spPr>
          <a:xfrm>
            <a:off x="2505893" y="4800327"/>
            <a:ext cx="469487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Tx</a:t>
            </a:r>
            <a:r>
              <a:rPr lang="cs-CZ" sz="3200" baseline="30000" dirty="0"/>
              <a:t>-</a:t>
            </a:r>
            <a:endParaRPr lang="en-US" sz="3200" baseline="30000" dirty="0"/>
          </a:p>
        </p:txBody>
      </p:sp>
      <p:sp>
        <p:nvSpPr>
          <p:cNvPr id="54" name="Startovní obrazec animace"/>
          <p:cNvSpPr/>
          <p:nvPr/>
        </p:nvSpPr>
        <p:spPr>
          <a:xfrm>
            <a:off x="1132977" y="7033986"/>
            <a:ext cx="333375" cy="37254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>
                <a:solidFill>
                  <a:schemeClr val="tx1"/>
                </a:solidFill>
              </a:rPr>
              <a:t> 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6" name="Přímá spojnice 5"/>
          <p:cNvCxnSpPr/>
          <p:nvPr/>
        </p:nvCxnSpPr>
        <p:spPr>
          <a:xfrm>
            <a:off x="3433062" y="6411018"/>
            <a:ext cx="22630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bdélník 3"/>
          <p:cNvSpPr/>
          <p:nvPr/>
        </p:nvSpPr>
        <p:spPr>
          <a:xfrm>
            <a:off x="3755746" y="5797043"/>
            <a:ext cx="180975" cy="61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5724005" y="622635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t</a:t>
            </a:r>
            <a:endParaRPr lang="en-US" dirty="0"/>
          </a:p>
        </p:txBody>
      </p:sp>
      <p:sp>
        <p:nvSpPr>
          <p:cNvPr id="30" name="TextovéPole 29"/>
          <p:cNvSpPr txBox="1"/>
          <p:nvPr/>
        </p:nvSpPr>
        <p:spPr>
          <a:xfrm>
            <a:off x="3130550" y="6226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0</a:t>
            </a:r>
            <a:endParaRPr lang="en-US" dirty="0"/>
          </a:p>
        </p:txBody>
      </p:sp>
      <p:sp>
        <p:nvSpPr>
          <p:cNvPr id="31" name="TextovéPole 30"/>
          <p:cNvSpPr txBox="1"/>
          <p:nvPr/>
        </p:nvSpPr>
        <p:spPr>
          <a:xfrm>
            <a:off x="3130550" y="56090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</a:t>
            </a:r>
            <a:endParaRPr lang="en-US" dirty="0"/>
          </a:p>
        </p:txBody>
      </p:sp>
      <p:sp>
        <p:nvSpPr>
          <p:cNvPr id="51" name="TextovéPole 50"/>
          <p:cNvSpPr txBox="1"/>
          <p:nvPr/>
        </p:nvSpPr>
        <p:spPr>
          <a:xfrm>
            <a:off x="2354824" y="6226352"/>
            <a:ext cx="620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Data</a:t>
            </a:r>
            <a:endParaRPr lang="en-US" dirty="0"/>
          </a:p>
        </p:txBody>
      </p:sp>
      <p:sp>
        <p:nvSpPr>
          <p:cNvPr id="40" name="Obdélník 39"/>
          <p:cNvSpPr/>
          <p:nvPr/>
        </p:nvSpPr>
        <p:spPr>
          <a:xfrm>
            <a:off x="4114946" y="5797043"/>
            <a:ext cx="180975" cy="61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1" name="Obdélník 40"/>
          <p:cNvSpPr/>
          <p:nvPr/>
        </p:nvSpPr>
        <p:spPr>
          <a:xfrm>
            <a:off x="4661949" y="5797043"/>
            <a:ext cx="360000" cy="61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2" name="Obdélník 41"/>
          <p:cNvSpPr/>
          <p:nvPr/>
        </p:nvSpPr>
        <p:spPr>
          <a:xfrm>
            <a:off x="5197695" y="5797043"/>
            <a:ext cx="180975" cy="61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48" name="Přímá spojnice 47"/>
          <p:cNvCxnSpPr/>
          <p:nvPr/>
        </p:nvCxnSpPr>
        <p:spPr>
          <a:xfrm flipV="1">
            <a:off x="3508093" y="5776913"/>
            <a:ext cx="0" cy="7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ovéPole 54"/>
          <p:cNvSpPr txBox="1"/>
          <p:nvPr/>
        </p:nvSpPr>
        <p:spPr>
          <a:xfrm>
            <a:off x="3688104" y="6581001"/>
            <a:ext cx="1767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Viktor Bohuněk 4. C 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4226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5" grpId="0" animBg="1"/>
      <p:bldP spid="46" grpId="0" animBg="1"/>
      <p:bldP spid="47" grpId="0" animBg="1"/>
      <p:bldP spid="49" grpId="0" animBg="1"/>
      <p:bldP spid="50" grpId="0" animBg="1"/>
      <p:bldP spid="54" grpId="0"/>
      <p:bldP spid="4" grpId="0" animBg="1"/>
      <p:bldP spid="40" grpId="0" animBg="1"/>
      <p:bldP spid="41" grpId="0" animBg="1"/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Symetrická, sériová, plně duplexní, linka - rušení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008998"/>
          </a:xfrm>
        </p:spPr>
        <p:txBody>
          <a:bodyPr/>
          <a:lstStyle/>
          <a:p>
            <a:r>
              <a:rPr lang="cs-CZ" dirty="0"/>
              <a:t>Na vodičích s </a:t>
            </a:r>
            <a:r>
              <a:rPr lang="cs-CZ" dirty="0" err="1"/>
              <a:t>Rx</a:t>
            </a:r>
            <a:r>
              <a:rPr lang="cs-CZ" baseline="30000" dirty="0"/>
              <a:t>+</a:t>
            </a:r>
            <a:r>
              <a:rPr lang="cs-CZ" dirty="0"/>
              <a:t> a </a:t>
            </a:r>
            <a:r>
              <a:rPr lang="cs-CZ" dirty="0" err="1"/>
              <a:t>Rx</a:t>
            </a:r>
            <a:r>
              <a:rPr lang="cs-CZ" baseline="30000" dirty="0"/>
              <a:t>-</a:t>
            </a:r>
            <a:r>
              <a:rPr lang="cs-CZ" dirty="0"/>
              <a:t> se indukuje stejné rušení</a:t>
            </a:r>
          </a:p>
          <a:p>
            <a:r>
              <a:rPr lang="cs-CZ" dirty="0"/>
              <a:t>Signály se odečítají =&gt; rušení se odečte</a:t>
            </a:r>
            <a:endParaRPr lang="en-US" dirty="0"/>
          </a:p>
        </p:txBody>
      </p:sp>
      <p:sp>
        <p:nvSpPr>
          <p:cNvPr id="10" name="Obdélník 9"/>
          <p:cNvSpPr/>
          <p:nvPr/>
        </p:nvSpPr>
        <p:spPr>
          <a:xfrm>
            <a:off x="3755746" y="3280842"/>
            <a:ext cx="180975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Obdélník 10"/>
          <p:cNvSpPr/>
          <p:nvPr/>
        </p:nvSpPr>
        <p:spPr>
          <a:xfrm>
            <a:off x="5197696" y="3280842"/>
            <a:ext cx="180975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12" name="Přímá spojnice 11"/>
          <p:cNvCxnSpPr/>
          <p:nvPr/>
        </p:nvCxnSpPr>
        <p:spPr>
          <a:xfrm>
            <a:off x="3433062" y="3586842"/>
            <a:ext cx="22630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délník 12"/>
          <p:cNvSpPr/>
          <p:nvPr/>
        </p:nvSpPr>
        <p:spPr>
          <a:xfrm>
            <a:off x="4114947" y="3280842"/>
            <a:ext cx="180975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4" name="TextovéPole 13"/>
          <p:cNvSpPr txBox="1"/>
          <p:nvPr/>
        </p:nvSpPr>
        <p:spPr>
          <a:xfrm>
            <a:off x="5724005" y="340217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t</a:t>
            </a:r>
            <a:endParaRPr lang="en-US" dirty="0"/>
          </a:p>
        </p:txBody>
      </p:sp>
      <p:sp>
        <p:nvSpPr>
          <p:cNvPr id="15" name="Obdélník 14"/>
          <p:cNvSpPr/>
          <p:nvPr/>
        </p:nvSpPr>
        <p:spPr>
          <a:xfrm>
            <a:off x="4661949" y="3280842"/>
            <a:ext cx="360000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27" name="Přímá spojnice 26"/>
          <p:cNvCxnSpPr/>
          <p:nvPr/>
        </p:nvCxnSpPr>
        <p:spPr>
          <a:xfrm flipV="1">
            <a:off x="3505712" y="3261795"/>
            <a:ext cx="0" cy="651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/>
          <p:cNvSpPr txBox="1"/>
          <p:nvPr/>
        </p:nvSpPr>
        <p:spPr>
          <a:xfrm>
            <a:off x="3130550" y="33967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0</a:t>
            </a:r>
            <a:endParaRPr lang="en-US" dirty="0"/>
          </a:p>
        </p:txBody>
      </p:sp>
      <p:sp>
        <p:nvSpPr>
          <p:cNvPr id="38" name="TextovéPole 37"/>
          <p:cNvSpPr txBox="1"/>
          <p:nvPr/>
        </p:nvSpPr>
        <p:spPr>
          <a:xfrm>
            <a:off x="3130550" y="30556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</a:t>
            </a:r>
            <a:endParaRPr lang="en-US" dirty="0"/>
          </a:p>
        </p:txBody>
      </p:sp>
      <p:sp>
        <p:nvSpPr>
          <p:cNvPr id="39" name="TextovéPole 38"/>
          <p:cNvSpPr txBox="1"/>
          <p:nvPr/>
        </p:nvSpPr>
        <p:spPr>
          <a:xfrm>
            <a:off x="3060018" y="374261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-1</a:t>
            </a:r>
            <a:endParaRPr lang="en-US" dirty="0"/>
          </a:p>
        </p:txBody>
      </p:sp>
      <p:sp>
        <p:nvSpPr>
          <p:cNvPr id="52" name="TextovéPole 51"/>
          <p:cNvSpPr txBox="1"/>
          <p:nvPr/>
        </p:nvSpPr>
        <p:spPr>
          <a:xfrm>
            <a:off x="2452993" y="3391756"/>
            <a:ext cx="522387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Tx</a:t>
            </a:r>
            <a:r>
              <a:rPr lang="cs-CZ" sz="3200" baseline="30000" dirty="0"/>
              <a:t>+</a:t>
            </a:r>
            <a:endParaRPr lang="en-US" sz="3200" baseline="30000" dirty="0"/>
          </a:p>
        </p:txBody>
      </p:sp>
      <p:cxnSp>
        <p:nvCxnSpPr>
          <p:cNvPr id="18" name="Přímá spojnice 17"/>
          <p:cNvCxnSpPr/>
          <p:nvPr/>
        </p:nvCxnSpPr>
        <p:spPr>
          <a:xfrm>
            <a:off x="3433062" y="4732308"/>
            <a:ext cx="22630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/>
          <p:cNvSpPr txBox="1"/>
          <p:nvPr/>
        </p:nvSpPr>
        <p:spPr>
          <a:xfrm>
            <a:off x="5724005" y="454764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t</a:t>
            </a:r>
            <a:endParaRPr lang="en-US" dirty="0"/>
          </a:p>
        </p:txBody>
      </p:sp>
      <p:cxnSp>
        <p:nvCxnSpPr>
          <p:cNvPr id="28" name="Přímá spojnice 27"/>
          <p:cNvCxnSpPr/>
          <p:nvPr/>
        </p:nvCxnSpPr>
        <p:spPr>
          <a:xfrm flipV="1">
            <a:off x="3508089" y="4404977"/>
            <a:ext cx="0" cy="651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ovéPole 42"/>
          <p:cNvSpPr txBox="1"/>
          <p:nvPr/>
        </p:nvSpPr>
        <p:spPr>
          <a:xfrm>
            <a:off x="3130550" y="45463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0</a:t>
            </a:r>
            <a:endParaRPr lang="en-US" dirty="0"/>
          </a:p>
        </p:txBody>
      </p:sp>
      <p:sp>
        <p:nvSpPr>
          <p:cNvPr id="44" name="TextovéPole 43"/>
          <p:cNvSpPr txBox="1"/>
          <p:nvPr/>
        </p:nvSpPr>
        <p:spPr>
          <a:xfrm>
            <a:off x="3130550" y="4205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</a:t>
            </a:r>
            <a:endParaRPr lang="en-US" dirty="0"/>
          </a:p>
        </p:txBody>
      </p:sp>
      <p:sp>
        <p:nvSpPr>
          <p:cNvPr id="45" name="TextovéPole 44"/>
          <p:cNvSpPr txBox="1"/>
          <p:nvPr/>
        </p:nvSpPr>
        <p:spPr>
          <a:xfrm>
            <a:off x="3060018" y="488414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-1</a:t>
            </a:r>
            <a:endParaRPr lang="en-US" dirty="0"/>
          </a:p>
        </p:txBody>
      </p:sp>
      <p:sp>
        <p:nvSpPr>
          <p:cNvPr id="46" name="Obdélník 45"/>
          <p:cNvSpPr/>
          <p:nvPr/>
        </p:nvSpPr>
        <p:spPr>
          <a:xfrm>
            <a:off x="3755746" y="4731320"/>
            <a:ext cx="180975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7" name="Obdélník 46"/>
          <p:cNvSpPr/>
          <p:nvPr/>
        </p:nvSpPr>
        <p:spPr>
          <a:xfrm>
            <a:off x="4114946" y="4732314"/>
            <a:ext cx="180975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9" name="Obdélník 48"/>
          <p:cNvSpPr/>
          <p:nvPr/>
        </p:nvSpPr>
        <p:spPr>
          <a:xfrm>
            <a:off x="4661948" y="4730777"/>
            <a:ext cx="360000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0" name="Obdélník 49"/>
          <p:cNvSpPr/>
          <p:nvPr/>
        </p:nvSpPr>
        <p:spPr>
          <a:xfrm>
            <a:off x="5197696" y="4730777"/>
            <a:ext cx="180975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3" name="TextovéPole 52"/>
          <p:cNvSpPr txBox="1"/>
          <p:nvPr/>
        </p:nvSpPr>
        <p:spPr>
          <a:xfrm>
            <a:off x="2505893" y="4546327"/>
            <a:ext cx="469487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Tx</a:t>
            </a:r>
            <a:r>
              <a:rPr lang="cs-CZ" sz="3200" baseline="30000" dirty="0"/>
              <a:t>-</a:t>
            </a:r>
            <a:endParaRPr lang="en-US" sz="3200" baseline="30000" dirty="0"/>
          </a:p>
        </p:txBody>
      </p:sp>
      <p:sp>
        <p:nvSpPr>
          <p:cNvPr id="54" name="Startovní obrazec animace"/>
          <p:cNvSpPr/>
          <p:nvPr/>
        </p:nvSpPr>
        <p:spPr>
          <a:xfrm>
            <a:off x="1132977" y="7033986"/>
            <a:ext cx="333375" cy="37254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>
                <a:solidFill>
                  <a:schemeClr val="tx1"/>
                </a:solidFill>
              </a:rPr>
              <a:t> 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6" name="Přímá spojnice 5"/>
          <p:cNvCxnSpPr/>
          <p:nvPr/>
        </p:nvCxnSpPr>
        <p:spPr>
          <a:xfrm>
            <a:off x="3433062" y="6157018"/>
            <a:ext cx="22630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bdélník 3"/>
          <p:cNvSpPr/>
          <p:nvPr/>
        </p:nvSpPr>
        <p:spPr>
          <a:xfrm>
            <a:off x="3755746" y="5543043"/>
            <a:ext cx="180975" cy="61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5724005" y="597235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t</a:t>
            </a:r>
            <a:endParaRPr lang="en-US" dirty="0"/>
          </a:p>
        </p:txBody>
      </p:sp>
      <p:sp>
        <p:nvSpPr>
          <p:cNvPr id="30" name="TextovéPole 29"/>
          <p:cNvSpPr txBox="1"/>
          <p:nvPr/>
        </p:nvSpPr>
        <p:spPr>
          <a:xfrm>
            <a:off x="3130550" y="5972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0</a:t>
            </a:r>
            <a:endParaRPr lang="en-US" dirty="0"/>
          </a:p>
        </p:txBody>
      </p:sp>
      <p:sp>
        <p:nvSpPr>
          <p:cNvPr id="31" name="TextovéPole 30"/>
          <p:cNvSpPr txBox="1"/>
          <p:nvPr/>
        </p:nvSpPr>
        <p:spPr>
          <a:xfrm>
            <a:off x="3130550" y="53550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2</a:t>
            </a:r>
            <a:endParaRPr lang="en-US" dirty="0"/>
          </a:p>
        </p:txBody>
      </p:sp>
      <p:sp>
        <p:nvSpPr>
          <p:cNvPr id="51" name="TextovéPole 50"/>
          <p:cNvSpPr txBox="1"/>
          <p:nvPr/>
        </p:nvSpPr>
        <p:spPr>
          <a:xfrm>
            <a:off x="2354824" y="5972352"/>
            <a:ext cx="620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Data</a:t>
            </a:r>
            <a:endParaRPr lang="en-US" dirty="0"/>
          </a:p>
        </p:txBody>
      </p:sp>
      <p:sp>
        <p:nvSpPr>
          <p:cNvPr id="40" name="Obdélník 39"/>
          <p:cNvSpPr/>
          <p:nvPr/>
        </p:nvSpPr>
        <p:spPr>
          <a:xfrm>
            <a:off x="4114946" y="5543043"/>
            <a:ext cx="180975" cy="61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1" name="Obdélník 40"/>
          <p:cNvSpPr/>
          <p:nvPr/>
        </p:nvSpPr>
        <p:spPr>
          <a:xfrm>
            <a:off x="4661949" y="5543043"/>
            <a:ext cx="360000" cy="61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2" name="Obdélník 41"/>
          <p:cNvSpPr/>
          <p:nvPr/>
        </p:nvSpPr>
        <p:spPr>
          <a:xfrm>
            <a:off x="5197695" y="5543043"/>
            <a:ext cx="180975" cy="61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48" name="Přímá spojnice 47"/>
          <p:cNvCxnSpPr/>
          <p:nvPr/>
        </p:nvCxnSpPr>
        <p:spPr>
          <a:xfrm flipV="1">
            <a:off x="3508093" y="5522913"/>
            <a:ext cx="0" cy="7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Skupina 4"/>
          <p:cNvGrpSpPr/>
          <p:nvPr/>
        </p:nvGrpSpPr>
        <p:grpSpPr>
          <a:xfrm>
            <a:off x="4371432" y="4476139"/>
            <a:ext cx="194312" cy="255181"/>
            <a:chOff x="5965188" y="3650459"/>
            <a:chExt cx="632460" cy="830580"/>
          </a:xfrm>
        </p:grpSpPr>
        <p:cxnSp>
          <p:nvCxnSpPr>
            <p:cNvPr id="55" name="Přímá spojnice 54"/>
            <p:cNvCxnSpPr/>
            <p:nvPr/>
          </p:nvCxnSpPr>
          <p:spPr>
            <a:xfrm flipV="1">
              <a:off x="5965188" y="3810479"/>
              <a:ext cx="190500" cy="67056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Přímá spojnice 55"/>
            <p:cNvCxnSpPr/>
            <p:nvPr/>
          </p:nvCxnSpPr>
          <p:spPr>
            <a:xfrm flipH="1" flipV="1">
              <a:off x="6155688" y="3810479"/>
              <a:ext cx="57151" cy="162235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Přímá spojnice 56"/>
            <p:cNvCxnSpPr/>
            <p:nvPr/>
          </p:nvCxnSpPr>
          <p:spPr>
            <a:xfrm flipV="1">
              <a:off x="6212203" y="3650459"/>
              <a:ext cx="112395" cy="323850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Přímá spojnice 57"/>
            <p:cNvCxnSpPr/>
            <p:nvPr/>
          </p:nvCxnSpPr>
          <p:spPr>
            <a:xfrm flipH="1" flipV="1">
              <a:off x="6330949" y="3650459"/>
              <a:ext cx="78104" cy="323850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Přímá spojnice 58"/>
            <p:cNvCxnSpPr/>
            <p:nvPr/>
          </p:nvCxnSpPr>
          <p:spPr>
            <a:xfrm flipV="1">
              <a:off x="6409689" y="3749519"/>
              <a:ext cx="64769" cy="223196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Přímá spojnice 59"/>
            <p:cNvCxnSpPr/>
            <p:nvPr/>
          </p:nvCxnSpPr>
          <p:spPr>
            <a:xfrm flipH="1" flipV="1">
              <a:off x="6481443" y="3749519"/>
              <a:ext cx="116205" cy="73152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Skupina 60"/>
          <p:cNvGrpSpPr/>
          <p:nvPr/>
        </p:nvGrpSpPr>
        <p:grpSpPr>
          <a:xfrm>
            <a:off x="4377688" y="3326904"/>
            <a:ext cx="194312" cy="255181"/>
            <a:chOff x="5965188" y="3650459"/>
            <a:chExt cx="632460" cy="830580"/>
          </a:xfrm>
        </p:grpSpPr>
        <p:cxnSp>
          <p:nvCxnSpPr>
            <p:cNvPr id="62" name="Přímá spojnice 61"/>
            <p:cNvCxnSpPr/>
            <p:nvPr/>
          </p:nvCxnSpPr>
          <p:spPr>
            <a:xfrm flipV="1">
              <a:off x="5965188" y="3810479"/>
              <a:ext cx="190500" cy="67056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Přímá spojnice 62"/>
            <p:cNvCxnSpPr/>
            <p:nvPr/>
          </p:nvCxnSpPr>
          <p:spPr>
            <a:xfrm flipH="1" flipV="1">
              <a:off x="6155688" y="3810479"/>
              <a:ext cx="57151" cy="162235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Přímá spojnice 63"/>
            <p:cNvCxnSpPr/>
            <p:nvPr/>
          </p:nvCxnSpPr>
          <p:spPr>
            <a:xfrm flipV="1">
              <a:off x="6212203" y="3650459"/>
              <a:ext cx="112395" cy="323850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Přímá spojnice 64"/>
            <p:cNvCxnSpPr/>
            <p:nvPr/>
          </p:nvCxnSpPr>
          <p:spPr>
            <a:xfrm flipH="1" flipV="1">
              <a:off x="6330949" y="3650459"/>
              <a:ext cx="78104" cy="323850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Přímá spojnice 65"/>
            <p:cNvCxnSpPr/>
            <p:nvPr/>
          </p:nvCxnSpPr>
          <p:spPr>
            <a:xfrm flipV="1">
              <a:off x="6409689" y="3749519"/>
              <a:ext cx="64769" cy="223196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/>
            <p:cNvCxnSpPr/>
            <p:nvPr/>
          </p:nvCxnSpPr>
          <p:spPr>
            <a:xfrm flipH="1" flipV="1">
              <a:off x="6481443" y="3749519"/>
              <a:ext cx="116205" cy="73152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ovéPole 67"/>
          <p:cNvSpPr txBox="1"/>
          <p:nvPr/>
        </p:nvSpPr>
        <p:spPr>
          <a:xfrm>
            <a:off x="3688104" y="6581001"/>
            <a:ext cx="1767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Viktor Bohuněk 4. C 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3475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88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1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5" grpId="0" animBg="1"/>
      <p:bldP spid="46" grpId="0" animBg="1"/>
      <p:bldP spid="47" grpId="0" animBg="1"/>
      <p:bldP spid="49" grpId="0" animBg="1"/>
      <p:bldP spid="50" grpId="0" animBg="1"/>
      <p:bldP spid="54" grpId="0"/>
      <p:bldP spid="4" grpId="0" animBg="1"/>
      <p:bldP spid="40" grpId="0" animBg="1"/>
      <p:bldP spid="41" grpId="0" animBg="1"/>
      <p:bldP spid="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/>
          <p:cNvSpPr/>
          <p:nvPr/>
        </p:nvSpPr>
        <p:spPr>
          <a:xfrm>
            <a:off x="2454560" y="3698090"/>
            <a:ext cx="4230000" cy="900000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30" name="Přímá spojnice 29"/>
          <p:cNvCxnSpPr/>
          <p:nvPr/>
        </p:nvCxnSpPr>
        <p:spPr>
          <a:xfrm>
            <a:off x="2319689" y="4931119"/>
            <a:ext cx="452387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Přímá spojnice 3"/>
          <p:cNvCxnSpPr/>
          <p:nvPr/>
        </p:nvCxnSpPr>
        <p:spPr>
          <a:xfrm>
            <a:off x="2319689" y="3643506"/>
            <a:ext cx="45238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10"/>
          <p:cNvCxnSpPr/>
          <p:nvPr/>
        </p:nvCxnSpPr>
        <p:spPr>
          <a:xfrm>
            <a:off x="2319689" y="4653278"/>
            <a:ext cx="45238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19"/>
          <p:cNvCxnSpPr/>
          <p:nvPr/>
        </p:nvCxnSpPr>
        <p:spPr>
          <a:xfrm>
            <a:off x="2286645" y="3895949"/>
            <a:ext cx="45238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/>
          <p:cNvCxnSpPr/>
          <p:nvPr/>
        </p:nvCxnSpPr>
        <p:spPr>
          <a:xfrm>
            <a:off x="2286645" y="4148392"/>
            <a:ext cx="45238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21"/>
          <p:cNvCxnSpPr/>
          <p:nvPr/>
        </p:nvCxnSpPr>
        <p:spPr>
          <a:xfrm>
            <a:off x="2319689" y="4400835"/>
            <a:ext cx="45238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Paralelní komunikace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443122"/>
          </a:xfrm>
        </p:spPr>
        <p:txBody>
          <a:bodyPr>
            <a:normAutofit/>
          </a:bodyPr>
          <a:lstStyle/>
          <a:p>
            <a:r>
              <a:rPr lang="cs-CZ" dirty="0"/>
              <a:t>Přenos více bitů naráz – více vodičů</a:t>
            </a:r>
          </a:p>
          <a:p>
            <a:pPr lvl="1"/>
            <a:r>
              <a:rPr lang="cs-CZ" dirty="0" err="1"/>
              <a:t>Poloduplexní</a:t>
            </a:r>
            <a:endParaRPr lang="cs-CZ" dirty="0"/>
          </a:p>
          <a:p>
            <a:r>
              <a:rPr lang="cs-CZ" dirty="0"/>
              <a:t>Dominuje externí rušení</a:t>
            </a:r>
            <a:endParaRPr lang="en-US" dirty="0"/>
          </a:p>
        </p:txBody>
      </p:sp>
      <p:cxnSp>
        <p:nvCxnSpPr>
          <p:cNvPr id="5" name="Přímá spojnice 4"/>
          <p:cNvCxnSpPr/>
          <p:nvPr/>
        </p:nvCxnSpPr>
        <p:spPr>
          <a:xfrm>
            <a:off x="7495195" y="5764346"/>
            <a:ext cx="72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římá spojnice 5"/>
          <p:cNvCxnSpPr/>
          <p:nvPr/>
        </p:nvCxnSpPr>
        <p:spPr>
          <a:xfrm>
            <a:off x="7495195" y="6114645"/>
            <a:ext cx="7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bdélník 6"/>
          <p:cNvSpPr/>
          <p:nvPr/>
        </p:nvSpPr>
        <p:spPr>
          <a:xfrm>
            <a:off x="7495195" y="6316829"/>
            <a:ext cx="720000" cy="270000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Obdélník 7"/>
          <p:cNvSpPr/>
          <p:nvPr/>
        </p:nvSpPr>
        <p:spPr>
          <a:xfrm>
            <a:off x="5861606" y="6267163"/>
            <a:ext cx="1571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Plocha obvodu</a:t>
            </a:r>
            <a:endParaRPr lang="en-US" dirty="0"/>
          </a:p>
        </p:txBody>
      </p:sp>
      <p:sp>
        <p:nvSpPr>
          <p:cNvPr id="9" name="Obdélník 8"/>
          <p:cNvSpPr/>
          <p:nvPr/>
        </p:nvSpPr>
        <p:spPr>
          <a:xfrm>
            <a:off x="6766597" y="5579680"/>
            <a:ext cx="666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DATA</a:t>
            </a:r>
            <a:endParaRPr lang="en-US" dirty="0"/>
          </a:p>
        </p:txBody>
      </p:sp>
      <p:sp>
        <p:nvSpPr>
          <p:cNvPr id="10" name="Obdélník 9"/>
          <p:cNvSpPr/>
          <p:nvPr/>
        </p:nvSpPr>
        <p:spPr>
          <a:xfrm>
            <a:off x="6810519" y="5929979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GND</a:t>
            </a:r>
            <a:endParaRPr lang="en-US" dirty="0"/>
          </a:p>
        </p:txBody>
      </p:sp>
      <p:sp>
        <p:nvSpPr>
          <p:cNvPr id="12" name="Obdélník 11"/>
          <p:cNvSpPr/>
          <p:nvPr/>
        </p:nvSpPr>
        <p:spPr>
          <a:xfrm>
            <a:off x="1684420" y="3437138"/>
            <a:ext cx="720000" cy="165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>
                <a:solidFill>
                  <a:schemeClr val="tx1"/>
                </a:solidFill>
              </a:rPr>
              <a:t>A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6736079" y="3437138"/>
            <a:ext cx="720000" cy="165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>
                <a:solidFill>
                  <a:schemeClr val="tx1"/>
                </a:solidFill>
              </a:rPr>
              <a:t>B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3" name="Ovál 22"/>
          <p:cNvSpPr/>
          <p:nvPr/>
        </p:nvSpPr>
        <p:spPr>
          <a:xfrm>
            <a:off x="3201003" y="4054738"/>
            <a:ext cx="304800" cy="476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24" name="Přímá spojnice se šipkou 23"/>
          <p:cNvCxnSpPr>
            <a:stCxn id="25" idx="0"/>
            <a:endCxn id="23" idx="4"/>
          </p:cNvCxnSpPr>
          <p:nvPr/>
        </p:nvCxnSpPr>
        <p:spPr>
          <a:xfrm flipV="1">
            <a:off x="2825976" y="4530988"/>
            <a:ext cx="527427" cy="7242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ovéPole 24"/>
          <p:cNvSpPr txBox="1"/>
          <p:nvPr/>
        </p:nvSpPr>
        <p:spPr>
          <a:xfrm>
            <a:off x="509668" y="5255233"/>
            <a:ext cx="4632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/>
              <a:t>Vodiče blízko sebe – hrozí přeslechy</a:t>
            </a:r>
            <a:endParaRPr lang="en-US" sz="2400" dirty="0"/>
          </a:p>
        </p:txBody>
      </p:sp>
      <p:cxnSp>
        <p:nvCxnSpPr>
          <p:cNvPr id="31" name="Přímá spojnice 30"/>
          <p:cNvCxnSpPr/>
          <p:nvPr/>
        </p:nvCxnSpPr>
        <p:spPr>
          <a:xfrm>
            <a:off x="7495195" y="5446195"/>
            <a:ext cx="720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bdélník 31"/>
          <p:cNvSpPr/>
          <p:nvPr/>
        </p:nvSpPr>
        <p:spPr>
          <a:xfrm>
            <a:off x="6906699" y="5261529"/>
            <a:ext cx="526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CLK</a:t>
            </a:r>
            <a:endParaRPr lang="en-US" dirty="0"/>
          </a:p>
        </p:txBody>
      </p:sp>
      <p:cxnSp>
        <p:nvCxnSpPr>
          <p:cNvPr id="15" name="Přímá spojnice se šipkou 14"/>
          <p:cNvCxnSpPr>
            <a:stCxn id="16" idx="2"/>
          </p:cNvCxnSpPr>
          <p:nvPr/>
        </p:nvCxnSpPr>
        <p:spPr>
          <a:xfrm flipH="1">
            <a:off x="5257800" y="3350534"/>
            <a:ext cx="854292" cy="6755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ovéPole 15"/>
          <p:cNvSpPr txBox="1"/>
          <p:nvPr/>
        </p:nvSpPr>
        <p:spPr>
          <a:xfrm>
            <a:off x="4728989" y="2888869"/>
            <a:ext cx="2766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/>
              <a:t>Velká plocha obvodu</a:t>
            </a:r>
            <a:endParaRPr lang="en-US" sz="2400" dirty="0"/>
          </a:p>
        </p:txBody>
      </p:sp>
      <p:sp>
        <p:nvSpPr>
          <p:cNvPr id="26" name="TextovéPole 25"/>
          <p:cNvSpPr txBox="1"/>
          <p:nvPr/>
        </p:nvSpPr>
        <p:spPr>
          <a:xfrm>
            <a:off x="3688104" y="6581001"/>
            <a:ext cx="1767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Viktor Bohuněk 4. C 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8337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8" grpId="0"/>
      <p:bldP spid="23" grpId="0" animBg="1"/>
      <p:bldP spid="2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dělení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Obousměrná × Jednosměrná</a:t>
            </a:r>
          </a:p>
          <a:p>
            <a:pPr lvl="1"/>
            <a:r>
              <a:rPr lang="cs-CZ" dirty="0"/>
              <a:t>Obousměrná - Polo-duplexní × Plně-duplexní</a:t>
            </a:r>
          </a:p>
          <a:p>
            <a:r>
              <a:rPr lang="cs-CZ" dirty="0"/>
              <a:t>Paralelní × Sériová</a:t>
            </a:r>
          </a:p>
          <a:p>
            <a:r>
              <a:rPr lang="cs-CZ" dirty="0"/>
              <a:t>Synchronní × Asynchronní</a:t>
            </a:r>
            <a:endParaRPr lang="en-US" dirty="0"/>
          </a:p>
        </p:txBody>
      </p:sp>
      <p:sp>
        <p:nvSpPr>
          <p:cNvPr id="4" name="TextovéPole 3"/>
          <p:cNvSpPr txBox="1"/>
          <p:nvPr/>
        </p:nvSpPr>
        <p:spPr>
          <a:xfrm>
            <a:off x="3688104" y="6581001"/>
            <a:ext cx="1767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Viktor Bohuněk 4. C 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59107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Přímá spojnice 7"/>
          <p:cNvCxnSpPr/>
          <p:nvPr/>
        </p:nvCxnSpPr>
        <p:spPr>
          <a:xfrm>
            <a:off x="2334699" y="3135228"/>
            <a:ext cx="45238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Přímá spojnice 36"/>
          <p:cNvCxnSpPr/>
          <p:nvPr/>
        </p:nvCxnSpPr>
        <p:spPr>
          <a:xfrm>
            <a:off x="2319689" y="3417699"/>
            <a:ext cx="45238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římá spojnice 8"/>
          <p:cNvCxnSpPr/>
          <p:nvPr/>
        </p:nvCxnSpPr>
        <p:spPr>
          <a:xfrm>
            <a:off x="2212205" y="3570229"/>
            <a:ext cx="45238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/>
          <p:cNvCxnSpPr/>
          <p:nvPr/>
        </p:nvCxnSpPr>
        <p:spPr>
          <a:xfrm>
            <a:off x="2319689" y="3852700"/>
            <a:ext cx="45238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/>
          <p:cNvCxnSpPr/>
          <p:nvPr/>
        </p:nvCxnSpPr>
        <p:spPr>
          <a:xfrm>
            <a:off x="2212205" y="4005230"/>
            <a:ext cx="45238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Přímá spojnice 34"/>
          <p:cNvCxnSpPr/>
          <p:nvPr/>
        </p:nvCxnSpPr>
        <p:spPr>
          <a:xfrm>
            <a:off x="2242723" y="4287701"/>
            <a:ext cx="45238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Paralelní komunikace – </a:t>
            </a:r>
            <a:r>
              <a:rPr lang="cs-CZ" dirty="0" err="1"/>
              <a:t>zpárovaná</a:t>
            </a:r>
            <a:r>
              <a:rPr lang="cs-CZ" dirty="0"/>
              <a:t> DATA a GND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03689"/>
          </a:xfrm>
        </p:spPr>
        <p:txBody>
          <a:bodyPr/>
          <a:lstStyle/>
          <a:p>
            <a:r>
              <a:rPr lang="cs-CZ" dirty="0"/>
              <a:t>Dominují přeslechy</a:t>
            </a:r>
            <a:endParaRPr lang="en-US" dirty="0"/>
          </a:p>
        </p:txBody>
      </p:sp>
      <p:cxnSp>
        <p:nvCxnSpPr>
          <p:cNvPr id="5" name="Přímá spojnice 4"/>
          <p:cNvCxnSpPr/>
          <p:nvPr/>
        </p:nvCxnSpPr>
        <p:spPr>
          <a:xfrm>
            <a:off x="2319689" y="4440230"/>
            <a:ext cx="452387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Skupina 41"/>
          <p:cNvGrpSpPr/>
          <p:nvPr/>
        </p:nvGrpSpPr>
        <p:grpSpPr>
          <a:xfrm>
            <a:off x="2319689" y="2700227"/>
            <a:ext cx="4523874" cy="282471"/>
            <a:chOff x="2319689" y="2700227"/>
            <a:chExt cx="4523874" cy="282471"/>
          </a:xfrm>
        </p:grpSpPr>
        <p:sp>
          <p:nvSpPr>
            <p:cNvPr id="4" name="Obdélník 3"/>
            <p:cNvSpPr/>
            <p:nvPr/>
          </p:nvSpPr>
          <p:spPr>
            <a:xfrm>
              <a:off x="2454560" y="2744729"/>
              <a:ext cx="4230000" cy="195866"/>
            </a:xfrm>
            <a:prstGeom prst="rect">
              <a:avLst/>
            </a:prstGeom>
            <a:pattFill prst="wdUpDiag">
              <a:fgClr>
                <a:srgbClr val="00B0F0"/>
              </a:fgClr>
              <a:bgClr>
                <a:schemeClr val="bg1"/>
              </a:bgClr>
            </a:patt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Přímá spojnice 6"/>
            <p:cNvCxnSpPr/>
            <p:nvPr/>
          </p:nvCxnSpPr>
          <p:spPr>
            <a:xfrm>
              <a:off x="2319689" y="2982698"/>
              <a:ext cx="45238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Přímá spojnice 5"/>
            <p:cNvCxnSpPr/>
            <p:nvPr/>
          </p:nvCxnSpPr>
          <p:spPr>
            <a:xfrm>
              <a:off x="2319689" y="2700227"/>
              <a:ext cx="452387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bdélník 16"/>
          <p:cNvSpPr/>
          <p:nvPr/>
        </p:nvSpPr>
        <p:spPr>
          <a:xfrm>
            <a:off x="1684420" y="2474610"/>
            <a:ext cx="720000" cy="216476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>
                <a:solidFill>
                  <a:schemeClr val="tx1"/>
                </a:solidFill>
              </a:rPr>
              <a:t>A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8" name="Obdélník 17"/>
          <p:cNvSpPr/>
          <p:nvPr/>
        </p:nvSpPr>
        <p:spPr>
          <a:xfrm>
            <a:off x="6736079" y="2474610"/>
            <a:ext cx="720000" cy="216476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>
                <a:solidFill>
                  <a:schemeClr val="tx1"/>
                </a:solidFill>
              </a:rPr>
              <a:t>B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24" name="Přímá spojnice se šipkou 23"/>
          <p:cNvCxnSpPr>
            <a:stCxn id="25" idx="2"/>
          </p:cNvCxnSpPr>
          <p:nvPr/>
        </p:nvCxnSpPr>
        <p:spPr>
          <a:xfrm flipH="1">
            <a:off x="3654130" y="2401486"/>
            <a:ext cx="2583453" cy="4647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ovéPole 24"/>
          <p:cNvSpPr txBox="1"/>
          <p:nvPr/>
        </p:nvSpPr>
        <p:spPr>
          <a:xfrm>
            <a:off x="4215362" y="1939821"/>
            <a:ext cx="4044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/>
              <a:t>Jednotlivé plochy obvodu malé</a:t>
            </a:r>
            <a:endParaRPr lang="en-US" sz="2400" dirty="0"/>
          </a:p>
        </p:txBody>
      </p:sp>
      <p:cxnSp>
        <p:nvCxnSpPr>
          <p:cNvPr id="26" name="Přímá spojnice 25"/>
          <p:cNvCxnSpPr/>
          <p:nvPr/>
        </p:nvCxnSpPr>
        <p:spPr>
          <a:xfrm>
            <a:off x="7495195" y="5764346"/>
            <a:ext cx="72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římá spojnice 26"/>
          <p:cNvCxnSpPr/>
          <p:nvPr/>
        </p:nvCxnSpPr>
        <p:spPr>
          <a:xfrm>
            <a:off x="7495195" y="6114645"/>
            <a:ext cx="7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délník 27"/>
          <p:cNvSpPr/>
          <p:nvPr/>
        </p:nvSpPr>
        <p:spPr>
          <a:xfrm>
            <a:off x="7495195" y="6316829"/>
            <a:ext cx="720000" cy="270000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Obdélník 28"/>
          <p:cNvSpPr/>
          <p:nvPr/>
        </p:nvSpPr>
        <p:spPr>
          <a:xfrm>
            <a:off x="5861606" y="6267163"/>
            <a:ext cx="1571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Plocha obvodu</a:t>
            </a:r>
            <a:endParaRPr lang="en-US" dirty="0"/>
          </a:p>
        </p:txBody>
      </p:sp>
      <p:sp>
        <p:nvSpPr>
          <p:cNvPr id="30" name="Obdélník 29"/>
          <p:cNvSpPr/>
          <p:nvPr/>
        </p:nvSpPr>
        <p:spPr>
          <a:xfrm>
            <a:off x="6766597" y="5579680"/>
            <a:ext cx="666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DATA</a:t>
            </a:r>
            <a:endParaRPr lang="en-US" dirty="0"/>
          </a:p>
        </p:txBody>
      </p:sp>
      <p:sp>
        <p:nvSpPr>
          <p:cNvPr id="31" name="Obdélník 30"/>
          <p:cNvSpPr/>
          <p:nvPr/>
        </p:nvSpPr>
        <p:spPr>
          <a:xfrm>
            <a:off x="6810519" y="5929979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GND</a:t>
            </a:r>
            <a:endParaRPr lang="en-US" dirty="0"/>
          </a:p>
        </p:txBody>
      </p:sp>
      <p:cxnSp>
        <p:nvCxnSpPr>
          <p:cNvPr id="32" name="Přímá spojnice 31"/>
          <p:cNvCxnSpPr/>
          <p:nvPr/>
        </p:nvCxnSpPr>
        <p:spPr>
          <a:xfrm>
            <a:off x="7495195" y="5446195"/>
            <a:ext cx="720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bdélník 32"/>
          <p:cNvSpPr/>
          <p:nvPr/>
        </p:nvSpPr>
        <p:spPr>
          <a:xfrm>
            <a:off x="6906699" y="5261529"/>
            <a:ext cx="526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CLK</a:t>
            </a:r>
            <a:endParaRPr lang="en-US" dirty="0"/>
          </a:p>
        </p:txBody>
      </p:sp>
      <p:sp>
        <p:nvSpPr>
          <p:cNvPr id="34" name="TextovéPole 33"/>
          <p:cNvSpPr txBox="1"/>
          <p:nvPr/>
        </p:nvSpPr>
        <p:spPr>
          <a:xfrm>
            <a:off x="3688104" y="6581001"/>
            <a:ext cx="1767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Viktor Bohuněk 4. C 2016</a:t>
            </a:r>
            <a:endParaRPr lang="en-US" sz="1200" dirty="0"/>
          </a:p>
        </p:txBody>
      </p:sp>
      <p:sp>
        <p:nvSpPr>
          <p:cNvPr id="39" name="Obdélník 38"/>
          <p:cNvSpPr/>
          <p:nvPr/>
        </p:nvSpPr>
        <p:spPr>
          <a:xfrm>
            <a:off x="2454560" y="3179729"/>
            <a:ext cx="4230000" cy="195866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0" name="Obdélník 39"/>
          <p:cNvSpPr/>
          <p:nvPr/>
        </p:nvSpPr>
        <p:spPr>
          <a:xfrm>
            <a:off x="2454560" y="3616338"/>
            <a:ext cx="4230000" cy="195866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1" name="Obdélník 40"/>
          <p:cNvSpPr/>
          <p:nvPr/>
        </p:nvSpPr>
        <p:spPr>
          <a:xfrm>
            <a:off x="2454560" y="4051338"/>
            <a:ext cx="4230000" cy="195866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47" name="Přímá spojnice se šipkou 46"/>
          <p:cNvCxnSpPr>
            <a:stCxn id="25" idx="2"/>
          </p:cNvCxnSpPr>
          <p:nvPr/>
        </p:nvCxnSpPr>
        <p:spPr>
          <a:xfrm flipH="1">
            <a:off x="4215380" y="2401486"/>
            <a:ext cx="2022203" cy="8997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Přímá spojnice se šipkou 49"/>
          <p:cNvCxnSpPr>
            <a:stCxn id="25" idx="2"/>
          </p:cNvCxnSpPr>
          <p:nvPr/>
        </p:nvCxnSpPr>
        <p:spPr>
          <a:xfrm flipH="1">
            <a:off x="4789908" y="2401486"/>
            <a:ext cx="1447675" cy="13347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Přímá spojnice se šipkou 52"/>
          <p:cNvCxnSpPr>
            <a:stCxn id="25" idx="2"/>
          </p:cNvCxnSpPr>
          <p:nvPr/>
        </p:nvCxnSpPr>
        <p:spPr>
          <a:xfrm flipH="1">
            <a:off x="5347986" y="2401486"/>
            <a:ext cx="889597" cy="17682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ál 57"/>
          <p:cNvSpPr/>
          <p:nvPr/>
        </p:nvSpPr>
        <p:spPr>
          <a:xfrm>
            <a:off x="3229687" y="3499247"/>
            <a:ext cx="304800" cy="84517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59" name="Přímá spojnice se šipkou 58"/>
          <p:cNvCxnSpPr>
            <a:stCxn id="60" idx="0"/>
            <a:endCxn id="58" idx="4"/>
          </p:cNvCxnSpPr>
          <p:nvPr/>
        </p:nvCxnSpPr>
        <p:spPr>
          <a:xfrm flipV="1">
            <a:off x="2236349" y="4344420"/>
            <a:ext cx="1145738" cy="7531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ovéPole 59"/>
          <p:cNvSpPr txBox="1"/>
          <p:nvPr/>
        </p:nvSpPr>
        <p:spPr>
          <a:xfrm>
            <a:off x="538352" y="5097541"/>
            <a:ext cx="3395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/>
              <a:t>Datové vodiče blízko sebe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040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 animBg="1"/>
      <p:bldP spid="29" grpId="0"/>
      <p:bldP spid="58" grpId="0" animBg="1"/>
      <p:bldP spid="6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Přeslech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Vzniká mezi paralelně vedenými vodiči</a:t>
            </a:r>
          </a:p>
          <a:p>
            <a:pPr lvl="1"/>
            <a:r>
              <a:rPr lang="cs-CZ" dirty="0"/>
              <a:t>Linky se ruší navzájem</a:t>
            </a:r>
          </a:p>
          <a:p>
            <a:pPr lvl="1"/>
            <a:r>
              <a:rPr lang="cs-CZ" dirty="0"/>
              <a:t>Čím vyšší je přenosová rychlost a čím je delší vzdálenost koncových bodů, tím se rušení projevuje víc</a:t>
            </a:r>
          </a:p>
          <a:p>
            <a:r>
              <a:rPr lang="cs-CZ" dirty="0"/>
              <a:t>Při změnách na vodičích dochází k vyzařování elektromagnetického záření</a:t>
            </a:r>
          </a:p>
          <a:p>
            <a:r>
              <a:rPr lang="cs-CZ" dirty="0"/>
              <a:t>Sousední linky tuto energii přijímají a mění zpět na elektrickou</a:t>
            </a:r>
          </a:p>
          <a:p>
            <a:r>
              <a:rPr lang="cs-CZ" dirty="0"/>
              <a:t>Důsledkem je změna hodnoty napětí</a:t>
            </a:r>
          </a:p>
          <a:p>
            <a:endParaRPr lang="cs-CZ" dirty="0"/>
          </a:p>
          <a:p>
            <a:endParaRPr lang="en-US" dirty="0"/>
          </a:p>
        </p:txBody>
      </p:sp>
      <p:sp>
        <p:nvSpPr>
          <p:cNvPr id="4" name="TextovéPole 3"/>
          <p:cNvSpPr txBox="1"/>
          <p:nvPr/>
        </p:nvSpPr>
        <p:spPr>
          <a:xfrm>
            <a:off x="3688104" y="6581001"/>
            <a:ext cx="1767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Viktor Bohuněk 4. C 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5311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Přeslech</a:t>
            </a:r>
            <a:endParaRPr lang="en-US" dirty="0"/>
          </a:p>
        </p:txBody>
      </p:sp>
      <p:sp>
        <p:nvSpPr>
          <p:cNvPr id="82" name="Zástupný symbol pro obsah 8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639586"/>
          </a:xfrm>
        </p:spPr>
        <p:txBody>
          <a:bodyPr/>
          <a:lstStyle/>
          <a:p>
            <a:r>
              <a:rPr lang="cs-CZ" dirty="0"/>
              <a:t>Data jsou odesílána pouze po vodiči D1</a:t>
            </a:r>
            <a:endParaRPr lang="en-US" dirty="0"/>
          </a:p>
        </p:txBody>
      </p:sp>
      <p:cxnSp>
        <p:nvCxnSpPr>
          <p:cNvPr id="15" name="Přímá spojnice 14"/>
          <p:cNvCxnSpPr/>
          <p:nvPr/>
        </p:nvCxnSpPr>
        <p:spPr>
          <a:xfrm>
            <a:off x="2344324" y="3470179"/>
            <a:ext cx="45238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nice 15"/>
          <p:cNvCxnSpPr/>
          <p:nvPr/>
        </p:nvCxnSpPr>
        <p:spPr>
          <a:xfrm>
            <a:off x="2329314" y="3617896"/>
            <a:ext cx="45238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/>
          <p:cNvCxnSpPr/>
          <p:nvPr/>
        </p:nvCxnSpPr>
        <p:spPr>
          <a:xfrm>
            <a:off x="2329314" y="3860376"/>
            <a:ext cx="452387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23"/>
          <p:cNvCxnSpPr/>
          <p:nvPr/>
        </p:nvCxnSpPr>
        <p:spPr>
          <a:xfrm>
            <a:off x="2329314" y="3040620"/>
            <a:ext cx="45238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/>
          <p:cNvCxnSpPr/>
          <p:nvPr/>
        </p:nvCxnSpPr>
        <p:spPr>
          <a:xfrm>
            <a:off x="2329314" y="2892902"/>
            <a:ext cx="45238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bdélník 25"/>
          <p:cNvSpPr/>
          <p:nvPr/>
        </p:nvSpPr>
        <p:spPr>
          <a:xfrm>
            <a:off x="1328286" y="2658160"/>
            <a:ext cx="1085759" cy="13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3600" dirty="0">
                <a:solidFill>
                  <a:schemeClr val="tx1"/>
                </a:solidFill>
              </a:rPr>
              <a:t>A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7" name="Obdélník 26"/>
          <p:cNvSpPr/>
          <p:nvPr/>
        </p:nvSpPr>
        <p:spPr>
          <a:xfrm>
            <a:off x="6745704" y="2658160"/>
            <a:ext cx="1108512" cy="13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cs-CZ" sz="3600" dirty="0">
                <a:solidFill>
                  <a:schemeClr val="tx1"/>
                </a:solidFill>
              </a:rPr>
              <a:t>B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6" name="TextovéPole 35"/>
          <p:cNvSpPr txBox="1"/>
          <p:nvPr/>
        </p:nvSpPr>
        <p:spPr>
          <a:xfrm>
            <a:off x="1987687" y="267647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D1</a:t>
            </a:r>
            <a:endParaRPr lang="en-US" sz="3200" baseline="30000" dirty="0"/>
          </a:p>
        </p:txBody>
      </p:sp>
      <p:sp>
        <p:nvSpPr>
          <p:cNvPr id="37" name="TextovéPole 36"/>
          <p:cNvSpPr txBox="1"/>
          <p:nvPr/>
        </p:nvSpPr>
        <p:spPr>
          <a:xfrm>
            <a:off x="1987687" y="325072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D2</a:t>
            </a:r>
          </a:p>
        </p:txBody>
      </p:sp>
      <p:sp>
        <p:nvSpPr>
          <p:cNvPr id="48" name="TextovéPole 47"/>
          <p:cNvSpPr txBox="1"/>
          <p:nvPr/>
        </p:nvSpPr>
        <p:spPr>
          <a:xfrm>
            <a:off x="3157007" y="3909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</a:t>
            </a:r>
            <a:endParaRPr lang="en-US" dirty="0"/>
          </a:p>
        </p:txBody>
      </p:sp>
      <p:sp>
        <p:nvSpPr>
          <p:cNvPr id="40" name="Obdélník 39"/>
          <p:cNvSpPr/>
          <p:nvPr/>
        </p:nvSpPr>
        <p:spPr>
          <a:xfrm>
            <a:off x="3782203" y="4128944"/>
            <a:ext cx="180975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1" name="Obdélník 40"/>
          <p:cNvSpPr/>
          <p:nvPr/>
        </p:nvSpPr>
        <p:spPr>
          <a:xfrm>
            <a:off x="5224153" y="4128944"/>
            <a:ext cx="180975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42" name="Přímá spojnice 41"/>
          <p:cNvCxnSpPr/>
          <p:nvPr/>
        </p:nvCxnSpPr>
        <p:spPr>
          <a:xfrm>
            <a:off x="3459519" y="4434944"/>
            <a:ext cx="22630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bdélník 42"/>
          <p:cNvSpPr/>
          <p:nvPr/>
        </p:nvSpPr>
        <p:spPr>
          <a:xfrm>
            <a:off x="4141404" y="4128944"/>
            <a:ext cx="180975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4" name="TextovéPole 43"/>
          <p:cNvSpPr txBox="1"/>
          <p:nvPr/>
        </p:nvSpPr>
        <p:spPr>
          <a:xfrm>
            <a:off x="5750462" y="425027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t</a:t>
            </a:r>
            <a:endParaRPr lang="en-US" dirty="0"/>
          </a:p>
        </p:txBody>
      </p:sp>
      <p:sp>
        <p:nvSpPr>
          <p:cNvPr id="45" name="Obdélník 44"/>
          <p:cNvSpPr/>
          <p:nvPr/>
        </p:nvSpPr>
        <p:spPr>
          <a:xfrm>
            <a:off x="4688406" y="4128944"/>
            <a:ext cx="360000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46" name="Přímá spojnice 45"/>
          <p:cNvCxnSpPr/>
          <p:nvPr/>
        </p:nvCxnSpPr>
        <p:spPr>
          <a:xfrm flipV="1">
            <a:off x="3534550" y="4109892"/>
            <a:ext cx="0" cy="4113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ovéPole 46"/>
          <p:cNvSpPr txBox="1"/>
          <p:nvPr/>
        </p:nvSpPr>
        <p:spPr>
          <a:xfrm>
            <a:off x="3157007" y="42502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0</a:t>
            </a:r>
            <a:endParaRPr lang="en-US" dirty="0"/>
          </a:p>
        </p:txBody>
      </p:sp>
      <p:sp>
        <p:nvSpPr>
          <p:cNvPr id="49" name="TextovéPole 48"/>
          <p:cNvSpPr txBox="1"/>
          <p:nvPr/>
        </p:nvSpPr>
        <p:spPr>
          <a:xfrm>
            <a:off x="2557485" y="425027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D1</a:t>
            </a:r>
            <a:endParaRPr lang="en-US" dirty="0"/>
          </a:p>
        </p:txBody>
      </p:sp>
      <p:sp>
        <p:nvSpPr>
          <p:cNvPr id="50" name="Obdélník s odříznutými rohy na stejné straně 49"/>
          <p:cNvSpPr/>
          <p:nvPr/>
        </p:nvSpPr>
        <p:spPr>
          <a:xfrm>
            <a:off x="3810886" y="5105400"/>
            <a:ext cx="123608" cy="120917"/>
          </a:xfrm>
          <a:prstGeom prst="snip2SameRect">
            <a:avLst>
              <a:gd name="adj1" fmla="val 38329"/>
              <a:gd name="adj2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1" name="Obdélník s odříznutými rohy na stejné straně 50"/>
          <p:cNvSpPr/>
          <p:nvPr/>
        </p:nvSpPr>
        <p:spPr>
          <a:xfrm>
            <a:off x="5239857" y="5140062"/>
            <a:ext cx="149566" cy="86255"/>
          </a:xfrm>
          <a:prstGeom prst="snip2SameRect">
            <a:avLst>
              <a:gd name="adj1" fmla="val 33232"/>
              <a:gd name="adj2" fmla="val 0"/>
            </a:avLst>
          </a:prstGeom>
          <a:solidFill>
            <a:schemeClr val="bg1"/>
          </a:solidFill>
          <a:ln w="38100" cap="flat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52" name="Přímá spojnice 51"/>
          <p:cNvCxnSpPr/>
          <p:nvPr/>
        </p:nvCxnSpPr>
        <p:spPr>
          <a:xfrm>
            <a:off x="3459519" y="5226318"/>
            <a:ext cx="22630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bdélník s odříznutými rohy na stejné straně 52"/>
          <p:cNvSpPr/>
          <p:nvPr/>
        </p:nvSpPr>
        <p:spPr>
          <a:xfrm>
            <a:off x="4157108" y="5041652"/>
            <a:ext cx="149566" cy="184665"/>
          </a:xfrm>
          <a:prstGeom prst="snip2SameRect">
            <a:avLst>
              <a:gd name="adj1" fmla="val 23035"/>
              <a:gd name="adj2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4" name="TextovéPole 53"/>
          <p:cNvSpPr txBox="1"/>
          <p:nvPr/>
        </p:nvSpPr>
        <p:spPr>
          <a:xfrm>
            <a:off x="5750462" y="504165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t</a:t>
            </a:r>
            <a:endParaRPr lang="en-US" dirty="0"/>
          </a:p>
        </p:txBody>
      </p:sp>
      <p:sp>
        <p:nvSpPr>
          <p:cNvPr id="55" name="Obdélník s odříznutými rohy na stejné straně 54"/>
          <p:cNvSpPr/>
          <p:nvPr/>
        </p:nvSpPr>
        <p:spPr>
          <a:xfrm>
            <a:off x="4719646" y="5069902"/>
            <a:ext cx="297521" cy="156415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56" name="Přímá spojnice 55"/>
          <p:cNvCxnSpPr/>
          <p:nvPr/>
        </p:nvCxnSpPr>
        <p:spPr>
          <a:xfrm flipV="1">
            <a:off x="3534550" y="4901266"/>
            <a:ext cx="0" cy="4113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ovéPole 56"/>
          <p:cNvSpPr txBox="1"/>
          <p:nvPr/>
        </p:nvSpPr>
        <p:spPr>
          <a:xfrm>
            <a:off x="3157007" y="5041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0</a:t>
            </a:r>
            <a:endParaRPr lang="en-US" dirty="0"/>
          </a:p>
        </p:txBody>
      </p:sp>
      <p:sp>
        <p:nvSpPr>
          <p:cNvPr id="58" name="TextovéPole 57"/>
          <p:cNvSpPr txBox="1"/>
          <p:nvPr/>
        </p:nvSpPr>
        <p:spPr>
          <a:xfrm>
            <a:off x="3157007" y="47005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</a:t>
            </a:r>
            <a:endParaRPr lang="en-US" dirty="0"/>
          </a:p>
        </p:txBody>
      </p:sp>
      <p:sp>
        <p:nvSpPr>
          <p:cNvPr id="59" name="TextovéPole 58"/>
          <p:cNvSpPr txBox="1"/>
          <p:nvPr/>
        </p:nvSpPr>
        <p:spPr>
          <a:xfrm>
            <a:off x="2557485" y="504165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D2</a:t>
            </a:r>
            <a:endParaRPr lang="en-US" dirty="0"/>
          </a:p>
        </p:txBody>
      </p:sp>
      <p:sp>
        <p:nvSpPr>
          <p:cNvPr id="80" name="Startovní obrazec animace"/>
          <p:cNvSpPr/>
          <p:nvPr/>
        </p:nvSpPr>
        <p:spPr>
          <a:xfrm>
            <a:off x="1132977" y="7033986"/>
            <a:ext cx="333375" cy="37254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>
                <a:solidFill>
                  <a:schemeClr val="tx1"/>
                </a:solidFill>
              </a:rPr>
              <a:t> 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3" name="TextovéPole 82"/>
          <p:cNvSpPr txBox="1"/>
          <p:nvPr/>
        </p:nvSpPr>
        <p:spPr>
          <a:xfrm>
            <a:off x="3688104" y="6581001"/>
            <a:ext cx="1767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Viktor Bohuněk 4. C 2016</a:t>
            </a:r>
            <a:endParaRPr lang="en-US" sz="1200" dirty="0"/>
          </a:p>
        </p:txBody>
      </p:sp>
      <p:sp>
        <p:nvSpPr>
          <p:cNvPr id="62" name="TextovéPole 61"/>
          <p:cNvSpPr txBox="1"/>
          <p:nvPr/>
        </p:nvSpPr>
        <p:spPr>
          <a:xfrm>
            <a:off x="1809753" y="290457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GND</a:t>
            </a:r>
          </a:p>
        </p:txBody>
      </p:sp>
      <p:sp>
        <p:nvSpPr>
          <p:cNvPr id="63" name="TextovéPole 62"/>
          <p:cNvSpPr txBox="1"/>
          <p:nvPr/>
        </p:nvSpPr>
        <p:spPr>
          <a:xfrm>
            <a:off x="1809753" y="346710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GND</a:t>
            </a:r>
          </a:p>
        </p:txBody>
      </p:sp>
      <p:cxnSp>
        <p:nvCxnSpPr>
          <p:cNvPr id="64" name="Přímá spojnice 63"/>
          <p:cNvCxnSpPr/>
          <p:nvPr/>
        </p:nvCxnSpPr>
        <p:spPr>
          <a:xfrm>
            <a:off x="7495195" y="6056446"/>
            <a:ext cx="72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Přímá spojnice 64"/>
          <p:cNvCxnSpPr/>
          <p:nvPr/>
        </p:nvCxnSpPr>
        <p:spPr>
          <a:xfrm>
            <a:off x="7495195" y="6406745"/>
            <a:ext cx="7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bdélník 67"/>
          <p:cNvSpPr/>
          <p:nvPr/>
        </p:nvSpPr>
        <p:spPr>
          <a:xfrm>
            <a:off x="6766597" y="5871780"/>
            <a:ext cx="666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DATA</a:t>
            </a:r>
            <a:endParaRPr lang="en-US" dirty="0"/>
          </a:p>
        </p:txBody>
      </p:sp>
      <p:sp>
        <p:nvSpPr>
          <p:cNvPr id="69" name="Obdélník 68"/>
          <p:cNvSpPr/>
          <p:nvPr/>
        </p:nvSpPr>
        <p:spPr>
          <a:xfrm>
            <a:off x="6810519" y="6222079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GND</a:t>
            </a:r>
            <a:endParaRPr lang="en-US" dirty="0"/>
          </a:p>
        </p:txBody>
      </p:sp>
      <p:cxnSp>
        <p:nvCxnSpPr>
          <p:cNvPr id="70" name="Přímá spojnice 69"/>
          <p:cNvCxnSpPr/>
          <p:nvPr/>
        </p:nvCxnSpPr>
        <p:spPr>
          <a:xfrm>
            <a:off x="7495195" y="5738295"/>
            <a:ext cx="720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bdélník 70"/>
          <p:cNvSpPr/>
          <p:nvPr/>
        </p:nvSpPr>
        <p:spPr>
          <a:xfrm>
            <a:off x="6906699" y="5553629"/>
            <a:ext cx="526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CLK</a:t>
            </a:r>
            <a:endParaRPr lang="en-US" dirty="0"/>
          </a:p>
        </p:txBody>
      </p:sp>
      <p:sp>
        <p:nvSpPr>
          <p:cNvPr id="72" name="TextovéPole 71"/>
          <p:cNvSpPr txBox="1"/>
          <p:nvPr/>
        </p:nvSpPr>
        <p:spPr>
          <a:xfrm>
            <a:off x="6732404" y="268582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D1</a:t>
            </a:r>
            <a:endParaRPr lang="en-US" sz="3200" baseline="30000" dirty="0"/>
          </a:p>
        </p:txBody>
      </p:sp>
      <p:sp>
        <p:nvSpPr>
          <p:cNvPr id="73" name="TextovéPole 72"/>
          <p:cNvSpPr txBox="1"/>
          <p:nvPr/>
        </p:nvSpPr>
        <p:spPr>
          <a:xfrm>
            <a:off x="6732404" y="326007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D2</a:t>
            </a:r>
          </a:p>
        </p:txBody>
      </p:sp>
      <p:sp>
        <p:nvSpPr>
          <p:cNvPr id="74" name="TextovéPole 73"/>
          <p:cNvSpPr txBox="1"/>
          <p:nvPr/>
        </p:nvSpPr>
        <p:spPr>
          <a:xfrm>
            <a:off x="6732404" y="291393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GND</a:t>
            </a:r>
          </a:p>
        </p:txBody>
      </p:sp>
      <p:sp>
        <p:nvSpPr>
          <p:cNvPr id="75" name="TextovéPole 74"/>
          <p:cNvSpPr txBox="1"/>
          <p:nvPr/>
        </p:nvSpPr>
        <p:spPr>
          <a:xfrm>
            <a:off x="6732404" y="347645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400000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3" grpId="0" animBg="1"/>
      <p:bldP spid="45" grpId="0" animBg="1"/>
      <p:bldP spid="50" grpId="0" animBg="1"/>
      <p:bldP spid="51" grpId="0" animBg="1"/>
      <p:bldP spid="53" grpId="0" animBg="1"/>
      <p:bldP spid="55" grpId="0" animBg="1"/>
      <p:bldP spid="8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Paralelní komunikace - CLK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CLK = CLOCK</a:t>
            </a:r>
          </a:p>
          <a:p>
            <a:r>
              <a:rPr lang="cs-CZ" dirty="0"/>
              <a:t>Až na výjimky je paralelní komunikace synchronní</a:t>
            </a:r>
          </a:p>
          <a:p>
            <a:r>
              <a:rPr lang="cs-CZ" dirty="0"/>
              <a:t>Hodinový signál slouží k určení platnosti dat</a:t>
            </a:r>
          </a:p>
          <a:p>
            <a:r>
              <a:rPr lang="cs-CZ" dirty="0"/>
              <a:t>Obvykle jsou data na všech vodičích platná v okamžiku vzestupné hrany signálu CLK</a:t>
            </a:r>
          </a:p>
          <a:p>
            <a:pPr lvl="1"/>
            <a:r>
              <a:rPr lang="cs-CZ" dirty="0"/>
              <a:t>Bez CLK je těžké pro příjemce prakticky nemožné určit, že data na všech linkách jsou už ustálená</a:t>
            </a:r>
          </a:p>
          <a:p>
            <a:r>
              <a:rPr lang="cs-CZ" dirty="0"/>
              <a:t>Frekvence CLK musí zohledňovat, že ustálení logických úrovní na datových vodičích trvá různě dlouhou dobu</a:t>
            </a:r>
          </a:p>
          <a:p>
            <a:pPr lvl="1"/>
            <a:r>
              <a:rPr lang="cs-CZ" dirty="0"/>
              <a:t>Některé vodiče se zpožďují a </a:t>
            </a:r>
            <a:r>
              <a:rPr lang="cs-CZ"/>
              <a:t>jiné se předbíhají</a:t>
            </a:r>
            <a:endParaRPr lang="en-US" dirty="0"/>
          </a:p>
        </p:txBody>
      </p:sp>
      <p:sp>
        <p:nvSpPr>
          <p:cNvPr id="4" name="TextovéPole 3"/>
          <p:cNvSpPr txBox="1"/>
          <p:nvPr/>
        </p:nvSpPr>
        <p:spPr>
          <a:xfrm>
            <a:off x="3688104" y="6581001"/>
            <a:ext cx="1767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Viktor Bohuněk 4. C 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23186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Paralelní komunikace - CLK</a:t>
            </a:r>
            <a:endParaRPr lang="en-US" dirty="0"/>
          </a:p>
        </p:txBody>
      </p:sp>
      <p:sp>
        <p:nvSpPr>
          <p:cNvPr id="4" name="Obdélník 3"/>
          <p:cNvSpPr/>
          <p:nvPr/>
        </p:nvSpPr>
        <p:spPr>
          <a:xfrm>
            <a:off x="3937979" y="4478605"/>
            <a:ext cx="180975" cy="306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5379929" y="4478605"/>
            <a:ext cx="180975" cy="306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4297180" y="4478605"/>
            <a:ext cx="180975" cy="306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Obdélník 7"/>
          <p:cNvSpPr/>
          <p:nvPr/>
        </p:nvSpPr>
        <p:spPr>
          <a:xfrm>
            <a:off x="4664628" y="4478605"/>
            <a:ext cx="180975" cy="306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Obdélník 8"/>
          <p:cNvSpPr/>
          <p:nvPr/>
        </p:nvSpPr>
        <p:spPr>
          <a:xfrm>
            <a:off x="5020975" y="4478605"/>
            <a:ext cx="180975" cy="306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6" name="Přímá spojnice 5"/>
          <p:cNvCxnSpPr/>
          <p:nvPr/>
        </p:nvCxnSpPr>
        <p:spPr>
          <a:xfrm>
            <a:off x="3615295" y="4784605"/>
            <a:ext cx="22630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ovéPole 9"/>
          <p:cNvSpPr txBox="1"/>
          <p:nvPr/>
        </p:nvSpPr>
        <p:spPr>
          <a:xfrm>
            <a:off x="5906238" y="4599939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t</a:t>
            </a:r>
            <a:endParaRPr lang="en-US" dirty="0"/>
          </a:p>
        </p:txBody>
      </p:sp>
      <p:sp>
        <p:nvSpPr>
          <p:cNvPr id="16" name="Obdélník 15"/>
          <p:cNvSpPr/>
          <p:nvPr/>
        </p:nvSpPr>
        <p:spPr>
          <a:xfrm>
            <a:off x="3899879" y="2326907"/>
            <a:ext cx="180975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7" name="Obdélník 16"/>
          <p:cNvSpPr/>
          <p:nvPr/>
        </p:nvSpPr>
        <p:spPr>
          <a:xfrm>
            <a:off x="4366604" y="2778592"/>
            <a:ext cx="180975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8" name="Obdélník 17"/>
          <p:cNvSpPr/>
          <p:nvPr/>
        </p:nvSpPr>
        <p:spPr>
          <a:xfrm>
            <a:off x="4633304" y="2778592"/>
            <a:ext cx="180975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9" name="Obdélník 18"/>
          <p:cNvSpPr/>
          <p:nvPr/>
        </p:nvSpPr>
        <p:spPr>
          <a:xfrm>
            <a:off x="3852254" y="3230277"/>
            <a:ext cx="180975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0" name="Obdélník 19"/>
          <p:cNvSpPr/>
          <p:nvPr/>
        </p:nvSpPr>
        <p:spPr>
          <a:xfrm>
            <a:off x="4395179" y="3230277"/>
            <a:ext cx="180975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1" name="Obdélník 20"/>
          <p:cNvSpPr/>
          <p:nvPr/>
        </p:nvSpPr>
        <p:spPr>
          <a:xfrm>
            <a:off x="4757129" y="3230277"/>
            <a:ext cx="180975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2" name="Obdélník 21"/>
          <p:cNvSpPr/>
          <p:nvPr/>
        </p:nvSpPr>
        <p:spPr>
          <a:xfrm>
            <a:off x="5294204" y="3230277"/>
            <a:ext cx="180975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3" name="Obdélník 22"/>
          <p:cNvSpPr/>
          <p:nvPr/>
        </p:nvSpPr>
        <p:spPr>
          <a:xfrm>
            <a:off x="3899879" y="3681961"/>
            <a:ext cx="180975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4" name="Obdélník 23"/>
          <p:cNvSpPr/>
          <p:nvPr/>
        </p:nvSpPr>
        <p:spPr>
          <a:xfrm>
            <a:off x="4538054" y="2326907"/>
            <a:ext cx="360000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5" name="Obdélník 24"/>
          <p:cNvSpPr/>
          <p:nvPr/>
        </p:nvSpPr>
        <p:spPr>
          <a:xfrm>
            <a:off x="5242930" y="2326907"/>
            <a:ext cx="360000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Obdélník 25"/>
          <p:cNvSpPr/>
          <p:nvPr/>
        </p:nvSpPr>
        <p:spPr>
          <a:xfrm>
            <a:off x="5170379" y="2778590"/>
            <a:ext cx="540000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7" name="Obdélník 26"/>
          <p:cNvSpPr/>
          <p:nvPr/>
        </p:nvSpPr>
        <p:spPr>
          <a:xfrm>
            <a:off x="4804754" y="3681960"/>
            <a:ext cx="720000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28" name="Přímá spojnice 27"/>
          <p:cNvCxnSpPr/>
          <p:nvPr/>
        </p:nvCxnSpPr>
        <p:spPr>
          <a:xfrm>
            <a:off x="3615295" y="3987961"/>
            <a:ext cx="22630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římá spojnice 28"/>
          <p:cNvCxnSpPr/>
          <p:nvPr/>
        </p:nvCxnSpPr>
        <p:spPr>
          <a:xfrm>
            <a:off x="3615295" y="3536277"/>
            <a:ext cx="22630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římá spojnice 29"/>
          <p:cNvCxnSpPr/>
          <p:nvPr/>
        </p:nvCxnSpPr>
        <p:spPr>
          <a:xfrm>
            <a:off x="3615295" y="3084592"/>
            <a:ext cx="22630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30"/>
          <p:cNvCxnSpPr/>
          <p:nvPr/>
        </p:nvCxnSpPr>
        <p:spPr>
          <a:xfrm>
            <a:off x="3615295" y="2632907"/>
            <a:ext cx="22630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véPole 31"/>
          <p:cNvSpPr txBox="1"/>
          <p:nvPr/>
        </p:nvSpPr>
        <p:spPr>
          <a:xfrm>
            <a:off x="5906238" y="380329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t</a:t>
            </a:r>
            <a:endParaRPr lang="en-US" dirty="0"/>
          </a:p>
        </p:txBody>
      </p:sp>
      <p:sp>
        <p:nvSpPr>
          <p:cNvPr id="33" name="TextovéPole 32"/>
          <p:cNvSpPr txBox="1"/>
          <p:nvPr/>
        </p:nvSpPr>
        <p:spPr>
          <a:xfrm>
            <a:off x="5906238" y="335161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t</a:t>
            </a:r>
            <a:endParaRPr lang="en-US" dirty="0"/>
          </a:p>
        </p:txBody>
      </p:sp>
      <p:sp>
        <p:nvSpPr>
          <p:cNvPr id="34" name="TextovéPole 33"/>
          <p:cNvSpPr txBox="1"/>
          <p:nvPr/>
        </p:nvSpPr>
        <p:spPr>
          <a:xfrm>
            <a:off x="5906238" y="2901429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t</a:t>
            </a:r>
            <a:endParaRPr lang="en-US" dirty="0"/>
          </a:p>
        </p:txBody>
      </p:sp>
      <p:sp>
        <p:nvSpPr>
          <p:cNvPr id="35" name="TextovéPole 34"/>
          <p:cNvSpPr txBox="1"/>
          <p:nvPr/>
        </p:nvSpPr>
        <p:spPr>
          <a:xfrm>
            <a:off x="5906238" y="244824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t</a:t>
            </a:r>
            <a:endParaRPr lang="en-US" dirty="0"/>
          </a:p>
        </p:txBody>
      </p:sp>
      <p:cxnSp>
        <p:nvCxnSpPr>
          <p:cNvPr id="11" name="Přímá spojnice 10"/>
          <p:cNvCxnSpPr/>
          <p:nvPr/>
        </p:nvCxnSpPr>
        <p:spPr>
          <a:xfrm flipV="1">
            <a:off x="3937979" y="1888730"/>
            <a:ext cx="0" cy="2880000"/>
          </a:xfrm>
          <a:prstGeom prst="line">
            <a:avLst/>
          </a:prstGeom>
          <a:ln w="3810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/>
          <p:cNvCxnSpPr/>
          <p:nvPr/>
        </p:nvCxnSpPr>
        <p:spPr>
          <a:xfrm flipV="1">
            <a:off x="4297180" y="1888730"/>
            <a:ext cx="0" cy="2880000"/>
          </a:xfrm>
          <a:prstGeom prst="line">
            <a:avLst/>
          </a:prstGeom>
          <a:ln w="3810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/>
          <p:cNvCxnSpPr/>
          <p:nvPr/>
        </p:nvCxnSpPr>
        <p:spPr>
          <a:xfrm flipV="1">
            <a:off x="4664628" y="1888730"/>
            <a:ext cx="0" cy="2880000"/>
          </a:xfrm>
          <a:prstGeom prst="line">
            <a:avLst/>
          </a:prstGeom>
          <a:ln w="3810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/>
          <p:cNvCxnSpPr/>
          <p:nvPr/>
        </p:nvCxnSpPr>
        <p:spPr>
          <a:xfrm flipV="1">
            <a:off x="5020975" y="1888730"/>
            <a:ext cx="0" cy="2880000"/>
          </a:xfrm>
          <a:prstGeom prst="line">
            <a:avLst/>
          </a:prstGeom>
          <a:ln w="3810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14"/>
          <p:cNvCxnSpPr/>
          <p:nvPr/>
        </p:nvCxnSpPr>
        <p:spPr>
          <a:xfrm flipV="1">
            <a:off x="5379929" y="1888730"/>
            <a:ext cx="0" cy="2880000"/>
          </a:xfrm>
          <a:prstGeom prst="line">
            <a:avLst/>
          </a:prstGeom>
          <a:ln w="3810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ovéPole 35"/>
          <p:cNvSpPr txBox="1"/>
          <p:nvPr/>
        </p:nvSpPr>
        <p:spPr>
          <a:xfrm>
            <a:off x="2976153" y="459993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CLK</a:t>
            </a:r>
            <a:endParaRPr lang="en-US" dirty="0"/>
          </a:p>
        </p:txBody>
      </p:sp>
      <p:sp>
        <p:nvSpPr>
          <p:cNvPr id="37" name="TextovéPole 36"/>
          <p:cNvSpPr txBox="1"/>
          <p:nvPr/>
        </p:nvSpPr>
        <p:spPr>
          <a:xfrm>
            <a:off x="3057907" y="38032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D4</a:t>
            </a:r>
            <a:endParaRPr lang="en-US" dirty="0"/>
          </a:p>
        </p:txBody>
      </p:sp>
      <p:sp>
        <p:nvSpPr>
          <p:cNvPr id="38" name="TextovéPole 37"/>
          <p:cNvSpPr txBox="1"/>
          <p:nvPr/>
        </p:nvSpPr>
        <p:spPr>
          <a:xfrm>
            <a:off x="3057907" y="335161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D3</a:t>
            </a:r>
            <a:endParaRPr lang="en-US" dirty="0"/>
          </a:p>
        </p:txBody>
      </p:sp>
      <p:sp>
        <p:nvSpPr>
          <p:cNvPr id="39" name="TextovéPole 38"/>
          <p:cNvSpPr txBox="1"/>
          <p:nvPr/>
        </p:nvSpPr>
        <p:spPr>
          <a:xfrm>
            <a:off x="3057907" y="290763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D2</a:t>
            </a:r>
            <a:endParaRPr lang="en-US" dirty="0"/>
          </a:p>
        </p:txBody>
      </p:sp>
      <p:sp>
        <p:nvSpPr>
          <p:cNvPr id="40" name="TextovéPole 39"/>
          <p:cNvSpPr txBox="1"/>
          <p:nvPr/>
        </p:nvSpPr>
        <p:spPr>
          <a:xfrm>
            <a:off x="3057907" y="244824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D1</a:t>
            </a:r>
            <a:endParaRPr lang="en-US" dirty="0"/>
          </a:p>
        </p:txBody>
      </p:sp>
      <p:sp>
        <p:nvSpPr>
          <p:cNvPr id="57" name="TextovéPole 56"/>
          <p:cNvSpPr txBox="1"/>
          <p:nvPr/>
        </p:nvSpPr>
        <p:spPr>
          <a:xfrm>
            <a:off x="3688104" y="6581001"/>
            <a:ext cx="1767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Viktor Bohuněk 4. C 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1497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dělení</a:t>
            </a:r>
            <a:endParaRPr lang="en-US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cs-CZ" b="1" dirty="0"/>
              <a:t>Obousměrná</a:t>
            </a:r>
          </a:p>
          <a:p>
            <a:r>
              <a:rPr lang="cs-CZ" dirty="0"/>
              <a:t>Data mohou téct jak z bodu A do B tak i z bodu B do bodu A</a:t>
            </a:r>
            <a:endParaRPr lang="en-US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cs-CZ" b="1" dirty="0"/>
              <a:t>Jednosměrná</a:t>
            </a:r>
          </a:p>
          <a:p>
            <a:r>
              <a:rPr lang="cs-CZ" dirty="0"/>
              <a:t>Data tečou jen z bodu A do bodu B</a:t>
            </a:r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3688104" y="6581001"/>
            <a:ext cx="1767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Viktor Bohuněk 4. C 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0695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dělení – obousměrná komunikace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cs-CZ" b="1" dirty="0"/>
              <a:t>Polo-duplexní</a:t>
            </a:r>
          </a:p>
          <a:p>
            <a:pPr marL="0" indent="0" algn="ctr">
              <a:buNone/>
            </a:pPr>
            <a:r>
              <a:rPr lang="cs-CZ" dirty="0"/>
              <a:t>(</a:t>
            </a:r>
            <a:r>
              <a:rPr lang="cs-CZ" dirty="0" err="1"/>
              <a:t>half</a:t>
            </a:r>
            <a:r>
              <a:rPr lang="cs-CZ" dirty="0"/>
              <a:t>-duplex)</a:t>
            </a:r>
          </a:p>
          <a:p>
            <a:r>
              <a:rPr lang="cs-CZ" dirty="0"/>
              <a:t>V jeden okamžik tečou data jen jedním směrem</a:t>
            </a:r>
          </a:p>
          <a:p>
            <a:r>
              <a:rPr lang="cs-CZ" dirty="0"/>
              <a:t>Vysílačka – buď vysílám nebo přepnu a přijímám</a:t>
            </a:r>
          </a:p>
          <a:p>
            <a:pPr lvl="1"/>
            <a:endParaRPr lang="en-US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cs-CZ" b="1" dirty="0"/>
              <a:t>Plně-duplexní</a:t>
            </a:r>
          </a:p>
          <a:p>
            <a:pPr marL="0" indent="0" algn="ctr">
              <a:buNone/>
            </a:pPr>
            <a:r>
              <a:rPr lang="cs-CZ" dirty="0"/>
              <a:t>(full-duplex)</a:t>
            </a:r>
          </a:p>
          <a:p>
            <a:r>
              <a:rPr lang="cs-CZ" dirty="0"/>
              <a:t>V jeden okamžik tečou data oběma směry</a:t>
            </a:r>
          </a:p>
          <a:p>
            <a:r>
              <a:rPr lang="cs-CZ" dirty="0"/>
              <a:t>Každé zařízení je schopné současně přijímat i vysílat data</a:t>
            </a:r>
          </a:p>
          <a:p>
            <a:r>
              <a:rPr lang="cs-CZ" dirty="0"/>
              <a:t>Telefon – naráz mluví dva lidé</a:t>
            </a:r>
          </a:p>
          <a:p>
            <a:endParaRPr lang="en-US" dirty="0"/>
          </a:p>
        </p:txBody>
      </p:sp>
      <p:sp>
        <p:nvSpPr>
          <p:cNvPr id="18" name="TextovéPole 17"/>
          <p:cNvSpPr txBox="1"/>
          <p:nvPr/>
        </p:nvSpPr>
        <p:spPr>
          <a:xfrm>
            <a:off x="3688104" y="6581001"/>
            <a:ext cx="1767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Viktor Bohuněk 4. C 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86125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dělení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cs-CZ" b="1" dirty="0"/>
              <a:t>Paralelní</a:t>
            </a:r>
          </a:p>
          <a:p>
            <a:r>
              <a:rPr lang="cs-CZ" sz="1600" dirty="0"/>
              <a:t>Více linek</a:t>
            </a:r>
          </a:p>
          <a:p>
            <a:r>
              <a:rPr lang="cs-CZ" sz="1600" dirty="0"/>
              <a:t>Přenos více bitů naráz po více linkách vedle sebe</a:t>
            </a:r>
            <a:endParaRPr lang="en-US" sz="1600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cs-CZ" b="1" dirty="0"/>
              <a:t>Sériová</a:t>
            </a:r>
          </a:p>
          <a:p>
            <a:r>
              <a:rPr lang="cs-CZ" sz="1600" dirty="0"/>
              <a:t>1 datová linka</a:t>
            </a:r>
          </a:p>
          <a:p>
            <a:r>
              <a:rPr lang="cs-CZ" sz="1600" dirty="0"/>
              <a:t>Přenos bit po bitu</a:t>
            </a:r>
          </a:p>
          <a:p>
            <a:r>
              <a:rPr lang="cs-CZ" sz="1600" dirty="0"/>
              <a:t>V každý okamžik se vysílá pouze stav jednoho bitu</a:t>
            </a:r>
          </a:p>
          <a:p>
            <a:pPr lvl="1"/>
            <a:r>
              <a:rPr lang="cs-CZ" sz="1600" dirty="0"/>
              <a:t>Byte je rozložen v čase</a:t>
            </a:r>
            <a:endParaRPr lang="en-US" sz="1600" dirty="0"/>
          </a:p>
        </p:txBody>
      </p:sp>
      <p:sp>
        <p:nvSpPr>
          <p:cNvPr id="22" name="Obdélník 21"/>
          <p:cNvSpPr/>
          <p:nvPr/>
        </p:nvSpPr>
        <p:spPr>
          <a:xfrm>
            <a:off x="1828351" y="3701415"/>
            <a:ext cx="180975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3" name="Obdélník 22"/>
          <p:cNvSpPr/>
          <p:nvPr/>
        </p:nvSpPr>
        <p:spPr>
          <a:xfrm>
            <a:off x="2190301" y="4153100"/>
            <a:ext cx="180975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4" name="Obdélník 23"/>
          <p:cNvSpPr/>
          <p:nvPr/>
        </p:nvSpPr>
        <p:spPr>
          <a:xfrm>
            <a:off x="2552251" y="4153100"/>
            <a:ext cx="180975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5" name="Obdélník 24"/>
          <p:cNvSpPr/>
          <p:nvPr/>
        </p:nvSpPr>
        <p:spPr>
          <a:xfrm>
            <a:off x="1828351" y="4604785"/>
            <a:ext cx="180975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Obdélník 25"/>
          <p:cNvSpPr/>
          <p:nvPr/>
        </p:nvSpPr>
        <p:spPr>
          <a:xfrm>
            <a:off x="2371276" y="4604785"/>
            <a:ext cx="180975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7" name="Obdélník 26"/>
          <p:cNvSpPr/>
          <p:nvPr/>
        </p:nvSpPr>
        <p:spPr>
          <a:xfrm>
            <a:off x="2733226" y="4604785"/>
            <a:ext cx="180975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Obdélník 27"/>
          <p:cNvSpPr/>
          <p:nvPr/>
        </p:nvSpPr>
        <p:spPr>
          <a:xfrm>
            <a:off x="3270301" y="4604785"/>
            <a:ext cx="180975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Obdélník 28"/>
          <p:cNvSpPr/>
          <p:nvPr/>
        </p:nvSpPr>
        <p:spPr>
          <a:xfrm>
            <a:off x="1828351" y="5056469"/>
            <a:ext cx="180975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Obdélník 29"/>
          <p:cNvSpPr/>
          <p:nvPr/>
        </p:nvSpPr>
        <p:spPr>
          <a:xfrm>
            <a:off x="2190301" y="3701415"/>
            <a:ext cx="360000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1" name="Obdélník 30"/>
          <p:cNvSpPr/>
          <p:nvPr/>
        </p:nvSpPr>
        <p:spPr>
          <a:xfrm>
            <a:off x="2904702" y="3701415"/>
            <a:ext cx="360000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Obdélník 31"/>
          <p:cNvSpPr/>
          <p:nvPr/>
        </p:nvSpPr>
        <p:spPr>
          <a:xfrm>
            <a:off x="2908351" y="4153098"/>
            <a:ext cx="540000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Obdélník 32"/>
          <p:cNvSpPr/>
          <p:nvPr/>
        </p:nvSpPr>
        <p:spPr>
          <a:xfrm>
            <a:off x="2733226" y="5056468"/>
            <a:ext cx="720000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34" name="Přímá spojnice 33"/>
          <p:cNvCxnSpPr/>
          <p:nvPr/>
        </p:nvCxnSpPr>
        <p:spPr>
          <a:xfrm>
            <a:off x="1505667" y="5362469"/>
            <a:ext cx="22630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Přímá spojnice 34"/>
          <p:cNvCxnSpPr/>
          <p:nvPr/>
        </p:nvCxnSpPr>
        <p:spPr>
          <a:xfrm>
            <a:off x="1505667" y="4910785"/>
            <a:ext cx="22630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/>
          <p:cNvCxnSpPr/>
          <p:nvPr/>
        </p:nvCxnSpPr>
        <p:spPr>
          <a:xfrm>
            <a:off x="1505667" y="4459100"/>
            <a:ext cx="22630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Přímá spojnice 36"/>
          <p:cNvCxnSpPr/>
          <p:nvPr/>
        </p:nvCxnSpPr>
        <p:spPr>
          <a:xfrm>
            <a:off x="1505667" y="4007415"/>
            <a:ext cx="22630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ovéPole 37"/>
          <p:cNvSpPr txBox="1"/>
          <p:nvPr/>
        </p:nvSpPr>
        <p:spPr>
          <a:xfrm>
            <a:off x="3782934" y="517780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t</a:t>
            </a:r>
            <a:endParaRPr lang="en-US" dirty="0"/>
          </a:p>
        </p:txBody>
      </p:sp>
      <p:sp>
        <p:nvSpPr>
          <p:cNvPr id="39" name="TextovéPole 38"/>
          <p:cNvSpPr txBox="1"/>
          <p:nvPr/>
        </p:nvSpPr>
        <p:spPr>
          <a:xfrm>
            <a:off x="3782934" y="4726119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t</a:t>
            </a:r>
            <a:endParaRPr lang="en-US" dirty="0"/>
          </a:p>
        </p:txBody>
      </p:sp>
      <p:sp>
        <p:nvSpPr>
          <p:cNvPr id="40" name="TextovéPole 39"/>
          <p:cNvSpPr txBox="1"/>
          <p:nvPr/>
        </p:nvSpPr>
        <p:spPr>
          <a:xfrm>
            <a:off x="3782934" y="427593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t</a:t>
            </a:r>
            <a:endParaRPr lang="en-US" dirty="0"/>
          </a:p>
        </p:txBody>
      </p:sp>
      <p:sp>
        <p:nvSpPr>
          <p:cNvPr id="41" name="TextovéPole 40"/>
          <p:cNvSpPr txBox="1"/>
          <p:nvPr/>
        </p:nvSpPr>
        <p:spPr>
          <a:xfrm>
            <a:off x="3782934" y="3822749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t</a:t>
            </a:r>
            <a:endParaRPr lang="en-US" dirty="0"/>
          </a:p>
        </p:txBody>
      </p:sp>
      <p:sp>
        <p:nvSpPr>
          <p:cNvPr id="42" name="Obdélník 41"/>
          <p:cNvSpPr/>
          <p:nvPr/>
        </p:nvSpPr>
        <p:spPr>
          <a:xfrm>
            <a:off x="5872105" y="4565802"/>
            <a:ext cx="180975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3" name="Obdélník 42"/>
          <p:cNvSpPr/>
          <p:nvPr/>
        </p:nvSpPr>
        <p:spPr>
          <a:xfrm>
            <a:off x="7314055" y="4565802"/>
            <a:ext cx="180975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44" name="Přímá spojnice 43"/>
          <p:cNvCxnSpPr/>
          <p:nvPr/>
        </p:nvCxnSpPr>
        <p:spPr>
          <a:xfrm>
            <a:off x="5549421" y="4871802"/>
            <a:ext cx="22630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bdélník 44"/>
          <p:cNvSpPr/>
          <p:nvPr/>
        </p:nvSpPr>
        <p:spPr>
          <a:xfrm>
            <a:off x="6231306" y="4565802"/>
            <a:ext cx="180975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6" name="TextovéPole 45"/>
          <p:cNvSpPr txBox="1"/>
          <p:nvPr/>
        </p:nvSpPr>
        <p:spPr>
          <a:xfrm>
            <a:off x="7840364" y="468713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t</a:t>
            </a:r>
            <a:endParaRPr lang="en-US" dirty="0"/>
          </a:p>
        </p:txBody>
      </p:sp>
      <p:sp>
        <p:nvSpPr>
          <p:cNvPr id="47" name="Obdélník 46"/>
          <p:cNvSpPr/>
          <p:nvPr/>
        </p:nvSpPr>
        <p:spPr>
          <a:xfrm>
            <a:off x="6778308" y="4565802"/>
            <a:ext cx="360000" cy="30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8" name="TextovéPole 47"/>
          <p:cNvSpPr txBox="1"/>
          <p:nvPr/>
        </p:nvSpPr>
        <p:spPr>
          <a:xfrm>
            <a:off x="683477" y="3816628"/>
            <a:ext cx="7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Data 1</a:t>
            </a:r>
            <a:endParaRPr lang="en-US" dirty="0"/>
          </a:p>
        </p:txBody>
      </p:sp>
      <p:sp>
        <p:nvSpPr>
          <p:cNvPr id="49" name="TextovéPole 48"/>
          <p:cNvSpPr txBox="1"/>
          <p:nvPr/>
        </p:nvSpPr>
        <p:spPr>
          <a:xfrm>
            <a:off x="683477" y="4274432"/>
            <a:ext cx="7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Data 2</a:t>
            </a:r>
            <a:endParaRPr lang="en-US" dirty="0"/>
          </a:p>
        </p:txBody>
      </p:sp>
      <p:sp>
        <p:nvSpPr>
          <p:cNvPr id="50" name="TextovéPole 49"/>
          <p:cNvSpPr txBox="1"/>
          <p:nvPr/>
        </p:nvSpPr>
        <p:spPr>
          <a:xfrm>
            <a:off x="683477" y="4693168"/>
            <a:ext cx="7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Data 3</a:t>
            </a:r>
            <a:endParaRPr lang="en-US" dirty="0"/>
          </a:p>
        </p:txBody>
      </p:sp>
      <p:sp>
        <p:nvSpPr>
          <p:cNvPr id="51" name="TextovéPole 50"/>
          <p:cNvSpPr txBox="1"/>
          <p:nvPr/>
        </p:nvSpPr>
        <p:spPr>
          <a:xfrm>
            <a:off x="683477" y="5177802"/>
            <a:ext cx="7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Data 4</a:t>
            </a:r>
            <a:endParaRPr lang="en-US" dirty="0"/>
          </a:p>
        </p:txBody>
      </p:sp>
      <p:sp>
        <p:nvSpPr>
          <p:cNvPr id="52" name="TextovéPole 51"/>
          <p:cNvSpPr txBox="1"/>
          <p:nvPr/>
        </p:nvSpPr>
        <p:spPr>
          <a:xfrm>
            <a:off x="4868857" y="4687136"/>
            <a:ext cx="673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cs-CZ" dirty="0"/>
              <a:t>Data </a:t>
            </a:r>
            <a:endParaRPr lang="en-US" dirty="0"/>
          </a:p>
        </p:txBody>
      </p:sp>
      <p:sp>
        <p:nvSpPr>
          <p:cNvPr id="56" name="TextovéPole 55"/>
          <p:cNvSpPr txBox="1"/>
          <p:nvPr/>
        </p:nvSpPr>
        <p:spPr>
          <a:xfrm>
            <a:off x="3688104" y="6581001"/>
            <a:ext cx="1767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Viktor Bohuněk 4. C 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6869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dělení - </a:t>
            </a:r>
            <a:r>
              <a:rPr lang="cs-CZ" b="1" dirty="0"/>
              <a:t>Synchronní</a:t>
            </a:r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Vedle datových linek je veden signál CLK = CLOCK</a:t>
            </a:r>
          </a:p>
          <a:p>
            <a:r>
              <a:rPr lang="cs-CZ" sz="2400" dirty="0"/>
              <a:t>Data jsou platná při hraně signálu CLK</a:t>
            </a:r>
          </a:p>
          <a:p>
            <a:r>
              <a:rPr lang="cs-CZ" sz="2400" dirty="0"/>
              <a:t>CLK čeká, až budou na všech datových vodičích platné hodnoty (pak je „tiknutím hodin“ oznámena jejich platnost)</a:t>
            </a:r>
          </a:p>
          <a:p>
            <a:r>
              <a:rPr lang="cs-CZ" sz="2400" dirty="0"/>
              <a:t>Data na datových linkách musí chvíli zůstat, aby bylo možné je přijmout</a:t>
            </a:r>
          </a:p>
        </p:txBody>
      </p:sp>
      <p:grpSp>
        <p:nvGrpSpPr>
          <p:cNvPr id="26" name="Skupina 25"/>
          <p:cNvGrpSpPr/>
          <p:nvPr/>
        </p:nvGrpSpPr>
        <p:grpSpPr>
          <a:xfrm>
            <a:off x="2906101" y="4860891"/>
            <a:ext cx="3331798" cy="1318174"/>
            <a:chOff x="488547" y="4860891"/>
            <a:chExt cx="3331798" cy="1318174"/>
          </a:xfrm>
        </p:grpSpPr>
        <p:sp>
          <p:nvSpPr>
            <p:cNvPr id="7" name="Obdélník 6"/>
            <p:cNvSpPr/>
            <p:nvPr/>
          </p:nvSpPr>
          <p:spPr>
            <a:xfrm>
              <a:off x="1590476" y="5688399"/>
              <a:ext cx="180975" cy="30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8" name="Obdélník 7"/>
            <p:cNvSpPr/>
            <p:nvPr/>
          </p:nvSpPr>
          <p:spPr>
            <a:xfrm>
              <a:off x="3032426" y="5688399"/>
              <a:ext cx="180975" cy="30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9" name="Obdélník 8"/>
            <p:cNvSpPr/>
            <p:nvPr/>
          </p:nvSpPr>
          <p:spPr>
            <a:xfrm>
              <a:off x="1949677" y="5688399"/>
              <a:ext cx="180975" cy="30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0" name="Obdélník 9"/>
            <p:cNvSpPr/>
            <p:nvPr/>
          </p:nvSpPr>
          <p:spPr>
            <a:xfrm>
              <a:off x="2317125" y="5688399"/>
              <a:ext cx="180975" cy="30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1" name="Obdélník 10"/>
            <p:cNvSpPr/>
            <p:nvPr/>
          </p:nvSpPr>
          <p:spPr>
            <a:xfrm>
              <a:off x="2673472" y="5688399"/>
              <a:ext cx="180975" cy="30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ovéPole 11"/>
            <p:cNvSpPr txBox="1"/>
            <p:nvPr/>
          </p:nvSpPr>
          <p:spPr>
            <a:xfrm>
              <a:off x="3558735" y="5809733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t</a:t>
              </a:r>
              <a:endParaRPr lang="en-US" dirty="0"/>
            </a:p>
          </p:txBody>
        </p:sp>
        <p:sp>
          <p:nvSpPr>
            <p:cNvPr id="13" name="Obdélník 12"/>
            <p:cNvSpPr/>
            <p:nvPr/>
          </p:nvSpPr>
          <p:spPr>
            <a:xfrm>
              <a:off x="1489511" y="5094587"/>
              <a:ext cx="180975" cy="30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Obdélník 13"/>
            <p:cNvSpPr/>
            <p:nvPr/>
          </p:nvSpPr>
          <p:spPr>
            <a:xfrm>
              <a:off x="2615366" y="5094587"/>
              <a:ext cx="180975" cy="30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5" name="Obdélník 14"/>
            <p:cNvSpPr/>
            <p:nvPr/>
          </p:nvSpPr>
          <p:spPr>
            <a:xfrm>
              <a:off x="2946701" y="5094587"/>
              <a:ext cx="180975" cy="30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Přímá spojnice 15"/>
            <p:cNvCxnSpPr/>
            <p:nvPr/>
          </p:nvCxnSpPr>
          <p:spPr>
            <a:xfrm>
              <a:off x="1267792" y="5400587"/>
              <a:ext cx="226303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ovéPole 16"/>
            <p:cNvSpPr txBox="1"/>
            <p:nvPr/>
          </p:nvSpPr>
          <p:spPr>
            <a:xfrm>
              <a:off x="3558735" y="5215921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t</a:t>
              </a:r>
              <a:endParaRPr lang="en-US" dirty="0"/>
            </a:p>
          </p:txBody>
        </p:sp>
        <p:cxnSp>
          <p:nvCxnSpPr>
            <p:cNvPr id="18" name="Přímá spojnice 17"/>
            <p:cNvCxnSpPr/>
            <p:nvPr/>
          </p:nvCxnSpPr>
          <p:spPr>
            <a:xfrm flipV="1">
              <a:off x="1590476" y="4860891"/>
              <a:ext cx="0" cy="1152000"/>
            </a:xfrm>
            <a:prstGeom prst="line">
              <a:avLst/>
            </a:prstGeom>
            <a:ln w="38100">
              <a:solidFill>
                <a:srgbClr val="FFC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/>
            <p:cNvCxnSpPr/>
            <p:nvPr/>
          </p:nvCxnSpPr>
          <p:spPr>
            <a:xfrm flipV="1">
              <a:off x="1949677" y="4860891"/>
              <a:ext cx="0" cy="1152000"/>
            </a:xfrm>
            <a:prstGeom prst="line">
              <a:avLst/>
            </a:prstGeom>
            <a:ln w="38100">
              <a:solidFill>
                <a:srgbClr val="FFC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/>
            <p:cNvCxnSpPr/>
            <p:nvPr/>
          </p:nvCxnSpPr>
          <p:spPr>
            <a:xfrm flipV="1">
              <a:off x="2317125" y="4860891"/>
              <a:ext cx="0" cy="1152000"/>
            </a:xfrm>
            <a:prstGeom prst="line">
              <a:avLst/>
            </a:prstGeom>
            <a:ln w="38100">
              <a:solidFill>
                <a:srgbClr val="FFC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římá spojnice 20"/>
            <p:cNvCxnSpPr/>
            <p:nvPr/>
          </p:nvCxnSpPr>
          <p:spPr>
            <a:xfrm flipV="1">
              <a:off x="2673472" y="4860891"/>
              <a:ext cx="0" cy="1152000"/>
            </a:xfrm>
            <a:prstGeom prst="line">
              <a:avLst/>
            </a:prstGeom>
            <a:ln w="38100">
              <a:solidFill>
                <a:srgbClr val="FFC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/>
            <p:cNvCxnSpPr/>
            <p:nvPr/>
          </p:nvCxnSpPr>
          <p:spPr>
            <a:xfrm flipV="1">
              <a:off x="3032426" y="4860891"/>
              <a:ext cx="0" cy="1152000"/>
            </a:xfrm>
            <a:prstGeom prst="line">
              <a:avLst/>
            </a:prstGeom>
            <a:ln w="38100">
              <a:solidFill>
                <a:srgbClr val="FFC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ovéPole 22"/>
            <p:cNvSpPr txBox="1"/>
            <p:nvPr/>
          </p:nvSpPr>
          <p:spPr>
            <a:xfrm>
              <a:off x="628650" y="5809733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CLK</a:t>
              </a:r>
              <a:endParaRPr lang="en-US" dirty="0"/>
            </a:p>
          </p:txBody>
        </p:sp>
        <p:sp>
          <p:nvSpPr>
            <p:cNvPr id="24" name="TextovéPole 23"/>
            <p:cNvSpPr txBox="1"/>
            <p:nvPr/>
          </p:nvSpPr>
          <p:spPr>
            <a:xfrm>
              <a:off x="488547" y="5215921"/>
              <a:ext cx="666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DATA</a:t>
              </a:r>
              <a:endParaRPr lang="en-US" dirty="0"/>
            </a:p>
          </p:txBody>
        </p:sp>
        <p:cxnSp>
          <p:nvCxnSpPr>
            <p:cNvPr id="25" name="Přímá spojnice 24"/>
            <p:cNvCxnSpPr/>
            <p:nvPr/>
          </p:nvCxnSpPr>
          <p:spPr>
            <a:xfrm>
              <a:off x="1267792" y="5994399"/>
              <a:ext cx="226303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ovéPole 26"/>
          <p:cNvSpPr txBox="1"/>
          <p:nvPr/>
        </p:nvSpPr>
        <p:spPr>
          <a:xfrm>
            <a:off x="3688104" y="6581001"/>
            <a:ext cx="1767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Viktor Bohuněk 4. C 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2006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dělení - </a:t>
            </a:r>
            <a:r>
              <a:rPr lang="cs-CZ" b="1" dirty="0"/>
              <a:t>Asynchronní</a:t>
            </a:r>
            <a:r>
              <a:rPr lang="cs-CZ" dirty="0"/>
              <a:t> 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Přijímač musí sám vyhodnotit, kdy jsou data validní</a:t>
            </a:r>
          </a:p>
          <a:p>
            <a:r>
              <a:rPr lang="cs-CZ" dirty="0"/>
              <a:t>Nutné použít kódování</a:t>
            </a:r>
          </a:p>
          <a:p>
            <a:pPr lvl="1"/>
            <a:r>
              <a:rPr lang="cs-CZ" dirty="0"/>
              <a:t>NRZI, 4b5b, 8b10b, Manchester</a:t>
            </a:r>
          </a:p>
          <a:p>
            <a:pPr lvl="1"/>
            <a:r>
              <a:rPr lang="cs-CZ" dirty="0"/>
              <a:t>Kódování odstraňuje dlouhé úseky beze změn</a:t>
            </a:r>
          </a:p>
          <a:p>
            <a:r>
              <a:rPr lang="cs-CZ" dirty="0"/>
              <a:t>Obě strany </a:t>
            </a:r>
            <a:r>
              <a:rPr lang="cs-CZ" b="1" dirty="0"/>
              <a:t>musí </a:t>
            </a:r>
            <a:r>
              <a:rPr lang="cs-CZ" dirty="0"/>
              <a:t>předem znát rychlost komunikace</a:t>
            </a:r>
            <a:endParaRPr lang="cs-CZ" b="1" dirty="0"/>
          </a:p>
          <a:p>
            <a:endParaRPr lang="cs-CZ" dirty="0"/>
          </a:p>
        </p:txBody>
      </p:sp>
      <p:grpSp>
        <p:nvGrpSpPr>
          <p:cNvPr id="12" name="Skupina 11"/>
          <p:cNvGrpSpPr/>
          <p:nvPr/>
        </p:nvGrpSpPr>
        <p:grpSpPr>
          <a:xfrm>
            <a:off x="2898878" y="5249339"/>
            <a:ext cx="3346244" cy="522418"/>
            <a:chOff x="4797453" y="5249339"/>
            <a:chExt cx="3346244" cy="522418"/>
          </a:xfrm>
        </p:grpSpPr>
        <p:sp>
          <p:nvSpPr>
            <p:cNvPr id="4" name="Obdélník 3"/>
            <p:cNvSpPr/>
            <p:nvPr/>
          </p:nvSpPr>
          <p:spPr>
            <a:xfrm>
              <a:off x="5913828" y="5268391"/>
              <a:ext cx="180975" cy="30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5" name="Obdélník 4"/>
            <p:cNvSpPr/>
            <p:nvPr/>
          </p:nvSpPr>
          <p:spPr>
            <a:xfrm>
              <a:off x="7355778" y="5268391"/>
              <a:ext cx="180975" cy="30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Přímá spojnice 5"/>
            <p:cNvCxnSpPr/>
            <p:nvPr/>
          </p:nvCxnSpPr>
          <p:spPr>
            <a:xfrm>
              <a:off x="5591144" y="5574391"/>
              <a:ext cx="226303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bdélník 6"/>
            <p:cNvSpPr/>
            <p:nvPr/>
          </p:nvSpPr>
          <p:spPr>
            <a:xfrm>
              <a:off x="6273029" y="5268391"/>
              <a:ext cx="180975" cy="30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ovéPole 7"/>
            <p:cNvSpPr txBox="1"/>
            <p:nvPr/>
          </p:nvSpPr>
          <p:spPr>
            <a:xfrm>
              <a:off x="7882087" y="5389725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t</a:t>
              </a:r>
              <a:endParaRPr lang="en-US" dirty="0"/>
            </a:p>
          </p:txBody>
        </p:sp>
        <p:sp>
          <p:nvSpPr>
            <p:cNvPr id="9" name="Obdélník 8"/>
            <p:cNvSpPr/>
            <p:nvPr/>
          </p:nvSpPr>
          <p:spPr>
            <a:xfrm>
              <a:off x="6820031" y="5268391"/>
              <a:ext cx="360000" cy="30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Přímá spojnice 9"/>
            <p:cNvCxnSpPr/>
            <p:nvPr/>
          </p:nvCxnSpPr>
          <p:spPr>
            <a:xfrm flipV="1">
              <a:off x="5666175" y="5249339"/>
              <a:ext cx="0" cy="4113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ovéPole 10"/>
            <p:cNvSpPr txBox="1"/>
            <p:nvPr/>
          </p:nvSpPr>
          <p:spPr>
            <a:xfrm>
              <a:off x="4797453" y="5402425"/>
              <a:ext cx="666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cs-CZ" dirty="0"/>
                <a:t>DATA</a:t>
              </a:r>
              <a:endParaRPr lang="en-US" dirty="0"/>
            </a:p>
          </p:txBody>
        </p:sp>
      </p:grpSp>
      <p:sp>
        <p:nvSpPr>
          <p:cNvPr id="13" name="TextovéPole 12"/>
          <p:cNvSpPr txBox="1"/>
          <p:nvPr/>
        </p:nvSpPr>
        <p:spPr>
          <a:xfrm>
            <a:off x="3688104" y="6581001"/>
            <a:ext cx="1767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Viktor Bohuněk 4. C 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4709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Asynchronní příjem dat – bez kódování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Žlutá barva – 1</a:t>
            </a:r>
          </a:p>
          <a:p>
            <a:r>
              <a:rPr lang="cs-CZ" dirty="0"/>
              <a:t>Modrá barva – 0</a:t>
            </a:r>
          </a:p>
        </p:txBody>
      </p:sp>
      <p:sp>
        <p:nvSpPr>
          <p:cNvPr id="4" name="Ovál 3"/>
          <p:cNvSpPr/>
          <p:nvPr/>
        </p:nvSpPr>
        <p:spPr>
          <a:xfrm>
            <a:off x="3517900" y="3441700"/>
            <a:ext cx="2082800" cy="2082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3600" dirty="0">
              <a:solidFill>
                <a:schemeClr val="tx1"/>
              </a:solidFill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2762173" y="5807631"/>
            <a:ext cx="3594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0|1|000|11|0000|1|0|1111|00|11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3688104" y="6581001"/>
            <a:ext cx="1767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Viktor Bohuněk 4. C 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9187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" presetClass="emph" presetSubtype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" presetClass="emph" presetSubtype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3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3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3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" presetID="1" presetClass="emph" presetSubtype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1" presetClass="emph" presetSubtype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4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4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4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500"/>
                            </p:stCondLst>
                            <p:childTnLst>
                              <p:par>
                                <p:cTn id="30" presetID="1" presetClass="emph" presetSubtype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0"/>
                            </p:stCondLst>
                            <p:childTnLst>
                              <p:par>
                                <p:cTn id="35" presetID="1" presetClass="emph" presetSubtype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6500"/>
                            </p:stCondLst>
                            <p:childTnLst>
                              <p:par>
                                <p:cTn id="40" presetID="1" presetClass="emph" presetSubtype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4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4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4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1000"/>
                            </p:stCondLst>
                            <p:childTnLst>
                              <p:par>
                                <p:cTn id="45" presetID="1" presetClass="emph" presetSubtype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3500"/>
                            </p:stCondLst>
                            <p:childTnLst>
                              <p:par>
                                <p:cTn id="50" presetID="1" presetClass="emph" presetSubtype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bdélník 91"/>
          <p:cNvSpPr/>
          <p:nvPr/>
        </p:nvSpPr>
        <p:spPr>
          <a:xfrm>
            <a:off x="0" y="4044092"/>
            <a:ext cx="9121141" cy="1023527"/>
          </a:xfrm>
          <a:prstGeom prst="rect">
            <a:avLst/>
          </a:prstGeom>
          <a:pattFill prst="wdUpDiag">
            <a:fgClr>
              <a:schemeClr val="accent2">
                <a:lumMod val="50000"/>
              </a:schemeClr>
            </a:fgClr>
            <a:bgClr>
              <a:schemeClr val="bg1"/>
            </a:bgClr>
          </a:patt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0" name="Obdélník 19"/>
          <p:cNvSpPr/>
          <p:nvPr/>
        </p:nvSpPr>
        <p:spPr>
          <a:xfrm>
            <a:off x="2086142" y="3508200"/>
            <a:ext cx="4943442" cy="941611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Ovál 27"/>
          <p:cNvSpPr/>
          <p:nvPr/>
        </p:nvSpPr>
        <p:spPr>
          <a:xfrm>
            <a:off x="6318097" y="4223707"/>
            <a:ext cx="2012632" cy="721450"/>
          </a:xfrm>
          <a:prstGeom prst="ellipse">
            <a:avLst/>
          </a:prstGeom>
          <a:pattFill prst="ltUpDiag">
            <a:fgClr>
              <a:schemeClr val="accent2">
                <a:lumMod val="50000"/>
              </a:schemeClr>
            </a:fgClr>
            <a:bgClr>
              <a:srgbClr val="FFC000"/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cs-CZ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V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Ovál 8"/>
          <p:cNvSpPr/>
          <p:nvPr/>
        </p:nvSpPr>
        <p:spPr>
          <a:xfrm>
            <a:off x="475209" y="4101073"/>
            <a:ext cx="2213001" cy="837097"/>
          </a:xfrm>
          <a:prstGeom prst="ellipse">
            <a:avLst/>
          </a:prstGeom>
          <a:pattFill prst="ltUpDiag">
            <a:fgClr>
              <a:schemeClr val="accent2">
                <a:lumMod val="50000"/>
              </a:schemeClr>
            </a:fgClr>
            <a:bgClr>
              <a:srgbClr val="FFC000"/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cs-CZ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 V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9" name="Skupina 28"/>
          <p:cNvGrpSpPr/>
          <p:nvPr/>
        </p:nvGrpSpPr>
        <p:grpSpPr>
          <a:xfrm>
            <a:off x="6916821" y="3606800"/>
            <a:ext cx="365760" cy="789338"/>
            <a:chOff x="6916821" y="3429000"/>
            <a:chExt cx="365760" cy="789338"/>
          </a:xfrm>
        </p:grpSpPr>
        <p:cxnSp>
          <p:nvCxnSpPr>
            <p:cNvPr id="24" name="Přímá spojnice 23"/>
            <p:cNvCxnSpPr/>
            <p:nvPr/>
          </p:nvCxnSpPr>
          <p:spPr>
            <a:xfrm>
              <a:off x="7099701" y="3429000"/>
              <a:ext cx="0" cy="719488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/>
            <p:cNvCxnSpPr/>
            <p:nvPr/>
          </p:nvCxnSpPr>
          <p:spPr>
            <a:xfrm>
              <a:off x="6916821" y="4148488"/>
              <a:ext cx="36576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Přímá spojnice 25"/>
            <p:cNvCxnSpPr/>
            <p:nvPr/>
          </p:nvCxnSpPr>
          <p:spPr>
            <a:xfrm>
              <a:off x="7006724" y="4218338"/>
              <a:ext cx="185955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Skupina 29"/>
          <p:cNvGrpSpPr/>
          <p:nvPr/>
        </p:nvGrpSpPr>
        <p:grpSpPr>
          <a:xfrm>
            <a:off x="1836821" y="3606800"/>
            <a:ext cx="365760" cy="789338"/>
            <a:chOff x="1836821" y="3606800"/>
            <a:chExt cx="365760" cy="789338"/>
          </a:xfrm>
        </p:grpSpPr>
        <p:cxnSp>
          <p:nvCxnSpPr>
            <p:cNvPr id="21" name="Přímá spojnice 20"/>
            <p:cNvCxnSpPr/>
            <p:nvPr/>
          </p:nvCxnSpPr>
          <p:spPr>
            <a:xfrm>
              <a:off x="2019701" y="3606800"/>
              <a:ext cx="0" cy="719488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/>
            <p:cNvCxnSpPr/>
            <p:nvPr/>
          </p:nvCxnSpPr>
          <p:spPr>
            <a:xfrm>
              <a:off x="1836821" y="4326288"/>
              <a:ext cx="36576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/>
            <p:cNvCxnSpPr/>
            <p:nvPr/>
          </p:nvCxnSpPr>
          <p:spPr>
            <a:xfrm>
              <a:off x="1926724" y="4396138"/>
              <a:ext cx="185955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Primitivní sériová linka</a:t>
            </a:r>
            <a:endParaRPr lang="en-US" dirty="0"/>
          </a:p>
        </p:txBody>
      </p:sp>
      <p:sp>
        <p:nvSpPr>
          <p:cNvPr id="10" name="Zástupný symbol pro obsah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Pouze jeden vodič</a:t>
            </a:r>
          </a:p>
          <a:p>
            <a:pPr lvl="1"/>
            <a:r>
              <a:rPr lang="cs-CZ" dirty="0"/>
              <a:t>Polo-duplexní</a:t>
            </a:r>
            <a:endParaRPr lang="en-US" dirty="0"/>
          </a:p>
        </p:txBody>
      </p:sp>
      <p:cxnSp>
        <p:nvCxnSpPr>
          <p:cNvPr id="14" name="Přímá spojnice 13"/>
          <p:cNvCxnSpPr/>
          <p:nvPr/>
        </p:nvCxnSpPr>
        <p:spPr>
          <a:xfrm>
            <a:off x="2319689" y="3429000"/>
            <a:ext cx="45238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bdélník 6"/>
          <p:cNvSpPr/>
          <p:nvPr/>
        </p:nvSpPr>
        <p:spPr>
          <a:xfrm>
            <a:off x="1684420" y="3069000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>
                <a:solidFill>
                  <a:schemeClr val="tx1"/>
                </a:solidFill>
              </a:rPr>
              <a:t>A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Obdélník 7"/>
          <p:cNvSpPr/>
          <p:nvPr/>
        </p:nvSpPr>
        <p:spPr>
          <a:xfrm>
            <a:off x="6736079" y="3069000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>
                <a:solidFill>
                  <a:schemeClr val="tx1"/>
                </a:solidFill>
              </a:rPr>
              <a:t>B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64" name="Přímá spojnice 63"/>
          <p:cNvCxnSpPr/>
          <p:nvPr/>
        </p:nvCxnSpPr>
        <p:spPr>
          <a:xfrm>
            <a:off x="1956201" y="4521200"/>
            <a:ext cx="526288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Přímá spojnice 85"/>
          <p:cNvCxnSpPr/>
          <p:nvPr/>
        </p:nvCxnSpPr>
        <p:spPr>
          <a:xfrm>
            <a:off x="7495195" y="5451926"/>
            <a:ext cx="72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Přímá spojnice 88"/>
          <p:cNvCxnSpPr/>
          <p:nvPr/>
        </p:nvCxnSpPr>
        <p:spPr>
          <a:xfrm>
            <a:off x="7495195" y="5802225"/>
            <a:ext cx="7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bdélník 92"/>
          <p:cNvSpPr/>
          <p:nvPr/>
        </p:nvSpPr>
        <p:spPr>
          <a:xfrm>
            <a:off x="7495195" y="6017524"/>
            <a:ext cx="720000" cy="270000"/>
          </a:xfrm>
          <a:prstGeom prst="rect">
            <a:avLst/>
          </a:prstGeom>
          <a:pattFill prst="wdUpDiag">
            <a:fgClr>
              <a:schemeClr val="accent2">
                <a:lumMod val="50000"/>
              </a:schemeClr>
            </a:fgClr>
            <a:bgClr>
              <a:schemeClr val="bg1"/>
            </a:bgClr>
          </a:patt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7" name="Obdélník 26"/>
          <p:cNvSpPr/>
          <p:nvPr/>
        </p:nvSpPr>
        <p:spPr>
          <a:xfrm>
            <a:off x="7495195" y="6367822"/>
            <a:ext cx="720000" cy="270000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5861606" y="6318156"/>
            <a:ext cx="1571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Plocha obvodu</a:t>
            </a:r>
            <a:endParaRPr lang="en-US" dirty="0"/>
          </a:p>
        </p:txBody>
      </p:sp>
      <p:sp>
        <p:nvSpPr>
          <p:cNvPr id="3" name="Obdélník 2"/>
          <p:cNvSpPr/>
          <p:nvPr/>
        </p:nvSpPr>
        <p:spPr>
          <a:xfrm>
            <a:off x="6862200" y="5967858"/>
            <a:ext cx="570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zem</a:t>
            </a:r>
            <a:endParaRPr lang="en-US" dirty="0"/>
          </a:p>
        </p:txBody>
      </p:sp>
      <p:sp>
        <p:nvSpPr>
          <p:cNvPr id="4" name="Obdélník 3"/>
          <p:cNvSpPr/>
          <p:nvPr/>
        </p:nvSpPr>
        <p:spPr>
          <a:xfrm>
            <a:off x="6766597" y="5267260"/>
            <a:ext cx="666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DATA</a:t>
            </a:r>
            <a:endParaRPr lang="en-US" dirty="0"/>
          </a:p>
        </p:txBody>
      </p:sp>
      <p:sp>
        <p:nvSpPr>
          <p:cNvPr id="6" name="Obdélník 5"/>
          <p:cNvSpPr/>
          <p:nvPr/>
        </p:nvSpPr>
        <p:spPr>
          <a:xfrm>
            <a:off x="6810519" y="5617559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GND</a:t>
            </a:r>
            <a:endParaRPr lang="en-US" dirty="0"/>
          </a:p>
        </p:txBody>
      </p:sp>
      <p:cxnSp>
        <p:nvCxnSpPr>
          <p:cNvPr id="12" name="Přímá spojnice se šipkou 11"/>
          <p:cNvCxnSpPr>
            <a:stCxn id="15" idx="2"/>
          </p:cNvCxnSpPr>
          <p:nvPr/>
        </p:nvCxnSpPr>
        <p:spPr>
          <a:xfrm flipH="1">
            <a:off x="4810539" y="2910679"/>
            <a:ext cx="1883170" cy="8890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/>
          <p:cNvSpPr txBox="1"/>
          <p:nvPr/>
        </p:nvSpPr>
        <p:spPr>
          <a:xfrm>
            <a:off x="4343258" y="1525684"/>
            <a:ext cx="47009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/>
              <a:t>Velká plocha obvodu =&gt; velké rušení</a:t>
            </a:r>
          </a:p>
          <a:p>
            <a:r>
              <a:rPr lang="cs-CZ" sz="2000" dirty="0"/>
              <a:t>(způsobené okolními střídavými </a:t>
            </a:r>
          </a:p>
          <a:p>
            <a:r>
              <a:rPr lang="cs-CZ" sz="2000" dirty="0"/>
              <a:t>elektromagnetickými poli – telefony, </a:t>
            </a:r>
          </a:p>
          <a:p>
            <a:r>
              <a:rPr lang="cs-CZ" sz="2000" dirty="0" err="1"/>
              <a:t>wifi</a:t>
            </a:r>
            <a:r>
              <a:rPr lang="cs-CZ" sz="2000" dirty="0"/>
              <a:t>, transformátory, blesky…)</a:t>
            </a:r>
            <a:endParaRPr lang="en-US" sz="2000" dirty="0"/>
          </a:p>
        </p:txBody>
      </p:sp>
      <p:sp>
        <p:nvSpPr>
          <p:cNvPr id="35" name="TextovéPole 34"/>
          <p:cNvSpPr txBox="1"/>
          <p:nvPr/>
        </p:nvSpPr>
        <p:spPr>
          <a:xfrm>
            <a:off x="2938028" y="5621899"/>
            <a:ext cx="323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/>
              <a:t>Nestejný potenciál země</a:t>
            </a:r>
            <a:endParaRPr lang="en-US" sz="2400" dirty="0"/>
          </a:p>
        </p:txBody>
      </p:sp>
      <p:cxnSp>
        <p:nvCxnSpPr>
          <p:cNvPr id="36" name="Přímá spojnice se šipkou 35"/>
          <p:cNvCxnSpPr>
            <a:stCxn id="35" idx="0"/>
          </p:cNvCxnSpPr>
          <p:nvPr/>
        </p:nvCxnSpPr>
        <p:spPr>
          <a:xfrm flipH="1" flipV="1">
            <a:off x="2228952" y="4656137"/>
            <a:ext cx="2328911" cy="9657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se šipkou 39"/>
          <p:cNvCxnSpPr>
            <a:stCxn id="35" idx="0"/>
          </p:cNvCxnSpPr>
          <p:nvPr/>
        </p:nvCxnSpPr>
        <p:spPr>
          <a:xfrm flipV="1">
            <a:off x="4557863" y="4666084"/>
            <a:ext cx="2203744" cy="9558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ovéPole 44"/>
          <p:cNvSpPr txBox="1"/>
          <p:nvPr/>
        </p:nvSpPr>
        <p:spPr>
          <a:xfrm>
            <a:off x="3688104" y="6581001"/>
            <a:ext cx="1767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Viktor Bohuněk 4. C 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6136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8" grpId="0" animBg="1"/>
      <p:bldP spid="9" grpId="0" animBg="1"/>
      <p:bldP spid="27" grpId="0" animBg="1"/>
      <p:bldP spid="2" grpId="0"/>
      <p:bldP spid="15" grpId="0"/>
      <p:bldP spid="35" grpId="0"/>
    </p:bldLst>
  </p:timing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1">
              <a:lumMod val="75000"/>
            </a:schemeClr>
          </a:solidFill>
        </a:ln>
      </a:spPr>
      <a:bodyPr rtlCol="0" anchor="ctr"/>
      <a:lstStyle>
        <a:defPPr algn="ctr">
          <a:defRPr sz="3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84CE8C14981BF4CBC493A3F7F132DCE" ma:contentTypeVersion="2" ma:contentTypeDescription="Vytvoří nový dokument" ma:contentTypeScope="" ma:versionID="eafae4565c518caa62d4da08735c7f48">
  <xsd:schema xmlns:xsd="http://www.w3.org/2001/XMLSchema" xmlns:xs="http://www.w3.org/2001/XMLSchema" xmlns:p="http://schemas.microsoft.com/office/2006/metadata/properties" xmlns:ns2="c03aa7f5-da92-46be-bbd5-752e8d8cfb59" targetNamespace="http://schemas.microsoft.com/office/2006/metadata/properties" ma:root="true" ma:fieldsID="4aa9e07a25eb4b13cbdf99461fe2be06" ns2:_="">
    <xsd:import namespace="c03aa7f5-da92-46be-bbd5-752e8d8cfb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3aa7f5-da92-46be-bbd5-752e8d8cfb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DED22F-E375-4933-94D8-36612ECB47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4A6F84-7582-4CE6-9CB9-2C5E0CAFC2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3aa7f5-da92-46be-bbd5-752e8d8cfb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8C4A0B5-F5AE-4D79-ABCE-061AAA82DF4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575</TotalTime>
  <Words>1063</Words>
  <Application>Microsoft Office PowerPoint</Application>
  <PresentationFormat>Předvádění na obrazovce (4:3)</PresentationFormat>
  <Paragraphs>297</Paragraphs>
  <Slides>24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Motiv Office</vt:lpstr>
      <vt:lpstr>Komunikace</vt:lpstr>
      <vt:lpstr>Základní dělení</vt:lpstr>
      <vt:lpstr>Základní dělení</vt:lpstr>
      <vt:lpstr>Základní dělení – obousměrná komunikace</vt:lpstr>
      <vt:lpstr>Základní dělení</vt:lpstr>
      <vt:lpstr>Základní dělení - Synchronní</vt:lpstr>
      <vt:lpstr>Základní dělení - Asynchronní </vt:lpstr>
      <vt:lpstr>Asynchronní příjem dat – bez kódování</vt:lpstr>
      <vt:lpstr>Primitivní sériová linka</vt:lpstr>
      <vt:lpstr>K čemu je vodič GND?</vt:lpstr>
      <vt:lpstr>Dvojlinka</vt:lpstr>
      <vt:lpstr>Kroucená dvojlinka</vt:lpstr>
      <vt:lpstr>Snížení rušení kroucením</vt:lpstr>
      <vt:lpstr>Trojlinka</vt:lpstr>
      <vt:lpstr>Symetrická, sériová, plně duplexní, linka</vt:lpstr>
      <vt:lpstr>Symetrická, sériová, plně duplexní, linka - výstup</vt:lpstr>
      <vt:lpstr>Symetrická, sériová, plně duplexní, linka - vstup</vt:lpstr>
      <vt:lpstr>Symetrická, sériová, plně duplexní, linka - rušení</vt:lpstr>
      <vt:lpstr>Paralelní komunikace</vt:lpstr>
      <vt:lpstr>Paralelní komunikace – zpárovaná DATA a GND</vt:lpstr>
      <vt:lpstr>Přeslech</vt:lpstr>
      <vt:lpstr>Přeslech</vt:lpstr>
      <vt:lpstr>Paralelní komunikace - CLK</vt:lpstr>
      <vt:lpstr>Paralelní komunikace - CLK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Komunikace</dc:title>
  <dc:creator>Viktor B.</dc:creator>
  <cp:lastModifiedBy>Čermák Karel</cp:lastModifiedBy>
  <cp:revision>249</cp:revision>
  <dcterms:created xsi:type="dcterms:W3CDTF">2016-11-30T14:20:28Z</dcterms:created>
  <dcterms:modified xsi:type="dcterms:W3CDTF">2023-05-15T12:49:36Z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0x010100584CE8C14981BF4CBC493A3F7F132DCE</vt:lpwstr>
  </property>
</Properties>
</file>