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95"/>
  </p:notesMasterIdLst>
  <p:handoutMasterIdLst>
    <p:handoutMasterId r:id="rId96"/>
  </p:handoutMasterIdLst>
  <p:sldIdLst>
    <p:sldId id="256" r:id="rId5"/>
    <p:sldId id="257" r:id="rId6"/>
    <p:sldId id="258" r:id="rId7"/>
    <p:sldId id="259" r:id="rId8"/>
    <p:sldId id="263" r:id="rId9"/>
    <p:sldId id="335" r:id="rId10"/>
    <p:sldId id="260" r:id="rId11"/>
    <p:sldId id="261" r:id="rId12"/>
    <p:sldId id="262" r:id="rId13"/>
    <p:sldId id="264" r:id="rId14"/>
    <p:sldId id="265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80" r:id="rId25"/>
    <p:sldId id="281" r:id="rId26"/>
    <p:sldId id="284" r:id="rId27"/>
    <p:sldId id="283" r:id="rId28"/>
    <p:sldId id="336" r:id="rId29"/>
    <p:sldId id="337" r:id="rId30"/>
    <p:sldId id="277" r:id="rId31"/>
    <p:sldId id="331" r:id="rId32"/>
    <p:sldId id="296" r:id="rId33"/>
    <p:sldId id="340" r:id="rId34"/>
    <p:sldId id="285" r:id="rId35"/>
    <p:sldId id="286" r:id="rId36"/>
    <p:sldId id="288" r:id="rId37"/>
    <p:sldId id="298" r:id="rId38"/>
    <p:sldId id="299" r:id="rId39"/>
    <p:sldId id="300" r:id="rId40"/>
    <p:sldId id="339" r:id="rId41"/>
    <p:sldId id="278" r:id="rId42"/>
    <p:sldId id="341" r:id="rId43"/>
    <p:sldId id="279" r:id="rId44"/>
    <p:sldId id="338" r:id="rId45"/>
    <p:sldId id="282" r:id="rId46"/>
    <p:sldId id="315" r:id="rId47"/>
    <p:sldId id="342" r:id="rId48"/>
    <p:sldId id="344" r:id="rId49"/>
    <p:sldId id="294" r:id="rId50"/>
    <p:sldId id="276" r:id="rId51"/>
    <p:sldId id="289" r:id="rId52"/>
    <p:sldId id="290" r:id="rId53"/>
    <p:sldId id="291" r:id="rId54"/>
    <p:sldId id="292" r:id="rId55"/>
    <p:sldId id="293" r:id="rId56"/>
    <p:sldId id="319" r:id="rId57"/>
    <p:sldId id="324" r:id="rId58"/>
    <p:sldId id="326" r:id="rId59"/>
    <p:sldId id="321" r:id="rId60"/>
    <p:sldId id="323" r:id="rId61"/>
    <p:sldId id="325" r:id="rId62"/>
    <p:sldId id="330" r:id="rId63"/>
    <p:sldId id="327" r:id="rId64"/>
    <p:sldId id="328" r:id="rId65"/>
    <p:sldId id="329" r:id="rId66"/>
    <p:sldId id="295" r:id="rId67"/>
    <p:sldId id="345" r:id="rId68"/>
    <p:sldId id="301" r:id="rId69"/>
    <p:sldId id="346" r:id="rId70"/>
    <p:sldId id="302" r:id="rId71"/>
    <p:sldId id="332" r:id="rId72"/>
    <p:sldId id="349" r:id="rId73"/>
    <p:sldId id="309" r:id="rId74"/>
    <p:sldId id="310" r:id="rId75"/>
    <p:sldId id="333" r:id="rId76"/>
    <p:sldId id="303" r:id="rId77"/>
    <p:sldId id="305" r:id="rId78"/>
    <p:sldId id="306" r:id="rId79"/>
    <p:sldId id="304" r:id="rId80"/>
    <p:sldId id="350" r:id="rId81"/>
    <p:sldId id="313" r:id="rId82"/>
    <p:sldId id="307" r:id="rId83"/>
    <p:sldId id="308" r:id="rId84"/>
    <p:sldId id="314" r:id="rId85"/>
    <p:sldId id="351" r:id="rId86"/>
    <p:sldId id="316" r:id="rId87"/>
    <p:sldId id="318" r:id="rId88"/>
    <p:sldId id="334" r:id="rId89"/>
    <p:sldId id="317" r:id="rId90"/>
    <p:sldId id="347" r:id="rId91"/>
    <p:sldId id="348" r:id="rId92"/>
    <p:sldId id="311" r:id="rId93"/>
    <p:sldId id="312" r:id="rId9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1557-1E59-4363-90C6-4CE2890EF1C4}" v="8" dt="2022-12-07T16:22:19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4269" autoAdjust="0"/>
  </p:normalViewPr>
  <p:slideViewPr>
    <p:cSldViewPr>
      <p:cViewPr varScale="1">
        <p:scale>
          <a:sx n="156" d="100"/>
          <a:sy n="156" d="100"/>
        </p:scale>
        <p:origin x="184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2B141557-1E59-4363-90C6-4CE2890EF1C4}"/>
    <pc:docChg chg="undo custSel modSld">
      <pc:chgData name="Karel Čermák" userId="9a888007fbecaa3b" providerId="LiveId" clId="{2B141557-1E59-4363-90C6-4CE2890EF1C4}" dt="2022-12-07T16:23:18.438" v="1299" actId="404"/>
      <pc:docMkLst>
        <pc:docMk/>
      </pc:docMkLst>
      <pc:sldChg chg="modSp mod">
        <pc:chgData name="Karel Čermák" userId="9a888007fbecaa3b" providerId="LiveId" clId="{2B141557-1E59-4363-90C6-4CE2890EF1C4}" dt="2022-12-07T16:19:22.232" v="872" actId="113"/>
        <pc:sldMkLst>
          <pc:docMk/>
          <pc:sldMk cId="0" sldId="311"/>
        </pc:sldMkLst>
        <pc:spChg chg="mod">
          <ac:chgData name="Karel Čermák" userId="9a888007fbecaa3b" providerId="LiveId" clId="{2B141557-1E59-4363-90C6-4CE2890EF1C4}" dt="2022-12-07T16:11:54.061" v="256" actId="1076"/>
          <ac:spMkLst>
            <pc:docMk/>
            <pc:sldMk cId="0" sldId="311"/>
            <ac:spMk id="70658" creationId="{00000000-0000-0000-0000-000000000000}"/>
          </ac:spMkLst>
        </pc:spChg>
        <pc:spChg chg="mod">
          <ac:chgData name="Karel Čermák" userId="9a888007fbecaa3b" providerId="LiveId" clId="{2B141557-1E59-4363-90C6-4CE2890EF1C4}" dt="2022-12-07T16:19:22.232" v="872" actId="113"/>
          <ac:spMkLst>
            <pc:docMk/>
            <pc:sldMk cId="0" sldId="311"/>
            <ac:spMk id="70659" creationId="{00000000-0000-0000-0000-000000000000}"/>
          </ac:spMkLst>
        </pc:spChg>
      </pc:sldChg>
      <pc:sldChg chg="modSp mod">
        <pc:chgData name="Karel Čermák" userId="9a888007fbecaa3b" providerId="LiveId" clId="{2B141557-1E59-4363-90C6-4CE2890EF1C4}" dt="2022-12-07T16:23:18.438" v="1299" actId="404"/>
        <pc:sldMkLst>
          <pc:docMk/>
          <pc:sldMk cId="0" sldId="312"/>
        </pc:sldMkLst>
        <pc:spChg chg="mod">
          <ac:chgData name="Karel Čermák" userId="9a888007fbecaa3b" providerId="LiveId" clId="{2B141557-1E59-4363-90C6-4CE2890EF1C4}" dt="2022-12-07T16:22:17.618" v="1159" actId="14100"/>
          <ac:spMkLst>
            <pc:docMk/>
            <pc:sldMk cId="0" sldId="312"/>
            <ac:spMk id="71682" creationId="{00000000-0000-0000-0000-000000000000}"/>
          </ac:spMkLst>
        </pc:spChg>
        <pc:spChg chg="mod">
          <ac:chgData name="Karel Čermák" userId="9a888007fbecaa3b" providerId="LiveId" clId="{2B141557-1E59-4363-90C6-4CE2890EF1C4}" dt="2022-12-07T16:23:18.438" v="1299" actId="404"/>
          <ac:spMkLst>
            <pc:docMk/>
            <pc:sldMk cId="0" sldId="312"/>
            <ac:spMk id="716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0DA71A-CBCE-4C41-B6EA-9F4414A1599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9050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A3F9B1-F1B3-4FD2-A9FB-B0A9E027915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222008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F9B1-F1B3-4FD2-A9FB-B0A9E027915D}" type="slidenum">
              <a:rPr lang="en-US" altLang="cs-CZ" smtClean="0"/>
              <a:pPr/>
              <a:t>67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335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ADE4A-33AA-4A00-BD84-059F5394419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743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E3423-E8DF-4AD7-BE39-F23C150839A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4618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C28AA-46C4-4AC2-AC78-0325004DE97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33835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BD21-BB75-4174-B3DB-BBC2AA0E4F9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521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1490D-4F2B-4F10-AA76-C80AEBB7DAA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13283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CBD40-4155-4964-9491-869BEB43499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5597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F88D8-5FCA-47A0-AEE0-511DBCE8512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161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782A3-12E3-41BC-8212-994C2C8BA4A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9069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C2A4C-2C75-427D-B398-88061796C13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887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8C24D-1372-4AEB-BA75-330035A4661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59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367F3-387E-4A88-8AAA-B3AA3FE6616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57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1C658-9100-4B39-AE71-1C5D1492C25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6399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9C42FC2-CBCE-4299-8F69-5A9351D405A3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Připojování periferních zařízení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8362950" cy="4646612"/>
          </a:xfrm>
        </p:spPr>
        <p:txBody>
          <a:bodyPr/>
          <a:lstStyle/>
          <a:p>
            <a:pPr eaLnBrk="1" hangingPunct="1"/>
            <a:r>
              <a:rPr lang="cs-CZ" altLang="cs-CZ" sz="2000"/>
              <a:t>Standardní paralelní port používá konektor s dvaceti pěti piny uspořádanými do dvou řad (13+12), který je označován jako </a:t>
            </a:r>
            <a:r>
              <a:rPr lang="cs-CZ" altLang="cs-CZ" sz="2000" i="1"/>
              <a:t>DB25</a:t>
            </a:r>
          </a:p>
          <a:p>
            <a:pPr eaLnBrk="1" hangingPunct="1"/>
            <a:endParaRPr lang="cs-CZ" altLang="cs-CZ" sz="2000" i="1"/>
          </a:p>
          <a:p>
            <a:pPr eaLnBrk="1" hangingPunct="1"/>
            <a:r>
              <a:rPr lang="cs-CZ" altLang="cs-CZ" sz="2000"/>
              <a:t>8 datových vodičů</a:t>
            </a:r>
          </a:p>
          <a:p>
            <a:pPr eaLnBrk="1" hangingPunct="1"/>
            <a:r>
              <a:rPr lang="cs-CZ" altLang="cs-CZ" sz="2000"/>
              <a:t>4 řídicí vodiče, pomocí nichž může počítač řídit veškerou komunikaci se zařízením</a:t>
            </a:r>
          </a:p>
          <a:p>
            <a:pPr eaLnBrk="1" hangingPunct="1"/>
            <a:r>
              <a:rPr lang="cs-CZ" altLang="cs-CZ" sz="2000"/>
              <a:t>5 stavových vodičů, kterými naopak zařízení (typicky tiskárna) posílá počítači zpět informaci o svém stavu, připravenost pro příjem dalšího bajtu (znaku)</a:t>
            </a:r>
          </a:p>
          <a:p>
            <a:pPr eaLnBrk="1" hangingPunct="1"/>
            <a:r>
              <a:rPr lang="cs-CZ" altLang="cs-CZ" sz="2000"/>
              <a:t>8 x GND 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4365625"/>
            <a:ext cx="3314700" cy="24003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komunikace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 "/>
            </a:pPr>
            <a:r>
              <a:rPr lang="cs-CZ" altLang="cs-CZ" sz="1800" u="sng"/>
              <a:t>Příklad jednosměrné komunikace s tiskárnou: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Počítač nejdříve na datové vodiče pošle všech osm bitů a chvíli počká na ustálení úrovní. 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Inverzním pulsem o délce cca 500ns na vodiči </a:t>
            </a:r>
            <a:r>
              <a:rPr lang="cs-CZ" altLang="cs-CZ" sz="1800" b="1"/>
              <a:t>Strobe</a:t>
            </a:r>
            <a:r>
              <a:rPr lang="cs-CZ" altLang="cs-CZ" sz="1800"/>
              <a:t> počítač tiskárně signalizuje, že data na datových vodičích jsou platná a tiskárna může zahájit jejich čtení. 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Tiskárna začne data načítat, což zpětně počítači signalizuje tak, že nastaví log.1 na vodiči </a:t>
            </a:r>
            <a:r>
              <a:rPr lang="cs-CZ" altLang="cs-CZ" sz="1800" b="1"/>
              <a:t>Busy.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Čas načítání dat může být poměrně dlouhý v závislosti na kapacitě bufferu tiskárny, rychlosti tisku apod. 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Přečtení bajtu oznámí tiskárna počítači vrácením signálu </a:t>
            </a:r>
            <a:r>
              <a:rPr lang="cs-CZ" altLang="cs-CZ" sz="1800" b="1"/>
              <a:t>Busy </a:t>
            </a:r>
            <a:r>
              <a:rPr lang="cs-CZ" altLang="cs-CZ" sz="1800"/>
              <a:t>zpět na log. 0  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Nakonec tiskárna vyšle na vodič </a:t>
            </a:r>
            <a:r>
              <a:rPr lang="cs-CZ" altLang="cs-CZ" sz="1800" b="1"/>
              <a:t>Ack</a:t>
            </a:r>
            <a:r>
              <a:rPr lang="cs-CZ" altLang="cs-CZ" sz="1800"/>
              <a:t>  puls log.0 o délce cca 8ms – tím je přenos bajtu definitivně potvrzen a počítač může pokračovat ve vysílání dalšího bajtu.</a:t>
            </a:r>
            <a:r>
              <a:rPr lang="cs-CZ" altLang="cs-CZ" sz="2100"/>
              <a:t> </a:t>
            </a:r>
          </a:p>
          <a:p>
            <a:pPr marL="571500" indent="-571500" eaLnBrk="1" hangingPunct="1">
              <a:lnSpc>
                <a:spcPct val="80000"/>
              </a:lnSpc>
            </a:pPr>
            <a:endParaRPr lang="cs-CZ" altLang="cs-CZ" sz="2100"/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800"/>
              <a:t>Obousměrná komunikace je pochopitelně složitější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komunikace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Paralelní port umožňuje pět od sebe navzájem odlišných režimů přenosu dat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Režimy činnosti jsou popsány normou IEEE 1284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Některé režimy umožňují přenos dat pouze jedním směrem (buď z počítače do připojeného zařízení či naopak)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Další režimy již zavádějí </a:t>
            </a:r>
            <a:r>
              <a:rPr lang="cs-CZ" altLang="cs-CZ" sz="1900" dirty="0" err="1"/>
              <a:t>poloduplexní</a:t>
            </a:r>
            <a:r>
              <a:rPr lang="cs-CZ" altLang="cs-CZ" sz="1900" dirty="0"/>
              <a:t> režim přenosu, ve kterém se data přenáší střídavě mezi oběma zařízeními po osmi datových linkách.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Nejjednodušší dva režimy zajišťují zpětnou kompatibilitu s původními paralelními porty vyráběnými firmou IBM a mnoha dalšími výrobci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Složitější další tři režimy již nejsou zpětně kompatibilní a vyžadují hardwarově upravený paralelní port a právě díky těmto rozšířeným režimům lze k paralelnímu portu připojit například i pevné disky či ZIP mechaniky (dnes se již jedná o překonanou technologii).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port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/>
              <a:t>Ještě dnes se můžeme v souvislosti s paralelním portem setkat se zkratkou EPP a ECP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b="1"/>
          </a:p>
          <a:p>
            <a:pPr eaLnBrk="1" hangingPunct="1">
              <a:lnSpc>
                <a:spcPct val="80000"/>
              </a:lnSpc>
            </a:pPr>
            <a:r>
              <a:rPr lang="cs-CZ" altLang="cs-CZ" sz="1700" b="1"/>
              <a:t>Enhanced Parallel Port</a:t>
            </a:r>
            <a:r>
              <a:rPr lang="cs-CZ" altLang="cs-CZ" sz="1700"/>
              <a:t> (</a:t>
            </a:r>
            <a:r>
              <a:rPr lang="cs-CZ" altLang="cs-CZ" sz="1700" i="1"/>
              <a:t>EPP</a:t>
            </a:r>
            <a:r>
              <a:rPr lang="cs-CZ" altLang="cs-CZ" sz="1700"/>
              <a:t>) – obousměrný přenos dat v poloduplexním režimu (vysílací a přijímací strany se podle potřeb střídají, protože se musí dělit o stejné datové vodiče).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Maximální dosažitelná přenosová rychlost dosahuje v tomto režimu hodnoty 2 MB/s.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Tento režim je většinou nutné v případě potřeby povolit v BIOSu nebo pomocí ovladače paralelního portu.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b="1"/>
          </a:p>
          <a:p>
            <a:pPr eaLnBrk="1" hangingPunct="1">
              <a:lnSpc>
                <a:spcPct val="80000"/>
              </a:lnSpc>
            </a:pPr>
            <a:r>
              <a:rPr lang="cs-CZ" altLang="cs-CZ" sz="1700" b="1"/>
              <a:t>Extended Capability Port</a:t>
            </a:r>
            <a:r>
              <a:rPr lang="cs-CZ" altLang="cs-CZ" sz="1700"/>
              <a:t> (</a:t>
            </a:r>
            <a:r>
              <a:rPr lang="cs-CZ" altLang="cs-CZ" sz="1700" i="1"/>
              <a:t>ECP</a:t>
            </a:r>
            <a:r>
              <a:rPr lang="cs-CZ" altLang="cs-CZ" sz="1700"/>
              <a:t>) – také  obousměrný přenos dat v poloduplexním režimu, ovšem samotný protokol a význam řídicích signálů se od </a:t>
            </a:r>
            <a:r>
              <a:rPr lang="cs-CZ" altLang="cs-CZ" sz="1700" i="1"/>
              <a:t>EPP</a:t>
            </a:r>
            <a:r>
              <a:rPr lang="cs-CZ" altLang="cs-CZ" sz="1700"/>
              <a:t> odlišuje.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Je umožněn přímý přístup do paměti (DMA) a maximální dosažitelná přenosová rychlost se zvýšila na hodnotu 2,5 MB/s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V minulosti se jednalo o levnější variantu k externímu rozhraní </a:t>
            </a:r>
            <a:r>
              <a:rPr lang="cs-CZ" altLang="cs-CZ" sz="1700" i="1"/>
              <a:t>SCSI</a:t>
            </a:r>
            <a:r>
              <a:rPr lang="cs-CZ" altLang="cs-CZ" sz="17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Také tento režim je nutné povolit v BIOSu či ovladačem paralelního portu.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PS/2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5613" cy="4411662"/>
          </a:xfrm>
        </p:spPr>
        <p:txBody>
          <a:bodyPr/>
          <a:lstStyle/>
          <a:p>
            <a:pPr eaLnBrk="1" hangingPunct="1"/>
            <a:r>
              <a:rPr lang="cs-CZ" altLang="cs-CZ" sz="1800" dirty="0"/>
              <a:t>6-pinový konektor, kterým  se k počítači připojuje myš a klávesnice. </a:t>
            </a:r>
          </a:p>
          <a:p>
            <a:pPr eaLnBrk="1" hangingPunct="1"/>
            <a:r>
              <a:rPr lang="cs-CZ" altLang="cs-CZ" sz="1800" dirty="0"/>
              <a:t>Protože tyto konektory nejsou mechanicky kódovány (rozlišeny) a mohlo by dojít k záměně, rozlišují se barvami: zelený konektor a zástrčka slouží pro myš, modrofialová barva přísluší klávesnici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600" dirty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3644900"/>
            <a:ext cx="4038600" cy="1630363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PS/2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/>
              <a:t>Využity jsou pouze 4 piny</a:t>
            </a:r>
          </a:p>
          <a:p>
            <a:pPr eaLnBrk="1" hangingPunct="1"/>
            <a:endParaRPr lang="cs-CZ" altLang="cs-CZ"/>
          </a:p>
          <a:p>
            <a:pPr eaLnBrk="1" hangingPunct="1"/>
            <a:r>
              <a:rPr lang="cs-CZ" altLang="cs-CZ" sz="2400" b="1"/>
              <a:t>+5V</a:t>
            </a:r>
            <a:r>
              <a:rPr lang="cs-CZ" altLang="cs-CZ" sz="2400"/>
              <a:t> – napájení připojeného zařízení (myši a klávesnice)</a:t>
            </a:r>
          </a:p>
          <a:p>
            <a:pPr eaLnBrk="1" hangingPunct="1"/>
            <a:r>
              <a:rPr lang="cs-CZ" altLang="cs-CZ" sz="2400" b="1"/>
              <a:t>GND</a:t>
            </a:r>
            <a:r>
              <a:rPr lang="cs-CZ" altLang="cs-CZ" sz="2400"/>
              <a:t> – signálová zem</a:t>
            </a:r>
          </a:p>
          <a:p>
            <a:pPr eaLnBrk="1" hangingPunct="1"/>
            <a:r>
              <a:rPr lang="cs-CZ" altLang="cs-CZ" sz="2400" b="1"/>
              <a:t>DATA</a:t>
            </a:r>
            <a:r>
              <a:rPr lang="cs-CZ" altLang="cs-CZ" sz="2400"/>
              <a:t> – sériový přenos dat</a:t>
            </a:r>
          </a:p>
          <a:p>
            <a:pPr eaLnBrk="1" hangingPunct="1"/>
            <a:r>
              <a:rPr lang="cs-CZ" altLang="cs-CZ" sz="2400" b="1"/>
              <a:t>CLOCK</a:t>
            </a:r>
            <a:r>
              <a:rPr lang="cs-CZ" altLang="cs-CZ" sz="2400"/>
              <a:t> – hodinový signál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PS/2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2"/>
            <a:ext cx="8002588" cy="4878089"/>
          </a:xfrm>
        </p:spPr>
        <p:txBody>
          <a:bodyPr/>
          <a:lstStyle/>
          <a:p>
            <a:pPr eaLnBrk="1" hangingPunct="1"/>
            <a:r>
              <a:rPr lang="cs-CZ" altLang="cs-CZ" sz="1800" dirty="0"/>
              <a:t>Komunikace přes PS/2 je obousměrná </a:t>
            </a:r>
            <a:r>
              <a:rPr lang="cs-CZ" altLang="cs-CZ" sz="1800" dirty="0" err="1"/>
              <a:t>poloduplexní</a:t>
            </a:r>
            <a:r>
              <a:rPr lang="cs-CZ" altLang="cs-CZ" sz="1800" dirty="0"/>
              <a:t>, sériová synchronní</a:t>
            </a:r>
          </a:p>
          <a:p>
            <a:pPr eaLnBrk="1" hangingPunct="1"/>
            <a:r>
              <a:rPr lang="cs-CZ" altLang="cs-CZ" sz="1800" dirty="0"/>
              <a:t>Hodinový signál CLOCK (sestupná hrana) určuje okamžik platnosti jednotlivých vysílaných datových bitů (a navíc se tu setkáme i se  </a:t>
            </a:r>
            <a:r>
              <a:rPr lang="cs-CZ" altLang="cs-CZ" sz="1800" dirty="0" err="1"/>
              <a:t>startbity</a:t>
            </a:r>
            <a:r>
              <a:rPr lang="cs-CZ" altLang="cs-CZ" sz="1800" dirty="0"/>
              <a:t> a </a:t>
            </a:r>
            <a:r>
              <a:rPr lang="cs-CZ" altLang="cs-CZ" sz="1800" dirty="0" err="1"/>
              <a:t>stopbity</a:t>
            </a:r>
            <a:r>
              <a:rPr lang="cs-CZ" altLang="cs-CZ" sz="1800" dirty="0"/>
              <a:t>)</a:t>
            </a:r>
          </a:p>
          <a:p>
            <a:pPr eaLnBrk="1" hangingPunct="1"/>
            <a:r>
              <a:rPr lang="cs-CZ" altLang="cs-CZ" sz="1800" dirty="0"/>
              <a:t>Frekvence hodinového signálu je obvykle 10kHz (což umožňuje přenos cca 900 bajtů za sekundu) </a:t>
            </a:r>
          </a:p>
          <a:p>
            <a:pPr eaLnBrk="1" hangingPunct="1"/>
            <a:r>
              <a:rPr lang="cs-CZ" altLang="cs-CZ" sz="1800" dirty="0"/>
              <a:t>Frekvence hodinového signálu může být různá. Při stisku klávesy generuje hodinový signál klávesnice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441" y="4327437"/>
            <a:ext cx="7451725" cy="2398713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PS/2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Klávesnice při stisku klávesy posílá počítači tzv. </a:t>
            </a:r>
            <a:r>
              <a:rPr lang="cs-CZ" altLang="cs-CZ" sz="2000" b="1" dirty="0" err="1"/>
              <a:t>scancode</a:t>
            </a:r>
            <a:endParaRPr lang="cs-CZ" altLang="cs-CZ" sz="20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b="1" dirty="0" err="1"/>
              <a:t>Scancode</a:t>
            </a:r>
            <a:r>
              <a:rPr lang="cs-CZ" altLang="cs-CZ" sz="2000" b="1" dirty="0"/>
              <a:t> </a:t>
            </a:r>
            <a:r>
              <a:rPr lang="cs-CZ" altLang="cs-CZ" sz="2000" dirty="0"/>
              <a:t>nemá nic společného s ASCII kódem znaku, který je klávese přiřazen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Svůj vlastní </a:t>
            </a:r>
            <a:r>
              <a:rPr lang="cs-CZ" altLang="cs-CZ" sz="2000" dirty="0" err="1"/>
              <a:t>scancode</a:t>
            </a:r>
            <a:r>
              <a:rPr lang="cs-CZ" altLang="cs-CZ" sz="2000" dirty="0"/>
              <a:t> mají všechny klávesy (levý shift, pravý shift, levé </a:t>
            </a:r>
            <a:r>
              <a:rPr lang="cs-CZ" altLang="cs-CZ" sz="2000" dirty="0" err="1"/>
              <a:t>ctrl</a:t>
            </a:r>
            <a:r>
              <a:rPr lang="cs-CZ" altLang="cs-CZ" sz="2000" dirty="0"/>
              <a:t>, F1, ESC….)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Klávesnice zasílá nejen kód klávesy, ale i kód události, která nastala (stisk, uvolnění…)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Také počítač může posílat informace klávesnici (např. povely pro rozsvícení/zhasnutí indikačních LED diody </a:t>
            </a:r>
            <a:r>
              <a:rPr lang="cs-CZ" altLang="cs-CZ" sz="2000" dirty="0" err="1"/>
              <a:t>NumLock</a:t>
            </a:r>
            <a:r>
              <a:rPr lang="cs-CZ" altLang="cs-CZ" sz="2000" dirty="0"/>
              <a:t>, </a:t>
            </a:r>
            <a:r>
              <a:rPr lang="cs-CZ" altLang="cs-CZ" sz="2000" dirty="0" err="1"/>
              <a:t>CapsLock</a:t>
            </a:r>
            <a:r>
              <a:rPr lang="cs-CZ" altLang="cs-CZ" sz="2000" dirty="0"/>
              <a:t> atd.)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600" dirty="0"/>
              <a:t>http://www.quadibloc.com/comp/scan.htm</a:t>
            </a:r>
            <a:endParaRPr lang="cs-CZ" altLang="cs-CZ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PS/2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Komunikace s myší je založena na stejném principu jako komunikace s klávesnicí, ale posílá se jiný druh informací</a:t>
            </a:r>
          </a:p>
          <a:p>
            <a:pPr eaLnBrk="1" hangingPunct="1"/>
            <a:r>
              <a:rPr lang="cs-CZ" altLang="cs-CZ" sz="2000"/>
              <a:t>Myš zasílá informaci o souřadnicích a stisku/uvolnění tlačítek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Sériový port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Sériová linka je nejstarším a nejprimitivnějším způsobem propojení počítače PC a periferního zařízení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Standard se nazývá RS-232C a pochází již z roku 1969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Jednotlivé bity přenášených dat jsou vysílány postupně za sebou (v sérii) po jediném vodiči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Sériový port sloužil obvykle k připojení myši, modemu, tiskárny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Od používání sériového portu na osobních počítačích se již téměř  úplně ustoupilo a to bylo nahrazeno výkonnějším USB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setkáme se s ním v průmyslu (tiskárny etiket a čárových kódů, měřicí systémy, diagnostika) a u některých síťových zařízení, především z důvodu velmi snadné realizace a programování obvodu pro příjem nebo odesílání dat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8456"/>
            <a:ext cx="8229600" cy="52209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b="1" dirty="0"/>
              <a:t>Universal </a:t>
            </a:r>
            <a:r>
              <a:rPr lang="cs-CZ" altLang="cs-CZ" sz="1800" b="1" dirty="0" err="1"/>
              <a:t>Serial</a:t>
            </a:r>
            <a:r>
              <a:rPr lang="cs-CZ" altLang="cs-CZ" sz="1800" b="1" dirty="0"/>
              <a:t> Bus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Sériová sběrnice pro univerzální použití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Byla standardizována v roce 1995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Zpočátku nabízela jen rychlost nižší než paralelní port  (</a:t>
            </a:r>
            <a:r>
              <a:rPr lang="cs-CZ" altLang="cs-CZ" sz="1800" dirty="0" err="1"/>
              <a:t>Low</a:t>
            </a:r>
            <a:r>
              <a:rPr lang="cs-CZ" altLang="cs-CZ" sz="1800" dirty="0"/>
              <a:t>-speed 1,5 </a:t>
            </a:r>
            <a:r>
              <a:rPr lang="cs-CZ" altLang="cs-CZ" sz="1800" dirty="0" err="1"/>
              <a:t>Mb</a:t>
            </a:r>
            <a:r>
              <a:rPr lang="cs-CZ" altLang="cs-CZ" sz="1800" dirty="0"/>
              <a:t>/s, Full-speed 12 </a:t>
            </a:r>
            <a:r>
              <a:rPr lang="cs-CZ" altLang="cs-CZ" sz="1800" dirty="0" err="1"/>
              <a:t>Mb</a:t>
            </a:r>
            <a:r>
              <a:rPr lang="cs-CZ" altLang="cs-CZ" sz="1800" dirty="0"/>
              <a:t>/s) proto se prosazovala jen zvolna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Komunikační protokol je velmi složitý (nesrovnatelné s předchozím paralelním portem nebo sériovou linkou) a zařízení připojovaná přes USB proto byla zprvu drahá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Zdokonalená Revize 2.0 v roce 2000  přináší režim </a:t>
            </a:r>
            <a:r>
              <a:rPr lang="cs-CZ" altLang="cs-CZ" sz="1800" dirty="0" err="1"/>
              <a:t>High</a:t>
            </a:r>
            <a:r>
              <a:rPr lang="cs-CZ" altLang="cs-CZ" sz="1800" dirty="0"/>
              <a:t>-speed, (přenosová rychlost se zvýšila 40x na 480 </a:t>
            </a:r>
            <a:r>
              <a:rPr lang="cs-CZ" altLang="cs-CZ" sz="1800" dirty="0" err="1"/>
              <a:t>Mb</a:t>
            </a:r>
            <a:r>
              <a:rPr lang="cs-CZ" altLang="cs-CZ" sz="1800" dirty="0"/>
              <a:t>/s) a sběrnice se začíná rychle rozšiřovat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V současné době se stále více prosazuje verze USB 3.0 a 3.1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Postupně nahradila prakticky všechny dříve používaná rozhraní pro připojování zařízení k počítači</a:t>
            </a:r>
          </a:p>
          <a:p>
            <a:pPr eaLnBrk="1" hangingPunct="1">
              <a:lnSpc>
                <a:spcPct val="90000"/>
              </a:lnSpc>
            </a:pP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Kabel obsahuje 4 vodiče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Dva jsou pro napájení (5 V a GND)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Druhý pár je kroucený a slouží pro přenos dat  (Data+, Data-)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00213"/>
            <a:ext cx="6419850" cy="4411662"/>
          </a:xfr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4D94B404-3C72-46C0-87E2-FF5E6444EC1E}"/>
              </a:ext>
            </a:extLst>
          </p:cNvPr>
          <p:cNvSpPr txBox="1"/>
          <p:nvPr/>
        </p:nvSpPr>
        <p:spPr>
          <a:xfrm>
            <a:off x="2483768" y="51086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Zpočátku se používaly tyto dva konektory</a:t>
            </a:r>
          </a:p>
          <a:p>
            <a:r>
              <a:rPr lang="cs-CZ" dirty="0"/>
              <a:t>TYP A				TYP B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398AEC5-25A8-4C18-A954-CB5FA9EF0AA2}"/>
              </a:ext>
            </a:extLst>
          </p:cNvPr>
          <p:cNvCxnSpPr/>
          <p:nvPr/>
        </p:nvCxnSpPr>
        <p:spPr>
          <a:xfrm flipH="1">
            <a:off x="2699792" y="1157191"/>
            <a:ext cx="288032" cy="1407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4744AA95-921C-43D7-A06D-FF99085B4FAE}"/>
              </a:ext>
            </a:extLst>
          </p:cNvPr>
          <p:cNvCxnSpPr>
            <a:cxnSpLocks/>
          </p:cNvCxnSpPr>
          <p:nvPr/>
        </p:nvCxnSpPr>
        <p:spPr>
          <a:xfrm>
            <a:off x="6588224" y="1102403"/>
            <a:ext cx="0" cy="139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00213"/>
            <a:ext cx="6923087" cy="441166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25603" name="Picture 4" descr="1000px-Types-us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75" y="1719263"/>
            <a:ext cx="4411663" cy="441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E55A3D7A-2940-4041-9373-DDF9CABFA3D7}"/>
              </a:ext>
            </a:extLst>
          </p:cNvPr>
          <p:cNvSpPr txBox="1"/>
          <p:nvPr/>
        </p:nvSpPr>
        <p:spPr>
          <a:xfrm>
            <a:off x="1475656" y="155679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Později se objevují konektory typu MINI, které dnes se již zpravidla vůbec nepoužívají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3051332E-2B23-457F-85EF-8473EA8F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" y="0"/>
            <a:ext cx="6838024" cy="6838024"/>
          </a:xfr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B4D0AC1A-2E88-4B9C-9D68-B52DF0148541}"/>
              </a:ext>
            </a:extLst>
          </p:cNvPr>
          <p:cNvSpPr txBox="1"/>
          <p:nvPr/>
        </p:nvSpPr>
        <p:spPr>
          <a:xfrm>
            <a:off x="6444208" y="4725144"/>
            <a:ext cx="252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Dále se začal používat konektor MICRO, který je dnes velmi rozšířený</a:t>
            </a:r>
          </a:p>
        </p:txBody>
      </p:sp>
    </p:spTree>
    <p:extLst>
      <p:ext uri="{BB962C8B-B14F-4D97-AF65-F5344CB8AC3E}">
        <p14:creationId xmlns:p14="http://schemas.microsoft.com/office/powerpoint/2010/main" val="177073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8570153-C9C2-4474-9231-61CCC3B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5701978" cy="5760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F0C6068-0D73-42E8-A149-E05402139B30}"/>
              </a:ext>
            </a:extLst>
          </p:cNvPr>
          <p:cNvSpPr txBox="1"/>
          <p:nvPr/>
        </p:nvSpPr>
        <p:spPr>
          <a:xfrm>
            <a:off x="5881490" y="544522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Další nové konektory pak přicházejí s třetí generací USB</a:t>
            </a:r>
          </a:p>
        </p:txBody>
      </p:sp>
    </p:spTree>
    <p:extLst>
      <p:ext uri="{BB962C8B-B14F-4D97-AF65-F5344CB8AC3E}">
        <p14:creationId xmlns:p14="http://schemas.microsoft.com/office/powerpoint/2010/main" val="284781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Celkem je možno na USB připojit až 127 zařízení, která sdílejí přenosovou cestu</a:t>
            </a:r>
          </a:p>
          <a:p>
            <a:pPr eaLnBrk="1" hangingPunct="1"/>
            <a:r>
              <a:rPr lang="cs-CZ" altLang="cs-CZ" sz="2000" dirty="0"/>
              <a:t>USB hostitel (USB host station) může být na celé sběrnici pouze jeden. </a:t>
            </a:r>
          </a:p>
          <a:p>
            <a:pPr eaLnBrk="1" hangingPunct="1"/>
            <a:r>
              <a:rPr lang="cs-CZ" altLang="cs-CZ" sz="2000" dirty="0"/>
              <a:t>V počítači je realizován řadičem, na kterém je několik přípojných bodů </a:t>
            </a:r>
          </a:p>
          <a:p>
            <a:pPr eaLnBrk="1" hangingPunct="1"/>
            <a:r>
              <a:rPr lang="cs-CZ" altLang="cs-CZ" sz="2000" dirty="0"/>
              <a:t>Tento řadič je kombinací hardwaru (rozhraní mezi USB a sběrnicí počítače), firmwaru (funkce řadiče) a softwaru (ovladač pro konkrétní operační systém)</a:t>
            </a:r>
          </a:p>
          <a:p>
            <a:pPr eaLnBrk="1" hangingPunct="1"/>
            <a:r>
              <a:rPr lang="cs-CZ" altLang="cs-CZ" sz="2000" dirty="0"/>
              <a:t>USB zařízení jsou dvojího typu. </a:t>
            </a:r>
          </a:p>
          <a:p>
            <a:pPr lvl="1" eaLnBrk="1" hangingPunct="1"/>
            <a:r>
              <a:rPr lang="cs-CZ" altLang="cs-CZ" sz="2000" dirty="0"/>
              <a:t>Huby – rozbočovače, rozšiřují počet přípojných bodů </a:t>
            </a:r>
          </a:p>
          <a:p>
            <a:pPr lvl="1" eaLnBrk="1" hangingPunct="1"/>
            <a:r>
              <a:rPr lang="cs-CZ" altLang="cs-CZ" sz="2000" dirty="0"/>
              <a:t>Koncová zařízení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Každé zařízení má přiděleno  7-bitovou adresu v rozsahu &lt;1; 127&gt;</a:t>
            </a:r>
          </a:p>
          <a:p>
            <a:r>
              <a:rPr lang="cs-CZ" sz="2000" dirty="0"/>
              <a:t>Adresu 0 má nově připojené zařízení, než je mu přidělená jiná</a:t>
            </a:r>
          </a:p>
          <a:p>
            <a:r>
              <a:rPr lang="cs-CZ" sz="2000" dirty="0"/>
              <a:t>Svou adresu má i každý rozbočovač</a:t>
            </a:r>
          </a:p>
          <a:p>
            <a:r>
              <a:rPr lang="cs-CZ" sz="2000" dirty="0"/>
              <a:t>Pokud má koncové zařízení více funkcí, pro každou funkci potřebuje jednu adresu (například monitor s kamerou a reproduktory: rozbočovač + webkamera + reproduktory + graﬁka) </a:t>
            </a:r>
          </a:p>
          <a:p>
            <a:r>
              <a:rPr lang="cs-CZ" sz="2000" dirty="0"/>
              <a:t>Pokud má takové zařízení ještě USB konektory pro připojení externích zařízení, počet dál narůstá.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8340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Rozpoznání zařízení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USB umožňuje připojování a odpojování zařízení v libovolném okamžiku.</a:t>
            </a:r>
            <a:endParaRPr lang="cs-CZ" sz="1050" dirty="0">
              <a:effectLst/>
            </a:endParaRPr>
          </a:p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Všechna USB zařízení jsou ke sběrnici zapojena přes porty rozbočovačů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hubů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eaLnBrk="1" hangingPunct="1"/>
            <a:r>
              <a:rPr lang="cs-CZ" altLang="cs-CZ" sz="1800" dirty="0"/>
              <a:t>V každém koncovém USB zařízení se nachází rezistor 1,5 k</a:t>
            </a:r>
            <a:r>
              <a:rPr lang="el-GR" altLang="cs-CZ" sz="1800" dirty="0">
                <a:cs typeface="Arial" panose="020B0604020202020204" pitchFamily="34" charset="0"/>
              </a:rPr>
              <a:t>Ω</a:t>
            </a:r>
            <a:r>
              <a:rPr lang="cs-CZ" altLang="cs-CZ" sz="1800" dirty="0">
                <a:cs typeface="Arial" panose="020B0604020202020204" pitchFamily="34" charset="0"/>
              </a:rPr>
              <a:t> , který propojuje napájecí vodič a vodič D+ nebo D-</a:t>
            </a:r>
          </a:p>
          <a:p>
            <a:pPr eaLnBrk="1" hangingPunct="1"/>
            <a:r>
              <a:rPr lang="cs-CZ" altLang="cs-CZ" sz="1800" dirty="0">
                <a:cs typeface="Arial" panose="020B0604020202020204" pitchFamily="34" charset="0"/>
              </a:rPr>
              <a:t>Připojení nového zařízení je </a:t>
            </a:r>
            <a:r>
              <a:rPr lang="cs-CZ" altLang="cs-CZ" sz="1800" dirty="0" err="1">
                <a:cs typeface="Arial" panose="020B0604020202020204" pitchFamily="34" charset="0"/>
              </a:rPr>
              <a:t>hubem</a:t>
            </a:r>
            <a:r>
              <a:rPr lang="cs-CZ" altLang="cs-CZ" sz="1800" dirty="0">
                <a:cs typeface="Arial" panose="020B0604020202020204" pitchFamily="34" charset="0"/>
              </a:rPr>
              <a:t> detekováno jako napěťový impuls. Podle toho, jestli se objeví na D+, půjde o zařízení </a:t>
            </a:r>
            <a:r>
              <a:rPr lang="cs-CZ" altLang="cs-CZ" sz="1800" dirty="0" err="1">
                <a:cs typeface="Arial" panose="020B0604020202020204" pitchFamily="34" charset="0"/>
              </a:rPr>
              <a:t>FullSpeed</a:t>
            </a:r>
            <a:r>
              <a:rPr lang="cs-CZ" altLang="cs-CZ" sz="1800" dirty="0">
                <a:cs typeface="Arial" panose="020B0604020202020204" pitchFamily="34" charset="0"/>
              </a:rPr>
              <a:t> nebo pouze </a:t>
            </a:r>
            <a:r>
              <a:rPr lang="cs-CZ" altLang="cs-CZ" sz="1800" dirty="0" err="1">
                <a:cs typeface="Arial" panose="020B0604020202020204" pitchFamily="34" charset="0"/>
              </a:rPr>
              <a:t>LowSpeed</a:t>
            </a:r>
            <a:r>
              <a:rPr lang="cs-CZ" altLang="cs-CZ" sz="1800" dirty="0">
                <a:cs typeface="Arial" panose="020B0604020202020204" pitchFamily="34" charset="0"/>
              </a:rPr>
              <a:t> v případě vývodu D-</a:t>
            </a:r>
          </a:p>
          <a:p>
            <a:pPr eaLnBrk="1" hangingPunct="1"/>
            <a:r>
              <a:rPr lang="cs-CZ" altLang="cs-CZ" sz="1800" dirty="0">
                <a:cs typeface="Arial" panose="020B0604020202020204" pitchFamily="34" charset="0"/>
              </a:rPr>
              <a:t>Pokud bychom připojili mezi kontakt 1 a 2 rezistor, objeví se hlášení o připojení nového USB zařízení</a:t>
            </a:r>
            <a:endParaRPr lang="cs-CZ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Huby mají status bity, které sledují připojování a odpojování USB zařízení na jednotlivých portech. </a:t>
            </a:r>
          </a:p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Hostitel si může z hubu tyto informace vyžádat. </a:t>
            </a:r>
          </a:p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Pokud hostitel zjistí nově připojené zařízení, povolí dotyčný port a komunikuje s daným USB zařízením prostřednictvím „řídící roury“ (Default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pipe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na defaultní adrese.</a:t>
            </a:r>
            <a:endParaRPr lang="cs-CZ" sz="1050" dirty="0">
              <a:effectLst/>
            </a:endParaRP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5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l-GR" altLang="cs-CZ" sz="15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Sériový 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/>
              <a:t>Pro obousměrný plně duplexní přenos dat stačí tři vodiče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b="1"/>
              <a:t>TxD</a:t>
            </a:r>
            <a:r>
              <a:rPr lang="cs-CZ" altLang="cs-CZ" sz="2000"/>
              <a:t> - vodič pro přenos dat směrem ven – vysílání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b="1"/>
              <a:t>RxD</a:t>
            </a:r>
            <a:r>
              <a:rPr lang="cs-CZ" altLang="cs-CZ" sz="2000"/>
              <a:t> – vodič pro přenos dat směrem ke mně – příjem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b="1"/>
              <a:t>GND</a:t>
            </a:r>
            <a:r>
              <a:rPr lang="cs-CZ" altLang="cs-CZ" sz="2000"/>
              <a:t> – vodič pro propojení elektrické země obou komunikujících stanic (uzavření elektrického okruhu 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051050" y="3500438"/>
            <a:ext cx="1584325" cy="202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cs-CZ" altLang="cs-CZ"/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	TxD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	RxD</a:t>
            </a:r>
          </a:p>
          <a:p>
            <a:pPr eaLnBrk="1" hangingPunct="1">
              <a:spcBef>
                <a:spcPct val="50000"/>
              </a:spcBef>
            </a:pPr>
            <a:endParaRPr lang="cs-CZ" altLang="cs-CZ"/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             GND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932363" y="3500438"/>
            <a:ext cx="1584325" cy="202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            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TxD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RxD</a:t>
            </a:r>
          </a:p>
          <a:p>
            <a:pPr eaLnBrk="1" hangingPunct="1">
              <a:spcBef>
                <a:spcPct val="50000"/>
              </a:spcBef>
            </a:pPr>
            <a:endParaRPr lang="cs-CZ" altLang="cs-CZ"/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635375" y="5372100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3635375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635375" y="4508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57200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572000" y="4508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3995738" y="40767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 flipV="1">
            <a:off x="3995738" y="40767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2339975" y="60928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Plně duplexní komunikace dvou stanic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D02E3-948F-4373-9182-19BBF9C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Připojení nového zařízení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7ABC92-3178-47A4-AC21-A8D2747B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r>
              <a:rPr lang="cs-CZ" sz="1800" dirty="0">
                <a:solidFill>
                  <a:srgbClr val="333333"/>
                </a:solidFill>
                <a:latin typeface="Arial" panose="020B0604020202020204" pitchFamily="34" charset="0"/>
              </a:rPr>
              <a:t>H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ub dá informaci hostiteli o tom, že bylo připojeno nové zařízení - hostitel si dotazem na hub zjistí, na kterém portu je zařízení připojeno - po zjištění portu dá hostitel pokyn k připojení portu a k resetování sběrnice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hub provede reset o délce 10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 přidělí zařízení defaultní adresu, na kterou se bude hostitel prozatím dotazovat, uvolní se i proud 100mA pro zařízení - hostitel se nyní zařízení dotazuje přes end-point 0 na deskriptory zařízení (deskriptory obsahují základní informace o zařízení)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>
                <a:cs typeface="Arial" panose="020B0604020202020204" pitchFamily="34" charset="0"/>
              </a:rPr>
              <a:t>Pro identifikaci zařízení slouží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2 Bajty </a:t>
            </a:r>
            <a:r>
              <a:rPr lang="cs-CZ" altLang="cs-CZ" sz="1400" dirty="0" err="1">
                <a:cs typeface="Arial" panose="020B0604020202020204" pitchFamily="34" charset="0"/>
              </a:rPr>
              <a:t>DeviceID</a:t>
            </a:r>
            <a:r>
              <a:rPr lang="cs-CZ" altLang="cs-CZ" sz="1400" dirty="0">
                <a:cs typeface="Arial" panose="020B0604020202020204" pitchFamily="34" charset="0"/>
              </a:rPr>
              <a:t> – identifikátor zařízení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2 Bajty </a:t>
            </a:r>
            <a:r>
              <a:rPr lang="cs-CZ" altLang="cs-CZ" sz="1400" dirty="0" err="1">
                <a:cs typeface="Arial" panose="020B0604020202020204" pitchFamily="34" charset="0"/>
              </a:rPr>
              <a:t>Version</a:t>
            </a:r>
            <a:r>
              <a:rPr lang="cs-CZ" altLang="cs-CZ" sz="1400" dirty="0">
                <a:cs typeface="Arial" panose="020B0604020202020204" pitchFamily="34" charset="0"/>
              </a:rPr>
              <a:t> – číslo verze zařízení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3 Bajty </a:t>
            </a:r>
            <a:r>
              <a:rPr lang="cs-CZ" altLang="cs-CZ" sz="1400" dirty="0" err="1">
                <a:cs typeface="Arial" panose="020B0604020202020204" pitchFamily="34" charset="0"/>
              </a:rPr>
              <a:t>VendorID</a:t>
            </a:r>
            <a:r>
              <a:rPr lang="cs-CZ" altLang="cs-CZ" sz="1400" dirty="0">
                <a:cs typeface="Arial" panose="020B0604020202020204" pitchFamily="34" charset="0"/>
              </a:rPr>
              <a:t> – identifikace výrobce</a:t>
            </a:r>
            <a:endParaRPr lang="cs-CZ" sz="14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Poté je hostitelem přidělena zařízení adresa na sběrnici</a:t>
            </a:r>
          </a:p>
          <a:p>
            <a:r>
              <a:rPr lang="cs-CZ" altLang="cs-CZ" sz="1800" dirty="0">
                <a:cs typeface="Arial" panose="020B0604020202020204" pitchFamily="34" charset="0"/>
              </a:rPr>
              <a:t>Z nově připojeného zařízení jsou přesně definovaným způsobem načteny údaje o jeho schopnostech a konfigurace – jde o tzv. proces enumerace (</a:t>
            </a:r>
            <a:r>
              <a:rPr lang="cs-CZ" altLang="cs-CZ" sz="1800" dirty="0" err="1">
                <a:cs typeface="Arial" panose="020B0604020202020204" pitchFamily="34" charset="0"/>
              </a:rPr>
              <a:t>Enumeration</a:t>
            </a:r>
            <a:r>
              <a:rPr lang="cs-CZ" altLang="cs-CZ" sz="1800" dirty="0">
                <a:cs typeface="Arial" panose="020B0604020202020204" pitchFamily="34" charset="0"/>
              </a:rPr>
              <a:t>)</a:t>
            </a:r>
            <a:endParaRPr lang="cs-CZ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Podle načtených informací přiřadí hostitel zařízení velikost proudu (max. 500mA), zařízení je poté připraveno na použití </a:t>
            </a:r>
            <a:endParaRPr lang="cs-CZ" sz="1800" dirty="0">
              <a:effectLst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79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 napájení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Připojené zařízení je napájeno přímo z USB sběrnice napětím </a:t>
            </a:r>
            <a:r>
              <a:rPr lang="cs-CZ" altLang="cs-CZ" sz="1800" b="1" dirty="0"/>
              <a:t>+5 V</a:t>
            </a:r>
          </a:p>
          <a:p>
            <a:pPr eaLnBrk="1" hangingPunct="1"/>
            <a:r>
              <a:rPr lang="cs-CZ" altLang="cs-CZ" sz="1800" dirty="0"/>
              <a:t>Odebírat lze standardně proud 100 mA </a:t>
            </a:r>
          </a:p>
          <a:p>
            <a:pPr eaLnBrk="1" hangingPunct="1"/>
            <a:r>
              <a:rPr lang="cs-CZ" altLang="cs-CZ" sz="1800" dirty="0"/>
              <a:t>V případě potřeby může zařízení požádat o větší proud až </a:t>
            </a:r>
            <a:r>
              <a:rPr lang="cs-CZ" altLang="cs-CZ" sz="1800" b="1" dirty="0"/>
              <a:t>500 mA </a:t>
            </a:r>
            <a:r>
              <a:rPr lang="cs-CZ" altLang="cs-CZ" sz="1800" dirty="0"/>
              <a:t>(tj. příkon až 2,5 W)</a:t>
            </a:r>
          </a:p>
          <a:p>
            <a:pPr eaLnBrk="1" hangingPunct="1"/>
            <a:r>
              <a:rPr lang="cs-CZ" altLang="cs-CZ" sz="1800" dirty="0"/>
              <a:t>Někde bývají napájecí vodiče sběrnice vyvedeny přímo ze zdroje počítače a USB zařízení připojené k počítači tak může odebírat i mnohem vyšší proud. </a:t>
            </a:r>
          </a:p>
          <a:p>
            <a:pPr eaLnBrk="1" hangingPunct="1"/>
            <a:r>
              <a:rPr lang="cs-CZ" altLang="cs-CZ" sz="1800" dirty="0"/>
              <a:t>Tohoto využijí některé externí USB pevné disky a vypalovačky jejichž odběr je vyšší než požadovaných 500 mA a které po připojení k jinému počítači nemusí fungovat</a:t>
            </a:r>
          </a:p>
          <a:p>
            <a:pPr eaLnBrk="1" hangingPunct="1"/>
            <a:r>
              <a:rPr lang="cs-CZ" altLang="cs-CZ" sz="1800" dirty="0"/>
              <a:t>Některá zařízení s vysokým odběrem používají </a:t>
            </a:r>
            <a:r>
              <a:rPr lang="cs-CZ" altLang="cs-CZ" sz="1800" dirty="0" err="1"/>
              <a:t>tzv.Y</a:t>
            </a:r>
            <a:r>
              <a:rPr lang="cs-CZ" altLang="cs-CZ" sz="1800" dirty="0"/>
              <a:t>-kabel, který se na straně počítače zasouvá do dvou USB konektorů a z obou odebírá el. energii, přičemž tak lze dosáhnout proudového odběru. Komunikace probíhá pouze přes jeden ze dvou využitých USB konektorů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 (Y-kabel)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9263"/>
            <a:ext cx="6419850" cy="452278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USB podporuje čtyři typy přenosů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b="1" dirty="0" err="1"/>
              <a:t>Interrupt</a:t>
            </a:r>
            <a:r>
              <a:rPr lang="cs-CZ" altLang="cs-CZ" sz="1700" b="1" dirty="0"/>
              <a:t> přenos</a:t>
            </a:r>
            <a:br>
              <a:rPr lang="cs-CZ" altLang="cs-CZ" sz="1700" dirty="0"/>
            </a:br>
            <a:r>
              <a:rPr lang="cs-CZ" altLang="cs-CZ" sz="1700" dirty="0"/>
              <a:t>Tyto přenosy jsou typické pro zařízení, které vyžaduje řízení pomocí přerušení. Například klávesnice generuje přerušení při každém stisku klávesy a to je následně zpracováno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7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b="1" dirty="0" err="1"/>
              <a:t>Bulk</a:t>
            </a:r>
            <a:r>
              <a:rPr lang="cs-CZ" altLang="cs-CZ" sz="1700" b="1" dirty="0"/>
              <a:t> přenos</a:t>
            </a:r>
            <a:br>
              <a:rPr lang="cs-CZ" altLang="cs-CZ" sz="1700" dirty="0"/>
            </a:br>
            <a:r>
              <a:rPr lang="cs-CZ" altLang="cs-CZ" sz="1700" dirty="0"/>
              <a:t>Tento přenos se používá pro přenos velkých bloků dat. Například pro tiskárnu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7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b="1" dirty="0"/>
              <a:t>Isochronní přenos</a:t>
            </a:r>
            <a:br>
              <a:rPr lang="cs-CZ" altLang="cs-CZ" sz="1700" dirty="0"/>
            </a:br>
            <a:r>
              <a:rPr lang="cs-CZ" altLang="cs-CZ" sz="1700" dirty="0"/>
              <a:t>Používá se pro zařízení, které vyžaduje stálý přísun dat. Zde se nevyžaduje potvrzení došlých dat. Například mikrofon, reproduktory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7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b="1" dirty="0"/>
              <a:t>Řídící přenos</a:t>
            </a:r>
            <a:br>
              <a:rPr lang="cs-CZ" altLang="cs-CZ" sz="1700" dirty="0"/>
            </a:br>
            <a:r>
              <a:rPr lang="cs-CZ" altLang="cs-CZ" sz="1700" dirty="0"/>
              <a:t>Je používán pro konfiguraci USB zařízení. Každé USB zařízení má v sobě zabudován popis kterým sděluje hostitelskému systému jakým způsobem budou spolu komunikovat. Popis se načte právě při tomto řídícím přenosu.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 interrupt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Zařízení jako např. </a:t>
            </a:r>
            <a:r>
              <a:rPr lang="cs-CZ" altLang="cs-CZ" sz="1800" b="1" dirty="0"/>
              <a:t>myš</a:t>
            </a:r>
            <a:r>
              <a:rPr lang="cs-CZ" altLang="cs-CZ" sz="1800" dirty="0"/>
              <a:t> nebo </a:t>
            </a:r>
            <a:r>
              <a:rPr lang="cs-CZ" altLang="cs-CZ" sz="1800" b="1" dirty="0"/>
              <a:t>klávesnice</a:t>
            </a:r>
            <a:r>
              <a:rPr lang="cs-CZ" altLang="cs-CZ" sz="1800" dirty="0"/>
              <a:t> používají přenosový režim </a:t>
            </a:r>
            <a:r>
              <a:rPr lang="cs-CZ" altLang="cs-CZ" sz="1800" b="1" dirty="0" err="1"/>
              <a:t>Interrupt</a:t>
            </a:r>
            <a:endParaRPr lang="cs-CZ" altLang="cs-CZ" sz="18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Tato zařízení však nevysílají </a:t>
            </a:r>
            <a:r>
              <a:rPr lang="cs-CZ" altLang="cs-CZ" sz="1800" b="1" dirty="0"/>
              <a:t>žádný přerušovací signál</a:t>
            </a:r>
            <a:r>
              <a:rPr lang="cs-CZ" altLang="cs-CZ" sz="1800" dirty="0"/>
              <a:t>, ale USB hostitel se jich pravidelně (asi 10ms interval – tedy každý desátý </a:t>
            </a:r>
            <a:r>
              <a:rPr lang="cs-CZ" altLang="cs-CZ" sz="1800" dirty="0" err="1"/>
              <a:t>frame</a:t>
            </a:r>
            <a:r>
              <a:rPr lang="cs-CZ" altLang="cs-CZ" sz="1800" dirty="0"/>
              <a:t>) ptá, jestli nemají nové události a data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Těmito přenosy není USB téměř vůbec zatěžováno, protože množství dat produkovaných myší a klávesnicí je zanedbatelné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Klávesnice tedy v okamžiku stisku klávesy nic nevysílá, ale čeká, dokud nepřijde dotaz, zda nenastala nová událost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Zařízení, které požádá o komunikaci v režimu </a:t>
            </a:r>
            <a:r>
              <a:rPr lang="cs-CZ" altLang="cs-CZ" sz="1800" dirty="0" err="1"/>
              <a:t>interrupt</a:t>
            </a:r>
            <a:r>
              <a:rPr lang="cs-CZ" altLang="cs-CZ" sz="1800" dirty="0"/>
              <a:t> si vlastně vyžádá, aby bylo pravidelně v každém desátém rámci otestováno</a:t>
            </a:r>
          </a:p>
          <a:p>
            <a:pPr eaLnBrk="1" hangingPunct="1">
              <a:lnSpc>
                <a:spcPct val="90000"/>
              </a:lnSpc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Přenosový režim bulk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Režim je určen pro přenos </a:t>
            </a:r>
            <a:r>
              <a:rPr lang="cs-CZ" altLang="cs-CZ" sz="1800" b="1" dirty="0"/>
              <a:t>velkého množství dat</a:t>
            </a:r>
            <a:r>
              <a:rPr lang="cs-CZ" altLang="cs-CZ" sz="1800" dirty="0"/>
              <a:t> – typicky při připojení tiskárny, digitálního fotoaparátu, </a:t>
            </a:r>
            <a:r>
              <a:rPr lang="cs-CZ" altLang="cs-CZ" sz="1800" dirty="0" err="1"/>
              <a:t>flash</a:t>
            </a:r>
            <a:r>
              <a:rPr lang="cs-CZ" altLang="cs-CZ" sz="1800" dirty="0"/>
              <a:t> disku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Přenášená data nemusí být doručována </a:t>
            </a:r>
            <a:r>
              <a:rPr lang="cs-CZ" altLang="cs-CZ" sz="1800" b="1" dirty="0"/>
              <a:t>pravidelně</a:t>
            </a:r>
            <a:r>
              <a:rPr lang="cs-CZ" altLang="cs-CZ" sz="1800" dirty="0"/>
              <a:t> (na rozdíl např. od </a:t>
            </a:r>
            <a:r>
              <a:rPr lang="cs-CZ" altLang="cs-CZ" sz="1800" dirty="0" err="1"/>
              <a:t>streamovaného</a:t>
            </a:r>
            <a:r>
              <a:rPr lang="cs-CZ" altLang="cs-CZ" sz="1800" dirty="0"/>
              <a:t> zvuku nebo videa) a rychlost přenosu smí </a:t>
            </a:r>
            <a:r>
              <a:rPr lang="cs-CZ" altLang="cs-CZ" sz="1800" b="1" dirty="0"/>
              <a:t>kolísat</a:t>
            </a:r>
          </a:p>
          <a:p>
            <a:pPr eaLnBrk="1" hangingPunct="1">
              <a:lnSpc>
                <a:spcPct val="80000"/>
              </a:lnSpc>
            </a:pP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Šířka pásma, využitá hromadným přenosem, může být různá a záleží na ostatním provozu na sběrnici.</a:t>
            </a:r>
            <a:endParaRPr lang="cs-CZ" altLang="cs-CZ" sz="18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Objem dat může být ohromný a s tím stoupá pravděpodobnost chyby při přenosu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Tento přenosový režimu proto podporuje </a:t>
            </a:r>
            <a:r>
              <a:rPr lang="cs-CZ" altLang="cs-CZ" sz="1800" b="1" dirty="0"/>
              <a:t>detekci chyb</a:t>
            </a:r>
            <a:r>
              <a:rPr lang="cs-CZ" altLang="cs-CZ" sz="1800" dirty="0"/>
              <a:t> pomocí kontrolních součtů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Je třeba zajistit, aby se sběrnice </a:t>
            </a:r>
            <a:r>
              <a:rPr lang="cs-CZ" altLang="cs-CZ" sz="1800" b="1" dirty="0"/>
              <a:t>nezahltila</a:t>
            </a:r>
            <a:r>
              <a:rPr lang="cs-CZ" altLang="cs-CZ" sz="1800" dirty="0"/>
              <a:t> daty, která příjemce nestíhat zpracovat (např. externí disk nestíhá zapisovat přijímaná data), to je vyřešeno pomocí paketu PING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dirty="0"/>
              <a:t>Zasílaná data jsou rozdělena do paketů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dirty="0"/>
              <a:t>Před vyslání dalšího paketu dat je cílové zařízení otestováno paketem </a:t>
            </a:r>
            <a:r>
              <a:rPr lang="cs-CZ" altLang="cs-CZ" sz="1800" b="1" dirty="0"/>
              <a:t>PING</a:t>
            </a:r>
            <a:r>
              <a:rPr lang="cs-CZ" altLang="cs-CZ" sz="1800" dirty="0"/>
              <a:t>, zda je připraveno přijmout nová data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dirty="0"/>
              <a:t>Nepřipravené zařízení pošle odpověď NACK (negativní </a:t>
            </a:r>
            <a:r>
              <a:rPr lang="cs-CZ" altLang="cs-CZ" sz="1800" dirty="0" err="1"/>
              <a:t>acknowledge</a:t>
            </a:r>
            <a:r>
              <a:rPr lang="cs-CZ" altLang="cs-CZ" sz="1800" dirty="0"/>
              <a:t>), připravené zařízení odpoví zprávou ACK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Isochronní přenosový režim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Isochronní = 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trvalé přenosy, u nichž probíhá vytváření, přenos a zpracování dat v reálném čase</a:t>
            </a:r>
          </a:p>
          <a:p>
            <a:pPr eaLnBrk="1" hangingPunct="1">
              <a:lnSpc>
                <a:spcPct val="90000"/>
              </a:lnSpc>
            </a:pP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Tento druh přenosů je také nazýván proudový přenos v reálném čase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streaming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transfer).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Používá se pro doručování dat, jejichž přenosová rychlost nesmí kolísat a záleží na pravidelnosti přenosu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To je typické pro přenos </a:t>
            </a:r>
            <a:r>
              <a:rPr lang="cs-CZ" altLang="cs-CZ" sz="1800" dirty="0" err="1"/>
              <a:t>streamovaného</a:t>
            </a:r>
            <a:r>
              <a:rPr lang="cs-CZ" altLang="cs-CZ" sz="1800" dirty="0"/>
              <a:t> zvuku a videa</a:t>
            </a:r>
          </a:p>
          <a:p>
            <a:pPr eaLnBrk="1" hangingPunct="1">
              <a:lnSpc>
                <a:spcPct val="90000"/>
              </a:lnSpc>
            </a:pP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Typický příklad izochronních dat je digitálně zpracovaný hlas. Pokud není zajištěn stejnoměrný tok dat, objeví se ve výsledném zvuku výpadky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Neprovádí se žádná kontrola chyb doručených dat, protože opakované zasílání opravených dat by v proudu zvuku a videa neměla smysl (ztracená dat nelze zopakovat – například webkamera již ztracený snímek nevidí a znovu tedy neodvysílá)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Je tedy zaručeno plynulé doručování dat, ale je třeba počítat se ztrátami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Isochronní přenos má přednost před vším ostatním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Aby isochronní přenos nezablokoval celou přenosovou kapacitu je vždy 20</a:t>
            </a:r>
            <a:r>
              <a:rPr lang="en-US" altLang="cs-CZ" sz="1800" dirty="0"/>
              <a:t>% </a:t>
            </a:r>
            <a:r>
              <a:rPr lang="cs-CZ" altLang="cs-CZ" sz="1800" dirty="0"/>
              <a:t>rámce </a:t>
            </a:r>
            <a:r>
              <a:rPr lang="en-US" altLang="cs-CZ" sz="1800" dirty="0" err="1"/>
              <a:t>rezervov</a:t>
            </a:r>
            <a:r>
              <a:rPr lang="cs-CZ" altLang="cs-CZ" sz="1800" dirty="0" err="1"/>
              <a:t>áno</a:t>
            </a:r>
            <a:r>
              <a:rPr lang="cs-CZ" altLang="cs-CZ" sz="1800" dirty="0"/>
              <a:t> pro ostatní typy přenosů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70B7E8-CF2D-4488-855B-647B676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1AA2F0-2188-4F4C-9035-BEE09531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 každému USB zařízení je přistupováno pomocí USB adresy, která je zařízení přiřazena poté, co je zařízení připojeno a očíslováno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enumerated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během inventarizace sběrnice (bus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enumaration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Každé USB zařízení dále poskytuje jednu či více komunikačních rour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pipe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přes které komunikuje hostitelský systém se zařízením.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Každé zařízení musí poskytovat speciální komunikační rouru ke koncovému bodu 0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endpoint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která je použita pro řízení USB zařízení.</a:t>
            </a:r>
          </a:p>
          <a:p>
            <a:r>
              <a:rPr lang="cs-CZ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Endpoint</a:t>
            </a:r>
            <a:r>
              <a:rPr lang="cs-CZ" sz="1800" dirty="0">
                <a:solidFill>
                  <a:srgbClr val="333333"/>
                </a:solidFill>
                <a:latin typeface="Arial" panose="020B0604020202020204" pitchFamily="34" charset="0"/>
              </a:rPr>
              <a:t> je něco jako porty na transportní vrstvě modelu TCP/IP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Pipe = „potrubí“ nebo „roura“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Pro simulaci souběžného přenosu mezi několika zařízeními se používají </a:t>
            </a:r>
            <a:r>
              <a:rPr lang="cs-CZ" altLang="cs-CZ" sz="1800" b="1" dirty="0"/>
              <a:t>logické kanály</a:t>
            </a:r>
            <a:r>
              <a:rPr lang="cs-CZ" altLang="cs-CZ" sz="1800" dirty="0"/>
              <a:t> zvané </a:t>
            </a:r>
            <a:r>
              <a:rPr lang="cs-CZ" altLang="cs-CZ" sz="1800" dirty="0" err="1"/>
              <a:t>pipe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Každá </a:t>
            </a:r>
            <a:r>
              <a:rPr lang="cs-CZ" altLang="cs-CZ" sz="1800" dirty="0" err="1"/>
              <a:t>pipe</a:t>
            </a:r>
            <a:r>
              <a:rPr lang="cs-CZ" altLang="cs-CZ" sz="1800" dirty="0"/>
              <a:t> zabírá část celkové dostupné přenosové kapacity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Každá </a:t>
            </a:r>
            <a:r>
              <a:rPr lang="cs-CZ" altLang="cs-CZ" sz="1800" dirty="0" err="1"/>
              <a:t>pipe</a:t>
            </a:r>
            <a:r>
              <a:rPr lang="cs-CZ" altLang="cs-CZ" sz="1800" dirty="0"/>
              <a:t> končí v tzv. </a:t>
            </a:r>
            <a:r>
              <a:rPr lang="cs-CZ" altLang="cs-CZ" sz="1800" dirty="0" err="1"/>
              <a:t>Endpointu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Každé zařízení může otevřít několik </a:t>
            </a:r>
            <a:r>
              <a:rPr lang="cs-CZ" altLang="cs-CZ" sz="1800" dirty="0" err="1"/>
              <a:t>Endpointů</a:t>
            </a:r>
            <a:r>
              <a:rPr lang="cs-CZ" altLang="cs-CZ" sz="1800" dirty="0"/>
              <a:t> a tedy i několik </a:t>
            </a:r>
            <a:r>
              <a:rPr lang="cs-CZ" altLang="cs-CZ" sz="1800" dirty="0" err="1"/>
              <a:t>pipe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Každý </a:t>
            </a:r>
            <a:r>
              <a:rPr lang="cs-CZ" altLang="cs-CZ" sz="1800" dirty="0" err="1"/>
              <a:t>Endpoint</a:t>
            </a:r>
            <a:r>
              <a:rPr lang="cs-CZ" altLang="cs-CZ" sz="1800" dirty="0"/>
              <a:t> má svůj </a:t>
            </a:r>
            <a:r>
              <a:rPr lang="cs-CZ" altLang="cs-CZ" sz="1800" dirty="0" err="1"/>
              <a:t>EndpointDescriptor</a:t>
            </a:r>
            <a:r>
              <a:rPr lang="cs-CZ" altLang="cs-CZ" sz="1800" dirty="0"/>
              <a:t>, ve kterém je nakonfigurován směr přenosu (IN, OUT) a typ přenosu (</a:t>
            </a:r>
            <a:r>
              <a:rPr lang="cs-CZ" altLang="cs-CZ" sz="1800" dirty="0" err="1"/>
              <a:t>Control</a:t>
            </a:r>
            <a:r>
              <a:rPr lang="cs-CZ" altLang="cs-CZ" sz="1800" dirty="0"/>
              <a:t>, </a:t>
            </a:r>
            <a:r>
              <a:rPr lang="cs-CZ" altLang="cs-CZ" sz="1800" dirty="0" err="1"/>
              <a:t>Bulk</a:t>
            </a:r>
            <a:r>
              <a:rPr lang="cs-CZ" altLang="cs-CZ" sz="1800" dirty="0"/>
              <a:t>, Isochronní, </a:t>
            </a:r>
            <a:r>
              <a:rPr lang="cs-CZ" altLang="cs-CZ" sz="1800" dirty="0" err="1"/>
              <a:t>Interrupt</a:t>
            </a:r>
            <a:r>
              <a:rPr lang="cs-CZ" altLang="cs-CZ" sz="1800" dirty="0"/>
              <a:t>)</a:t>
            </a:r>
          </a:p>
          <a:p>
            <a:endParaRPr lang="cs-CZ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cs-CZ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033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USB je </a:t>
            </a:r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centrálně řízená sběrnice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kde veškeré datové přenosy inicializuje host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lang="cs-CZ" sz="1800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cs-CZ" altLang="cs-CZ" sz="1800" dirty="0"/>
              <a:t>USB je sběrnice jen s jedním zařízením typu Master, tj. všechny aktivity vycházejí z PC </a:t>
            </a:r>
          </a:p>
          <a:p>
            <a:pPr eaLnBrk="1" hangingPunct="1"/>
            <a:r>
              <a:rPr lang="cs-CZ" altLang="cs-CZ" sz="1800" dirty="0"/>
              <a:t>Vždy spolu komunikuje připojené zařízení a USB host </a:t>
            </a:r>
            <a:r>
              <a:rPr lang="cs-CZ" altLang="cs-CZ" sz="1800" dirty="0" err="1"/>
              <a:t>controller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Dvě připojená zařízení mezi sebou navzájem komunikovat nemohou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Data se vysílají</a:t>
            </a:r>
          </a:p>
          <a:p>
            <a:pPr lvl="1" eaLnBrk="1" hangingPunct="1"/>
            <a:r>
              <a:rPr lang="cs-CZ" altLang="cs-CZ" sz="1800" dirty="0"/>
              <a:t>v krátkých paketech o 8 bajtech </a:t>
            </a:r>
          </a:p>
          <a:p>
            <a:pPr lvl="1" eaLnBrk="1" hangingPunct="1"/>
            <a:r>
              <a:rPr lang="cs-CZ" altLang="cs-CZ" sz="1800" dirty="0"/>
              <a:t>delších paketech o délce až 256 bajtů. 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a přijímají</a:t>
            </a:r>
          </a:p>
          <a:p>
            <a:pPr lvl="1" eaLnBrk="1" hangingPunct="1"/>
            <a:r>
              <a:rPr lang="cs-CZ" altLang="cs-CZ" sz="1800" dirty="0"/>
              <a:t>PC může požadovat data od zařízení. </a:t>
            </a:r>
          </a:p>
          <a:p>
            <a:pPr lvl="1" eaLnBrk="1" hangingPunct="1"/>
            <a:r>
              <a:rPr lang="cs-CZ" altLang="cs-CZ" sz="1800" dirty="0"/>
              <a:t>Naopak žádné zařízení nemůže vysílat data samo od sebe. </a:t>
            </a:r>
          </a:p>
          <a:p>
            <a:pPr eaLnBrk="1" hangingPunct="1"/>
            <a:endParaRPr lang="cs-CZ" altLang="cs-CZ" sz="2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350149-BCB6-44D9-A6C4-4CA1D965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 transakce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B30573-C57A-4513-A3B6-AB4AE3AD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Většina sběrnicových transakcí (přenosů dat) sestává z vyslání až tří paketů.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Každá transakce začíná tím, že USB Host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vyšle USB paket popisující typ a směr přenosu, adresu zařízení a číslo koncového bodu (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endpoint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v zařízení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Tento paket je označen jako </a:t>
            </a:r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token paket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USB zařízení, které rozpozná svou adresu, se připraví k přenosu.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Směr přenosu, tedy zda jde o přenos dat ze zařízení do hostitelského systému nebo z hostitelského systému do zařízení, je určen token paketem.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Poté zdroj dat (zařízení nebo systém) vyšle datový paket nebo oznámí, že nemá žádná data k vyslání.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Transakce bývá ukončena tím, že příjemce (cíl dat) vyšle </a:t>
            </a:r>
            <a:r>
              <a:rPr lang="cs-CZ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handshake</a:t>
            </a:r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paket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kterým potvrdí úspěšnost přenosu.</a:t>
            </a:r>
            <a:endParaRPr lang="cs-CZ" dirty="0">
              <a:effectLst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39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Sériový 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430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/>
              <a:t>Pořadí přenosu datových bitů je od nejméně významného bitu (LSB) po bit nejvýznamnější (MSB)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Obě komunikující zařízení musí předem znát rychlost, jakou se data přenášejí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Komunikace je asynchronní – nepřenáší se žádný hodinový signál, který by určoval okamžik platnosti jednotlivých vysílaných datových bitů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Přijímač musí začít přijímat ve správný okamžik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Neprobíhá-li žádná komunikace, je signál držen v klidové úrovní (log. 1)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Přenos bajtu je zahájen startbitem (log. 0)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Startbit má opačnou úroveň než je klidová a oznamuje „konec klidu“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Přijímací stanice díky startbitu pozná začátek vysílání bajtu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Přijímací stanice reaguje na sestupnou hranu signálu (1</a:t>
            </a:r>
            <a:r>
              <a:rPr lang="en-US" altLang="cs-CZ" sz="1800">
                <a:sym typeface="Wingdings" panose="05000000000000000000" pitchFamily="2" charset="2"/>
              </a:rPr>
              <a:t></a:t>
            </a:r>
            <a:r>
              <a:rPr lang="cs-CZ" altLang="cs-CZ" sz="1800">
                <a:sym typeface="Wingdings" panose="05000000000000000000" pitchFamily="2" charset="2"/>
              </a:rPr>
              <a:t>0 startbit) spuštěním svých hodin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Hodiny přijímací stanice běží tak, aby přijímač vzorkoval vysílaná data přesně uprostřed jednotlivých bitových intervalů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Stopbit má stejnou logickou úroveň jako je úroveň klidová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Stopbit je vlastně nutný okamžik klidu, po kterém může přijít další startbit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Veškerý přenos dat se uskutečňuje v tzv. rámcích (</a:t>
            </a:r>
            <a:r>
              <a:rPr lang="cs-CZ" altLang="cs-CZ" sz="1800" dirty="0" err="1"/>
              <a:t>frame</a:t>
            </a:r>
            <a:r>
              <a:rPr lang="cs-CZ" altLang="cs-CZ" sz="1800" dirty="0"/>
              <a:t>), které trvají přesně 1 milisekundu v režimu </a:t>
            </a:r>
            <a:r>
              <a:rPr lang="cs-CZ" altLang="cs-CZ" sz="1800" dirty="0" err="1"/>
              <a:t>low</a:t>
            </a:r>
            <a:r>
              <a:rPr lang="cs-CZ" altLang="cs-CZ" sz="1800" dirty="0"/>
              <a:t>/full speed</a:t>
            </a:r>
          </a:p>
          <a:p>
            <a:pPr eaLnBrk="1" hangingPunct="1"/>
            <a:r>
              <a:rPr lang="cs-CZ" altLang="cs-CZ" sz="1800" dirty="0"/>
              <a:t>V režimu </a:t>
            </a:r>
            <a:r>
              <a:rPr lang="cs-CZ" altLang="cs-CZ" sz="1800" dirty="0" err="1"/>
              <a:t>high</a:t>
            </a:r>
            <a:r>
              <a:rPr lang="cs-CZ" altLang="cs-CZ" sz="1800" dirty="0"/>
              <a:t> speed se používá </a:t>
            </a:r>
            <a:r>
              <a:rPr lang="cs-CZ" altLang="cs-CZ" sz="1800" dirty="0" err="1"/>
              <a:t>microframe</a:t>
            </a:r>
            <a:r>
              <a:rPr lang="cs-CZ" altLang="cs-CZ" sz="1800" dirty="0"/>
              <a:t> (</a:t>
            </a:r>
            <a:r>
              <a:rPr lang="cs-CZ" altLang="cs-CZ" sz="1800" dirty="0" err="1"/>
              <a:t>mikrorámec</a:t>
            </a:r>
            <a:r>
              <a:rPr lang="cs-CZ" altLang="cs-CZ" sz="1800" dirty="0"/>
              <a:t>), který trvá 125 mikrosekund</a:t>
            </a:r>
          </a:p>
          <a:p>
            <a:pPr eaLnBrk="1" hangingPunct="1"/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Izochronní a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interrupt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endpointy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přistupují ke sběrnici pravidelně každých N (mikro)rámců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Uvnitř jednoho rámce mohou být postupně přenášeny pakety pro několik zařízení a přitom se mohou spolu vyskytovat pomalé (</a:t>
            </a:r>
            <a:r>
              <a:rPr lang="cs-CZ" altLang="cs-CZ" sz="1800" dirty="0" err="1"/>
              <a:t>low</a:t>
            </a:r>
            <a:r>
              <a:rPr lang="cs-CZ" altLang="cs-CZ" sz="1800" dirty="0"/>
              <a:t>-speed) i rychlé (full-speed) pakety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B3D2C-E2E9-4FF0-8B43-63927DDA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A84A0-2A68-46A0-9A6B-A3670A02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Hodinový signál se nevysílá, přenos je zakódován pomocí NRZI</a:t>
            </a:r>
          </a:p>
          <a:p>
            <a:pPr eaLnBrk="1" hangingPunct="1"/>
            <a:r>
              <a:rPr lang="cs-CZ" altLang="cs-CZ" sz="1800" dirty="0"/>
              <a:t>NRZI - Nuly v datech vedou ke změně úrovně, jedničky nechávají úroveň signálu beze změny.  </a:t>
            </a:r>
          </a:p>
          <a:p>
            <a:pPr eaLnBrk="1" hangingPunct="1"/>
            <a:r>
              <a:rPr lang="cs-CZ" altLang="cs-CZ" sz="1800" dirty="0"/>
              <a:t>Obsahuje-li původní datový tok šest po sobě jdoucích jedniček, přidá vysílač automaticky jednu nulu, aby se tím vynutila změna úrovně signálu. Přijímač tuto nulu z datového toku opět odstraní. </a:t>
            </a:r>
          </a:p>
          <a:p>
            <a:pPr eaLnBrk="1" hangingPunct="1"/>
            <a:r>
              <a:rPr lang="cs-CZ" altLang="cs-CZ" sz="1800" dirty="0"/>
              <a:t>Každý datový paket má za účelem synchronizace speciální zaváděcí bajt 00000001b </a:t>
            </a:r>
          </a:p>
          <a:p>
            <a:pPr eaLnBrk="1" hangingPunct="1"/>
            <a:r>
              <a:rPr lang="cs-CZ" altLang="cs-CZ" sz="1800" dirty="0"/>
              <a:t>Přijímač v důsledku kódování NRZI vidí několik střídajících se bitových stavů (nula je kódována jako reverzace), na které se může </a:t>
            </a:r>
            <a:r>
              <a:rPr lang="cs-CZ" altLang="cs-CZ" sz="1800" dirty="0" err="1"/>
              <a:t>zasynchronizovat</a:t>
            </a:r>
            <a:r>
              <a:rPr lang="cs-CZ" altLang="cs-CZ" sz="1800" dirty="0"/>
              <a:t> </a:t>
            </a:r>
          </a:p>
          <a:p>
            <a:pPr eaLnBrk="1" hangingPunct="1"/>
            <a:r>
              <a:rPr lang="cs-CZ" altLang="cs-CZ" sz="1800" dirty="0"/>
              <a:t>Díky této sekvenci také přijímač pozná, jakou rychlostí bude paket odvysílán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78327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USB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060575"/>
            <a:ext cx="8496300" cy="300513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USB kódování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116013" y="19891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116013" y="2636838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16013" y="20605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476375" y="2636838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76375" y="20605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1835150" y="2636838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V="1">
            <a:off x="2195513" y="20605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2195513" y="20605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2555875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V="1">
            <a:off x="2916238" y="20605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2916238" y="2636838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3276600" y="20605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3276600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3635375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3995738" y="20605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4356100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4716463" y="20605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5076825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5435600" y="20605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 flipV="1">
            <a:off x="5795963" y="20605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5795963" y="2636838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0" name="Line 26"/>
          <p:cNvSpPr>
            <a:spLocks noChangeShapeType="1"/>
          </p:cNvSpPr>
          <p:nvPr/>
        </p:nvSpPr>
        <p:spPr bwMode="auto">
          <a:xfrm>
            <a:off x="6156325" y="2636838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1" name="Line 27"/>
          <p:cNvSpPr>
            <a:spLocks noChangeShapeType="1"/>
          </p:cNvSpPr>
          <p:nvPr/>
        </p:nvSpPr>
        <p:spPr bwMode="auto">
          <a:xfrm>
            <a:off x="6516688" y="2636838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2" name="Line 28"/>
          <p:cNvSpPr>
            <a:spLocks noChangeShapeType="1"/>
          </p:cNvSpPr>
          <p:nvPr/>
        </p:nvSpPr>
        <p:spPr bwMode="auto">
          <a:xfrm>
            <a:off x="6877050" y="2636838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900113" y="2852738"/>
            <a:ext cx="676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   1    0   0    1    1    0    1   1   1   1    1   1    1     0    0   0   0</a:t>
            </a:r>
          </a:p>
        </p:txBody>
      </p:sp>
      <p:sp>
        <p:nvSpPr>
          <p:cNvPr id="29724" name="Line 30"/>
          <p:cNvSpPr>
            <a:spLocks noChangeShapeType="1"/>
          </p:cNvSpPr>
          <p:nvPr/>
        </p:nvSpPr>
        <p:spPr bwMode="auto">
          <a:xfrm>
            <a:off x="1116013" y="42211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5" name="Line 31"/>
          <p:cNvSpPr>
            <a:spLocks noChangeShapeType="1"/>
          </p:cNvSpPr>
          <p:nvPr/>
        </p:nvSpPr>
        <p:spPr bwMode="auto">
          <a:xfrm>
            <a:off x="1116013" y="4868863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6" name="Line 32"/>
          <p:cNvSpPr>
            <a:spLocks noChangeShapeType="1"/>
          </p:cNvSpPr>
          <p:nvPr/>
        </p:nvSpPr>
        <p:spPr bwMode="auto">
          <a:xfrm>
            <a:off x="1116013" y="4868863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7" name="Line 33"/>
          <p:cNvSpPr>
            <a:spLocks noChangeShapeType="1"/>
          </p:cNvSpPr>
          <p:nvPr/>
        </p:nvSpPr>
        <p:spPr bwMode="auto">
          <a:xfrm flipV="1">
            <a:off x="1476375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8" name="Line 35"/>
          <p:cNvSpPr>
            <a:spLocks noChangeShapeType="1"/>
          </p:cNvSpPr>
          <p:nvPr/>
        </p:nvSpPr>
        <p:spPr bwMode="auto">
          <a:xfrm>
            <a:off x="1476375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29" name="Line 36"/>
          <p:cNvSpPr>
            <a:spLocks noChangeShapeType="1"/>
          </p:cNvSpPr>
          <p:nvPr/>
        </p:nvSpPr>
        <p:spPr bwMode="auto">
          <a:xfrm flipV="1">
            <a:off x="1835150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0" name="Line 37"/>
          <p:cNvSpPr>
            <a:spLocks noChangeShapeType="1"/>
          </p:cNvSpPr>
          <p:nvPr/>
        </p:nvSpPr>
        <p:spPr bwMode="auto">
          <a:xfrm>
            <a:off x="1835150" y="486886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1" name="Line 38"/>
          <p:cNvSpPr>
            <a:spLocks noChangeShapeType="1"/>
          </p:cNvSpPr>
          <p:nvPr/>
        </p:nvSpPr>
        <p:spPr bwMode="auto">
          <a:xfrm>
            <a:off x="2195513" y="4868863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2" name="Line 39"/>
          <p:cNvSpPr>
            <a:spLocks noChangeShapeType="1"/>
          </p:cNvSpPr>
          <p:nvPr/>
        </p:nvSpPr>
        <p:spPr bwMode="auto">
          <a:xfrm>
            <a:off x="2555875" y="486886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3" name="Line 40"/>
          <p:cNvSpPr>
            <a:spLocks noChangeShapeType="1"/>
          </p:cNvSpPr>
          <p:nvPr/>
        </p:nvSpPr>
        <p:spPr bwMode="auto">
          <a:xfrm flipV="1">
            <a:off x="2916238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4" name="Line 41"/>
          <p:cNvSpPr>
            <a:spLocks noChangeShapeType="1"/>
          </p:cNvSpPr>
          <p:nvPr/>
        </p:nvSpPr>
        <p:spPr bwMode="auto">
          <a:xfrm>
            <a:off x="2916238" y="4292600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5" name="Line 42"/>
          <p:cNvSpPr>
            <a:spLocks noChangeShapeType="1"/>
          </p:cNvSpPr>
          <p:nvPr/>
        </p:nvSpPr>
        <p:spPr bwMode="auto">
          <a:xfrm>
            <a:off x="3276600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6" name="Line 43"/>
          <p:cNvSpPr>
            <a:spLocks noChangeShapeType="1"/>
          </p:cNvSpPr>
          <p:nvPr/>
        </p:nvSpPr>
        <p:spPr bwMode="auto">
          <a:xfrm>
            <a:off x="3635375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7" name="Line 44"/>
          <p:cNvSpPr>
            <a:spLocks noChangeShapeType="1"/>
          </p:cNvSpPr>
          <p:nvPr/>
        </p:nvSpPr>
        <p:spPr bwMode="auto">
          <a:xfrm>
            <a:off x="3995738" y="4292600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8" name="Line 45"/>
          <p:cNvSpPr>
            <a:spLocks noChangeShapeType="1"/>
          </p:cNvSpPr>
          <p:nvPr/>
        </p:nvSpPr>
        <p:spPr bwMode="auto">
          <a:xfrm>
            <a:off x="4356100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39" name="Line 46"/>
          <p:cNvSpPr>
            <a:spLocks noChangeShapeType="1"/>
          </p:cNvSpPr>
          <p:nvPr/>
        </p:nvSpPr>
        <p:spPr bwMode="auto">
          <a:xfrm>
            <a:off x="4716463" y="4292600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0" name="Line 47"/>
          <p:cNvSpPr>
            <a:spLocks noChangeShapeType="1"/>
          </p:cNvSpPr>
          <p:nvPr/>
        </p:nvSpPr>
        <p:spPr bwMode="auto">
          <a:xfrm>
            <a:off x="5076825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diamond" w="sm" len="sm"/>
            <a:tailEnd type="diamond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1" name="Line 49"/>
          <p:cNvSpPr>
            <a:spLocks noChangeShapeType="1"/>
          </p:cNvSpPr>
          <p:nvPr/>
        </p:nvSpPr>
        <p:spPr bwMode="auto">
          <a:xfrm flipV="1">
            <a:off x="5435600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2" name="Line 50"/>
          <p:cNvSpPr>
            <a:spLocks noChangeShapeType="1"/>
          </p:cNvSpPr>
          <p:nvPr/>
        </p:nvSpPr>
        <p:spPr bwMode="auto">
          <a:xfrm>
            <a:off x="5435600" y="486886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3" name="Line 51"/>
          <p:cNvSpPr>
            <a:spLocks noChangeShapeType="1"/>
          </p:cNvSpPr>
          <p:nvPr/>
        </p:nvSpPr>
        <p:spPr bwMode="auto">
          <a:xfrm>
            <a:off x="5795963" y="4868863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4" name="Line 52"/>
          <p:cNvSpPr>
            <a:spLocks noChangeShapeType="1"/>
          </p:cNvSpPr>
          <p:nvPr/>
        </p:nvSpPr>
        <p:spPr bwMode="auto">
          <a:xfrm flipV="1">
            <a:off x="6156325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5" name="Line 53"/>
          <p:cNvSpPr>
            <a:spLocks noChangeShapeType="1"/>
          </p:cNvSpPr>
          <p:nvPr/>
        </p:nvSpPr>
        <p:spPr bwMode="auto">
          <a:xfrm flipV="1">
            <a:off x="6516688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6" name="Line 54"/>
          <p:cNvSpPr>
            <a:spLocks noChangeShapeType="1"/>
          </p:cNvSpPr>
          <p:nvPr/>
        </p:nvSpPr>
        <p:spPr bwMode="auto">
          <a:xfrm>
            <a:off x="6156325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7" name="Line 55"/>
          <p:cNvSpPr>
            <a:spLocks noChangeShapeType="1"/>
          </p:cNvSpPr>
          <p:nvPr/>
        </p:nvSpPr>
        <p:spPr bwMode="auto">
          <a:xfrm>
            <a:off x="6516688" y="4868863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8" name="Line 56"/>
          <p:cNvSpPr>
            <a:spLocks noChangeShapeType="1"/>
          </p:cNvSpPr>
          <p:nvPr/>
        </p:nvSpPr>
        <p:spPr bwMode="auto">
          <a:xfrm>
            <a:off x="6877050" y="42926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49" name="Line 57"/>
          <p:cNvSpPr>
            <a:spLocks noChangeShapeType="1"/>
          </p:cNvSpPr>
          <p:nvPr/>
        </p:nvSpPr>
        <p:spPr bwMode="auto">
          <a:xfrm flipV="1">
            <a:off x="6877050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50" name="Line 58"/>
          <p:cNvSpPr>
            <a:spLocks noChangeShapeType="1"/>
          </p:cNvSpPr>
          <p:nvPr/>
        </p:nvSpPr>
        <p:spPr bwMode="auto">
          <a:xfrm flipV="1">
            <a:off x="7235825" y="42926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51" name="Freeform 60"/>
          <p:cNvSpPr>
            <a:spLocks/>
          </p:cNvSpPr>
          <p:nvPr/>
        </p:nvSpPr>
        <p:spPr bwMode="auto">
          <a:xfrm>
            <a:off x="5843588" y="3141663"/>
            <a:ext cx="241300" cy="1439862"/>
          </a:xfrm>
          <a:custGeom>
            <a:avLst/>
            <a:gdLst>
              <a:gd name="T0" fmla="*/ 2147483647 w 152"/>
              <a:gd name="T1" fmla="*/ 0 h 907"/>
              <a:gd name="T2" fmla="*/ 2147483647 w 152"/>
              <a:gd name="T3" fmla="*/ 2147483647 h 907"/>
              <a:gd name="T4" fmla="*/ 2147483647 w 152"/>
              <a:gd name="T5" fmla="*/ 2147483647 h 9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907">
                <a:moveTo>
                  <a:pt x="61" y="0"/>
                </a:moveTo>
                <a:cubicBezTo>
                  <a:pt x="30" y="174"/>
                  <a:pt x="0" y="348"/>
                  <a:pt x="15" y="499"/>
                </a:cubicBezTo>
                <a:cubicBezTo>
                  <a:pt x="30" y="650"/>
                  <a:pt x="91" y="778"/>
                  <a:pt x="152" y="9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52" name="Text Box 61"/>
          <p:cNvSpPr txBox="1">
            <a:spLocks noChangeArrowheads="1"/>
          </p:cNvSpPr>
          <p:nvPr/>
        </p:nvSpPr>
        <p:spPr bwMode="auto">
          <a:xfrm>
            <a:off x="3635375" y="55165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Přidaná hrana</a:t>
            </a:r>
          </a:p>
        </p:txBody>
      </p:sp>
      <p:sp>
        <p:nvSpPr>
          <p:cNvPr id="29753" name="Line 62"/>
          <p:cNvSpPr>
            <a:spLocks noChangeShapeType="1"/>
          </p:cNvSpPr>
          <p:nvPr/>
        </p:nvSpPr>
        <p:spPr bwMode="auto">
          <a:xfrm flipV="1">
            <a:off x="4572000" y="4652963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54" name="Text Box 63"/>
          <p:cNvSpPr txBox="1">
            <a:spLocks noChangeArrowheads="1"/>
          </p:cNvSpPr>
          <p:nvPr/>
        </p:nvSpPr>
        <p:spPr bwMode="auto">
          <a:xfrm>
            <a:off x="827088" y="15573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Data</a:t>
            </a:r>
          </a:p>
        </p:txBody>
      </p:sp>
      <p:sp>
        <p:nvSpPr>
          <p:cNvPr id="29755" name="Text Box 64"/>
          <p:cNvSpPr txBox="1">
            <a:spLocks noChangeArrowheads="1"/>
          </p:cNvSpPr>
          <p:nvPr/>
        </p:nvSpPr>
        <p:spPr bwMode="auto">
          <a:xfrm>
            <a:off x="827088" y="38608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NRZI</a:t>
            </a:r>
          </a:p>
        </p:txBody>
      </p:sp>
      <p:sp>
        <p:nvSpPr>
          <p:cNvPr id="29756" name="Freeform 65"/>
          <p:cNvSpPr>
            <a:spLocks/>
          </p:cNvSpPr>
          <p:nvPr/>
        </p:nvSpPr>
        <p:spPr bwMode="auto">
          <a:xfrm>
            <a:off x="2987675" y="3213100"/>
            <a:ext cx="239713" cy="1368425"/>
          </a:xfrm>
          <a:custGeom>
            <a:avLst/>
            <a:gdLst>
              <a:gd name="T0" fmla="*/ 2147483647 w 151"/>
              <a:gd name="T1" fmla="*/ 0 h 862"/>
              <a:gd name="T2" fmla="*/ 2147483647 w 151"/>
              <a:gd name="T3" fmla="*/ 2147483647 h 862"/>
              <a:gd name="T4" fmla="*/ 0 w 151"/>
              <a:gd name="T5" fmla="*/ 2147483647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" h="862">
                <a:moveTo>
                  <a:pt x="91" y="0"/>
                </a:moveTo>
                <a:cubicBezTo>
                  <a:pt x="121" y="132"/>
                  <a:pt x="151" y="264"/>
                  <a:pt x="136" y="408"/>
                </a:cubicBezTo>
                <a:cubicBezTo>
                  <a:pt x="121" y="552"/>
                  <a:pt x="60" y="707"/>
                  <a:pt x="0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DCAECE-80A8-4D6E-B0E3-F28299A8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 pakety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1C4E8C-AD57-47F7-A65E-056B3D62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Každý datový paket má na začátku zaváděcí bajt (00000001b) kvůli synchronizaci. Přijímač tak vidí, díky kódování NRZI, několik střídajících se stavů, na které se může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zasynchronizovat</a:t>
            </a:r>
            <a:endParaRPr lang="cs-CZ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Posílaná data se vysílají a přijímají v paketech, přičemž má každý paket svou hlavičku (Packet ID  - PID).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Hlavička rozlišuje o jaký paket se jedná a může to být jeden ze čtyř typů 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Druhy PID v USB 2.0 </a:t>
            </a:r>
          </a:p>
          <a:p>
            <a:pPr lvl="1"/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IN, OUT, SOF, SETUP </a:t>
            </a:r>
          </a:p>
          <a:p>
            <a:pPr lvl="1"/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DATA0, DATA1, DATA2, MDATA </a:t>
            </a:r>
          </a:p>
          <a:p>
            <a:pPr lvl="1"/>
            <a:r>
              <a:rPr lang="cs-CZ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Handshake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ACK, NAK, STALL, NYET </a:t>
            </a:r>
          </a:p>
          <a:p>
            <a:pPr lvl="1"/>
            <a:r>
              <a:rPr lang="cs-CZ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Special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PRE, ERR, SPLIT, PING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32232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B7D79-D78C-439F-9889-ECD16E9A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 pakety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2EAC56-8CCB-496E-89E2-3B35CAA7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14" y="1628800"/>
            <a:ext cx="8229600" cy="5106962"/>
          </a:xfrm>
        </p:spPr>
        <p:txBody>
          <a:bodyPr/>
          <a:lstStyle/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Každá transakce začíná tím, že USB Host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vyšle </a:t>
            </a:r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paket</a:t>
            </a: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je přenos dat do PC, OUT je přenos dat z počítače.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SOF (Start of Frame) je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počátek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rámce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SETUP se používá pro kontrolní přenosy</a:t>
            </a:r>
            <a:endParaRPr lang="cs-CZ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cs-CZ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cs-CZ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Datové pakety 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mají zhruba stejný význam, posílají se postupně za sebou, což značí jejich číslo (DATA0, DATA1, DATA2)</a:t>
            </a:r>
          </a:p>
          <a:p>
            <a:endParaRPr lang="cs-CZ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Pakety typu </a:t>
            </a:r>
            <a:r>
              <a:rPr lang="cs-CZ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Handshake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se užívají pro kontrolu přenosu. Např. ACK znamená potvrzení bezchybného přijetí paketu, NYET má ekvivalentní význam, dále ale doplňuje, že koncový bod nemůže zrovna přijmout další paket. NACK vypovídá o špatně přijatých datech a STALL sděluje jinou chybu v komunikaci (například zařízení nepodporuje funkci, kterou po něm žádáme)</a:t>
            </a:r>
          </a:p>
          <a:p>
            <a:pPr marL="0" indent="0">
              <a:buNone/>
            </a:pPr>
            <a:endParaRPr lang="cs-CZ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Ve skupině paketů typu </a:t>
            </a:r>
            <a:r>
              <a:rPr lang="cs-CZ" sz="18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Special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jsou PID, která slouží ke zkoušení trasy, její rychlosti apod (je zde také paket PING pro test schopnosti přijmout data při </a:t>
            </a:r>
            <a:r>
              <a:rPr lang="cs-CZ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bulk</a:t>
            </a:r>
            <a:r>
              <a:rPr lang="cs-CZ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přenosu)</a:t>
            </a:r>
          </a:p>
          <a:p>
            <a:endParaRPr lang="cs-CZ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cs-CZ" sz="1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3930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USB</a:t>
            </a:r>
          </a:p>
        </p:txBody>
      </p:sp>
      <p:sp>
        <p:nvSpPr>
          <p:cNvPr id="41987" name="Zástupný symbol pro obsah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Popis navázání USB komunikace je extrémně složitý, celý protokol je popsán na stovkách stránek dokumentace a není možné si ho zde ve zkratce popsat</a:t>
            </a:r>
          </a:p>
          <a:p>
            <a:pPr eaLnBrk="1" hangingPunct="1"/>
            <a:r>
              <a:rPr lang="cs-CZ" altLang="cs-CZ" sz="2100" dirty="0"/>
              <a:t>Amatér téměř nemá šanci vyrobit vlastní zařízení, které by se připojovalo k USB</a:t>
            </a:r>
          </a:p>
          <a:p>
            <a:pPr eaLnBrk="1" hangingPunct="1"/>
            <a:r>
              <a:rPr lang="cs-CZ" altLang="cs-CZ" sz="2100" dirty="0"/>
              <a:t>Je nutné použít předpřipravený hardware a softwarové knihovny </a:t>
            </a:r>
          </a:p>
          <a:p>
            <a:pPr eaLnBrk="1" hangingPunct="1"/>
            <a:r>
              <a:rPr lang="cs-CZ" altLang="cs-CZ" sz="2100" dirty="0"/>
              <a:t>Každé zařízení musí mít své ID a ID výrobce – to je pro amatérského konstruktéra docela problém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USB 2.0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b="1" dirty="0"/>
              <a:t>Připojená zařízení mohou komunikovat třemi různými rychlostmi</a:t>
            </a:r>
          </a:p>
          <a:p>
            <a:pPr eaLnBrk="1" hangingPunct="1">
              <a:lnSpc>
                <a:spcPct val="90000"/>
              </a:lnSpc>
            </a:pPr>
            <a:endParaRPr lang="cs-CZ" altLang="cs-CZ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b="1" dirty="0" err="1"/>
              <a:t>Low</a:t>
            </a:r>
            <a:r>
              <a:rPr lang="cs-CZ" altLang="cs-CZ" b="1" dirty="0"/>
              <a:t> speed  </a:t>
            </a:r>
            <a:r>
              <a:rPr lang="cs-CZ" altLang="cs-CZ" dirty="0"/>
              <a:t>- 1.5Mb/s (klávesnice, myši, herní zařízení)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b="1" dirty="0"/>
              <a:t>Full speed </a:t>
            </a:r>
            <a:r>
              <a:rPr lang="cs-CZ" altLang="cs-CZ" dirty="0"/>
              <a:t>- 12Mb/s (zvuková zařízení, komprimované video, senzory)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b="1" dirty="0" err="1"/>
              <a:t>High</a:t>
            </a:r>
            <a:r>
              <a:rPr lang="cs-CZ" altLang="cs-CZ" b="1" dirty="0"/>
              <a:t> speed </a:t>
            </a:r>
            <a:r>
              <a:rPr lang="cs-CZ" altLang="cs-CZ" dirty="0"/>
              <a:t>- 480Mb/s (disky, </a:t>
            </a:r>
            <a:r>
              <a:rPr lang="cs-CZ" altLang="cs-CZ" dirty="0" err="1"/>
              <a:t>flash</a:t>
            </a:r>
            <a:r>
              <a:rPr lang="cs-CZ" altLang="cs-CZ" dirty="0"/>
              <a:t> paměti, video zařízení, Wifi moduly)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USB 3.0</a:t>
            </a:r>
          </a:p>
        </p:txBody>
      </p:sp>
      <p:sp>
        <p:nvSpPr>
          <p:cNvPr id="43011" name="Zástupný symbol pro obsah 2"/>
          <p:cNvSpPr>
            <a:spLocks noGrp="1"/>
          </p:cNvSpPr>
          <p:nvPr>
            <p:ph idx="4294967295"/>
          </p:nvPr>
        </p:nvSpPr>
        <p:spPr>
          <a:xfrm>
            <a:off x="430559" y="1385326"/>
            <a:ext cx="8291513" cy="34838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Vodiče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Nová verze sběrnice má </a:t>
            </a:r>
            <a:r>
              <a:rPr lang="cs-CZ" altLang="cs-CZ" sz="1400" b="1" dirty="0"/>
              <a:t>8 vodičů</a:t>
            </a:r>
            <a:r>
              <a:rPr lang="cs-CZ" altLang="cs-CZ" sz="14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Oproti USB 2.0 přibyly dva diferenciální páry  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200" b="1" dirty="0"/>
              <a:t>SSTX</a:t>
            </a:r>
            <a:r>
              <a:rPr lang="cs-CZ" altLang="cs-CZ" sz="1200" dirty="0"/>
              <a:t> (+/-) - kroucený pár pro Super Speed ve směru vysílání  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200" b="1" dirty="0"/>
              <a:t>SSRX</a:t>
            </a:r>
            <a:r>
              <a:rPr lang="cs-CZ" altLang="cs-CZ" sz="1200" dirty="0"/>
              <a:t> (+/-)   kroucený pár pro Super Speed ve směru příjmu.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Dva vodiče Data(+/-) slouží pro zpětnou kompatibilitu s USB 2.0 a jsou obousměrné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Zbylé dva vodiče jsou napájecí.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Zásadní rozdíl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USB 1.1 a 2.0 je </a:t>
            </a:r>
            <a:r>
              <a:rPr lang="cs-CZ" altLang="cs-CZ" sz="1400" b="1" dirty="0" err="1"/>
              <a:t>poloduplexní</a:t>
            </a:r>
            <a:r>
              <a:rPr lang="cs-CZ" altLang="cs-CZ" sz="1400" dirty="0"/>
              <a:t> a používá jeden pár datových vodičů (Data+ a Data-). Maximální rychlost </a:t>
            </a:r>
            <a:r>
              <a:rPr lang="cs-CZ" altLang="cs-CZ" sz="1400" b="1" dirty="0"/>
              <a:t>480 Mb/s </a:t>
            </a:r>
            <a:r>
              <a:rPr lang="cs-CZ" altLang="cs-CZ" sz="1400" dirty="0"/>
              <a:t>(</a:t>
            </a:r>
            <a:r>
              <a:rPr lang="cs-CZ" altLang="cs-CZ" sz="1400" dirty="0" err="1"/>
              <a:t>High</a:t>
            </a:r>
            <a:r>
              <a:rPr lang="cs-CZ" altLang="cs-CZ" sz="1400" dirty="0"/>
              <a:t> Speed)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Používalo se NRZI kódování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4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USB 3.0 je </a:t>
            </a:r>
            <a:r>
              <a:rPr lang="cs-CZ" altLang="cs-CZ" sz="1400" b="1" dirty="0"/>
              <a:t>plně duplexní </a:t>
            </a:r>
            <a:r>
              <a:rPr lang="cs-CZ" altLang="cs-CZ" sz="1400" dirty="0"/>
              <a:t>a používá </a:t>
            </a:r>
            <a:r>
              <a:rPr lang="cs-CZ" altLang="cs-CZ" sz="1400" b="1" dirty="0"/>
              <a:t>další nové dva páry datových vodičů </a:t>
            </a:r>
            <a:r>
              <a:rPr lang="cs-CZ" altLang="cs-CZ" sz="1400" dirty="0"/>
              <a:t>(SSTX+, SSTX-, SSRX+, SSRX-).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Na těchto nových vodičích se používá kódování 8b10b v novém režimu </a:t>
            </a:r>
            <a:r>
              <a:rPr lang="cs-CZ" altLang="cs-CZ" sz="1400" b="1" dirty="0" err="1"/>
              <a:t>SuperSpeed</a:t>
            </a:r>
            <a:endParaRPr lang="cs-CZ" altLang="cs-CZ" sz="14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Nový režim </a:t>
            </a:r>
            <a:r>
              <a:rPr lang="cs-CZ" altLang="cs-CZ" sz="1400" b="1" dirty="0" err="1"/>
              <a:t>SuperSpeed</a:t>
            </a:r>
            <a:r>
              <a:rPr lang="cs-CZ" altLang="cs-CZ" sz="1400" dirty="0"/>
              <a:t> - Maximální rychlost teoretická </a:t>
            </a:r>
            <a:r>
              <a:rPr lang="cs-CZ" altLang="cs-CZ" sz="1400" b="1" dirty="0"/>
              <a:t>5 </a:t>
            </a:r>
            <a:r>
              <a:rPr lang="cs-CZ" altLang="cs-CZ" sz="1400" b="1" dirty="0" err="1"/>
              <a:t>Gb</a:t>
            </a:r>
            <a:r>
              <a:rPr lang="cs-CZ" altLang="cs-CZ" sz="1400" b="1" dirty="0"/>
              <a:t>/s</a:t>
            </a:r>
            <a:r>
              <a:rPr lang="cs-CZ" altLang="cs-CZ" sz="1400" dirty="0"/>
              <a:t>, reálná 3,2 </a:t>
            </a:r>
            <a:r>
              <a:rPr lang="cs-CZ" altLang="cs-CZ" sz="1400" dirty="0" err="1"/>
              <a:t>Gb</a:t>
            </a:r>
            <a:r>
              <a:rPr lang="cs-CZ" altLang="cs-CZ" sz="1400" dirty="0"/>
              <a:t>/s (400 MB/s)</a:t>
            </a:r>
          </a:p>
        </p:txBody>
      </p:sp>
      <p:pic>
        <p:nvPicPr>
          <p:cNvPr id="43012" name="Picture 2" descr="USB ozna&amp;ccaron;ení signál&amp;uring; na vodi&amp;ccaron;í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33924"/>
            <a:ext cx="4535487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Konektory USB 3.0</a:t>
            </a:r>
          </a:p>
        </p:txBody>
      </p:sp>
      <p:sp>
        <p:nvSpPr>
          <p:cNvPr id="44035" name="Zástupný symbol pro obsah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cs-CZ" altLang="cs-CZ" sz="1900"/>
              <a:t>konektory pro USB 3.0 </a:t>
            </a:r>
            <a:r>
              <a:rPr lang="cs-CZ" altLang="cs-CZ" sz="1900" b="1"/>
              <a:t>nejsou zpětně kompatibilní </a:t>
            </a:r>
            <a:r>
              <a:rPr lang="cs-CZ" altLang="cs-CZ" sz="1900"/>
              <a:t>s konektory USB 1.1 a 2.0, s výjimkou konektoru USB 3.0 typ A</a:t>
            </a:r>
          </a:p>
          <a:p>
            <a:pPr eaLnBrk="1" hangingPunct="1"/>
            <a:r>
              <a:rPr lang="cs-CZ" altLang="cs-CZ" sz="2000"/>
              <a:t>Po zavedení USB 3.0 došlo k barevnému odlišení u A konektorů – plastový „jazýček“ uvnitř konektoru se dělá z jasně modrého materiálu, zatímco u USB 2.0 je černý</a:t>
            </a:r>
            <a:endParaRPr lang="cs-CZ" altLang="cs-CZ" sz="1900"/>
          </a:p>
          <a:p>
            <a:pPr eaLnBrk="1" hangingPunct="1"/>
            <a:endParaRPr lang="cs-CZ" altLang="cs-CZ"/>
          </a:p>
        </p:txBody>
      </p:sp>
      <p:pic>
        <p:nvPicPr>
          <p:cNvPr id="44036" name="Picture 2" descr="Typy USB 3.0 konektor&amp;uring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89363"/>
            <a:ext cx="7286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RS-232</a:t>
            </a:r>
          </a:p>
        </p:txBody>
      </p:sp>
      <p:pic>
        <p:nvPicPr>
          <p:cNvPr id="7171" name="Picture 5" descr="500px-Rs232_communication_(sk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916113"/>
            <a:ext cx="7848600" cy="1820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adpis 1"/>
          <p:cNvSpPr>
            <a:spLocks noGrp="1"/>
          </p:cNvSpPr>
          <p:nvPr>
            <p:ph type="title" idx="4294967295"/>
          </p:nvPr>
        </p:nvSpPr>
        <p:spPr>
          <a:xfrm>
            <a:off x="473075" y="188913"/>
            <a:ext cx="8229600" cy="1143000"/>
          </a:xfrm>
        </p:spPr>
        <p:txBody>
          <a:bodyPr anchor="ctr"/>
          <a:lstStyle/>
          <a:p>
            <a:pPr eaLnBrk="1" hangingPunct="1"/>
            <a:r>
              <a:rPr lang="cs-CZ" altLang="cs-CZ"/>
              <a:t>Konektory a vodiče</a:t>
            </a:r>
          </a:p>
        </p:txBody>
      </p:sp>
      <p:pic>
        <p:nvPicPr>
          <p:cNvPr id="45059" name="Picture 2" descr="Konektor USB 3.0 typ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23812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Konektor USB 3.0 typ 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00213"/>
            <a:ext cx="1905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6" descr="Konektor USB 3.0 typ micro 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068763"/>
            <a:ext cx="39719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" descr="Konektor USB 3.0 typ micro 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300663"/>
            <a:ext cx="38211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ulka 2"/>
          <p:cNvGraphicFramePr>
            <a:graphicFrameLocks noGrp="1"/>
          </p:cNvGraphicFramePr>
          <p:nvPr/>
        </p:nvGraphicFramePr>
        <p:xfrm>
          <a:off x="5148263" y="1700213"/>
          <a:ext cx="3894137" cy="43561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VBUS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Napájení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D-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-  (USB 2.0)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D+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+  (USB 2.0)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GND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Zem pro napájení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StdB_SSTX-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SuperSpeed data vysílání - 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StdB_SSTX+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SuperSpeed data vysílání + 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GND_DRAIN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Zem pro data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StdB_SSRX-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SuperSpeed data příjem - 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StdB_SSRX+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SuperSpeed data přijem +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DPWR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Napájení ze zařízení 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DGND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Zem od DPWR 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Obal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Stínění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cs-CZ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Stínění</a:t>
                      </a: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USB 3.0 kabel v &amp;rcaron;e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61912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USB 3.0 - vlastnosti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cs-CZ" sz="2100" b="1" dirty="0"/>
              <a:t>Maximální délka</a:t>
            </a:r>
            <a:r>
              <a:rPr lang="cs-CZ" sz="2100" dirty="0"/>
              <a:t> kabelu USB 3.0 mezi zařízeními jsou </a:t>
            </a:r>
            <a:r>
              <a:rPr lang="cs-CZ" sz="2100" b="1" dirty="0"/>
              <a:t>3m.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/>
              <a:t>Celkem lze k jednomu řadiči připojit </a:t>
            </a:r>
            <a:r>
              <a:rPr lang="cs-CZ" sz="2100" b="1" dirty="0"/>
              <a:t>až 127 USB zařízení.</a:t>
            </a:r>
            <a:r>
              <a:rPr lang="cs-CZ" sz="21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b="1" dirty="0"/>
              <a:t>Standardní proud </a:t>
            </a:r>
            <a:r>
              <a:rPr lang="cs-CZ" sz="2100" dirty="0"/>
              <a:t> z USB 3.0 portu je </a:t>
            </a:r>
            <a:r>
              <a:rPr lang="cs-CZ" sz="2100" b="1" dirty="0"/>
              <a:t>150 mA</a:t>
            </a:r>
            <a:r>
              <a:rPr lang="cs-CZ" sz="2100" dirty="0"/>
              <a:t> a port si může požádat o zvýšení na maximálních </a:t>
            </a:r>
            <a:r>
              <a:rPr lang="cs-CZ" sz="2100" b="1" dirty="0"/>
              <a:t>900mA</a:t>
            </a:r>
            <a:r>
              <a:rPr lang="cs-CZ" sz="21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/>
              <a:t>Minimální napájecí napětí na zařízení se snižuje z 4,4V na 4V</a:t>
            </a:r>
          </a:p>
          <a:p>
            <a:pPr eaLnBrk="1" hangingPunct="1">
              <a:lnSpc>
                <a:spcPct val="80000"/>
              </a:lnSpc>
              <a:defRPr/>
            </a:pPr>
            <a:endParaRPr lang="cs-CZ" sz="2100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u="sng" dirty="0"/>
              <a:t>Kdo to využije 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/>
              <a:t>USB 3.0  je velmi vhodné pro připojování externích pevných disků.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/>
              <a:t>Dosahuje prakticky stejné možné přenosové rychlosti jako </a:t>
            </a:r>
            <a:r>
              <a:rPr lang="cs-CZ" sz="2100" dirty="0" err="1"/>
              <a:t>eSATA</a:t>
            </a:r>
            <a:r>
              <a:rPr lang="cs-CZ" sz="2100" dirty="0"/>
              <a:t> (až 300 MB/s)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/>
              <a:t>přitom je možné disk z USB napájet a připojovat za běhu počítače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 err="1"/>
              <a:t>eSATA</a:t>
            </a:r>
            <a:r>
              <a:rPr lang="cs-CZ" sz="2100" dirty="0"/>
              <a:t> nepodporuje funkci </a:t>
            </a:r>
            <a:r>
              <a:rPr lang="cs-CZ" sz="2100" dirty="0" err="1"/>
              <a:t>Plug</a:t>
            </a:r>
            <a:r>
              <a:rPr lang="cs-CZ" sz="2100" dirty="0"/>
              <a:t>-n-Play, takže po připojení disku musíte počítač restartovat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sz="2100" dirty="0" err="1"/>
              <a:t>eSATA</a:t>
            </a:r>
            <a:r>
              <a:rPr lang="cs-CZ" sz="2100" dirty="0"/>
              <a:t> kabely jsou obvykle kratší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USB 3.1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229600" cy="4806082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Nový standard z roku 2013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Oproti USB 3.0 se přenosová rychlost zvýšila na dvojnásobek – tedy </a:t>
            </a:r>
            <a:r>
              <a:rPr lang="cs-CZ" sz="3300" b="1" dirty="0"/>
              <a:t>10 </a:t>
            </a:r>
            <a:r>
              <a:rPr lang="cs-CZ" sz="3300" b="1" dirty="0" err="1"/>
              <a:t>Gb</a:t>
            </a:r>
            <a:r>
              <a:rPr lang="cs-CZ" sz="3300" b="1" dirty="0"/>
              <a:t>/s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Nový režim se nazývá </a:t>
            </a:r>
            <a:r>
              <a:rPr lang="cs-CZ" sz="3300" b="1" dirty="0" err="1"/>
              <a:t>SuperSpeed</a:t>
            </a:r>
            <a:r>
              <a:rPr lang="cs-CZ" sz="3300" b="1" dirty="0"/>
              <a:t>+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Starší původní USB3.0 dnes můžeme také najít pod označením </a:t>
            </a:r>
            <a:r>
              <a:rPr lang="cs-CZ" sz="3300" b="1" dirty="0"/>
              <a:t>USB 3.1 Gen1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Nové USB 3.1 s rychlostí 10 </a:t>
            </a:r>
            <a:r>
              <a:rPr lang="cs-CZ" sz="3300" dirty="0" err="1"/>
              <a:t>Gb</a:t>
            </a:r>
            <a:r>
              <a:rPr lang="cs-CZ" sz="3300" dirty="0"/>
              <a:t>/s pak můžeme jednoznačněji identifikovat jako </a:t>
            </a:r>
            <a:r>
              <a:rPr lang="cs-CZ" sz="3300" b="1" dirty="0"/>
              <a:t>USB 3.1. Gen2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Zaveden nový konektor </a:t>
            </a:r>
            <a:r>
              <a:rPr lang="cs-CZ" sz="3300" b="1" dirty="0"/>
              <a:t>USB-C</a:t>
            </a:r>
            <a:r>
              <a:rPr lang="cs-CZ" sz="3300" dirty="0"/>
              <a:t>, který lze využít i k napájení připojeného zařízení s příkonem až několika desítek Wattů (maximum je 5 A při napětí 20 V – to je 100 W)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Nový konektor má </a:t>
            </a:r>
            <a:r>
              <a:rPr lang="cs-CZ" sz="3300" b="1" dirty="0"/>
              <a:t>2 x 12 </a:t>
            </a:r>
            <a:r>
              <a:rPr lang="cs-CZ" sz="3300" dirty="0"/>
              <a:t>– celkem 24 vývodů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12 vývodů v horní řadě a stejných dvanáct vývodů v opačném pořadí ve spodní řadě – to umožňuje zasunout konektor oběma směry (funguje i vzhůru nohama) a rychlejší připojení (i ve tmě ho připojíte napoprvé)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cs-CZ" sz="3300" dirty="0"/>
              <a:t>Nový konektor má univerzální využití – napájení zařízení, připojení k počítačové síti, datový kabel, přenos obrazu…</a:t>
            </a:r>
          </a:p>
          <a:p>
            <a:pPr eaLnBrk="1" hangingPunct="1">
              <a:lnSpc>
                <a:spcPct val="80000"/>
              </a:lnSpc>
              <a:defRPr/>
            </a:pPr>
            <a:endParaRPr lang="cs-CZ" sz="21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s://m.eet.com/media/1243826/05pd1_Figure_1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4867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s://upload.wikimedia.org/wikipedia/commons/thumb/0/07/USB_Type-C_Receptacle_Pinout.svg/560px-USB_Type-C_Receptacle_Pin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5334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i.alza.cz/ImgW.ashx?fd=f4&amp;cd=NK267ef&amp;i=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967163"/>
            <a:ext cx="51165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6" descr="https://images.anandtech.com/doci/8558/TypeCPins_57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75"/>
            <a:ext cx="6048375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Nadpis 1"/>
          <p:cNvSpPr>
            <a:spLocks noGrp="1"/>
          </p:cNvSpPr>
          <p:nvPr>
            <p:ph type="title" idx="4294967295"/>
          </p:nvPr>
        </p:nvSpPr>
        <p:spPr>
          <a:solidFill>
            <a:schemeClr val="bg1"/>
          </a:solidFill>
        </p:spPr>
        <p:txBody>
          <a:bodyPr anchor="ctr"/>
          <a:lstStyle/>
          <a:p>
            <a:pPr eaLnBrk="1" hangingPunct="1"/>
            <a:r>
              <a:rPr lang="cs-CZ" altLang="cs-CZ"/>
              <a:t>USB 3.1 – USB-C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adpis 1"/>
          <p:cNvSpPr>
            <a:spLocks noGrp="1"/>
          </p:cNvSpPr>
          <p:nvPr>
            <p:ph type="title" idx="4294967295"/>
          </p:nvPr>
        </p:nvSpPr>
        <p:spPr>
          <a:solidFill>
            <a:schemeClr val="bg1"/>
          </a:solidFill>
        </p:spPr>
        <p:txBody>
          <a:bodyPr anchor="ctr"/>
          <a:lstStyle/>
          <a:p>
            <a:pPr eaLnBrk="1" hangingPunct="1"/>
            <a:r>
              <a:rPr lang="cs-CZ" altLang="cs-CZ"/>
              <a:t>USB 3.1 – USB-C</a:t>
            </a:r>
          </a:p>
        </p:txBody>
      </p:sp>
      <p:pic>
        <p:nvPicPr>
          <p:cNvPr id="52227" name="Picture 2" descr="https://images.anandtech.com/doci/8558/CtoMix_57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64579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s://m.eet.com/media/1243828/05pd1_Figure_3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505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6832063" cy="3416031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395536" y="378904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 je na ikoně pouze logo USB, pak konektor podporuje jen pomalejší USB 2.0. Vyšší verzi poznáte podle toho, že je u loga zkratka SS (</a:t>
            </a:r>
            <a:r>
              <a:rPr lang="cs-CZ" dirty="0" err="1"/>
              <a:t>SuperSpeed</a:t>
            </a:r>
            <a:r>
              <a:rPr lang="cs-CZ" dirty="0"/>
              <a:t>). </a:t>
            </a:r>
          </a:p>
          <a:p>
            <a:endParaRPr lang="cs-CZ" dirty="0"/>
          </a:p>
          <a:p>
            <a:r>
              <a:rPr lang="cs-CZ" dirty="0"/>
              <a:t>Pokud je u SS také číslo 10, jedná se o verzi 3.1, pokud ne, je to verze 3.0. </a:t>
            </a:r>
          </a:p>
          <a:p>
            <a:endParaRPr lang="cs-CZ" dirty="0"/>
          </a:p>
          <a:p>
            <a:r>
              <a:rPr lang="cs-CZ" dirty="0"/>
              <a:t>Písmeno  D (</a:t>
            </a:r>
            <a:r>
              <a:rPr lang="cs-CZ" dirty="0" err="1"/>
              <a:t>DisplayPort</a:t>
            </a:r>
            <a:r>
              <a:rPr lang="cs-CZ" dirty="0"/>
              <a:t>) za </a:t>
            </a:r>
            <a:r>
              <a:rPr lang="cs-CZ" dirty="0" err="1"/>
              <a:t>plugem</a:t>
            </a:r>
            <a:r>
              <a:rPr lang="cs-CZ" dirty="0"/>
              <a:t> navíc znamená, že je podporováno i signální rozhraní pro přenos obrazového signálu</a:t>
            </a:r>
          </a:p>
          <a:p>
            <a:endParaRPr lang="cs-CZ" dirty="0"/>
          </a:p>
          <a:p>
            <a:r>
              <a:rPr lang="cs-CZ" dirty="0"/>
              <a:t>Ikony u spodní řady konektorů znamenají vylepšenou podporu napájení (až 100 W)</a:t>
            </a:r>
          </a:p>
        </p:txBody>
      </p:sp>
    </p:spTree>
    <p:extLst>
      <p:ext uri="{BB962C8B-B14F-4D97-AF65-F5344CB8AC3E}">
        <p14:creationId xmlns:p14="http://schemas.microsoft.com/office/powerpoint/2010/main" val="15598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Standardní sériová linka</a:t>
            </a:r>
          </a:p>
        </p:txBody>
      </p:sp>
      <p:cxnSp>
        <p:nvCxnSpPr>
          <p:cNvPr id="5" name="Přímá spojnice 4"/>
          <p:cNvCxnSpPr/>
          <p:nvPr/>
        </p:nvCxnSpPr>
        <p:spPr>
          <a:xfrm>
            <a:off x="539552" y="3356992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/>
          <p:cNvCxnSpPr/>
          <p:nvPr/>
        </p:nvCxnSpPr>
        <p:spPr>
          <a:xfrm>
            <a:off x="539552" y="4221088"/>
            <a:ext cx="799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/>
          <p:nvPr/>
        </p:nvCxnSpPr>
        <p:spPr>
          <a:xfrm>
            <a:off x="8001000" y="4437112"/>
            <a:ext cx="531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53955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89959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1259632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1259632" y="4200981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1616142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161614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197618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233622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2696262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068542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2696262" y="4200981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056302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/>
          <p:cNvCxnSpPr/>
          <p:nvPr/>
        </p:nvCxnSpPr>
        <p:spPr>
          <a:xfrm>
            <a:off x="3416342" y="4200981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3416342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>
            <a:off x="3761755" y="3552909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>
            <a:off x="3761755" y="3552909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4121795" y="4200981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4481835" y="3552909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4121795" y="3552909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4481835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4841875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4841875" y="4204728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5201915" y="4200981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>
            <a:off x="5561955" y="4198459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5921995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5921995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>
            <a:off x="6282035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>
            <a:off x="6642075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6983441" y="3573016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>
            <a:off x="6983441" y="4209257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>
            <a:off x="7343481" y="3552909"/>
            <a:ext cx="0" cy="648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7343481" y="3573688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>
            <a:off x="7703521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/>
          <p:nvPr/>
        </p:nvCxnSpPr>
        <p:spPr>
          <a:xfrm>
            <a:off x="8063561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8423601" y="3573016"/>
            <a:ext cx="360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/>
          <p:cNvSpPr txBox="1"/>
          <p:nvPr/>
        </p:nvSpPr>
        <p:spPr>
          <a:xfrm>
            <a:off x="899592" y="170080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Vysílání bajtů 57h a </a:t>
            </a:r>
            <a:r>
              <a:rPr lang="cs-CZ" dirty="0" err="1"/>
              <a:t>DCh</a:t>
            </a:r>
            <a:r>
              <a:rPr lang="cs-CZ" dirty="0"/>
              <a:t> těsně za sebou</a:t>
            </a:r>
          </a:p>
        </p:txBody>
      </p:sp>
      <p:sp>
        <p:nvSpPr>
          <p:cNvPr id="49" name="TextovéPole 48"/>
          <p:cNvSpPr txBox="1"/>
          <p:nvPr/>
        </p:nvSpPr>
        <p:spPr>
          <a:xfrm>
            <a:off x="8072181" y="4437112"/>
            <a:ext cx="5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</a:t>
            </a:r>
          </a:p>
        </p:txBody>
      </p:sp>
      <p:sp>
        <p:nvSpPr>
          <p:cNvPr id="50" name="TextovéPole 49"/>
          <p:cNvSpPr txBox="1"/>
          <p:nvPr/>
        </p:nvSpPr>
        <p:spPr>
          <a:xfrm>
            <a:off x="34607" y="3054261"/>
            <a:ext cx="8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TxD</a:t>
            </a:r>
            <a:endParaRPr lang="cs-CZ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987568" y="4509827"/>
            <a:ext cx="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Startbit</a:t>
            </a:r>
            <a:endParaRPr lang="cs-CZ" sz="1600" dirty="0"/>
          </a:p>
        </p:txBody>
      </p:sp>
      <p:sp>
        <p:nvSpPr>
          <p:cNvPr id="52" name="TextovéPole 51"/>
          <p:cNvSpPr txBox="1"/>
          <p:nvPr/>
        </p:nvSpPr>
        <p:spPr>
          <a:xfrm>
            <a:off x="656701" y="327442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klid</a:t>
            </a:r>
          </a:p>
        </p:txBody>
      </p:sp>
      <p:cxnSp>
        <p:nvCxnSpPr>
          <p:cNvPr id="54" name="Přímá spojnice se šipkou 53"/>
          <p:cNvCxnSpPr>
            <a:stCxn id="51" idx="0"/>
          </p:cNvCxnSpPr>
          <p:nvPr/>
        </p:nvCxnSpPr>
        <p:spPr>
          <a:xfrm flipH="1" flipV="1">
            <a:off x="1439652" y="3897052"/>
            <a:ext cx="30813" cy="61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ovéPole 54"/>
          <p:cNvSpPr txBox="1"/>
          <p:nvPr/>
        </p:nvSpPr>
        <p:spPr>
          <a:xfrm>
            <a:off x="4529215" y="4509827"/>
            <a:ext cx="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Startbit</a:t>
            </a:r>
            <a:endParaRPr lang="cs-CZ" sz="1600" dirty="0"/>
          </a:p>
        </p:txBody>
      </p:sp>
      <p:cxnSp>
        <p:nvCxnSpPr>
          <p:cNvPr id="56" name="Přímá spojnice se šipkou 55"/>
          <p:cNvCxnSpPr>
            <a:stCxn id="55" idx="0"/>
          </p:cNvCxnSpPr>
          <p:nvPr/>
        </p:nvCxnSpPr>
        <p:spPr>
          <a:xfrm flipH="1" flipV="1">
            <a:off x="4981299" y="3897052"/>
            <a:ext cx="30813" cy="61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ovéPole 56"/>
          <p:cNvSpPr txBox="1"/>
          <p:nvPr/>
        </p:nvSpPr>
        <p:spPr>
          <a:xfrm>
            <a:off x="4481835" y="2814319"/>
            <a:ext cx="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Stopbit</a:t>
            </a:r>
            <a:endParaRPr lang="cs-CZ" sz="1600" dirty="0"/>
          </a:p>
        </p:txBody>
      </p:sp>
      <p:cxnSp>
        <p:nvCxnSpPr>
          <p:cNvPr id="59" name="Přímá spojnice se šipkou 58"/>
          <p:cNvCxnSpPr/>
          <p:nvPr/>
        </p:nvCxnSpPr>
        <p:spPr>
          <a:xfrm flipH="1">
            <a:off x="4661855" y="3077830"/>
            <a:ext cx="180020" cy="66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ravá složená závorka 59"/>
          <p:cNvSpPr/>
          <p:nvPr/>
        </p:nvSpPr>
        <p:spPr>
          <a:xfrm rot="16200000">
            <a:off x="6345362" y="1734354"/>
            <a:ext cx="540060" cy="2837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TextovéPole 60"/>
          <p:cNvSpPr txBox="1"/>
          <p:nvPr/>
        </p:nvSpPr>
        <p:spPr>
          <a:xfrm>
            <a:off x="2121537" y="2515663"/>
            <a:ext cx="240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Bajt 57h = bity 01010111</a:t>
            </a:r>
          </a:p>
        </p:txBody>
      </p:sp>
      <p:cxnSp>
        <p:nvCxnSpPr>
          <p:cNvPr id="63" name="Přímá spojnice se šipkou 62"/>
          <p:cNvCxnSpPr/>
          <p:nvPr/>
        </p:nvCxnSpPr>
        <p:spPr>
          <a:xfrm flipH="1">
            <a:off x="3596362" y="2515663"/>
            <a:ext cx="75961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ravá složená závorka 63"/>
          <p:cNvSpPr/>
          <p:nvPr/>
        </p:nvSpPr>
        <p:spPr>
          <a:xfrm rot="16200000">
            <a:off x="2805588" y="1754459"/>
            <a:ext cx="540060" cy="2837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TextovéPole 64"/>
          <p:cNvSpPr txBox="1"/>
          <p:nvPr/>
        </p:nvSpPr>
        <p:spPr>
          <a:xfrm>
            <a:off x="5798276" y="2510372"/>
            <a:ext cx="273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Bajt </a:t>
            </a:r>
            <a:r>
              <a:rPr lang="cs-CZ" sz="1600" dirty="0" err="1"/>
              <a:t>DCh</a:t>
            </a:r>
            <a:r>
              <a:rPr lang="cs-CZ" sz="1600" dirty="0"/>
              <a:t> = bity 11011100</a:t>
            </a:r>
          </a:p>
        </p:txBody>
      </p:sp>
      <p:cxnSp>
        <p:nvCxnSpPr>
          <p:cNvPr id="66" name="Přímá spojnice se šipkou 65"/>
          <p:cNvCxnSpPr/>
          <p:nvPr/>
        </p:nvCxnSpPr>
        <p:spPr>
          <a:xfrm flipH="1">
            <a:off x="7343481" y="2510372"/>
            <a:ext cx="75961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ovéPole 66"/>
          <p:cNvSpPr txBox="1"/>
          <p:nvPr/>
        </p:nvSpPr>
        <p:spPr>
          <a:xfrm>
            <a:off x="8190644" y="2809281"/>
            <a:ext cx="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Stopbit</a:t>
            </a:r>
            <a:endParaRPr lang="cs-CZ" sz="1600" dirty="0"/>
          </a:p>
        </p:txBody>
      </p:sp>
      <p:cxnSp>
        <p:nvCxnSpPr>
          <p:cNvPr id="68" name="Přímá spojnice se šipkou 67"/>
          <p:cNvCxnSpPr/>
          <p:nvPr/>
        </p:nvCxnSpPr>
        <p:spPr>
          <a:xfrm flipH="1">
            <a:off x="8247891" y="3108189"/>
            <a:ext cx="180020" cy="66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nice 69"/>
          <p:cNvCxnSpPr/>
          <p:nvPr/>
        </p:nvCxnSpPr>
        <p:spPr>
          <a:xfrm>
            <a:off x="5201915" y="3552909"/>
            <a:ext cx="0" cy="585483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14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Hardwarové rozhraní </a:t>
            </a:r>
            <a:r>
              <a:rPr lang="cs-CZ" sz="2000" dirty="0"/>
              <a:t>– určuje, jak vypadá konektor a kabel</a:t>
            </a:r>
          </a:p>
          <a:p>
            <a:r>
              <a:rPr lang="cs-CZ" sz="2000" b="1" dirty="0"/>
              <a:t>Protokol</a:t>
            </a:r>
            <a:r>
              <a:rPr lang="cs-CZ" sz="2000" dirty="0"/>
              <a:t> - signální rozhraní– určuje, jak konkrétně se vodiče na komunikační cestě používají, například co se kterým vodičem přenáší, jak je reprezentovaná logická 0 a logická 1, atd. </a:t>
            </a:r>
          </a:p>
          <a:p>
            <a:endParaRPr lang="cs-CZ" sz="2000" dirty="0"/>
          </a:p>
          <a:p>
            <a:r>
              <a:rPr lang="cs-CZ" sz="2000" dirty="0"/>
              <a:t>Hardwarové a signální rozhraní jsou dvě různé věci a mohou být různě kombinovány. Například pro totéž signální rozhraní USB 3.0 existuje několik různě vypadajících druhů konektorů (tedy hardwarových rozhraní) – typ A, typ B, mini-USB, </a:t>
            </a:r>
            <a:r>
              <a:rPr lang="cs-CZ" sz="2000" dirty="0" err="1"/>
              <a:t>micro</a:t>
            </a:r>
            <a:r>
              <a:rPr lang="cs-CZ" sz="2000" dirty="0"/>
              <a:t>-USB. </a:t>
            </a:r>
          </a:p>
          <a:p>
            <a:r>
              <a:rPr lang="cs-CZ" sz="2000" dirty="0"/>
              <a:t>A naopak v konektoru USB typ C může být zavedeno signální rozhraní USB verze 3.1 (což většina uživatelů automaticky očekává), ale může to být i starší verze 3.0 nebo 2.0.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0113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b="1" dirty="0"/>
              <a:t>Hot-</a:t>
            </a:r>
            <a:r>
              <a:rPr lang="cs-CZ" sz="2400" b="1" dirty="0" err="1"/>
              <a:t>plug</a:t>
            </a:r>
            <a:r>
              <a:rPr lang="cs-CZ" sz="2400" dirty="0"/>
              <a:t> -  dají se připojovat zařízení za chodu (tj. není nutné připojovat před zapnutím počítače). USB je rozhraní typu hot-</a:t>
            </a:r>
            <a:r>
              <a:rPr lang="cs-CZ" sz="2400" dirty="0" err="1"/>
              <a:t>plug</a:t>
            </a:r>
            <a:r>
              <a:rPr lang="cs-CZ" sz="2400" dirty="0"/>
              <a:t>. 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b="1" dirty="0" err="1"/>
              <a:t>Plug</a:t>
            </a:r>
            <a:r>
              <a:rPr lang="cs-CZ" sz="2400" b="1" dirty="0"/>
              <a:t>-and-play</a:t>
            </a:r>
            <a:r>
              <a:rPr lang="cs-CZ" sz="2400" dirty="0"/>
              <a:t> - podporuje zjednodušenou softwarovou instalaci zařízení, tj. při prvním připojení zařízení není nutné složitě konﬁgurovat hardwarové propojky, nastavovat přerušení, komunikační adresy apod. </a:t>
            </a:r>
          </a:p>
        </p:txBody>
      </p:sp>
    </p:spTree>
    <p:extLst>
      <p:ext uri="{BB962C8B-B14F-4D97-AF65-F5344CB8AC3E}">
        <p14:creationId xmlns:p14="http://schemas.microsoft.com/office/powerpoint/2010/main" val="1979692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USB – teoretická propustnost</a:t>
            </a:r>
            <a:br>
              <a:rPr lang="cs-CZ" dirty="0"/>
            </a:br>
            <a:r>
              <a:rPr lang="cs-CZ" dirty="0"/>
              <a:t>a reálně dosažitelná rychlost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5" y="1628800"/>
            <a:ext cx="8229600" cy="3583280"/>
          </a:xfrm>
        </p:spPr>
      </p:pic>
    </p:spTree>
    <p:extLst>
      <p:ext uri="{BB962C8B-B14F-4D97-AF65-F5344CB8AC3E}">
        <p14:creationId xmlns:p14="http://schemas.microsoft.com/office/powerpoint/2010/main" val="1033188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adpis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/>
              <a:t>eSATA</a:t>
            </a:r>
          </a:p>
        </p:txBody>
      </p:sp>
      <p:sp>
        <p:nvSpPr>
          <p:cNvPr id="54275" name="Zástupný symbol pro obsah 2"/>
          <p:cNvSpPr>
            <a:spLocks noGrp="1"/>
          </p:cNvSpPr>
          <p:nvPr>
            <p:ph idx="4294967295"/>
          </p:nvPr>
        </p:nvSpPr>
        <p:spPr>
          <a:xfrm>
            <a:off x="107504" y="1417638"/>
            <a:ext cx="4683360" cy="4411662"/>
          </a:xfrm>
        </p:spPr>
        <p:txBody>
          <a:bodyPr/>
          <a:lstStyle/>
          <a:p>
            <a:pPr eaLnBrk="1" hangingPunct="1"/>
            <a:r>
              <a:rPr lang="cs-CZ" altLang="cs-CZ" sz="1400" b="1" dirty="0"/>
              <a:t>Externí</a:t>
            </a:r>
            <a:r>
              <a:rPr lang="cs-CZ" altLang="cs-CZ" sz="1400" dirty="0"/>
              <a:t> SATA (zavedeno v roce 2008)</a:t>
            </a:r>
          </a:p>
          <a:p>
            <a:pPr eaLnBrk="1" hangingPunct="1"/>
            <a:r>
              <a:rPr lang="cs-CZ" altLang="cs-CZ" sz="1400" dirty="0"/>
              <a:t>Určeno pro připojování externích pevných disků</a:t>
            </a:r>
          </a:p>
          <a:p>
            <a:pPr eaLnBrk="1" hangingPunct="1"/>
            <a:r>
              <a:rPr lang="cs-CZ" altLang="cs-CZ" sz="1400" dirty="0"/>
              <a:t>Robustnější konektory – předpokládá se častější připojování a odpojování zařízení než u klasické interní SATA</a:t>
            </a:r>
          </a:p>
          <a:p>
            <a:pPr eaLnBrk="1" hangingPunct="1"/>
            <a:r>
              <a:rPr lang="cs-CZ" altLang="cs-CZ" sz="1400" b="1" dirty="0"/>
              <a:t>maximální délka kabelu je 2 metry</a:t>
            </a:r>
            <a:r>
              <a:rPr lang="cs-CZ" altLang="cs-CZ" sz="1400" dirty="0"/>
              <a:t> </a:t>
            </a:r>
          </a:p>
          <a:p>
            <a:pPr eaLnBrk="1" hangingPunct="1"/>
            <a:r>
              <a:rPr lang="cs-CZ" altLang="cs-CZ" sz="1400" dirty="0"/>
              <a:t>V éře USB 2.0 nabízelo výrazně vyšší propustnost. Disk mohl komunikovat stejnou rychlostí, jako by šlo o interní disk.</a:t>
            </a:r>
          </a:p>
          <a:p>
            <a:pPr eaLnBrk="1" hangingPunct="1"/>
            <a:r>
              <a:rPr lang="cs-CZ" altLang="cs-CZ" sz="1400" dirty="0"/>
              <a:t>V současné době postrádá smysl (máme USB 3.1)</a:t>
            </a:r>
          </a:p>
          <a:p>
            <a:pPr eaLnBrk="1" hangingPunct="1"/>
            <a:r>
              <a:rPr lang="cs-CZ" altLang="cs-CZ" sz="1400" dirty="0"/>
              <a:t>Rychlost 3 </a:t>
            </a:r>
            <a:r>
              <a:rPr lang="cs-CZ" altLang="cs-CZ" sz="1400" dirty="0" err="1"/>
              <a:t>Gb</a:t>
            </a:r>
            <a:r>
              <a:rPr lang="cs-CZ" altLang="cs-CZ" sz="1400" dirty="0"/>
              <a:t>/s (=</a:t>
            </a:r>
            <a:r>
              <a:rPr lang="cs-CZ" altLang="cs-CZ" sz="1400" b="1" dirty="0"/>
              <a:t>300 </a:t>
            </a:r>
            <a:r>
              <a:rPr lang="cs-CZ" altLang="cs-CZ" sz="1400" b="1" dirty="0" err="1"/>
              <a:t>MB/s</a:t>
            </a:r>
            <a:r>
              <a:rPr lang="cs-CZ" altLang="cs-CZ" sz="1400" dirty="0"/>
              <a:t> kvůli kódování 8b10b)</a:t>
            </a:r>
          </a:p>
          <a:p>
            <a:pPr eaLnBrk="1" hangingPunct="1"/>
            <a:r>
              <a:rPr lang="cs-CZ" altLang="cs-CZ" sz="1400" dirty="0" err="1"/>
              <a:t>eSATAp</a:t>
            </a:r>
            <a:r>
              <a:rPr lang="cs-CZ" altLang="cs-CZ" sz="1400" dirty="0"/>
              <a:t> je </a:t>
            </a:r>
            <a:r>
              <a:rPr lang="cs-CZ" altLang="cs-CZ" sz="1400" dirty="0" err="1"/>
              <a:t>eSATA</a:t>
            </a:r>
            <a:r>
              <a:rPr lang="cs-CZ" altLang="cs-CZ" sz="1400" dirty="0"/>
              <a:t> s integrovaným </a:t>
            </a:r>
            <a:r>
              <a:rPr lang="cs-CZ" altLang="cs-CZ" sz="1400" b="1" dirty="0"/>
              <a:t>napájením</a:t>
            </a:r>
            <a:r>
              <a:rPr lang="cs-CZ" altLang="cs-CZ" sz="1400" dirty="0"/>
              <a:t> </a:t>
            </a:r>
          </a:p>
          <a:p>
            <a:pPr eaLnBrk="1" hangingPunct="1"/>
            <a:r>
              <a:rPr lang="cs-CZ" altLang="cs-CZ" sz="1400" b="1" dirty="0"/>
              <a:t>p</a:t>
            </a:r>
            <a:r>
              <a:rPr lang="cs-CZ" altLang="cs-CZ" sz="1400" dirty="0"/>
              <a:t> = </a:t>
            </a:r>
            <a:r>
              <a:rPr lang="cs-CZ" altLang="cs-CZ" sz="1400" dirty="0" err="1"/>
              <a:t>power</a:t>
            </a:r>
            <a:r>
              <a:rPr lang="cs-CZ" altLang="cs-CZ" sz="1400" dirty="0"/>
              <a:t> +5V a +12V (pouze u desktopů)</a:t>
            </a:r>
          </a:p>
          <a:p>
            <a:pPr eaLnBrk="1" hangingPunct="1"/>
            <a:endParaRPr lang="cs-CZ" altLang="cs-CZ" sz="1400" dirty="0"/>
          </a:p>
          <a:p>
            <a:pPr eaLnBrk="1" hangingPunct="1"/>
            <a:r>
              <a:rPr lang="cs-CZ" altLang="cs-CZ" sz="1400" dirty="0"/>
              <a:t>Dnes již praktický žádný externí pevný disk toto rozhraní nemá, ale jako externí lze přes </a:t>
            </a:r>
            <a:r>
              <a:rPr lang="cs-CZ" altLang="cs-CZ" sz="1400" dirty="0" err="1"/>
              <a:t>eSATA</a:t>
            </a:r>
            <a:r>
              <a:rPr lang="cs-CZ" altLang="cs-CZ" sz="1400" dirty="0"/>
              <a:t> vlastně připojit k počítači jakýkoliv interní disk</a:t>
            </a:r>
          </a:p>
          <a:p>
            <a:pPr eaLnBrk="1" hangingPunct="1"/>
            <a:endParaRPr lang="cs-CZ" altLang="cs-CZ" sz="1400" dirty="0"/>
          </a:p>
          <a:p>
            <a:pPr eaLnBrk="1" hangingPunct="1"/>
            <a:endParaRPr lang="cs-CZ" altLang="cs-CZ" sz="1400" dirty="0"/>
          </a:p>
          <a:p>
            <a:pPr eaLnBrk="1" hangingPunct="1"/>
            <a:endParaRPr lang="cs-CZ" altLang="cs-CZ" dirty="0"/>
          </a:p>
        </p:txBody>
      </p:sp>
      <p:pic>
        <p:nvPicPr>
          <p:cNvPr id="54276" name="Picture 5" descr="Soubor:SATA2 und eSATA-Ste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64" y="2060848"/>
            <a:ext cx="4245632" cy="323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17C7A371-D6FB-48E6-A352-17182E0E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49353"/>
            <a:ext cx="28765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59B2697D-4E88-416C-AD56-3AB28067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6982793" cy="45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09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FireWire</a:t>
            </a:r>
            <a:r>
              <a:rPr lang="cs-CZ" altLang="cs-CZ" dirty="0"/>
              <a:t> – IEEE1394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Vysokorychlostní rozhraní určené pro připojování externích disků, digitálních videokamer, zálohovacích zařízení…</a:t>
            </a:r>
          </a:p>
          <a:p>
            <a:pPr eaLnBrk="1" hangingPunct="1"/>
            <a:r>
              <a:rPr lang="cs-CZ" altLang="cs-CZ" sz="2000" b="1" dirty="0"/>
              <a:t>IEEE 1394</a:t>
            </a:r>
            <a:r>
              <a:rPr lang="cs-CZ" altLang="cs-CZ" sz="2000" dirty="0"/>
              <a:t> je standard z roku 1987, který vyvinula firma </a:t>
            </a:r>
            <a:r>
              <a:rPr lang="cs-CZ" altLang="cs-CZ" sz="2000" b="1" dirty="0"/>
              <a:t>Apple</a:t>
            </a:r>
          </a:p>
          <a:p>
            <a:pPr eaLnBrk="1" hangingPunct="1"/>
            <a:r>
              <a:rPr lang="cs-CZ" altLang="cs-CZ" sz="2000" b="1" dirty="0" err="1"/>
              <a:t>FireWire</a:t>
            </a:r>
            <a:r>
              <a:rPr lang="cs-CZ" altLang="cs-CZ" sz="2000" dirty="0"/>
              <a:t> je jedno z pojmenování standardu </a:t>
            </a:r>
            <a:r>
              <a:rPr lang="cs-CZ" altLang="cs-CZ" sz="2000" b="1" dirty="0"/>
              <a:t>IEEE1394</a:t>
            </a:r>
          </a:p>
          <a:p>
            <a:pPr eaLnBrk="1" hangingPunct="1"/>
            <a:r>
              <a:rPr lang="cs-CZ" altLang="cs-CZ" sz="2000" dirty="0"/>
              <a:t>Firma Sony na svých zařízeních označuje tuto sběrnici jako </a:t>
            </a:r>
            <a:r>
              <a:rPr lang="cs-CZ" altLang="cs-CZ" sz="2000" b="1" dirty="0" err="1"/>
              <a:t>i.Link</a:t>
            </a:r>
            <a:endParaRPr lang="cs-CZ" altLang="cs-CZ" sz="2000" b="1" dirty="0"/>
          </a:p>
          <a:p>
            <a:pPr eaLnBrk="1" hangingPunct="1"/>
            <a:r>
              <a:rPr lang="cs-CZ" altLang="cs-CZ" sz="2000" dirty="0"/>
              <a:t>Podporuje </a:t>
            </a:r>
            <a:r>
              <a:rPr lang="cs-CZ" altLang="cs-CZ" sz="2000" b="1" dirty="0" err="1"/>
              <a:t>hotplug</a:t>
            </a:r>
            <a:r>
              <a:rPr lang="cs-CZ" altLang="cs-CZ" sz="2000" dirty="0"/>
              <a:t> a </a:t>
            </a:r>
            <a:r>
              <a:rPr lang="cs-CZ" altLang="cs-CZ" sz="2000" b="1" dirty="0" err="1"/>
              <a:t>plug</a:t>
            </a:r>
            <a:r>
              <a:rPr lang="cs-CZ" altLang="cs-CZ" sz="2000" b="1" dirty="0"/>
              <a:t>-and-play</a:t>
            </a:r>
          </a:p>
          <a:p>
            <a:pPr eaLnBrk="1" hangingPunct="1"/>
            <a:r>
              <a:rPr lang="cs-CZ" altLang="cs-CZ" sz="2000" dirty="0"/>
              <a:t>Různé přenosové rychlosti </a:t>
            </a:r>
          </a:p>
          <a:p>
            <a:pPr lvl="1" eaLnBrk="1" hangingPunct="1"/>
            <a:r>
              <a:rPr lang="cs-CZ" altLang="cs-CZ" sz="1600" dirty="0"/>
              <a:t>podle speciﬁkace S400 dosahuje propustnosti </a:t>
            </a:r>
            <a:r>
              <a:rPr lang="cs-CZ" altLang="cs-CZ" sz="1600" b="1" dirty="0"/>
              <a:t>400 Mb/s</a:t>
            </a:r>
            <a:r>
              <a:rPr lang="cs-CZ" altLang="cs-CZ" sz="1600" dirty="0"/>
              <a:t> </a:t>
            </a:r>
          </a:p>
          <a:p>
            <a:pPr lvl="1" eaLnBrk="1" hangingPunct="1"/>
            <a:r>
              <a:rPr lang="cs-CZ" altLang="cs-CZ" sz="1600" dirty="0"/>
              <a:t>speciﬁkace S800 až </a:t>
            </a:r>
            <a:r>
              <a:rPr lang="cs-CZ" altLang="cs-CZ" sz="1600" b="1" dirty="0"/>
              <a:t>800 Mb/s</a:t>
            </a:r>
            <a:r>
              <a:rPr lang="cs-CZ" altLang="cs-CZ" sz="1600" dirty="0"/>
              <a:t> (IEEE 1394b) </a:t>
            </a:r>
          </a:p>
          <a:p>
            <a:pPr lvl="1" eaLnBrk="1" hangingPunct="1"/>
            <a:r>
              <a:rPr lang="cs-CZ" altLang="cs-CZ" sz="1600" dirty="0"/>
              <a:t>speciﬁkace S3200 propustnosti </a:t>
            </a:r>
            <a:r>
              <a:rPr lang="cs-CZ" altLang="cs-CZ" sz="1600" b="1" dirty="0"/>
              <a:t>3200 Mb/s</a:t>
            </a:r>
            <a:endParaRPr lang="cs-CZ" altLang="cs-CZ" sz="1600" dirty="0"/>
          </a:p>
          <a:p>
            <a:pPr eaLnBrk="1" hangingPunct="1"/>
            <a:r>
              <a:rPr lang="cs-CZ" altLang="cs-CZ" sz="2000" dirty="0"/>
              <a:t>Původně kabel o délce až 4,5 metru, nová norma připouští až 100 metrů</a:t>
            </a:r>
          </a:p>
          <a:p>
            <a:pPr eaLnBrk="1" hangingPunct="1"/>
            <a:r>
              <a:rPr lang="cs-CZ" altLang="cs-CZ" sz="2000" dirty="0"/>
              <a:t>Používá se efektivnější protokol než na USB, poměr mezi teoretickou propustností a reálnou rychlostí je lepší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C8424-26B0-4B11-821C-186C182D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FireWire</a:t>
            </a:r>
            <a:r>
              <a:rPr lang="cs-CZ" altLang="cs-CZ" dirty="0"/>
              <a:t> – IEEE1394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4AF81-3E83-4C62-83E0-9B4F0C4A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pPr eaLnBrk="1" hangingPunct="1"/>
            <a:r>
              <a:rPr lang="cs-CZ" altLang="cs-CZ" sz="2000" dirty="0"/>
              <a:t>V době uvedení rozhraní </a:t>
            </a:r>
            <a:r>
              <a:rPr lang="cs-CZ" altLang="cs-CZ" sz="2000" dirty="0" err="1"/>
              <a:t>FireWire</a:t>
            </a:r>
            <a:r>
              <a:rPr lang="cs-CZ" altLang="cs-CZ" sz="2000" dirty="0"/>
              <a:t> bylo k dispozici pouze USB 1.1, které mělo nízkou propustnost (12 Mbit/s) a nebylo proto vhodné k připojení periferií s vysokým datovým tokem (externí disky, vypalovačky, scannery, fotoaparáty), ale pouze k připojení myší, klávesnic, tiskáren </a:t>
            </a:r>
          </a:p>
          <a:p>
            <a:pPr eaLnBrk="1" hangingPunct="1"/>
            <a:r>
              <a:rPr lang="cs-CZ" altLang="cs-CZ" sz="2000" dirty="0"/>
              <a:t>Dokud nevzniklo USB 2.0 byl </a:t>
            </a:r>
            <a:r>
              <a:rPr lang="cs-CZ" altLang="cs-CZ" sz="2000" dirty="0" err="1"/>
              <a:t>FireWire</a:t>
            </a:r>
            <a:r>
              <a:rPr lang="cs-CZ" altLang="cs-CZ" sz="2000" dirty="0"/>
              <a:t> jediným rozhraním umožňujícím přenos videa z digitální videokamery v reálném čase (jak jsou data čtena z pásky)</a:t>
            </a:r>
          </a:p>
          <a:p>
            <a:pPr eaLnBrk="1" hangingPunct="1"/>
            <a:r>
              <a:rPr lang="cs-CZ" altLang="cs-CZ" sz="2000" dirty="0"/>
              <a:t>Naprostá většina dnešních moderních FullHD videokamer dnes od </a:t>
            </a:r>
            <a:r>
              <a:rPr lang="cs-CZ" altLang="cs-CZ" sz="2000" dirty="0" err="1"/>
              <a:t>FireWire</a:t>
            </a:r>
            <a:r>
              <a:rPr lang="cs-CZ" altLang="cs-CZ" sz="2000" dirty="0"/>
              <a:t> ustupuje a přešla na USB</a:t>
            </a:r>
          </a:p>
          <a:p>
            <a:pPr eaLnBrk="1" hangingPunct="1"/>
            <a:r>
              <a:rPr lang="cs-CZ" altLang="cs-CZ" sz="2000" dirty="0" err="1"/>
              <a:t>FireWire</a:t>
            </a:r>
            <a:r>
              <a:rPr lang="cs-CZ" altLang="cs-CZ" sz="2000" dirty="0"/>
              <a:t> v praxi dosahuje vyššího trvalého, nepřerušovaného datového toku oproti USB 2.0</a:t>
            </a:r>
          </a:p>
          <a:p>
            <a:pPr eaLnBrk="1" hangingPunct="1"/>
            <a:r>
              <a:rPr lang="cs-CZ" altLang="cs-CZ" sz="2000" dirty="0"/>
              <a:t>Realizace zařízení s </a:t>
            </a:r>
            <a:r>
              <a:rPr lang="cs-CZ" altLang="cs-CZ" sz="2000" dirty="0" err="1"/>
              <a:t>FireWire</a:t>
            </a:r>
            <a:r>
              <a:rPr lang="cs-CZ" altLang="cs-CZ" sz="2000" dirty="0"/>
              <a:t> rozhraním je dražší, proto se nerozšířilo tak jako USB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60566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FireWire</a:t>
            </a:r>
            <a:endParaRPr lang="cs-CZ" altLang="cs-CZ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cs-CZ" altLang="cs-CZ" sz="1400" dirty="0"/>
              <a:t>Komunikace je </a:t>
            </a:r>
            <a:r>
              <a:rPr lang="cs-CZ" altLang="cs-CZ" sz="1400" b="1" dirty="0"/>
              <a:t>sériová</a:t>
            </a:r>
            <a:r>
              <a:rPr lang="cs-CZ" altLang="cs-CZ" sz="1400" dirty="0"/>
              <a:t> </a:t>
            </a:r>
            <a:r>
              <a:rPr lang="cs-CZ" altLang="cs-CZ" sz="1400" b="1" dirty="0" err="1"/>
              <a:t>poloduplexní</a:t>
            </a:r>
            <a:r>
              <a:rPr lang="cs-CZ" altLang="cs-CZ" sz="1400" b="1" dirty="0"/>
              <a:t> (starý FW-400) nebo plně duplexní (novější FW-800)</a:t>
            </a:r>
          </a:p>
          <a:p>
            <a:pPr eaLnBrk="1" hangingPunct="1"/>
            <a:r>
              <a:rPr lang="cs-CZ" altLang="cs-CZ" sz="1400" dirty="0"/>
              <a:t>Pro plně duplexní přenos se používají dva páry vodičů (TPA+, TPA-) a (TPB+, TPB-)</a:t>
            </a:r>
            <a:endParaRPr lang="cs-CZ" altLang="cs-CZ" sz="1400" b="1" dirty="0"/>
          </a:p>
          <a:p>
            <a:pPr eaLnBrk="1" hangingPunct="1"/>
            <a:r>
              <a:rPr lang="cs-CZ" altLang="cs-CZ" sz="1400" dirty="0"/>
              <a:t>Připojené zařízení může být přes </a:t>
            </a:r>
            <a:r>
              <a:rPr lang="cs-CZ" altLang="cs-CZ" sz="1400" dirty="0" err="1"/>
              <a:t>FireWire</a:t>
            </a:r>
            <a:r>
              <a:rPr lang="cs-CZ" altLang="cs-CZ" sz="1400" dirty="0"/>
              <a:t> </a:t>
            </a:r>
            <a:r>
              <a:rPr lang="cs-CZ" altLang="cs-CZ" sz="1400" b="1" dirty="0"/>
              <a:t>napájeno</a:t>
            </a:r>
            <a:r>
              <a:rPr lang="cs-CZ" altLang="cs-CZ" sz="1400" dirty="0"/>
              <a:t> napětím 8 – 40 Voltů a proudem až 1,5 A. To vyžaduje rozšířený </a:t>
            </a:r>
            <a:r>
              <a:rPr lang="cs-CZ" altLang="cs-CZ" sz="1400" b="1" dirty="0"/>
              <a:t>6-pinový konektor</a:t>
            </a:r>
            <a:endParaRPr lang="cs-CZ" altLang="cs-CZ" sz="1400" dirty="0"/>
          </a:p>
          <a:p>
            <a:pPr eaLnBrk="1" hangingPunct="1"/>
            <a:r>
              <a:rPr lang="cs-CZ" altLang="cs-CZ" sz="1400" dirty="0"/>
              <a:t>Zjednodušený konektor má pouze </a:t>
            </a:r>
            <a:r>
              <a:rPr lang="cs-CZ" altLang="cs-CZ" sz="1400" b="1" dirty="0"/>
              <a:t>4 piny</a:t>
            </a:r>
            <a:r>
              <a:rPr lang="cs-CZ" altLang="cs-CZ" sz="1400" dirty="0"/>
              <a:t> (1394a)</a:t>
            </a:r>
          </a:p>
          <a:p>
            <a:pPr eaLnBrk="1" hangingPunct="1"/>
            <a:r>
              <a:rPr lang="cs-CZ" altLang="cs-CZ" sz="1400" dirty="0"/>
              <a:t>Podobně jako u USB se nově připojené zařízení identifikuje a je automaticky rozpoznáno</a:t>
            </a:r>
          </a:p>
          <a:p>
            <a:pPr eaLnBrk="1" hangingPunct="1"/>
            <a:r>
              <a:rPr lang="cs-CZ" altLang="cs-CZ" sz="1400" dirty="0"/>
              <a:t>Pro rozhraní </a:t>
            </a:r>
            <a:r>
              <a:rPr lang="cs-CZ" altLang="cs-CZ" sz="1400" dirty="0" err="1"/>
              <a:t>FireWire</a:t>
            </a:r>
            <a:r>
              <a:rPr lang="cs-CZ" altLang="cs-CZ" sz="1400" dirty="0"/>
              <a:t> instalují Windows automaticky síťovou podporu a lze tak propojit počítače do sítě s přenosovou rychlostí 400 </a:t>
            </a:r>
            <a:r>
              <a:rPr lang="cs-CZ" altLang="cs-CZ" sz="1400" dirty="0" err="1"/>
              <a:t>Mb</a:t>
            </a:r>
            <a:r>
              <a:rPr lang="cs-CZ" altLang="cs-CZ" sz="1400" dirty="0"/>
              <a:t>/s</a:t>
            </a:r>
          </a:p>
          <a:p>
            <a:pPr eaLnBrk="1" hangingPunct="1">
              <a:lnSpc>
                <a:spcPct val="90000"/>
              </a:lnSpc>
            </a:pPr>
            <a:endParaRPr lang="cs-CZ" altLang="cs-CZ" sz="1400" dirty="0"/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  <p:pic>
        <p:nvPicPr>
          <p:cNvPr id="56324" name="Picture 4" descr="Soubor:Firewire4-p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47" y="3832225"/>
            <a:ext cx="2808287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 descr="Soubor:FireWire-46 Diagram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1085"/>
            <a:ext cx="40957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Soubor:FireWire gniaz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29225"/>
            <a:ext cx="30861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8A4FD820-F8A6-4D05-84D6-C229152EC9DB}"/>
              </a:ext>
            </a:extLst>
          </p:cNvPr>
          <p:cNvCxnSpPr/>
          <p:nvPr/>
        </p:nvCxnSpPr>
        <p:spPr>
          <a:xfrm flipH="1">
            <a:off x="2411760" y="2348880"/>
            <a:ext cx="720080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3E774A9-3B32-4893-A92E-1F5941F77640}"/>
              </a:ext>
            </a:extLst>
          </p:cNvPr>
          <p:cNvCxnSpPr/>
          <p:nvPr/>
        </p:nvCxnSpPr>
        <p:spPr>
          <a:xfrm>
            <a:off x="3923928" y="2636912"/>
            <a:ext cx="360040" cy="17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Firewire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Zlatá éra </a:t>
            </a:r>
            <a:r>
              <a:rPr lang="cs-CZ" sz="2000" dirty="0" err="1"/>
              <a:t>Firewire</a:t>
            </a:r>
            <a:r>
              <a:rPr lang="cs-CZ" sz="2000" dirty="0"/>
              <a:t> byla v dobách prvních digitálních videokamer a karet pro střih digitálního videa (většina digitální videotechniky se používala pro přenos dat </a:t>
            </a:r>
            <a:r>
              <a:rPr lang="cs-CZ" sz="2000" dirty="0" err="1"/>
              <a:t>Firewire</a:t>
            </a:r>
            <a:r>
              <a:rPr lang="cs-CZ" sz="2000" dirty="0"/>
              <a:t>)</a:t>
            </a:r>
          </a:p>
          <a:p>
            <a:r>
              <a:rPr lang="cs-CZ" sz="2000" dirty="0"/>
              <a:t>S příchodem USB 3.0 a 3.1 začalo používání rozhraní </a:t>
            </a:r>
            <a:r>
              <a:rPr lang="cs-CZ" sz="2000" dirty="0" err="1"/>
              <a:t>Firewire</a:t>
            </a:r>
            <a:r>
              <a:rPr lang="cs-CZ" sz="2000" dirty="0"/>
              <a:t> ve výpočetní technice upadat</a:t>
            </a:r>
          </a:p>
          <a:p>
            <a:r>
              <a:rPr lang="cs-CZ" sz="2000" dirty="0"/>
              <a:t>Ve srovnání s USB vychází reálná rychlost </a:t>
            </a:r>
            <a:r>
              <a:rPr lang="cs-CZ" sz="2000" dirty="0" err="1"/>
              <a:t>FireWire</a:t>
            </a:r>
            <a:r>
              <a:rPr lang="cs-CZ" sz="2000" dirty="0"/>
              <a:t> novějších verzí někde mezi USB 2.0 a 3.0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005064"/>
            <a:ext cx="5148064" cy="25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21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18D2AD-A469-4D7D-B2A5-F031AD5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VGA port</a:t>
            </a:r>
          </a:p>
        </p:txBody>
      </p:sp>
      <p:pic>
        <p:nvPicPr>
          <p:cNvPr id="5" name="Picture 8" descr="VGA_port">
            <a:extLst>
              <a:ext uri="{FF2B5EF4-FFF2-40B4-BE49-F238E27FC236}">
                <a16:creationId xmlns:a16="http://schemas.microsoft.com/office/drawing/2014/main" id="{0FE60C65-50CC-4D67-9C21-A74C7F1D8E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6" y="1761729"/>
            <a:ext cx="3167149" cy="237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FC7A730-0CBB-4ED8-BCA3-3C13EFC711E4}"/>
              </a:ext>
            </a:extLst>
          </p:cNvPr>
          <p:cNvSpPr txBox="1"/>
          <p:nvPr/>
        </p:nvSpPr>
        <p:spPr>
          <a:xfrm>
            <a:off x="457200" y="4581128"/>
            <a:ext cx="60486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800" dirty="0"/>
              <a:t>Rozhraní pro připojení displeje pro </a:t>
            </a:r>
            <a:r>
              <a:rPr lang="cs-CZ" altLang="cs-CZ" sz="1800" b="1" u="sng" dirty="0"/>
              <a:t>analogový</a:t>
            </a:r>
            <a:r>
              <a:rPr lang="cs-CZ" altLang="cs-CZ" sz="1800" dirty="0"/>
              <a:t> signál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800" dirty="0"/>
              <a:t>Používá se od roku 1987 dosud, ačkoliv jeho použití v současnosti je proti zdravému rozumu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800" dirty="0"/>
              <a:t>Dnes vhodné pouze pro připojení </a:t>
            </a:r>
            <a:r>
              <a:rPr lang="cs-CZ" altLang="cs-CZ" sz="1800" b="1" dirty="0"/>
              <a:t>CRT monitoru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800" dirty="0"/>
              <a:t>Konektor bývá označován také jako </a:t>
            </a:r>
            <a:r>
              <a:rPr lang="cs-CZ" altLang="cs-CZ" sz="1800" b="1" dirty="0"/>
              <a:t>D-SUB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cs-CZ" altLang="cs-CZ" sz="1800" dirty="0"/>
          </a:p>
          <a:p>
            <a:endParaRPr lang="cs-CZ" altLang="cs-CZ" sz="1800" b="1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DF772D5-2722-4483-B37D-052B9A1C8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20" y="260648"/>
            <a:ext cx="5184576" cy="3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Sériový port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Komunikace obvykle probíhá jednou z tzv. standardních přenosových rychlostí: 4800 b/s, 9600 b/s, 19200 b/s  atd…</a:t>
            </a:r>
          </a:p>
          <a:p>
            <a:pPr eaLnBrk="1" hangingPunct="1">
              <a:lnSpc>
                <a:spcPct val="90000"/>
              </a:lnSpc>
            </a:pP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Při použití přenosové rychlosti 9600 b/s lze za sekundu přenést maximálně 960 bajtů informace (nutno počítat i se </a:t>
            </a:r>
            <a:r>
              <a:rPr lang="cs-CZ" altLang="cs-CZ" sz="1800" dirty="0" err="1"/>
              <a:t>startbity</a:t>
            </a:r>
            <a:r>
              <a:rPr lang="cs-CZ" altLang="cs-CZ" sz="1800" dirty="0"/>
              <a:t> a </a:t>
            </a:r>
            <a:r>
              <a:rPr lang="cs-CZ" altLang="cs-CZ" sz="1800" dirty="0" err="1"/>
              <a:t>stopbity</a:t>
            </a:r>
            <a:r>
              <a:rPr lang="cs-CZ" altLang="cs-CZ" sz="1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Někdy se také přenosová rychlost udává jako 9600 </a:t>
            </a:r>
            <a:r>
              <a:rPr lang="cs-CZ" altLang="cs-CZ" sz="1800" dirty="0" err="1"/>
              <a:t>bd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b="1" dirty="0" err="1"/>
              <a:t>bd</a:t>
            </a:r>
            <a:r>
              <a:rPr lang="cs-CZ" altLang="cs-CZ" sz="1800" b="1" dirty="0"/>
              <a:t> = baud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V baudech se udává </a:t>
            </a:r>
            <a:r>
              <a:rPr lang="cs-CZ" altLang="cs-CZ" sz="1800" b="1" dirty="0" err="1"/>
              <a:t>symbolová</a:t>
            </a:r>
            <a:r>
              <a:rPr lang="cs-CZ" altLang="cs-CZ" sz="1800" b="1" dirty="0"/>
              <a:t> rychlost </a:t>
            </a:r>
            <a:r>
              <a:rPr lang="cs-CZ" altLang="cs-CZ" sz="1800" dirty="0"/>
              <a:t>– jde o počet změn signálu za sekundu. Objem přenesené informace může být jiný (v tomto případě kvůli start- a stop- bitům)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Základní tři vodiče rozhraní (příjem </a:t>
            </a:r>
            <a:r>
              <a:rPr lang="cs-CZ" altLang="cs-CZ" sz="1800" dirty="0" err="1"/>
              <a:t>RxD</a:t>
            </a:r>
            <a:r>
              <a:rPr lang="cs-CZ" altLang="cs-CZ" sz="1800" dirty="0"/>
              <a:t>, vysílání </a:t>
            </a:r>
            <a:r>
              <a:rPr lang="cs-CZ" altLang="cs-CZ" sz="1800" dirty="0" err="1"/>
              <a:t>TxD</a:t>
            </a:r>
            <a:r>
              <a:rPr lang="cs-CZ" altLang="cs-CZ" sz="1800" dirty="0"/>
              <a:t> a společná zem GND) jsou někdy doplněny ještě dalšími sloužícími k řízení přenosu (vstupy DCD, DSR, CTS, RI, výstupy DTR, RTS).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Tyto signály mohou, ale nemusí být používány (zapojeny), nebo mohou být použity pro napájení elektronických obvodů v zařízení 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VGA port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229600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1800" dirty="0"/>
              <a:t>Přenáší se současně po třech linkách (paralelní rozhraní) informace o jasu červené, modré a zelené barevné složky pixelu. 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Zvuk spolu s obrazem nelze přenést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Přenášená hodnota není zakódována digitálně pomocí bitů, ale je úměrná velikosti napětí na lince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Šum a rušení přenosu ovlivňuje kvalitu obrazu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Komunikace je </a:t>
            </a:r>
            <a:r>
              <a:rPr lang="cs-CZ" altLang="cs-CZ" sz="1800" b="1" dirty="0"/>
              <a:t>synchronní</a:t>
            </a:r>
            <a:r>
              <a:rPr lang="cs-CZ" altLang="cs-CZ" sz="1800" dirty="0"/>
              <a:t> a </a:t>
            </a:r>
            <a:r>
              <a:rPr lang="cs-CZ" altLang="cs-CZ" sz="1800" b="1" dirty="0"/>
              <a:t>jednosměrná</a:t>
            </a:r>
            <a:endParaRPr lang="cs-CZ" altLang="cs-CZ" sz="1800" dirty="0"/>
          </a:p>
          <a:p>
            <a:pPr>
              <a:lnSpc>
                <a:spcPct val="90000"/>
              </a:lnSpc>
            </a:pPr>
            <a:r>
              <a:rPr lang="cs-CZ" altLang="cs-CZ" sz="1800" dirty="0"/>
              <a:t>Aby bylo možné jednoznačně určit pozici právě zobrazovaných dat, je zapotřebí kromě informace o tří barevných složkách pixelu i informace o pozici 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Pozice pixelu se dá určit pomocí tří typů </a:t>
            </a:r>
            <a:r>
              <a:rPr lang="cs-CZ" altLang="cs-CZ" sz="1800" b="1" dirty="0"/>
              <a:t>synchronizačních pulzů</a:t>
            </a:r>
          </a:p>
          <a:p>
            <a:pPr>
              <a:lnSpc>
                <a:spcPct val="90000"/>
              </a:lnSpc>
            </a:pPr>
            <a:r>
              <a:rPr lang="cs-CZ" altLang="cs-CZ" sz="1800" b="1" dirty="0"/>
              <a:t>Jeden hodinový signál tiká při přenosu každého pixelu</a:t>
            </a:r>
          </a:p>
          <a:p>
            <a:pPr>
              <a:lnSpc>
                <a:spcPct val="90000"/>
              </a:lnSpc>
            </a:pPr>
            <a:r>
              <a:rPr lang="cs-CZ" altLang="cs-CZ" sz="1800" b="1" dirty="0"/>
              <a:t>Druhý hodinový signál „tiká“ na konci přenosu každého řádku</a:t>
            </a:r>
          </a:p>
          <a:p>
            <a:pPr>
              <a:lnSpc>
                <a:spcPct val="90000"/>
              </a:lnSpc>
            </a:pPr>
            <a:r>
              <a:rPr lang="cs-CZ" altLang="cs-CZ" sz="1800" b="1" dirty="0"/>
              <a:t>Třetí hodinový signál „tiká“ na konci přenosu každého snímku</a:t>
            </a:r>
            <a:endParaRPr lang="cs-CZ" altLang="cs-CZ" sz="1800" dirty="0"/>
          </a:p>
          <a:p>
            <a:pPr>
              <a:lnSpc>
                <a:spcPct val="90000"/>
              </a:lnSpc>
            </a:pPr>
            <a:r>
              <a:rPr lang="cs-CZ" altLang="cs-CZ" sz="1800" dirty="0"/>
              <a:t>Způsob zobrazování, tj. rozlišení a obnovovací frekvence, jsou připojenou periferií automaticky detekovány podle těchto tří synchronizačních pulzů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VGA</a:t>
            </a:r>
          </a:p>
        </p:txBody>
      </p:sp>
      <p:pic>
        <p:nvPicPr>
          <p:cNvPr id="58371" name="Picture 5" descr="vga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5725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Line 6"/>
          <p:cNvSpPr>
            <a:spLocks noChangeShapeType="1"/>
          </p:cNvSpPr>
          <p:nvPr/>
        </p:nvSpPr>
        <p:spPr bwMode="auto">
          <a:xfrm>
            <a:off x="5148263" y="638175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5364163" y="602138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čas</a:t>
            </a: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2484438" y="1125538"/>
            <a:ext cx="2303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Informace o jednom pixelu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2411413" y="2349500"/>
            <a:ext cx="73025" cy="1150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58376" name="Line 10"/>
          <p:cNvSpPr>
            <a:spLocks noChangeShapeType="1"/>
          </p:cNvSpPr>
          <p:nvPr/>
        </p:nvSpPr>
        <p:spPr bwMode="auto">
          <a:xfrm flipV="1">
            <a:off x="2411413" y="1773238"/>
            <a:ext cx="360362" cy="576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5580063" y="90805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Konec řádku</a:t>
            </a:r>
          </a:p>
        </p:txBody>
      </p:sp>
      <p:sp>
        <p:nvSpPr>
          <p:cNvPr id="58378" name="Line 13"/>
          <p:cNvSpPr>
            <a:spLocks noChangeShapeType="1"/>
          </p:cNvSpPr>
          <p:nvPr/>
        </p:nvSpPr>
        <p:spPr bwMode="auto">
          <a:xfrm flipH="1">
            <a:off x="4716463" y="1268413"/>
            <a:ext cx="129540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7740650" y="5876925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Konec snímku</a:t>
            </a:r>
          </a:p>
        </p:txBody>
      </p:sp>
      <p:sp>
        <p:nvSpPr>
          <p:cNvPr id="58380" name="Line 15"/>
          <p:cNvSpPr>
            <a:spLocks noChangeShapeType="1"/>
          </p:cNvSpPr>
          <p:nvPr/>
        </p:nvSpPr>
        <p:spPr bwMode="auto">
          <a:xfrm flipH="1" flipV="1">
            <a:off x="7019925" y="5805488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VGA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Hodinový signál CLK oznamuje platnost každého pixelu</a:t>
            </a:r>
          </a:p>
          <a:p>
            <a:r>
              <a:rPr lang="cs-CZ" sz="2000" dirty="0"/>
              <a:t>Po odvysílání každého řádku tikne synchronizační signál HSYNC</a:t>
            </a:r>
          </a:p>
          <a:p>
            <a:r>
              <a:rPr lang="cs-CZ" sz="2000" dirty="0"/>
              <a:t>Vysílání dat se na chvíli zastaví, aby byl na CRT monitorech dán časový prostor pro návrat vykreslovacího paprsku zpět nalevo (řádek se vykresluje zleva doprava)</a:t>
            </a:r>
          </a:p>
          <a:p>
            <a:r>
              <a:rPr lang="cs-CZ" sz="2000" dirty="0"/>
              <a:t>Po odvysílání každého snímku tikne synchronizační signál VSYNC</a:t>
            </a:r>
          </a:p>
          <a:p>
            <a:r>
              <a:rPr lang="cs-CZ" sz="2000" dirty="0"/>
              <a:t>Opět je ponechán čas pro návrat paprsku zpět do horního levého rohu obrazovky</a:t>
            </a:r>
          </a:p>
          <a:p>
            <a:endParaRPr lang="cs-CZ" sz="2000" dirty="0"/>
          </a:p>
          <a:p>
            <a:r>
              <a:rPr lang="cs-CZ" sz="1600" dirty="0"/>
              <a:t>Příklad:</a:t>
            </a:r>
          </a:p>
          <a:p>
            <a:r>
              <a:rPr lang="cs-CZ" sz="1600" dirty="0"/>
              <a:t>Jakou frekvenci budou mít signály CLK, HSYNC a VSYNC při přenosu obrazového signálu s rozlišením 1920x1080 pixelů a snímkovou frekvencí 60 Hz?</a:t>
            </a:r>
          </a:p>
          <a:p>
            <a:r>
              <a:rPr lang="cs-CZ" sz="1600" dirty="0"/>
              <a:t>VSYNC – 60 Hz (60 snímků za sekundu)</a:t>
            </a:r>
          </a:p>
          <a:p>
            <a:r>
              <a:rPr lang="cs-CZ" sz="1600" dirty="0"/>
              <a:t>HSYNC -  64800 Hz (60 x 1080 řádků za sekundu)</a:t>
            </a:r>
          </a:p>
          <a:p>
            <a:r>
              <a:rPr lang="cs-CZ" sz="1600" dirty="0"/>
              <a:t>CLK – 124,416 MHz (60 x 1080 x 1920 pixelů za sekundu)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4497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386" y="1484784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Rozhraní pro přenos </a:t>
            </a:r>
            <a:r>
              <a:rPr lang="cs-CZ" altLang="cs-CZ" sz="1600" b="1" dirty="0"/>
              <a:t>digitálního obrazového signálu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Barva pixelu je</a:t>
            </a:r>
            <a:r>
              <a:rPr lang="cs-CZ" altLang="cs-CZ" sz="1600" b="1" dirty="0"/>
              <a:t> číselně zakódována a přenesena jako bity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Šum a rušení při přenosu nemá vliv na kvalitu obrazu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Prakticky všechny moderní displeje pracují digitálně – jas jednotlivých pixelů zpracovávají jako číslo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Pro připojení těchto zařízení by bylo nevhodné používat stará analogová rozhraní, kde se obraz, který je v počítači v digitální podobě, převede na analogový signál a poté v displeji by se musel opět digitalizovat – docházelo by ke ztrátě kvality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Přenést lze obraz až do rozlišení 2048x1536 bodů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Standardní DVI konektor (DVI-D) má 24 pinů (8 pinů ve 3 řadách)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Modifikovaný konektor (DVI-A) má další 4 piny navíc a umožňuje i přenos analogové signálu pro stará zařízení (např. CRT připojené k moderní grafické kartě)</a:t>
            </a:r>
          </a:p>
        </p:txBody>
      </p:sp>
      <p:pic>
        <p:nvPicPr>
          <p:cNvPr id="59396" name="Picture 5" descr="111dvi%20d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4602632"/>
            <a:ext cx="2879725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ANd9GcQQyMBHwk6C8l4vLmlBAWtDX8W-Aq47ufSn_WYplkow15-Ziq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30402"/>
            <a:ext cx="3095625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Informace o jednom pixelu je přenášena pomocí 3 linek (6 vodičů) – každý pár vodičů pro přenos informace o jedné z barev </a:t>
            </a:r>
            <a:r>
              <a:rPr lang="cs-CZ" altLang="cs-CZ" sz="1700" dirty="0">
                <a:solidFill>
                  <a:srgbClr val="CC0000"/>
                </a:solidFill>
              </a:rPr>
              <a:t>R</a:t>
            </a:r>
            <a:r>
              <a:rPr lang="cs-CZ" altLang="cs-CZ" sz="1700" dirty="0"/>
              <a:t> </a:t>
            </a:r>
            <a:r>
              <a:rPr lang="cs-CZ" altLang="cs-CZ" sz="1700" dirty="0">
                <a:solidFill>
                  <a:srgbClr val="33CC33"/>
                </a:solidFill>
              </a:rPr>
              <a:t>G</a:t>
            </a:r>
            <a:r>
              <a:rPr lang="cs-CZ" altLang="cs-CZ" sz="1700" dirty="0"/>
              <a:t> </a:t>
            </a:r>
            <a:r>
              <a:rPr lang="cs-CZ" altLang="cs-CZ" sz="1700" dirty="0">
                <a:solidFill>
                  <a:srgbClr val="0033CC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Signál je přenášen diferenciálně po dvou datových vodičích (data+ a data-) a příjemce od sebe tyto dva signály odečte (čímž se zdvojnásobí úroveň užitečného signálu a vykompenzuje šum)</a:t>
            </a:r>
            <a:endParaRPr lang="cs-CZ" altLang="cs-CZ" sz="17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Současně se po každé ze tří linek posílá informace o jedné z barev aktuálního pixelu. Paralelně se tedy odesílají tři čísla po třech různých linkách, přičemž vysílání čísla (hodnota jasu dané barvy) je sériové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Signál je kódován metodou </a:t>
            </a:r>
            <a:r>
              <a:rPr lang="cs-CZ" altLang="cs-CZ" sz="1700" b="1" dirty="0"/>
              <a:t>TMDS</a:t>
            </a:r>
            <a:r>
              <a:rPr lang="cs-CZ" altLang="cs-CZ" sz="1700" dirty="0"/>
              <a:t> (</a:t>
            </a:r>
            <a:r>
              <a:rPr lang="cs-CZ" altLang="cs-CZ" sz="1700" dirty="0" err="1"/>
              <a:t>Transition-minimized</a:t>
            </a:r>
            <a:r>
              <a:rPr lang="cs-CZ" altLang="cs-CZ" sz="1700" dirty="0"/>
              <a:t> </a:t>
            </a:r>
            <a:r>
              <a:rPr lang="cs-CZ" altLang="cs-CZ" sz="1700" dirty="0" err="1"/>
              <a:t>differential</a:t>
            </a:r>
            <a:r>
              <a:rPr lang="cs-CZ" altLang="cs-CZ" sz="1700" dirty="0"/>
              <a:t> </a:t>
            </a:r>
            <a:r>
              <a:rPr lang="cs-CZ" altLang="cs-CZ" sz="1700" dirty="0" err="1"/>
              <a:t>signaling</a:t>
            </a:r>
            <a:r>
              <a:rPr lang="cs-CZ" altLang="cs-CZ" sz="17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Jde o pokročilou metodu dvoustupňového kódování 8b10b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 1024 možných 10 bitových kombinací se používá 460 pro zakódování 256 možných 8-bitových hodnot.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Některé 8-bitové kombinace lze zakódovat dvojím možným 10-bitovým způsobem a vybere se dle kontextu ten, který je vhodnější vzhledem k minimalizaci počtu změn signálu (záleží tedy i na předchozím a následujícím bajtu)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4 desetibitové kombinace jsou rezervované jako synchronizační (vysílají se např. jako označení konce řádku, konce snímku apod.)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Zbylých 560 10-bitových kombinací je zakázáno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Dále jsou v rozhraní signály pro přenos synchronizace a identifikaci displeje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Zvuk přes DVI není přenášen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DVI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Nejvyšší rozlišení pro jednu linku (R G B data v 6 vodičích – 3 páry) při 60 Hz (běžná obnovovací frekvence LCD) je 2,75 </a:t>
            </a:r>
            <a:r>
              <a:rPr lang="cs-CZ" altLang="cs-CZ" sz="2000" dirty="0" err="1"/>
              <a:t>megapixelů</a:t>
            </a: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Maximální rozlišení při 60 Hz je pak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Při poměru stran 16:10 - 2098 x 1311 pixelů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Při poměru stran 16:9 – 2553 x 1436 pixelů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DVI má rezervu v </a:t>
            </a:r>
            <a:r>
              <a:rPr lang="cs-CZ" altLang="cs-CZ" sz="2000" b="1" dirty="0"/>
              <a:t>další lince</a:t>
            </a:r>
            <a:r>
              <a:rPr lang="cs-CZ" altLang="cs-CZ" sz="2000" dirty="0"/>
              <a:t>, která obsahuje další tři kroucené páry červené, zelené a modré.  Vysílají se pak informace o dvou pixelech naráz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DVI </a:t>
            </a:r>
            <a:r>
              <a:rPr lang="cs-CZ" altLang="cs-CZ" sz="2000" dirty="0" err="1"/>
              <a:t>dual</a:t>
            </a:r>
            <a:r>
              <a:rPr lang="cs-CZ" altLang="cs-CZ" sz="2000" dirty="0"/>
              <a:t> link =  DVI-DL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Tato druhá linka (3 dvoulinky R G B – 6 vodičů) je aktivní pouze při použití vyššího rozlišení než je možné přenášet  jednou linkou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Použití obou linek umožňuje rozlišení až 8 </a:t>
            </a:r>
            <a:r>
              <a:rPr lang="cs-CZ" altLang="cs-CZ" sz="2000" dirty="0" err="1"/>
              <a:t>megapixelů</a:t>
            </a:r>
            <a:r>
              <a:rPr lang="cs-CZ" altLang="cs-CZ" sz="2000" dirty="0"/>
              <a:t> při 60 Hz.</a:t>
            </a:r>
          </a:p>
          <a:p>
            <a:pPr lvl="1" eaLnBrk="1" hangingPunct="1">
              <a:lnSpc>
                <a:spcPct val="90000"/>
              </a:lnSpc>
            </a:pPr>
            <a:endParaRPr lang="cs-CZ" altLang="cs-CZ" sz="2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5" descr="Soubor:Hd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0"/>
            <a:ext cx="3810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HDMI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44880" cy="44116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cs-CZ" altLang="cs-CZ" sz="1600" b="1" dirty="0"/>
              <a:t>HDMI</a:t>
            </a:r>
            <a:r>
              <a:rPr lang="cs-CZ" altLang="cs-CZ" sz="1600" dirty="0"/>
              <a:t> vychází z rozhraní </a:t>
            </a:r>
            <a:r>
              <a:rPr lang="cs-CZ" altLang="cs-CZ" sz="1600" b="1" dirty="0"/>
              <a:t>DVI</a:t>
            </a:r>
            <a:r>
              <a:rPr lang="cs-CZ" altLang="cs-CZ" sz="1600" dirty="0"/>
              <a:t> – signál je stejný pouze kabel a konektory jsou jiné</a:t>
            </a:r>
          </a:p>
          <a:p>
            <a:pPr eaLnBrk="1" hangingPunct="1"/>
            <a:r>
              <a:rPr lang="cs-CZ" altLang="cs-CZ" sz="1600" dirty="0" err="1"/>
              <a:t>High-Definition</a:t>
            </a:r>
            <a:r>
              <a:rPr lang="cs-CZ" altLang="cs-CZ" sz="1600" dirty="0"/>
              <a:t> </a:t>
            </a:r>
            <a:r>
              <a:rPr lang="cs-CZ" altLang="cs-CZ" sz="1600" dirty="0" err="1"/>
              <a:t>Multi</a:t>
            </a:r>
            <a:r>
              <a:rPr lang="cs-CZ" altLang="cs-CZ" sz="1600" dirty="0"/>
              <a:t>-media Interface </a:t>
            </a:r>
          </a:p>
          <a:p>
            <a:pPr eaLnBrk="1" hangingPunct="1"/>
            <a:r>
              <a:rPr lang="cs-CZ" altLang="cs-CZ" sz="1600" dirty="0"/>
              <a:t>V současné době nejpoužívanější a nejperspektivnější rozhraní pro propojení (PC, DVD, </a:t>
            </a:r>
            <a:r>
              <a:rPr lang="cs-CZ" altLang="cs-CZ" sz="1600" dirty="0" err="1"/>
              <a:t>Mulitimediální</a:t>
            </a:r>
            <a:r>
              <a:rPr lang="cs-CZ" altLang="cs-CZ" sz="1600" dirty="0"/>
              <a:t> </a:t>
            </a:r>
            <a:r>
              <a:rPr lang="cs-CZ" altLang="cs-CZ" sz="1600" dirty="0" err="1"/>
              <a:t>přehravač</a:t>
            </a:r>
            <a:r>
              <a:rPr lang="en-US" altLang="cs-CZ" sz="1600" dirty="0"/>
              <a:t>, DVB-S</a:t>
            </a:r>
            <a:r>
              <a:rPr lang="cs-CZ" altLang="cs-CZ" sz="1600" dirty="0"/>
              <a:t>/DVB-T</a:t>
            </a:r>
            <a:r>
              <a:rPr lang="en-US" altLang="cs-CZ" sz="1600" dirty="0"/>
              <a:t> p</a:t>
            </a:r>
            <a:r>
              <a:rPr lang="cs-CZ" altLang="cs-CZ" sz="1600" dirty="0" err="1"/>
              <a:t>řijímač</a:t>
            </a:r>
            <a:r>
              <a:rPr lang="cs-CZ" altLang="cs-CZ" sz="1600" dirty="0"/>
              <a:t> --</a:t>
            </a:r>
            <a:r>
              <a:rPr lang="en-US" altLang="cs-CZ" sz="1600" dirty="0"/>
              <a:t>&gt; LCD, </a:t>
            </a:r>
            <a:r>
              <a:rPr lang="cs-CZ" altLang="cs-CZ" sz="1600" dirty="0"/>
              <a:t>OLED, </a:t>
            </a:r>
            <a:r>
              <a:rPr lang="en-US" altLang="cs-CZ" sz="1600" dirty="0"/>
              <a:t>Plasma)</a:t>
            </a:r>
            <a:endParaRPr lang="cs-CZ" altLang="cs-CZ" sz="1600" dirty="0"/>
          </a:p>
          <a:p>
            <a:pPr eaLnBrk="1" hangingPunct="1"/>
            <a:r>
              <a:rPr lang="cs-CZ" altLang="cs-CZ" sz="1600" dirty="0"/>
              <a:t>Konektor </a:t>
            </a:r>
            <a:r>
              <a:rPr lang="cs-CZ" altLang="cs-CZ" sz="1600" b="1" dirty="0"/>
              <a:t>HDMI typu A</a:t>
            </a:r>
            <a:r>
              <a:rPr lang="cs-CZ" altLang="cs-CZ" sz="1600" dirty="0"/>
              <a:t> (tj. standard)  má </a:t>
            </a:r>
            <a:r>
              <a:rPr lang="cs-CZ" altLang="cs-CZ" sz="1600" b="1" dirty="0"/>
              <a:t>19 pinů</a:t>
            </a:r>
            <a:r>
              <a:rPr lang="cs-CZ" altLang="cs-CZ" sz="1600" dirty="0"/>
              <a:t> pro přenos obrazu a zvuku</a:t>
            </a:r>
          </a:p>
          <a:p>
            <a:pPr eaLnBrk="1" hangingPunct="1"/>
            <a:r>
              <a:rPr lang="cs-CZ" altLang="cs-CZ" sz="1600" dirty="0"/>
              <a:t>Existuje i novější verze pro UHD rozlišení s 29 piny (HDMI-B)</a:t>
            </a:r>
          </a:p>
          <a:p>
            <a:pPr eaLnBrk="1" hangingPunct="1"/>
            <a:r>
              <a:rPr lang="cs-CZ" altLang="cs-CZ" sz="1600" dirty="0"/>
              <a:t>HDMI je </a:t>
            </a:r>
            <a:r>
              <a:rPr lang="cs-CZ" altLang="cs-CZ" sz="1600" b="1" dirty="0"/>
              <a:t>kompatibilní</a:t>
            </a:r>
            <a:r>
              <a:rPr lang="cs-CZ" altLang="cs-CZ" sz="1600" dirty="0"/>
              <a:t> s rozhraním Single-link </a:t>
            </a:r>
            <a:r>
              <a:rPr lang="cs-CZ" altLang="cs-CZ" sz="1600" b="1" dirty="0"/>
              <a:t>DVI</a:t>
            </a:r>
            <a:r>
              <a:rPr lang="cs-CZ" altLang="cs-CZ" sz="1600" dirty="0"/>
              <a:t> (jedna linka) s tím rozdílem, že spolu s obrazovým signálem se posílá i digitálně zakódovaný </a:t>
            </a:r>
            <a:r>
              <a:rPr lang="cs-CZ" altLang="cs-CZ" sz="1600" b="1" dirty="0"/>
              <a:t>zvuk</a:t>
            </a:r>
          </a:p>
          <a:p>
            <a:pPr eaLnBrk="1" hangingPunct="1"/>
            <a:r>
              <a:rPr lang="cs-CZ" altLang="cs-CZ" sz="1600" dirty="0"/>
              <a:t>Obrazové a datové zvukové pakety se v čase pravidelně střídají, vedle toho existují ještě speciální řídící pakety (s informací o barevné normě apod.)</a:t>
            </a:r>
          </a:p>
          <a:p>
            <a:pPr eaLnBrk="1" hangingPunct="1"/>
            <a:r>
              <a:rPr lang="cs-CZ" altLang="cs-CZ" sz="1600" dirty="0"/>
              <a:t>Zařízení s DVI výstupem tak může poskytovat video signál pro HDMI zobrazovací zařízení, zvuk se ale musí přenášet jinou cestou</a:t>
            </a:r>
            <a:endParaRPr lang="en-US" altLang="cs-CZ" sz="1600" dirty="0"/>
          </a:p>
          <a:p>
            <a:pPr eaLnBrk="1" hangingPunct="1"/>
            <a:r>
              <a:rPr lang="cs-CZ" sz="1600" dirty="0"/>
              <a:t>Výhodou je, že HDMI používá stejnou speciﬁkaci pro signál s obrazem jako DVI-D (jen k tomu přidává zvuk), tedy redukce mezi těmito dvěma rozhraními jsou velmi jednoduché, pasivní.</a:t>
            </a:r>
          </a:p>
          <a:p>
            <a:pPr eaLnBrk="1" hangingPunct="1"/>
            <a:r>
              <a:rPr lang="cs-CZ" sz="1600" dirty="0"/>
              <a:t>V opačném směru, tedy u HDMI výstupu (PC, notebook, multimediální zařízení) a DVI vstupu (monitor, televize), není správná funkčnost zaručena</a:t>
            </a:r>
            <a:endParaRPr lang="cs-CZ" altLang="cs-CZ" sz="1600" dirty="0"/>
          </a:p>
          <a:p>
            <a:pPr eaLnBrk="1" hangingPunct="1"/>
            <a:endParaRPr lang="cs-CZ" altLang="cs-CZ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FC42F-823E-44CB-8DBA-FA8CEAA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HDMI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E6CC580-E2FB-4A93-B94A-8E3FFDE76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2850"/>
            <a:ext cx="5256584" cy="36323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D8AB0BD-AEA8-4486-99EC-600AB70523B4}"/>
              </a:ext>
            </a:extLst>
          </p:cNvPr>
          <p:cNvSpPr txBox="1"/>
          <p:nvPr/>
        </p:nvSpPr>
        <p:spPr>
          <a:xfrm>
            <a:off x="6156176" y="2060848"/>
            <a:ext cx="28083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1400" b="1" dirty="0"/>
              <a:t>HDMI</a:t>
            </a:r>
            <a:r>
              <a:rPr lang="cs-CZ" sz="1400" dirty="0"/>
              <a:t> (typ A) – Klasický konektor, který nalezneme na většině zařízení</a:t>
            </a:r>
          </a:p>
          <a:p>
            <a:endParaRPr lang="cs-CZ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b="1" dirty="0"/>
              <a:t>HDMI-Mini</a:t>
            </a:r>
            <a:r>
              <a:rPr lang="cs-CZ" sz="1400" dirty="0"/>
              <a:t> (typ C) – přenosná zařízení, videokamery, fotoaparáty.</a:t>
            </a:r>
          </a:p>
          <a:p>
            <a:endParaRPr lang="cs-CZ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b="1" dirty="0"/>
              <a:t>HDMI-</a:t>
            </a:r>
            <a:r>
              <a:rPr lang="cs-CZ" sz="1400" b="1" dirty="0" err="1"/>
              <a:t>Micro</a:t>
            </a:r>
            <a:r>
              <a:rPr lang="cs-CZ" sz="1400" dirty="0"/>
              <a:t> (typ D) –pro tablety a jiná mobilní zařízení.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85073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HDMI - historie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18488" cy="4805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500" dirty="0"/>
              <a:t>HDMI 1.0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vznik v roce 2002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Rozlišení 1900x1200, 60 snímků/s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Datový tok (po zakódování do 8b10b) na jedné barevné lince 1,65 </a:t>
            </a:r>
            <a:r>
              <a:rPr lang="cs-CZ" altLang="cs-CZ" sz="1300" dirty="0" err="1"/>
              <a:t>Gb</a:t>
            </a:r>
            <a:r>
              <a:rPr lang="cs-CZ" altLang="cs-CZ" sz="1300" dirty="0"/>
              <a:t>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Barevná hloubka 24 bitů / pixel</a:t>
            </a:r>
          </a:p>
          <a:p>
            <a:pPr>
              <a:lnSpc>
                <a:spcPct val="80000"/>
              </a:lnSpc>
            </a:pPr>
            <a:endParaRPr lang="cs-CZ" altLang="cs-CZ" sz="1500" dirty="0"/>
          </a:p>
          <a:p>
            <a:pPr>
              <a:lnSpc>
                <a:spcPct val="80000"/>
              </a:lnSpc>
            </a:pPr>
            <a:r>
              <a:rPr lang="cs-CZ" altLang="cs-CZ" sz="1500" dirty="0"/>
              <a:t>HDMI 1.3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Definováno v roce 2006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Rozlišení 2560x1600, 75 snímků/s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Datový tok na jedné lince 3,4 </a:t>
            </a:r>
            <a:r>
              <a:rPr lang="cs-CZ" altLang="cs-CZ" sz="1300" dirty="0" err="1"/>
              <a:t>Gb</a:t>
            </a:r>
            <a:r>
              <a:rPr lang="cs-CZ" altLang="cs-CZ" sz="1300" dirty="0"/>
              <a:t>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Barevná hloubka až 48 bitů / pixel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Zavedeno CEC</a:t>
            </a:r>
          </a:p>
          <a:p>
            <a:pPr>
              <a:lnSpc>
                <a:spcPct val="80000"/>
              </a:lnSpc>
            </a:pPr>
            <a:endParaRPr lang="cs-CZ" altLang="cs-CZ" sz="1500" dirty="0"/>
          </a:p>
          <a:p>
            <a:pPr>
              <a:lnSpc>
                <a:spcPct val="80000"/>
              </a:lnSpc>
            </a:pPr>
            <a:r>
              <a:rPr lang="cs-CZ" altLang="cs-CZ" sz="1500" dirty="0"/>
              <a:t>HDMI 1.4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Definováno v roce 2009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Možnost až 3840x2160 ale pouze při 30 snímcích/s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Kabelem je vedena i Ethernet linka</a:t>
            </a:r>
          </a:p>
          <a:p>
            <a:pPr lvl="1"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r>
              <a:rPr lang="cs-CZ" altLang="cs-CZ" sz="1500" dirty="0"/>
              <a:t>HDMI 2.0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Definováno v roce 2013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Rozlišení 3840x2160 (UHD, 4k), 60 snímků/s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Datový tok na jedné lince 6 </a:t>
            </a:r>
            <a:r>
              <a:rPr lang="cs-CZ" altLang="cs-CZ" sz="1300" dirty="0" err="1"/>
              <a:t>Gb</a:t>
            </a:r>
            <a:r>
              <a:rPr lang="cs-CZ" altLang="cs-CZ" sz="1300" dirty="0"/>
              <a:t>/s (celkem tedy 18 </a:t>
            </a:r>
            <a:r>
              <a:rPr lang="cs-CZ" altLang="cs-CZ" sz="1300" dirty="0" err="1"/>
              <a:t>Gb</a:t>
            </a:r>
            <a:r>
              <a:rPr lang="cs-CZ" altLang="cs-CZ" sz="1300" dirty="0"/>
              <a:t>/s)</a:t>
            </a:r>
          </a:p>
          <a:p>
            <a:pPr lvl="1">
              <a:lnSpc>
                <a:spcPct val="80000"/>
              </a:lnSpc>
            </a:pPr>
            <a:r>
              <a:rPr lang="cs-CZ" altLang="cs-CZ" sz="1300" dirty="0"/>
              <a:t>Podpora poměru stran 21:9</a:t>
            </a:r>
          </a:p>
          <a:p>
            <a:pPr lvl="1">
              <a:lnSpc>
                <a:spcPct val="80000"/>
              </a:lnSpc>
            </a:pPr>
            <a:endParaRPr lang="cs-CZ" altLang="cs-CZ" sz="1300" dirty="0"/>
          </a:p>
          <a:p>
            <a:pPr lvl="1">
              <a:lnSpc>
                <a:spcPct val="80000"/>
              </a:lnSpc>
            </a:pPr>
            <a:endParaRPr lang="cs-CZ" altLang="cs-CZ" sz="1300" dirty="0"/>
          </a:p>
          <a:p>
            <a:pPr lvl="1">
              <a:lnSpc>
                <a:spcPct val="80000"/>
              </a:lnSpc>
            </a:pPr>
            <a:endParaRPr lang="cs-CZ" altLang="cs-CZ" sz="1300" dirty="0"/>
          </a:p>
          <a:p>
            <a:pPr lvl="1">
              <a:lnSpc>
                <a:spcPct val="80000"/>
              </a:lnSpc>
            </a:pPr>
            <a:endParaRPr lang="cs-CZ" altLang="cs-CZ" sz="13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HDMI</a:t>
            </a:r>
          </a:p>
        </p:txBody>
      </p:sp>
      <p:sp>
        <p:nvSpPr>
          <p:cNvPr id="6451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HDMI 1.3 podporuje </a:t>
            </a:r>
            <a:r>
              <a:rPr lang="cs-CZ" altLang="cs-CZ" sz="1800" b="1" dirty="0"/>
              <a:t>HDMI-CEC</a:t>
            </a:r>
            <a:r>
              <a:rPr lang="cs-CZ" altLang="cs-CZ" sz="1800" dirty="0"/>
              <a:t> – tzn. </a:t>
            </a:r>
            <a:r>
              <a:rPr lang="cs-CZ" altLang="cs-CZ" sz="1800" dirty="0" err="1"/>
              <a:t>Consumer</a:t>
            </a:r>
            <a:r>
              <a:rPr lang="cs-CZ" altLang="cs-CZ" sz="1800" dirty="0"/>
              <a:t> Electronics </a:t>
            </a:r>
            <a:r>
              <a:rPr lang="cs-CZ" altLang="cs-CZ" sz="1800" dirty="0" err="1"/>
              <a:t>Control</a:t>
            </a:r>
            <a:r>
              <a:rPr lang="cs-CZ" altLang="cs-CZ" dirty="0"/>
              <a:t> </a:t>
            </a:r>
            <a:endParaRPr lang="cs-CZ" altLang="cs-CZ" sz="1800" dirty="0"/>
          </a:p>
          <a:p>
            <a:pPr eaLnBrk="1" hangingPunct="1"/>
            <a:r>
              <a:rPr lang="cs-CZ" altLang="cs-CZ" sz="1800" b="1" dirty="0"/>
              <a:t>CEC</a:t>
            </a:r>
            <a:r>
              <a:rPr lang="cs-CZ" altLang="cs-CZ" sz="1800" dirty="0"/>
              <a:t> dovoluje řízení propojených přístrojů </a:t>
            </a:r>
            <a:r>
              <a:rPr lang="cs-CZ" altLang="cs-CZ" sz="1800" b="1" dirty="0"/>
              <a:t>jedním dálkovým ovladačem</a:t>
            </a:r>
            <a:r>
              <a:rPr lang="cs-CZ" altLang="cs-CZ" sz="1800" dirty="0"/>
              <a:t>, typicky televizním – přes HDMI lze tedy přenášet i povely pro připojené zařízení 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HDMI nedefinuje maximální délku kabelu. Jediným omezením je útlum signálu, který závisí na konstrukci a kvalitě materiálů, které byly použity</a:t>
            </a:r>
          </a:p>
          <a:p>
            <a:pPr marL="0" indent="0" eaLnBrk="1" hangingPunct="1">
              <a:buNone/>
            </a:pPr>
            <a:endParaRPr lang="cs-CZ" altLang="cs-CZ" sz="1800" dirty="0"/>
          </a:p>
          <a:p>
            <a:pPr eaLnBrk="1" hangingPunct="1"/>
            <a:endParaRPr lang="cs-CZ" altLang="cs-CZ" sz="1800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Sériový port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Sériový port se označuje zkratkou </a:t>
            </a:r>
            <a:r>
              <a:rPr lang="cs-CZ" altLang="cs-CZ" sz="1600" b="1" dirty="0"/>
              <a:t>COM</a:t>
            </a:r>
          </a:p>
          <a:p>
            <a:pPr eaLnBrk="1" hangingPunct="1"/>
            <a:r>
              <a:rPr lang="cs-CZ" altLang="cs-CZ" sz="1600" dirty="0"/>
              <a:t>Obvykle byly přítomny dva konektory označené jako COM1 a COM2</a:t>
            </a:r>
          </a:p>
          <a:p>
            <a:pPr eaLnBrk="1" hangingPunct="1"/>
            <a:r>
              <a:rPr lang="cs-CZ" altLang="cs-CZ" sz="1600" dirty="0"/>
              <a:t>Sériový port je jediným konektorem, který má na straně počítače </a:t>
            </a:r>
            <a:r>
              <a:rPr lang="cs-CZ" altLang="cs-CZ" sz="1600" b="1" dirty="0"/>
              <a:t>kolíky</a:t>
            </a:r>
            <a:r>
              <a:rPr lang="cs-CZ" altLang="cs-CZ" sz="1600" dirty="0"/>
              <a:t> (všechny ostatní rozhraní mají konektor typu zásuvka)</a:t>
            </a:r>
          </a:p>
          <a:p>
            <a:pPr eaLnBrk="1" hangingPunct="1"/>
            <a:r>
              <a:rPr lang="cs-CZ" altLang="cs-CZ" sz="1600" dirty="0"/>
              <a:t>Původní varianta konektoru měla 25 pinů a byla nahrazena úspornější variantou s 9 piny</a:t>
            </a:r>
          </a:p>
          <a:p>
            <a:pPr eaLnBrk="1" hangingPunct="1"/>
            <a:endParaRPr lang="cs-CZ" altLang="cs-CZ" sz="2600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3284538"/>
            <a:ext cx="4681537" cy="3448050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HDMI</a:t>
            </a:r>
          </a:p>
        </p:txBody>
      </p:sp>
      <p:pic>
        <p:nvPicPr>
          <p:cNvPr id="65539" name="Picture 4" descr="HDMI Connector Pinou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4824413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414" name="Group 70"/>
          <p:cNvGraphicFramePr>
            <a:graphicFrameLocks noGrp="1"/>
          </p:cNvGraphicFramePr>
          <p:nvPr/>
        </p:nvGraphicFramePr>
        <p:xfrm>
          <a:off x="5146675" y="0"/>
          <a:ext cx="3997325" cy="6586534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Data2+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Data2 Shield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Data2–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Data1+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Data1 Shield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Data1–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Data0+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Data0 Shield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Data0–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Clock+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(hodinový signál, impusl je poslán na konci každé 10b zakódované hodnoty)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Clock Shield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TMDS Clock–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CEC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(viz předchozí strana)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Nevyužito (rezerva pro budoucí použití)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(hodinový signál pro kontrolní data)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SDA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(přenos kontrolních dat)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DDC/CEC Ground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+5 V 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(max</a:t>
                      </a: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50 mA)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 Plug Detect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HDMI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2100" dirty="0"/>
              <a:t>O tom zda, je DVI a HDMI </a:t>
            </a:r>
            <a:r>
              <a:rPr lang="cs-CZ" altLang="cs-CZ" sz="2100" b="1" dirty="0"/>
              <a:t>synchronní nebo asynchronní </a:t>
            </a:r>
            <a:r>
              <a:rPr lang="cs-CZ" altLang="cs-CZ" sz="2100" dirty="0"/>
              <a:t>nelze zcela jednoznačně rozhodnout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8-bitová hodnota (jas </a:t>
            </a:r>
            <a:r>
              <a:rPr lang="cs-CZ" altLang="cs-CZ" sz="2100" dirty="0" err="1"/>
              <a:t>subpixelu</a:t>
            </a:r>
            <a:r>
              <a:rPr lang="cs-CZ" altLang="cs-CZ" sz="2100" dirty="0"/>
              <a:t>) je zakódována 10-bitově (TMDS) a posílána sériově asynchronně 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Během vysílání této 10-bitové sekvence proběhne jedna perioda hodinového signálu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Hodinový signál nelze použít k označení platnosti jednotlivých bitů, ale dělí komunikaci na jednotlivé 10-bitové sekvence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Například pro HDMI 1.3 platí, že data na jedné lince jsou vysílána rychlostí 3,4 </a:t>
            </a:r>
            <a:r>
              <a:rPr lang="cs-CZ" altLang="cs-CZ" sz="2100" dirty="0" err="1"/>
              <a:t>Gb</a:t>
            </a:r>
            <a:r>
              <a:rPr lang="cs-CZ" altLang="cs-CZ" sz="2100" dirty="0"/>
              <a:t>/s a hodinový signál při tom je na frekvenci pouze 340 MHz (poměr 1:10)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Jde tedy o asynchronní typ přenosu s určitou doplňkovou synchronizací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F1D580-D563-44B4-A725-A1C5CAC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3FE51F-B7BC-4FE2-B963-D57167F7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b="1" dirty="0"/>
              <a:t>HDMI 2.1</a:t>
            </a:r>
            <a:r>
              <a:rPr lang="cs-CZ" sz="2400" dirty="0"/>
              <a:t> - Nejnovější verze, která zatím nemá  využití, jde o takzvaný </a:t>
            </a:r>
            <a:r>
              <a:rPr lang="cs-CZ" sz="2400" dirty="0" err="1"/>
              <a:t>future-proofing</a:t>
            </a:r>
            <a:r>
              <a:rPr lang="cs-CZ" sz="2400" dirty="0"/>
              <a:t>, tedy pojištění do budoucnosti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Propustnost dat  48 </a:t>
            </a:r>
            <a:r>
              <a:rPr lang="cs-CZ" sz="2400" dirty="0" err="1"/>
              <a:t>Gb</a:t>
            </a:r>
            <a:r>
              <a:rPr lang="cs-CZ" sz="2400" dirty="0"/>
              <a:t>/s (3 x 16 </a:t>
            </a:r>
            <a:r>
              <a:rPr lang="cs-CZ" sz="2400" dirty="0" err="1"/>
              <a:t>Gb</a:t>
            </a:r>
            <a:r>
              <a:rPr lang="cs-CZ" sz="2400" dirty="0"/>
              <a:t>/s)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Podpora 4K 120 Hz, 8K 60 Hz a rozlišení až 10K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Podpora HDR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Většina TV dnes podporuje přímo přehrávání videa ve všech formátech, takže ho sem nemusíme posílat jako obrazový signál odjinud (z počítače, z multimediálního přehrávače), takže touto linkou není co připojovat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6227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DisplayPort</a:t>
            </a:r>
          </a:p>
        </p:txBody>
      </p:sp>
      <p:sp>
        <p:nvSpPr>
          <p:cNvPr id="67587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62065"/>
          </a:xfrm>
        </p:spPr>
        <p:txBody>
          <a:bodyPr/>
          <a:lstStyle/>
          <a:p>
            <a:r>
              <a:rPr lang="cs-CZ" altLang="cs-CZ" sz="1800" dirty="0"/>
              <a:t>Slouží k digitálnímu přenosu obrazového a zvukového signálu</a:t>
            </a:r>
          </a:p>
          <a:p>
            <a:r>
              <a:rPr lang="cs-CZ" altLang="cs-CZ" sz="1800" dirty="0"/>
              <a:t>Nepředpokládá se, že by měl nahradit HDMI v oblasti domácí spotřební elektroniky</a:t>
            </a:r>
          </a:p>
          <a:p>
            <a:r>
              <a:rPr lang="cs-CZ" altLang="cs-CZ" sz="1800" dirty="0"/>
              <a:t>Dokáže (mimo jiné) vysílat data i kompatibilním způsobem jako HDMI, takže počítač vybavený pouze </a:t>
            </a:r>
            <a:r>
              <a:rPr lang="cs-CZ" altLang="cs-CZ" sz="1800" dirty="0" err="1"/>
              <a:t>DisplayPortem</a:t>
            </a:r>
            <a:r>
              <a:rPr lang="cs-CZ" altLang="cs-CZ" sz="1800" dirty="0"/>
              <a:t> lze připojit k televizi vybavené konektorem HDMI, přenesen bude obraz i zvuk  </a:t>
            </a:r>
          </a:p>
          <a:p>
            <a:r>
              <a:rPr lang="cs-CZ" altLang="cs-CZ" sz="1800" dirty="0"/>
              <a:t>Obvykle se ale využívá jiný, nekompatibilní typ přenosu</a:t>
            </a:r>
          </a:p>
          <a:p>
            <a:r>
              <a:rPr lang="cs-CZ" altLang="cs-CZ" sz="1800" dirty="0"/>
              <a:t>Data jsou v tomto režimu přenášena v paketech podobně jako v počítačových sítích</a:t>
            </a:r>
          </a:p>
          <a:p>
            <a:r>
              <a:rPr lang="cs-CZ" altLang="cs-CZ" sz="1800" dirty="0"/>
              <a:t>Pro každý barevný kanál podporuje barevné hloubky 6, 8, 10, 12 a 16 bitů na barevnou složku</a:t>
            </a:r>
          </a:p>
          <a:p>
            <a:r>
              <a:rPr lang="cs-CZ" altLang="cs-CZ" sz="1800" dirty="0"/>
              <a:t>Současně s obrazem lze přenášet i data 8 zvukových kanálů (24 bitové vzorky, 192 kHz)</a:t>
            </a:r>
          </a:p>
          <a:p>
            <a:r>
              <a:rPr lang="cs-CZ" altLang="cs-CZ" sz="1800" dirty="0"/>
              <a:t>Rozhraní v sobě integruje i USB linku přes kterou lze s displejem obousměrně komunikovat a přenášet doplňující data nebo řídící povely</a:t>
            </a:r>
          </a:p>
          <a:p>
            <a:endParaRPr lang="cs-CZ" altLang="cs-CZ" sz="1800" dirty="0"/>
          </a:p>
          <a:p>
            <a:endParaRPr lang="cs-CZ" altLang="cs-CZ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DisplayPort</a:t>
            </a:r>
          </a:p>
        </p:txBody>
      </p:sp>
      <p:pic>
        <p:nvPicPr>
          <p:cNvPr id="68611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4779963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DisplayPort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/>
              <a:t>DisplayPort</a:t>
            </a:r>
            <a:r>
              <a:rPr lang="cs-CZ" sz="2000" dirty="0"/>
              <a:t> zachází se signálem jinak než DVI a HDMI </a:t>
            </a:r>
          </a:p>
          <a:p>
            <a:r>
              <a:rPr lang="cs-CZ" sz="2000" dirty="0"/>
              <a:t>VGA, DVI a HDMI přenášejí zvlášť v různých linkách jednotlivé základní barvy </a:t>
            </a:r>
          </a:p>
          <a:p>
            <a:r>
              <a:rPr lang="cs-CZ" sz="2000" dirty="0"/>
              <a:t>Přenos u </a:t>
            </a:r>
            <a:r>
              <a:rPr lang="cs-CZ" sz="2000" dirty="0" err="1"/>
              <a:t>DisplayPortu</a:t>
            </a:r>
            <a:r>
              <a:rPr lang="cs-CZ" sz="2000" dirty="0"/>
              <a:t> je podobný tomu, co funguje v počítačových sítích, nazývá se mikro-paketový přenos.</a:t>
            </a:r>
          </a:p>
          <a:p>
            <a:r>
              <a:rPr lang="cs-CZ" sz="2000" dirty="0"/>
              <a:t>Vše je přenášeno v malých datových balících (barva se nedělí do linek podle základních barev) bez nutnosti použití zvláštního vodiče pro hodinový signál kvůli synchronizaci (časový údaj je součástí paketu)</a:t>
            </a:r>
          </a:p>
          <a:p>
            <a:r>
              <a:rPr lang="cs-CZ" altLang="cs-CZ" sz="2000" dirty="0"/>
              <a:t>Datové pakety se přenášejí přes jednu, dvě nebo čtyři linky (u DVI a HDMI byly tři, pro jednotlivé barvy)</a:t>
            </a:r>
          </a:p>
          <a:p>
            <a:r>
              <a:rPr lang="cs-CZ" altLang="cs-CZ" sz="2000" dirty="0"/>
              <a:t>Každá linka je realizována párem vodičů Data+ a Data-</a:t>
            </a:r>
          </a:p>
          <a:p>
            <a:r>
              <a:rPr lang="cs-CZ" altLang="cs-CZ" sz="2000" dirty="0"/>
              <a:t>Rychlost přenosu dat linkou může být </a:t>
            </a:r>
            <a:r>
              <a:rPr lang="en-US" altLang="cs-CZ" sz="2000" dirty="0"/>
              <a:t>1,62</a:t>
            </a:r>
            <a:r>
              <a:rPr lang="cs-CZ" altLang="cs-CZ" sz="2000" dirty="0"/>
              <a:t> -</a:t>
            </a:r>
            <a:r>
              <a:rPr lang="en-US" altLang="cs-CZ" sz="2000" dirty="0"/>
              <a:t> 2,7 </a:t>
            </a:r>
            <a:r>
              <a:rPr lang="en-US" altLang="cs-CZ" sz="2000" dirty="0" err="1"/>
              <a:t>nebo</a:t>
            </a:r>
            <a:r>
              <a:rPr lang="en-US" altLang="cs-CZ" sz="2000" dirty="0"/>
              <a:t> 5,4 Gb/s</a:t>
            </a:r>
            <a:endParaRPr lang="cs-CZ" altLang="cs-CZ" sz="2000" dirty="0"/>
          </a:p>
          <a:p>
            <a:r>
              <a:rPr lang="cs-CZ" altLang="cs-CZ" sz="2000" dirty="0"/>
              <a:t>Používá se kódování 8b10b</a:t>
            </a:r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837570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DisplayPort</a:t>
            </a:r>
            <a:endParaRPr lang="cs-CZ" altLang="cs-CZ" dirty="0"/>
          </a:p>
        </p:txBody>
      </p:sp>
      <p:sp>
        <p:nvSpPr>
          <p:cNvPr id="6963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800" dirty="0"/>
              <a:t>Propustnost každé linky je tedy dle zvolené přenosové rychlosti 162 MB/s, 270 MB/s nebo 540 MB/s</a:t>
            </a:r>
          </a:p>
          <a:p>
            <a:r>
              <a:rPr lang="cs-CZ" altLang="cs-CZ" sz="1800" dirty="0"/>
              <a:t>Hodiny tikají při přenosu každého nového pixelu. Jednotlivé bity se přenášejí asynchronně.</a:t>
            </a:r>
          </a:p>
          <a:p>
            <a:r>
              <a:rPr lang="cs-CZ" altLang="cs-CZ" sz="1800" dirty="0"/>
              <a:t>Frekvence hodinového signálu je tedy 162 MHz, 270 MHz nebo 540 MHz při použití 10-bitového kódování (jsou zde ale i jiná kódování)</a:t>
            </a:r>
          </a:p>
          <a:p>
            <a:r>
              <a:rPr lang="cs-CZ" altLang="cs-CZ" sz="1800" dirty="0"/>
              <a:t>Maximální délka kabelu 2 metry</a:t>
            </a:r>
          </a:p>
          <a:p>
            <a:r>
              <a:rPr lang="cs-CZ" altLang="cs-CZ" sz="1800" dirty="0" err="1"/>
              <a:t>DisplayPort</a:t>
            </a:r>
            <a:r>
              <a:rPr lang="cs-CZ" altLang="cs-CZ" sz="1800" dirty="0"/>
              <a:t> vyvíjí asociace výrobců grafických adapterů a displejů VESA</a:t>
            </a:r>
          </a:p>
          <a:p>
            <a:r>
              <a:rPr lang="cs-CZ" altLang="cs-CZ" sz="1800" dirty="0"/>
              <a:t>Při běžném rozlišení a barevné hloubce nepřináší </a:t>
            </a:r>
            <a:r>
              <a:rPr lang="cs-CZ" altLang="cs-CZ" sz="1800" dirty="0" err="1"/>
              <a:t>DisplayPort</a:t>
            </a:r>
            <a:r>
              <a:rPr lang="cs-CZ" altLang="cs-CZ" sz="1800" dirty="0"/>
              <a:t> žádné výhody navíc oproti běžnému přenosu přes DVI a HDMI</a:t>
            </a:r>
          </a:p>
          <a:p>
            <a:r>
              <a:rPr lang="cs-CZ" altLang="cs-CZ" sz="1800" dirty="0"/>
              <a:t>Výhody se projeví při speciálních požadavcích (přenos více zvukových kanálů, větší barevná hloubka než </a:t>
            </a:r>
            <a:r>
              <a:rPr lang="cs-CZ" altLang="cs-CZ" sz="1800" dirty="0" err="1"/>
              <a:t>TrueColor</a:t>
            </a:r>
            <a:r>
              <a:rPr lang="cs-CZ" altLang="cs-CZ" sz="1800" dirty="0"/>
              <a:t>, různé barevné prostory, různé 3D formáty)</a:t>
            </a:r>
          </a:p>
          <a:p>
            <a:endParaRPr lang="cs-CZ" altLang="cs-CZ" sz="1800" dirty="0"/>
          </a:p>
          <a:p>
            <a:endParaRPr lang="cs-CZ" altLang="cs-CZ" sz="1800" dirty="0"/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2BBE5-4651-47EB-96FA-C2AA4BC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Thunderbolt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332BFC-29C3-4A47-9BFF-3FF4D057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7638"/>
            <a:ext cx="5644571" cy="4411662"/>
          </a:xfrm>
        </p:spPr>
        <p:txBody>
          <a:bodyPr/>
          <a:lstStyle/>
          <a:p>
            <a:r>
              <a:rPr lang="cs-CZ" sz="1600" dirty="0" err="1"/>
              <a:t>Thunderbolt</a:t>
            </a:r>
            <a:r>
              <a:rPr lang="cs-CZ" sz="1600" dirty="0"/>
              <a:t> byl vyvinut společností </a:t>
            </a:r>
            <a:r>
              <a:rPr lang="cs-CZ" sz="1600" b="1" dirty="0"/>
              <a:t>Intel</a:t>
            </a:r>
            <a:r>
              <a:rPr lang="cs-CZ" sz="1600" dirty="0"/>
              <a:t> pod původním označením </a:t>
            </a:r>
            <a:r>
              <a:rPr lang="cs-CZ" sz="1600" b="1" dirty="0" err="1"/>
              <a:t>LightPeak</a:t>
            </a:r>
            <a:r>
              <a:rPr lang="cs-CZ" sz="1600" dirty="0"/>
              <a:t> </a:t>
            </a:r>
          </a:p>
          <a:p>
            <a:r>
              <a:rPr lang="cs-CZ" sz="1600" dirty="0"/>
              <a:t>Rozhraní bylo původně určeno k tomu, aby běželo na optických vláknech</a:t>
            </a:r>
          </a:p>
          <a:p>
            <a:r>
              <a:rPr lang="cs-CZ" sz="1600" dirty="0"/>
              <a:t>Ukázalo se, že běžné vodiče mohou poskytovat požadovanou přenosovou rychlost 10 </a:t>
            </a:r>
            <a:r>
              <a:rPr lang="cs-CZ" sz="1600" dirty="0" err="1"/>
              <a:t>Gbit</a:t>
            </a:r>
            <a:r>
              <a:rPr lang="cs-CZ" sz="1600" dirty="0"/>
              <a:t>/s na jeden kanál za nižší cenu</a:t>
            </a:r>
          </a:p>
          <a:p>
            <a:r>
              <a:rPr lang="cs-CZ" sz="1600" dirty="0"/>
              <a:t>Používat se toto rozhraní začalo na produktech firmy </a:t>
            </a:r>
            <a:r>
              <a:rPr lang="cs-CZ" sz="1600" b="1" dirty="0"/>
              <a:t>Apple</a:t>
            </a:r>
            <a:r>
              <a:rPr lang="cs-CZ" sz="1600" dirty="0"/>
              <a:t> od roku 2011</a:t>
            </a:r>
          </a:p>
          <a:p>
            <a:r>
              <a:rPr lang="cs-CZ" sz="1600" dirty="0" err="1"/>
              <a:t>Thunderbolt</a:t>
            </a:r>
            <a:r>
              <a:rPr lang="cs-CZ" sz="1600" dirty="0"/>
              <a:t> v sobě spojuje PCI-Express a </a:t>
            </a:r>
            <a:r>
              <a:rPr lang="cs-CZ" sz="1600" dirty="0" err="1"/>
              <a:t>DisplayPort</a:t>
            </a:r>
            <a:endParaRPr lang="cs-CZ" sz="1600" dirty="0"/>
          </a:p>
          <a:p>
            <a:r>
              <a:rPr lang="cs-CZ" sz="1600" dirty="0"/>
              <a:t>Firma Apple prodává adaptéry pro DVI, </a:t>
            </a:r>
            <a:r>
              <a:rPr lang="cs-CZ" sz="1600" dirty="0" err="1"/>
              <a:t>dual</a:t>
            </a:r>
            <a:r>
              <a:rPr lang="cs-CZ" sz="1600" dirty="0"/>
              <a:t>-link DVI, HDMI a VGA výstup z portu </a:t>
            </a:r>
            <a:r>
              <a:rPr lang="cs-CZ" sz="1600" dirty="0" err="1"/>
              <a:t>Thunderbolt</a:t>
            </a:r>
            <a:endParaRPr lang="cs-CZ" sz="1600" dirty="0"/>
          </a:p>
          <a:p>
            <a:r>
              <a:rPr lang="cs-CZ" sz="1600" dirty="0" err="1"/>
              <a:t>Thunderbolt</a:t>
            </a:r>
            <a:r>
              <a:rPr lang="cs-CZ" sz="1600" dirty="0"/>
              <a:t> je založen na konektoru Mini </a:t>
            </a:r>
            <a:r>
              <a:rPr lang="cs-CZ" sz="1600" dirty="0" err="1"/>
              <a:t>DisplayPortu</a:t>
            </a:r>
            <a:r>
              <a:rPr lang="cs-CZ" sz="1600" dirty="0"/>
              <a:t>, který byl vyvinut konsorciem výrobců a vývojářů VESA</a:t>
            </a:r>
          </a:p>
          <a:p>
            <a:r>
              <a:rPr lang="cs-CZ" sz="1600" dirty="0"/>
              <a:t>Díky k tomu, že </a:t>
            </a:r>
            <a:r>
              <a:rPr lang="cs-CZ" sz="1600" dirty="0" err="1"/>
              <a:t>Thunderbolt</a:t>
            </a:r>
            <a:r>
              <a:rPr lang="cs-CZ" sz="1600" dirty="0"/>
              <a:t> rozšiřuje PCI Express sběrnici, což je hlavní rozšiřující sběrnice v současných systémech, mělo by být možné připojovat i externí grafické karty, které by přes toto rozhraní, ale zatím se to nerealizovalo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C624F92-EB66-464D-8D70-FE000F8A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65040"/>
            <a:ext cx="3103893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04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2C97F-02D1-43D1-B6CB-3FC344C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Thunderbolt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5BC6AC7A-9E37-43C2-B2D0-932EF111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4332654" cy="3096344"/>
          </a:xfrm>
        </p:spPr>
      </p:pic>
    </p:spTree>
    <p:extLst>
      <p:ext uri="{BB962C8B-B14F-4D97-AF65-F5344CB8AC3E}">
        <p14:creationId xmlns:p14="http://schemas.microsoft.com/office/powerpoint/2010/main" val="18973520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647700"/>
            <a:ext cx="7543800" cy="1295400"/>
          </a:xfrm>
        </p:spPr>
        <p:txBody>
          <a:bodyPr/>
          <a:lstStyle/>
          <a:p>
            <a:r>
              <a:rPr lang="cs-CZ" altLang="cs-CZ" dirty="0"/>
              <a:t>Kontrolní otázky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47700"/>
            <a:ext cx="8229600" cy="587764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300" dirty="0"/>
              <a:t>Uveďte alespoň dvě standardní přenosové rychlosti používané při sériové komunikaci.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9600 b/s, 19200 b/s, 38400 b/s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Nakreslete průběh signálu na vývodu </a:t>
            </a:r>
            <a:r>
              <a:rPr lang="cs-CZ" altLang="cs-CZ" sz="1300" dirty="0" err="1"/>
              <a:t>TxD</a:t>
            </a:r>
            <a:r>
              <a:rPr lang="cs-CZ" altLang="cs-CZ" sz="1300" dirty="0"/>
              <a:t> během sériového vysílání dvou bajtů 6Ah a 7Fh těsně za sebou, včetně klidové úrovně před a po vysílání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 dlouho trvá odeslání jednoho bajtu bez parity přes sériovou linku přenosovou rychlostí 9600 b/s ?</a:t>
            </a:r>
            <a:endParaRPr lang="cs-CZ" altLang="cs-CZ" sz="1300" b="1" dirty="0"/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1/960 s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bajtů lze odeslat při vysílání přes sériovou linku rychlostí 19200 b/s, pokud bude přenos zabezpečen paritou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Vydělím 11 – (10 + paritní bit) = 19200 / 11 = 1745 bajtů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</a:t>
            </a:r>
            <a:r>
              <a:rPr lang="cs-CZ" altLang="cs-CZ" sz="1300" dirty="0" err="1"/>
              <a:t>ScanCode</a:t>
            </a:r>
            <a:r>
              <a:rPr lang="cs-CZ" altLang="cs-CZ" sz="1300" dirty="0"/>
              <a:t>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Kód stisknuté klávesy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Nakreslete dvě stanice propojené plně duplexní sériovou linkou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(</a:t>
            </a:r>
            <a:r>
              <a:rPr lang="cs-CZ" altLang="cs-CZ" sz="900" b="1" dirty="0" err="1"/>
              <a:t>Tx</a:t>
            </a:r>
            <a:r>
              <a:rPr lang="cs-CZ" altLang="cs-CZ" sz="900" b="1" dirty="0"/>
              <a:t> &gt; </a:t>
            </a:r>
            <a:r>
              <a:rPr lang="cs-CZ" altLang="cs-CZ" sz="900" b="1" dirty="0" err="1"/>
              <a:t>Rx</a:t>
            </a:r>
            <a:r>
              <a:rPr lang="cs-CZ" altLang="cs-CZ" sz="900" b="1" dirty="0"/>
              <a:t>, </a:t>
            </a:r>
            <a:r>
              <a:rPr lang="cs-CZ" altLang="cs-CZ" sz="900" b="1" dirty="0" err="1"/>
              <a:t>Rx</a:t>
            </a:r>
            <a:r>
              <a:rPr lang="cs-CZ" altLang="cs-CZ" sz="900" b="1" dirty="0"/>
              <a:t> &lt; </a:t>
            </a:r>
            <a:r>
              <a:rPr lang="cs-CZ" altLang="cs-CZ" sz="900" b="1" dirty="0" err="1"/>
              <a:t>Tx</a:t>
            </a:r>
            <a:r>
              <a:rPr lang="cs-CZ" altLang="cs-CZ" sz="900" b="1" dirty="0"/>
              <a:t>, </a:t>
            </a:r>
            <a:r>
              <a:rPr lang="cs-CZ" altLang="cs-CZ" sz="900" b="1" dirty="0" err="1"/>
              <a:t>Gnd</a:t>
            </a:r>
            <a:r>
              <a:rPr lang="cs-CZ" altLang="cs-CZ" sz="900" b="1" dirty="0"/>
              <a:t> – </a:t>
            </a:r>
            <a:r>
              <a:rPr lang="cs-CZ" altLang="cs-CZ" sz="900" b="1" dirty="0" err="1"/>
              <a:t>Gnd</a:t>
            </a:r>
            <a:r>
              <a:rPr lang="cs-CZ" altLang="cs-CZ" sz="900" b="1" dirty="0"/>
              <a:t>)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Vysvětlete význam signálu </a:t>
            </a:r>
            <a:r>
              <a:rPr lang="cs-CZ" altLang="cs-CZ" sz="1300" dirty="0" err="1"/>
              <a:t>Strobe</a:t>
            </a:r>
            <a:r>
              <a:rPr lang="cs-CZ" altLang="cs-CZ" sz="1300" dirty="0"/>
              <a:t> a Busy na paralelním portu.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 err="1"/>
              <a:t>Strobe</a:t>
            </a:r>
            <a:r>
              <a:rPr lang="cs-CZ" altLang="cs-CZ" sz="900" b="1" dirty="0"/>
              <a:t> – oznámí tiskárně tisk, Busy – tiskárna oznámí, že je zapnutá a zpracovává data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Komunikace přes paralelní port je </a:t>
            </a:r>
            <a:r>
              <a:rPr lang="cs-CZ" altLang="cs-CZ" sz="1300" dirty="0" err="1"/>
              <a:t>poloduplexní</a:t>
            </a:r>
            <a:r>
              <a:rPr lang="cs-CZ" altLang="cs-CZ" sz="1300" dirty="0"/>
              <a:t>/plně duplexní, synchronní/asynchronní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Plně duplexní, je vázaná (jsou tam speciální signály)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Jaký typ zařízení se obvykle připojoval k paralelnímu portu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Tiskárny, scannery, disky, HW klíče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pinů má konektor PS/2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6, používají se 4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Proč se na PS/2 posílá start bit, když je komunikace synchronní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Každá klávesnice má vlastní rychlost vysílání, navíc klávesnice většinou mlčí, takže je nutné zahájit vysílání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Jaká je obvyklá propustnost linky PS/2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1 KB/s (10 000 bitů)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Které z těchto cest jsou plně duplexní: sériová linka, paralelní port, PS/2, USB 1.0, USB 2.0, USB 3.0,HDMI, DVI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Sériová linka, USB 3.0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Které z těchto cest jsou paralelní: sériová linka, PS/2, USB 1.0, USB 2.0, USB 3.0, </a:t>
            </a:r>
            <a:r>
              <a:rPr lang="cs-CZ" altLang="cs-CZ" sz="1300" dirty="0" err="1"/>
              <a:t>FireWire</a:t>
            </a:r>
            <a:r>
              <a:rPr lang="cs-CZ" altLang="cs-CZ" sz="1300" dirty="0"/>
              <a:t>, HDMI, VGA port, </a:t>
            </a:r>
            <a:r>
              <a:rPr lang="cs-CZ" altLang="cs-CZ" sz="1300" dirty="0" err="1"/>
              <a:t>DisplayPort</a:t>
            </a:r>
            <a:endParaRPr lang="cs-CZ" altLang="cs-CZ" sz="1300" dirty="0"/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HDMI, VGA, </a:t>
            </a:r>
            <a:r>
              <a:rPr lang="cs-CZ" altLang="cs-CZ" sz="900" b="1" dirty="0" err="1"/>
              <a:t>DisplayPort</a:t>
            </a:r>
            <a:r>
              <a:rPr lang="cs-CZ" altLang="cs-CZ" sz="900" b="1" dirty="0"/>
              <a:t> (spíše ale sériové)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Které z těchto cest jsou synchronní: sériová linka, PS/2, VGA port, USB 2.0, USB 3.0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PS/2, VGA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Jaká barva PS/2 konektoru je určena pro klávesnici a jaká pro myš ?</a:t>
            </a:r>
          </a:p>
          <a:p>
            <a:pPr lvl="1">
              <a:lnSpc>
                <a:spcPct val="80000"/>
              </a:lnSpc>
            </a:pPr>
            <a:r>
              <a:rPr lang="cs-CZ" altLang="cs-CZ" sz="900" b="1" dirty="0"/>
              <a:t>Fialová klávesnice, zelená pro myš</a:t>
            </a:r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port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402138" cy="4589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b="1" dirty="0"/>
              <a:t>LPT</a:t>
            </a:r>
            <a:r>
              <a:rPr lang="cs-CZ" altLang="cs-CZ" sz="2000" dirty="0"/>
              <a:t> – </a:t>
            </a:r>
            <a:r>
              <a:rPr lang="cs-CZ" altLang="cs-CZ" sz="2000" i="1" dirty="0"/>
              <a:t>Line </a:t>
            </a:r>
            <a:r>
              <a:rPr lang="cs-CZ" altLang="cs-CZ" sz="2000" i="1" dirty="0" err="1"/>
              <a:t>Printer</a:t>
            </a:r>
            <a:r>
              <a:rPr lang="cs-CZ" altLang="cs-CZ" sz="2000" i="1" dirty="0"/>
              <a:t> Terminal</a:t>
            </a:r>
            <a:r>
              <a:rPr lang="cs-CZ" altLang="cs-CZ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Byl původně navržen pro komunikaci s tiskárnou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Používal se taký pro připojení scanneru, externí zvukové karty, hardwarových klíčů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Dnes se již nepoužívá a drtivá většina tiskáren se připojuje přes USB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Na rozdíl od sériového portu se zde posílá celý bajt naráz po osmi paralelních datových vodičích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 err="1"/>
              <a:t>Centronics</a:t>
            </a:r>
            <a:r>
              <a:rPr lang="cs-CZ" altLang="cs-CZ" sz="2000" dirty="0"/>
              <a:t> – komunikační standard PC-tiskárna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endParaRPr lang="cs-CZ" altLang="cs-CZ" sz="2600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773238"/>
            <a:ext cx="4038600" cy="4038600"/>
          </a:xfr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cs-CZ" altLang="cs-CZ" dirty="0"/>
              <a:t>Kontrolní otázky</a:t>
            </a:r>
          </a:p>
        </p:txBody>
      </p:sp>
      <p:sp>
        <p:nvSpPr>
          <p:cNvPr id="71683" name="Zástupný symbol pro obsah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7"/>
          </a:xfrm>
        </p:spPr>
        <p:txBody>
          <a:bodyPr/>
          <a:lstStyle/>
          <a:p>
            <a:r>
              <a:rPr lang="cs-CZ" altLang="cs-CZ" sz="1400" dirty="0"/>
              <a:t>Uveďte příklad zařízení, pro které je typický na USB přenos typu </a:t>
            </a:r>
            <a:r>
              <a:rPr lang="cs-CZ" altLang="cs-CZ" sz="1400" dirty="0" err="1"/>
              <a:t>Interrupt</a:t>
            </a:r>
            <a:endParaRPr lang="cs-CZ" altLang="cs-CZ" sz="1400" dirty="0"/>
          </a:p>
          <a:p>
            <a:pPr lvl="1"/>
            <a:r>
              <a:rPr lang="cs-CZ" altLang="cs-CZ" sz="1400" b="1" dirty="0"/>
              <a:t>Myš, klávesnice</a:t>
            </a:r>
          </a:p>
          <a:p>
            <a:r>
              <a:rPr lang="cs-CZ" altLang="cs-CZ" sz="1400" dirty="0"/>
              <a:t>Uveďte příklad zařízení, pro které je typický na USB přenos typu </a:t>
            </a:r>
            <a:r>
              <a:rPr lang="cs-CZ" altLang="cs-CZ" sz="1400" dirty="0" err="1"/>
              <a:t>Bulk</a:t>
            </a:r>
            <a:endParaRPr lang="cs-CZ" altLang="cs-CZ" sz="1400" dirty="0"/>
          </a:p>
          <a:p>
            <a:pPr lvl="1"/>
            <a:r>
              <a:rPr lang="cs-CZ" altLang="cs-CZ" sz="1400" b="1" dirty="0"/>
              <a:t>Disk, tiskárna, vypalovačka</a:t>
            </a:r>
          </a:p>
          <a:p>
            <a:r>
              <a:rPr lang="cs-CZ" altLang="cs-CZ" sz="1400" dirty="0"/>
              <a:t>Uveďte příklad zařízení, pro které je typický isochronní přenos na USB</a:t>
            </a:r>
          </a:p>
          <a:p>
            <a:pPr lvl="1"/>
            <a:r>
              <a:rPr lang="cs-CZ" altLang="cs-CZ" sz="1400" b="1" dirty="0"/>
              <a:t>Webkamera, zvuk</a:t>
            </a:r>
          </a:p>
          <a:p>
            <a:r>
              <a:rPr lang="cs-CZ" altLang="cs-CZ" sz="1400" dirty="0"/>
              <a:t>K čemu je dobrý Y-kabel USB ?</a:t>
            </a:r>
          </a:p>
          <a:p>
            <a:pPr lvl="1"/>
            <a:r>
              <a:rPr lang="cs-CZ" altLang="cs-CZ" sz="1400" b="1" dirty="0"/>
              <a:t>Odebírá proud ze dvou konektorů zároveň</a:t>
            </a:r>
          </a:p>
          <a:p>
            <a:r>
              <a:rPr lang="cs-CZ" altLang="cs-CZ" sz="1400" dirty="0"/>
              <a:t>Jaké vodiče obsahuje kabel USB 2.0 a jakou mají barvu ?</a:t>
            </a:r>
          </a:p>
          <a:p>
            <a:pPr lvl="1"/>
            <a:r>
              <a:rPr lang="cs-CZ" altLang="cs-CZ" sz="1400" b="1" dirty="0"/>
              <a:t>5V – červený, GND – černý, Data+ zelený, Data- bílý</a:t>
            </a:r>
          </a:p>
          <a:p>
            <a:r>
              <a:rPr lang="cs-CZ" altLang="cs-CZ" sz="1400" dirty="0"/>
              <a:t>Jaké vodiče obsahuje kabel USB 3.0 ?</a:t>
            </a:r>
          </a:p>
          <a:p>
            <a:pPr lvl="1"/>
            <a:r>
              <a:rPr lang="cs-CZ" altLang="cs-CZ" sz="1400" b="1" dirty="0" err="1"/>
              <a:t>Sstx</a:t>
            </a:r>
            <a:r>
              <a:rPr lang="cs-CZ" altLang="cs-CZ" sz="1400" b="1" dirty="0"/>
              <a:t>+, </a:t>
            </a:r>
            <a:r>
              <a:rPr lang="cs-CZ" altLang="cs-CZ" sz="1400" b="1" dirty="0" err="1"/>
              <a:t>Sstx</a:t>
            </a:r>
            <a:r>
              <a:rPr lang="cs-CZ" altLang="cs-CZ" sz="1400" b="1" dirty="0"/>
              <a:t>-, </a:t>
            </a:r>
            <a:r>
              <a:rPr lang="cs-CZ" altLang="cs-CZ" sz="1400" b="1" dirty="0" err="1"/>
              <a:t>Ssrx</a:t>
            </a:r>
            <a:r>
              <a:rPr lang="cs-CZ" altLang="cs-CZ" sz="1400" b="1" dirty="0"/>
              <a:t>+, </a:t>
            </a:r>
            <a:r>
              <a:rPr lang="cs-CZ" altLang="cs-CZ" sz="1400" b="1" dirty="0" err="1"/>
              <a:t>Ssrx</a:t>
            </a:r>
            <a:r>
              <a:rPr lang="cs-CZ" altLang="cs-CZ" sz="1400" b="1" dirty="0"/>
              <a:t>-</a:t>
            </a:r>
          </a:p>
          <a:p>
            <a:r>
              <a:rPr lang="cs-CZ" altLang="cs-CZ" sz="1400" dirty="0"/>
              <a:t>Jak pozná monitor připojený na VGA port rozlišení vysílaného snímku ?</a:t>
            </a:r>
          </a:p>
          <a:p>
            <a:pPr lvl="1"/>
            <a:r>
              <a:rPr lang="cs-CZ" altLang="cs-CZ" sz="1400" b="1" dirty="0"/>
              <a:t>Podle hodinového signálu</a:t>
            </a:r>
          </a:p>
          <a:p>
            <a:r>
              <a:rPr lang="cs-CZ" altLang="cs-CZ" sz="1400" dirty="0"/>
              <a:t>K čemu slouží PING paket na USB ?</a:t>
            </a:r>
          </a:p>
          <a:p>
            <a:pPr lvl="1"/>
            <a:r>
              <a:rPr lang="cs-CZ" altLang="cs-CZ" sz="1400" b="1" dirty="0"/>
              <a:t>Slouží ke zjištění, jestli je připojené USB zařízení schopno zpracovat data, abych ho nezahltil</a:t>
            </a:r>
          </a:p>
          <a:p>
            <a:r>
              <a:rPr lang="cs-CZ" altLang="cs-CZ" sz="1400" dirty="0"/>
              <a:t>Jak by vypadala sekvence bitů 00100000001111111 po zakódování používaném na USB 2.0?</a:t>
            </a:r>
          </a:p>
          <a:p>
            <a:pPr lvl="1"/>
            <a:r>
              <a:rPr lang="cs-CZ" altLang="cs-CZ" sz="1000" b="1" dirty="0"/>
              <a:t>0 změna</a:t>
            </a:r>
          </a:p>
          <a:p>
            <a:pPr lvl="1"/>
            <a:r>
              <a:rPr lang="cs-CZ" altLang="cs-CZ" sz="1000" b="1" dirty="0"/>
              <a:t>1 – zůstává</a:t>
            </a:r>
          </a:p>
          <a:p>
            <a:pPr lvl="1"/>
            <a:endParaRPr lang="cs-CZ" altLang="cs-CZ" sz="1000" dirty="0"/>
          </a:p>
          <a:p>
            <a:pPr lvl="1"/>
            <a:endParaRPr lang="cs-CZ" altLang="cs-CZ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38CAF6-8191-420C-A828-91EC4D8F11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43A9BA-C806-4CE9-A1D3-2684E91476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B2CAE4-6ACD-4E14-AD6E-20A011843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4619905</TotalTime>
  <Words>7670</Words>
  <Application>Microsoft Office PowerPoint</Application>
  <PresentationFormat>On-screen Show (4:3)</PresentationFormat>
  <Paragraphs>710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3" baseType="lpstr">
      <vt:lpstr>Arial</vt:lpstr>
      <vt:lpstr>Wingdings</vt:lpstr>
      <vt:lpstr>Network</vt:lpstr>
      <vt:lpstr>Připojování periferních zařízení</vt:lpstr>
      <vt:lpstr>Sériový port</vt:lpstr>
      <vt:lpstr>Sériový port</vt:lpstr>
      <vt:lpstr>Sériový port</vt:lpstr>
      <vt:lpstr>RS-232</vt:lpstr>
      <vt:lpstr>Standardní sériová linka</vt:lpstr>
      <vt:lpstr>Sériový port</vt:lpstr>
      <vt:lpstr>Sériový port</vt:lpstr>
      <vt:lpstr>Paralelní port</vt:lpstr>
      <vt:lpstr>Paralelní port</vt:lpstr>
      <vt:lpstr>Paralelní komunikace</vt:lpstr>
      <vt:lpstr>Paralelní komunikace</vt:lpstr>
      <vt:lpstr>Paralelní port</vt:lpstr>
      <vt:lpstr>Paralelní port</vt:lpstr>
      <vt:lpstr>PS/2</vt:lpstr>
      <vt:lpstr>PS/2</vt:lpstr>
      <vt:lpstr>PS/2</vt:lpstr>
      <vt:lpstr>PS/2</vt:lpstr>
      <vt:lpstr>PS/2</vt:lpstr>
      <vt:lpstr>USB</vt:lpstr>
      <vt:lpstr>USB</vt:lpstr>
      <vt:lpstr>USB</vt:lpstr>
      <vt:lpstr>PowerPoint Presentation</vt:lpstr>
      <vt:lpstr>USB</vt:lpstr>
      <vt:lpstr>PowerPoint Presentation</vt:lpstr>
      <vt:lpstr>PowerPoint Presentation</vt:lpstr>
      <vt:lpstr>USB</vt:lpstr>
      <vt:lpstr>USB</vt:lpstr>
      <vt:lpstr>Rozpoznání zařízení</vt:lpstr>
      <vt:lpstr>Připojení nového zařízení</vt:lpstr>
      <vt:lpstr>USB napájení</vt:lpstr>
      <vt:lpstr>USB (Y-kabel)</vt:lpstr>
      <vt:lpstr>USB</vt:lpstr>
      <vt:lpstr>USB interrupt</vt:lpstr>
      <vt:lpstr>Přenosový režim bulk</vt:lpstr>
      <vt:lpstr>Isochronní přenosový režim </vt:lpstr>
      <vt:lpstr>USB</vt:lpstr>
      <vt:lpstr>USB</vt:lpstr>
      <vt:lpstr>USB transakce</vt:lpstr>
      <vt:lpstr>USB</vt:lpstr>
      <vt:lpstr>USB</vt:lpstr>
      <vt:lpstr>USB</vt:lpstr>
      <vt:lpstr>USB kódování</vt:lpstr>
      <vt:lpstr>USB pakety</vt:lpstr>
      <vt:lpstr>USB pakety</vt:lpstr>
      <vt:lpstr>USB</vt:lpstr>
      <vt:lpstr>USB 2.0</vt:lpstr>
      <vt:lpstr>USB 3.0</vt:lpstr>
      <vt:lpstr>Konektory USB 3.0</vt:lpstr>
      <vt:lpstr>Konektory a vodiče</vt:lpstr>
      <vt:lpstr>PowerPoint Presentation</vt:lpstr>
      <vt:lpstr>USB 3.0 - vlastnosti</vt:lpstr>
      <vt:lpstr>USB 3.1</vt:lpstr>
      <vt:lpstr>PowerPoint Presentation</vt:lpstr>
      <vt:lpstr>PowerPoint Presentation</vt:lpstr>
      <vt:lpstr>USB 3.1 – USB-C</vt:lpstr>
      <vt:lpstr>USB 3.1 – USB-C</vt:lpstr>
      <vt:lpstr>PowerPoint Presentation</vt:lpstr>
      <vt:lpstr>PowerPoint Presentation</vt:lpstr>
      <vt:lpstr>Rozhraní</vt:lpstr>
      <vt:lpstr>PowerPoint Presentation</vt:lpstr>
      <vt:lpstr>USB – teoretická propustnost a reálně dosažitelná rychlost</vt:lpstr>
      <vt:lpstr>eSATA</vt:lpstr>
      <vt:lpstr>PowerPoint Presentation</vt:lpstr>
      <vt:lpstr>FireWire – IEEE1394</vt:lpstr>
      <vt:lpstr>FireWire – IEEE1394</vt:lpstr>
      <vt:lpstr>FireWire</vt:lpstr>
      <vt:lpstr>Firewire</vt:lpstr>
      <vt:lpstr>VGA port</vt:lpstr>
      <vt:lpstr>VGA port</vt:lpstr>
      <vt:lpstr>VGA</vt:lpstr>
      <vt:lpstr>VGA</vt:lpstr>
      <vt:lpstr>DVI</vt:lpstr>
      <vt:lpstr>DVI</vt:lpstr>
      <vt:lpstr>DVI</vt:lpstr>
      <vt:lpstr>HDMI</vt:lpstr>
      <vt:lpstr>HDMI</vt:lpstr>
      <vt:lpstr>HDMI - historie</vt:lpstr>
      <vt:lpstr>HDMI</vt:lpstr>
      <vt:lpstr>HDMI</vt:lpstr>
      <vt:lpstr>HDMI</vt:lpstr>
      <vt:lpstr>PowerPoint Presentation</vt:lpstr>
      <vt:lpstr>DisplayPort</vt:lpstr>
      <vt:lpstr>DisplayPort</vt:lpstr>
      <vt:lpstr>DisplayPort</vt:lpstr>
      <vt:lpstr>DisplayPort</vt:lpstr>
      <vt:lpstr>Thunderbolt</vt:lpstr>
      <vt:lpstr>Thunderbolt</vt:lpstr>
      <vt:lpstr>Kontrolní otázky</vt:lpstr>
      <vt:lpstr>Kontrolní otázky</vt:lpstr>
    </vt:vector>
  </TitlesOfParts>
  <Company>efgh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Připojování periferních zařízení</dc:title>
  <dc:creator>RadekJ</dc:creator>
  <cp:lastModifiedBy>Karel Čermák</cp:lastModifiedBy>
  <cp:revision>118</cp:revision>
  <cp:lastPrinted>1601-01-01T00:00:00Z</cp:lastPrinted>
  <dcterms:created xsi:type="dcterms:W3CDTF">2010-04-26T05:19:52Z</dcterms:created>
  <dcterms:modified xsi:type="dcterms:W3CDTF">2022-12-07T16:23:23Z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ContentTypeId">
    <vt:lpwstr>0x010100584CE8C14981BF4CBC493A3F7F132DCE</vt:lpwstr>
  </property>
</Properties>
</file>