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4"/>
  </p:notesMasterIdLst>
  <p:sldIdLst>
    <p:sldId id="256" r:id="rId5"/>
    <p:sldId id="257" r:id="rId6"/>
    <p:sldId id="260" r:id="rId7"/>
    <p:sldId id="262" r:id="rId8"/>
    <p:sldId id="316" r:id="rId9"/>
    <p:sldId id="263" r:id="rId10"/>
    <p:sldId id="267" r:id="rId11"/>
    <p:sldId id="258" r:id="rId12"/>
    <p:sldId id="273" r:id="rId13"/>
    <p:sldId id="317" r:id="rId14"/>
    <p:sldId id="261" r:id="rId15"/>
    <p:sldId id="318" r:id="rId16"/>
    <p:sldId id="319" r:id="rId17"/>
    <p:sldId id="265" r:id="rId18"/>
    <p:sldId id="322" r:id="rId19"/>
    <p:sldId id="320" r:id="rId20"/>
    <p:sldId id="321" r:id="rId21"/>
    <p:sldId id="323" r:id="rId22"/>
    <p:sldId id="324" r:id="rId23"/>
    <p:sldId id="325" r:id="rId24"/>
    <p:sldId id="326" r:id="rId25"/>
    <p:sldId id="314" r:id="rId26"/>
    <p:sldId id="259" r:id="rId27"/>
    <p:sldId id="272" r:id="rId28"/>
    <p:sldId id="271" r:id="rId29"/>
    <p:sldId id="274" r:id="rId30"/>
    <p:sldId id="276" r:id="rId31"/>
    <p:sldId id="315" r:id="rId32"/>
    <p:sldId id="277" r:id="rId33"/>
    <p:sldId id="278" r:id="rId34"/>
    <p:sldId id="284" r:id="rId35"/>
    <p:sldId id="285" r:id="rId36"/>
    <p:sldId id="297" r:id="rId37"/>
    <p:sldId id="296" r:id="rId38"/>
    <p:sldId id="307" r:id="rId39"/>
    <p:sldId id="287" r:id="rId40"/>
    <p:sldId id="288" r:id="rId41"/>
    <p:sldId id="290" r:id="rId42"/>
    <p:sldId id="291" r:id="rId43"/>
    <p:sldId id="292" r:id="rId44"/>
    <p:sldId id="295" r:id="rId45"/>
    <p:sldId id="294" r:id="rId46"/>
    <p:sldId id="293" r:id="rId47"/>
    <p:sldId id="298" r:id="rId48"/>
    <p:sldId id="305" r:id="rId49"/>
    <p:sldId id="306" r:id="rId50"/>
    <p:sldId id="299" r:id="rId51"/>
    <p:sldId id="300" r:id="rId52"/>
    <p:sldId id="301" r:id="rId53"/>
    <p:sldId id="302" r:id="rId54"/>
    <p:sldId id="303" r:id="rId55"/>
    <p:sldId id="310" r:id="rId56"/>
    <p:sldId id="270" r:id="rId57"/>
    <p:sldId id="269" r:id="rId58"/>
    <p:sldId id="311" r:id="rId59"/>
    <p:sldId id="308" r:id="rId60"/>
    <p:sldId id="309" r:id="rId61"/>
    <p:sldId id="312" r:id="rId62"/>
    <p:sldId id="313" r:id="rId63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B00F1-5277-4245-B187-43DC93F3B2D0}" v="7" dt="2023-01-25T13:06:04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167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210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Čermák" userId="9a888007fbecaa3b" providerId="LiveId" clId="{272B00F1-5277-4245-B187-43DC93F3B2D0}"/>
    <pc:docChg chg="custSel addSld delSld modSld">
      <pc:chgData name="Karel Čermák" userId="9a888007fbecaa3b" providerId="LiveId" clId="{272B00F1-5277-4245-B187-43DC93F3B2D0}" dt="2023-01-26T18:52:54.457" v="1620" actId="20577"/>
      <pc:docMkLst>
        <pc:docMk/>
      </pc:docMkLst>
      <pc:sldChg chg="modSp">
        <pc:chgData name="Karel Čermák" userId="9a888007fbecaa3b" providerId="LiveId" clId="{272B00F1-5277-4245-B187-43DC93F3B2D0}" dt="2023-01-24T17:54:18.221" v="0" actId="14100"/>
        <pc:sldMkLst>
          <pc:docMk/>
          <pc:sldMk cId="0" sldId="290"/>
        </pc:sldMkLst>
        <pc:spChg chg="mod">
          <ac:chgData name="Karel Čermák" userId="9a888007fbecaa3b" providerId="LiveId" clId="{272B00F1-5277-4245-B187-43DC93F3B2D0}" dt="2023-01-24T17:54:18.221" v="0" actId="14100"/>
          <ac:spMkLst>
            <pc:docMk/>
            <pc:sldMk cId="0" sldId="290"/>
            <ac:spMk id="43011" creationId="{75F9FA9A-1807-480B-9D7A-5B42B34F82F6}"/>
          </ac:spMkLst>
        </pc:spChg>
      </pc:sldChg>
      <pc:sldChg chg="modSp mod">
        <pc:chgData name="Karel Čermák" userId="9a888007fbecaa3b" providerId="LiveId" clId="{272B00F1-5277-4245-B187-43DC93F3B2D0}" dt="2023-01-26T18:52:20.721" v="1588" actId="20577"/>
        <pc:sldMkLst>
          <pc:docMk/>
          <pc:sldMk cId="0" sldId="312"/>
        </pc:sldMkLst>
        <pc:spChg chg="mod">
          <ac:chgData name="Karel Čermák" userId="9a888007fbecaa3b" providerId="LiveId" clId="{272B00F1-5277-4245-B187-43DC93F3B2D0}" dt="2023-01-26T18:52:20.721" v="1588" actId="20577"/>
          <ac:spMkLst>
            <pc:docMk/>
            <pc:sldMk cId="0" sldId="312"/>
            <ac:spMk id="63491" creationId="{24B0FF4F-EAC5-481A-AB09-FD9011ED0177}"/>
          </ac:spMkLst>
        </pc:spChg>
      </pc:sldChg>
      <pc:sldChg chg="modSp mod">
        <pc:chgData name="Karel Čermák" userId="9a888007fbecaa3b" providerId="LiveId" clId="{272B00F1-5277-4245-B187-43DC93F3B2D0}" dt="2023-01-26T18:52:54.457" v="1620" actId="20577"/>
        <pc:sldMkLst>
          <pc:docMk/>
          <pc:sldMk cId="0" sldId="313"/>
        </pc:sldMkLst>
        <pc:spChg chg="mod">
          <ac:chgData name="Karel Čermák" userId="9a888007fbecaa3b" providerId="LiveId" clId="{272B00F1-5277-4245-B187-43DC93F3B2D0}" dt="2023-01-26T18:52:54.457" v="1620" actId="20577"/>
          <ac:spMkLst>
            <pc:docMk/>
            <pc:sldMk cId="0" sldId="313"/>
            <ac:spMk id="64515" creationId="{B9DBAC38-74F0-4945-A88C-22355F030A57}"/>
          </ac:spMkLst>
        </pc:spChg>
      </pc:sldChg>
      <pc:sldChg chg="new del">
        <pc:chgData name="Karel Čermák" userId="9a888007fbecaa3b" providerId="LiveId" clId="{272B00F1-5277-4245-B187-43DC93F3B2D0}" dt="2023-01-25T14:36:04.046" v="1517" actId="47"/>
        <pc:sldMkLst>
          <pc:docMk/>
          <pc:sldMk cId="3177800360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3C45C52-99E7-4AE6-821E-CF7EA0326A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5EDC6F8-0FE4-4850-B2D7-6387869606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F06F4DB-BC07-49CE-A72D-3CADC375FF0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F32E25C2-5A7D-40E6-B8BE-733357702A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5ED0381C-7873-4DD4-9F4C-B9396B9B7C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7C063A1C-9227-4561-BFB6-B173639E8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268773-FA14-458F-A9E3-4BBDDC2EC3A8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ACA5BE3-FE14-4AB4-BB8A-1EE4AA17AD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3E9DC0-14AC-48B9-982C-9DDBC7287D93}" type="slidenum">
              <a:rPr lang="cs-CZ" altLang="cs-CZ" smtClean="0"/>
              <a:pPr>
                <a:spcBef>
                  <a:spcPct val="0"/>
                </a:spcBef>
              </a:pPr>
              <a:t>8</a:t>
            </a:fld>
            <a:endParaRPr lang="cs-CZ" altLang="cs-CZ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617345E-CE6B-4BC9-9ED5-6766DA3CFC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89A3E3F-813D-4248-8B38-7D08FB172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cs-CZ" alt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7FFD6178-BDF5-4D3B-8C77-2F193EA80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77928F5-63EE-4674-B118-558906B88E35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D824290A-0057-4078-8A01-0B251221F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B04A5565-9BED-4D88-99F3-BAC46915B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5D58C038-6356-45A2-8DE3-62B9A0B8F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96697D17-D2C0-4CBB-AD70-6CFCF39AE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89F5783B-7840-4AD0-841F-C6B16C85A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EC0BA484-BA97-4B97-A53B-7C40CA440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907F7D01-9249-4C1B-BF3E-C01BF03A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29D2A8E2-13A8-4CB7-9468-B7CC384FC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7B6340BE-A755-4A8A-AA65-1A86BF745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704831DD-FDA6-4B07-A614-777A95118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8CAB82AD-DD31-48D8-9AF8-58234647F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22723F50-4FBF-4177-8B58-A654EDE8E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D3865771-497A-4068-AA94-6C214EBBF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447ED192-8592-4FFA-AA0B-B7EB0E43F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6C533009-DB94-4C5A-A840-7D440ED08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AB730EAA-9019-4780-8C40-9099C3CD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6557AC4B-8F99-4949-BF0E-7223AB0D3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96779C69-113A-4C2A-AB96-6229C3EBC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9D458B80-E9A9-4EB8-9049-998BD3D9C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11D5F4C0-0BC6-499B-9D93-80776A38B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F711927B-555C-46EF-A8BC-05877DF49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3F908B81-F520-4B5C-90B0-4571ABD7D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7D18C85A-7156-4848-9C8B-2BDC2040C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5DAE1260-98BD-42AE-8710-8524EF047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A19AF4F0-42BA-4604-B383-EA02879BB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DC3CA878-FB86-4DCC-8114-FC03C016D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4900F58F-916A-41C0-8CAE-AFE0075DE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1C4B5050-830F-4AB5-8E63-ACA944C8D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E7FF8614-1E57-47B5-BC04-B884F8974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F49072CE-973A-4AE5-9DCE-DDDB74370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E5F1B392-D780-4BAC-80F6-087E1A1A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4EC76644-B252-4BB5-8022-3525A201C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6F4668F3-38B4-4CF7-93D9-E4CB2DE496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2D2E7E92-9973-4616-91A6-1E23217AD9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818B26CE-92C1-4E5A-B413-5A4F4226A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65F16-B431-4B69-B809-1F842317681F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6371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759C555-71FE-4C5C-88A9-D5CE215096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D04D235-B97C-4BF7-BFB4-309558BE95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F5D1336-F173-4EA3-8AF6-3DE42D035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7C3A4-770B-43FA-A876-B96781198E0B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6007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21D0A36-043A-4A09-8FBC-E740EB05BD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A9251E-5B8C-4324-8BD8-2D1B93F2FD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25701F4-EDC3-4800-AE12-2BF265E7EF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36DB7-0EAE-42B1-8B4A-24B67CA64E75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65517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E2EEF2-AF42-4CC2-A2BF-44D7803C39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115950-1879-41D9-BAB8-CFADF016A6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67126FB-A85D-486D-BDD2-7914DF70BC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8FF7F-D2D7-4938-AE62-200906961EAE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2326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0D46B35-6BD1-45E0-A907-ED2661BC76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904F50-06B9-4C8D-B18F-C100439936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388E401-65F8-400A-8139-712D759437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42F2E-7766-4699-BDA2-500AD521CE76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82413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4986-F894-46A1-8059-F333390C53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E6395F-DC60-4239-BC72-73A57C3499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96DDB98-211A-4E32-B1A1-6E2FC8ED3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B509D-8DB6-42B0-82C0-E173D410382C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28871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360AA23-7195-470C-AE97-906183FD31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82A2F68-3037-45FA-AA2B-102A2872A7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CE42743-D8A3-4BFF-BED3-CCC015029C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35D30-CF9E-4E8E-A57F-88319158E2C5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6061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AB58DA8-F53F-4B06-BA71-A75BDE9F7A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A75B08E-8CE0-48B6-8EB4-1677F4D6C5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7303BC4-1FF1-412B-972A-C46512391B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8B59A-E5FE-4F85-9A97-473DD5FF5B08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03047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9891C32-7FE3-45C3-9E3B-554F6D68EC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93F0EF0-C24E-4F58-85AB-5993B5C59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9723DEE-50AE-4688-B369-742E55844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44F7E-F36C-4F82-BE69-785E7B7F9A4B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73393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239EB4-8452-4054-9E76-8E9A743116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C07325-2A80-4022-9D56-D373A57C23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B7FF4E2-E49D-458F-AE5A-E4800746A7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DA69D-6721-4F4C-B267-1AF2AEAEF219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73050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ABB321-EE7D-4F37-BC46-1AB6BD686C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D04390-1A88-48BC-9BE5-7AF406410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CE48239-9DF4-493B-837F-AE2FF81FBB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C72E7-9F9E-46AC-B933-50EF9E8380C9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57355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23021311-3272-45EB-8E8D-B5F43D193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598878-4281-4378-BB71-D5913A090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E0D28AF-9CA2-42AE-BF85-B557F5930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F6A23FD4-AA3F-45EF-8A5C-04D733A7FC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04EC0E27-F95A-4A0E-A80D-FB7042294E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D36A77B3-16CD-4737-971F-E6DC5381069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9FF3BDCC-CA84-43DD-90F1-C99342A16B55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754F03B7-7F21-49D6-BB23-6EDCB7C7217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4EC2581C-0E5D-4484-AB1C-ECCD7E5C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61259B44-A63C-4535-8C8B-4EEC19296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1A932F6B-0247-4754-9FC4-9BC0FF637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A453B960-4B0E-44D2-A6D7-0D71AE381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609783EB-0184-4D55-A401-C17E35041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6D918098-51AF-4A46-B3D0-D2C76F6CA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41B821A5-863E-4CFE-BA91-73BC8F4B0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E854B424-1EAE-4EDA-8D29-9877B2F95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7C70015C-88CB-41ED-B3B3-B593CD8FB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65E78814-8751-4D80-9572-0CAF10A14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8A4C37CE-8C63-49FD-A923-1E94FC8E3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0538E864-64A2-4312-8D0B-C381AAC7C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C01658CA-923C-445A-A0A7-5BE06F39B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33217C45-CF75-4853-B2A2-4A527284C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65883225-6D0C-4064-8F34-787FF5246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31878FE7-0ECE-455B-9760-760478FF8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BD2EAAFB-7121-47A6-B7CB-D5E18A91F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65AAE909-2415-42F9-B99A-731D56744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91DA5099-5811-4B49-920E-E4E3745E5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8B015564-675F-49D4-8605-D2E00A20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4ABCBBDE-88DE-4211-A0A3-34070238C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1B2CA7D1-D8F4-4805-9D87-59BB4290C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82FF5EB5-D9E5-40BC-A5EE-B98BD2BC6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E4840522-0230-45B4-A589-195082233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27C84BAF-A096-4159-B451-1AB4E6184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0697E485-A4FA-4060-83B9-E42723A56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A9C9B8FF-E785-4E76-8611-07989057F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E4223D61-F626-4D7E-A4E2-7BE079917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FEDEC105-F1F8-4278-8994-CE60059FA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4C9A2B7B-AC9A-43E6-9381-D9589307D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402C621E-BFC6-49D2-A54F-86F8FD4CE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http://www.cdr.cz/cojeco/images/predlis_drazka.gi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http://www.fi.muni.cz/usr/jkucera/pv109/2003/xkrajic1c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://www.fi.muni.cz/usr/jkucera/pv109/2003/xkrajic1c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CB502FF-2311-4EA5-9663-E40429101C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Optický záznam dat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123CB35-853C-4E29-9194-CD5BD34158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CD, DVD, Blu-Ray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>
            <a:extLst>
              <a:ext uri="{FF2B5EF4-FFF2-40B4-BE49-F238E27FC236}">
                <a16:creationId xmlns:a16="http://schemas.microsoft.com/office/drawing/2014/main" id="{2475FA4D-C0D0-4EE2-90EA-E4F6606F4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cs-CZ" altLang="cs-CZ"/>
          </a:p>
        </p:txBody>
      </p:sp>
      <p:pic>
        <p:nvPicPr>
          <p:cNvPr id="14339" name="Zástupný obsah 4">
            <a:extLst>
              <a:ext uri="{FF2B5EF4-FFF2-40B4-BE49-F238E27FC236}">
                <a16:creationId xmlns:a16="http://schemas.microsoft.com/office/drawing/2014/main" id="{422FD8DA-081C-4A83-B886-49DBE7E91D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738" y="371475"/>
            <a:ext cx="8153400" cy="6115050"/>
          </a:xfr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CA54A080-9BDA-4F57-B1CC-3A30BD0FE661}"/>
              </a:ext>
            </a:extLst>
          </p:cNvPr>
          <p:cNvSpPr/>
          <p:nvPr/>
        </p:nvSpPr>
        <p:spPr>
          <a:xfrm>
            <a:off x="250825" y="122238"/>
            <a:ext cx="8785225" cy="1544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B405465-937C-415D-9DBA-DF0B2731EDA3}"/>
              </a:ext>
            </a:extLst>
          </p:cNvPr>
          <p:cNvSpPr/>
          <p:nvPr/>
        </p:nvSpPr>
        <p:spPr>
          <a:xfrm>
            <a:off x="7451725" y="274638"/>
            <a:ext cx="1603375" cy="6394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8448B33-2D01-4F39-9700-6318DCF25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CD - otáčky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B97A614-D330-40B0-9655-96C0A8B29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cs-CZ" altLang="cs-CZ" sz="1800" b="1" dirty="0"/>
              <a:t>Hustota </a:t>
            </a:r>
            <a:r>
              <a:rPr lang="cs-CZ" altLang="cs-CZ" sz="1800" dirty="0"/>
              <a:t>uložených dat je </a:t>
            </a:r>
            <a:r>
              <a:rPr lang="cs-CZ" altLang="cs-CZ" sz="1800" b="1" dirty="0"/>
              <a:t>konstantní</a:t>
            </a:r>
            <a:r>
              <a:rPr lang="cs-CZ" altLang="cs-CZ" sz="1800" dirty="0"/>
              <a:t> v každém místě disku</a:t>
            </a:r>
          </a:p>
          <a:p>
            <a:pPr eaLnBrk="1" hangingPunct="1"/>
            <a:r>
              <a:rPr lang="cs-CZ" altLang="cs-CZ" sz="1800" dirty="0"/>
              <a:t>Audio CD se neotáčí konstantními otáčkami, ale tak, aby </a:t>
            </a:r>
            <a:r>
              <a:rPr lang="cs-CZ" altLang="cs-CZ" sz="1800" b="1" dirty="0"/>
              <a:t>obvodová rychlost pod hlavou byla stejná</a:t>
            </a:r>
            <a:r>
              <a:rPr lang="cs-CZ" altLang="cs-CZ" sz="1800" dirty="0"/>
              <a:t> </a:t>
            </a:r>
          </a:p>
          <a:p>
            <a:pPr eaLnBrk="1" hangingPunct="1"/>
            <a:r>
              <a:rPr lang="cs-CZ" altLang="cs-CZ" sz="1800" dirty="0"/>
              <a:t>Proto se u klasického audio CD během přehrávání plynule </a:t>
            </a:r>
            <a:r>
              <a:rPr lang="cs-CZ" altLang="cs-CZ" sz="1800" b="1" dirty="0"/>
              <a:t>mění rychlost otáček</a:t>
            </a:r>
            <a:r>
              <a:rPr lang="cs-CZ" altLang="cs-CZ" sz="1800" dirty="0"/>
              <a:t> </a:t>
            </a:r>
          </a:p>
          <a:p>
            <a:pPr eaLnBrk="1" hangingPunct="1"/>
            <a:r>
              <a:rPr lang="cs-CZ" altLang="cs-CZ" sz="1800" b="1" dirty="0"/>
              <a:t>Každou sekundu je třeba přečíst 75 sektorů, ve kterých je uloženo 176400 B zvukových dat</a:t>
            </a:r>
          </a:p>
          <a:p>
            <a:pPr eaLnBrk="1" hangingPunct="1"/>
            <a:r>
              <a:rPr lang="cs-CZ" altLang="cs-CZ" sz="1800" b="1" dirty="0"/>
              <a:t>CLV</a:t>
            </a:r>
            <a:r>
              <a:rPr lang="cs-CZ" altLang="cs-CZ" sz="1800" dirty="0"/>
              <a:t> = </a:t>
            </a:r>
            <a:r>
              <a:rPr lang="cs-CZ" altLang="cs-CZ" sz="1800" dirty="0" err="1"/>
              <a:t>constant</a:t>
            </a:r>
            <a:r>
              <a:rPr lang="cs-CZ" altLang="cs-CZ" sz="1800" dirty="0"/>
              <a:t> </a:t>
            </a:r>
            <a:r>
              <a:rPr lang="cs-CZ" altLang="cs-CZ" sz="1800" dirty="0" err="1"/>
              <a:t>length</a:t>
            </a:r>
            <a:r>
              <a:rPr lang="cs-CZ" altLang="cs-CZ" sz="1800" dirty="0"/>
              <a:t> </a:t>
            </a:r>
            <a:r>
              <a:rPr lang="cs-CZ" altLang="cs-CZ" sz="1800" dirty="0" err="1"/>
              <a:t>velocity</a:t>
            </a:r>
            <a:endParaRPr lang="cs-CZ" altLang="cs-CZ" sz="1800" dirty="0"/>
          </a:p>
          <a:p>
            <a:pPr eaLnBrk="1" hangingPunct="1"/>
            <a:r>
              <a:rPr lang="cs-CZ" altLang="cs-CZ" sz="1800" dirty="0"/>
              <a:t>Rychlost čtení dat je konstantní, délka stopy přečtená za 1 sekundu je stále stejná</a:t>
            </a:r>
          </a:p>
          <a:p>
            <a:pPr eaLnBrk="1" hangingPunct="1"/>
            <a:r>
              <a:rPr lang="cs-CZ" altLang="cs-CZ" sz="1800" dirty="0"/>
              <a:t>Při čtení u středu (přehrávání první písničky) jsou otáčky asi 2,8x vyšší než při čtení na obvodovém vnějším okraji (přehrávání poslední písničky) – pohybují se zhruba v rozmezí 200 až 550 RPM</a:t>
            </a:r>
          </a:p>
          <a:p>
            <a:pPr eaLnBrk="1" hangingPunct="1"/>
            <a:endParaRPr lang="cs-CZ" altLang="cs-CZ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adpis 1">
            <a:extLst>
              <a:ext uri="{FF2B5EF4-FFF2-40B4-BE49-F238E27FC236}">
                <a16:creationId xmlns:a16="http://schemas.microsoft.com/office/drawing/2014/main" id="{D2488987-8DE6-4532-80A6-A102A4AE5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CD - otáčky</a:t>
            </a:r>
          </a:p>
        </p:txBody>
      </p:sp>
      <p:sp>
        <p:nvSpPr>
          <p:cNvPr id="16387" name="Zástupný obsah 2">
            <a:extLst>
              <a:ext uri="{FF2B5EF4-FFF2-40B4-BE49-F238E27FC236}">
                <a16:creationId xmlns:a16="http://schemas.microsoft.com/office/drawing/2014/main" id="{CA728B79-6B9E-4859-98FE-E7A1F1EADE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1600" dirty="0"/>
              <a:t>Při čtení datového CD nemusíme číst každou sekundu 75 sektorů</a:t>
            </a:r>
          </a:p>
          <a:p>
            <a:pPr eaLnBrk="1" hangingPunct="1"/>
            <a:r>
              <a:rPr lang="cs-CZ" altLang="cs-CZ" sz="1600" dirty="0"/>
              <a:t>Datové CD můžeme číst vyšší rychlostí než audio-CD</a:t>
            </a:r>
          </a:p>
          <a:p>
            <a:pPr eaLnBrk="1" hangingPunct="1"/>
            <a:r>
              <a:rPr lang="cs-CZ" altLang="cs-CZ" sz="1600" dirty="0"/>
              <a:t>Při čtení datového CD nám na rozdíl od </a:t>
            </a:r>
            <a:r>
              <a:rPr lang="cs-CZ" altLang="cs-CZ" sz="1600" dirty="0" err="1"/>
              <a:t>AudioCD</a:t>
            </a:r>
            <a:r>
              <a:rPr lang="cs-CZ" altLang="cs-CZ" sz="1600" dirty="0"/>
              <a:t> nebude vadit ani když každou sekundu přečteme jiný počet sektorů a datový tok bude proměnlivý</a:t>
            </a:r>
          </a:p>
          <a:p>
            <a:pPr eaLnBrk="1" hangingPunct="1"/>
            <a:r>
              <a:rPr lang="cs-CZ" altLang="cs-CZ" sz="1600" dirty="0"/>
              <a:t>Se zvyšující se rychlostí datových CD-mechanik nebylo již možné zabezpečit delší trvanlivost pohonu CLV mechaniky z důvodu </a:t>
            </a:r>
            <a:r>
              <a:rPr lang="cs-CZ" altLang="cs-CZ" sz="1600" b="1" dirty="0"/>
              <a:t>nadměrného opotřebení</a:t>
            </a:r>
            <a:r>
              <a:rPr lang="cs-CZ" altLang="cs-CZ" sz="1600" dirty="0"/>
              <a:t>, které vznikalo častým </a:t>
            </a:r>
            <a:r>
              <a:rPr lang="cs-CZ" altLang="cs-CZ" sz="1600" b="1" dirty="0"/>
              <a:t>střídáním rychlostí otáček</a:t>
            </a:r>
          </a:p>
          <a:p>
            <a:pPr eaLnBrk="1" hangingPunct="1"/>
            <a:r>
              <a:rPr lang="cs-CZ" altLang="cs-CZ" sz="1600" b="1" dirty="0"/>
              <a:t>Pro datové mechaniky není výhodné používat CLV</a:t>
            </a:r>
          </a:p>
          <a:p>
            <a:pPr eaLnBrk="1" hangingPunct="1"/>
            <a:r>
              <a:rPr lang="cs-CZ" altLang="cs-CZ" sz="1600" dirty="0"/>
              <a:t>Při čtení náhodných datových souborů byl CLV pohon často nucen změnit mnohokrát velmi rychle otáčky nahoru i zpět, podle vzdálenosti dat od středu disku</a:t>
            </a:r>
          </a:p>
          <a:p>
            <a:pPr eaLnBrk="1" hangingPunct="1"/>
            <a:r>
              <a:rPr lang="cs-CZ" altLang="cs-CZ" sz="1600" dirty="0"/>
              <a:t>Problém nízké životnosti namáhané mechaniky byl vyřešen </a:t>
            </a:r>
            <a:r>
              <a:rPr lang="cs-CZ" altLang="cs-CZ" sz="1600" b="1" dirty="0"/>
              <a:t>konstantní rychlostí otáček – CAV</a:t>
            </a:r>
            <a:r>
              <a:rPr lang="cs-CZ" altLang="cs-CZ" sz="1600" dirty="0"/>
              <a:t> (</a:t>
            </a:r>
            <a:r>
              <a:rPr lang="cs-CZ" altLang="cs-CZ" sz="1600" dirty="0" err="1"/>
              <a:t>constant</a:t>
            </a:r>
            <a:r>
              <a:rPr lang="cs-CZ" altLang="cs-CZ" sz="1600" dirty="0"/>
              <a:t> </a:t>
            </a:r>
            <a:r>
              <a:rPr lang="cs-CZ" altLang="cs-CZ" sz="1600" dirty="0" err="1"/>
              <a:t>angle</a:t>
            </a:r>
            <a:r>
              <a:rPr lang="cs-CZ" altLang="cs-CZ" sz="1600" dirty="0"/>
              <a:t> </a:t>
            </a:r>
            <a:r>
              <a:rPr lang="cs-CZ" altLang="cs-CZ" sz="1600" dirty="0" err="1"/>
              <a:t>velocity</a:t>
            </a:r>
            <a:r>
              <a:rPr lang="cs-CZ" altLang="cs-CZ" sz="1600" dirty="0"/>
              <a:t>)</a:t>
            </a:r>
          </a:p>
          <a:p>
            <a:endParaRPr lang="cs-CZ" altLang="cs-CZ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>
            <a:extLst>
              <a:ext uri="{FF2B5EF4-FFF2-40B4-BE49-F238E27FC236}">
                <a16:creationId xmlns:a16="http://schemas.microsoft.com/office/drawing/2014/main" id="{1B1B1D85-C8BE-4A7E-B0F1-1E09BE0A6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CAV mechaniky</a:t>
            </a:r>
          </a:p>
        </p:txBody>
      </p:sp>
      <p:sp>
        <p:nvSpPr>
          <p:cNvPr id="17411" name="Zástupný obsah 2">
            <a:extLst>
              <a:ext uri="{FF2B5EF4-FFF2-40B4-BE49-F238E27FC236}">
                <a16:creationId xmlns:a16="http://schemas.microsoft.com/office/drawing/2014/main" id="{8EEC737E-6C43-4C4C-9355-29D3324F2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1800"/>
              <a:t>Datová mechanika s CAV má stále stejné otáčky, ale čte data různou rychlostí dle jejich vzdálenosti od středu (podobný efekt jako u ZBR pevných disků)</a:t>
            </a:r>
          </a:p>
          <a:p>
            <a:pPr eaLnBrk="1" hangingPunct="1"/>
            <a:r>
              <a:rPr lang="cs-CZ" altLang="cs-CZ" sz="1800"/>
              <a:t>CD-ROM označený jako 48x speed, tak může číst uprostřed média až o 2,8x pomaleji než z vnějšího okraje (nejvyšší rychlost čtení je dosažena na konci spirálové stopy u vnějšího okraje disku, kde během jedné otáčky přečteme nejdelší okruh spirály)</a:t>
            </a:r>
          </a:p>
          <a:p>
            <a:pPr eaLnBrk="1" hangingPunct="1"/>
            <a:r>
              <a:rPr lang="cs-CZ" altLang="cs-CZ" sz="1800"/>
              <a:t>Někteří výrobci řeší velký rozdíl v rychlosti čtení na počátku a konci disku skokovým zrychlováním otáčení v závislosti na vzdálenosti od středu disku (např. existují dvě různé rychlosti otáček – na začátku disku se použijí vysoké otáčky, pro čtení druhé poloviny disku nižší otáčky – dvoustupňové CAV)</a:t>
            </a:r>
          </a:p>
          <a:p>
            <a:endParaRPr lang="cs-CZ" altLang="cs-CZ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BAE4489-335E-40CD-AD5B-EE386EE41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CD – otáčky a rychlosti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F39BF4B-F555-43E3-A0CC-DEB759CD0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Klasický </a:t>
            </a:r>
            <a:r>
              <a:rPr lang="cs-CZ" altLang="cs-CZ" sz="2100" b="1" dirty="0"/>
              <a:t>audio-CD</a:t>
            </a:r>
            <a:r>
              <a:rPr lang="cs-CZ" altLang="cs-CZ" sz="2100" dirty="0"/>
              <a:t> přehrávač potřebuje přečíst </a:t>
            </a:r>
            <a:r>
              <a:rPr lang="cs-CZ" altLang="cs-CZ" sz="2100" b="1" dirty="0"/>
              <a:t>vždy</a:t>
            </a:r>
            <a:r>
              <a:rPr lang="cs-CZ" altLang="cs-CZ" sz="2100" dirty="0"/>
              <a:t> právě </a:t>
            </a:r>
            <a:r>
              <a:rPr lang="cs-CZ" altLang="cs-CZ" sz="2100" b="1" dirty="0"/>
              <a:t>75 sektorů za sekundu</a:t>
            </a:r>
            <a:r>
              <a:rPr lang="cs-CZ" altLang="cs-CZ" sz="21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Pokud je hlava u vnějšího okraje disku (na konci spirály) má disk rychlost otáčení 200 otáček za minutu, snímá-li hlava data u středu disku, je rychlost otáčení 550 otáček za minutu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100" b="1" dirty="0"/>
              <a:t>Datový tok</a:t>
            </a:r>
            <a:r>
              <a:rPr lang="cs-CZ" altLang="cs-CZ" sz="2100" dirty="0"/>
              <a:t> je stále </a:t>
            </a:r>
            <a:r>
              <a:rPr lang="cs-CZ" altLang="cs-CZ" sz="2100" b="1" dirty="0"/>
              <a:t>176400 B/s – to je základní rychlost čtení, kterou musí umět jakákoliv mechanika z jakéhokoliv místa na disku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Jako </a:t>
            </a:r>
            <a:r>
              <a:rPr lang="cs-CZ" altLang="cs-CZ" sz="2100" b="1" dirty="0" err="1"/>
              <a:t>jednorychlostní</a:t>
            </a:r>
            <a:r>
              <a:rPr lang="cs-CZ" altLang="cs-CZ" sz="2100" dirty="0"/>
              <a:t> nazveme CD-ROM mechaniku, která má stejnou rychlost čtení, jaká se používá pro klasické audio-CD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Protože </a:t>
            </a:r>
            <a:r>
              <a:rPr lang="cs-CZ" altLang="cs-CZ" sz="2100" b="1" dirty="0"/>
              <a:t>datová CD</a:t>
            </a:r>
            <a:r>
              <a:rPr lang="cs-CZ" altLang="cs-CZ" sz="2100" dirty="0"/>
              <a:t> mají v sektoru pouze užitečných 2048 bajtů dat, vychází zde základní datový tok 75 x </a:t>
            </a:r>
            <a:r>
              <a:rPr lang="cs-CZ" altLang="cs-CZ" sz="2100" b="1" dirty="0"/>
              <a:t>2048B</a:t>
            </a:r>
            <a:r>
              <a:rPr lang="cs-CZ" altLang="cs-CZ" sz="2100" dirty="0"/>
              <a:t>/s = </a:t>
            </a:r>
            <a:r>
              <a:rPr lang="cs-CZ" altLang="cs-CZ" sz="2100" b="1" dirty="0"/>
              <a:t>150 kB/s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Max. dosažitelná rychlost čtení datové CD-ROM mechaniky se pak udává jako </a:t>
            </a:r>
            <a:r>
              <a:rPr lang="cs-CZ" altLang="cs-CZ" sz="2100" b="1" dirty="0"/>
              <a:t>násobek</a:t>
            </a:r>
            <a:r>
              <a:rPr lang="cs-CZ" altLang="cs-CZ" sz="2100" dirty="0"/>
              <a:t> tohoto datového toku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Např. CD-ROM </a:t>
            </a:r>
            <a:r>
              <a:rPr lang="cs-CZ" altLang="cs-CZ" sz="2100" b="1" dirty="0"/>
              <a:t>48x</a:t>
            </a:r>
            <a:r>
              <a:rPr lang="cs-CZ" altLang="cs-CZ" sz="2100" dirty="0"/>
              <a:t> umí přečíst 48x150 kB/s = </a:t>
            </a:r>
            <a:r>
              <a:rPr lang="cs-CZ" altLang="cs-CZ" sz="2100" b="1" dirty="0"/>
              <a:t>7200 kB/s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Této rychlosti ovšem moderní CD-ROM s CAV dosahují jen na konci disku (nejdále od středu)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>
            <a:extLst>
              <a:ext uri="{FF2B5EF4-FFF2-40B4-BE49-F238E27FC236}">
                <a16:creationId xmlns:a16="http://schemas.microsoft.com/office/drawing/2014/main" id="{0CE3C2BD-FA0A-4516-B594-15DD02FAC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Rychlost čtení</a:t>
            </a:r>
          </a:p>
        </p:txBody>
      </p:sp>
      <p:pic>
        <p:nvPicPr>
          <p:cNvPr id="19459" name="Zástupný obsah 4">
            <a:extLst>
              <a:ext uri="{FF2B5EF4-FFF2-40B4-BE49-F238E27FC236}">
                <a16:creationId xmlns:a16="http://schemas.microsoft.com/office/drawing/2014/main" id="{F9AE7219-16AD-4B42-8790-803A78B3EB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989138"/>
            <a:ext cx="6510337" cy="4248150"/>
          </a:xfrm>
        </p:spPr>
      </p:pic>
      <p:sp>
        <p:nvSpPr>
          <p:cNvPr id="19460" name="TextovéPole 5">
            <a:extLst>
              <a:ext uri="{FF2B5EF4-FFF2-40B4-BE49-F238E27FC236}">
                <a16:creationId xmlns:a16="http://schemas.microsoft.com/office/drawing/2014/main" id="{87F7057B-0C5D-4050-BA49-6749F459C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4292600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>
                <a:solidFill>
                  <a:schemeClr val="bg1"/>
                </a:solidFill>
              </a:rPr>
              <a:t>CLV</a:t>
            </a:r>
          </a:p>
        </p:txBody>
      </p:sp>
      <p:sp>
        <p:nvSpPr>
          <p:cNvPr id="19461" name="TextovéPole 6">
            <a:extLst>
              <a:ext uri="{FF2B5EF4-FFF2-40B4-BE49-F238E27FC236}">
                <a16:creationId xmlns:a16="http://schemas.microsoft.com/office/drawing/2014/main" id="{7E410CD3-049D-4484-B805-5CAB797AB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852738"/>
            <a:ext cx="71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>
                <a:solidFill>
                  <a:schemeClr val="bg1"/>
                </a:solidFill>
              </a:rPr>
              <a:t>CAV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>
            <a:extLst>
              <a:ext uri="{FF2B5EF4-FFF2-40B4-BE49-F238E27FC236}">
                <a16:creationId xmlns:a16="http://schemas.microsoft.com/office/drawing/2014/main" id="{ABBF6270-CF87-47AD-B154-0ADE84C8B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cs-CZ" altLang="cs-CZ"/>
          </a:p>
        </p:txBody>
      </p:sp>
      <p:pic>
        <p:nvPicPr>
          <p:cNvPr id="20483" name="Zástupný obsah 4">
            <a:extLst>
              <a:ext uri="{FF2B5EF4-FFF2-40B4-BE49-F238E27FC236}">
                <a16:creationId xmlns:a16="http://schemas.microsoft.com/office/drawing/2014/main" id="{DE451F52-E6FC-4C17-8750-64A901D7F2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404813"/>
            <a:ext cx="7881938" cy="619283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>
            <a:extLst>
              <a:ext uri="{FF2B5EF4-FFF2-40B4-BE49-F238E27FC236}">
                <a16:creationId xmlns:a16="http://schemas.microsoft.com/office/drawing/2014/main" id="{19426B5A-061D-4E5D-9389-D7ECD8F2F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cs-CZ" altLang="cs-CZ"/>
          </a:p>
        </p:txBody>
      </p:sp>
      <p:pic>
        <p:nvPicPr>
          <p:cNvPr id="21507" name="Zástupný obsah 4">
            <a:extLst>
              <a:ext uri="{FF2B5EF4-FFF2-40B4-BE49-F238E27FC236}">
                <a16:creationId xmlns:a16="http://schemas.microsoft.com/office/drawing/2014/main" id="{E6B992BD-1ED6-4FA7-9DE9-AA8A2FFCAB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6900" y="620713"/>
            <a:ext cx="7950200" cy="5761037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dpis 1">
            <a:extLst>
              <a:ext uri="{FF2B5EF4-FFF2-40B4-BE49-F238E27FC236}">
                <a16:creationId xmlns:a16="http://schemas.microsoft.com/office/drawing/2014/main" id="{26C5989C-DA4C-4E01-96F7-EC14BC7F3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CAV mechanika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90DD1FFC-F7CA-4F86-BFB0-87D6E6DBFCD2}"/>
              </a:ext>
            </a:extLst>
          </p:cNvPr>
          <p:cNvCxnSpPr/>
          <p:nvPr/>
        </p:nvCxnSpPr>
        <p:spPr>
          <a:xfrm>
            <a:off x="900113" y="1773238"/>
            <a:ext cx="0" cy="201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A5F9D300-9896-4131-9E5A-A59625B6435F}"/>
              </a:ext>
            </a:extLst>
          </p:cNvPr>
          <p:cNvCxnSpPr/>
          <p:nvPr/>
        </p:nvCxnSpPr>
        <p:spPr>
          <a:xfrm>
            <a:off x="900113" y="3789363"/>
            <a:ext cx="4824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0623A3D7-E12E-461D-944D-3D4E934264DD}"/>
              </a:ext>
            </a:extLst>
          </p:cNvPr>
          <p:cNvCxnSpPr/>
          <p:nvPr/>
        </p:nvCxnSpPr>
        <p:spPr>
          <a:xfrm>
            <a:off x="900113" y="32131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E5863EB6-9CF5-498E-909F-7AD164FE466A}"/>
              </a:ext>
            </a:extLst>
          </p:cNvPr>
          <p:cNvCxnSpPr>
            <a:cxnSpLocks/>
          </p:cNvCxnSpPr>
          <p:nvPr/>
        </p:nvCxnSpPr>
        <p:spPr>
          <a:xfrm flipV="1">
            <a:off x="900113" y="2060575"/>
            <a:ext cx="4751387" cy="115252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583CEFE4-05F9-4C3B-A31F-0F6269F7B0D7}"/>
              </a:ext>
            </a:extLst>
          </p:cNvPr>
          <p:cNvCxnSpPr/>
          <p:nvPr/>
        </p:nvCxnSpPr>
        <p:spPr>
          <a:xfrm>
            <a:off x="4643438" y="3933825"/>
            <a:ext cx="86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36" name="TextovéPole 16">
            <a:extLst>
              <a:ext uri="{FF2B5EF4-FFF2-40B4-BE49-F238E27FC236}">
                <a16:creationId xmlns:a16="http://schemas.microsoft.com/office/drawing/2014/main" id="{36C09436-B091-4A54-8E50-C55BBCF7D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789363"/>
            <a:ext cx="215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Poloha</a:t>
            </a:r>
          </a:p>
          <a:p>
            <a:r>
              <a:rPr lang="cs-CZ" altLang="cs-CZ" sz="1200"/>
              <a:t>Vzdálenost od středu disku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915841C0-2D3F-4BA9-80EF-A1CBE17D6CF4}"/>
              </a:ext>
            </a:extLst>
          </p:cNvPr>
          <p:cNvCxnSpPr>
            <a:cxnSpLocks/>
          </p:cNvCxnSpPr>
          <p:nvPr/>
        </p:nvCxnSpPr>
        <p:spPr>
          <a:xfrm flipV="1">
            <a:off x="755650" y="1773238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38" name="TextovéPole 21">
            <a:extLst>
              <a:ext uri="{FF2B5EF4-FFF2-40B4-BE49-F238E27FC236}">
                <a16:creationId xmlns:a16="http://schemas.microsoft.com/office/drawing/2014/main" id="{395D4D1C-7DCD-482F-B02A-647ADD085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519238"/>
            <a:ext cx="21701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Rychlost čtení dat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19167906-6231-4B44-9DA8-4EBE1B49B52B}"/>
              </a:ext>
            </a:extLst>
          </p:cNvPr>
          <p:cNvCxnSpPr/>
          <p:nvPr/>
        </p:nvCxnSpPr>
        <p:spPr>
          <a:xfrm>
            <a:off x="900113" y="4362450"/>
            <a:ext cx="0" cy="201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819B29D3-083E-4826-9CD8-424B0CEEA80B}"/>
              </a:ext>
            </a:extLst>
          </p:cNvPr>
          <p:cNvCxnSpPr/>
          <p:nvPr/>
        </p:nvCxnSpPr>
        <p:spPr>
          <a:xfrm>
            <a:off x="900113" y="6378575"/>
            <a:ext cx="4824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2D5547A9-3248-4440-91E3-07A3E6E0C54D}"/>
              </a:ext>
            </a:extLst>
          </p:cNvPr>
          <p:cNvCxnSpPr/>
          <p:nvPr/>
        </p:nvCxnSpPr>
        <p:spPr>
          <a:xfrm>
            <a:off x="900113" y="580231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CD8F32AF-ADED-41E1-897A-260FCD6D99D7}"/>
              </a:ext>
            </a:extLst>
          </p:cNvPr>
          <p:cNvCxnSpPr>
            <a:cxnSpLocks/>
          </p:cNvCxnSpPr>
          <p:nvPr/>
        </p:nvCxnSpPr>
        <p:spPr>
          <a:xfrm flipV="1">
            <a:off x="909638" y="5370513"/>
            <a:ext cx="4824412" cy="2063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C9B2F55-CF3D-4A9E-892A-9E7E52F1405B}"/>
              </a:ext>
            </a:extLst>
          </p:cNvPr>
          <p:cNvCxnSpPr/>
          <p:nvPr/>
        </p:nvCxnSpPr>
        <p:spPr>
          <a:xfrm>
            <a:off x="4643438" y="6523038"/>
            <a:ext cx="86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44" name="TextovéPole 27">
            <a:extLst>
              <a:ext uri="{FF2B5EF4-FFF2-40B4-BE49-F238E27FC236}">
                <a16:creationId xmlns:a16="http://schemas.microsoft.com/office/drawing/2014/main" id="{9D94CA8A-83D4-45F6-97D4-D2650C940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6378575"/>
            <a:ext cx="215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Poloha</a:t>
            </a:r>
          </a:p>
          <a:p>
            <a:r>
              <a:rPr lang="cs-CZ" altLang="cs-CZ" sz="1200"/>
              <a:t>Vzdálenost od středu disku</a:t>
            </a:r>
          </a:p>
        </p:txBody>
      </p: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9BA817A4-C420-463F-9185-8B93C40ABBBE}"/>
              </a:ext>
            </a:extLst>
          </p:cNvPr>
          <p:cNvCxnSpPr>
            <a:cxnSpLocks/>
          </p:cNvCxnSpPr>
          <p:nvPr/>
        </p:nvCxnSpPr>
        <p:spPr>
          <a:xfrm flipV="1">
            <a:off x="755650" y="4362450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46" name="TextovéPole 29">
            <a:extLst>
              <a:ext uri="{FF2B5EF4-FFF2-40B4-BE49-F238E27FC236}">
                <a16:creationId xmlns:a16="http://schemas.microsoft.com/office/drawing/2014/main" id="{D8558A55-E6B8-433F-B60D-2EDB5519C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108450"/>
            <a:ext cx="21701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Otáčky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adpis 1">
            <a:extLst>
              <a:ext uri="{FF2B5EF4-FFF2-40B4-BE49-F238E27FC236}">
                <a16:creationId xmlns:a16="http://schemas.microsoft.com/office/drawing/2014/main" id="{BEA3C270-59A1-40BB-8668-78C441C99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CLV mechanika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ACB539B2-6AA5-4024-8C56-B7BF6CE797EC}"/>
              </a:ext>
            </a:extLst>
          </p:cNvPr>
          <p:cNvCxnSpPr/>
          <p:nvPr/>
        </p:nvCxnSpPr>
        <p:spPr>
          <a:xfrm>
            <a:off x="900113" y="1773238"/>
            <a:ext cx="0" cy="201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17C5A293-E73A-4140-98E3-C7EDBC5A2BE8}"/>
              </a:ext>
            </a:extLst>
          </p:cNvPr>
          <p:cNvCxnSpPr/>
          <p:nvPr/>
        </p:nvCxnSpPr>
        <p:spPr>
          <a:xfrm>
            <a:off x="900113" y="3789363"/>
            <a:ext cx="4824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539DD49E-2B46-4A0D-8C01-B76DC4405319}"/>
              </a:ext>
            </a:extLst>
          </p:cNvPr>
          <p:cNvCxnSpPr/>
          <p:nvPr/>
        </p:nvCxnSpPr>
        <p:spPr>
          <a:xfrm>
            <a:off x="900113" y="32131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E28F19E5-C68F-4C0A-B35B-681898B48544}"/>
              </a:ext>
            </a:extLst>
          </p:cNvPr>
          <p:cNvCxnSpPr>
            <a:cxnSpLocks/>
          </p:cNvCxnSpPr>
          <p:nvPr/>
        </p:nvCxnSpPr>
        <p:spPr>
          <a:xfrm>
            <a:off x="900113" y="2852738"/>
            <a:ext cx="482441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77CBF988-EF0B-4BBE-9917-626DD78370C5}"/>
              </a:ext>
            </a:extLst>
          </p:cNvPr>
          <p:cNvCxnSpPr/>
          <p:nvPr/>
        </p:nvCxnSpPr>
        <p:spPr>
          <a:xfrm>
            <a:off x="4643438" y="3933825"/>
            <a:ext cx="86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60" name="TextovéPole 16">
            <a:extLst>
              <a:ext uri="{FF2B5EF4-FFF2-40B4-BE49-F238E27FC236}">
                <a16:creationId xmlns:a16="http://schemas.microsoft.com/office/drawing/2014/main" id="{BB5D177F-8A43-4CD3-8BCD-C9690EAC7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789363"/>
            <a:ext cx="215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Poloha</a:t>
            </a:r>
          </a:p>
          <a:p>
            <a:r>
              <a:rPr lang="cs-CZ" altLang="cs-CZ" sz="1200"/>
              <a:t>Vzdálenost od středu disku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A6C0CF8F-50C7-4644-9088-3DCDE5E08E9F}"/>
              </a:ext>
            </a:extLst>
          </p:cNvPr>
          <p:cNvCxnSpPr>
            <a:cxnSpLocks/>
          </p:cNvCxnSpPr>
          <p:nvPr/>
        </p:nvCxnSpPr>
        <p:spPr>
          <a:xfrm flipV="1">
            <a:off x="755650" y="1773238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62" name="TextovéPole 21">
            <a:extLst>
              <a:ext uri="{FF2B5EF4-FFF2-40B4-BE49-F238E27FC236}">
                <a16:creationId xmlns:a16="http://schemas.microsoft.com/office/drawing/2014/main" id="{E18113A3-C399-42F5-86F8-84E4C4731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519238"/>
            <a:ext cx="21701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Rychlost čtení dat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09FC0B1C-EF67-49A5-8FA7-03FDA64E1193}"/>
              </a:ext>
            </a:extLst>
          </p:cNvPr>
          <p:cNvCxnSpPr/>
          <p:nvPr/>
        </p:nvCxnSpPr>
        <p:spPr>
          <a:xfrm>
            <a:off x="900113" y="4362450"/>
            <a:ext cx="0" cy="201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56BF44D9-D238-4739-BF1F-D1CF3B7806C5}"/>
              </a:ext>
            </a:extLst>
          </p:cNvPr>
          <p:cNvCxnSpPr/>
          <p:nvPr/>
        </p:nvCxnSpPr>
        <p:spPr>
          <a:xfrm>
            <a:off x="900113" y="6378575"/>
            <a:ext cx="4824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5C4DA1DE-9F33-4EAF-A18B-FCEF9C60BC5D}"/>
              </a:ext>
            </a:extLst>
          </p:cNvPr>
          <p:cNvCxnSpPr/>
          <p:nvPr/>
        </p:nvCxnSpPr>
        <p:spPr>
          <a:xfrm>
            <a:off x="900113" y="580231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43F22F93-783F-4D7F-BD0F-F1F2BC1EF16E}"/>
              </a:ext>
            </a:extLst>
          </p:cNvPr>
          <p:cNvCxnSpPr>
            <a:cxnSpLocks/>
          </p:cNvCxnSpPr>
          <p:nvPr/>
        </p:nvCxnSpPr>
        <p:spPr>
          <a:xfrm>
            <a:off x="900113" y="4581525"/>
            <a:ext cx="4824412" cy="10795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2316179C-F714-46DA-A848-67F9824A04C4}"/>
              </a:ext>
            </a:extLst>
          </p:cNvPr>
          <p:cNvCxnSpPr/>
          <p:nvPr/>
        </p:nvCxnSpPr>
        <p:spPr>
          <a:xfrm>
            <a:off x="4643438" y="6523038"/>
            <a:ext cx="86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68" name="TextovéPole 27">
            <a:extLst>
              <a:ext uri="{FF2B5EF4-FFF2-40B4-BE49-F238E27FC236}">
                <a16:creationId xmlns:a16="http://schemas.microsoft.com/office/drawing/2014/main" id="{BF0E658E-A6AD-4A4C-935F-17401688E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6378575"/>
            <a:ext cx="215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Poloha</a:t>
            </a:r>
          </a:p>
          <a:p>
            <a:r>
              <a:rPr lang="cs-CZ" altLang="cs-CZ" sz="1200"/>
              <a:t>Vzdálenost od středu disku</a:t>
            </a:r>
          </a:p>
        </p:txBody>
      </p: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64E6BF52-5797-4987-AC5D-E414CCAEDBFB}"/>
              </a:ext>
            </a:extLst>
          </p:cNvPr>
          <p:cNvCxnSpPr>
            <a:cxnSpLocks/>
          </p:cNvCxnSpPr>
          <p:nvPr/>
        </p:nvCxnSpPr>
        <p:spPr>
          <a:xfrm flipV="1">
            <a:off x="755650" y="4362450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70" name="TextovéPole 29">
            <a:extLst>
              <a:ext uri="{FF2B5EF4-FFF2-40B4-BE49-F238E27FC236}">
                <a16:creationId xmlns:a16="http://schemas.microsoft.com/office/drawing/2014/main" id="{00F5213C-0786-4282-BEB5-A4528AFDA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108450"/>
            <a:ext cx="21701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Otáčky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694BF1D-124C-4DD4-8C00-B3F14E80E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CD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18CB2E6-8985-47F9-9B3D-8F71531DC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229600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700" b="1" dirty="0" err="1"/>
              <a:t>C</a:t>
            </a:r>
            <a:r>
              <a:rPr lang="cs-CZ" altLang="cs-CZ" sz="1700" dirty="0" err="1"/>
              <a:t>ompact</a:t>
            </a:r>
            <a:r>
              <a:rPr lang="cs-CZ" altLang="cs-CZ" sz="1700" dirty="0"/>
              <a:t> </a:t>
            </a:r>
            <a:r>
              <a:rPr lang="cs-CZ" altLang="cs-CZ" sz="1700" b="1" dirty="0"/>
              <a:t>d</a:t>
            </a:r>
            <a:r>
              <a:rPr lang="cs-CZ" altLang="cs-CZ" sz="1700" dirty="0"/>
              <a:t>isk – kompaktní disk (*1982)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Vznikl původně jako </a:t>
            </a:r>
            <a:r>
              <a:rPr lang="cs-CZ" altLang="cs-CZ" sz="1700" b="1" dirty="0"/>
              <a:t>digitální zvukový nosič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Standardní průměr </a:t>
            </a:r>
            <a:r>
              <a:rPr lang="cs-CZ" altLang="cs-CZ" sz="1700" b="1" dirty="0"/>
              <a:t>12 cm</a:t>
            </a:r>
            <a:r>
              <a:rPr lang="cs-CZ" altLang="cs-CZ" sz="1700" dirty="0"/>
              <a:t>, tloušťka </a:t>
            </a:r>
            <a:r>
              <a:rPr lang="cs-CZ" altLang="cs-CZ" sz="1700" b="1" dirty="0"/>
              <a:t>1,2 mm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Menší varianta o průměru </a:t>
            </a:r>
            <a:r>
              <a:rPr lang="cs-CZ" altLang="cs-CZ" sz="1700" b="1" dirty="0"/>
              <a:t>8 cm</a:t>
            </a:r>
            <a:r>
              <a:rPr lang="cs-CZ" altLang="cs-CZ" sz="1700" dirty="0"/>
              <a:t> (používaná např. pro reklamní prezentace)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Na rozdíl od většiny diskových zařízení nejsou data ukládána do soustředných kružnic, ale do </a:t>
            </a:r>
            <a:r>
              <a:rPr lang="cs-CZ" altLang="cs-CZ" sz="1700" b="1" dirty="0"/>
              <a:t>jedné dlouhé spirály</a:t>
            </a:r>
            <a:r>
              <a:rPr lang="cs-CZ" altLang="cs-CZ" sz="1700" dirty="0"/>
              <a:t> podobně jako na gramofonové desce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Spirála začíná u středu média a rozvíjí se postupně až k jeho okraji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Spirála má na plném disku o průměru 12cm asi 20 000 závitů a při jejím rozvinutí by měla délku přes 5km</a:t>
            </a:r>
            <a:r>
              <a:rPr lang="cs-CZ" altLang="cs-CZ" sz="2100" dirty="0"/>
              <a:t> </a:t>
            </a:r>
            <a:endParaRPr lang="cs-CZ" altLang="cs-CZ" sz="17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Není-li kapacita disku plně využita, volné místo se nachází na okraji, záznam dat uprostřed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Na CD nelze mluvit o stopách či cylindrech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b="1" dirty="0"/>
              <a:t>jedna jediná spirálová stopa</a:t>
            </a:r>
            <a:r>
              <a:rPr lang="cs-CZ" altLang="cs-CZ" sz="1700" dirty="0"/>
              <a:t> je rozdělena na sektory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Sektory jsou očíslovány, používá se LBA adresace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Nalezení požadovaného sektoru na spirálové stopě může trvat i několik sekund, přístupová doba je velmi dlouhá – na spirálové stopě nelze na první pokus přesně „trefit“ polohu a vzdálenost sektoru od středu</a:t>
            </a:r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</p:txBody>
      </p:sp>
      <p:pic>
        <p:nvPicPr>
          <p:cNvPr id="5124" name="Obrázek 4">
            <a:extLst>
              <a:ext uri="{FF2B5EF4-FFF2-40B4-BE49-F238E27FC236}">
                <a16:creationId xmlns:a16="http://schemas.microsoft.com/office/drawing/2014/main" id="{135A5244-4B3A-49F4-8902-0AD49A469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22238"/>
            <a:ext cx="22320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>
            <a:extLst>
              <a:ext uri="{FF2B5EF4-FFF2-40B4-BE49-F238E27FC236}">
                <a16:creationId xmlns:a16="http://schemas.microsoft.com/office/drawing/2014/main" id="{161806E8-0B94-42AA-AB70-9E1542E76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23825"/>
            <a:ext cx="7543800" cy="1295400"/>
          </a:xfrm>
        </p:spPr>
        <p:txBody>
          <a:bodyPr/>
          <a:lstStyle/>
          <a:p>
            <a:r>
              <a:rPr lang="cs-CZ" altLang="cs-CZ" dirty="0"/>
              <a:t>P-CAV mechanika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765B2FF2-5FDA-45E6-9389-BFDD3B994483}"/>
              </a:ext>
            </a:extLst>
          </p:cNvPr>
          <p:cNvCxnSpPr/>
          <p:nvPr/>
        </p:nvCxnSpPr>
        <p:spPr>
          <a:xfrm>
            <a:off x="900113" y="1773238"/>
            <a:ext cx="0" cy="201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052DFBC7-F56C-4C73-AA33-05A5D08031D9}"/>
              </a:ext>
            </a:extLst>
          </p:cNvPr>
          <p:cNvCxnSpPr/>
          <p:nvPr/>
        </p:nvCxnSpPr>
        <p:spPr>
          <a:xfrm>
            <a:off x="900113" y="3789363"/>
            <a:ext cx="4824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C403D541-E63E-4608-9B86-65728DA604C9}"/>
              </a:ext>
            </a:extLst>
          </p:cNvPr>
          <p:cNvCxnSpPr/>
          <p:nvPr/>
        </p:nvCxnSpPr>
        <p:spPr>
          <a:xfrm>
            <a:off x="900113" y="32131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FBA74C55-F26A-47F6-A995-FB02BDBD780F}"/>
              </a:ext>
            </a:extLst>
          </p:cNvPr>
          <p:cNvCxnSpPr>
            <a:cxnSpLocks/>
          </p:cNvCxnSpPr>
          <p:nvPr/>
        </p:nvCxnSpPr>
        <p:spPr>
          <a:xfrm flipV="1">
            <a:off x="900113" y="2638425"/>
            <a:ext cx="2087562" cy="57467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ADBAF40-72F2-40C7-BF32-DED9DFBA2DF0}"/>
              </a:ext>
            </a:extLst>
          </p:cNvPr>
          <p:cNvCxnSpPr/>
          <p:nvPr/>
        </p:nvCxnSpPr>
        <p:spPr>
          <a:xfrm>
            <a:off x="4643438" y="3933825"/>
            <a:ext cx="86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84" name="TextovéPole 16">
            <a:extLst>
              <a:ext uri="{FF2B5EF4-FFF2-40B4-BE49-F238E27FC236}">
                <a16:creationId xmlns:a16="http://schemas.microsoft.com/office/drawing/2014/main" id="{77132ECB-4D10-4CCA-A013-29396E82A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789363"/>
            <a:ext cx="215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Poloha</a:t>
            </a:r>
          </a:p>
          <a:p>
            <a:r>
              <a:rPr lang="cs-CZ" altLang="cs-CZ" sz="1200"/>
              <a:t>Vzdálenost od středu disku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2F528DFD-FDD0-410A-87E3-5DC57C07C97A}"/>
              </a:ext>
            </a:extLst>
          </p:cNvPr>
          <p:cNvCxnSpPr>
            <a:cxnSpLocks/>
          </p:cNvCxnSpPr>
          <p:nvPr/>
        </p:nvCxnSpPr>
        <p:spPr>
          <a:xfrm flipV="1">
            <a:off x="755650" y="1773238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86" name="TextovéPole 21">
            <a:extLst>
              <a:ext uri="{FF2B5EF4-FFF2-40B4-BE49-F238E27FC236}">
                <a16:creationId xmlns:a16="http://schemas.microsoft.com/office/drawing/2014/main" id="{7D5FF5AD-26B1-4F52-8720-54083160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519238"/>
            <a:ext cx="21701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Rychlost čtení dat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031185CF-CB6D-491A-A014-0C42FA7EF665}"/>
              </a:ext>
            </a:extLst>
          </p:cNvPr>
          <p:cNvCxnSpPr/>
          <p:nvPr/>
        </p:nvCxnSpPr>
        <p:spPr>
          <a:xfrm>
            <a:off x="900113" y="4362450"/>
            <a:ext cx="0" cy="201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0E2C268B-947C-4275-AD05-BC9317BF28F8}"/>
              </a:ext>
            </a:extLst>
          </p:cNvPr>
          <p:cNvCxnSpPr/>
          <p:nvPr/>
        </p:nvCxnSpPr>
        <p:spPr>
          <a:xfrm>
            <a:off x="900113" y="6378575"/>
            <a:ext cx="4824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8E576ABF-2910-49EB-AE3D-09A007D69A56}"/>
              </a:ext>
            </a:extLst>
          </p:cNvPr>
          <p:cNvCxnSpPr/>
          <p:nvPr/>
        </p:nvCxnSpPr>
        <p:spPr>
          <a:xfrm>
            <a:off x="900113" y="580231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318C500D-1BF6-44B0-9BF0-66E6BB40F30A}"/>
              </a:ext>
            </a:extLst>
          </p:cNvPr>
          <p:cNvCxnSpPr>
            <a:cxnSpLocks/>
          </p:cNvCxnSpPr>
          <p:nvPr/>
        </p:nvCxnSpPr>
        <p:spPr>
          <a:xfrm flipV="1">
            <a:off x="900113" y="5205413"/>
            <a:ext cx="2087562" cy="1746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B875E5CC-8CE9-4D98-A243-5042F98B6D20}"/>
              </a:ext>
            </a:extLst>
          </p:cNvPr>
          <p:cNvCxnSpPr/>
          <p:nvPr/>
        </p:nvCxnSpPr>
        <p:spPr>
          <a:xfrm>
            <a:off x="4643438" y="6523038"/>
            <a:ext cx="86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92" name="TextovéPole 27">
            <a:extLst>
              <a:ext uri="{FF2B5EF4-FFF2-40B4-BE49-F238E27FC236}">
                <a16:creationId xmlns:a16="http://schemas.microsoft.com/office/drawing/2014/main" id="{1EA0230E-D202-4E61-A12A-3CF4F513D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6378575"/>
            <a:ext cx="215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Poloha</a:t>
            </a:r>
          </a:p>
          <a:p>
            <a:r>
              <a:rPr lang="cs-CZ" altLang="cs-CZ" sz="1200"/>
              <a:t>Vzdálenost od středu disku</a:t>
            </a:r>
          </a:p>
        </p:txBody>
      </p: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B3A5B2A3-A31B-4AA9-A076-ADE946620BE4}"/>
              </a:ext>
            </a:extLst>
          </p:cNvPr>
          <p:cNvCxnSpPr>
            <a:cxnSpLocks/>
          </p:cNvCxnSpPr>
          <p:nvPr/>
        </p:nvCxnSpPr>
        <p:spPr>
          <a:xfrm flipV="1">
            <a:off x="755650" y="4362450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94" name="TextovéPole 29">
            <a:extLst>
              <a:ext uri="{FF2B5EF4-FFF2-40B4-BE49-F238E27FC236}">
                <a16:creationId xmlns:a16="http://schemas.microsoft.com/office/drawing/2014/main" id="{12073612-DC7D-4965-9382-3D53D565A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108450"/>
            <a:ext cx="21701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Otáčky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DAC76A8-7B3E-49C5-8FE5-9B31FDA00E54}"/>
              </a:ext>
            </a:extLst>
          </p:cNvPr>
          <p:cNvCxnSpPr>
            <a:cxnSpLocks/>
          </p:cNvCxnSpPr>
          <p:nvPr/>
        </p:nvCxnSpPr>
        <p:spPr>
          <a:xfrm flipV="1">
            <a:off x="2978150" y="2619375"/>
            <a:ext cx="2746375" cy="1905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328652EF-AB4B-4069-A5E0-A86927CC11A0}"/>
              </a:ext>
            </a:extLst>
          </p:cNvPr>
          <p:cNvCxnSpPr>
            <a:cxnSpLocks/>
          </p:cNvCxnSpPr>
          <p:nvPr/>
        </p:nvCxnSpPr>
        <p:spPr>
          <a:xfrm>
            <a:off x="2987675" y="5207000"/>
            <a:ext cx="2736850" cy="52546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adpis 1">
            <a:extLst>
              <a:ext uri="{FF2B5EF4-FFF2-40B4-BE49-F238E27FC236}">
                <a16:creationId xmlns:a16="http://schemas.microsoft.com/office/drawing/2014/main" id="{9B4F4DBD-3757-4C42-BAEF-3068EB02E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CAV mechanika se dvěma rychlostními stupňi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CBF83562-FBF4-4B78-8FAA-07E8D54B755A}"/>
              </a:ext>
            </a:extLst>
          </p:cNvPr>
          <p:cNvCxnSpPr/>
          <p:nvPr/>
        </p:nvCxnSpPr>
        <p:spPr>
          <a:xfrm>
            <a:off x="900113" y="1773238"/>
            <a:ext cx="0" cy="201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E68F6693-F284-49A0-9BA8-A178F2C36D8D}"/>
              </a:ext>
            </a:extLst>
          </p:cNvPr>
          <p:cNvCxnSpPr/>
          <p:nvPr/>
        </p:nvCxnSpPr>
        <p:spPr>
          <a:xfrm>
            <a:off x="900113" y="3789363"/>
            <a:ext cx="4824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DEECCFA5-4A37-4BBD-BE70-67AE2DAACBF9}"/>
              </a:ext>
            </a:extLst>
          </p:cNvPr>
          <p:cNvCxnSpPr/>
          <p:nvPr/>
        </p:nvCxnSpPr>
        <p:spPr>
          <a:xfrm>
            <a:off x="900113" y="32131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1AAC4E76-7472-4CB7-B7A1-89281DF80EC0}"/>
              </a:ext>
            </a:extLst>
          </p:cNvPr>
          <p:cNvCxnSpPr>
            <a:cxnSpLocks/>
          </p:cNvCxnSpPr>
          <p:nvPr/>
        </p:nvCxnSpPr>
        <p:spPr>
          <a:xfrm flipV="1">
            <a:off x="925513" y="2187575"/>
            <a:ext cx="2351087" cy="5476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976A117A-20EA-436C-8212-2CE92589E417}"/>
              </a:ext>
            </a:extLst>
          </p:cNvPr>
          <p:cNvCxnSpPr/>
          <p:nvPr/>
        </p:nvCxnSpPr>
        <p:spPr>
          <a:xfrm>
            <a:off x="4643438" y="3933825"/>
            <a:ext cx="86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08" name="TextovéPole 16">
            <a:extLst>
              <a:ext uri="{FF2B5EF4-FFF2-40B4-BE49-F238E27FC236}">
                <a16:creationId xmlns:a16="http://schemas.microsoft.com/office/drawing/2014/main" id="{B7BEEB7E-08D6-44BC-893C-BBF1D1E69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789363"/>
            <a:ext cx="215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Poloha</a:t>
            </a:r>
          </a:p>
          <a:p>
            <a:r>
              <a:rPr lang="cs-CZ" altLang="cs-CZ" sz="1200"/>
              <a:t>Vzdálenost od středu disku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26F2605-0277-480E-9A02-A34B6E4911D8}"/>
              </a:ext>
            </a:extLst>
          </p:cNvPr>
          <p:cNvCxnSpPr>
            <a:cxnSpLocks/>
          </p:cNvCxnSpPr>
          <p:nvPr/>
        </p:nvCxnSpPr>
        <p:spPr>
          <a:xfrm flipV="1">
            <a:off x="755650" y="1773238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10" name="TextovéPole 21">
            <a:extLst>
              <a:ext uri="{FF2B5EF4-FFF2-40B4-BE49-F238E27FC236}">
                <a16:creationId xmlns:a16="http://schemas.microsoft.com/office/drawing/2014/main" id="{E47FAF85-3F1A-4661-A3A0-ABC8F3679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519238"/>
            <a:ext cx="21701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Rychlost čtení dat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DD4F1FB0-0E3A-42A0-A2D3-19B3AB1BEE5C}"/>
              </a:ext>
            </a:extLst>
          </p:cNvPr>
          <p:cNvCxnSpPr/>
          <p:nvPr/>
        </p:nvCxnSpPr>
        <p:spPr>
          <a:xfrm>
            <a:off x="900113" y="4362450"/>
            <a:ext cx="0" cy="201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CF96DCB2-8EDA-49C9-B5FC-C9EAC78CF8EF}"/>
              </a:ext>
            </a:extLst>
          </p:cNvPr>
          <p:cNvCxnSpPr/>
          <p:nvPr/>
        </p:nvCxnSpPr>
        <p:spPr>
          <a:xfrm>
            <a:off x="900113" y="6378575"/>
            <a:ext cx="4824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3EA64365-FEB8-416D-9665-8D4DBD2BAF0D}"/>
              </a:ext>
            </a:extLst>
          </p:cNvPr>
          <p:cNvCxnSpPr/>
          <p:nvPr/>
        </p:nvCxnSpPr>
        <p:spPr>
          <a:xfrm>
            <a:off x="900113" y="580231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78EE699F-9BA6-4BA0-AE97-280681B55C19}"/>
              </a:ext>
            </a:extLst>
          </p:cNvPr>
          <p:cNvCxnSpPr>
            <a:cxnSpLocks/>
          </p:cNvCxnSpPr>
          <p:nvPr/>
        </p:nvCxnSpPr>
        <p:spPr>
          <a:xfrm flipV="1">
            <a:off x="927100" y="4806950"/>
            <a:ext cx="23495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0883F8F9-39DB-4441-A080-5B5131AB08E4}"/>
              </a:ext>
            </a:extLst>
          </p:cNvPr>
          <p:cNvCxnSpPr/>
          <p:nvPr/>
        </p:nvCxnSpPr>
        <p:spPr>
          <a:xfrm>
            <a:off x="4643438" y="6523038"/>
            <a:ext cx="86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16" name="TextovéPole 27">
            <a:extLst>
              <a:ext uri="{FF2B5EF4-FFF2-40B4-BE49-F238E27FC236}">
                <a16:creationId xmlns:a16="http://schemas.microsoft.com/office/drawing/2014/main" id="{0B6E6038-71F3-41D4-B52F-83C2A455F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6378575"/>
            <a:ext cx="215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Poloha</a:t>
            </a:r>
          </a:p>
          <a:p>
            <a:r>
              <a:rPr lang="cs-CZ" altLang="cs-CZ" sz="1200"/>
              <a:t>Vzdálenost od středu disku</a:t>
            </a:r>
          </a:p>
        </p:txBody>
      </p: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BBC2FA87-885F-4002-BFEB-3595E804C404}"/>
              </a:ext>
            </a:extLst>
          </p:cNvPr>
          <p:cNvCxnSpPr>
            <a:cxnSpLocks/>
          </p:cNvCxnSpPr>
          <p:nvPr/>
        </p:nvCxnSpPr>
        <p:spPr>
          <a:xfrm flipV="1">
            <a:off x="755650" y="4362450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18" name="TextovéPole 29">
            <a:extLst>
              <a:ext uri="{FF2B5EF4-FFF2-40B4-BE49-F238E27FC236}">
                <a16:creationId xmlns:a16="http://schemas.microsoft.com/office/drawing/2014/main" id="{A0B7B547-BEFB-4DF9-B9E1-26E532543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108450"/>
            <a:ext cx="21701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Otáčky</a:t>
            </a: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461A02DF-3159-490A-A596-64844E710957}"/>
              </a:ext>
            </a:extLst>
          </p:cNvPr>
          <p:cNvCxnSpPr>
            <a:cxnSpLocks/>
          </p:cNvCxnSpPr>
          <p:nvPr/>
        </p:nvCxnSpPr>
        <p:spPr>
          <a:xfrm>
            <a:off x="3276600" y="4806950"/>
            <a:ext cx="0" cy="8509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23034CED-2757-4CC5-85E9-6DAD68E72309}"/>
              </a:ext>
            </a:extLst>
          </p:cNvPr>
          <p:cNvCxnSpPr>
            <a:cxnSpLocks/>
          </p:cNvCxnSpPr>
          <p:nvPr/>
        </p:nvCxnSpPr>
        <p:spPr>
          <a:xfrm flipV="1">
            <a:off x="3268663" y="5657850"/>
            <a:ext cx="234791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0837A54F-7E02-448F-B665-05AC4C3E74DD}"/>
              </a:ext>
            </a:extLst>
          </p:cNvPr>
          <p:cNvCxnSpPr>
            <a:cxnSpLocks/>
          </p:cNvCxnSpPr>
          <p:nvPr/>
        </p:nvCxnSpPr>
        <p:spPr>
          <a:xfrm>
            <a:off x="3278188" y="2179638"/>
            <a:ext cx="11112" cy="54927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95F2E8A3-E0CC-438F-9B2A-EBE4EB7F57B9}"/>
              </a:ext>
            </a:extLst>
          </p:cNvPr>
          <p:cNvCxnSpPr>
            <a:cxnSpLocks/>
          </p:cNvCxnSpPr>
          <p:nvPr/>
        </p:nvCxnSpPr>
        <p:spPr>
          <a:xfrm flipV="1">
            <a:off x="3290888" y="2173288"/>
            <a:ext cx="2349500" cy="54768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23" name="TextovéPole 9">
            <a:extLst>
              <a:ext uri="{FF2B5EF4-FFF2-40B4-BE49-F238E27FC236}">
                <a16:creationId xmlns:a16="http://schemas.microsoft.com/office/drawing/2014/main" id="{E1B42E1A-D76E-4C69-8B78-A767135D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546600"/>
            <a:ext cx="2519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Přepnutí na nižší otáčky</a:t>
            </a:r>
          </a:p>
        </p:txBody>
      </p:sp>
      <p:sp>
        <p:nvSpPr>
          <p:cNvPr id="25624" name="TextovéPole 33">
            <a:extLst>
              <a:ext uri="{FF2B5EF4-FFF2-40B4-BE49-F238E27FC236}">
                <a16:creationId xmlns:a16="http://schemas.microsoft.com/office/drawing/2014/main" id="{88564E0D-6436-4838-8FD0-4A2119F77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2187575"/>
            <a:ext cx="2520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cs-CZ" sz="1200"/>
              <a:t>Rozdíl mezi nejvyšší a nejnižší rychlostí čtení není tak velký jako u běžné CAV mechaniky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Nadpis 1">
            <a:extLst>
              <a:ext uri="{FF2B5EF4-FFF2-40B4-BE49-F238E27FC236}">
                <a16:creationId xmlns:a16="http://schemas.microsoft.com/office/drawing/2014/main" id="{5D9A7693-7217-4130-A60F-3D0CC8DF8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CD multibeam</a:t>
            </a:r>
          </a:p>
        </p:txBody>
      </p:sp>
      <p:sp>
        <p:nvSpPr>
          <p:cNvPr id="26627" name="Zástupný obsah 2">
            <a:extLst>
              <a:ext uri="{FF2B5EF4-FFF2-40B4-BE49-F238E27FC236}">
                <a16:creationId xmlns:a16="http://schemas.microsoft.com/office/drawing/2014/main" id="{C3B468CC-7CA4-4DCF-9907-3FECE6716C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2400" b="1" dirty="0" err="1"/>
              <a:t>Multibeam</a:t>
            </a:r>
            <a:r>
              <a:rPr lang="cs-CZ" altLang="cs-CZ" sz="2400" dirty="0"/>
              <a:t> – čtecí hlava čte více (až sedm) „stop“ (okruhů spirály) najednou </a:t>
            </a:r>
          </a:p>
          <a:p>
            <a:r>
              <a:rPr lang="cs-CZ" altLang="cs-CZ" sz="2400" dirty="0"/>
              <a:t>Laserový paprsek je difrakční mřížkou rozdělen na několik paralelních paprsků mířících do „sousedních stop“</a:t>
            </a:r>
          </a:p>
          <a:p>
            <a:r>
              <a:rPr lang="cs-CZ" altLang="cs-CZ" sz="2400" dirty="0"/>
              <a:t>Tak je možné zvýšit rychlost čtení, bez nutnosti zvyšování otáček</a:t>
            </a:r>
          </a:p>
          <a:p>
            <a:endParaRPr lang="cs-CZ" altLang="cs-CZ" sz="2400" dirty="0"/>
          </a:p>
          <a:p>
            <a:r>
              <a:rPr lang="cs-CZ" altLang="cs-CZ" sz="2400" b="1" dirty="0"/>
              <a:t>P-CAV</a:t>
            </a:r>
            <a:r>
              <a:rPr lang="cs-CZ" altLang="cs-CZ" sz="2400" dirty="0"/>
              <a:t> - </a:t>
            </a:r>
            <a:r>
              <a:rPr lang="cs-CZ" altLang="cs-CZ" sz="2400" dirty="0" err="1"/>
              <a:t>Partial</a:t>
            </a:r>
            <a:r>
              <a:rPr lang="cs-CZ" altLang="cs-CZ" sz="2400" dirty="0"/>
              <a:t> </a:t>
            </a:r>
            <a:r>
              <a:rPr lang="cs-CZ" altLang="cs-CZ" sz="2400" dirty="0" err="1"/>
              <a:t>Constant</a:t>
            </a:r>
            <a:r>
              <a:rPr lang="cs-CZ" altLang="cs-CZ" sz="2400" dirty="0"/>
              <a:t> </a:t>
            </a:r>
            <a:r>
              <a:rPr lang="cs-CZ" altLang="cs-CZ" sz="2400" dirty="0" err="1"/>
              <a:t>Angular</a:t>
            </a:r>
            <a:r>
              <a:rPr lang="cs-CZ" altLang="cs-CZ" sz="2400" dirty="0"/>
              <a:t> </a:t>
            </a:r>
            <a:r>
              <a:rPr lang="cs-CZ" altLang="cs-CZ" sz="2400" dirty="0" err="1"/>
              <a:t>Velocity</a:t>
            </a:r>
            <a:r>
              <a:rPr lang="cs-CZ" altLang="cs-CZ" sz="2400" dirty="0"/>
              <a:t>. </a:t>
            </a:r>
            <a:r>
              <a:rPr lang="cs-CZ" altLang="cs-CZ" sz="2400" dirty="0" err="1"/>
              <a:t>Bliže</a:t>
            </a:r>
            <a:r>
              <a:rPr lang="cs-CZ" altLang="cs-CZ" sz="2400" dirty="0"/>
              <a:t> ke středu se používá CAV a v druhé půlce disku pak CLV. Rozdíl mezi otáčkami u vnějšího okraje a místem, kde se přejde na CAV otáčení je poměrně malý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C8D2622-FB88-4998-B7C2-ADAD3DE51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CD - lisování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4F33758-942A-4D14-A101-B4952AD51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Disky se lisují z plastické hmoty (polykarbonátu) a pokovují se vrstvou hliníku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Základem CD disku je </a:t>
            </a:r>
            <a:r>
              <a:rPr lang="cs-CZ" altLang="cs-CZ" sz="2100" b="1" dirty="0"/>
              <a:t>plastový kotouč</a:t>
            </a:r>
            <a:r>
              <a:rPr lang="cs-CZ" altLang="cs-CZ" sz="2100" dirty="0"/>
              <a:t> na němž je nanesena </a:t>
            </a:r>
            <a:r>
              <a:rPr lang="cs-CZ" altLang="cs-CZ" sz="2100" b="1" dirty="0"/>
              <a:t>vysoce reflexní vrstva</a:t>
            </a:r>
            <a:r>
              <a:rPr lang="cs-CZ" altLang="cs-CZ" sz="2100" dirty="0"/>
              <a:t> (hliník), která je zalita pevným a čirým </a:t>
            </a:r>
            <a:r>
              <a:rPr lang="cs-CZ" altLang="cs-CZ" sz="2100" b="1" dirty="0"/>
              <a:t>polykarbonátem </a:t>
            </a:r>
            <a:r>
              <a:rPr lang="cs-CZ" altLang="cs-CZ" sz="2100" dirty="0"/>
              <a:t>(ten tvoří většinu celkové hmoty disku)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Pity se do roztaveného polykarbonátu vylisují </a:t>
            </a:r>
            <a:r>
              <a:rPr lang="cs-CZ" altLang="cs-CZ" sz="2100" b="1" dirty="0"/>
              <a:t>matricí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Prvotní záznam se pomocí záznamového laserového stroje provede na skleněnou desku, na které je nanesena fotocitlivá vrstva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Po vyvolání se tato deska postříbří a galvanoplasticky ponikluje - získá se tzv. </a:t>
            </a:r>
            <a:r>
              <a:rPr lang="cs-CZ" altLang="cs-CZ" sz="2100" b="1" dirty="0"/>
              <a:t>patrice</a:t>
            </a:r>
            <a:br>
              <a:rPr lang="cs-CZ" altLang="cs-CZ" sz="2100" dirty="0"/>
            </a:br>
            <a:r>
              <a:rPr lang="cs-CZ" altLang="cs-CZ" sz="2100" dirty="0"/>
              <a:t>Pro hromadnou výrobu se z těchto patric vyrobí </a:t>
            </a:r>
            <a:r>
              <a:rPr lang="cs-CZ" altLang="cs-CZ" sz="2100" b="1" dirty="0"/>
              <a:t>matrice</a:t>
            </a:r>
            <a:r>
              <a:rPr lang="cs-CZ" altLang="cs-CZ" sz="2100" dirty="0"/>
              <a:t>, která funguje jako lisovací nástroj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Proti poškození se ještě nanese ochranná vrstva z průhledného materiálu. Nakonec se deska musí opatřit přesným kruhovým otvorem s průměrem 15mm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100" dirty="0"/>
              <a:t>https://www.televizeseznam.cz/video/jak-se-co-dela/jak-se-co-dela-cedecka-25347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8054974-0743-44D6-9241-ABE86B914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/>
              <a:t>CD - kapacita</a:t>
            </a:r>
            <a:endParaRPr lang="cs-CZ" altLang="cs-CZ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917A296-0F92-4B5B-971D-48597089A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cs-CZ" sz="2400" dirty="0" err="1"/>
              <a:t>Kapacita</a:t>
            </a:r>
            <a:r>
              <a:rPr lang="en-US" altLang="cs-CZ" sz="2400" dirty="0"/>
              <a:t> </a:t>
            </a:r>
            <a:r>
              <a:rPr lang="en-US" altLang="cs-CZ" sz="2400" dirty="0" err="1"/>
              <a:t>standardn</a:t>
            </a:r>
            <a:r>
              <a:rPr lang="cs-CZ" altLang="cs-CZ" sz="2400" dirty="0" err="1"/>
              <a:t>ího</a:t>
            </a:r>
            <a:r>
              <a:rPr lang="cs-CZ" altLang="cs-CZ" sz="2400" dirty="0"/>
              <a:t> lisovaného CD je 333000 sektorů</a:t>
            </a:r>
          </a:p>
          <a:p>
            <a:pPr eaLnBrk="1" hangingPunct="1">
              <a:defRPr/>
            </a:pPr>
            <a:r>
              <a:rPr lang="cs-CZ" altLang="cs-CZ" sz="2400" dirty="0"/>
              <a:t>To umožňuje uložení 74 minut hudby nebo 650 MB dat</a:t>
            </a:r>
          </a:p>
          <a:p>
            <a:pPr eaLnBrk="1" hangingPunct="1">
              <a:defRPr/>
            </a:pPr>
            <a:r>
              <a:rPr lang="cs-CZ" altLang="cs-CZ" sz="2400" dirty="0"/>
              <a:t>Díky toleranci normy mohou mít dnes disky  kapacitu až </a:t>
            </a:r>
            <a:r>
              <a:rPr lang="cs-CZ" altLang="cs-CZ" sz="2400" b="1" dirty="0"/>
              <a:t>700 MB </a:t>
            </a:r>
            <a:r>
              <a:rPr lang="cs-CZ" altLang="cs-CZ" sz="2400" dirty="0"/>
              <a:t>nebo </a:t>
            </a:r>
            <a:r>
              <a:rPr lang="cs-CZ" altLang="cs-CZ" sz="2400" b="1" dirty="0"/>
              <a:t>80 min. </a:t>
            </a:r>
            <a:r>
              <a:rPr lang="cs-CZ" altLang="cs-CZ" sz="2400" dirty="0"/>
              <a:t>zvuku (360000 sektorů)</a:t>
            </a:r>
          </a:p>
          <a:p>
            <a:pPr eaLnBrk="1" hangingPunct="1">
              <a:defRPr/>
            </a:pPr>
            <a:r>
              <a:rPr lang="cs-CZ" altLang="cs-CZ" sz="2400" dirty="0"/>
              <a:t>Disky s větší kapacitou jsou přípustné, ale nestandardní a nemusí je přehrát každý každá mechanika</a:t>
            </a:r>
          </a:p>
          <a:p>
            <a:pPr eaLnBrk="1" hangingPunct="1">
              <a:defRPr/>
            </a:pPr>
            <a:endParaRPr lang="cs-CZ" altLang="cs-CZ" sz="2400" dirty="0"/>
          </a:p>
          <a:p>
            <a:pPr eaLnBrk="1" hangingPunct="1">
              <a:defRPr/>
            </a:pPr>
            <a:r>
              <a:rPr lang="cs-CZ" altLang="cs-CZ" sz="2400" dirty="0"/>
              <a:t>1 MB je zde chápán jako </a:t>
            </a:r>
            <a:r>
              <a:rPr lang="cs-CZ" altLang="cs-CZ" sz="2400" b="1" dirty="0"/>
              <a:t>2</a:t>
            </a:r>
            <a:r>
              <a:rPr lang="cs-CZ" altLang="cs-CZ" sz="2400" b="1" baseline="30000" dirty="0"/>
              <a:t>20</a:t>
            </a:r>
            <a:r>
              <a:rPr lang="cs-CZ" altLang="cs-CZ" sz="2400" b="1" dirty="0"/>
              <a:t> B</a:t>
            </a:r>
            <a:r>
              <a:rPr lang="cs-CZ" altLang="cs-CZ" sz="2400" dirty="0"/>
              <a:t> – 1048576 B</a:t>
            </a:r>
          </a:p>
          <a:p>
            <a:pPr eaLnBrk="1" hangingPunct="1">
              <a:defRPr/>
            </a:pPr>
            <a:endParaRPr lang="cs-CZ" altLang="cs-CZ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cs-CZ" altLang="cs-CZ" sz="2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79D7CEE-3A4A-4EB2-8DA4-A67B51968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CD - R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C93E98D-54AC-4E7F-9A8B-75341C4A2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909888"/>
            <a:ext cx="8610600" cy="3886200"/>
          </a:xfrm>
        </p:spPr>
        <p:txBody>
          <a:bodyPr/>
          <a:lstStyle/>
          <a:p>
            <a:pPr eaLnBrk="1" hangingPunct="1"/>
            <a:r>
              <a:rPr lang="cs-CZ" altLang="cs-CZ" sz="2000" dirty="0"/>
              <a:t>CD – </a:t>
            </a:r>
            <a:r>
              <a:rPr lang="cs-CZ" altLang="cs-CZ" sz="2000" dirty="0" err="1"/>
              <a:t>recordable</a:t>
            </a:r>
            <a:r>
              <a:rPr lang="cs-CZ" altLang="cs-CZ" sz="2000" dirty="0"/>
              <a:t> – </a:t>
            </a:r>
            <a:r>
              <a:rPr lang="cs-CZ" altLang="cs-CZ" sz="2000" b="1" dirty="0" err="1"/>
              <a:t>zapisovatelné</a:t>
            </a:r>
            <a:r>
              <a:rPr lang="cs-CZ" altLang="cs-CZ" sz="2000" dirty="0"/>
              <a:t> CD</a:t>
            </a:r>
          </a:p>
          <a:p>
            <a:pPr eaLnBrk="1" hangingPunct="1"/>
            <a:r>
              <a:rPr lang="cs-CZ" altLang="cs-CZ" sz="2000" dirty="0"/>
              <a:t>Disk je vyroben z polykarbonátového pružného výlisku, na který je nanesena </a:t>
            </a:r>
            <a:r>
              <a:rPr lang="cs-CZ" altLang="cs-CZ" sz="2000" dirty="0" err="1"/>
              <a:t>světloodrazivá</a:t>
            </a:r>
            <a:r>
              <a:rPr lang="cs-CZ" altLang="cs-CZ" sz="2000" dirty="0"/>
              <a:t> vrstva ze zlata nebo stříbra</a:t>
            </a:r>
          </a:p>
          <a:p>
            <a:pPr eaLnBrk="1" hangingPunct="1"/>
            <a:r>
              <a:rPr lang="cs-CZ" altLang="cs-CZ" sz="2000" dirty="0"/>
              <a:t>V polykarbonátové (spodní) vrstvě CD-R média je již ve výrobě vytvořena </a:t>
            </a:r>
            <a:r>
              <a:rPr lang="cs-CZ" altLang="cs-CZ" sz="2000" b="1" dirty="0"/>
              <a:t>spirálová drážka</a:t>
            </a:r>
            <a:r>
              <a:rPr lang="cs-CZ" altLang="cs-CZ" sz="2000" dirty="0"/>
              <a:t>, sloužící jako vodítko pro laser CD-R mechaniky, čímž je umožněno velmi přesné nahrání dat na disk</a:t>
            </a:r>
          </a:p>
          <a:p>
            <a:pPr eaLnBrk="1" hangingPunct="1"/>
            <a:r>
              <a:rPr lang="cs-CZ" altLang="cs-CZ" sz="2000" dirty="0"/>
              <a:t>Zápis dat na </a:t>
            </a:r>
            <a:r>
              <a:rPr lang="cs-CZ" altLang="cs-CZ" sz="2000" b="1" dirty="0"/>
              <a:t>CD-R</a:t>
            </a:r>
            <a:r>
              <a:rPr lang="cs-CZ" altLang="cs-CZ" sz="2000" b="1" dirty="0">
                <a:solidFill>
                  <a:srgbClr val="000080"/>
                </a:solidFill>
              </a:rPr>
              <a:t> </a:t>
            </a:r>
            <a:r>
              <a:rPr lang="cs-CZ" altLang="cs-CZ" sz="2000" dirty="0"/>
              <a:t>je prováděn opět laserovým paprskem</a:t>
            </a:r>
          </a:p>
          <a:p>
            <a:pPr eaLnBrk="1" hangingPunct="1"/>
            <a:r>
              <a:rPr lang="cs-CZ" altLang="cs-CZ" sz="2000" dirty="0"/>
              <a:t>Použitý laser musí mít mnohem vyšší výkon (až 0,5W) než čtecí laser </a:t>
            </a:r>
          </a:p>
          <a:p>
            <a:pPr eaLnBrk="1" hangingPunct="1"/>
            <a:endParaRPr lang="cs-CZ" altLang="cs-CZ" sz="2000" dirty="0"/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3D2E9521-B1E7-42EC-B3BA-EAE763204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pic>
        <p:nvPicPr>
          <p:cNvPr id="29701" name="Picture 4" descr="http://www.cdr.cz/cojeco/images/predlis_drazka.gif">
            <a:extLst>
              <a:ext uri="{FF2B5EF4-FFF2-40B4-BE49-F238E27FC236}">
                <a16:creationId xmlns:a16="http://schemas.microsoft.com/office/drawing/2014/main" id="{83CD13F4-0ADD-41F0-99FE-88852F60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39624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1D915E6-0BCB-412C-A44D-119F7DEA5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CD-R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34CF62E-7FB9-439E-B754-AE60283ED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000"/>
              <a:t>Při zápisu se pomocí laserového paprsku zahřeje místo, kde má vzniknout pit, během pár nanosekund na teplotu přesahující 300 °C</a:t>
            </a:r>
          </a:p>
          <a:p>
            <a:pPr eaLnBrk="1" hangingPunct="1"/>
            <a:r>
              <a:rPr lang="cs-CZ" altLang="cs-CZ" sz="2000"/>
              <a:t>Dojde k nevratné změně barviva a toto místo (pit) odráží hůře laserový paprsek </a:t>
            </a:r>
          </a:p>
          <a:p>
            <a:pPr eaLnBrk="1" hangingPunct="1"/>
            <a:r>
              <a:rPr lang="cs-CZ" altLang="cs-CZ" sz="2000"/>
              <a:t>Nedochází ale k vypálení pitu jako „důlku“ – jde o tepelně-chemický proces</a:t>
            </a:r>
          </a:p>
          <a:p>
            <a:pPr eaLnBrk="1" hangingPunct="1"/>
            <a:r>
              <a:rPr lang="cs-CZ" altLang="cs-CZ" sz="2000"/>
              <a:t>Rozdíl mezi odrazivým a neodrazivým místem je  nižší než u lisovaných médií, kde se rozdílu v odrazivosti dosahuje pomocí prohlubní – zde jde jen o „spálení“ barviva</a:t>
            </a:r>
          </a:p>
          <a:p>
            <a:pPr eaLnBrk="1" hangingPunct="1"/>
            <a:r>
              <a:rPr lang="cs-CZ" altLang="cs-CZ" sz="2000"/>
              <a:t>Záznam na CD-R je tedy hůře čitelný a méně odolný vůči chybám</a:t>
            </a:r>
          </a:p>
          <a:p>
            <a:pPr eaLnBrk="1" hangingPunct="1"/>
            <a:r>
              <a:rPr lang="cs-CZ" altLang="cs-CZ" sz="2000"/>
              <a:t>Zápis na CD-R je nevratný, CD-R lze vypálit pouze jednou</a:t>
            </a:r>
            <a:endParaRPr lang="cs-CZ" altLang="cs-CZ"/>
          </a:p>
          <a:p>
            <a:pPr lvl="1" eaLnBrk="1" hangingPunct="1"/>
            <a:endParaRPr lang="cs-CZ" altLang="cs-CZ"/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E3A079F1-84A3-43F8-A5A8-23EA10F10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292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7FE89C23-7544-4C9D-8F2B-7901E112E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2719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00FADCA-52B2-47C8-9D35-02E17DAFB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CD - R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D95C5F9-1154-4C2C-9E10-DF1A0E1E0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eaLnBrk="1" hangingPunct="1"/>
            <a:r>
              <a:rPr lang="cs-CZ" altLang="cs-CZ" sz="2400"/>
              <a:t>Schopnost CD-ROM mechaniky číst CD-R je do značné míry závislá na kvalitě nejen média, ale i samotné vypalovačky – je třeba správně sladit výkon laseru při dané rychlosti záznamu pro konkrétní médium</a:t>
            </a:r>
          </a:p>
          <a:p>
            <a:pPr eaLnBrk="1" hangingPunct="1"/>
            <a:r>
              <a:rPr lang="cs-CZ" altLang="cs-CZ" sz="2400"/>
              <a:t>Nahrávací mechanika může totiž pro nahrávání používat příliš nízký, nebo naopak vysoký výkon laseru, nebo dokonce může výkon laseru oscilovat </a:t>
            </a:r>
          </a:p>
          <a:p>
            <a:pPr eaLnBrk="1" hangingPunct="1"/>
            <a:r>
              <a:rPr lang="cs-CZ" altLang="cs-CZ" sz="2400"/>
              <a:t>Nízký výkon bude znamenat nevýrazné pity (nečitelné) </a:t>
            </a:r>
          </a:p>
          <a:p>
            <a:pPr eaLnBrk="1" hangingPunct="1"/>
            <a:r>
              <a:rPr lang="cs-CZ" altLang="cs-CZ" sz="2400"/>
              <a:t>Velký výkon bude naopak způsobovat slévání pitů dohromady (příliš zkreslená informace)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adpis 1">
            <a:extLst>
              <a:ext uri="{FF2B5EF4-FFF2-40B4-BE49-F238E27FC236}">
                <a16:creationId xmlns:a16="http://schemas.microsoft.com/office/drawing/2014/main" id="{A1F8F766-8DF5-4747-8D9D-F7BA328CF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Vypalování</a:t>
            </a:r>
          </a:p>
        </p:txBody>
      </p:sp>
      <p:sp>
        <p:nvSpPr>
          <p:cNvPr id="32771" name="Zástupný obsah 2">
            <a:extLst>
              <a:ext uri="{FF2B5EF4-FFF2-40B4-BE49-F238E27FC236}">
                <a16:creationId xmlns:a16="http://schemas.microsoft.com/office/drawing/2014/main" id="{DF27CF3E-5416-4D78-BDDD-519B51267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2000"/>
              <a:t>Vypalovací mechaniky pro používají vyrovnávací paměť - buffer</a:t>
            </a:r>
          </a:p>
          <a:p>
            <a:r>
              <a:rPr lang="cs-CZ" altLang="cs-CZ" sz="2000"/>
              <a:t>do bufferu se ukládají data k zápisu, před tím, než jsou vypálena </a:t>
            </a:r>
          </a:p>
          <a:p>
            <a:r>
              <a:rPr lang="cs-CZ" altLang="cs-CZ" sz="2000"/>
              <a:t>Vypalování musí probíhat bez přerušení se zajištěním neustálého přísunu dat. </a:t>
            </a:r>
          </a:p>
          <a:p>
            <a:r>
              <a:rPr lang="cs-CZ" altLang="cs-CZ" sz="2000"/>
              <a:t>Nebezpečí opožděného přísunu dat do vyrovnávací paměti řeší většina výrobců hlídáním momentálního stavu vyrovnávací paměti (kolik z jejího obsahu již bylo použito a jak rychle se doplňuje) </a:t>
            </a:r>
          </a:p>
          <a:p>
            <a:r>
              <a:rPr lang="cs-CZ" altLang="cs-CZ" sz="2000"/>
              <a:t>Při poklesu pod stanovenou hranici zajistí korektní přerušení vypalování, opětovné naplnění bufferu a správné navázání následného vypalování.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3EA5D1E-2BC2-47E0-A135-00DD692B4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CD-RW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CC9A3F7-F671-4006-A003-1D3797ECC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600" b="1" dirty="0"/>
              <a:t>RW</a:t>
            </a:r>
            <a:r>
              <a:rPr lang="cs-CZ" altLang="cs-CZ" sz="1600" dirty="0"/>
              <a:t> – </a:t>
            </a:r>
            <a:r>
              <a:rPr lang="cs-CZ" altLang="cs-CZ" sz="1600" dirty="0" err="1"/>
              <a:t>rewriteable</a:t>
            </a:r>
            <a:r>
              <a:rPr lang="cs-CZ" altLang="cs-CZ" sz="1600" dirty="0"/>
              <a:t> – </a:t>
            </a:r>
            <a:r>
              <a:rPr lang="cs-CZ" altLang="cs-CZ" sz="1600" b="1" dirty="0"/>
              <a:t>přepisovatelné disky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Jako nosné médium je použit drážkovaný polykarbonátový substrát, na kterém je naneseno několik vrstev, z nichž ta nejdůležitější je </a:t>
            </a:r>
            <a:r>
              <a:rPr lang="cs-CZ" altLang="cs-CZ" sz="1600" b="1" dirty="0"/>
              <a:t>slitina </a:t>
            </a:r>
            <a:r>
              <a:rPr lang="cs-CZ" altLang="cs-CZ" sz="1600" b="1" dirty="0" err="1"/>
              <a:t>Ag</a:t>
            </a:r>
            <a:r>
              <a:rPr lang="cs-CZ" altLang="cs-CZ" sz="1600" b="1" dirty="0"/>
              <a:t>-In-</a:t>
            </a:r>
            <a:r>
              <a:rPr lang="cs-CZ" altLang="cs-CZ" sz="1600" b="1" dirty="0" err="1"/>
              <a:t>Sb</a:t>
            </a:r>
            <a:r>
              <a:rPr lang="cs-CZ" altLang="cs-CZ" sz="1600" b="1" dirty="0"/>
              <a:t>-Te</a:t>
            </a:r>
            <a:r>
              <a:rPr lang="cs-CZ" altLang="cs-CZ" sz="16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Zde se využívá </a:t>
            </a:r>
            <a:r>
              <a:rPr lang="cs-CZ" altLang="cs-CZ" sz="1600" b="1" dirty="0"/>
              <a:t>různé propustnosti světla</a:t>
            </a:r>
            <a:r>
              <a:rPr lang="cs-CZ" altLang="cs-CZ" sz="1600" dirty="0"/>
              <a:t> materiálem dle jeho struktury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Použitá slitina při běžné teplotě může setrvávat ve dvou stavech - </a:t>
            </a:r>
            <a:r>
              <a:rPr lang="cs-CZ" altLang="cs-CZ" sz="1600" b="1" dirty="0"/>
              <a:t>amorfním</a:t>
            </a:r>
            <a:r>
              <a:rPr lang="cs-CZ" altLang="cs-CZ" sz="1600" dirty="0"/>
              <a:t> nebo </a:t>
            </a:r>
            <a:r>
              <a:rPr lang="cs-CZ" altLang="cs-CZ" sz="1600" b="1" dirty="0"/>
              <a:t>krystalickém</a:t>
            </a:r>
            <a:r>
              <a:rPr lang="cs-CZ" altLang="cs-CZ" sz="16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Při čtení míst s </a:t>
            </a:r>
            <a:r>
              <a:rPr lang="cs-CZ" altLang="cs-CZ" sz="1600" b="1" dirty="0"/>
              <a:t>krystalickou fází</a:t>
            </a:r>
            <a:r>
              <a:rPr lang="cs-CZ" altLang="cs-CZ" sz="1600" dirty="0"/>
              <a:t> laser snadno prostoupí až k reflexní vrstvě a odrazí se, zatímco v místech s </a:t>
            </a:r>
            <a:r>
              <a:rPr lang="cs-CZ" altLang="cs-CZ" sz="1600" b="1" dirty="0"/>
              <a:t>amorfní fází</a:t>
            </a:r>
            <a:r>
              <a:rPr lang="cs-CZ" altLang="cs-CZ" sz="1600" dirty="0"/>
              <a:t> se rozptýlí a </a:t>
            </a:r>
            <a:r>
              <a:rPr lang="cs-CZ" altLang="cs-CZ" sz="1600" b="1" dirty="0"/>
              <a:t>neodrazí</a:t>
            </a:r>
            <a:r>
              <a:rPr lang="cs-CZ" altLang="cs-CZ" sz="1600" dirty="0"/>
              <a:t> se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Na </a:t>
            </a:r>
            <a:r>
              <a:rPr lang="cs-CZ" altLang="cs-CZ" sz="1600" b="1" dirty="0"/>
              <a:t>prázdném disku</a:t>
            </a:r>
            <a:r>
              <a:rPr lang="cs-CZ" altLang="cs-CZ" sz="1600" dirty="0"/>
              <a:t> se nachází všude slitina v </a:t>
            </a:r>
            <a:r>
              <a:rPr lang="cs-CZ" altLang="cs-CZ" sz="1600" b="1" dirty="0"/>
              <a:t>krystalické fázi</a:t>
            </a:r>
            <a:r>
              <a:rPr lang="cs-CZ" altLang="cs-CZ" sz="1600" dirty="0"/>
              <a:t> a propouští světlo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Zápis na CD-RW se provádí laserovým paprskem, který v místě, kde má vzniknout pit, ohřeje slitinu aktivní vrstvy na </a:t>
            </a:r>
            <a:r>
              <a:rPr lang="cs-CZ" altLang="cs-CZ" sz="1600" b="1" dirty="0"/>
              <a:t>teplotu tání</a:t>
            </a:r>
            <a:r>
              <a:rPr lang="cs-CZ" altLang="cs-CZ" sz="1600" dirty="0"/>
              <a:t> (500 - 700 stupňů Celsia)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Zahřátí místa dopadu paprsku na takto vysokou teplotu trvá trochu déle, proto je zápis RW disků pomalejší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Slitina se velmi rychle roztaví a při následném okamžitém ochlazení dojde k fázové přeměně </a:t>
            </a:r>
            <a:r>
              <a:rPr lang="cs-CZ" altLang="cs-CZ" sz="1600" b="1" dirty="0"/>
              <a:t>do amorfního stavu</a:t>
            </a:r>
            <a:r>
              <a:rPr lang="cs-CZ" altLang="cs-CZ" sz="16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Mazání média se provádí zahřátím slitiny </a:t>
            </a:r>
            <a:r>
              <a:rPr lang="cs-CZ" altLang="cs-CZ" sz="1600" b="1" dirty="0"/>
              <a:t>pod teplotu tání</a:t>
            </a:r>
            <a:r>
              <a:rPr lang="cs-CZ" altLang="cs-CZ" sz="1600" dirty="0"/>
              <a:t> avšak nad </a:t>
            </a:r>
            <a:r>
              <a:rPr lang="cs-CZ" altLang="cs-CZ" sz="1600" b="1" dirty="0"/>
              <a:t>krystalizační teplotu</a:t>
            </a:r>
            <a:r>
              <a:rPr lang="cs-CZ" altLang="cs-CZ" sz="1600" dirty="0"/>
              <a:t> (200 stupňů Celsia) po dostatečně dlouhou dobu.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 Po ochlazení se fáze slitiny navrátí zpět z amorfní do základní krystalické, a médium se chová jako prázdné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BDA98B-337D-47C8-B9E6-6A5C97AFD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CD sektory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FF441FD-C8CA-429F-83D4-3DAF2BB1A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589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100"/>
              <a:t>Na datovém CD je v každém </a:t>
            </a:r>
            <a:r>
              <a:rPr lang="cs-CZ" altLang="cs-CZ" sz="2100" b="1"/>
              <a:t>sektoru</a:t>
            </a:r>
            <a:r>
              <a:rPr lang="cs-CZ" altLang="cs-CZ" sz="2100"/>
              <a:t> je </a:t>
            </a:r>
            <a:r>
              <a:rPr lang="cs-CZ" altLang="cs-CZ" sz="2100" b="1"/>
              <a:t>2352B</a:t>
            </a:r>
            <a:r>
              <a:rPr lang="cs-CZ" altLang="cs-CZ" sz="2100"/>
              <a:t>, z čehož je </a:t>
            </a:r>
            <a:r>
              <a:rPr lang="cs-CZ" altLang="cs-CZ" sz="2100" b="1"/>
              <a:t>2048</a:t>
            </a:r>
            <a:r>
              <a:rPr lang="cs-CZ" altLang="cs-CZ" sz="2100"/>
              <a:t>B dat a doplňujících </a:t>
            </a:r>
            <a:r>
              <a:rPr lang="cs-CZ" altLang="cs-CZ" sz="2100" b="1"/>
              <a:t>304</a:t>
            </a:r>
            <a:r>
              <a:rPr lang="cs-CZ" altLang="cs-CZ" sz="2100"/>
              <a:t>B zabezpečovacích informací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/>
              <a:t>Datové CD musí být důkladněji zabezpečeno než AudioCD, protože chyba v jediném bitu by učinila bezcenný celý soubor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/>
              <a:t>Na AudioCD se využívá všech 2352B v sektoru k uložení digitálního zvuku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/>
              <a:t>V případě chyb ve zvukovém záznamu nejde o závažný problém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/>
              <a:t>Chyby na audio discích mohou být kompenzovány interpolací dvou sousedních hodnot, nebo ztlumením zvuku v místě krátké poruchy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/>
              <a:t>Při záznamu </a:t>
            </a:r>
            <a:r>
              <a:rPr lang="cs-CZ" altLang="cs-CZ" sz="2100" b="1"/>
              <a:t>zvuku</a:t>
            </a:r>
            <a:r>
              <a:rPr lang="cs-CZ" altLang="cs-CZ" sz="2100"/>
              <a:t> se jedna sekunda zapíše do 75 sektorů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/>
              <a:t>Na audio-cd má 1 sekunda 75 x 2352 B= </a:t>
            </a:r>
            <a:r>
              <a:rPr lang="cs-CZ" altLang="cs-CZ" sz="2100" b="1"/>
              <a:t>176 400 B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/>
              <a:t>Jedna sekunda zvuku je uložena jako </a:t>
            </a:r>
            <a:r>
              <a:rPr lang="cs-CZ" altLang="cs-CZ" sz="2100" b="1"/>
              <a:t>44100 vzorků</a:t>
            </a:r>
            <a:r>
              <a:rPr lang="cs-CZ" altLang="cs-CZ" sz="2100"/>
              <a:t> s šířkou </a:t>
            </a:r>
            <a:r>
              <a:rPr lang="cs-CZ" altLang="cs-CZ" sz="2100" b="1"/>
              <a:t>16 bitů</a:t>
            </a:r>
            <a:r>
              <a:rPr lang="cs-CZ" altLang="cs-CZ" sz="2100"/>
              <a:t> (a to celé dvakrát – pro levý a pravý stereo kanál)</a:t>
            </a:r>
          </a:p>
          <a:p>
            <a:pPr eaLnBrk="1" hangingPunct="1">
              <a:lnSpc>
                <a:spcPct val="90000"/>
              </a:lnSpc>
            </a:pPr>
            <a:endParaRPr lang="cs-CZ" altLang="cs-CZ" sz="21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51E7ED4-AA51-4A62-AC31-742A5D63C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CD - RW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57B03B3-0750-43A7-8332-2F1F650B5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8229600" cy="4411662"/>
          </a:xfrm>
        </p:spPr>
        <p:txBody>
          <a:bodyPr/>
          <a:lstStyle/>
          <a:p>
            <a:pPr eaLnBrk="1" hangingPunct="1"/>
            <a:r>
              <a:rPr lang="cs-CZ" altLang="cs-CZ" sz="1800"/>
              <a:t>Před vypálením nového záznamu, je nejprve nutné disk celý smazat (obvykle to určitou nemalou dobu trvá). </a:t>
            </a:r>
          </a:p>
          <a:p>
            <a:pPr eaLnBrk="1" hangingPunct="1"/>
            <a:r>
              <a:rPr lang="cs-CZ" altLang="cs-CZ" sz="1800"/>
              <a:t>Mazání je naštěstí rychlejší než zápis dat – zahříváme pouze na krystalizační teplotu, která je třikrát nižší než teplota pro vytvoření amorfní struktury</a:t>
            </a:r>
          </a:p>
          <a:p>
            <a:pPr eaLnBrk="1" hangingPunct="1"/>
            <a:r>
              <a:rPr lang="cs-CZ" altLang="cs-CZ" sz="1800"/>
              <a:t>Životnost disku je omezena počtem mazacích</a:t>
            </a:r>
            <a:r>
              <a:rPr lang="en-US" altLang="cs-CZ" sz="1800"/>
              <a:t>/z</a:t>
            </a:r>
            <a:r>
              <a:rPr lang="cs-CZ" altLang="cs-CZ" sz="1800"/>
              <a:t>ápisových cyklů</a:t>
            </a:r>
          </a:p>
          <a:p>
            <a:pPr eaLnBrk="1" hangingPunct="1"/>
            <a:r>
              <a:rPr lang="cs-CZ" altLang="cs-CZ" sz="1800"/>
              <a:t>Málokteré disky se podaří přepsat více než 500x (rozumná hodnota je 100x)</a:t>
            </a:r>
          </a:p>
          <a:p>
            <a:pPr eaLnBrk="1" hangingPunct="1"/>
            <a:r>
              <a:rPr lang="cs-CZ" altLang="cs-CZ" sz="1800"/>
              <a:t>Podpora čtení CD-RW v některých mechanikách nemusí být zaručena (změny odrazivosti jsou zde zcela jiné než na CD nebo CD-R)</a:t>
            </a:r>
          </a:p>
          <a:p>
            <a:pPr eaLnBrk="1" hangingPunct="1"/>
            <a:r>
              <a:rPr lang="cs-CZ" altLang="cs-CZ" sz="1800"/>
              <a:t>V současné době se již CD-RW média nevyrábějí – paměti flash dnes nabízejí levnější a rychlejší uložení většího objemu dat než je kapacita CD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>
            <a:extLst>
              <a:ext uri="{FF2B5EF4-FFF2-40B4-BE49-F238E27FC236}">
                <a16:creationId xmlns:a16="http://schemas.microsoft.com/office/drawing/2014/main" id="{745A4BBB-5A5C-4502-B9E2-C61207777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DVD</a:t>
            </a:r>
          </a:p>
        </p:txBody>
      </p:sp>
      <p:sp>
        <p:nvSpPr>
          <p:cNvPr id="35843" name="Rectangle 1027">
            <a:extLst>
              <a:ext uri="{FF2B5EF4-FFF2-40B4-BE49-F238E27FC236}">
                <a16:creationId xmlns:a16="http://schemas.microsoft.com/office/drawing/2014/main" id="{85E8D120-38DF-43B4-A149-AB1661758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620000" cy="2014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800"/>
              <a:t>Digital Video Disc  / Digital Versatile Disc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DVD bylo uvedeno na trh v Japonsku roku 1996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Na první pohled je disk DVD stejný jako disk CD.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Stejně jako na CD jsou data uložena ve formě prohlubní ve spirálové stopě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/>
              <a:t>Až sedminásobné kapacity oproti CD bylo dosaženo zmenšením pitů a zkrácením vzdálenosti mezi jednotlivými okruhy spirály</a:t>
            </a:r>
          </a:p>
          <a:p>
            <a:pPr eaLnBrk="1" hangingPunct="1">
              <a:lnSpc>
                <a:spcPct val="90000"/>
              </a:lnSpc>
            </a:pPr>
            <a:endParaRPr lang="cs-CZ" altLang="cs-CZ" sz="1800"/>
          </a:p>
        </p:txBody>
      </p:sp>
      <p:sp>
        <p:nvSpPr>
          <p:cNvPr id="35844" name="Rectangle 1029">
            <a:extLst>
              <a:ext uri="{FF2B5EF4-FFF2-40B4-BE49-F238E27FC236}">
                <a16:creationId xmlns:a16="http://schemas.microsoft.com/office/drawing/2014/main" id="{7F2E1CA1-D052-4D85-BB33-470AC4125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39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pic>
        <p:nvPicPr>
          <p:cNvPr id="35845" name="Picture 1028" descr="http://www.fi.muni.cz/usr/jkucera/pv109/2003/xkrajic1c.jpg">
            <a:extLst>
              <a:ext uri="{FF2B5EF4-FFF2-40B4-BE49-F238E27FC236}">
                <a16:creationId xmlns:a16="http://schemas.microsoft.com/office/drawing/2014/main" id="{4CB141E1-B260-4F04-AF0B-97AAC1E03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57600"/>
            <a:ext cx="6172200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>
            <a:extLst>
              <a:ext uri="{FF2B5EF4-FFF2-40B4-BE49-F238E27FC236}">
                <a16:creationId xmlns:a16="http://schemas.microsoft.com/office/drawing/2014/main" id="{68BB8EC8-C72B-4007-B922-9C169407A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DVD - vývoj</a:t>
            </a:r>
          </a:p>
        </p:txBody>
      </p:sp>
      <p:sp>
        <p:nvSpPr>
          <p:cNvPr id="36867" name="Rectangle 1027">
            <a:extLst>
              <a:ext uri="{FF2B5EF4-FFF2-40B4-BE49-F238E27FC236}">
                <a16:creationId xmlns:a16="http://schemas.microsoft.com/office/drawing/2014/main" id="{C430B410-2CBB-474E-A91E-68EDF968B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Došlo k úpravě </a:t>
            </a:r>
            <a:r>
              <a:rPr lang="cs-CZ" altLang="cs-CZ" sz="2000" b="1" dirty="0"/>
              <a:t>vlnové délky laseru</a:t>
            </a:r>
            <a:r>
              <a:rPr lang="cs-CZ" altLang="cs-CZ" sz="2000" dirty="0"/>
              <a:t> čtecí hlavy z infračerveného pásma (780 </a:t>
            </a:r>
            <a:r>
              <a:rPr lang="cs-CZ" altLang="cs-CZ" sz="2000" dirty="0" err="1"/>
              <a:t>nm</a:t>
            </a:r>
            <a:r>
              <a:rPr lang="cs-CZ" altLang="cs-CZ" sz="2000" dirty="0"/>
              <a:t>) do </a:t>
            </a:r>
            <a:r>
              <a:rPr lang="cs-CZ" altLang="cs-CZ" sz="2000" b="1" dirty="0"/>
              <a:t>červené barvy (635 – 650 </a:t>
            </a:r>
            <a:r>
              <a:rPr lang="cs-CZ" altLang="cs-CZ" sz="2000" b="1" dirty="0" err="1"/>
              <a:t>nm</a:t>
            </a:r>
            <a:r>
              <a:rPr lang="cs-CZ" altLang="cs-CZ" sz="2000" b="1" dirty="0"/>
              <a:t>)</a:t>
            </a:r>
            <a:r>
              <a:rPr lang="cs-CZ" altLang="cs-CZ" sz="20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Aby laser nemusel „cestovat“ tak dlouhou cestu skrz disk, došlo u prvních prototypů k zúžení disku - výsledkem byl disk s </a:t>
            </a:r>
            <a:r>
              <a:rPr lang="cs-CZ" altLang="cs-CZ" sz="2000" b="1" dirty="0"/>
              <a:t>tloušťkou</a:t>
            </a:r>
            <a:r>
              <a:rPr lang="cs-CZ" altLang="cs-CZ" sz="2000" dirty="0"/>
              <a:t> </a:t>
            </a:r>
            <a:r>
              <a:rPr lang="cs-CZ" altLang="cs-CZ" sz="2000" b="1" dirty="0"/>
              <a:t>0,6 mm</a:t>
            </a:r>
            <a:r>
              <a:rPr lang="cs-CZ" altLang="cs-CZ" sz="20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Vyvstala myšlenka, jak dále zvýšit kapacitu - a  sice použít obě strany média – DVD se slepilo ze dvou 0,6 mm tlustých disků a bylo oboustranné, kapacita byla dvojnásobná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Toto jednoduché řešení by mělo jednu nevýhodu - médium se muselo manuálně obracet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Výhodnější se ukázalo použití </a:t>
            </a:r>
            <a:r>
              <a:rPr lang="cs-CZ" altLang="cs-CZ" sz="2000" b="1" dirty="0"/>
              <a:t>vícevrstevného záznamu</a:t>
            </a:r>
            <a:r>
              <a:rPr lang="cs-CZ" altLang="cs-CZ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b="1" dirty="0"/>
              <a:t>Dvouvrstvé</a:t>
            </a:r>
            <a:r>
              <a:rPr lang="cs-CZ" altLang="cs-CZ" sz="2000" dirty="0"/>
              <a:t> DVD má </a:t>
            </a:r>
            <a:r>
              <a:rPr lang="cs-CZ" altLang="cs-CZ" sz="2000" b="1" dirty="0" err="1"/>
              <a:t>poloreflexivní</a:t>
            </a:r>
            <a:r>
              <a:rPr lang="cs-CZ" altLang="cs-CZ" sz="2000" dirty="0"/>
              <a:t> a </a:t>
            </a:r>
            <a:r>
              <a:rPr lang="cs-CZ" altLang="cs-CZ" sz="2000" b="1" dirty="0"/>
              <a:t>reflexivní</a:t>
            </a:r>
            <a:r>
              <a:rPr lang="cs-CZ" altLang="cs-CZ" sz="2000" dirty="0"/>
              <a:t> vrstvu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Obě dvě vrstvy se nacházejí těsně nad sebou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Nelze zde uložit dvojnásobný počet dat, protože na druhé  vrstvě nejsou data uložena tak hustě, ale i tak se kapacita zvýší z 4,7 na 8,5 GB</a:t>
            </a:r>
          </a:p>
          <a:p>
            <a:pPr eaLnBrk="1" hangingPunct="1">
              <a:lnSpc>
                <a:spcPct val="90000"/>
              </a:lnSpc>
            </a:pPr>
            <a:endParaRPr lang="cs-CZ" altLang="cs-CZ" sz="2000" dirty="0"/>
          </a:p>
          <a:p>
            <a:pPr eaLnBrk="1" hangingPunct="1">
              <a:lnSpc>
                <a:spcPct val="90000"/>
              </a:lnSpc>
            </a:pPr>
            <a:endParaRPr lang="cs-CZ" altLang="cs-CZ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A0728BE-7BC4-4E7C-B5A7-72FDBD13E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Dvouvrstvé DVD</a:t>
            </a: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E66573F2-0C29-4EAD-BA5F-F14EEB17ADE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7892" name="Obrázek 2">
            <a:extLst>
              <a:ext uri="{FF2B5EF4-FFF2-40B4-BE49-F238E27FC236}">
                <a16:creationId xmlns:a16="http://schemas.microsoft.com/office/drawing/2014/main" id="{9C45F02D-6AE7-4472-9962-B337B1816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76213"/>
            <a:ext cx="29622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3E4E14E-4C75-4380-A8F3-00E2DE2F6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Kapacita DVD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55D88D9-2746-4BB5-88B3-A423D261F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800" dirty="0"/>
              <a:t>Pro </a:t>
            </a:r>
            <a:r>
              <a:rPr lang="cs-CZ" altLang="cs-CZ" sz="1800" b="1" dirty="0"/>
              <a:t>jednovrstvé</a:t>
            </a:r>
            <a:r>
              <a:rPr lang="cs-CZ" altLang="cs-CZ" sz="1800" dirty="0"/>
              <a:t> lisované </a:t>
            </a:r>
            <a:r>
              <a:rPr lang="cs-CZ" altLang="cs-CZ" sz="1800" dirty="0" err="1"/>
              <a:t>dvd</a:t>
            </a:r>
            <a:r>
              <a:rPr lang="cs-CZ" altLang="cs-CZ" sz="1800" dirty="0"/>
              <a:t> je zavedena zkratka </a:t>
            </a:r>
            <a:r>
              <a:rPr lang="cs-CZ" altLang="cs-CZ" sz="1800" b="1" dirty="0"/>
              <a:t>DVD5</a:t>
            </a:r>
          </a:p>
          <a:p>
            <a:pPr eaLnBrk="1" hangingPunct="1"/>
            <a:r>
              <a:rPr lang="cs-CZ" altLang="cs-CZ" sz="1800" dirty="0"/>
              <a:t>Pro </a:t>
            </a:r>
            <a:r>
              <a:rPr lang="cs-CZ" altLang="cs-CZ" sz="1800" b="1" dirty="0"/>
              <a:t>dvouvrstvé</a:t>
            </a:r>
            <a:r>
              <a:rPr lang="cs-CZ" altLang="cs-CZ" sz="1800" dirty="0"/>
              <a:t> lisované </a:t>
            </a:r>
            <a:r>
              <a:rPr lang="cs-CZ" altLang="cs-CZ" sz="1800" dirty="0" err="1"/>
              <a:t>dvd</a:t>
            </a:r>
            <a:r>
              <a:rPr lang="cs-CZ" altLang="cs-CZ" sz="1800" dirty="0"/>
              <a:t> zkratka </a:t>
            </a:r>
            <a:r>
              <a:rPr lang="cs-CZ" altLang="cs-CZ" sz="1800" b="1" dirty="0"/>
              <a:t>DVD9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dirty="0"/>
              <a:t>Kapacita DVD není uvedena v Giga </a:t>
            </a:r>
            <a:r>
              <a:rPr lang="cs-CZ" altLang="cs-CZ" sz="1800" b="1" dirty="0"/>
              <a:t>2</a:t>
            </a:r>
            <a:r>
              <a:rPr lang="cs-CZ" altLang="cs-CZ" sz="1800" b="1" baseline="30000" dirty="0"/>
              <a:t>30</a:t>
            </a:r>
            <a:r>
              <a:rPr lang="cs-CZ" altLang="cs-CZ" sz="1800" baseline="30000" dirty="0"/>
              <a:t> </a:t>
            </a:r>
            <a:r>
              <a:rPr lang="cs-CZ" altLang="cs-CZ" sz="1800" dirty="0"/>
              <a:t>, ale v Giga </a:t>
            </a:r>
            <a:r>
              <a:rPr lang="cs-CZ" altLang="cs-CZ" sz="1800" b="1" dirty="0"/>
              <a:t>10</a:t>
            </a:r>
            <a:r>
              <a:rPr lang="cs-CZ" altLang="cs-CZ" sz="1800" b="1" baseline="30000" dirty="0"/>
              <a:t>9</a:t>
            </a:r>
          </a:p>
          <a:p>
            <a:pPr eaLnBrk="1" hangingPunct="1"/>
            <a:r>
              <a:rPr lang="cs-CZ" altLang="cs-CZ" sz="1800" b="1" dirty="0"/>
              <a:t>DVD5 - 4,7 GB</a:t>
            </a:r>
            <a:r>
              <a:rPr lang="cs-CZ" altLang="cs-CZ" sz="1800" dirty="0"/>
              <a:t> DVD = 4 700 000 000 Bajtů</a:t>
            </a:r>
          </a:p>
          <a:p>
            <a:pPr eaLnBrk="1" hangingPunct="1"/>
            <a:r>
              <a:rPr lang="cs-CZ" altLang="cs-CZ" sz="1800" dirty="0"/>
              <a:t>Takže </a:t>
            </a:r>
            <a:r>
              <a:rPr lang="cs-CZ" altLang="cs-CZ" sz="1800" b="1" dirty="0"/>
              <a:t>4,7 GB</a:t>
            </a:r>
            <a:r>
              <a:rPr lang="cs-CZ" altLang="cs-CZ" sz="1800" dirty="0"/>
              <a:t> pojme obsah </a:t>
            </a:r>
            <a:r>
              <a:rPr lang="cs-CZ" altLang="cs-CZ" sz="1800" b="1" dirty="0"/>
              <a:t>4,34 GB (</a:t>
            </a:r>
            <a:r>
              <a:rPr lang="cs-CZ" altLang="cs-CZ" sz="1800" b="1" dirty="0" err="1"/>
              <a:t>GiB</a:t>
            </a:r>
            <a:r>
              <a:rPr lang="cs-CZ" altLang="cs-CZ" sz="1800" b="1" dirty="0"/>
              <a:t>)</a:t>
            </a:r>
            <a:r>
              <a:rPr lang="cs-CZ" altLang="cs-CZ" sz="1800" dirty="0"/>
              <a:t> (dle výrobců pamětí)</a:t>
            </a:r>
          </a:p>
          <a:p>
            <a:pPr eaLnBrk="1" hangingPunct="1"/>
            <a:r>
              <a:rPr lang="cs-CZ" altLang="cs-CZ" sz="1800" b="1" dirty="0"/>
              <a:t>DVD9</a:t>
            </a:r>
            <a:r>
              <a:rPr lang="cs-CZ" altLang="cs-CZ" sz="1800" dirty="0"/>
              <a:t> – </a:t>
            </a:r>
            <a:r>
              <a:rPr lang="cs-CZ" altLang="cs-CZ" sz="1800" b="1" dirty="0"/>
              <a:t>8,5 GB</a:t>
            </a:r>
            <a:r>
              <a:rPr lang="cs-CZ" altLang="cs-CZ" sz="1800" dirty="0"/>
              <a:t> = 8 500 000 000 B = </a:t>
            </a:r>
            <a:r>
              <a:rPr lang="cs-CZ" altLang="cs-CZ" sz="1800" b="1" dirty="0"/>
              <a:t>7,92 </a:t>
            </a:r>
            <a:r>
              <a:rPr lang="cs-CZ" altLang="cs-CZ" sz="1800" b="1" dirty="0" err="1"/>
              <a:t>GiB</a:t>
            </a:r>
            <a:endParaRPr lang="cs-CZ" altLang="cs-CZ" sz="1800" b="1" dirty="0"/>
          </a:p>
          <a:p>
            <a:pPr eaLnBrk="1" hangingPunct="1"/>
            <a:endParaRPr lang="cs-CZ" altLang="cs-CZ" sz="1800" b="1" dirty="0"/>
          </a:p>
          <a:p>
            <a:pPr eaLnBrk="1" hangingPunct="1">
              <a:lnSpc>
                <a:spcPct val="80000"/>
              </a:lnSpc>
            </a:pPr>
            <a:r>
              <a:rPr lang="cs-CZ" altLang="cs-CZ" sz="1800" b="1" dirty="0"/>
              <a:t>Jednovrstvé DVD</a:t>
            </a:r>
            <a:r>
              <a:rPr lang="cs-CZ" altLang="cs-CZ" sz="1800" dirty="0"/>
              <a:t> obsahuje 2,298,496 sektorů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b="1" dirty="0"/>
              <a:t>Dvouvrstvé DVD</a:t>
            </a:r>
            <a:r>
              <a:rPr lang="cs-CZ" altLang="cs-CZ" sz="1800" dirty="0"/>
              <a:t> obsahuje 4,171,712  sektorů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Stejně jako u CD, i zde sektor obsahuje </a:t>
            </a:r>
            <a:r>
              <a:rPr lang="cs-CZ" altLang="cs-CZ" sz="1800" b="1" dirty="0"/>
              <a:t>2kB</a:t>
            </a:r>
            <a:r>
              <a:rPr lang="cs-CZ" altLang="cs-CZ" sz="1800" dirty="0"/>
              <a:t> dat</a:t>
            </a:r>
          </a:p>
          <a:p>
            <a:pPr eaLnBrk="1" hangingPunct="1"/>
            <a:endParaRPr lang="cs-CZ" altLang="cs-CZ" sz="1800" b="1" dirty="0"/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dirty="0"/>
              <a:t>Pozor, výrobci </a:t>
            </a:r>
            <a:r>
              <a:rPr lang="cs-CZ" altLang="cs-CZ" sz="1800" b="1" dirty="0"/>
              <a:t>CD</a:t>
            </a:r>
            <a:r>
              <a:rPr lang="cs-CZ" altLang="cs-CZ" sz="1800" dirty="0"/>
              <a:t> chápou Megabajty stejně jako výrobci pamětí – kapacita CD 700 MB je tedy 700*1024*1024 B (tedy jde o </a:t>
            </a:r>
            <a:r>
              <a:rPr lang="cs-CZ" altLang="cs-CZ" sz="1800" dirty="0" err="1"/>
              <a:t>Mebibajty</a:t>
            </a:r>
            <a:r>
              <a:rPr lang="cs-CZ" altLang="cs-CZ" sz="1800" dirty="0"/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6CF9A56-1B75-4DFF-AC3B-4CEB45D85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DVD – dvě vrstvy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A7AA1C3-B1A0-43B6-A4DE-95166FC6E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038" y="1557338"/>
            <a:ext cx="82296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Existují dvě možné orientace stopy na dvouvrstvém DVD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b="1" dirty="0"/>
              <a:t>PTP</a:t>
            </a:r>
            <a:r>
              <a:rPr lang="cs-CZ" altLang="cs-CZ" sz="1600" dirty="0"/>
              <a:t> – </a:t>
            </a:r>
            <a:r>
              <a:rPr lang="cs-CZ" altLang="cs-CZ" sz="1600" dirty="0" err="1"/>
              <a:t>Parallel</a:t>
            </a:r>
            <a:r>
              <a:rPr lang="cs-CZ" altLang="cs-CZ" sz="1600" dirty="0"/>
              <a:t> track </a:t>
            </a:r>
            <a:r>
              <a:rPr lang="cs-CZ" altLang="cs-CZ" sz="1600" dirty="0" err="1"/>
              <a:t>path</a:t>
            </a:r>
            <a:r>
              <a:rPr lang="cs-CZ" altLang="cs-CZ" sz="1600" dirty="0"/>
              <a:t> – Na obou vrstvách začíná záznam uprostřed a pokračuje směrem k vnějšímu okraji – používá se u datových DVD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b="1" dirty="0"/>
              <a:t>OTP</a:t>
            </a:r>
            <a:r>
              <a:rPr lang="cs-CZ" altLang="cs-CZ" sz="1600" dirty="0"/>
              <a:t> – </a:t>
            </a:r>
            <a:r>
              <a:rPr lang="cs-CZ" altLang="cs-CZ" sz="1600" dirty="0" err="1"/>
              <a:t>Opposite</a:t>
            </a:r>
            <a:r>
              <a:rPr lang="cs-CZ" altLang="cs-CZ" sz="1600" dirty="0"/>
              <a:t> track </a:t>
            </a:r>
            <a:r>
              <a:rPr lang="cs-CZ" altLang="cs-CZ" sz="1600" dirty="0" err="1"/>
              <a:t>path</a:t>
            </a:r>
            <a:r>
              <a:rPr lang="cs-CZ" altLang="cs-CZ" sz="1600" dirty="0"/>
              <a:t> – Stopa na druhém povrchu začíná na vnějším okraji a čte se směrem ke středu (spirála se tedy čte v opačném směru než na prvním povrchu) – běžné pro video DVD9</a:t>
            </a:r>
          </a:p>
          <a:p>
            <a:pPr eaLnBrk="1" hangingPunct="1">
              <a:lnSpc>
                <a:spcPct val="90000"/>
              </a:lnSpc>
            </a:pPr>
            <a:endParaRPr lang="cs-CZ" altLang="cs-CZ" sz="16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1600" dirty="0"/>
              <a:t>Při přehrávání videa na dvouvrstvém DVD může při přechodu čtení z jedné vrstvy na druhou dojít k prodlevě (obraz se na chvíli zastaví – není to chyba disku ani mechaniky)</a:t>
            </a:r>
          </a:p>
          <a:p>
            <a:pPr eaLnBrk="1" hangingPunct="1">
              <a:lnSpc>
                <a:spcPct val="90000"/>
              </a:lnSpc>
            </a:pPr>
            <a:endParaRPr lang="cs-CZ" altLang="cs-CZ" sz="2100" dirty="0"/>
          </a:p>
        </p:txBody>
      </p:sp>
      <p:pic>
        <p:nvPicPr>
          <p:cNvPr id="39940" name="Obrázek 2">
            <a:extLst>
              <a:ext uri="{FF2B5EF4-FFF2-40B4-BE49-F238E27FC236}">
                <a16:creationId xmlns:a16="http://schemas.microsoft.com/office/drawing/2014/main" id="{61330C4A-86C5-4364-9032-0C682E2B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67188"/>
            <a:ext cx="38100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58472006-53D8-4201-A851-EAE095A02FE0}"/>
              </a:ext>
            </a:extLst>
          </p:cNvPr>
          <p:cNvCxnSpPr>
            <a:cxnSpLocks/>
          </p:cNvCxnSpPr>
          <p:nvPr/>
        </p:nvCxnSpPr>
        <p:spPr>
          <a:xfrm flipH="1" flipV="1">
            <a:off x="7019925" y="5445125"/>
            <a:ext cx="1081088" cy="7143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77EE956-3D75-43AA-A025-C139E6BEC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DVD Video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0EB7F38-D0E8-4028-8C89-2E32E4AA2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800" dirty="0"/>
              <a:t>Jako obrazový formát byl zvolen již dříve existující standard pro digitální záznam obrazu </a:t>
            </a:r>
            <a:r>
              <a:rPr lang="cs-CZ" altLang="cs-CZ" sz="1800" b="1" dirty="0"/>
              <a:t>MPEG2 </a:t>
            </a:r>
          </a:p>
          <a:p>
            <a:pPr eaLnBrk="1" hangingPunct="1"/>
            <a:r>
              <a:rPr lang="cs-CZ" altLang="cs-CZ" sz="1800" dirty="0"/>
              <a:t>MPEG2 se používal také digitální televizi (DVB)</a:t>
            </a:r>
          </a:p>
          <a:p>
            <a:pPr eaLnBrk="1" hangingPunct="1"/>
            <a:r>
              <a:rPr lang="cs-CZ" altLang="cs-CZ" sz="1800" dirty="0"/>
              <a:t>V současné době ho považujeme za zastaralý kodek</a:t>
            </a:r>
          </a:p>
          <a:p>
            <a:pPr eaLnBrk="1" hangingPunct="1"/>
            <a:r>
              <a:rPr lang="cs-CZ" altLang="cs-CZ" sz="1800" dirty="0"/>
              <a:t>Daleko vyšší efektivitu a kvalitu nabízí novější kodeky MPEG4 (h.264, </a:t>
            </a:r>
            <a:r>
              <a:rPr lang="cs-CZ" altLang="cs-CZ" sz="1800" dirty="0" err="1"/>
              <a:t>divx</a:t>
            </a:r>
            <a:r>
              <a:rPr lang="cs-CZ" altLang="cs-CZ" sz="1800" dirty="0"/>
              <a:t>)</a:t>
            </a:r>
          </a:p>
          <a:p>
            <a:pPr eaLnBrk="1" hangingPunct="1"/>
            <a:r>
              <a:rPr lang="cs-CZ" altLang="cs-CZ" sz="1800" dirty="0"/>
              <a:t>Pro nový standard digitálního televizního vysílání se používá ještě lepší kodek HEVC (poměr </a:t>
            </a:r>
            <a:r>
              <a:rPr lang="cs-CZ" altLang="cs-CZ" sz="1800" dirty="0" err="1"/>
              <a:t>kvalitu:datový</a:t>
            </a:r>
            <a:r>
              <a:rPr lang="cs-CZ" altLang="cs-CZ" sz="1800" dirty="0"/>
              <a:t> tok je zde nesrovnatelná oproti MPEG2)</a:t>
            </a:r>
          </a:p>
          <a:p>
            <a:pPr eaLnBrk="1" hangingPunct="1"/>
            <a:r>
              <a:rPr lang="cs-CZ" altLang="cs-CZ" sz="1800" dirty="0"/>
              <a:t>Používat dnes ještě DVD pro ukládání videa nedává příliš smysl</a:t>
            </a:r>
          </a:p>
          <a:p>
            <a:pPr eaLnBrk="1" hangingPunct="1"/>
            <a:endParaRPr lang="cs-CZ" altLang="cs-CZ" sz="1800" dirty="0"/>
          </a:p>
          <a:p>
            <a:pPr eaLnBrk="1" hangingPunct="1"/>
            <a:r>
              <a:rPr lang="cs-CZ" altLang="cs-CZ" sz="1800" dirty="0"/>
              <a:t>Aby video DVD bylo atraktivnější, video data byla obohacena o možnosti menu, titulky, různé úhly záběru, více zvukových stop – vznikl soubor formátu </a:t>
            </a:r>
            <a:r>
              <a:rPr lang="cs-CZ" altLang="cs-CZ" sz="1800" b="1" dirty="0"/>
              <a:t>VOB</a:t>
            </a:r>
            <a:r>
              <a:rPr lang="cs-CZ" altLang="cs-CZ" sz="1800" dirty="0"/>
              <a:t>, který </a:t>
            </a:r>
            <a:r>
              <a:rPr lang="en-US" altLang="cs-CZ" sz="1800" dirty="0" err="1"/>
              <a:t>obsahuje</a:t>
            </a:r>
            <a:r>
              <a:rPr lang="en-US" altLang="cs-CZ" sz="1800" dirty="0"/>
              <a:t> v</a:t>
            </a:r>
            <a:r>
              <a:rPr lang="cs-CZ" altLang="cs-CZ" sz="1800" dirty="0" err="1"/>
              <a:t>še</a:t>
            </a:r>
            <a:r>
              <a:rPr lang="cs-CZ" altLang="cs-CZ" sz="1800" dirty="0"/>
              <a:t> dohromady (multiplex obrazových, zvukových a dalších dat, aby to šlo číst vše naráz průběžně z jednoho souboru)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FEE106D-ADE1-4495-8F19-6DF8A7B55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DVD – Rychlost a kapacita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9303592-9567-4DC4-8A06-E744AF781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800" dirty="0"/>
              <a:t>Rychlost mechaniky typu </a:t>
            </a:r>
            <a:r>
              <a:rPr lang="cs-CZ" altLang="cs-CZ" sz="1800" b="1" dirty="0"/>
              <a:t>DVD</a:t>
            </a:r>
            <a:r>
              <a:rPr lang="cs-CZ" altLang="cs-CZ" sz="1800" dirty="0"/>
              <a:t> se udává jako </a:t>
            </a:r>
            <a:r>
              <a:rPr lang="cs-CZ" altLang="cs-CZ" sz="1800" b="1" dirty="0"/>
              <a:t>násobek 1350 </a:t>
            </a:r>
            <a:r>
              <a:rPr lang="cs-CZ" altLang="cs-CZ" sz="1800" b="1" dirty="0" err="1"/>
              <a:t>kiB</a:t>
            </a:r>
            <a:r>
              <a:rPr lang="cs-CZ" altLang="cs-CZ" sz="1800" b="1" dirty="0"/>
              <a:t>/s</a:t>
            </a:r>
            <a:r>
              <a:rPr lang="cs-CZ" altLang="cs-CZ" sz="1800" dirty="0"/>
              <a:t> </a:t>
            </a:r>
          </a:p>
          <a:p>
            <a:pPr eaLnBrk="1" hangingPunct="1"/>
            <a:r>
              <a:rPr lang="cs-CZ" altLang="cs-CZ" sz="1800" dirty="0"/>
              <a:t>Tzn. například, že mechanika s rychlostí </a:t>
            </a:r>
            <a:r>
              <a:rPr lang="cs-CZ" altLang="cs-CZ" sz="1800" b="1" dirty="0"/>
              <a:t>16×</a:t>
            </a:r>
            <a:r>
              <a:rPr lang="cs-CZ" altLang="cs-CZ" sz="1800" dirty="0"/>
              <a:t> umožňuje přenosovou rychlost 16 × 1350 </a:t>
            </a:r>
            <a:r>
              <a:rPr lang="cs-CZ" altLang="cs-CZ" sz="1800" dirty="0" err="1"/>
              <a:t>KiB</a:t>
            </a:r>
            <a:r>
              <a:rPr lang="cs-CZ" altLang="cs-CZ" sz="1800" dirty="0"/>
              <a:t>/s = 21600 </a:t>
            </a:r>
            <a:r>
              <a:rPr lang="cs-CZ" altLang="cs-CZ" sz="1800" dirty="0" err="1"/>
              <a:t>kiB</a:t>
            </a:r>
            <a:r>
              <a:rPr lang="cs-CZ" altLang="cs-CZ" sz="1800" dirty="0"/>
              <a:t>/s (neboli 21,09 </a:t>
            </a:r>
            <a:r>
              <a:rPr lang="cs-CZ" altLang="cs-CZ" sz="1800" dirty="0" err="1"/>
              <a:t>MiB</a:t>
            </a:r>
            <a:r>
              <a:rPr lang="cs-CZ" altLang="cs-CZ" sz="1800" dirty="0"/>
              <a:t>/s)</a:t>
            </a:r>
          </a:p>
          <a:p>
            <a:pPr eaLnBrk="1" hangingPunct="1"/>
            <a:r>
              <a:rPr lang="cs-CZ" altLang="cs-CZ" sz="1800" dirty="0"/>
              <a:t>Zde již rychlost nemůže být odvozena od nějaké „základní rychlosti“ čtení videa, jako tomu bylo u zvukového CD, protože každé video může být zaznamenáno s jiným datový tokem</a:t>
            </a:r>
          </a:p>
          <a:p>
            <a:pPr eaLnBrk="1" hangingPunct="1"/>
            <a:r>
              <a:rPr lang="cs-CZ" altLang="cs-CZ" sz="1800" dirty="0"/>
              <a:t>Datový tok může být dokonce v čase proměnný (tedy každá sekundu video záznamu je reprezentována nestejným objemem dat)</a:t>
            </a:r>
          </a:p>
          <a:p>
            <a:pPr eaLnBrk="1" hangingPunct="1"/>
            <a:r>
              <a:rPr lang="cs-CZ" altLang="cs-CZ" sz="1800" dirty="0"/>
              <a:t>Maximální přípustný datový tok videa na standardním DVD je 10000 </a:t>
            </a:r>
            <a:r>
              <a:rPr lang="cs-CZ" altLang="cs-CZ" sz="1800" dirty="0" err="1"/>
              <a:t>kb</a:t>
            </a:r>
            <a:r>
              <a:rPr lang="cs-CZ" altLang="cs-CZ" sz="1800" dirty="0"/>
              <a:t>/s, tj. 1250 kB/s. Přičteme-li k tomu datový tok zvukového kanálu dostaneme 1350 kB/s, což by měla umět přehrát každá mechanika z libovolného místa na disku při přehrávání videa uloženého v maximální možné kvalitě</a:t>
            </a:r>
          </a:p>
          <a:p>
            <a:pPr eaLnBrk="1" hangingPunct="1">
              <a:lnSpc>
                <a:spcPct val="80000"/>
              </a:lnSpc>
            </a:pPr>
            <a:endParaRPr lang="cs-CZ" altLang="cs-CZ" sz="21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616178A-E35C-4B15-A768-AD53F615F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DVD-R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5F9FA9A-1807-480B-9D7A-5B42B34F8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719263"/>
            <a:ext cx="8291264" cy="4411662"/>
          </a:xfrm>
        </p:spPr>
        <p:txBody>
          <a:bodyPr/>
          <a:lstStyle/>
          <a:p>
            <a:pPr eaLnBrk="1" hangingPunct="1"/>
            <a:r>
              <a:rPr lang="cs-CZ" altLang="cs-CZ" sz="1900" dirty="0"/>
              <a:t>Firma</a:t>
            </a:r>
            <a:r>
              <a:rPr lang="cs-CZ" altLang="cs-CZ" sz="1900" i="1" dirty="0"/>
              <a:t> </a:t>
            </a:r>
            <a:r>
              <a:rPr lang="cs-CZ" altLang="cs-CZ" sz="1900" b="1" dirty="0"/>
              <a:t>Pioneer</a:t>
            </a:r>
            <a:r>
              <a:rPr lang="cs-CZ" altLang="cs-CZ" sz="1900" dirty="0"/>
              <a:t> v roce 1997 přichází s prvním </a:t>
            </a:r>
            <a:r>
              <a:rPr lang="cs-CZ" altLang="cs-CZ" sz="1900" b="1" dirty="0" err="1"/>
              <a:t>zapisovatelným</a:t>
            </a:r>
            <a:r>
              <a:rPr lang="cs-CZ" altLang="cs-CZ" sz="1900" dirty="0"/>
              <a:t> DVD</a:t>
            </a:r>
          </a:p>
          <a:p>
            <a:pPr eaLnBrk="1" hangingPunct="1"/>
            <a:r>
              <a:rPr lang="cs-CZ" altLang="cs-CZ" sz="1900" dirty="0"/>
              <a:t>Disk je jednovrstvý a má kapacitu 4,7 GB</a:t>
            </a:r>
          </a:p>
          <a:p>
            <a:pPr eaLnBrk="1" hangingPunct="1"/>
            <a:r>
              <a:rPr lang="cs-CZ" altLang="cs-CZ" sz="1900" dirty="0"/>
              <a:t>Na výrobu disku byl využit podobný materiál jako u CD-R</a:t>
            </a:r>
            <a:r>
              <a:rPr lang="cs-CZ" altLang="cs-CZ" sz="1900" i="1" dirty="0"/>
              <a:t>, </a:t>
            </a:r>
            <a:r>
              <a:rPr lang="cs-CZ" altLang="cs-CZ" sz="1900" dirty="0"/>
              <a:t>kvůli odlišné vlnové délce laserového světla při čtení a zápisu DVD, se použijí nepatrně odlišná organická barviva</a:t>
            </a:r>
          </a:p>
          <a:p>
            <a:pPr eaLnBrk="1" hangingPunct="1"/>
            <a:r>
              <a:rPr lang="cs-CZ" altLang="cs-CZ" sz="1900" dirty="0"/>
              <a:t>DVD-R bylo možné přehrát i v optických mechanikách a přehrávačích, které byly určeny pro DVD a vyrobeny v době, kdy žádná technologie </a:t>
            </a:r>
            <a:r>
              <a:rPr lang="cs-CZ" altLang="cs-CZ" sz="1900" dirty="0" err="1"/>
              <a:t>zapisovatelných</a:t>
            </a:r>
            <a:r>
              <a:rPr lang="cs-CZ" altLang="cs-CZ" sz="1900" dirty="0"/>
              <a:t> DVD ani neexistovala </a:t>
            </a:r>
          </a:p>
          <a:p>
            <a:pPr eaLnBrk="1" hangingPunct="1"/>
            <a:r>
              <a:rPr lang="cs-CZ" altLang="cs-CZ" sz="1900" dirty="0"/>
              <a:t>Na DVD-R je již při výrobě vytvořena </a:t>
            </a:r>
            <a:r>
              <a:rPr lang="cs-CZ" altLang="cs-CZ" sz="1900" b="1" dirty="0"/>
              <a:t>spirálová stopa</a:t>
            </a:r>
            <a:r>
              <a:rPr lang="cs-CZ" altLang="cs-CZ" sz="1900" dirty="0"/>
              <a:t> opatřená takzvanými </a:t>
            </a:r>
            <a:r>
              <a:rPr lang="cs-CZ" altLang="cs-CZ" sz="1900" b="1" dirty="0" err="1"/>
              <a:t>pre</a:t>
            </a:r>
            <a:r>
              <a:rPr lang="cs-CZ" altLang="cs-CZ" sz="1900" b="1" dirty="0"/>
              <a:t>-pity</a:t>
            </a:r>
            <a:r>
              <a:rPr lang="cs-CZ" altLang="cs-CZ" sz="1900" dirty="0"/>
              <a:t>, které slouží k navádění laserového paprsku při zápisu dat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F967CCF-DA5E-4D3D-8F08-409ED8372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DVD - RW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13F02C3-F654-4450-93EA-8A16FD652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100" dirty="0"/>
              <a:t>Opakovaně </a:t>
            </a:r>
            <a:r>
              <a:rPr lang="cs-CZ" altLang="cs-CZ" sz="2100" b="1" dirty="0"/>
              <a:t>přepisovatelné</a:t>
            </a:r>
            <a:r>
              <a:rPr lang="cs-CZ" altLang="cs-CZ" sz="2100" dirty="0"/>
              <a:t> DVD</a:t>
            </a:r>
          </a:p>
          <a:p>
            <a:pPr eaLnBrk="1" hangingPunct="1"/>
            <a:r>
              <a:rPr lang="cs-CZ" altLang="cs-CZ" sz="2100" dirty="0"/>
              <a:t>Technologii</a:t>
            </a:r>
            <a:r>
              <a:rPr lang="cs-CZ" altLang="cs-CZ" sz="2100" i="1" dirty="0"/>
              <a:t> </a:t>
            </a:r>
            <a:r>
              <a:rPr lang="cs-CZ" altLang="cs-CZ" sz="2100" dirty="0"/>
              <a:t>DVD-RW vytvořila v roce 1999 opět firma Pioneer (v konsorciu s dalšími výrobci)</a:t>
            </a:r>
          </a:p>
          <a:p>
            <a:pPr eaLnBrk="1" hangingPunct="1"/>
            <a:r>
              <a:rPr lang="cs-CZ" altLang="cs-CZ" sz="2100" dirty="0"/>
              <a:t>Podobně jako u přepisovatelných kompaktních disků CD-RW, je i u DVD-RW použit zápis dat, jehož princip je založen na </a:t>
            </a:r>
            <a:r>
              <a:rPr lang="cs-CZ" altLang="cs-CZ" sz="2100" b="1" dirty="0"/>
              <a:t>změně fáze</a:t>
            </a:r>
            <a:r>
              <a:rPr lang="cs-CZ" altLang="cs-CZ" sz="2100" dirty="0"/>
              <a:t> materiálu datové vrstvy (</a:t>
            </a:r>
            <a:r>
              <a:rPr lang="cs-CZ" altLang="cs-CZ" sz="2100" i="1" dirty="0"/>
              <a:t>krystalická propustná – amorfní méně propustná</a:t>
            </a:r>
            <a:r>
              <a:rPr lang="cs-CZ" altLang="cs-CZ" sz="2100" dirty="0"/>
              <a:t>)</a:t>
            </a:r>
          </a:p>
          <a:p>
            <a:pPr eaLnBrk="1" hangingPunct="1"/>
            <a:r>
              <a:rPr lang="cs-CZ" altLang="cs-CZ" sz="2100" dirty="0"/>
              <a:t>Při každém zápisu dat dochází ke kumulujícím se </a:t>
            </a:r>
            <a:r>
              <a:rPr lang="cs-CZ" altLang="cs-CZ" sz="2100" b="1" dirty="0"/>
              <a:t>degradacím</a:t>
            </a:r>
            <a:r>
              <a:rPr lang="cs-CZ" altLang="cs-CZ" sz="2100" dirty="0"/>
              <a:t> datové vrstvy, především vlivem skokové změny teploty a následným pnutím ve vrstvě, vznikem </a:t>
            </a:r>
            <a:r>
              <a:rPr lang="cs-CZ" altLang="cs-CZ" sz="2100" dirty="0" err="1"/>
              <a:t>mikrotrhlinek</a:t>
            </a:r>
            <a:endParaRPr lang="cs-CZ" altLang="cs-CZ" sz="2100" dirty="0"/>
          </a:p>
          <a:p>
            <a:pPr eaLnBrk="1" hangingPunct="1"/>
            <a:r>
              <a:rPr lang="cs-CZ" altLang="cs-CZ" sz="2100" dirty="0"/>
              <a:t>DVD-RW zvládne přibližně </a:t>
            </a:r>
            <a:r>
              <a:rPr lang="cs-CZ" altLang="cs-CZ" sz="2100" b="1" dirty="0"/>
              <a:t>500 záznamových cyklů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0189AA8-9AFE-4C3B-B844-106E8F06F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CD – kódování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562B786-F8A4-471C-A366-B2D868055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38" y="1557338"/>
            <a:ext cx="8229600" cy="4878387"/>
          </a:xfrm>
        </p:spPr>
        <p:txBody>
          <a:bodyPr/>
          <a:lstStyle/>
          <a:p>
            <a:pPr eaLnBrk="1" hangingPunct="1"/>
            <a:r>
              <a:rPr lang="cs-CZ" altLang="cs-CZ" sz="1700" dirty="0"/>
              <a:t>Blok bajtů  se zakóduje speciálním kódem </a:t>
            </a:r>
            <a:r>
              <a:rPr lang="cs-CZ" altLang="cs-CZ" sz="1700" b="1" dirty="0"/>
              <a:t>CIRC (</a:t>
            </a:r>
            <a:r>
              <a:rPr lang="cs-CZ" altLang="cs-CZ" sz="1700" b="1" dirty="0" err="1"/>
              <a:t>Cross-Interleaved</a:t>
            </a:r>
            <a:r>
              <a:rPr lang="cs-CZ" altLang="cs-CZ" sz="1700" b="1" dirty="0"/>
              <a:t> </a:t>
            </a:r>
            <a:r>
              <a:rPr lang="cs-CZ" altLang="cs-CZ" sz="1700" b="1" dirty="0" err="1"/>
              <a:t>Reed</a:t>
            </a:r>
            <a:r>
              <a:rPr lang="cs-CZ" altLang="cs-CZ" sz="1700" b="1" dirty="0"/>
              <a:t> </a:t>
            </a:r>
            <a:r>
              <a:rPr lang="cs-CZ" altLang="cs-CZ" sz="1700" b="1" dirty="0" err="1"/>
              <a:t>Solomon</a:t>
            </a:r>
            <a:r>
              <a:rPr lang="cs-CZ" altLang="cs-CZ" sz="1700" b="1" dirty="0"/>
              <a:t> </a:t>
            </a:r>
            <a:r>
              <a:rPr lang="cs-CZ" altLang="cs-CZ" sz="1700" b="1" dirty="0" err="1"/>
              <a:t>Code</a:t>
            </a:r>
            <a:r>
              <a:rPr lang="cs-CZ" altLang="cs-CZ" sz="1700" b="1" dirty="0"/>
              <a:t>)</a:t>
            </a:r>
            <a:r>
              <a:rPr lang="cs-CZ" altLang="cs-CZ" sz="1700" dirty="0"/>
              <a:t>, který má za úkol zabezpečit CD proti poruchám </a:t>
            </a:r>
          </a:p>
          <a:p>
            <a:pPr eaLnBrk="1" hangingPunct="1"/>
            <a:r>
              <a:rPr lang="cs-CZ" altLang="cs-CZ" sz="1700" dirty="0"/>
              <a:t>Velikost bloku bajtů se tímto kódováním několikrát zvětší – přidá se řada kontrolních součtů</a:t>
            </a:r>
          </a:p>
          <a:p>
            <a:pPr eaLnBrk="1" hangingPunct="1"/>
            <a:r>
              <a:rPr lang="cs-CZ" altLang="cs-CZ" sz="1700" dirty="0"/>
              <a:t>Původně za sebou ležící bajty jsou dále přeházeny - </a:t>
            </a:r>
            <a:r>
              <a:rPr lang="cs-CZ" altLang="cs-CZ" sz="1700" b="1" dirty="0"/>
              <a:t>prostorové prokládání bajtů</a:t>
            </a:r>
            <a:r>
              <a:rPr lang="cs-CZ" altLang="cs-CZ" sz="1700" dirty="0"/>
              <a:t> – zvyšuje se tak odolnost vůči shluku chyb</a:t>
            </a:r>
          </a:p>
          <a:p>
            <a:pPr eaLnBrk="1" hangingPunct="1"/>
            <a:r>
              <a:rPr lang="cs-CZ" altLang="cs-CZ" sz="1700" dirty="0"/>
              <a:t>Tento kód umí samočinně korigovat poruchy v délce 3,5 tisíce bitů (tj. výpadek asi 2,4 mm stopy)</a:t>
            </a:r>
          </a:p>
          <a:p>
            <a:pPr eaLnBrk="1" hangingPunct="1"/>
            <a:r>
              <a:rPr lang="cs-CZ" altLang="cs-CZ" sz="1700" dirty="0"/>
              <a:t>Pokud by byla porucha delší až do 12000 bitů, nahradí se u Audio-cd chybějící signál matematickým odhadem (interpolace) (u datového CD to nejde, proto používá další opravné bajty v sektoru)</a:t>
            </a:r>
          </a:p>
          <a:p>
            <a:pPr eaLnBrk="1" hangingPunct="1"/>
            <a:r>
              <a:rPr lang="cs-CZ" altLang="cs-CZ" sz="1700" dirty="0"/>
              <a:t>Výsledný zakódovaný signál se doplní dalšími informacemi (pro sledování stopy a synchronizaci toku informací) </a:t>
            </a:r>
          </a:p>
          <a:p>
            <a:pPr eaLnBrk="1" hangingPunct="1"/>
            <a:r>
              <a:rPr lang="cs-CZ" altLang="cs-CZ" sz="1700" dirty="0"/>
              <a:t>U audio-cd se dále přidají identifikační signály, které umožní přehrávání jednotlivých skladeb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8CDE07B-D2B2-434E-8F1C-3FB9411A6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DVD+…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4694B06-F17D-4E3C-BE0A-6E440DFEB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863" y="1700213"/>
            <a:ext cx="8229600" cy="4411662"/>
          </a:xfrm>
        </p:spPr>
        <p:txBody>
          <a:bodyPr/>
          <a:lstStyle/>
          <a:p>
            <a:pPr eaLnBrk="1" hangingPunct="1"/>
            <a:r>
              <a:rPr lang="cs-CZ" altLang="cs-CZ" sz="1500" dirty="0"/>
              <a:t>Za vývojem této technologie je konsorcium firem </a:t>
            </a:r>
            <a:r>
              <a:rPr lang="cs-CZ" altLang="cs-CZ" sz="1500" b="1" dirty="0"/>
              <a:t>Sony, Philips, Hewlett-Packard, </a:t>
            </a:r>
            <a:r>
              <a:rPr lang="cs-CZ" altLang="cs-CZ" sz="1500" b="1" dirty="0" err="1"/>
              <a:t>Ricoh</a:t>
            </a:r>
            <a:r>
              <a:rPr lang="cs-CZ" altLang="cs-CZ" sz="1500" b="1" dirty="0"/>
              <a:t>, Yamaha a Mitsubishi</a:t>
            </a:r>
          </a:p>
          <a:p>
            <a:pPr eaLnBrk="1" hangingPunct="1"/>
            <a:r>
              <a:rPr lang="cs-CZ" altLang="cs-CZ" sz="1500" dirty="0"/>
              <a:t>původní licence na </a:t>
            </a:r>
            <a:r>
              <a:rPr lang="cs-CZ" altLang="cs-CZ" sz="1500" b="1" dirty="0"/>
              <a:t>DVD-R</a:t>
            </a:r>
            <a:r>
              <a:rPr lang="cs-CZ" altLang="cs-CZ" sz="1500" dirty="0"/>
              <a:t> a </a:t>
            </a:r>
            <a:r>
              <a:rPr lang="cs-CZ" altLang="cs-CZ" sz="1500" b="1" dirty="0"/>
              <a:t>DVD-RW</a:t>
            </a:r>
            <a:r>
              <a:rPr lang="cs-CZ" altLang="cs-CZ" sz="1500" dirty="0"/>
              <a:t> byly pro výrobce přehrávačů a mechanik poměrně nákladné, nehledě na to, že se muselo platit přímým konkurentům (firmě Pioneer)</a:t>
            </a:r>
          </a:p>
          <a:p>
            <a:pPr eaLnBrk="1" hangingPunct="1"/>
            <a:r>
              <a:rPr lang="cs-CZ" altLang="cs-CZ" sz="1500" dirty="0"/>
              <a:t>Právě z tohoto důvodu vznikla </a:t>
            </a:r>
            <a:r>
              <a:rPr lang="cs-CZ" altLang="cs-CZ" sz="1500" b="1" dirty="0"/>
              <a:t>DVD+ aliance</a:t>
            </a:r>
            <a:r>
              <a:rPr lang="cs-CZ" altLang="cs-CZ" sz="1500" dirty="0"/>
              <a:t> výše zmíněných firem, které vytvořily konkurenční technologii </a:t>
            </a:r>
            <a:r>
              <a:rPr lang="cs-CZ" altLang="cs-CZ" sz="1500" b="1" dirty="0"/>
              <a:t>DVD+RW</a:t>
            </a:r>
            <a:r>
              <a:rPr lang="cs-CZ" altLang="cs-CZ" sz="1500" dirty="0"/>
              <a:t> a </a:t>
            </a:r>
            <a:r>
              <a:rPr lang="cs-CZ" altLang="cs-CZ" sz="1500" b="1" dirty="0"/>
              <a:t>DVD+R</a:t>
            </a:r>
          </a:p>
          <a:p>
            <a:pPr eaLnBrk="1" hangingPunct="1"/>
            <a:r>
              <a:rPr lang="cs-CZ" altLang="cs-CZ" sz="1500" b="1" dirty="0"/>
              <a:t>DVD + </a:t>
            </a:r>
            <a:r>
              <a:rPr lang="cs-CZ" altLang="cs-CZ" sz="1500" dirty="0"/>
              <a:t>disky jsou záměrně trochu jiné než DVD - , aby nespadaly pod patent, který drží Pioneer</a:t>
            </a:r>
          </a:p>
          <a:p>
            <a:pPr eaLnBrk="1" hangingPunct="1"/>
            <a:r>
              <a:rPr lang="cs-CZ" altLang="cs-CZ" sz="1500" dirty="0"/>
              <a:t>V prvních letech vývoje </a:t>
            </a:r>
            <a:r>
              <a:rPr lang="cs-CZ" altLang="cs-CZ" sz="1500" dirty="0" err="1"/>
              <a:t>zapisovatelných</a:t>
            </a:r>
            <a:r>
              <a:rPr lang="cs-CZ" altLang="cs-CZ" sz="1500" dirty="0"/>
              <a:t> DVD nebyly plus a minus formáty vzájemně kompatibilní – mechanika podporovala buď + nebo - variantu</a:t>
            </a:r>
          </a:p>
          <a:p>
            <a:pPr eaLnBrk="1" hangingPunct="1"/>
            <a:r>
              <a:rPr lang="cs-CZ" altLang="cs-CZ" sz="1500" dirty="0"/>
              <a:t>Dodnes jsou používány všechny čtyři typy </a:t>
            </a:r>
            <a:r>
              <a:rPr lang="cs-CZ" altLang="cs-CZ" sz="1500" dirty="0" err="1"/>
              <a:t>zapisovatelných</a:t>
            </a:r>
            <a:r>
              <a:rPr lang="cs-CZ" altLang="cs-CZ" sz="1500" dirty="0"/>
              <a:t> a přepisovatelných optických médií </a:t>
            </a:r>
          </a:p>
          <a:p>
            <a:pPr eaLnBrk="1" hangingPunct="1"/>
            <a:r>
              <a:rPr lang="cs-CZ" altLang="cs-CZ" sz="1500" dirty="0"/>
              <a:t>Nedošlo ani k tomu, že by jeden typ médií výrazně převažoval nad dalšími typy</a:t>
            </a:r>
          </a:p>
          <a:p>
            <a:pPr eaLnBrk="1" hangingPunct="1"/>
            <a:r>
              <a:rPr lang="cs-CZ" altLang="cs-CZ" sz="1500" dirty="0"/>
              <a:t>Moderní zařízení jsou sice konstruována tak, aby pracovala se všemi prozatím vyjmenovanými typy médií</a:t>
            </a:r>
          </a:p>
          <a:p>
            <a:pPr eaLnBrk="1" hangingPunct="1"/>
            <a:r>
              <a:rPr lang="cs-CZ" altLang="cs-CZ" sz="1500" dirty="0"/>
              <a:t>Některé velmi staré DVD přehrávače mohou mít problémy s </a:t>
            </a:r>
            <a:r>
              <a:rPr lang="cs-CZ" altLang="cs-CZ" sz="1500" i="1" dirty="0"/>
              <a:t>DVD+R</a:t>
            </a:r>
            <a:r>
              <a:rPr lang="cs-CZ" altLang="cs-CZ" sz="1500" dirty="0"/>
              <a:t> a </a:t>
            </a:r>
            <a:r>
              <a:rPr lang="cs-CZ" altLang="cs-CZ" sz="1500" i="1" dirty="0"/>
              <a:t>DVD+RW</a:t>
            </a:r>
            <a:r>
              <a:rPr lang="cs-CZ" altLang="cs-CZ" sz="1500" dirty="0"/>
              <a:t>, kterou jsou více odlišné od lisovaných disků než DVD-R a DVD-RW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EA82624-8D51-4560-B4C9-EB6CFBD64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DVD+RW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E3B058E-36B8-4747-B0D4-19C4AA90D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000" dirty="0"/>
              <a:t>Vývoj technologie DVD s </a:t>
            </a:r>
            <a:r>
              <a:rPr lang="cs-CZ" altLang="cs-CZ" sz="2000" b="1" dirty="0"/>
              <a:t>plusem</a:t>
            </a:r>
            <a:r>
              <a:rPr lang="cs-CZ" altLang="cs-CZ" sz="2000" dirty="0"/>
              <a:t> v názvu přesně opačný, než jak bychom očekávali</a:t>
            </a:r>
          </a:p>
          <a:p>
            <a:pPr eaLnBrk="1" hangingPunct="1"/>
            <a:r>
              <a:rPr lang="cs-CZ" altLang="cs-CZ" sz="2000" dirty="0"/>
              <a:t>Nejdříve totiž bylo vyvinuto přepisovatelné médium </a:t>
            </a:r>
            <a:r>
              <a:rPr lang="cs-CZ" altLang="cs-CZ" sz="2000" b="1" dirty="0"/>
              <a:t>DVD+RW</a:t>
            </a:r>
            <a:r>
              <a:rPr lang="cs-CZ" altLang="cs-CZ" sz="2000" dirty="0"/>
              <a:t> a až potom </a:t>
            </a:r>
            <a:r>
              <a:rPr lang="cs-CZ" altLang="cs-CZ" sz="2000" b="1" dirty="0"/>
              <a:t>DVD+R</a:t>
            </a:r>
            <a:endParaRPr lang="cs-CZ" altLang="cs-CZ" sz="20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První výrobky se na trhu objevily teprve koncem roku </a:t>
            </a:r>
            <a:r>
              <a:rPr lang="cs-CZ" altLang="cs-CZ" sz="2000" b="1" dirty="0"/>
              <a:t>2001</a:t>
            </a:r>
            <a:r>
              <a:rPr lang="cs-CZ" altLang="cs-CZ" sz="20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000" dirty="0"/>
              <a:t>Ačkoliv je tento formát po technologické stránce velmi podobný DVD-RW, používá některé speciální techniky umožňující nepatrně  lepší čitelnost obsahu DVD+RW disků v běžných mechanikách a přehrávačích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CD61BCB-017F-4BE2-9D25-E0ACAFCFE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DVD+R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674A4D8-FE6D-4D93-BDDC-974A1955B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400" dirty="0"/>
              <a:t>První DVD+R disky a vypalovačky byly vyrobeny až v roce </a:t>
            </a:r>
            <a:r>
              <a:rPr lang="cs-CZ" altLang="cs-CZ" sz="2400" b="1" dirty="0"/>
              <a:t>2002</a:t>
            </a:r>
          </a:p>
          <a:p>
            <a:pPr eaLnBrk="1" hangingPunct="1"/>
            <a:r>
              <a:rPr lang="cs-CZ" altLang="cs-CZ" sz="2400" dirty="0"/>
              <a:t>Na rozdíl od DVD-R je použit jiný systém ochrany proti chybám a jiná </a:t>
            </a:r>
            <a:r>
              <a:rPr lang="cs-CZ" altLang="cs-CZ" sz="2400" dirty="0" err="1"/>
              <a:t>synchornizace</a:t>
            </a:r>
            <a:r>
              <a:rPr lang="cs-CZ" altLang="cs-CZ" sz="2400" dirty="0"/>
              <a:t> při zápisu (předlisovaná stopa a předlisované pity)</a:t>
            </a:r>
          </a:p>
          <a:p>
            <a:pPr eaLnBrk="1" hangingPunct="1"/>
            <a:r>
              <a:rPr lang="cs-CZ" altLang="cs-CZ" sz="2400" dirty="0"/>
              <a:t>DVD+R zpravidla obsahuje o 3000 datových sektorů méně než DVD-R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82E989C-3CFB-4B40-ABB8-ACEECB378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DVD-RAM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5E40455-8DEB-45B6-9356-557DD4992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98588"/>
            <a:ext cx="8229600" cy="4411662"/>
          </a:xfrm>
        </p:spPr>
        <p:txBody>
          <a:bodyPr/>
          <a:lstStyle/>
          <a:p>
            <a:pPr eaLnBrk="1" hangingPunct="1"/>
            <a:r>
              <a:rPr lang="cs-CZ" altLang="cs-CZ" sz="1800" dirty="0"/>
              <a:t>Přepisovatelný disk</a:t>
            </a:r>
          </a:p>
          <a:p>
            <a:pPr eaLnBrk="1" hangingPunct="1"/>
            <a:r>
              <a:rPr lang="cs-CZ" altLang="cs-CZ" sz="1800" dirty="0"/>
              <a:t>Nejméně kompatibilní formát ze všech, který to však vynahrazuje unikátními vlastnostmi, jež ostatní nemají </a:t>
            </a:r>
          </a:p>
          <a:p>
            <a:pPr eaLnBrk="1" hangingPunct="1"/>
            <a:r>
              <a:rPr lang="cs-CZ" altLang="cs-CZ" sz="1800" dirty="0"/>
              <a:t>Chová se stejně jako pevný disk a také používá stejný způsob záznamu </a:t>
            </a:r>
          </a:p>
          <a:p>
            <a:pPr eaLnBrk="1" hangingPunct="1"/>
            <a:r>
              <a:rPr lang="cs-CZ" altLang="cs-CZ" sz="1800" dirty="0"/>
              <a:t>Zatímco ostatní DVD formáty ukládají data do spirály stejně jako klasické CD, zde se data ukládají do sektorů umístěných v soustředných kružnicích - stopách</a:t>
            </a:r>
          </a:p>
          <a:p>
            <a:pPr eaLnBrk="1" hangingPunct="1"/>
            <a:r>
              <a:rPr lang="cs-CZ" altLang="cs-CZ" sz="1800" dirty="0"/>
              <a:t>Pokud je nějaká část záznamu vymazána, volné místo je okamžitě dostupné pro další nahrávku (to DVD±RW neumí)</a:t>
            </a:r>
          </a:p>
          <a:p>
            <a:pPr eaLnBrk="1" hangingPunct="1"/>
            <a:r>
              <a:rPr lang="cs-CZ" altLang="cs-CZ" sz="1800" dirty="0"/>
              <a:t>Vzhledem k tomu, že DVD-RAM má mnohem lépe vyřešenou detekci a korekci chyb, umožňuje provést mnohem více přepisů než ostatní dvě technologie (sto tisíc přepisů)  </a:t>
            </a:r>
          </a:p>
          <a:p>
            <a:pPr eaLnBrk="1" hangingPunct="1"/>
            <a:r>
              <a:rPr lang="cs-CZ" altLang="cs-CZ" sz="1800" dirty="0"/>
              <a:t>oboustranná optická média </a:t>
            </a:r>
            <a:r>
              <a:rPr lang="cs-CZ" altLang="cs-CZ" sz="1800" i="1" dirty="0"/>
              <a:t>DVD-RAM</a:t>
            </a:r>
            <a:r>
              <a:rPr lang="cs-CZ" altLang="cs-CZ" sz="1800" dirty="0"/>
              <a:t> ve verzi 2.0 mají kapacitu 9,4 GB oproti 8,5 GB u dvouvrstvých </a:t>
            </a:r>
            <a:r>
              <a:rPr lang="cs-CZ" altLang="cs-CZ" sz="1800" i="1" dirty="0"/>
              <a:t>DVD-RW</a:t>
            </a:r>
            <a:r>
              <a:rPr lang="cs-CZ" altLang="cs-CZ" sz="1800" dirty="0"/>
              <a:t> či </a:t>
            </a:r>
            <a:r>
              <a:rPr lang="cs-CZ" altLang="cs-CZ" sz="1800" i="1" dirty="0"/>
              <a:t>DVD+RW</a:t>
            </a:r>
            <a:r>
              <a:rPr lang="cs-CZ" altLang="cs-CZ" sz="1800" dirty="0"/>
              <a:t> médií </a:t>
            </a:r>
          </a:p>
          <a:p>
            <a:pPr eaLnBrk="1" hangingPunct="1"/>
            <a:r>
              <a:rPr lang="cs-CZ" altLang="cs-CZ" sz="1800" dirty="0"/>
              <a:t>V současné době se prakticky nepoužívá. Smysl měl v době, kdy neexistovaly </a:t>
            </a:r>
            <a:r>
              <a:rPr lang="cs-CZ" altLang="cs-CZ" sz="1800" dirty="0" err="1"/>
              <a:t>flash</a:t>
            </a:r>
            <a:r>
              <a:rPr lang="cs-CZ" altLang="cs-CZ" sz="1800" dirty="0"/>
              <a:t> disky</a:t>
            </a:r>
          </a:p>
          <a:p>
            <a:pPr eaLnBrk="1" hangingPunct="1"/>
            <a:r>
              <a:rPr lang="cs-CZ" altLang="cs-CZ" sz="1800" dirty="0"/>
              <a:t>Cena je cca 60 Kč za jednostranný disk, tedy asi 13 Kč/GB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BE7B2ED-A43B-464E-B607-40FEC6650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DVD+-R DL – DVD9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49932F9-9553-4AE8-BF81-59DB626DF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62487"/>
          </a:xfrm>
        </p:spPr>
        <p:txBody>
          <a:bodyPr/>
          <a:lstStyle/>
          <a:p>
            <a:pPr eaLnBrk="1" hangingPunct="1"/>
            <a:r>
              <a:rPr lang="cs-CZ" altLang="cs-CZ" sz="2000" dirty="0"/>
              <a:t>Technologie dvouvrstvých </a:t>
            </a:r>
            <a:r>
              <a:rPr lang="cs-CZ" altLang="cs-CZ" sz="2000" dirty="0" err="1"/>
              <a:t>zapisovatelných</a:t>
            </a:r>
            <a:r>
              <a:rPr lang="cs-CZ" altLang="cs-CZ" sz="2000" dirty="0"/>
              <a:t> DVD disků</a:t>
            </a:r>
          </a:p>
          <a:p>
            <a:pPr eaLnBrk="1" hangingPunct="1"/>
            <a:r>
              <a:rPr lang="cs-CZ" altLang="cs-CZ" sz="2000" dirty="0"/>
              <a:t>DL = </a:t>
            </a:r>
            <a:r>
              <a:rPr lang="cs-CZ" altLang="cs-CZ" sz="2000" dirty="0" err="1"/>
              <a:t>Dual</a:t>
            </a:r>
            <a:r>
              <a:rPr lang="cs-CZ" altLang="cs-CZ" sz="2000" dirty="0"/>
              <a:t> </a:t>
            </a:r>
            <a:r>
              <a:rPr lang="cs-CZ" altLang="cs-CZ" sz="2000" dirty="0" err="1"/>
              <a:t>layer</a:t>
            </a:r>
            <a:r>
              <a:rPr lang="cs-CZ" altLang="cs-CZ" sz="2000" dirty="0"/>
              <a:t> / Double </a:t>
            </a:r>
            <a:r>
              <a:rPr lang="cs-CZ" altLang="cs-CZ" sz="2000" dirty="0" err="1"/>
              <a:t>layer</a:t>
            </a:r>
            <a:endParaRPr lang="cs-CZ" altLang="cs-CZ" sz="2000" dirty="0"/>
          </a:p>
          <a:p>
            <a:pPr eaLnBrk="1" hangingPunct="1"/>
            <a:endParaRPr lang="cs-CZ" altLang="cs-CZ" sz="2000" dirty="0"/>
          </a:p>
          <a:p>
            <a:pPr eaLnBrk="1" hangingPunct="1"/>
            <a:r>
              <a:rPr lang="cs-CZ" altLang="cs-CZ" sz="2000" b="1" dirty="0"/>
              <a:t>DVD−R DL </a:t>
            </a:r>
            <a:r>
              <a:rPr lang="cs-CZ" altLang="cs-CZ" sz="2000" dirty="0"/>
              <a:t>má 4,171,712 sektorů  - 8,54 GB</a:t>
            </a:r>
          </a:p>
          <a:p>
            <a:pPr eaLnBrk="1" hangingPunct="1"/>
            <a:r>
              <a:rPr lang="cs-CZ" altLang="cs-CZ" sz="2000" b="1" dirty="0"/>
              <a:t>DVD+R DL </a:t>
            </a:r>
            <a:r>
              <a:rPr lang="cs-CZ" altLang="cs-CZ" sz="2000" dirty="0"/>
              <a:t>má 4,173,824 sektorů - 8,54 GB</a:t>
            </a:r>
          </a:p>
          <a:p>
            <a:pPr eaLnBrk="1" hangingPunct="1"/>
            <a:endParaRPr lang="cs-CZ" altLang="cs-CZ" sz="2000" dirty="0"/>
          </a:p>
          <a:p>
            <a:pPr eaLnBrk="1" hangingPunct="1"/>
            <a:r>
              <a:rPr lang="cs-CZ" altLang="cs-CZ" sz="2000" dirty="0"/>
              <a:t>Prázdná média jsou cca </a:t>
            </a:r>
            <a:r>
              <a:rPr lang="en-US" altLang="cs-CZ" sz="2000" dirty="0"/>
              <a:t>2,5</a:t>
            </a:r>
            <a:r>
              <a:rPr lang="cs-CZ" altLang="cs-CZ" sz="2000" dirty="0"/>
              <a:t>x dražší než jednovrstvá (přitom kapacita je jen necelý dvojnásobek) a jejich vypalování a čtení je problematičtější</a:t>
            </a:r>
          </a:p>
          <a:p>
            <a:pPr eaLnBrk="1" hangingPunct="1"/>
            <a:r>
              <a:rPr lang="cs-CZ" altLang="cs-CZ" sz="2000" dirty="0"/>
              <a:t>8 GB fotografií je výhodnější (levnější i bezpečnější) vypálit na dva jednovrstvé disky, než na dvouvrstvý disk DL</a:t>
            </a:r>
          </a:p>
          <a:p>
            <a:pPr eaLnBrk="1" hangingPunct="1"/>
            <a:r>
              <a:rPr lang="cs-CZ" altLang="cs-CZ" sz="2000" dirty="0"/>
              <a:t>Vyplatí se snad jen pokud chcete zálohovat film, který se nevejde na jedno DVD a nechcete ho mít rozdělený</a:t>
            </a:r>
          </a:p>
          <a:p>
            <a:pPr eaLnBrk="1" hangingPunct="1"/>
            <a:endParaRPr lang="cs-CZ" altLang="cs-CZ" sz="2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754D2F3-9575-42D3-9918-913664C9E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DVD mechanika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B225017A-E3C1-488E-9D60-42B3A1B0611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412875"/>
            <a:ext cx="7848600" cy="5251450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C734F91-F18E-4B40-83A3-C28933CD4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Odkrytá mechanika během vypalování</a:t>
            </a:r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6F8B365B-B7CD-4F64-97A0-E2FEA7DADC3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484313"/>
            <a:ext cx="6480175" cy="5146675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5B26C75-CA68-470E-8127-9273EAE3A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Blu Ray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B23812D-5404-4559-ADE1-81D92DEA5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600" dirty="0"/>
              <a:t>Zatímco u CD se používá vlnová délka </a:t>
            </a:r>
            <a:r>
              <a:rPr lang="cs-CZ" altLang="cs-CZ" sz="1600" b="1" dirty="0"/>
              <a:t>780 </a:t>
            </a:r>
            <a:r>
              <a:rPr lang="cs-CZ" altLang="cs-CZ" sz="1600" b="1" dirty="0" err="1"/>
              <a:t>nm</a:t>
            </a:r>
            <a:r>
              <a:rPr lang="cs-CZ" altLang="cs-CZ" sz="1600" dirty="0"/>
              <a:t> (infračervené světlo), je u DVD použito světlo z červené oblasti viditelného spektra, konkrétně </a:t>
            </a:r>
            <a:r>
              <a:rPr lang="cs-CZ" altLang="cs-CZ" sz="1600" b="1" dirty="0"/>
              <a:t>650 </a:t>
            </a:r>
            <a:r>
              <a:rPr lang="cs-CZ" altLang="cs-CZ" sz="1600" b="1" dirty="0" err="1"/>
              <a:t>nm</a:t>
            </a:r>
            <a:r>
              <a:rPr lang="cs-CZ" altLang="cs-CZ" sz="1600" dirty="0"/>
              <a:t> </a:t>
            </a:r>
          </a:p>
          <a:p>
            <a:pPr eaLnBrk="1" hangingPunct="1"/>
            <a:r>
              <a:rPr lang="cs-CZ" altLang="cs-CZ" sz="1600" dirty="0"/>
              <a:t>Čím má paprsek kratší vlnovou délku, tím lépe jde zaostřit (proto se například používají elektronové mikroskopy, kde vlnová délka elektronu záleží na jeho urychlení a pohybuje se v řádu </a:t>
            </a:r>
            <a:r>
              <a:rPr lang="cs-CZ" altLang="cs-CZ" sz="1600" dirty="0" err="1"/>
              <a:t>pikometrů</a:t>
            </a:r>
            <a:r>
              <a:rPr lang="cs-CZ" altLang="cs-CZ" sz="1600" dirty="0"/>
              <a:t>)</a:t>
            </a:r>
          </a:p>
          <a:p>
            <a:pPr eaLnBrk="1" hangingPunct="1"/>
            <a:r>
              <a:rPr lang="cs-CZ" altLang="cs-CZ" sz="1600" b="1" dirty="0"/>
              <a:t>Kratší vlnová délka</a:t>
            </a:r>
            <a:r>
              <a:rPr lang="cs-CZ" altLang="cs-CZ" sz="1600" dirty="0"/>
              <a:t> dovoluje použití </a:t>
            </a:r>
            <a:r>
              <a:rPr lang="cs-CZ" altLang="cs-CZ" sz="1600" b="1" dirty="0"/>
              <a:t>menších </a:t>
            </a:r>
            <a:r>
              <a:rPr lang="cs-CZ" altLang="cs-CZ" sz="1600" b="1" dirty="0" err="1"/>
              <a:t>pitů</a:t>
            </a:r>
            <a:r>
              <a:rPr lang="cs-CZ" altLang="cs-CZ" sz="1600" dirty="0"/>
              <a:t> i zúžení a přiblížení datové stopy a tím pádem i </a:t>
            </a:r>
            <a:r>
              <a:rPr lang="cs-CZ" altLang="cs-CZ" sz="1600" b="1" dirty="0"/>
              <a:t>zvýšení hustoty</a:t>
            </a:r>
            <a:r>
              <a:rPr lang="cs-CZ" altLang="cs-CZ" sz="1600" dirty="0"/>
              <a:t> a kapacity</a:t>
            </a:r>
          </a:p>
          <a:p>
            <a:pPr eaLnBrk="1" hangingPunct="1"/>
            <a:r>
              <a:rPr lang="cs-CZ" altLang="cs-CZ" sz="1600" dirty="0"/>
              <a:t>Dlouhou dobu nebyla k dispozici technologie pro výrobu modrých laserových diod s potřebnou vlnovou délkou</a:t>
            </a:r>
          </a:p>
          <a:p>
            <a:pPr eaLnBrk="1" hangingPunct="1"/>
            <a:r>
              <a:rPr lang="cs-CZ" altLang="cs-CZ" sz="1600" dirty="0" err="1"/>
              <a:t>BluRay</a:t>
            </a:r>
            <a:r>
              <a:rPr lang="cs-CZ" altLang="cs-CZ" sz="1600" dirty="0"/>
              <a:t> používá laserové světlo s vlnovou délkou </a:t>
            </a:r>
            <a:r>
              <a:rPr lang="cs-CZ" altLang="cs-CZ" sz="1600" b="1" dirty="0"/>
              <a:t>405 </a:t>
            </a:r>
            <a:r>
              <a:rPr lang="cs-CZ" altLang="cs-CZ" sz="1600" b="1" dirty="0" err="1"/>
              <a:t>nm</a:t>
            </a:r>
            <a:endParaRPr lang="cs-CZ" altLang="cs-CZ" sz="1600" dirty="0"/>
          </a:p>
          <a:p>
            <a:pPr eaLnBrk="1" hangingPunct="1"/>
            <a:r>
              <a:rPr lang="cs-CZ" altLang="cs-CZ" sz="1600" dirty="0"/>
              <a:t>Philips, Sony a Pioneer – konsorcium, které pracovalo  na </a:t>
            </a:r>
            <a:r>
              <a:rPr lang="cs-CZ" altLang="cs-CZ" sz="1600" i="1" dirty="0"/>
              <a:t>DVR Blue</a:t>
            </a:r>
            <a:r>
              <a:rPr lang="cs-CZ" altLang="cs-CZ" sz="1600" dirty="0"/>
              <a:t> (právě tento projekt vyústil k dnešnímu </a:t>
            </a:r>
            <a:r>
              <a:rPr lang="cs-CZ" altLang="cs-CZ" sz="1600" b="1" dirty="0" err="1"/>
              <a:t>Blu-ray</a:t>
            </a:r>
            <a:r>
              <a:rPr lang="cs-CZ" altLang="cs-CZ" sz="1600" i="1" dirty="0"/>
              <a:t>)</a:t>
            </a:r>
            <a:r>
              <a:rPr lang="cs-CZ" altLang="cs-CZ" sz="1600" dirty="0"/>
              <a:t> </a:t>
            </a:r>
          </a:p>
          <a:p>
            <a:pPr eaLnBrk="1" hangingPunct="1"/>
            <a:r>
              <a:rPr lang="cs-CZ" altLang="cs-CZ" sz="1600" dirty="0"/>
              <a:t>Toshiba s firmou NEC navrhla standard </a:t>
            </a:r>
            <a:r>
              <a:rPr lang="cs-CZ" altLang="cs-CZ" sz="1600" b="1" dirty="0"/>
              <a:t>HD DVD </a:t>
            </a:r>
          </a:p>
          <a:p>
            <a:pPr eaLnBrk="1" hangingPunct="1"/>
            <a:r>
              <a:rPr lang="cs-CZ" altLang="cs-CZ" sz="1600" dirty="0"/>
              <a:t>Válka formátů po několika letech skončila, protože HD DVD již není aktivně vyvíjeno, zvítězil formát </a:t>
            </a:r>
            <a:r>
              <a:rPr lang="cs-CZ" altLang="cs-CZ" sz="1600" dirty="0" err="1"/>
              <a:t>Blu-ray</a:t>
            </a:r>
            <a:endParaRPr lang="cs-CZ" altLang="cs-CZ" sz="1600" dirty="0"/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A86226F-743E-434A-91F5-410A77DDF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 err="1"/>
              <a:t>Blu-ray</a:t>
            </a:r>
            <a:endParaRPr lang="cs-CZ" altLang="cs-CZ" dirty="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8B0CCC6-3BB1-486C-AA5F-9B6C44C94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900" dirty="0"/>
              <a:t>disk o průměru </a:t>
            </a:r>
            <a:r>
              <a:rPr lang="cs-CZ" altLang="cs-CZ" sz="1900" b="1" dirty="0"/>
              <a:t>12 cm</a:t>
            </a:r>
            <a:r>
              <a:rPr lang="cs-CZ" altLang="cs-CZ" sz="1900" dirty="0"/>
              <a:t> </a:t>
            </a:r>
          </a:p>
          <a:p>
            <a:pPr eaLnBrk="1" hangingPunct="1"/>
            <a:r>
              <a:rPr lang="cs-CZ" altLang="cs-CZ" sz="1900" dirty="0"/>
              <a:t>kapacita jedné vrstvy </a:t>
            </a:r>
            <a:r>
              <a:rPr lang="cs-CZ" altLang="cs-CZ" sz="1900" b="1" dirty="0"/>
              <a:t>25 GB</a:t>
            </a:r>
            <a:r>
              <a:rPr lang="cs-CZ" altLang="cs-CZ" sz="1900" dirty="0"/>
              <a:t> </a:t>
            </a:r>
          </a:p>
          <a:p>
            <a:pPr eaLnBrk="1" hangingPunct="1"/>
            <a:r>
              <a:rPr lang="cs-CZ" altLang="cs-CZ" sz="1900" dirty="0"/>
              <a:t>ve dvouvrstvé technologii pak lze dosáhnout až </a:t>
            </a:r>
            <a:r>
              <a:rPr lang="cs-CZ" altLang="cs-CZ" sz="1900" b="1" dirty="0"/>
              <a:t>50 GB</a:t>
            </a:r>
            <a:r>
              <a:rPr lang="cs-CZ" altLang="cs-CZ" sz="1900" dirty="0"/>
              <a:t> </a:t>
            </a:r>
          </a:p>
          <a:p>
            <a:pPr eaLnBrk="1" hangingPunct="1"/>
            <a:r>
              <a:rPr lang="cs-CZ" altLang="cs-CZ" sz="1900" dirty="0"/>
              <a:t>musela se zmenšit tloušťka polykarbonátového disku na čtecí straně, aby nedocházelo k disperzi úzkého laserového paprsku, což má ovšem za následek </a:t>
            </a:r>
            <a:r>
              <a:rPr lang="cs-CZ" altLang="cs-CZ" sz="1900" b="1" dirty="0"/>
              <a:t>menší odolnost vůči škrábancům</a:t>
            </a:r>
          </a:p>
          <a:p>
            <a:pPr eaLnBrk="1" hangingPunct="1"/>
            <a:r>
              <a:rPr lang="cs-CZ" altLang="cs-CZ" sz="1900" b="1" dirty="0" err="1"/>
              <a:t>Jednorychlostní</a:t>
            </a:r>
            <a:r>
              <a:rPr lang="cs-CZ" altLang="cs-CZ" sz="1900" dirty="0"/>
              <a:t> mechaniky  zvládne datový tok cca </a:t>
            </a:r>
            <a:r>
              <a:rPr lang="cs-CZ" altLang="cs-CZ" sz="1900" b="1" dirty="0"/>
              <a:t>4,5 </a:t>
            </a:r>
            <a:r>
              <a:rPr lang="cs-CZ" altLang="cs-CZ" sz="1900" b="1" dirty="0" err="1"/>
              <a:t>MB/s</a:t>
            </a:r>
            <a:r>
              <a:rPr lang="cs-CZ" altLang="cs-CZ" sz="1900" dirty="0"/>
              <a:t> za sekundu</a:t>
            </a:r>
          </a:p>
          <a:p>
            <a:pPr eaLnBrk="1" hangingPunct="1"/>
            <a:r>
              <a:rPr lang="cs-CZ" altLang="cs-CZ" sz="1900" dirty="0"/>
              <a:t>U mechaniky 12-rychlostní (to je v současnosti nejvyšší komerčně dostupná rychlost) je dosažitelný datový tok 54 </a:t>
            </a:r>
            <a:r>
              <a:rPr lang="cs-CZ" altLang="cs-CZ" sz="1900" dirty="0" err="1"/>
              <a:t>MB/s</a:t>
            </a:r>
            <a:endParaRPr lang="cs-CZ" altLang="cs-CZ" sz="1900" dirty="0"/>
          </a:p>
          <a:p>
            <a:pPr eaLnBrk="1" hangingPunct="1"/>
            <a:r>
              <a:rPr lang="cs-CZ" altLang="cs-CZ" sz="1900" dirty="0"/>
              <a:t>Při přehrávání videa je datový tok proměnný (v závislosti na kompresi videa a jeho datovém toku)</a:t>
            </a:r>
          </a:p>
          <a:p>
            <a:pPr eaLnBrk="1" hangingPunct="1"/>
            <a:r>
              <a:rPr lang="cs-CZ" altLang="cs-CZ" sz="1900" dirty="0"/>
              <a:t>Pro </a:t>
            </a:r>
            <a:r>
              <a:rPr lang="cs-CZ" altLang="cs-CZ" sz="1900" b="1" dirty="0"/>
              <a:t>HDTV</a:t>
            </a:r>
            <a:r>
              <a:rPr lang="cs-CZ" altLang="cs-CZ" sz="1900" dirty="0"/>
              <a:t> rozlišení (1920x1080) se používal buď zastaralý kodek </a:t>
            </a:r>
            <a:r>
              <a:rPr lang="cs-CZ" altLang="cs-CZ" sz="1900" b="1" dirty="0"/>
              <a:t>MPEG-2</a:t>
            </a:r>
            <a:r>
              <a:rPr lang="cs-CZ" altLang="cs-CZ" sz="1900" dirty="0"/>
              <a:t> (stejně jako u </a:t>
            </a:r>
            <a:r>
              <a:rPr lang="cs-CZ" altLang="cs-CZ" sz="1900" i="1" dirty="0"/>
              <a:t>DVD</a:t>
            </a:r>
            <a:r>
              <a:rPr lang="cs-CZ" altLang="cs-CZ" sz="1900" dirty="0"/>
              <a:t>) nebo novější </a:t>
            </a:r>
            <a:r>
              <a:rPr lang="cs-CZ" altLang="cs-CZ" sz="1900" b="1" dirty="0"/>
              <a:t>H.264 </a:t>
            </a:r>
          </a:p>
          <a:p>
            <a:pPr eaLnBrk="1" hangingPunct="1">
              <a:lnSpc>
                <a:spcPct val="80000"/>
              </a:lnSpc>
            </a:pPr>
            <a:endParaRPr lang="cs-CZ" altLang="cs-CZ" sz="19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B5DAB36-A4FD-48FC-A23B-983B902E3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cs-CZ" altLang="cs-CZ"/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id="{DC015662-7EAC-4165-AFFF-C120294679F4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65175"/>
            <a:ext cx="9144000" cy="56102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>
            <a:extLst>
              <a:ext uri="{FF2B5EF4-FFF2-40B4-BE49-F238E27FC236}">
                <a16:creationId xmlns:a16="http://schemas.microsoft.com/office/drawing/2014/main" id="{73083FAB-F68A-4094-AE37-5BE0AE84A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CD - kódování</a:t>
            </a:r>
          </a:p>
        </p:txBody>
      </p:sp>
      <p:sp>
        <p:nvSpPr>
          <p:cNvPr id="8195" name="Zástupný obsah 2">
            <a:extLst>
              <a:ext uri="{FF2B5EF4-FFF2-40B4-BE49-F238E27FC236}">
                <a16:creationId xmlns:a16="http://schemas.microsoft.com/office/drawing/2014/main" id="{4D75E4FA-B2AE-4ACB-AB18-EA1401E13E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1800"/>
              <a:t>Nakonec se ještě každý bajt znovu zakóduje kódem </a:t>
            </a:r>
            <a:r>
              <a:rPr lang="cs-CZ" altLang="cs-CZ" sz="1800" b="1"/>
              <a:t>EFM</a:t>
            </a:r>
          </a:p>
          <a:p>
            <a:pPr eaLnBrk="1" hangingPunct="1"/>
            <a:r>
              <a:rPr lang="cs-CZ" altLang="cs-CZ" sz="1800" b="1"/>
              <a:t>EFM</a:t>
            </a:r>
            <a:r>
              <a:rPr lang="cs-CZ" altLang="cs-CZ" sz="1800"/>
              <a:t> – eight-to-fourteen modulation (8b14b)</a:t>
            </a:r>
          </a:p>
          <a:p>
            <a:pPr eaLnBrk="1" hangingPunct="1"/>
            <a:r>
              <a:rPr lang="cs-CZ" altLang="cs-CZ" sz="1800"/>
              <a:t>Každý bajt (</a:t>
            </a:r>
            <a:r>
              <a:rPr lang="cs-CZ" altLang="cs-CZ" sz="1800" b="1"/>
              <a:t>8bitů</a:t>
            </a:r>
            <a:r>
              <a:rPr lang="cs-CZ" altLang="cs-CZ" sz="1800"/>
              <a:t>) je překódován na </a:t>
            </a:r>
            <a:r>
              <a:rPr lang="cs-CZ" altLang="cs-CZ" sz="1800" b="1"/>
              <a:t>14 bitů</a:t>
            </a:r>
          </a:p>
          <a:p>
            <a:pPr eaLnBrk="1" hangingPunct="1"/>
            <a:r>
              <a:rPr lang="cs-CZ" altLang="cs-CZ" sz="1800"/>
              <a:t>Každých 14 jedniček a nul na CD tak tvoří 1B, což částečně umožňuje detekci chyb na nejnižší úrovni</a:t>
            </a:r>
          </a:p>
          <a:p>
            <a:pPr eaLnBrk="1" hangingPunct="1"/>
            <a:r>
              <a:rPr lang="cs-CZ" altLang="cs-CZ" sz="1800"/>
              <a:t>EFM kód vytváří pouze takové kombinace, kde mezi dvěma jedničkami jsou vždy 1 až 3 nuly</a:t>
            </a:r>
          </a:p>
          <a:p>
            <a:pPr eaLnBrk="1" hangingPunct="1"/>
            <a:endParaRPr lang="cs-CZ" altLang="cs-CZ" sz="1800"/>
          </a:p>
          <a:p>
            <a:pPr eaLnBrk="1" hangingPunct="1"/>
            <a:r>
              <a:rPr lang="cs-CZ" altLang="cs-CZ" sz="1800"/>
              <a:t>Díky několikastupňovému kódování dat (bajty EFM kódem + bloky dat CIRC kódem + prokládání dat + zabezpečení celého sektoru 304 B bajtovým kontrolním kódem) je CD dobře odolné vůči chybám při čtení – část CD můžete klidně přelepit samolepkou a o zakrytá data při tom nepřijdete, dají se dopočítat</a:t>
            </a:r>
          </a:p>
          <a:p>
            <a:endParaRPr lang="cs-CZ" altLang="cs-CZ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C483214-1A7B-484B-AB8A-290BEF385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cs-CZ" altLang="cs-CZ"/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2CBAE0D2-11C9-4915-9ABF-B06547BE85A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19263"/>
            <a:ext cx="8507413" cy="4230687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FC35B6A-F0EB-4301-9DAB-C44ECC6D2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Používané zkratky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ACC4FAB-3CBE-4395-9BF4-CF4C94CA9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2800" dirty="0"/>
              <a:t>BD-ROM – disk pouze pro čtení </a:t>
            </a:r>
          </a:p>
          <a:p>
            <a:pPr eaLnBrk="1" hangingPunct="1"/>
            <a:r>
              <a:rPr lang="cs-CZ" altLang="cs-CZ" sz="2800" dirty="0"/>
              <a:t>BD-R – disk k jednorázovému zápisu </a:t>
            </a:r>
          </a:p>
          <a:p>
            <a:pPr eaLnBrk="1" hangingPunct="1"/>
            <a:r>
              <a:rPr lang="cs-CZ" altLang="cs-CZ" sz="2800" dirty="0"/>
              <a:t>BD-RE – přepisovatelný disk </a:t>
            </a:r>
          </a:p>
          <a:p>
            <a:pPr eaLnBrk="1" hangingPunct="1"/>
            <a:endParaRPr lang="cs-CZ" altLang="cs-CZ" sz="2800" dirty="0"/>
          </a:p>
          <a:p>
            <a:pPr eaLnBrk="1" hangingPunct="1"/>
            <a:r>
              <a:rPr lang="cs-CZ" altLang="cs-CZ" sz="2800" dirty="0"/>
              <a:t>Klesající cena </a:t>
            </a:r>
            <a:r>
              <a:rPr lang="cs-CZ" altLang="cs-CZ" sz="2800" dirty="0" err="1"/>
              <a:t>flash</a:t>
            </a:r>
            <a:r>
              <a:rPr lang="cs-CZ" altLang="cs-CZ" sz="2800" dirty="0"/>
              <a:t> pamětí a pevných disků způsobuje stále nižší prodej a využívání optických medií a zejména BD disků</a:t>
            </a:r>
          </a:p>
          <a:p>
            <a:pPr eaLnBrk="1" hangingPunct="1"/>
            <a:r>
              <a:rPr lang="cs-CZ" altLang="cs-CZ" sz="2800" dirty="0"/>
              <a:t>Budoucnost této technologie je nejistá</a:t>
            </a:r>
          </a:p>
          <a:p>
            <a:pPr eaLnBrk="1" hangingPunct="1"/>
            <a:r>
              <a:rPr lang="cs-CZ" altLang="cs-CZ" sz="2800" dirty="0"/>
              <a:t>Do technologie budoucnosti </a:t>
            </a:r>
            <a:r>
              <a:rPr lang="cs-CZ" altLang="cs-CZ" sz="2800" b="1" dirty="0"/>
              <a:t>HVD</a:t>
            </a:r>
            <a:r>
              <a:rPr lang="cs-CZ" altLang="cs-CZ" sz="2800" dirty="0"/>
              <a:t> se firmám nechce investovat a její vývoj zamrzl</a:t>
            </a:r>
          </a:p>
          <a:p>
            <a:pPr eaLnBrk="1" hangingPunct="1"/>
            <a:endParaRPr lang="cs-CZ" altLang="cs-CZ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2F60E03-CE00-45AD-9F15-F41567B96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HVD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573C81B-05EB-4A90-BA2B-6874D413F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4114800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900" b="1"/>
              <a:t>Holographic Versatile Disc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/>
              <a:t>Využívá technologie známou jako kolineární</a:t>
            </a:r>
            <a:r>
              <a:rPr lang="cs-CZ" altLang="cs-CZ" sz="1900" b="1"/>
              <a:t> holografie</a:t>
            </a:r>
            <a:r>
              <a:rPr lang="cs-CZ" altLang="cs-CZ" sz="1900"/>
              <a:t>, kdy </a:t>
            </a:r>
            <a:r>
              <a:rPr lang="cs-CZ" altLang="cs-CZ" sz="1900" b="1"/>
              <a:t>dva lasery</a:t>
            </a:r>
            <a:r>
              <a:rPr lang="cs-CZ" altLang="cs-CZ" sz="1900"/>
              <a:t>, jeden červený a jeden modrozelený spolu interferují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/>
              <a:t>běžné medium má zapis "plochý" (CD, DVD, HD-DVD, BLU-RAY)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/>
              <a:t>na HVD se zapisuje trojrozměrně  - záznam probíhá nejen na ploše záznamové vrstvy, ale i v její hloubce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/>
              <a:t>Současné technologie umožňují záznam 500 GB na jeden disk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900"/>
              <a:t>Do budoucna se předpokládá a kapacitou okolo 4 TB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4C98F2CD-8E95-444E-BBC1-0F44E456E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844675"/>
            <a:ext cx="3889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913C31B-894D-46A2-B056-A847E6BB2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Životnost CD, DVD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E89AC92-A363-4C91-B946-94A463DFC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2000" dirty="0"/>
              <a:t>Skutečnou životnost lisovaných CD zatím nikdo nezná – první CD vyrobená před třiceti lety stále bez problémů fungují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000" dirty="0"/>
              <a:t>Pokusy v extrémních laboratorních zátěžových testech naznačují životnost přes 200 let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000" dirty="0"/>
              <a:t>Životnost disku ovlivňuje především zacházení s ním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000" dirty="0"/>
              <a:t>I lisované CD se může při nevhodném zacházení po několika měsících stát nečitelné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000" dirty="0"/>
              <a:t>Životnost lisovaného CD nejvíce ovlivňuje teplo a vlhkost (může způsobit korozi), ohýbání (mikroskopické praskliny reflexivní vrstvy) a podélné škrábance (ztráta velmi dlouhého úseku dat)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000" dirty="0"/>
              <a:t>Nejzranitelnější je disk z rubové strany (ze strany „nahoře“ při vkládání do mechaniky), protože zde není tlustý ochranný lak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2000" dirty="0"/>
              <a:t>Lisovaná DVD jsou o něco málo méně odolnější než CD (důvodem je nižší tloušťka plastová průhledné ochranné vrstvy na spodní straně disku a tím nižší odolnost proti poškrábání a vyšší hustota záznamu)</a:t>
            </a:r>
          </a:p>
          <a:p>
            <a:pPr eaLnBrk="1" hangingPunct="1">
              <a:lnSpc>
                <a:spcPct val="80000"/>
              </a:lnSpc>
            </a:pPr>
            <a:endParaRPr lang="cs-CZ" altLang="cs-CZ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7D85B54-D3C3-464F-AE76-051F618F7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Životnost CD-R, DVD-R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841925C-EFEF-4BCD-B8AD-44D65D2AA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100"/>
              <a:t>Životnost vypalovaných disků je odhadována na 30-100 let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/>
              <a:t>Velký vliv na životnost má zacházení s diskem, teplota a vlhkost při skladování a zejména ochrana před světlem a UV zářením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/>
              <a:t>UV záření dokáže narušit barvivo reflexní vrstvy a snížit kontrast mezi vypálenými pity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/>
              <a:t>Běžná CD-R, DVD</a:t>
            </a:r>
            <a:r>
              <a:rPr lang="en-US" altLang="cs-CZ" sz="2100">
                <a:cs typeface="Arial" panose="020B0604020202020204" pitchFamily="34" charset="0"/>
              </a:rPr>
              <a:t>±</a:t>
            </a:r>
            <a:r>
              <a:rPr lang="cs-CZ" altLang="cs-CZ" sz="2100">
                <a:cs typeface="Arial" panose="020B0604020202020204" pitchFamily="34" charset="0"/>
              </a:rPr>
              <a:t>R přežijí na přímém slunečním světle maximálně půl roku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>
                <a:cs typeface="Arial" panose="020B0604020202020204" pitchFamily="34" charset="0"/>
              </a:rPr>
              <a:t>U nekvalitních disků může být problémem vnitřní koroze – chemická reakce mezi jednotlivými vrstvami „sendviče“, kterým je disk tvořen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>
                <a:cs typeface="Arial" panose="020B0604020202020204" pitchFamily="34" charset="0"/>
              </a:rPr>
              <a:t>Pamatuje: Každým dotekem disku, nepatrným ohnutím, vyjmutím z krabičky, vložením do přehravače, se nevratně stávají nečitelnými stovku pitů</a:t>
            </a:r>
            <a:endParaRPr lang="en-US" altLang="cs-CZ" sz="21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C32C1D-2B04-44B7-895B-E149352AA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Životnost RW disků (CD-RW, DVD</a:t>
            </a:r>
            <a:r>
              <a:rPr lang="en-US" altLang="cs-CZ">
                <a:cs typeface="Arial" panose="020B0604020202020204" pitchFamily="34" charset="0"/>
              </a:rPr>
              <a:t>±</a:t>
            </a:r>
            <a:r>
              <a:rPr lang="cs-CZ" altLang="cs-CZ">
                <a:cs typeface="Arial" panose="020B0604020202020204" pitchFamily="34" charset="0"/>
              </a:rPr>
              <a:t>RW)</a:t>
            </a:r>
            <a:endParaRPr lang="en-US" altLang="cs-CZ">
              <a:cs typeface="Arial" panose="020B0604020202020204" pitchFamily="34" charset="0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A9396BE-5FF4-46D0-91B9-DBF76338C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RW disky jsou odolnější vůči působení UV záření (v podstatě jim nevadí, pity zde nejsou zaznamenány jako rozdíl reflexivity barviva, ale jako změna fáze </a:t>
            </a:r>
            <a:r>
              <a:rPr lang="cs-CZ" altLang="cs-CZ" sz="2100" dirty="0" err="1"/>
              <a:t>krystalická-amorfní</a:t>
            </a:r>
            <a:r>
              <a:rPr lang="cs-CZ" altLang="cs-CZ" sz="21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Jsou ale méně odolné proti poškrábání, protože obecně již po vypálení obsahují více chyb (médium stárne, v materiálu vznikají opakovaným zahříváním při vypalování nevratné trhlinky a defekty)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RW disky jsou vyrobeny z méně stabilních materiálu – tzn. degenerují více bez vnější příčiny pouze působením času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U těchto disků se nepředpokládá jejich použití pro dlouhodobou archivaci dat, ale spíše pro krátkodobé opakované uložení různých dat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7256898-5491-4F90-A927-11ECF28FE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cs-CZ" altLang="cs-CZ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CEFB156-B4E5-4653-A87E-3314D8ADA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100" b="1" dirty="0"/>
              <a:t>Je pro životnost média směrodatné, jaká data jsou na něm uložena (hudba, datové soubory apod.)?</a:t>
            </a:r>
            <a:br>
              <a:rPr lang="cs-CZ" altLang="cs-CZ" sz="2100" dirty="0"/>
            </a:br>
            <a:endParaRPr lang="cs-CZ" altLang="cs-CZ" sz="21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U DVD nosičů, z principu, ne, jelikož zápis zde probíhá vždy v témže formátu, s jednotnou technologií pro opravu chyb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V případě CD-R existuje větší množství formátů zápisu, které se liší úrovní chybové korekce. Například při čtení dat z média, které je zapsáno jako datové, probíhají procedury pro detekci a opravy chyb, zatímco u hudebního CD nikoliv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1A9414A-80BB-4826-80B2-975C3A1F9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cs-CZ" altLang="cs-CZ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ED1E389-FBDA-4665-BCC5-4402575DA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80000"/>
              </a:lnSpc>
            </a:pPr>
            <a:r>
              <a:rPr lang="cs-CZ" altLang="cs-CZ" sz="1900" b="1"/>
              <a:t>Jaká je nejčastější příčina poškození dat na optických nosičích?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cs-CZ" altLang="cs-CZ" sz="1900" b="1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cs-CZ" altLang="cs-CZ" sz="1900" b="1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cs-CZ" altLang="cs-CZ" sz="1900" b="1"/>
              <a:t>Poškození způsobené uživatelem</a:t>
            </a:r>
            <a:r>
              <a:rPr lang="cs-CZ" altLang="cs-CZ" sz="1900"/>
              <a:t>, jako jsou škrábance, otisky prstů a další vady způsobené fyzickou manipulací s médiem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cs-CZ" altLang="cs-CZ" sz="1900" b="1"/>
              <a:t>Nevhodné skladování</a:t>
            </a:r>
            <a:r>
              <a:rPr lang="cs-CZ" altLang="cs-CZ" sz="1900"/>
              <a:t> - například v autě, kde je horko, nebo na místě vystaveném přímému slunečnímu svitu - tím dochází k rozkladu záznamové vrstvy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cs-CZ" altLang="cs-CZ" sz="1900" b="1"/>
              <a:t>Kvalita vypálení</a:t>
            </a:r>
            <a:r>
              <a:rPr lang="cs-CZ" altLang="cs-CZ" sz="1900"/>
              <a:t> bývá často nedostatečná, a to jak z důvodu vadných vypalovaček, příliš vysokých rychlostí zápisu, tak i tím, že ne všechna média jsou výrobcem té které vypalovačky otestována 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cs-CZ" altLang="cs-CZ" sz="1900" b="1"/>
              <a:t>Chyby v médiích</a:t>
            </a:r>
            <a:r>
              <a:rPr lang="cs-CZ" altLang="cs-CZ" sz="1900"/>
              <a:t>, které vznikly již při samotné výrobě, sehrávají taktéž svou roli. Typické je například špatné těsnění jednotlivých vrstev, které způsobí, že kyslík z ovzduší se dostane do záznamové či reflekční vrstvy a ta následkem toho koroduje</a:t>
            </a:r>
          </a:p>
          <a:p>
            <a:pPr marL="571500" indent="-571500" eaLnBrk="1" hangingPunct="1">
              <a:lnSpc>
                <a:spcPct val="80000"/>
              </a:lnSpc>
            </a:pPr>
            <a:endParaRPr lang="cs-CZ" altLang="cs-CZ" sz="19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8456B5A-78CE-4AD6-9A63-2E67DB8D9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Kontrolní otázky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4B0FF4F-EAC5-481A-AB09-FD9011ED0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517896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cs-CZ" altLang="cs-CZ" sz="1300" dirty="0"/>
              <a:t>Kolik stop obsahuje CD ? </a:t>
            </a:r>
            <a:r>
              <a:rPr lang="cs-CZ" altLang="cs-CZ" sz="1300" b="1" dirty="0"/>
              <a:t>jednu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Na poloprázdném CD disku se záznam nachází blíže ke středu nebo blíže k obvodu ? </a:t>
            </a:r>
            <a:r>
              <a:rPr lang="cs-CZ" altLang="cs-CZ" sz="1300" b="1" dirty="0"/>
              <a:t>Ke středu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Jaký průměr a tloušťku má CD, DVD, </a:t>
            </a:r>
            <a:r>
              <a:rPr lang="cs-CZ" altLang="cs-CZ" sz="1300" dirty="0" err="1"/>
              <a:t>BluRay</a:t>
            </a:r>
            <a:r>
              <a:rPr lang="cs-CZ" altLang="cs-CZ" sz="1300" dirty="0"/>
              <a:t> ? </a:t>
            </a:r>
            <a:r>
              <a:rPr lang="cs-CZ" altLang="cs-CZ" sz="1300" b="1" dirty="0"/>
              <a:t>12 cm, 1.2 mm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Jakou barvu má laser, který čte data z CD ? </a:t>
            </a:r>
            <a:r>
              <a:rPr lang="cs-CZ" altLang="cs-CZ" sz="1300" b="1" dirty="0"/>
              <a:t>infračervený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Jakou barvu má laser, který čte data z DVD ? </a:t>
            </a:r>
            <a:r>
              <a:rPr lang="cs-CZ" altLang="cs-CZ" sz="1300" b="1" dirty="0"/>
              <a:t>červený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Jakou barvu má laser, který čte data z Blu-Ray ? </a:t>
            </a:r>
            <a:r>
              <a:rPr lang="cs-CZ" altLang="cs-CZ" sz="1300" b="1" dirty="0"/>
              <a:t>modrý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Kolik užitečných bajtů je uloženo v jednom sektoru datového CD disku ? </a:t>
            </a:r>
            <a:r>
              <a:rPr lang="cs-CZ" altLang="cs-CZ" sz="1300" b="1" dirty="0"/>
              <a:t>2048 B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Kolik užitečných bajtů nesoucích informaci o zvuku je uloženo v jednom sektoru CD disku ? </a:t>
            </a:r>
            <a:r>
              <a:rPr lang="cs-CZ" altLang="cs-CZ" sz="1300" b="1" dirty="0"/>
              <a:t>2352 B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Kolik užitečných bajtů je uloženo v jednom sektoru datového DVD disku ?</a:t>
            </a:r>
            <a:r>
              <a:rPr lang="cs-CZ" altLang="cs-CZ" sz="1300" b="1" dirty="0"/>
              <a:t> 2048 B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Kolik užitečných bajtů je uloženo v jednom sektoru video DVD disku ?</a:t>
            </a:r>
            <a:r>
              <a:rPr lang="cs-CZ" altLang="cs-CZ" sz="1300" b="1" dirty="0"/>
              <a:t> 2048 B</a:t>
            </a:r>
            <a:endParaRPr lang="cs-CZ" altLang="cs-CZ" sz="1300" dirty="0"/>
          </a:p>
          <a:p>
            <a:pPr>
              <a:lnSpc>
                <a:spcPct val="80000"/>
              </a:lnSpc>
            </a:pPr>
            <a:r>
              <a:rPr lang="cs-CZ" altLang="cs-CZ" sz="1300" dirty="0"/>
              <a:t>Jak byla stanovena základní 1x rychlost pro čtení CD disku ? </a:t>
            </a:r>
            <a:r>
              <a:rPr lang="cs-CZ" altLang="cs-CZ" sz="1300" b="1" dirty="0"/>
              <a:t>Musí umět z libovolného místa přečíst 75 sektorů, 150 KB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Jak byla stanovena základní 1x rychlost pro čtení DVD disku ? </a:t>
            </a:r>
            <a:r>
              <a:rPr lang="cs-CZ" altLang="cs-CZ" sz="1300" b="1" dirty="0"/>
              <a:t>Maximální datový tok na 1 sekundu (10 000 </a:t>
            </a:r>
            <a:r>
              <a:rPr lang="cs-CZ" altLang="cs-CZ" sz="1300" b="1" dirty="0" err="1"/>
              <a:t>Kb</a:t>
            </a:r>
            <a:r>
              <a:rPr lang="cs-CZ" altLang="cs-CZ" sz="1300" b="1" dirty="0"/>
              <a:t>/s + 1000 </a:t>
            </a:r>
            <a:r>
              <a:rPr lang="cs-CZ" altLang="cs-CZ" sz="1300" b="1" dirty="0" err="1"/>
              <a:t>Kb</a:t>
            </a:r>
            <a:r>
              <a:rPr lang="cs-CZ" altLang="cs-CZ" sz="1300" b="1" dirty="0"/>
              <a:t>/s = 1350 KB/s.) 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Jaký nejvyšší datový tok je dosažitelný při čtení datového CD disku 52-rychlostní mechanikou ? </a:t>
            </a:r>
            <a:r>
              <a:rPr lang="cs-CZ" altLang="cs-CZ" sz="1300" b="1" dirty="0"/>
              <a:t>52*75*2KB = 7800 KB/s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Umí 48x rychlostní CD mechanika číst data z disku touto rychlostí v kterémkoliv místě ? Vysvětlete situaci. </a:t>
            </a:r>
            <a:r>
              <a:rPr lang="cs-CZ" altLang="cs-CZ" sz="1300" b="1" dirty="0"/>
              <a:t>Bude používat CAV a tedy nejvyšší rychlost čtení bude na konci stopy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Jak je uložena na CD jedna sekunda zvuku ? </a:t>
            </a:r>
            <a:r>
              <a:rPr lang="cs-CZ" altLang="cs-CZ" sz="1300" b="1" dirty="0"/>
              <a:t>176400 bajtů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Co je to CIRC ? </a:t>
            </a:r>
            <a:r>
              <a:rPr lang="cs-CZ" altLang="cs-CZ" sz="1300" b="1" dirty="0" err="1"/>
              <a:t>Samoopravný</a:t>
            </a:r>
            <a:r>
              <a:rPr lang="cs-CZ" altLang="cs-CZ" sz="1300" b="1" dirty="0"/>
              <a:t> kód s prokládáním 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Co je to EFM ? </a:t>
            </a:r>
            <a:r>
              <a:rPr lang="cs-CZ" altLang="cs-CZ" sz="1300" b="1" dirty="0"/>
              <a:t>8b14b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Co je to pit a </a:t>
            </a:r>
            <a:r>
              <a:rPr lang="cs-CZ" altLang="cs-CZ" sz="1300" dirty="0" err="1"/>
              <a:t>land</a:t>
            </a:r>
            <a:r>
              <a:rPr lang="cs-CZ" altLang="cs-CZ" sz="1300" dirty="0"/>
              <a:t> a jak je lze laserem detekovat ?  - </a:t>
            </a:r>
            <a:r>
              <a:rPr lang="cs-CZ" altLang="cs-CZ" sz="1300" b="1" dirty="0"/>
              <a:t>pit – vylisovaný důlek či vylisované barvivo či změněná slitina zahřátím, </a:t>
            </a:r>
            <a:r>
              <a:rPr lang="cs-CZ" altLang="cs-CZ" sz="1300" b="1" dirty="0" err="1"/>
              <a:t>land</a:t>
            </a:r>
            <a:r>
              <a:rPr lang="cs-CZ" altLang="cs-CZ" sz="1300" b="1" dirty="0"/>
              <a:t> – místo, kde není pit</a:t>
            </a:r>
            <a:r>
              <a:rPr lang="cs-CZ" altLang="cs-CZ" sz="1300" dirty="0"/>
              <a:t> 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Co je to matrice a patrice lisovaného disku ? – </a:t>
            </a:r>
            <a:r>
              <a:rPr lang="cs-CZ" altLang="cs-CZ" sz="1300" b="1" dirty="0"/>
              <a:t>matrice slouží k lisování, patrice je to, z čeho odleju matrici</a:t>
            </a:r>
          </a:p>
          <a:p>
            <a:pPr>
              <a:lnSpc>
                <a:spcPct val="80000"/>
              </a:lnSpc>
            </a:pPr>
            <a:r>
              <a:rPr lang="cs-CZ" altLang="cs-CZ" sz="1300" dirty="0"/>
              <a:t>Co je to CLV a CAV ? – </a:t>
            </a:r>
            <a:r>
              <a:rPr lang="cs-CZ" altLang="cs-CZ" sz="1300" b="1" dirty="0" err="1"/>
              <a:t>Constant</a:t>
            </a:r>
            <a:r>
              <a:rPr lang="cs-CZ" altLang="cs-CZ" sz="1300" b="1" dirty="0"/>
              <a:t> </a:t>
            </a:r>
            <a:r>
              <a:rPr lang="cs-CZ" altLang="cs-CZ" sz="1300" b="1" dirty="0" err="1"/>
              <a:t>lenght</a:t>
            </a:r>
            <a:r>
              <a:rPr lang="cs-CZ" altLang="cs-CZ" sz="1300" b="1" dirty="0"/>
              <a:t> </a:t>
            </a:r>
            <a:r>
              <a:rPr lang="cs-CZ" altLang="cs-CZ" sz="1300" b="1" dirty="0" err="1"/>
              <a:t>velocity</a:t>
            </a:r>
            <a:r>
              <a:rPr lang="cs-CZ" altLang="cs-CZ" sz="1300" b="1" dirty="0"/>
              <a:t> – stejná rychlost čtení, různá rychlost otáček; </a:t>
            </a:r>
            <a:r>
              <a:rPr lang="cs-CZ" altLang="cs-CZ" sz="1300" b="1" dirty="0" err="1"/>
              <a:t>constant</a:t>
            </a:r>
            <a:r>
              <a:rPr lang="cs-CZ" altLang="cs-CZ" sz="1300" b="1" dirty="0"/>
              <a:t> </a:t>
            </a:r>
            <a:r>
              <a:rPr lang="cs-CZ" altLang="cs-CZ" sz="1300" b="1" dirty="0" err="1"/>
              <a:t>angle</a:t>
            </a:r>
            <a:r>
              <a:rPr lang="cs-CZ" altLang="cs-CZ" sz="1300" b="1" dirty="0"/>
              <a:t> </a:t>
            </a:r>
            <a:r>
              <a:rPr lang="cs-CZ" altLang="cs-CZ" sz="1300" b="1" dirty="0" err="1"/>
              <a:t>velocity</a:t>
            </a:r>
            <a:r>
              <a:rPr lang="cs-CZ" altLang="cs-CZ" sz="1300" b="1" dirty="0"/>
              <a:t> – není stejná rychlost čtení, ale stejná rychlost otáček</a:t>
            </a:r>
          </a:p>
          <a:p>
            <a:pPr>
              <a:lnSpc>
                <a:spcPct val="80000"/>
              </a:lnSpc>
            </a:pPr>
            <a:endParaRPr lang="cs-CZ" altLang="cs-CZ" sz="1300" dirty="0"/>
          </a:p>
          <a:p>
            <a:pPr>
              <a:lnSpc>
                <a:spcPct val="80000"/>
              </a:lnSpc>
            </a:pPr>
            <a:endParaRPr lang="cs-CZ" altLang="cs-CZ" sz="1300" dirty="0"/>
          </a:p>
          <a:p>
            <a:pPr>
              <a:lnSpc>
                <a:spcPct val="80000"/>
              </a:lnSpc>
            </a:pPr>
            <a:endParaRPr lang="cs-CZ" altLang="cs-CZ" sz="1300" dirty="0"/>
          </a:p>
          <a:p>
            <a:pPr>
              <a:lnSpc>
                <a:spcPct val="80000"/>
              </a:lnSpc>
            </a:pPr>
            <a:endParaRPr lang="cs-CZ" altLang="cs-CZ" sz="1300" dirty="0"/>
          </a:p>
          <a:p>
            <a:pPr>
              <a:lnSpc>
                <a:spcPct val="80000"/>
              </a:lnSpc>
            </a:pPr>
            <a:endParaRPr lang="cs-CZ" altLang="cs-CZ" sz="1300" dirty="0"/>
          </a:p>
          <a:p>
            <a:pPr>
              <a:lnSpc>
                <a:spcPct val="80000"/>
              </a:lnSpc>
            </a:pPr>
            <a:endParaRPr lang="cs-CZ" altLang="cs-CZ" sz="1300" dirty="0"/>
          </a:p>
          <a:p>
            <a:pPr>
              <a:lnSpc>
                <a:spcPct val="80000"/>
              </a:lnSpc>
            </a:pPr>
            <a:endParaRPr lang="cs-CZ" altLang="cs-CZ" sz="13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9DAF9CF-74D8-4D79-9E1D-13D6064CD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Kontrolní otázky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9DBAC38-74F0-4945-A88C-22355F030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cs-CZ" altLang="cs-CZ" sz="1200" dirty="0"/>
              <a:t>Porovnejte kapacitu CD, jednovrstvého DVD a dvouvrstvého DVD. Uveďte kapacitu v obou možných interpretacích významu předpon Mega- a Giga-.</a:t>
            </a:r>
          </a:p>
          <a:p>
            <a:pPr lvl="1">
              <a:lnSpc>
                <a:spcPct val="90000"/>
              </a:lnSpc>
            </a:pPr>
            <a:r>
              <a:rPr lang="cs-CZ" altLang="cs-CZ" sz="1050" b="1" dirty="0"/>
              <a:t>CD – 700 MB (1024)</a:t>
            </a:r>
          </a:p>
          <a:p>
            <a:pPr lvl="1">
              <a:lnSpc>
                <a:spcPct val="90000"/>
              </a:lnSpc>
            </a:pPr>
            <a:r>
              <a:rPr lang="cs-CZ" altLang="cs-CZ" sz="1050" b="1" dirty="0"/>
              <a:t>DVD – 4.7 GB (1000)</a:t>
            </a:r>
          </a:p>
          <a:p>
            <a:pPr lvl="1">
              <a:lnSpc>
                <a:spcPct val="90000"/>
              </a:lnSpc>
            </a:pPr>
            <a:r>
              <a:rPr lang="cs-CZ" altLang="cs-CZ" sz="1050" b="1" dirty="0"/>
              <a:t>DVD (DL) – 8.5 GB (1000)</a:t>
            </a:r>
          </a:p>
          <a:p>
            <a:pPr lvl="1">
              <a:lnSpc>
                <a:spcPct val="90000"/>
              </a:lnSpc>
            </a:pPr>
            <a:r>
              <a:rPr lang="cs-CZ" altLang="cs-CZ" sz="1050" b="1" dirty="0" err="1"/>
              <a:t>Blu-ray</a:t>
            </a:r>
            <a:r>
              <a:rPr lang="cs-CZ" altLang="cs-CZ" sz="1050" b="1" dirty="0"/>
              <a:t> – 25 GB (1000)</a:t>
            </a:r>
          </a:p>
          <a:p>
            <a:pPr lvl="1">
              <a:lnSpc>
                <a:spcPct val="90000"/>
              </a:lnSpc>
            </a:pPr>
            <a:r>
              <a:rPr lang="cs-CZ" altLang="cs-CZ" sz="1050" b="1" dirty="0" err="1"/>
              <a:t>Blu-ray</a:t>
            </a:r>
            <a:r>
              <a:rPr lang="cs-CZ" altLang="cs-CZ" sz="1050" b="1" dirty="0"/>
              <a:t> (DL) – 50 GB (1000)</a:t>
            </a:r>
          </a:p>
          <a:p>
            <a:pPr>
              <a:lnSpc>
                <a:spcPct val="90000"/>
              </a:lnSpc>
            </a:pPr>
            <a:r>
              <a:rPr lang="cs-CZ" altLang="cs-CZ" sz="1200" dirty="0"/>
              <a:t>Co je to OTP a PTP DVD9 ? </a:t>
            </a:r>
            <a:r>
              <a:rPr lang="cs-CZ" altLang="cs-CZ" sz="1200" b="1" dirty="0"/>
              <a:t>DVD9 – lisované dvouvrstvé DVD, OTP - první vrstva začíná u středu, druhá na kraji, PTP – začíná vždy ve středu</a:t>
            </a:r>
          </a:p>
          <a:p>
            <a:pPr>
              <a:lnSpc>
                <a:spcPct val="90000"/>
              </a:lnSpc>
            </a:pPr>
            <a:r>
              <a:rPr lang="cs-CZ" altLang="cs-CZ" sz="1200" dirty="0"/>
              <a:t>Co vzniklo dříve, DVD+R nebo DVD-R a proč ? </a:t>
            </a:r>
            <a:r>
              <a:rPr lang="cs-CZ" altLang="cs-CZ" sz="1200" b="1" dirty="0"/>
              <a:t>DVD-R</a:t>
            </a:r>
          </a:p>
          <a:p>
            <a:pPr>
              <a:lnSpc>
                <a:spcPct val="90000"/>
              </a:lnSpc>
            </a:pPr>
            <a:r>
              <a:rPr lang="cs-CZ" altLang="cs-CZ" sz="1200" dirty="0"/>
              <a:t>Který typ disků je nejvíce citlivý na škodlivé UV záření ? Jednorázově vypálená média </a:t>
            </a:r>
            <a:r>
              <a:rPr lang="cs-CZ" altLang="cs-CZ" sz="1200" b="1" dirty="0"/>
              <a:t>(DVD+R, DVD-R, CD-R)</a:t>
            </a:r>
          </a:p>
          <a:p>
            <a:pPr>
              <a:lnSpc>
                <a:spcPct val="90000"/>
              </a:lnSpc>
            </a:pPr>
            <a:r>
              <a:rPr lang="cs-CZ" altLang="cs-CZ" sz="1200" dirty="0"/>
              <a:t>V čem se liší DVD-RAM od DVD-RW ? – </a:t>
            </a:r>
            <a:r>
              <a:rPr lang="cs-CZ" altLang="cs-CZ" sz="1200" b="1" dirty="0"/>
              <a:t>DVD-RAM má kruhové stopy, vypadá podobně jako disk, lze přepisovat po souborech</a:t>
            </a:r>
          </a:p>
          <a:p>
            <a:pPr>
              <a:lnSpc>
                <a:spcPct val="90000"/>
              </a:lnSpc>
            </a:pPr>
            <a:r>
              <a:rPr lang="cs-CZ" altLang="cs-CZ" sz="1200" dirty="0"/>
              <a:t>Jakým způsobem je dosaženo změn odrazivosti pitu a </a:t>
            </a:r>
            <a:r>
              <a:rPr lang="cs-CZ" altLang="cs-CZ" sz="1200" dirty="0" err="1"/>
              <a:t>landu</a:t>
            </a:r>
            <a:r>
              <a:rPr lang="cs-CZ" altLang="cs-CZ" sz="1200" dirty="0"/>
              <a:t> na RW discích ? – </a:t>
            </a:r>
            <a:r>
              <a:rPr lang="cs-CZ" altLang="cs-CZ" sz="1200" b="1" dirty="0"/>
              <a:t>v místě pitu v amorfním stavu, v místě </a:t>
            </a:r>
            <a:r>
              <a:rPr lang="cs-CZ" altLang="cs-CZ" sz="1200" b="1" dirty="0" err="1"/>
              <a:t>landu</a:t>
            </a:r>
            <a:r>
              <a:rPr lang="cs-CZ" altLang="cs-CZ" sz="1200" b="1" dirty="0"/>
              <a:t> a krystalickém stavu. Přes krystalický stav prochází lépe.</a:t>
            </a:r>
          </a:p>
          <a:p>
            <a:pPr>
              <a:lnSpc>
                <a:spcPct val="90000"/>
              </a:lnSpc>
            </a:pPr>
            <a:r>
              <a:rPr lang="cs-CZ" altLang="cs-CZ" sz="1200" dirty="0"/>
              <a:t>Kolik přepisů je možné provést na RW discích ? </a:t>
            </a:r>
            <a:r>
              <a:rPr lang="cs-CZ" altLang="cs-CZ" sz="1200" b="1" dirty="0"/>
              <a:t>Z jakého důvodu není počet přepisů neomezený ? – 500-1000x, reálně spíše 100x, při opakovaném zahřívání se vytváří trhliny a degradace</a:t>
            </a:r>
          </a:p>
          <a:p>
            <a:pPr>
              <a:lnSpc>
                <a:spcPct val="90000"/>
              </a:lnSpc>
            </a:pPr>
            <a:r>
              <a:rPr lang="cs-CZ" altLang="cs-CZ" sz="1200" dirty="0"/>
              <a:t>Jaký výkon používá laser při čtení a jaký při vypalování disku (přibližně) ? </a:t>
            </a:r>
            <a:r>
              <a:rPr lang="cs-CZ" altLang="cs-CZ" sz="1200" b="1" dirty="0"/>
              <a:t>Při čtení 0.001 W, při vypalování 0.5 W až jednotky</a:t>
            </a:r>
          </a:p>
          <a:p>
            <a:pPr>
              <a:lnSpc>
                <a:spcPct val="90000"/>
              </a:lnSpc>
            </a:pPr>
            <a:endParaRPr lang="cs-CZ" altLang="cs-CZ" sz="1200" dirty="0"/>
          </a:p>
          <a:p>
            <a:pPr>
              <a:lnSpc>
                <a:spcPct val="90000"/>
              </a:lnSpc>
            </a:pPr>
            <a:endParaRPr lang="cs-CZ" altLang="cs-CZ" sz="1200" dirty="0"/>
          </a:p>
          <a:p>
            <a:pPr>
              <a:lnSpc>
                <a:spcPct val="90000"/>
              </a:lnSpc>
            </a:pPr>
            <a:endParaRPr lang="cs-CZ" altLang="cs-CZ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http://www.fi.muni.cz/usr/jkucera/pv109/2003/xkrajic1c.jpg">
            <a:extLst>
              <a:ext uri="{FF2B5EF4-FFF2-40B4-BE49-F238E27FC236}">
                <a16:creationId xmlns:a16="http://schemas.microsoft.com/office/drawing/2014/main" id="{A6A9BFAE-A66B-4CAD-9889-016813BC0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687513"/>
            <a:ext cx="75438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>
            <a:extLst>
              <a:ext uri="{FF2B5EF4-FFF2-40B4-BE49-F238E27FC236}">
                <a16:creationId xmlns:a16="http://schemas.microsoft.com/office/drawing/2014/main" id="{93B3E1AE-90C9-418B-AFC2-2882D59F8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CD - pity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81638BC-90A8-4A0D-9D26-09905455D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0" y="1417638"/>
            <a:ext cx="5035550" cy="473392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600"/>
              <a:t>Záznam je vytvořen v podobě mikroskopických </a:t>
            </a:r>
            <a:r>
              <a:rPr lang="cs-CZ" altLang="cs-CZ" sz="1600" b="1"/>
              <a:t>prohlubní</a:t>
            </a:r>
            <a:r>
              <a:rPr lang="cs-CZ" altLang="cs-CZ" sz="1600"/>
              <a:t> konstantní šířky ale různé délky – </a:t>
            </a:r>
            <a:r>
              <a:rPr lang="cs-CZ" altLang="cs-CZ" sz="1600" b="1"/>
              <a:t>pitů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/>
              <a:t>Hloubka </a:t>
            </a:r>
            <a:r>
              <a:rPr lang="cs-CZ" altLang="cs-CZ" sz="1600" b="1"/>
              <a:t>pitu</a:t>
            </a:r>
            <a:r>
              <a:rPr lang="cs-CZ" altLang="cs-CZ" sz="1600"/>
              <a:t> je 100nm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/>
              <a:t>délka pitu je cca 1-3 mikrometru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/>
              <a:t>Princip čtení spočívá ve </a:t>
            </a:r>
            <a:r>
              <a:rPr lang="cs-CZ" altLang="cs-CZ" sz="1600" b="1"/>
              <a:t>sledování změn odrazivosti reflexního povrchu média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/>
              <a:t>Stopu sleduje </a:t>
            </a:r>
            <a:r>
              <a:rPr lang="cs-CZ" altLang="cs-CZ" sz="1600" b="1"/>
              <a:t>laserový paprsek</a:t>
            </a:r>
            <a:r>
              <a:rPr lang="cs-CZ" altLang="cs-CZ" sz="1600"/>
              <a:t>, který je zaostřen v místě dopadu (odrazu) na průměr 780nm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/>
              <a:t>V místě </a:t>
            </a:r>
            <a:r>
              <a:rPr lang="cs-CZ" altLang="cs-CZ" sz="1600" b="1"/>
              <a:t>prohlubně (pitu)</a:t>
            </a:r>
            <a:r>
              <a:rPr lang="cs-CZ" altLang="cs-CZ" sz="1600"/>
              <a:t> se paprsek odráží velmi </a:t>
            </a:r>
            <a:r>
              <a:rPr lang="cs-CZ" altLang="cs-CZ" sz="1600" b="1"/>
              <a:t>slabě</a:t>
            </a:r>
            <a:r>
              <a:rPr lang="cs-CZ" altLang="cs-CZ" sz="1600"/>
              <a:t> a naopak tam, kde pit není (</a:t>
            </a:r>
            <a:r>
              <a:rPr lang="cs-CZ" altLang="cs-CZ" sz="1600" b="1"/>
              <a:t>land</a:t>
            </a:r>
            <a:r>
              <a:rPr lang="cs-CZ" altLang="cs-CZ" sz="1600"/>
              <a:t>), se paprsek odráží téměř dokonale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/>
              <a:t>Jedničky a nuly nejsou zaznamenány pomocí jednotlivý pitů, ale pomocí </a:t>
            </a:r>
            <a:r>
              <a:rPr lang="cs-CZ" altLang="cs-CZ" sz="1600" b="1"/>
              <a:t>změn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b="1"/>
              <a:t>Jednička</a:t>
            </a:r>
            <a:r>
              <a:rPr lang="cs-CZ" altLang="cs-CZ" sz="1600"/>
              <a:t> = změna (tzn. začátek nebo konec pitu)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 b="1"/>
              <a:t>Nula</a:t>
            </a:r>
            <a:r>
              <a:rPr lang="cs-CZ" altLang="cs-CZ" sz="1600"/>
              <a:t> = žádná změna (tzn. pokračování pitu nebo stopy bez prohlubně)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600"/>
              <a:t>EFM kód vytváří pouze kombinace, kde mezi dvěma jedničkami jsou vždy 1 až 3 nuly – tedy pit nebo mezera má délků 1 až 3 „kroky“</a:t>
            </a:r>
          </a:p>
          <a:p>
            <a:pPr eaLnBrk="1" hangingPunct="1">
              <a:lnSpc>
                <a:spcPct val="90000"/>
              </a:lnSpc>
            </a:pPr>
            <a:endParaRPr lang="cs-CZ" altLang="cs-CZ" sz="15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52CBB97-ACE5-4B3A-8CC4-105DACE03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39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800"/>
          </a:p>
        </p:txBody>
      </p:sp>
      <p:pic>
        <p:nvPicPr>
          <p:cNvPr id="9222" name="Obrázek 2">
            <a:extLst>
              <a:ext uri="{FF2B5EF4-FFF2-40B4-BE49-F238E27FC236}">
                <a16:creationId xmlns:a16="http://schemas.microsoft.com/office/drawing/2014/main" id="{4C4E8CAE-E695-42F3-9DBA-97653B8C8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5313363"/>
            <a:ext cx="3733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0714288-0456-4920-AC59-547536FB5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cs-CZ" altLang="cs-CZ"/>
          </a:p>
        </p:txBody>
      </p:sp>
      <p:pic>
        <p:nvPicPr>
          <p:cNvPr id="10243" name="Picture 4" descr="small">
            <a:extLst>
              <a:ext uri="{FF2B5EF4-FFF2-40B4-BE49-F238E27FC236}">
                <a16:creationId xmlns:a16="http://schemas.microsoft.com/office/drawing/2014/main" id="{D892B5F9-A9FF-4C95-8B18-BBF054065AD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4438" y="1957388"/>
            <a:ext cx="4286250" cy="1355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4" name="Picture 5" descr="smfall">
            <a:extLst>
              <a:ext uri="{FF2B5EF4-FFF2-40B4-BE49-F238E27FC236}">
                <a16:creationId xmlns:a16="http://schemas.microsoft.com/office/drawing/2014/main" id="{090B2F41-83F3-4880-9BB0-9447932DE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508500"/>
            <a:ext cx="4286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BEE2154-4682-489E-AB70-106503562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CD - snímání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3920370-A0FA-4844-A17E-671FA4201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718550" cy="4411662"/>
          </a:xfrm>
        </p:spPr>
        <p:txBody>
          <a:bodyPr/>
          <a:lstStyle/>
          <a:p>
            <a:pPr eaLnBrk="1" hangingPunct="1"/>
            <a:r>
              <a:rPr lang="cs-CZ" altLang="cs-CZ" sz="1600" dirty="0"/>
              <a:t>Používá se k tomu </a:t>
            </a:r>
            <a:r>
              <a:rPr lang="cs-CZ" altLang="cs-CZ" sz="1600" b="1" dirty="0"/>
              <a:t>optická</a:t>
            </a:r>
            <a:r>
              <a:rPr lang="cs-CZ" altLang="cs-CZ" sz="1600" dirty="0"/>
              <a:t> snímací hlava</a:t>
            </a:r>
          </a:p>
          <a:p>
            <a:pPr eaLnBrk="1" hangingPunct="1"/>
            <a:r>
              <a:rPr lang="cs-CZ" altLang="cs-CZ" sz="1600" dirty="0"/>
              <a:t>Čtení CD je </a:t>
            </a:r>
            <a:r>
              <a:rPr lang="cs-CZ" altLang="cs-CZ" sz="1600" b="1" dirty="0"/>
              <a:t>bezkontaktní</a:t>
            </a:r>
            <a:r>
              <a:rPr lang="cs-CZ" altLang="cs-CZ" sz="1600" dirty="0"/>
              <a:t>, nedestruktivní, nedochází k žádnému opotřebení CD čtením (tím bylo CD v době svého vzniku převratné)</a:t>
            </a:r>
          </a:p>
          <a:p>
            <a:pPr eaLnBrk="1" hangingPunct="1"/>
            <a:r>
              <a:rPr lang="cs-CZ" altLang="cs-CZ" sz="1600" dirty="0"/>
              <a:t>Čtecí hlava obsahuje polovodičový </a:t>
            </a:r>
            <a:r>
              <a:rPr lang="cs-CZ" altLang="cs-CZ" sz="1600" b="1" dirty="0"/>
              <a:t>laser</a:t>
            </a:r>
            <a:r>
              <a:rPr lang="cs-CZ" altLang="cs-CZ" sz="1600" dirty="0"/>
              <a:t> o výkonu cca </a:t>
            </a:r>
            <a:r>
              <a:rPr lang="cs-CZ" altLang="cs-CZ" sz="1600" b="1" dirty="0"/>
              <a:t>0,5mW</a:t>
            </a:r>
          </a:p>
          <a:p>
            <a:pPr eaLnBrk="1" hangingPunct="1"/>
            <a:r>
              <a:rPr lang="cs-CZ" altLang="cs-CZ" sz="1600" dirty="0"/>
              <a:t>Laser je  zdrojem infračerveného světla s vlnovou délkou </a:t>
            </a:r>
            <a:r>
              <a:rPr lang="cs-CZ" altLang="cs-CZ" sz="1600" b="1" dirty="0"/>
              <a:t>800 </a:t>
            </a:r>
            <a:r>
              <a:rPr lang="cs-CZ" altLang="cs-CZ" sz="1600" b="1" dirty="0" err="1"/>
              <a:t>nm</a:t>
            </a:r>
            <a:r>
              <a:rPr lang="cs-CZ" altLang="cs-CZ" sz="1600" b="1" dirty="0"/>
              <a:t> </a:t>
            </a:r>
          </a:p>
          <a:p>
            <a:pPr eaLnBrk="1" hangingPunct="1"/>
            <a:r>
              <a:rPr lang="cs-CZ" altLang="cs-CZ" sz="1600" dirty="0"/>
              <a:t>Toto světlo prochází hranolem do zaostřovací optiky, která paprsek soustředí do ohniska dopadu o průměru 780 </a:t>
            </a:r>
            <a:r>
              <a:rPr lang="cs-CZ" altLang="cs-CZ" sz="1600" dirty="0" err="1"/>
              <a:t>nm</a:t>
            </a:r>
            <a:endParaRPr lang="cs-CZ" altLang="cs-CZ" sz="1600" dirty="0"/>
          </a:p>
          <a:p>
            <a:pPr eaLnBrk="1" hangingPunct="1"/>
            <a:r>
              <a:rPr lang="cs-CZ" altLang="cs-CZ" sz="1600" dirty="0"/>
              <a:t>Systém se usměrňuje pomocí </a:t>
            </a:r>
            <a:r>
              <a:rPr lang="cs-CZ" altLang="cs-CZ" sz="1600" b="1" dirty="0"/>
              <a:t>servomotorů</a:t>
            </a:r>
            <a:r>
              <a:rPr lang="cs-CZ" altLang="cs-CZ" sz="1600" dirty="0"/>
              <a:t> </a:t>
            </a:r>
          </a:p>
          <a:p>
            <a:pPr lvl="1" eaLnBrk="1" hangingPunct="1"/>
            <a:r>
              <a:rPr lang="cs-CZ" altLang="cs-CZ" sz="1600" dirty="0"/>
              <a:t>Jeden </a:t>
            </a:r>
            <a:r>
              <a:rPr lang="cs-CZ" altLang="cs-CZ" sz="1600" dirty="0" err="1"/>
              <a:t>servosystém</a:t>
            </a:r>
            <a:r>
              <a:rPr lang="cs-CZ" altLang="cs-CZ" sz="1600" dirty="0"/>
              <a:t> sleduje spirálovou stopu</a:t>
            </a:r>
          </a:p>
          <a:p>
            <a:pPr lvl="1" eaLnBrk="1" hangingPunct="1"/>
            <a:r>
              <a:rPr lang="cs-CZ" altLang="cs-CZ" sz="1600" dirty="0"/>
              <a:t>Druhý </a:t>
            </a:r>
            <a:r>
              <a:rPr lang="cs-CZ" altLang="cs-CZ" sz="1600" dirty="0" err="1"/>
              <a:t>servosystém</a:t>
            </a:r>
            <a:r>
              <a:rPr lang="cs-CZ" altLang="cs-CZ" sz="1600" dirty="0"/>
              <a:t> jemně pohybuje čočkou a ovládá zaostření paprsku a to z toho důvodu, aby se vyloučily nerovnoměrnosti disku</a:t>
            </a:r>
          </a:p>
          <a:p>
            <a:pPr eaLnBrk="1" hangingPunct="1"/>
            <a:r>
              <a:rPr lang="cs-CZ" altLang="cs-CZ" sz="1600" dirty="0"/>
              <a:t>Pro udržení laseru na stopě je obvykle použit tzv. roztrojený paprsek.</a:t>
            </a:r>
          </a:p>
          <a:p>
            <a:pPr eaLnBrk="1" hangingPunct="1"/>
            <a:r>
              <a:rPr lang="cs-CZ" altLang="cs-CZ" sz="1600" dirty="0"/>
              <a:t>Mechanika vysílá tři paralelní světelné svazky, vzniklé rozdělením laserového paprsku přes mřížku </a:t>
            </a:r>
          </a:p>
          <a:p>
            <a:pPr eaLnBrk="1" hangingPunct="1"/>
            <a:r>
              <a:rPr lang="cs-CZ" altLang="cs-CZ" sz="1600" dirty="0"/>
              <a:t>Zatímco dva paprsky, které nesledují stopu jsou odraženy mimo, třetí, jenž přenáší datovou informaci, se vrací k fotocitlivému snímači </a:t>
            </a:r>
          </a:p>
          <a:p>
            <a:pPr eaLnBrk="1" hangingPunct="1"/>
            <a:r>
              <a:rPr lang="cs-CZ" altLang="cs-CZ" sz="1600" dirty="0" err="1"/>
              <a:t>Servo</a:t>
            </a:r>
            <a:r>
              <a:rPr lang="cs-CZ" altLang="cs-CZ" sz="1600" dirty="0"/>
              <a:t> se bude snažit docílit u dvou krajních paprsků konstantního signálu, čímž bude vlastně udržovat laser stále ve stopě.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9D16EBD8-46AF-4CBF-ACB4-8420074C4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29200" y="1719263"/>
            <a:ext cx="3657600" cy="44116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cs-CZ" altLang="cs-CZ" sz="2000" b="1">
                <a:latin typeface="MS Sans Serif"/>
              </a:rPr>
              <a:t>I</a:t>
            </a:r>
            <a:r>
              <a:rPr lang="cs-CZ" altLang="cs-CZ" sz="2000">
                <a:latin typeface="MS Sans Serif"/>
              </a:rPr>
              <a:t>       disk CD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cs-CZ" altLang="cs-CZ" sz="2000" b="1">
                <a:latin typeface="MS Sans Serif"/>
              </a:rPr>
              <a:t>II</a:t>
            </a:r>
            <a:r>
              <a:rPr lang="cs-CZ" altLang="cs-CZ" sz="2000">
                <a:latin typeface="MS Sans Serif"/>
              </a:rPr>
              <a:t>      fokusační systém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cs-CZ" altLang="cs-CZ" sz="2000" b="1">
                <a:latin typeface="MS Sans Serif"/>
              </a:rPr>
              <a:t>III</a:t>
            </a:r>
            <a:r>
              <a:rPr lang="cs-CZ" altLang="cs-CZ" sz="2000">
                <a:latin typeface="MS Sans Serif"/>
              </a:rPr>
              <a:t>    fotodioda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cs-CZ" altLang="cs-CZ" sz="2000" b="1">
                <a:latin typeface="MS Sans Serif"/>
              </a:rPr>
              <a:t>IV</a:t>
            </a:r>
            <a:r>
              <a:rPr lang="cs-CZ" altLang="cs-CZ" sz="2000">
                <a:latin typeface="MS Sans Serif"/>
              </a:rPr>
              <a:t>    kolimátor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cs-CZ" altLang="cs-CZ" sz="2000" b="1">
                <a:latin typeface="MS Sans Serif"/>
              </a:rPr>
              <a:t>V</a:t>
            </a:r>
            <a:r>
              <a:rPr lang="cs-CZ" altLang="cs-CZ" sz="2000">
                <a:latin typeface="MS Sans Serif"/>
              </a:rPr>
              <a:t>     laser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cs-CZ" altLang="cs-CZ" sz="2000" b="1">
                <a:latin typeface="MS Sans Serif"/>
              </a:rPr>
              <a:t>VI</a:t>
            </a:r>
            <a:r>
              <a:rPr lang="cs-CZ" altLang="cs-CZ" sz="2000">
                <a:latin typeface="MS Sans Serif"/>
              </a:rPr>
              <a:t>    hranol s polopropustným</a:t>
            </a:r>
            <a:br>
              <a:rPr lang="cs-CZ" altLang="cs-CZ" sz="2000">
                <a:latin typeface="MS Sans Serif"/>
              </a:rPr>
            </a:br>
            <a:r>
              <a:rPr lang="cs-CZ" altLang="cs-CZ" sz="2000">
                <a:latin typeface="MS Sans Serif"/>
              </a:rPr>
              <a:t>   zrcadlem</a:t>
            </a:r>
            <a:r>
              <a:rPr lang="cs-CZ" altLang="cs-CZ" sz="2000"/>
              <a:t> </a:t>
            </a:r>
          </a:p>
        </p:txBody>
      </p:sp>
      <p:pic>
        <p:nvPicPr>
          <p:cNvPr id="13315" name="Picture 5" descr="princip2">
            <a:extLst>
              <a:ext uri="{FF2B5EF4-FFF2-40B4-BE49-F238E27FC236}">
                <a16:creationId xmlns:a16="http://schemas.microsoft.com/office/drawing/2014/main" id="{79ADEB77-E9A3-4302-90B7-F0D97F47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442118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íť">
  <a:themeElements>
    <a:clrScheme name="Síť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íť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íť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íť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3" ma:contentTypeDescription="Vytvoří nový dokument" ma:contentTypeScope="" ma:versionID="e7bb9269e0f9b83dc4e984bcb7eca1eb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2d0dbfc017c6a72bf426d9c447f5ea1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A19219-CBBB-4B39-8CF7-99845A9A6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3aa7f5-da92-46be-bbd5-752e8d8cf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82F02F-1A98-4527-8D1B-9F19840A4A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4FD66B-4AD5-40CA-8BF9-39823CD30C9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2626</TotalTime>
  <Words>5540</Words>
  <Application>Microsoft Office PowerPoint</Application>
  <PresentationFormat>On-screen Show (4:3)</PresentationFormat>
  <Paragraphs>407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MS Sans Serif</vt:lpstr>
      <vt:lpstr>Wingdings</vt:lpstr>
      <vt:lpstr>Síť</vt:lpstr>
      <vt:lpstr>Optický záznam dat</vt:lpstr>
      <vt:lpstr>CD</vt:lpstr>
      <vt:lpstr>CD sektory</vt:lpstr>
      <vt:lpstr>CD – kódování</vt:lpstr>
      <vt:lpstr>CD - kódování</vt:lpstr>
      <vt:lpstr>CD - pity</vt:lpstr>
      <vt:lpstr>PowerPoint Presentation</vt:lpstr>
      <vt:lpstr>CD - snímání</vt:lpstr>
      <vt:lpstr>PowerPoint Presentation</vt:lpstr>
      <vt:lpstr>PowerPoint Presentation</vt:lpstr>
      <vt:lpstr>CD - otáčky</vt:lpstr>
      <vt:lpstr>CD - otáčky</vt:lpstr>
      <vt:lpstr>CAV mechaniky</vt:lpstr>
      <vt:lpstr>CD – otáčky a rychlosti</vt:lpstr>
      <vt:lpstr>Rychlost čtení</vt:lpstr>
      <vt:lpstr>PowerPoint Presentation</vt:lpstr>
      <vt:lpstr>PowerPoint Presentation</vt:lpstr>
      <vt:lpstr>CAV mechanika</vt:lpstr>
      <vt:lpstr>CLV mechanika</vt:lpstr>
      <vt:lpstr>P-CAV mechanika</vt:lpstr>
      <vt:lpstr>CAV mechanika se dvěma rychlostními stupňi</vt:lpstr>
      <vt:lpstr>CD multibeam</vt:lpstr>
      <vt:lpstr>CD - lisování</vt:lpstr>
      <vt:lpstr>CD - kapacita</vt:lpstr>
      <vt:lpstr>CD - R</vt:lpstr>
      <vt:lpstr>CD-R</vt:lpstr>
      <vt:lpstr>CD - R</vt:lpstr>
      <vt:lpstr>Vypalování</vt:lpstr>
      <vt:lpstr>CD-RW</vt:lpstr>
      <vt:lpstr>CD - RW</vt:lpstr>
      <vt:lpstr>DVD</vt:lpstr>
      <vt:lpstr>DVD - vývoj</vt:lpstr>
      <vt:lpstr>Dvouvrstvé DVD</vt:lpstr>
      <vt:lpstr>Kapacita DVD</vt:lpstr>
      <vt:lpstr>DVD – dvě vrstvy</vt:lpstr>
      <vt:lpstr>DVD Video</vt:lpstr>
      <vt:lpstr>DVD – Rychlost a kapacita</vt:lpstr>
      <vt:lpstr>DVD-R</vt:lpstr>
      <vt:lpstr>DVD - RW</vt:lpstr>
      <vt:lpstr>DVD+… </vt:lpstr>
      <vt:lpstr>DVD+RW</vt:lpstr>
      <vt:lpstr>DVD+R</vt:lpstr>
      <vt:lpstr>DVD-RAM</vt:lpstr>
      <vt:lpstr>DVD+-R DL – DVD9</vt:lpstr>
      <vt:lpstr>DVD mechanika</vt:lpstr>
      <vt:lpstr>Odkrytá mechanika během vypalování</vt:lpstr>
      <vt:lpstr>Blu Ray</vt:lpstr>
      <vt:lpstr>Blu-ray</vt:lpstr>
      <vt:lpstr>PowerPoint Presentation</vt:lpstr>
      <vt:lpstr>PowerPoint Presentation</vt:lpstr>
      <vt:lpstr>Používané zkratky</vt:lpstr>
      <vt:lpstr>HVD</vt:lpstr>
      <vt:lpstr>Životnost CD, DVD</vt:lpstr>
      <vt:lpstr>Životnost CD-R, DVD-R</vt:lpstr>
      <vt:lpstr>Životnost RW disků (CD-RW, DVD±RW)</vt:lpstr>
      <vt:lpstr>PowerPoint Presentation</vt:lpstr>
      <vt:lpstr>PowerPoint Presentation</vt:lpstr>
      <vt:lpstr>Kontrolní otázky</vt:lpstr>
      <vt:lpstr>Kontrolní otázky</vt:lpstr>
    </vt:vector>
  </TitlesOfParts>
  <Company>SPSE a VOS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Radek</dc:creator>
  <cp:lastModifiedBy>Čermák Karel</cp:lastModifiedBy>
  <cp:revision>87</cp:revision>
  <dcterms:created xsi:type="dcterms:W3CDTF">2009-04-22T06:28:40Z</dcterms:created>
  <dcterms:modified xsi:type="dcterms:W3CDTF">2023-01-26T18:53:00Z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