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99" r:id="rId2"/>
    <p:sldId id="318" r:id="rId3"/>
    <p:sldId id="317" r:id="rId4"/>
    <p:sldId id="319" r:id="rId5"/>
    <p:sldId id="320" r:id="rId6"/>
    <p:sldId id="300" r:id="rId7"/>
    <p:sldId id="321" r:id="rId8"/>
    <p:sldId id="322" r:id="rId9"/>
    <p:sldId id="316" r:id="rId10"/>
    <p:sldId id="324" r:id="rId11"/>
    <p:sldId id="301" r:id="rId12"/>
    <p:sldId id="302" r:id="rId13"/>
    <p:sldId id="303" r:id="rId14"/>
    <p:sldId id="323" r:id="rId15"/>
    <p:sldId id="306" r:id="rId16"/>
    <p:sldId id="325" r:id="rId17"/>
    <p:sldId id="307" r:id="rId18"/>
    <p:sldId id="308" r:id="rId19"/>
    <p:sldId id="327" r:id="rId20"/>
    <p:sldId id="326" r:id="rId2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C136-0A7B-4A4C-B324-CB31D88D2EA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47861-6E80-4163-8B21-E14E9C887C3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E2FC3-C075-4C4E-AB1F-CB9B74FBD9D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BD9D4-FB2E-45EF-B23E-6D246BAF462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AD89A-91CE-4E06-8304-A5CD5F982E6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D81F-396D-402D-ACCF-1B272A0EF87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CC6A5-23FD-4D8B-A02E-92809EDB5D5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E4560-2ED8-4F24-9861-857874FD195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2828A-6CA2-464D-A400-AFBAEC2B254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63793-E01C-45C1-B9B6-7F6F1C09DA6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88E2-A25D-4331-88A0-C3398132610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A08A6-8B09-4253-9142-305AD0DE118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CF43BCE-23E9-420C-A18B-8F9D315140E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w98jzLPnrQ" TargetMode="External"/><Relationship Id="rId2" Type="http://schemas.openxmlformats.org/officeDocument/2006/relationships/hyperlink" Target="https://www.youtube.com/watch?v=RVgyyIlQyd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33qxgdEwVc" TargetMode="External"/><Relationship Id="rId2" Type="http://schemas.openxmlformats.org/officeDocument/2006/relationships/hyperlink" Target="https://www.youtube.com/watch?v=86_ZMUdhrN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0P4zTtDLJv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D0EhSi-vvc" TargetMode="External"/><Relationship Id="rId2" Type="http://schemas.openxmlformats.org/officeDocument/2006/relationships/hyperlink" Target="https://www.youtube.com/watch?v=ye-C-OOFsX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DQxKoAx_n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GJ_XD-fCs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-QAtN1HA-1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227" y="1484784"/>
            <a:ext cx="8229600" cy="4411662"/>
          </a:xfrm>
        </p:spPr>
        <p:txBody>
          <a:bodyPr/>
          <a:lstStyle/>
          <a:p>
            <a:r>
              <a:rPr lang="cs-CZ" sz="1800" dirty="0"/>
              <a:t>Slouží ke snímání </a:t>
            </a:r>
            <a:r>
              <a:rPr lang="cs-CZ" sz="1800" b="1" dirty="0"/>
              <a:t>statických obrazů </a:t>
            </a:r>
            <a:r>
              <a:rPr lang="cs-CZ" sz="1800" dirty="0"/>
              <a:t>– papír, diapozitiv</a:t>
            </a:r>
          </a:p>
          <a:p>
            <a:r>
              <a:rPr lang="cs-CZ" sz="1800" dirty="0"/>
              <a:t>Scanner obsahuje zdroj světla, který osvětluje snímanou předlohu</a:t>
            </a:r>
          </a:p>
          <a:p>
            <a:r>
              <a:rPr lang="cs-CZ" sz="1800" dirty="0"/>
              <a:t>Scanner obvykle nepoužívá Bayerovu masku, ale tři řady pixelů s filtry tří základních barev a jas a barvu jednotlivých výsledných pixelů vypočítává složitou interpolací</a:t>
            </a:r>
          </a:p>
          <a:p>
            <a:pPr>
              <a:lnSpc>
                <a:spcPct val="80000"/>
              </a:lnSpc>
            </a:pPr>
            <a:endParaRPr lang="cs-CZ" sz="1800" dirty="0"/>
          </a:p>
          <a:p>
            <a:pPr>
              <a:lnSpc>
                <a:spcPct val="80000"/>
              </a:lnSpc>
            </a:pPr>
            <a:r>
              <a:rPr lang="cs-CZ" sz="1800" b="1" dirty="0"/>
              <a:t>Základní parametry</a:t>
            </a:r>
          </a:p>
          <a:p>
            <a:pPr lvl="1"/>
            <a:r>
              <a:rPr lang="cs-CZ" sz="1800" b="1" dirty="0"/>
              <a:t>Rozměr</a:t>
            </a:r>
            <a:r>
              <a:rPr lang="cs-CZ" sz="1800" dirty="0"/>
              <a:t> snímané předlohy (dnes obvykle A4)</a:t>
            </a:r>
          </a:p>
          <a:p>
            <a:pPr lvl="1"/>
            <a:r>
              <a:rPr lang="cs-CZ" sz="1800" b="1" dirty="0"/>
              <a:t>Rozlišení </a:t>
            </a:r>
            <a:r>
              <a:rPr lang="cs-CZ" sz="1800" dirty="0"/>
              <a:t>(běžně až 4800 DPI) DPI = </a:t>
            </a:r>
            <a:r>
              <a:rPr lang="cs-CZ" sz="1800" dirty="0" err="1"/>
              <a:t>dots</a:t>
            </a:r>
            <a:r>
              <a:rPr lang="cs-CZ" sz="1800" dirty="0"/>
              <a:t> per </a:t>
            </a:r>
            <a:r>
              <a:rPr lang="cs-CZ" sz="1800" dirty="0" err="1"/>
              <a:t>inch</a:t>
            </a:r>
            <a:endParaRPr lang="cs-CZ" sz="1800" dirty="0"/>
          </a:p>
          <a:p>
            <a:pPr lvl="1"/>
            <a:r>
              <a:rPr lang="cs-CZ" sz="1800" b="1" dirty="0"/>
              <a:t>Barevná hloubka </a:t>
            </a:r>
            <a:r>
              <a:rPr lang="cs-CZ" sz="1800" dirty="0"/>
              <a:t>(běžně 48 bitů, tj. 16 bitů na jeden barevný kanál)</a:t>
            </a:r>
          </a:p>
          <a:p>
            <a:pPr lvl="1"/>
            <a:r>
              <a:rPr lang="cs-CZ" sz="1800" b="1" dirty="0" err="1"/>
              <a:t>Denzita</a:t>
            </a:r>
            <a:r>
              <a:rPr lang="cs-CZ" sz="1800" dirty="0"/>
              <a:t> – vyjadřuje schopnost snímat černou plochu s jemnou tmavou kresbou a zároveň zachycovat rozdílné intenzity jasu ve světlých plochách – v podstatě jde o dynamický rozsah</a:t>
            </a:r>
          </a:p>
          <a:p>
            <a:pPr lvl="1"/>
            <a:r>
              <a:rPr lang="cs-CZ" sz="1800" dirty="0"/>
              <a:t>Možnost snímat </a:t>
            </a:r>
            <a:r>
              <a:rPr lang="cs-CZ" sz="1800" b="1" dirty="0"/>
              <a:t>průhledné předlohy</a:t>
            </a:r>
            <a:r>
              <a:rPr lang="cs-CZ" sz="1800" dirty="0"/>
              <a:t>, fólie, diapozitivy (</a:t>
            </a:r>
            <a:r>
              <a:rPr lang="cs-CZ" sz="1800" dirty="0" err="1"/>
              <a:t>dianástavec</a:t>
            </a:r>
            <a:r>
              <a:rPr lang="cs-CZ" sz="1800" dirty="0"/>
              <a:t>), film + odstranění prachu a škrábanců </a:t>
            </a:r>
          </a:p>
          <a:p>
            <a:pPr lvl="1"/>
            <a:r>
              <a:rPr lang="cs-CZ" sz="1800" b="1" dirty="0"/>
              <a:t>Softwarová výbava </a:t>
            </a:r>
            <a:r>
              <a:rPr lang="cs-CZ" sz="1800" dirty="0"/>
              <a:t>– běžně OCR </a:t>
            </a:r>
            <a:r>
              <a:rPr lang="cs-CZ" sz="1800" i="1" dirty="0" err="1"/>
              <a:t>Optical</a:t>
            </a:r>
            <a:r>
              <a:rPr lang="cs-CZ" sz="1800" i="1" dirty="0"/>
              <a:t> </a:t>
            </a:r>
            <a:r>
              <a:rPr lang="cs-CZ" sz="1800" i="1" dirty="0" err="1"/>
              <a:t>Character</a:t>
            </a:r>
            <a:r>
              <a:rPr lang="cs-CZ" sz="1800" i="1" dirty="0"/>
              <a:t> </a:t>
            </a:r>
            <a:r>
              <a:rPr lang="cs-CZ" sz="1800" i="1" dirty="0" err="1"/>
              <a:t>Recognition</a:t>
            </a:r>
            <a:r>
              <a:rPr lang="cs-CZ" sz="1800" dirty="0"/>
              <a:t> (software pro rozpoznání znaků a převod snímku do textového formátu)</a:t>
            </a:r>
          </a:p>
          <a:p>
            <a:pPr>
              <a:lnSpc>
                <a:spcPct val="80000"/>
              </a:lnSpc>
            </a:pPr>
            <a:endParaRPr lang="cs-CZ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4913-AC9B-4807-96FD-01478859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8CA548-8781-4A68-A027-BC1548EF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Optické </a:t>
            </a:r>
            <a:r>
              <a:rPr lang="cs-CZ" sz="1600" b="1" dirty="0"/>
              <a:t>rozpoznávání znaků </a:t>
            </a:r>
            <a:r>
              <a:rPr lang="cs-CZ" sz="1600" dirty="0"/>
              <a:t>(OCR = </a:t>
            </a:r>
            <a:r>
              <a:rPr lang="cs-CZ" sz="1600" dirty="0" err="1"/>
              <a:t>Optical</a:t>
            </a:r>
            <a:r>
              <a:rPr lang="cs-CZ" sz="1600" dirty="0"/>
              <a:t> </a:t>
            </a:r>
            <a:r>
              <a:rPr lang="cs-CZ" sz="1600" dirty="0" err="1"/>
              <a:t>Character</a:t>
            </a:r>
            <a:r>
              <a:rPr lang="cs-CZ" sz="1600" dirty="0"/>
              <a:t> </a:t>
            </a:r>
            <a:r>
              <a:rPr lang="cs-CZ" sz="1600" dirty="0" err="1"/>
              <a:t>Recognition</a:t>
            </a:r>
            <a:r>
              <a:rPr lang="cs-CZ" sz="1600" dirty="0"/>
              <a:t>) úzce souvisí s používáním scannerů</a:t>
            </a:r>
          </a:p>
          <a:p>
            <a:r>
              <a:rPr lang="cs-CZ" sz="1600" dirty="0"/>
              <a:t>Jedná se spíš o softwarovou záležitost než o HW technologii</a:t>
            </a:r>
          </a:p>
          <a:p>
            <a:r>
              <a:rPr lang="cs-CZ" sz="1600" dirty="0"/>
              <a:t>metoda se v naskenovaném obrázku pokouší rozpoznat znaky, účelem je převést obrázek do formy textového dokumentu, který půjde dále upravovat jako text </a:t>
            </a:r>
          </a:p>
          <a:p>
            <a:r>
              <a:rPr lang="cs-CZ" sz="1600" dirty="0"/>
              <a:t>OCR pracuje nejen s možnými tvary znaků, ale používá také databázi nejpoužívanějších slov jazyka.</a:t>
            </a:r>
          </a:p>
          <a:p>
            <a:r>
              <a:rPr lang="cs-CZ" sz="1600" dirty="0"/>
              <a:t>Pro OCR systémy se často používají různé alternativní metody programování (neuronové sítě, expertní systémy, fuzzy logika apod.).</a:t>
            </a:r>
          </a:p>
          <a:p>
            <a:endParaRPr lang="cs-CZ" sz="1600" dirty="0"/>
          </a:p>
          <a:p>
            <a:r>
              <a:rPr lang="cs-CZ" sz="1600" dirty="0"/>
              <a:t>Strojové rozpoznávání obrazu může mít i další varianty</a:t>
            </a:r>
          </a:p>
          <a:p>
            <a:r>
              <a:rPr lang="cs-CZ" sz="1600" dirty="0"/>
              <a:t>ICR (</a:t>
            </a:r>
            <a:r>
              <a:rPr lang="cs-CZ" sz="1600" dirty="0" err="1"/>
              <a:t>Intelligent</a:t>
            </a:r>
            <a:r>
              <a:rPr lang="cs-CZ" sz="1600" dirty="0"/>
              <a:t> </a:t>
            </a:r>
            <a:r>
              <a:rPr lang="cs-CZ" sz="1600" dirty="0" err="1"/>
              <a:t>Character</a:t>
            </a:r>
            <a:r>
              <a:rPr lang="cs-CZ" sz="1600" dirty="0"/>
              <a:t> </a:t>
            </a:r>
            <a:r>
              <a:rPr lang="cs-CZ" sz="1600" dirty="0" err="1"/>
              <a:t>Recognition</a:t>
            </a:r>
            <a:r>
              <a:rPr lang="cs-CZ" sz="1600" dirty="0"/>
              <a:t>) -  rozpoznání ručně psaného textu</a:t>
            </a:r>
          </a:p>
          <a:p>
            <a:r>
              <a:rPr lang="cs-CZ" sz="1600" dirty="0"/>
              <a:t>BCR (Bar </a:t>
            </a:r>
            <a:r>
              <a:rPr lang="cs-CZ" sz="1600" dirty="0" err="1"/>
              <a:t>Code</a:t>
            </a:r>
            <a:r>
              <a:rPr lang="cs-CZ" sz="1600" dirty="0"/>
              <a:t> </a:t>
            </a:r>
            <a:r>
              <a:rPr lang="cs-CZ" sz="1600" dirty="0" err="1"/>
              <a:t>Reading</a:t>
            </a:r>
            <a:r>
              <a:rPr lang="cs-CZ" sz="1600" dirty="0"/>
              <a:t>)  převod čárového kódu na číslice a písmena</a:t>
            </a:r>
          </a:p>
          <a:p>
            <a:r>
              <a:rPr lang="cs-CZ" sz="1600" dirty="0"/>
              <a:t>OMR (</a:t>
            </a:r>
            <a:r>
              <a:rPr lang="cs-CZ" sz="1600" dirty="0" err="1"/>
              <a:t>Optical</a:t>
            </a:r>
            <a:r>
              <a:rPr lang="cs-CZ" sz="1600" dirty="0"/>
              <a:t> Mark </a:t>
            </a:r>
            <a:r>
              <a:rPr lang="cs-CZ" sz="1600" dirty="0" err="1"/>
              <a:t>Reading</a:t>
            </a:r>
            <a:r>
              <a:rPr lang="cs-CZ" sz="1600" dirty="0"/>
              <a:t>)  - digitální zpracování formulářů, např. rozpoznání zaškrtnutých odpovědí v maturitním didaktickém testu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4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Čárový kód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sz="1600" dirty="0"/>
              <a:t>Je tvořen černobílými vytištěnými pruhy (v některých novějších verzích kódu mozaikou bodů) definované šířky, umožňující přečtení pomocí technických prostředků</a:t>
            </a:r>
          </a:p>
          <a:p>
            <a:pPr>
              <a:lnSpc>
                <a:spcPct val="80000"/>
              </a:lnSpc>
            </a:pPr>
            <a:r>
              <a:rPr lang="cs-CZ" sz="1600" dirty="0"/>
              <a:t>V současné době je definováno přibližně 200 různých standardů čárových kódů </a:t>
            </a:r>
          </a:p>
          <a:p>
            <a:pPr>
              <a:lnSpc>
                <a:spcPct val="80000"/>
              </a:lnSpc>
            </a:pPr>
            <a:r>
              <a:rPr lang="cs-CZ" sz="1600" dirty="0"/>
              <a:t>Každý čárový kód je tvořen sekvencí čar a mezer s definovanou šířkou </a:t>
            </a:r>
          </a:p>
          <a:p>
            <a:pPr>
              <a:lnSpc>
                <a:spcPct val="80000"/>
              </a:lnSpc>
            </a:pPr>
            <a:r>
              <a:rPr lang="cs-CZ" sz="1600" dirty="0"/>
              <a:t>Nositelem informace je nejenom tištěná čára, ale i mezera mezi jednotlivými dílčími čarami. </a:t>
            </a:r>
          </a:p>
          <a:p>
            <a:pPr>
              <a:lnSpc>
                <a:spcPct val="80000"/>
              </a:lnSpc>
            </a:pPr>
            <a:r>
              <a:rPr lang="cs-CZ" sz="1600" dirty="0"/>
              <a:t>Krajní skupiny čar mají specifický význam – slouží jako synchronizační pro čtecí zařízení, které podle nich generuje signál Start/Stop (rozpoznáme začátek a konec kódu a porovnáváme a bereme jejich rozestup jako jakési „měřítko“)</a:t>
            </a:r>
          </a:p>
          <a:p>
            <a:pPr>
              <a:lnSpc>
                <a:spcPct val="80000"/>
              </a:lnSpc>
            </a:pPr>
            <a:r>
              <a:rPr lang="cs-CZ" sz="1600" dirty="0"/>
              <a:t>Nejpoužívanější typem je kód </a:t>
            </a:r>
            <a:r>
              <a:rPr lang="cs-CZ" sz="1600" b="1" dirty="0"/>
              <a:t>EAN-13</a:t>
            </a:r>
            <a:r>
              <a:rPr lang="cs-CZ" sz="1600" dirty="0"/>
              <a:t> (používá se pro označování zboží v maloobchodě)</a:t>
            </a:r>
          </a:p>
          <a:p>
            <a:pPr>
              <a:lnSpc>
                <a:spcPct val="80000"/>
              </a:lnSpc>
            </a:pPr>
            <a:r>
              <a:rPr lang="cs-CZ" sz="1600" dirty="0"/>
              <a:t>Čárami je zakódováno 13 dekadických číslic</a:t>
            </a:r>
          </a:p>
          <a:p>
            <a:pPr>
              <a:lnSpc>
                <a:spcPct val="80000"/>
              </a:lnSpc>
            </a:pPr>
            <a:r>
              <a:rPr lang="cs-CZ" sz="1600" dirty="0"/>
              <a:t>Z kódu EAN-13 lze zjistit zemi původu (2-3 číslice), výrobce (4 číslice) a kód výrobku (5 číslic) a poslední číslice funguje jako zabezpečení</a:t>
            </a:r>
          </a:p>
          <a:p>
            <a:pPr>
              <a:lnSpc>
                <a:spcPct val="80000"/>
              </a:lnSpc>
            </a:pPr>
            <a:endParaRPr lang="cs-CZ" sz="1600" dirty="0"/>
          </a:p>
        </p:txBody>
      </p:sp>
      <p:pic>
        <p:nvPicPr>
          <p:cNvPr id="59395" name="Picture 4" descr="124px-EAN-13-590123412345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5132387"/>
            <a:ext cx="2376488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Snímač čárového kódu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400" dirty="0"/>
              <a:t>Nejjednodušší čtečky pro čárový kód obsahují </a:t>
            </a:r>
            <a:r>
              <a:rPr lang="cs-CZ" sz="1400" b="1" dirty="0"/>
              <a:t>monochromatický lineární CCD snímač </a:t>
            </a:r>
          </a:p>
          <a:p>
            <a:r>
              <a:rPr lang="cs-CZ" sz="1400" dirty="0"/>
              <a:t>Není nutné, aby byla linie snímání zcela kolmá k čárám kódu – poměr mezi tloušťkami čar a mezer zůstává stejný. </a:t>
            </a:r>
          </a:p>
          <a:p>
            <a:endParaRPr lang="cs-CZ" sz="1600" dirty="0"/>
          </a:p>
          <a:p>
            <a:endParaRPr lang="cs-CZ" dirty="0"/>
          </a:p>
        </p:txBody>
      </p:sp>
      <p:sp>
        <p:nvSpPr>
          <p:cNvPr id="60419" name="AutoShape 5" descr="http://upload.wikimedia.org/wikipedia/commons/f/f7/Barcode_reader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cs-CZ"/>
          </a:p>
        </p:txBody>
      </p:sp>
      <p:pic>
        <p:nvPicPr>
          <p:cNvPr id="60420" name="Picture 6" descr="Barcode_rea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708275"/>
            <a:ext cx="3709988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ovéPole 1"/>
          <p:cNvSpPr txBox="1">
            <a:spLocks noChangeArrowheads="1"/>
          </p:cNvSpPr>
          <p:nvPr/>
        </p:nvSpPr>
        <p:spPr bwMode="auto">
          <a:xfrm>
            <a:off x="4748213" y="4037013"/>
            <a:ext cx="40005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1600" dirty="0"/>
              <a:t>Signál se snímače může být rozpoznán a vyhodnocen přímo ve čtečce – ta pak může číst pouze čárové kódy, pro které je určena. </a:t>
            </a:r>
          </a:p>
          <a:p>
            <a:r>
              <a:rPr lang="cs-CZ" sz="1600" dirty="0"/>
              <a:t>Nebo se signál poslán k dalšímu zpracování počítači, čtečka sama mu nerozumí a je univerzální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Skenery čárových kódů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29600" cy="4411662"/>
          </a:xfrm>
        </p:spPr>
        <p:txBody>
          <a:bodyPr/>
          <a:lstStyle/>
          <a:p>
            <a:r>
              <a:rPr lang="cs-CZ" sz="1400" b="1" dirty="0"/>
              <a:t>Laserové snímače </a:t>
            </a:r>
            <a:r>
              <a:rPr lang="cs-CZ" sz="1400" dirty="0"/>
              <a:t>využívají technologie čtení jedním nebo více paprsky emitovanými laserovými diodami a jsou schopné číst čárové kódy i z větších vzdáleností, přičemž snímají jedním nebo několika lineárními snímači odražený paprsek. Při snímání čárového kódu pohybuje obsluha čteným kódem před snímačem bez nutnosti orientovat čárový kód vůči snímači (pokladna v supermarketu)</a:t>
            </a:r>
          </a:p>
          <a:p>
            <a:endParaRPr lang="cs-CZ" sz="1400" b="1" dirty="0"/>
          </a:p>
          <a:p>
            <a:r>
              <a:rPr lang="cs-CZ" sz="1400" b="1" dirty="0"/>
              <a:t>Digitální snímač </a:t>
            </a:r>
            <a:r>
              <a:rPr lang="cs-CZ" sz="1400" dirty="0"/>
              <a:t>pracuje podobně jako fotoaparát, obsahuje i optiku (objektiv), kód se vyfotí a obrázek je poté integrovaným dekodérem dekódován</a:t>
            </a:r>
          </a:p>
          <a:p>
            <a:r>
              <a:rPr lang="cs-CZ" sz="1400" dirty="0"/>
              <a:t>Jako skener tohoto typu lze dnes použít v podstatě jakýkoliv mobilní hw s integrovaným fotoaparátem (např. mobilní telefon, tablet) </a:t>
            </a:r>
          </a:p>
          <a:p>
            <a:r>
              <a:rPr lang="cs-CZ" sz="1400" dirty="0"/>
              <a:t>Lze skenovat i na dálku (fix fokus objektiv promítá na snímač ostrý obraz ze vzdálenosti 5 – 100 cm)</a:t>
            </a:r>
          </a:p>
          <a:p>
            <a:endParaRPr lang="cs-CZ" sz="1400" b="1" dirty="0"/>
          </a:p>
          <a:p>
            <a:pPr marL="0" indent="0">
              <a:buNone/>
            </a:pPr>
            <a:r>
              <a:rPr lang="cs-CZ" sz="1400" b="1" dirty="0"/>
              <a:t>Přikládací CCD snímač - </a:t>
            </a:r>
            <a:r>
              <a:rPr lang="cs-CZ" sz="1400" dirty="0"/>
              <a:t>kontaktní čtečka čárových kódů.</a:t>
            </a:r>
          </a:p>
          <a:p>
            <a:r>
              <a:rPr lang="cs-CZ" sz="1400" dirty="0"/>
              <a:t>Tyto snímače mají ve snímací hlavě zabudovánu řadu senzorů, podobných jako např. ve stolních CIS skenerech. Senzory vytvářejí obraz čárového kódu, který se posléze digitalizuje na signály převáděné do počítače. </a:t>
            </a:r>
          </a:p>
          <a:p>
            <a:r>
              <a:rPr lang="cs-CZ" sz="1400" dirty="0"/>
              <a:t>Výhodou je velmi nízká cena (není tu drahá optika, zrcadla, laser apod.)</a:t>
            </a:r>
          </a:p>
          <a:p>
            <a:r>
              <a:rPr lang="cs-CZ" sz="1400" dirty="0"/>
              <a:t>Nevýhody: </a:t>
            </a:r>
          </a:p>
          <a:p>
            <a:pPr lvl="1"/>
            <a:r>
              <a:rPr lang="cs-CZ" sz="1400" dirty="0"/>
              <a:t>Nutnost kontaktního snímání nebo snímání z velmi malé vzdálenosti </a:t>
            </a:r>
          </a:p>
          <a:p>
            <a:pPr lvl="1"/>
            <a:r>
              <a:rPr lang="cs-CZ" sz="1400" dirty="0"/>
              <a:t>Omezení šířky snímaného kódu dané šířkou snímací hlavy </a:t>
            </a:r>
          </a:p>
          <a:p>
            <a:pPr>
              <a:lnSpc>
                <a:spcPct val="80000"/>
              </a:lnSpc>
              <a:buFont typeface="Wingdings" pitchFamily="2" charset="2"/>
              <a:buChar char="•"/>
            </a:pPr>
            <a:endParaRPr lang="cs-CZ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233943-C0E6-47D5-85C1-210D6EFA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QR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F2C68B-44D0-44AA-9298-B7A53FD5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Zkratka vychází z anglického „</a:t>
            </a:r>
            <a:r>
              <a:rPr lang="cs-CZ" sz="1600" dirty="0" err="1"/>
              <a:t>Quick</a:t>
            </a:r>
            <a:r>
              <a:rPr lang="cs-CZ" sz="1600" dirty="0"/>
              <a:t> Response“ -  rychlá odezva</a:t>
            </a:r>
          </a:p>
          <a:p>
            <a:r>
              <a:rPr lang="cs-CZ" sz="1600" dirty="0"/>
              <a:t>QR kód dokáže zakódovat mnohem větší množství dat, než klasický EAN čárový kód</a:t>
            </a:r>
          </a:p>
          <a:p>
            <a:r>
              <a:rPr lang="cs-CZ" sz="1600" dirty="0"/>
              <a:t>Využívá velké množství technik předcházejících chybám čtení</a:t>
            </a:r>
          </a:p>
          <a:p>
            <a:r>
              <a:rPr lang="cs-CZ" sz="1600" dirty="0"/>
              <a:t>přestává být čitelným až po odstranění či znečištění velké části kódu</a:t>
            </a:r>
          </a:p>
          <a:p>
            <a:r>
              <a:rPr lang="cs-CZ" sz="1600" dirty="0"/>
              <a:t>Rozpoznávání kódu nevadí otáčení kódu ani inverze barev</a:t>
            </a:r>
          </a:p>
          <a:p>
            <a:r>
              <a:rPr lang="cs-CZ" sz="1600" dirty="0"/>
              <a:t>Kódy jsou definovány ve 40 velikostních verzích (od 1 do 40). Kód verze </a:t>
            </a:r>
            <a:r>
              <a:rPr lang="cs-CZ" sz="1600" i="1" dirty="0"/>
              <a:t>v</a:t>
            </a:r>
            <a:r>
              <a:rPr lang="cs-CZ" sz="1600" dirty="0"/>
              <a:t> je tvořen čtvercovou mřížkou bodů rozměru 17 + 4</a:t>
            </a:r>
            <a:r>
              <a:rPr lang="cs-CZ" sz="1600" i="1" dirty="0"/>
              <a:t>v</a:t>
            </a:r>
            <a:r>
              <a:rPr lang="cs-CZ" sz="1600" dirty="0"/>
              <a:t> </a:t>
            </a:r>
          </a:p>
          <a:p>
            <a:r>
              <a:rPr lang="cs-CZ" sz="1600" dirty="0"/>
              <a:t>Nejjednodušší „verze 1“ má rozměry 21 x 21 bodů</a:t>
            </a:r>
          </a:p>
          <a:p>
            <a:r>
              <a:rPr lang="cs-CZ" sz="1600" dirty="0"/>
              <a:t>Nejsložitější „verze 40“ má rozměry 177 x 177 bodů</a:t>
            </a:r>
          </a:p>
          <a:p>
            <a:r>
              <a:rPr lang="cs-CZ" sz="1600" dirty="0"/>
              <a:t>Kód se skládá z několika informačních vrstev, které slouží různým účelům a používají různé kódovací algoritmy. </a:t>
            </a:r>
          </a:p>
          <a:p>
            <a:r>
              <a:rPr lang="cs-CZ" sz="1600" dirty="0"/>
              <a:t>Neexistuje žádná „čtečka QR kódů“ – vždy jde v podstatě o vyfotografování kódu a jeho zpracování následně řeší k tomu určený software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E39287B-7571-4D18-9459-2E9F62FA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517232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3D scanner</a:t>
            </a:r>
          </a:p>
        </p:txBody>
      </p:sp>
      <p:sp>
        <p:nvSpPr>
          <p:cNvPr id="62466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11662"/>
          </a:xfrm>
        </p:spPr>
        <p:txBody>
          <a:bodyPr/>
          <a:lstStyle/>
          <a:p>
            <a:r>
              <a:rPr lang="cs-CZ" sz="1400" dirty="0"/>
              <a:t>Slouží k získání obrazových i prostorových dat 3D scény – snímá se nejen barva povrchu objektů, ale i jeho tvar</a:t>
            </a:r>
          </a:p>
          <a:p>
            <a:r>
              <a:rPr lang="cs-CZ" sz="1400" dirty="0"/>
              <a:t>V současnosti nejčastěji používány v průmyslu na kontrolu kvality výrobků</a:t>
            </a:r>
          </a:p>
          <a:p>
            <a:r>
              <a:rPr lang="cs-CZ" sz="1400" dirty="0"/>
              <a:t>Stále častěji je také používají tvůrci her pro nasnímání objektů do 3D scén</a:t>
            </a:r>
          </a:p>
          <a:p>
            <a:endParaRPr lang="cs-CZ" sz="1400" dirty="0"/>
          </a:p>
          <a:p>
            <a:r>
              <a:rPr lang="cs-CZ" sz="1400" b="1" dirty="0"/>
              <a:t>Kontaktní 3D scanner </a:t>
            </a:r>
            <a:r>
              <a:rPr lang="cs-CZ" sz="1400" dirty="0"/>
              <a:t>zkoumá snímaný objekt dotykovou sondou (zaobleným hrotem) – pracuje dobře na hladkém povrchu s konvexním tvarem (nemá rád dutiny, rýhy, škvíry v povrchu)</a:t>
            </a:r>
          </a:p>
          <a:p>
            <a:r>
              <a:rPr lang="cs-CZ" sz="1400" dirty="0"/>
              <a:t>Nejstarší typ </a:t>
            </a:r>
          </a:p>
          <a:p>
            <a:r>
              <a:rPr lang="cs-CZ" sz="1400" dirty="0"/>
              <a:t>Skenování kontaktním scannerem může snímaný objekt poškodit (nepoužitelné tedy např. pro snímání uměleckých předmětů)</a:t>
            </a:r>
          </a:p>
          <a:p>
            <a:r>
              <a:rPr lang="cs-CZ" sz="1400" dirty="0"/>
              <a:t>Skenování je pomalé, maximálně  „je </a:t>
            </a:r>
            <a:r>
              <a:rPr lang="cs-CZ" sz="1400" dirty="0" err="1"/>
              <a:t>ošaháno</a:t>
            </a:r>
            <a:r>
              <a:rPr lang="cs-CZ" sz="1400" dirty="0"/>
              <a:t>“ 100 bodů za sekundu</a:t>
            </a:r>
          </a:p>
          <a:p>
            <a:endParaRPr lang="cs-CZ" sz="1400" dirty="0"/>
          </a:p>
          <a:p>
            <a:r>
              <a:rPr lang="cs-CZ" sz="1400" b="1" dirty="0"/>
              <a:t>Bezkontaktní laserový 3D scanner </a:t>
            </a:r>
            <a:r>
              <a:rPr lang="cs-CZ" sz="1400" dirty="0"/>
              <a:t>osvětluje snímaný předmět krátkými impulsy laseru.  </a:t>
            </a:r>
          </a:p>
          <a:p>
            <a:r>
              <a:rPr lang="cs-CZ" sz="1400" dirty="0"/>
              <a:t>Laserový paprsek se od předmětu odráží a vrací zpět do detektoru. </a:t>
            </a:r>
          </a:p>
          <a:p>
            <a:r>
              <a:rPr lang="cs-CZ" sz="1400" dirty="0"/>
              <a:t>Velmi přesným změřením doby odrazu a návratu paprsku lze určit vzdálenost snímaného bodu. </a:t>
            </a:r>
          </a:p>
          <a:p>
            <a:r>
              <a:rPr lang="cs-CZ" sz="1400" dirty="0"/>
              <a:t>Čas je třeba měřit s přesností na pikosekundy (světlo urazí 1 mm za 3,3 pikosekundy)</a:t>
            </a:r>
          </a:p>
          <a:p>
            <a:r>
              <a:rPr lang="cs-CZ" sz="1400" dirty="0"/>
              <a:t>Tento systém lze použít i na velkou vzdálenost</a:t>
            </a:r>
          </a:p>
          <a:p>
            <a:r>
              <a:rPr lang="cs-CZ" sz="1400" dirty="0"/>
              <a:t>Rychlost snímání je velmi vysoká – až 500 000 bodů za sekundu</a:t>
            </a:r>
          </a:p>
          <a:p>
            <a:r>
              <a:rPr lang="cs-CZ" sz="1400" dirty="0"/>
              <a:t>Dnes se používá nejen v průmyslu, ale například i k naskenování místa letecké nehody (zaznamená přesnou polohu trosek v širokém okolí a to se může rychle vyklidit)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364CA-5B07-4451-8E1F-0C2555E5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2D4818-67B9-49CC-9595-0E212CCE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Bezkontaktní laserový scanner</a:t>
            </a:r>
          </a:p>
          <a:p>
            <a:r>
              <a:rPr lang="cs-CZ" sz="1800" dirty="0"/>
              <a:t>Dříve byla tato zařízení velmi drahá, ale dnes již existují cenově dostupné typy s malými rozměry</a:t>
            </a:r>
          </a:p>
          <a:p>
            <a:r>
              <a:rPr lang="cs-CZ" sz="1800" dirty="0">
                <a:hlinkClick r:id="rId2"/>
              </a:rPr>
              <a:t>https://www.youtube.com/watch?v=_NxCfYkPYBI</a:t>
            </a:r>
          </a:p>
          <a:p>
            <a:r>
              <a:rPr lang="cs-CZ" sz="1800" dirty="0">
                <a:hlinkClick r:id="rId2"/>
              </a:rPr>
              <a:t>https://www.youtube.com/watch?v=cUI6HD_d89k</a:t>
            </a:r>
          </a:p>
          <a:p>
            <a:r>
              <a:rPr lang="cs-CZ" sz="1800" dirty="0">
                <a:hlinkClick r:id="rId2"/>
              </a:rPr>
              <a:t>https://www.youtube.com/watch?v=RVgyyIlQydg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https://www.youtube.com/watch?v=xw98jzLPnrQ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40008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scanner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47348" y="1556792"/>
            <a:ext cx="8229600" cy="4411662"/>
          </a:xfrm>
        </p:spPr>
        <p:txBody>
          <a:bodyPr/>
          <a:lstStyle/>
          <a:p>
            <a:pPr>
              <a:defRPr/>
            </a:pPr>
            <a:r>
              <a:rPr lang="cs-CZ" sz="1600" b="1" dirty="0"/>
              <a:t>Triangulační laserový scanner </a:t>
            </a:r>
            <a:r>
              <a:rPr lang="cs-CZ" sz="1600" dirty="0"/>
              <a:t>osvětluje snímaný objekt nepřerušovaným paprskem a postupně po něm přejíždí – na objekt se promítá „červená tečka“</a:t>
            </a:r>
          </a:p>
          <a:p>
            <a:pPr>
              <a:defRPr/>
            </a:pPr>
            <a:r>
              <a:rPr lang="cs-CZ" sz="1600" dirty="0"/>
              <a:t>Celý objekt je snímán z poněkud jiného úhlu než je úhel paprsku kamerou, která vidí obraz objektu a hledá na něm „červenou tečku“</a:t>
            </a:r>
          </a:p>
          <a:p>
            <a:pPr>
              <a:defRPr/>
            </a:pPr>
            <a:r>
              <a:rPr lang="cs-CZ" sz="1600" dirty="0"/>
              <a:t>Poloha červené tečky a rychlost a směr jejího pohybu bude záviset na tvaru a vzdálenosti předmětu</a:t>
            </a:r>
          </a:p>
          <a:p>
            <a:pPr>
              <a:defRPr/>
            </a:pPr>
            <a:r>
              <a:rPr lang="cs-CZ" sz="1600" dirty="0"/>
              <a:t>Řešení je levnější a nevyžaduje vysoce přesné měření času jako u předchozí metody, ale zpracování získaných dat o pohybu červené tečky vyžaduje složité matematické metody</a:t>
            </a:r>
          </a:p>
          <a:p>
            <a:pPr>
              <a:defRPr/>
            </a:pPr>
            <a:r>
              <a:rPr lang="cs-CZ" sz="1600" dirty="0">
                <a:hlinkClick r:id="rId2"/>
              </a:rPr>
              <a:t>https://www.youtube.com/watch?v=86_ZMUdhrN4</a:t>
            </a:r>
            <a:endParaRPr lang="cs-CZ" sz="1600" dirty="0"/>
          </a:p>
          <a:p>
            <a:pPr>
              <a:defRPr/>
            </a:pPr>
            <a:endParaRPr lang="cs-CZ" sz="1600" dirty="0"/>
          </a:p>
          <a:p>
            <a:pPr>
              <a:defRPr/>
            </a:pPr>
            <a:r>
              <a:rPr lang="cs-CZ" sz="1600" b="1" dirty="0"/>
              <a:t>Scanner s projekcí vzoru </a:t>
            </a:r>
            <a:r>
              <a:rPr lang="cs-CZ" sz="1600" dirty="0"/>
              <a:t>– Na snímaný objekt je promítnut vzor (např. mozaika bodů nebo šachovnice). Objekt je vyfotografován (obvykle je pořízeno více fotografií z několika úhlů) a podle deformace vzoru lze vypočítat jeho přibližný tvar. Rozlišení je nízké, ale metoda je jednoduchá a proveditelná s běžně dostupnými prostředky (stačí digitální fotoaparát a software)</a:t>
            </a:r>
          </a:p>
          <a:p>
            <a:pPr>
              <a:defRPr/>
            </a:pPr>
            <a:r>
              <a:rPr lang="cs-CZ" sz="1600" dirty="0"/>
              <a:t>Aby se vyloučil vliv barev a osvětlení lze použít projekci obrazu v IR spektru</a:t>
            </a:r>
          </a:p>
          <a:p>
            <a:pPr>
              <a:defRPr/>
            </a:pPr>
            <a:r>
              <a:rPr lang="cs-CZ" sz="1600" dirty="0">
                <a:hlinkClick r:id="rId3"/>
              </a:rPr>
              <a:t>https://www.youtube.com/watch?v=p33qxgdEwVc</a:t>
            </a:r>
            <a:endParaRPr lang="cs-CZ" sz="1600" dirty="0"/>
          </a:p>
          <a:p>
            <a:pPr>
              <a:defRPr/>
            </a:pPr>
            <a:r>
              <a:rPr lang="cs-CZ" sz="1600" dirty="0">
                <a:hlinkClick r:id="rId4"/>
              </a:rPr>
              <a:t>https://www.youtube.com/watch?v=0P4zTtDLJv8</a:t>
            </a:r>
            <a:endParaRPr lang="cs-CZ" sz="1600" dirty="0"/>
          </a:p>
          <a:p>
            <a:pPr marL="0" indent="0">
              <a:buNone/>
              <a:defRPr/>
            </a:pPr>
            <a:endParaRPr lang="cs-CZ" sz="1600" dirty="0"/>
          </a:p>
          <a:p>
            <a:pPr>
              <a:defRPr/>
            </a:pPr>
            <a:endParaRPr lang="cs-CZ" sz="1600" dirty="0"/>
          </a:p>
          <a:p>
            <a:pPr marL="0" indent="0">
              <a:buFont typeface="Wingdings" pitchFamily="2" charset="2"/>
              <a:buNone/>
              <a:defRPr/>
            </a:pPr>
            <a:endParaRPr lang="cs-C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3D scanner</a:t>
            </a:r>
          </a:p>
        </p:txBody>
      </p:sp>
      <p:sp>
        <p:nvSpPr>
          <p:cNvPr id="64514" name="Zástupný symbol pro obsah 2"/>
          <p:cNvSpPr>
            <a:spLocks noGrp="1"/>
          </p:cNvSpPr>
          <p:nvPr>
            <p:ph idx="1"/>
          </p:nvPr>
        </p:nvSpPr>
        <p:spPr>
          <a:xfrm>
            <a:off x="395536" y="1417638"/>
            <a:ext cx="8229600" cy="4411662"/>
          </a:xfrm>
        </p:spPr>
        <p:txBody>
          <a:bodyPr/>
          <a:lstStyle/>
          <a:p>
            <a:r>
              <a:rPr lang="cs-CZ" sz="1400" b="1" dirty="0"/>
              <a:t>Pasivní </a:t>
            </a:r>
            <a:r>
              <a:rPr lang="cs-CZ" sz="1400" dirty="0"/>
              <a:t>scanner se objektu </a:t>
            </a:r>
            <a:r>
              <a:rPr lang="cs-CZ" sz="1400" b="1" dirty="0"/>
              <a:t>nedotýká</a:t>
            </a:r>
            <a:r>
              <a:rPr lang="cs-CZ" sz="1400" dirty="0"/>
              <a:t> ani ho nijak </a:t>
            </a:r>
            <a:r>
              <a:rPr lang="cs-CZ" sz="1400" b="1" dirty="0"/>
              <a:t>neosvětluje</a:t>
            </a:r>
          </a:p>
          <a:p>
            <a:r>
              <a:rPr lang="cs-CZ" sz="1400" b="1" dirty="0"/>
              <a:t>Pasivní stereoskopický scanner </a:t>
            </a:r>
            <a:r>
              <a:rPr lang="cs-CZ" sz="1400" dirty="0"/>
              <a:t>– v podstatě dva fotoaparáty, které snímají objekt ze dvou různých míst pod různým úhlem</a:t>
            </a:r>
          </a:p>
          <a:p>
            <a:r>
              <a:rPr lang="cs-CZ" sz="1400" dirty="0"/>
              <a:t>Srovnáním dvou fotografií lze nalézt stejná místa a z rozdílu jejich polohy v pořízených snímcích pak lze vypočítat jejich vzdálenost</a:t>
            </a:r>
          </a:p>
          <a:p>
            <a:r>
              <a:rPr lang="cs-CZ" sz="1400" dirty="0"/>
              <a:t>Metoda je tedy založena na podobném principu jako 3D filmy</a:t>
            </a:r>
          </a:p>
          <a:p>
            <a:endParaRPr lang="cs-CZ" sz="1400" b="1" dirty="0"/>
          </a:p>
          <a:p>
            <a:r>
              <a:rPr lang="cs-CZ" sz="1400" b="1" dirty="0"/>
              <a:t>Fotogrammetrie</a:t>
            </a:r>
            <a:r>
              <a:rPr lang="cs-CZ" sz="1400" dirty="0"/>
              <a:t> – Vyfotografování objektu jedním fotoaparátem postupně z mnoha různých úhlu a následné „spojení“ získaných informací do 3D-modelu softwarem, který se snaží odhadnout pozici kamer</a:t>
            </a:r>
          </a:p>
          <a:p>
            <a:r>
              <a:rPr lang="cs-CZ" sz="1400" dirty="0"/>
              <a:t>Nevyžaduje žádný speciální hardware, stačí běžný fotoaparát a i potřebný software se dnes již dá sehnat zdarma (např. open-source </a:t>
            </a:r>
            <a:r>
              <a:rPr lang="cs-CZ" sz="1400" dirty="0" err="1"/>
              <a:t>Meshroom</a:t>
            </a:r>
            <a:r>
              <a:rPr lang="cs-CZ" sz="1400" dirty="0"/>
              <a:t>)</a:t>
            </a:r>
          </a:p>
          <a:p>
            <a:r>
              <a:rPr lang="cs-CZ" sz="1400" dirty="0">
                <a:hlinkClick r:id="rId2"/>
              </a:rPr>
              <a:t>https://www.youtube.com/watch?v=ye-C-OOFsX8</a:t>
            </a:r>
            <a:endParaRPr lang="cs-CZ" sz="1400" dirty="0"/>
          </a:p>
          <a:p>
            <a:r>
              <a:rPr lang="cs-CZ" sz="1400" dirty="0">
                <a:hlinkClick r:id="rId3"/>
              </a:rPr>
              <a:t>https://www.youtube.com/watch?v=1D0EhSi-vvc</a:t>
            </a:r>
            <a:endParaRPr lang="cs-CZ" sz="1400" dirty="0"/>
          </a:p>
          <a:p>
            <a:endParaRPr lang="cs-CZ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DB159-5D71-41AA-9845-ED7F836C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54BCAD-2628-472A-BF58-4D94D005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Fotometrický scanner </a:t>
            </a:r>
            <a:r>
              <a:rPr lang="cs-CZ" sz="1800" dirty="0"/>
              <a:t>– objekt se umístí do temné místnosti a postupně se osvětluje pod různým úhlem (zdola, shora, zleva, zprava, zepředu), přitom se pořídí několik fotografií, na kterých je vždy podle směru osvětlení část objektu světlejší a jiná tmavší a vystouplé částí vrhají na stíny</a:t>
            </a:r>
          </a:p>
          <a:p>
            <a:r>
              <a:rPr lang="cs-CZ" sz="1800" dirty="0"/>
              <a:t>Porovnáním několika vzniklých snímků a úhlů osvětlení, při kterém vznikly lze vypočítat poměrně přesně tvar objektu</a:t>
            </a:r>
          </a:p>
          <a:p>
            <a:r>
              <a:rPr lang="cs-CZ" sz="1800" dirty="0"/>
              <a:t>Dnes se prakticky nepoužívá</a:t>
            </a:r>
          </a:p>
          <a:p>
            <a:endParaRPr lang="cs-CZ" sz="1800" dirty="0"/>
          </a:p>
          <a:p>
            <a:r>
              <a:rPr lang="cs-CZ" sz="1800" b="1" dirty="0"/>
              <a:t>Siluetový scanner </a:t>
            </a:r>
            <a:r>
              <a:rPr lang="cs-CZ" sz="1800" dirty="0"/>
              <a:t>– objekt se umístí naproti zdroji světla a postupně se otáčí okolo osy, přitom se pořídí několik fotografií.</a:t>
            </a:r>
          </a:p>
          <a:p>
            <a:r>
              <a:rPr lang="cs-CZ" sz="1800" dirty="0"/>
              <a:t>Na snímcích se objekt  jeví jako zcela černý, pozadí je bílé</a:t>
            </a:r>
          </a:p>
          <a:p>
            <a:r>
              <a:rPr lang="cs-CZ" sz="1800" dirty="0"/>
              <a:t>Rotovat je třeba postupně kolem více (např. ozubené kolo rotované při snímání pouze kolem osy otáčení by skrylo své zuby)</a:t>
            </a:r>
          </a:p>
          <a:p>
            <a:r>
              <a:rPr lang="cs-CZ" sz="1800" dirty="0">
                <a:hlinkClick r:id="rId2"/>
              </a:rPr>
              <a:t>https://www.youtube.com/watch?v=9hAadMszs5k</a:t>
            </a:r>
          </a:p>
          <a:p>
            <a:r>
              <a:rPr lang="cs-CZ" sz="1800" dirty="0">
                <a:hlinkClick r:id="rId2"/>
              </a:rPr>
              <a:t>https://www.youtube.com/watch?v=3DQxKoAx_nw</a:t>
            </a:r>
            <a:endParaRPr lang="cs-CZ" sz="1800" dirty="0"/>
          </a:p>
          <a:p>
            <a:pPr marL="0" indent="0">
              <a:buNone/>
            </a:pPr>
            <a:endParaRPr lang="cs-CZ" sz="1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8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CC0D99-EF5E-4A8F-B645-EF498A9D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8980A1-F53A-4EAA-929F-62BE5DD6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Ruční scanner</a:t>
            </a:r>
          </a:p>
          <a:p>
            <a:r>
              <a:rPr lang="cs-CZ" sz="1800" dirty="0"/>
              <a:t>První jednoduché ruční scannery se musely </a:t>
            </a:r>
            <a:r>
              <a:rPr lang="cs-CZ" sz="1800" b="1" dirty="0"/>
              <a:t>posouvat plynule rukou </a:t>
            </a:r>
            <a:r>
              <a:rPr lang="cs-CZ" sz="1800" dirty="0"/>
              <a:t>přes snímanou předlohu – měly nízké rozlišení a obraz trpěl různými typy deformací kvůli nerovnoměrné rychlosti posuvu, chvění ruky, různým úhlům scanneru v průběhu snímání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5CD9CB8-F7B7-42A9-A1F6-A8EF2602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78770"/>
            <a:ext cx="3356992" cy="335699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BA6DC34-C5EB-437C-9EA0-1E2EAFFE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180776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5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0C47A8-0A1F-4BF1-99BE-C8C270F0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7CA8D1-D891-414A-8AB6-5D95B0CC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Ukázka různých metod</a:t>
            </a:r>
          </a:p>
          <a:p>
            <a:r>
              <a:rPr lang="cs-CZ" sz="1800" dirty="0">
                <a:hlinkClick r:id="rId2"/>
              </a:rPr>
              <a:t>https://www.youtube.com/watch?v=dGJ_XD-fCsI</a:t>
            </a:r>
            <a:endParaRPr lang="cs-CZ" sz="1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388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F7DB29-13E6-461A-95EA-5288B593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E933D8-F53D-4252-8003-1D22DCB0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dirty="0"/>
              <a:t>Stolní scanner </a:t>
            </a:r>
          </a:p>
          <a:p>
            <a:r>
              <a:rPr lang="cs-CZ" sz="1800" dirty="0"/>
              <a:t>Používá se </a:t>
            </a:r>
            <a:r>
              <a:rPr lang="cs-CZ" sz="1800" b="1" dirty="0"/>
              <a:t>lineární snímač</a:t>
            </a:r>
            <a:r>
              <a:rPr lang="cs-CZ" sz="1800" dirty="0"/>
              <a:t>, který se posunuje konstantní rychlostí podél pevně uchycené snímané předlohy</a:t>
            </a:r>
          </a:p>
          <a:p>
            <a:pPr>
              <a:lnSpc>
                <a:spcPct val="80000"/>
              </a:lnSpc>
            </a:pPr>
            <a:r>
              <a:rPr lang="cs-CZ" sz="1800" dirty="0"/>
              <a:t>Rozlišení v jednom směru je dáno rozlišením (hustotou pixelů) lineárního snímače</a:t>
            </a:r>
          </a:p>
          <a:p>
            <a:pPr>
              <a:lnSpc>
                <a:spcPct val="80000"/>
              </a:lnSpc>
            </a:pPr>
            <a:r>
              <a:rPr lang="cs-CZ" sz="1800" dirty="0"/>
              <a:t>Rozlišení v druhém směru je dáno přesností krokového motoru, který posunuje snímač</a:t>
            </a:r>
          </a:p>
          <a:p>
            <a:endParaRPr lang="cs-CZ" sz="1800" dirty="0"/>
          </a:p>
          <a:p>
            <a:endParaRPr lang="cs-CZ" sz="1800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835B4A-D6BC-4EEB-B50F-13C842B2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94794"/>
            <a:ext cx="5212952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B2BC47-D2A3-4FFE-B0D4-4187FCD9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BF7E15-1E1D-4458-B993-FC461C0F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b="1" dirty="0"/>
              <a:t>Stolní scanner</a:t>
            </a:r>
          </a:p>
          <a:p>
            <a:r>
              <a:rPr lang="cs-CZ" sz="1600" dirty="0"/>
              <a:t>Předloha je osvětlena bílou zářivkou nebo řadou LED umístěnou na snímací hlavě, doplněnou o optický systém, který zajišťuje stejnoměrné osvětlení celé šířky dokumentu</a:t>
            </a:r>
          </a:p>
          <a:p>
            <a:r>
              <a:rPr lang="cs-CZ" sz="1600" dirty="0"/>
              <a:t>Hlava se pohybuje pod skleněnou deskou, na které je předloha (papír)</a:t>
            </a:r>
          </a:p>
          <a:p>
            <a:r>
              <a:rPr lang="cs-CZ" sz="1600" dirty="0"/>
              <a:t>Pomocí soustavy zrcadel je obraz odrážen do lineárního snímače s třemi řadami pixelů (každá pro jednu základní barvu)</a:t>
            </a:r>
          </a:p>
          <a:p>
            <a:r>
              <a:rPr lang="cs-CZ" sz="1600" dirty="0"/>
              <a:t>Snímá se vždy celá šířka strany najednou (pixely na stejném řádku) – tento řádek je nejprve sejmut řadou pixelů citlivých na červenou barvu, pak snímač posune o krok níž a pixely citlivé na červenou barvu snímají druhý řádek, zatímco první řádek, který již byl v červeném spektru nasnímán, je teď skenován řadou pixelů citlivou na zelenou barvu. </a:t>
            </a:r>
          </a:p>
          <a:p>
            <a:r>
              <a:rPr lang="cs-CZ" sz="1600" dirty="0"/>
              <a:t>V dalším kroku se snímací hlava posune opět o krok níž, první řádek zbývá nasnímat v modrém spektru, druhý je už naskenován v červeném a teď se naskenuje v zeleném spektru a třetí řádek se skenuje v červeném spektru</a:t>
            </a:r>
          </a:p>
          <a:p>
            <a:r>
              <a:rPr lang="cs-CZ" sz="1600" dirty="0"/>
              <a:t>Jiná dražší konstrukce snímací hlavy snímá řádek naráz ve všech třech základních barvách - rozklad světla odraženého od předlohy se provádí přes optický hranol, výsledné tři paprsky se vedou k třem samostatným  lineárním CCD snímačům</a:t>
            </a:r>
          </a:p>
        </p:txBody>
      </p:sp>
    </p:spTree>
    <p:extLst>
      <p:ext uri="{BB962C8B-B14F-4D97-AF65-F5344CB8AC3E}">
        <p14:creationId xmlns:p14="http://schemas.microsoft.com/office/powerpoint/2010/main" val="72361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7AFB9-44AA-4B6D-A4A5-2FBB3F0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F8500-58DF-4E5F-8B73-6FC2BB83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44" y="1484784"/>
            <a:ext cx="8229600" cy="4411662"/>
          </a:xfrm>
        </p:spPr>
        <p:txBody>
          <a:bodyPr/>
          <a:lstStyle/>
          <a:p>
            <a:r>
              <a:rPr lang="cs-CZ" sz="1600" dirty="0"/>
              <a:t>Dalším možným způsobem je použití hlavy typu CIS</a:t>
            </a:r>
          </a:p>
          <a:p>
            <a:r>
              <a:rPr lang="cs-CZ" sz="1600" dirty="0"/>
              <a:t>CIS (</a:t>
            </a:r>
            <a:r>
              <a:rPr lang="cs-CZ" sz="1600" dirty="0" err="1"/>
              <a:t>Contact</a:t>
            </a:r>
            <a:r>
              <a:rPr lang="cs-CZ" sz="1600" dirty="0"/>
              <a:t> Image Sensor) osvětluje snímanou stránku řadou LED</a:t>
            </a:r>
          </a:p>
          <a:p>
            <a:r>
              <a:rPr lang="cs-CZ" sz="1600" dirty="0"/>
              <a:t>Na snímací hlavě jsou buď tři řady LED, každá řada svítí jednou ze základních barev) nebo jedna řada bílých LED</a:t>
            </a:r>
          </a:p>
          <a:p>
            <a:r>
              <a:rPr lang="cs-CZ" sz="1600" dirty="0"/>
              <a:t>LED musí být co nejblíž předloze</a:t>
            </a:r>
          </a:p>
          <a:p>
            <a:r>
              <a:rPr lang="cs-CZ" sz="1600" dirty="0"/>
              <a:t>Vedle řady LED je řada pixelů snímače, který zachycuje odražené světlo</a:t>
            </a:r>
          </a:p>
          <a:p>
            <a:r>
              <a:rPr lang="cs-CZ" sz="1600" dirty="0"/>
              <a:t>Nefunguje moc dobře pokud je předloha plastická (v různých místech různě vzdálená od snímače) nebo průhledná</a:t>
            </a:r>
          </a:p>
          <a:p>
            <a:r>
              <a:rPr lang="cs-CZ" sz="1600" dirty="0"/>
              <a:t>Senzor je levný, menší, </a:t>
            </a:r>
            <a:r>
              <a:rPr lang="cs-CZ" sz="1600" b="1" dirty="0"/>
              <a:t>neobsahuje složitou optiku a zrcadla</a:t>
            </a:r>
          </a:p>
          <a:p>
            <a:r>
              <a:rPr lang="cs-CZ" sz="1600" dirty="0"/>
              <a:t>Scannery se senzorem typu CIS ale obvykle nejsou příliš kvalitní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2E36DE6-FF42-441D-B93C-8C5617EC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58027"/>
            <a:ext cx="6736656" cy="2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ICE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100" dirty="0"/>
              <a:t>Image </a:t>
            </a:r>
            <a:r>
              <a:rPr lang="cs-CZ" sz="2100" dirty="0" err="1"/>
              <a:t>Correction</a:t>
            </a:r>
            <a:r>
              <a:rPr lang="cs-CZ" sz="2100" dirty="0"/>
              <a:t> and </a:t>
            </a:r>
            <a:r>
              <a:rPr lang="cs-CZ" sz="2100" dirty="0" err="1"/>
              <a:t>Enhancement</a:t>
            </a:r>
            <a:r>
              <a:rPr lang="cs-CZ" sz="2100" dirty="0"/>
              <a:t> </a:t>
            </a:r>
          </a:p>
          <a:p>
            <a:r>
              <a:rPr lang="cs-CZ" sz="2100" dirty="0" err="1"/>
              <a:t>iSRD</a:t>
            </a:r>
            <a:r>
              <a:rPr lang="cs-CZ" sz="2100" dirty="0"/>
              <a:t> - </a:t>
            </a:r>
            <a:r>
              <a:rPr lang="cs-CZ" sz="2100" dirty="0" err="1"/>
              <a:t>infrared</a:t>
            </a:r>
            <a:r>
              <a:rPr lang="cs-CZ" sz="2100" dirty="0"/>
              <a:t> Smart </a:t>
            </a:r>
            <a:r>
              <a:rPr lang="cs-CZ" sz="2100" dirty="0" err="1"/>
              <a:t>Removal</a:t>
            </a:r>
            <a:r>
              <a:rPr lang="cs-CZ" sz="2100" dirty="0"/>
              <a:t> </a:t>
            </a:r>
            <a:r>
              <a:rPr lang="cs-CZ" sz="2100" dirty="0" err="1"/>
              <a:t>of</a:t>
            </a:r>
            <a:r>
              <a:rPr lang="cs-CZ" sz="2100" dirty="0"/>
              <a:t> </a:t>
            </a:r>
            <a:r>
              <a:rPr lang="cs-CZ" sz="2100" dirty="0" err="1"/>
              <a:t>Defects</a:t>
            </a:r>
            <a:r>
              <a:rPr lang="cs-CZ" sz="2100" dirty="0"/>
              <a:t> (jiný název pro totéž)</a:t>
            </a:r>
          </a:p>
          <a:p>
            <a:r>
              <a:rPr lang="cs-CZ" sz="2100" dirty="0"/>
              <a:t>Technologie pro získání lepšího obrazu z </a:t>
            </a:r>
            <a:r>
              <a:rPr lang="cs-CZ" sz="2100" b="1" dirty="0"/>
              <a:t>filmových předloh </a:t>
            </a:r>
          </a:p>
          <a:p>
            <a:r>
              <a:rPr lang="cs-CZ" sz="2100" dirty="0"/>
              <a:t>Při skenování </a:t>
            </a:r>
            <a:r>
              <a:rPr lang="cs-CZ" sz="2100" b="1" dirty="0"/>
              <a:t>průhledných předloh </a:t>
            </a:r>
            <a:r>
              <a:rPr lang="cs-CZ" sz="2100" dirty="0"/>
              <a:t>se využívá kromě běžných tří barevných kanálů ještě infračervené prosvětlení (CCD snímač je citlivý na IR světlo), které umožní odhalit prach a povrchové vady předloh </a:t>
            </a:r>
          </a:p>
          <a:p>
            <a:r>
              <a:rPr lang="cs-CZ" sz="2100" dirty="0"/>
              <a:t>Technologie je použitelná pro barevný film</a:t>
            </a:r>
          </a:p>
          <a:p>
            <a:r>
              <a:rPr lang="cs-CZ" sz="2100" dirty="0"/>
              <a:t>Při použití černobílého filmu nastávají problémy (chemické složení zrn filmu a prach jsou od sebe špatně rozeznatelné)</a:t>
            </a:r>
          </a:p>
          <a:p>
            <a:pPr marL="0" indent="0">
              <a:lnSpc>
                <a:spcPct val="90000"/>
              </a:lnSpc>
              <a:buNone/>
            </a:pPr>
            <a:endParaRPr lang="cs-CZ" sz="2100" dirty="0"/>
          </a:p>
          <a:p>
            <a:pPr>
              <a:lnSpc>
                <a:spcPct val="90000"/>
              </a:lnSpc>
            </a:pPr>
            <a:endParaRPr lang="cs-CZ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B846F-94CF-42BF-88A9-BD58191F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EDE69B-302F-4EC2-B929-6DE4BAE4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5770984" cy="4411662"/>
          </a:xfrm>
        </p:spPr>
        <p:txBody>
          <a:bodyPr/>
          <a:lstStyle/>
          <a:p>
            <a:r>
              <a:rPr lang="cs-CZ" sz="2000" b="1" dirty="0"/>
              <a:t>Průchodové / archové scannery </a:t>
            </a:r>
            <a:r>
              <a:rPr lang="cs-CZ" sz="2000" dirty="0"/>
              <a:t>- skenovaný objekt prochází přístrojem</a:t>
            </a:r>
          </a:p>
          <a:p>
            <a:r>
              <a:rPr lang="cs-CZ" sz="2000" dirty="0"/>
              <a:t>Papír projíždí scannerem (podobně jako tiskárnou) kolem pevného lineárního snímače</a:t>
            </a:r>
          </a:p>
          <a:p>
            <a:r>
              <a:rPr lang="cs-CZ" sz="2000" dirty="0"/>
              <a:t>Skenují se s ním například maturitní písemky k centrálnímu vyhodnocení</a:t>
            </a:r>
          </a:p>
          <a:p>
            <a:r>
              <a:rPr lang="cs-CZ" sz="2000" dirty="0"/>
              <a:t>Součástí je podavač listů papíru. </a:t>
            </a:r>
          </a:p>
          <a:p>
            <a:r>
              <a:rPr lang="cs-CZ" sz="2000" dirty="0"/>
              <a:t>Skenování je velmi rychlé, zvládne desítky stran za minutu – stolní skener by vyžadoval jejich postupné ruční vkládání „pod víko“ a zdlouhavé skenování každého samostatného listu</a:t>
            </a:r>
          </a:p>
          <a:p>
            <a:r>
              <a:rPr lang="cs-CZ" sz="2000" dirty="0">
                <a:hlinkClick r:id="rId2"/>
              </a:rPr>
              <a:t>https://www.youtube.com/watch?v=-QAtN1HA-1Q</a:t>
            </a:r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84E62A-C78C-4268-83A9-4317BD22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390408"/>
            <a:ext cx="2538671" cy="53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A2A08F-7B67-4F05-831D-C82F9079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A8D7FE-B333-4D6C-9115-F8F283B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b="1" dirty="0"/>
              <a:t>Ruční tužkové </a:t>
            </a:r>
            <a:r>
              <a:rPr lang="pl-PL" sz="1600" dirty="0"/>
              <a:t>– skenují jeden řádek textu postupným posuvem zleva doprava</a:t>
            </a:r>
          </a:p>
          <a:p>
            <a:r>
              <a:rPr lang="pl-PL" sz="1600" dirty="0"/>
              <a:t>Běžně je v nich dnes integrovaná technologie rozpoznávání znaků, následně může být rozpoznaný text převáděn na hlasový výstup nebo překládán do jiného jazyka</a:t>
            </a:r>
          </a:p>
          <a:p>
            <a:endParaRPr lang="pl-PL" sz="3200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47DC8A1-7B31-497A-B9AC-F6D6E6E1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73016"/>
            <a:ext cx="2466975" cy="185737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F683860-1627-473A-AF49-6C3D2804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212976"/>
            <a:ext cx="2324100" cy="27527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0FCF3D2-7584-4D2A-9A26-A02771C52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75" y="3212976"/>
            <a:ext cx="359343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2C8040-40D7-4481-AF23-EF3E8462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Scanner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AFB4CF-BCD1-455F-8B5E-194A89B0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11" y="1568450"/>
            <a:ext cx="8229600" cy="3149897"/>
          </a:xfrm>
        </p:spPr>
        <p:txBody>
          <a:bodyPr/>
          <a:lstStyle/>
          <a:p>
            <a:r>
              <a:rPr lang="cs-CZ" sz="1600" b="1" dirty="0"/>
              <a:t>Bubnové skenery </a:t>
            </a:r>
            <a:r>
              <a:rPr lang="cs-CZ" sz="1600" dirty="0"/>
              <a:t>- na skenovaný objekt je nanesen speciální olej, který během skenování vyprchá a který umožní objektu přesně přilnout k bubnu. </a:t>
            </a:r>
          </a:p>
          <a:p>
            <a:r>
              <a:rPr lang="cs-CZ" sz="1600" dirty="0"/>
              <a:t>Buben se otáčí, od skenované předlohy se odráží světlo, které je zachycováno</a:t>
            </a:r>
          </a:p>
          <a:p>
            <a:r>
              <a:rPr lang="cs-CZ" sz="1600" dirty="0"/>
              <a:t>Pro sejmutí obrázku postačí jedna fotodioda, která snímá jeden bod</a:t>
            </a:r>
          </a:p>
          <a:p>
            <a:r>
              <a:rPr lang="cs-CZ" sz="1600" dirty="0"/>
              <a:t>Nejprve se přečte jeden „sloupec“ (tj. jedna otáčka bubnu), pak se fotodioda posune o jeden sloupec vedle, až je postupně sejmut celý povrch bubnu</a:t>
            </a:r>
          </a:p>
          <a:p>
            <a:r>
              <a:rPr lang="cs-CZ" sz="1600" dirty="0"/>
              <a:t>Je to jedna z nejstarších technologií a dnes nejsou běžné </a:t>
            </a:r>
          </a:p>
          <a:p>
            <a:r>
              <a:rPr lang="cs-CZ" sz="1600" dirty="0"/>
              <a:t>Nevýhodou je velmi vysoká cena, výhodou je velmi vysoké rozlišení a dynamický rozsah</a:t>
            </a:r>
          </a:p>
          <a:p>
            <a:r>
              <a:rPr lang="cs-CZ" sz="1600" dirty="0"/>
              <a:t>Skener je vhodný pro velkoformátové skenování například uměleckých děl</a:t>
            </a:r>
          </a:p>
          <a:p>
            <a:r>
              <a:rPr lang="cs-CZ" sz="1600" dirty="0"/>
              <a:t>Z diapozitivu dokáží naskenovat snímek tak, že půjde zvětšit na formát A2</a:t>
            </a:r>
          </a:p>
          <a:p>
            <a:endParaRPr lang="cs-CZ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D82D554-48C3-41E8-BD5B-49BBE7DFA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02256"/>
            <a:ext cx="3240360" cy="21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488"/>
      </p:ext>
    </p:extLst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FD8FC3-BAED-41FC-B259-0E406B72312F}"/>
</file>

<file path=customXml/itemProps2.xml><?xml version="1.0" encoding="utf-8"?>
<ds:datastoreItem xmlns:ds="http://schemas.openxmlformats.org/officeDocument/2006/customXml" ds:itemID="{F67EE7D3-EA97-4420-B831-E3D3EED9CED3}"/>
</file>

<file path=customXml/itemProps3.xml><?xml version="1.0" encoding="utf-8"?>
<ds:datastoreItem xmlns:ds="http://schemas.openxmlformats.org/officeDocument/2006/customXml" ds:itemID="{397FC290-BFBE-4A1D-BDF3-34F3AE736B73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1987</TotalTime>
  <Words>2384</Words>
  <Application>Microsoft Office PowerPoint</Application>
  <PresentationFormat>Předvádění na obrazovce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Arial</vt:lpstr>
      <vt:lpstr>Wingdings</vt:lpstr>
      <vt:lpstr>Síť</vt:lpstr>
      <vt:lpstr>Scanner</vt:lpstr>
      <vt:lpstr>Scanner</vt:lpstr>
      <vt:lpstr>Scanner</vt:lpstr>
      <vt:lpstr>Scanner</vt:lpstr>
      <vt:lpstr>Scanner</vt:lpstr>
      <vt:lpstr>ICE</vt:lpstr>
      <vt:lpstr>Scanner</vt:lpstr>
      <vt:lpstr>Scanner</vt:lpstr>
      <vt:lpstr>Scanner</vt:lpstr>
      <vt:lpstr>OCR</vt:lpstr>
      <vt:lpstr>Čárový kód</vt:lpstr>
      <vt:lpstr>Snímač čárového kódu</vt:lpstr>
      <vt:lpstr>Skenery čárových kódů</vt:lpstr>
      <vt:lpstr>QR kód</vt:lpstr>
      <vt:lpstr>3D scanner</vt:lpstr>
      <vt:lpstr>3D scanner</vt:lpstr>
      <vt:lpstr>3D scanner</vt:lpstr>
      <vt:lpstr>3D scanner</vt:lpstr>
      <vt:lpstr>3D scanner</vt:lpstr>
      <vt:lpstr>3D 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Více megapixelů = lepší obraz ?</dc:title>
  <dc:creator>Radek</dc:creator>
  <cp:lastModifiedBy>Radek</cp:lastModifiedBy>
  <cp:revision>149</cp:revision>
  <dcterms:created xsi:type="dcterms:W3CDTF">2014-02-03T19:57:06Z</dcterms:created>
  <dcterms:modified xsi:type="dcterms:W3CDTF">2021-04-07T09:22:39Z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