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48"/>
  </p:notesMasterIdLst>
  <p:handoutMasterIdLst>
    <p:handoutMasterId r:id="rId49"/>
  </p:handoutMasterIdLst>
  <p:sldIdLst>
    <p:sldId id="303" r:id="rId5"/>
    <p:sldId id="266" r:id="rId6"/>
    <p:sldId id="302" r:id="rId7"/>
    <p:sldId id="289" r:id="rId8"/>
    <p:sldId id="288" r:id="rId9"/>
    <p:sldId id="290" r:id="rId10"/>
    <p:sldId id="257" r:id="rId11"/>
    <p:sldId id="291" r:id="rId12"/>
    <p:sldId id="258" r:id="rId13"/>
    <p:sldId id="304" r:id="rId14"/>
    <p:sldId id="278" r:id="rId15"/>
    <p:sldId id="259" r:id="rId16"/>
    <p:sldId id="305" r:id="rId17"/>
    <p:sldId id="293" r:id="rId18"/>
    <p:sldId id="279" r:id="rId19"/>
    <p:sldId id="294" r:id="rId20"/>
    <p:sldId id="295" r:id="rId21"/>
    <p:sldId id="296" r:id="rId22"/>
    <p:sldId id="260" r:id="rId23"/>
    <p:sldId id="267" r:id="rId24"/>
    <p:sldId id="268" r:id="rId25"/>
    <p:sldId id="298" r:id="rId26"/>
    <p:sldId id="269" r:id="rId27"/>
    <p:sldId id="270" r:id="rId28"/>
    <p:sldId id="271" r:id="rId29"/>
    <p:sldId id="272" r:id="rId30"/>
    <p:sldId id="264" r:id="rId31"/>
    <p:sldId id="282" r:id="rId32"/>
    <p:sldId id="306" r:id="rId33"/>
    <p:sldId id="281" r:id="rId34"/>
    <p:sldId id="280" r:id="rId35"/>
    <p:sldId id="261" r:id="rId36"/>
    <p:sldId id="300" r:id="rId37"/>
    <p:sldId id="273" r:id="rId38"/>
    <p:sldId id="275" r:id="rId39"/>
    <p:sldId id="276" r:id="rId40"/>
    <p:sldId id="274" r:id="rId41"/>
    <p:sldId id="277" r:id="rId42"/>
    <p:sldId id="283" r:id="rId43"/>
    <p:sldId id="301" r:id="rId44"/>
    <p:sldId id="299" r:id="rId45"/>
    <p:sldId id="292" r:id="rId46"/>
    <p:sldId id="28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689A3-6A2B-4E16-BC52-71CBFC3E3003}" v="2" dt="2023-05-16T22:21:04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DC7689A3-6A2B-4E16-BC52-71CBFC3E3003}"/>
    <pc:docChg chg="modSld">
      <pc:chgData name="Karel Čermák" userId="9a888007fbecaa3b" providerId="LiveId" clId="{DC7689A3-6A2B-4E16-BC52-71CBFC3E3003}" dt="2023-05-16T22:21:04.227" v="1" actId="1076"/>
      <pc:docMkLst>
        <pc:docMk/>
      </pc:docMkLst>
      <pc:sldChg chg="modSp">
        <pc:chgData name="Karel Čermák" userId="9a888007fbecaa3b" providerId="LiveId" clId="{DC7689A3-6A2B-4E16-BC52-71CBFC3E3003}" dt="2023-05-16T22:21:04.227" v="1" actId="1076"/>
        <pc:sldMkLst>
          <pc:docMk/>
          <pc:sldMk cId="0" sldId="274"/>
        </pc:sldMkLst>
        <pc:spChg chg="mod">
          <ac:chgData name="Karel Čermák" userId="9a888007fbecaa3b" providerId="LiveId" clId="{DC7689A3-6A2B-4E16-BC52-71CBFC3E3003}" dt="2023-05-16T22:21:04.227" v="1" actId="1076"/>
          <ac:spMkLst>
            <pc:docMk/>
            <pc:sldMk cId="0" sldId="274"/>
            <ac:spMk id="28676" creationId="{9EB7EE34-3B69-411D-B35D-B551FCF2F1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62379869-21E6-4033-BEF1-64B6E9F33F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209427BA-F47C-43EB-AEFE-46D1687E5C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D9150E63-34E6-4E25-A3F8-BB255F09187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05769ED3-347E-4622-92AF-0FAD6946A3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16284A2-7D8D-4FD7-A921-1BFCB9E434F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2BCADB3C-D31E-40FD-8E65-710C75D8DA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DFBBE004-3BCE-4385-B402-21EF35DDC7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D142F79-D541-4430-B508-BAA99BEE05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>
            <a:extLst>
              <a:ext uri="{FF2B5EF4-FFF2-40B4-BE49-F238E27FC236}">
                <a16:creationId xmlns:a16="http://schemas.microsoft.com/office/drawing/2014/main" id="{E0D53868-B6AD-416A-9E3F-EB8ABFED62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>
            <a:extLst>
              <a:ext uri="{FF2B5EF4-FFF2-40B4-BE49-F238E27FC236}">
                <a16:creationId xmlns:a16="http://schemas.microsoft.com/office/drawing/2014/main" id="{157243A7-F2CC-4A41-A626-4A001007C3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>
            <a:extLst>
              <a:ext uri="{FF2B5EF4-FFF2-40B4-BE49-F238E27FC236}">
                <a16:creationId xmlns:a16="http://schemas.microsoft.com/office/drawing/2014/main" id="{9C902F32-EA5A-4A74-A63E-AE4B2BA5D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E3E64B-D88D-45DC-966C-1FBB4FB56B27}" type="slidenum">
              <a:rPr lang="en-US" altLang="cs-CZ"/>
              <a:pPr/>
              <a:t>‹#›</a:t>
            </a:fld>
            <a:endParaRPr lang="en-US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3814A51-6835-4B77-924D-AFAE03122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AFF52FE-D700-4440-888C-700DF3D3744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6AB57FBB-4D9E-470D-A9B2-B2C5B026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3A9BCFA1-677A-4315-829C-C417B024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04667B96-BAD3-498B-9674-BEA72A3D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4942251-E2F4-48C4-809A-340B5BA4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5E15023F-35FB-4267-A07B-A14CA7B6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B608515D-26D6-4E2E-B0AF-D70DC157E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44AD7F5A-0D21-4EA8-B1D1-F3CE9C17D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533EA7F3-5CD0-4BF0-876F-C6903A166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E60CDBA0-31AB-4C54-A327-E242930A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31B355BC-ECD1-4CF0-B757-DFEA385C9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E825FD87-3E9E-4FE3-8A02-61BD7A6C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593EED87-0545-402C-8709-42E98441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7F602023-1F9B-4C35-A3DF-A63A8337A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EB72E074-EC0D-4917-9EAC-C443AEDE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0E25EA7B-FA16-4BF2-8C18-961B6282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9468EB1-E849-4D04-AD92-43FC57E7F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1E3B8A56-835A-4043-85B0-72103FD3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86F9C07-B2FC-412D-AB71-59F9816A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C0662043-78FC-4241-9B17-3AD61C95F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B8A6D858-E9E5-4BAB-A0A0-3C9F3D9AC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B32F852C-1F7D-45D0-BA97-C2EFD6CC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32E95DE9-95B2-4031-895D-FD93769DD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DE3ECE48-F8AA-4EB4-A3DB-E8490CE8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3CF6A5D5-A0ED-4F17-A592-461E6F916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182451B-75F0-45A6-A757-4833ED8D1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8BB6874-F181-4A74-B5A9-805AC12C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82201309-5751-42FF-A654-B25C6953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5FEE137E-ABB8-46FC-B399-7E419CA10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1B4965D3-81AF-4A69-A80D-5A477FE1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EEC9AD5-E0B0-411A-BA3D-1A62C1C50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DEEACF6B-5C71-4037-A7FD-4DA8621B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CE41CD2C-292C-4912-AB32-DF7FD2FD2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39D880BD-9646-4CF0-BD8D-59E864D08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BF5C9FE6-8EA0-4F94-B852-928114CCF3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E13C399-23AA-479A-922B-6393DEF93B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AE5A6-6B67-41B6-8FAC-CB456D5BE11C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5390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70FDD-5B72-4E06-82F6-8E82670D3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7D18E-2F34-4AB8-917F-51D2BA34A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C55EE4A-62B5-4FB5-8F49-A80BD55F0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8BD9-F224-4F5E-B763-B5A62519AB19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7754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3FC88E-72A6-4504-9555-4173BB7C9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7CA575-CCA8-40BF-8E3F-9C9F3AE18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7492E9-E48D-450C-8862-AEF0F8CA65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D515B-A530-4D4A-BA10-40ABFA97B02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5146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67115-65AF-4836-B945-9479B68D5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51EEF-AFC4-4683-B167-A515EDE74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83B15-E247-4268-9527-1284C0A4A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E9E71-012F-4726-B406-234EB24F58E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222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72D649-8F91-4C67-B018-36129656AD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C8BB1C-009A-4566-B4B8-88C42DBC06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9A360DD-41FB-47E6-92B0-A1EED3C21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E333B-C072-4BFC-8392-03EBA044DD5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475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7CD38A-8872-439D-B169-9137F8252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7BF301-1134-474C-A62B-7F73BABBA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74C7481-D350-47CB-B7E9-08FDFE697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9AD4B-E495-473B-87EC-D60F6581BAA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69442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BB44CD-BF48-46AC-BEE8-C2E4263948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6EBFBA-F52E-4D45-A43C-1CA650078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0710782-E41D-42E9-800D-0641D25CB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28AB4-06E8-4234-AC77-9FDE44F40234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297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42F0F1-0C3C-4F14-8846-A306DC858C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21CBEC-4FE9-451E-BF2C-0D5FAF6D49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D58578-966C-47BF-B186-90770C22E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6023B-FD6D-459E-BAC1-3115518CCE3E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7090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C493EA8-4FD7-46AE-AA94-DC2ED3094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D2FD17F-E731-4A8F-B327-1B0480DF7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51A63B1-4176-4CDB-AF93-478641F19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BC4E3-51B2-4D59-9EB5-A9605C6FB87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3885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9BB633D-FB0D-4600-A87A-8BF07DFD7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8E3192-D8D3-4DA8-B30F-3D76BB77B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A8740E1-4881-4C97-938C-1CFC4A59C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A855-0C7A-4006-8088-3537FE72DF0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4190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703C0B6-37D7-4510-8966-5A6A66C4F5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53A0155-C815-4B78-83CE-2CF8A9380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ACF3CA7-6052-4104-AF56-9A2FF7072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355E3-CCCC-45F3-BE25-0D0A293AF7C7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5703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9999E-02F7-4805-B251-0AD6F307B0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3025A8-712A-4F4B-8A23-F4C29BEBD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426710-6289-48FF-8A07-D043EB8D7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1AF47-8B3D-4BAB-98F5-4AA9D2FEB30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84357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9EA170-3E5D-4DF2-AFD1-E17BDA407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6A8E60-6C19-456B-AA4A-B267691708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16238F1-4304-4137-85C4-88DE391EFA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AEA74-FB9A-4627-A4EA-5C1C89E13A1C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960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8613CB10-C1CE-4B24-B7DF-B9B80441B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2C3EDFE-8162-4436-9870-6219CDF70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3E6661-6CA5-4270-914F-2630CCF83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9BA2D9FC-2DC0-4B2D-8144-8F9053710E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53CBDE8A-4C78-497E-AE05-1912B12EA1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20519" name="Rectangle 7">
            <a:extLst>
              <a:ext uri="{FF2B5EF4-FFF2-40B4-BE49-F238E27FC236}">
                <a16:creationId xmlns:a16="http://schemas.microsoft.com/office/drawing/2014/main" id="{64B14D96-79BD-408C-B0E9-9EA5C0E35C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028A940-3D46-4F2D-BC59-84E86EF3EEDC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B767DA67-71D3-482F-B512-65D67FC55FF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6C38F2C3-B648-437A-AD97-89BF33931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8BDBED1E-21B4-4966-9551-8F0C6FA2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732B694F-3AA6-40A4-A225-6B752A9D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4783300C-3246-4122-B77D-3BE616DE1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84CA55-EFF9-492D-89CC-931785CB1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321AFBED-D67F-4EED-A9D8-5B1215EED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EB32F09B-8F8B-4CA2-8423-613DE9F3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824DEEC1-2C50-40B2-9A17-4538128A4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A46CA034-0827-4F9C-9120-281ED4A40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ADED07B-BD2E-4E7C-A47F-6F9E04108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6FF80713-FBAF-4C50-9B31-A913EC3E1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24A657EA-BBF1-40B2-B382-1507E332A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98A4E922-6885-4F69-8476-62E627A2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95380B95-11D3-42F8-B7F8-C83C9C1D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B29D38DC-1E4A-4DE4-BEF0-C5303884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325C6818-E9FE-4094-958F-59E1D36E9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058A634E-4381-46AE-86B8-2B8ADFEF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1EAFF92E-C929-4EB4-9FF4-E541DE25C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40C5E014-3BD6-4057-BA33-514374285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F6886406-67D1-4D64-B52A-9DFEE48CC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89E75288-886D-40B5-A51A-E5B9546DC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7AB88C28-76DC-4A94-BB60-47357D219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4E1E9A73-CA10-4614-AC00-71245063A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EDA6B9FF-FDE7-4CD5-B568-6BBF5C7D5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B80734B8-B004-4BE8-84AC-8ECB1268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F81C923F-1F9F-4492-A03D-03C26FE79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4A94E99C-FF54-42BA-BB09-5ED52692C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797F173B-99B3-48AF-B0C3-F8CBFDCA8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03646722-1E12-4EA8-90AD-F3E77F7FC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FC439A7F-BA33-4976-855A-265C919DD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2C7B80E0-2D20-4DF9-9CAF-27C670B5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qA9ejBS9k4" TargetMode="External"/><Relationship Id="rId2" Type="http://schemas.openxmlformats.org/officeDocument/2006/relationships/hyperlink" Target="http://www.youtube.com/watch?v=qlEUrEVqDb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LyNlxDNVRl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iKiT3q4rfc" TargetMode="External"/><Relationship Id="rId2" Type="http://schemas.openxmlformats.org/officeDocument/2006/relationships/hyperlink" Target="http://www.youtube.com/watch?v=oY2agPXjZpQ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B0HnXcW8qQ" TargetMode="External"/><Relationship Id="rId2" Type="http://schemas.openxmlformats.org/officeDocument/2006/relationships/hyperlink" Target="https://www.youtube.com/watch?v=JEVurb1uVF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wvmNv1leUo" TargetMode="External"/><Relationship Id="rId5" Type="http://schemas.openxmlformats.org/officeDocument/2006/relationships/hyperlink" Target="https://www.youtube.com/watch?v=TSGfitxlkzI" TargetMode="External"/><Relationship Id="rId4" Type="http://schemas.openxmlformats.org/officeDocument/2006/relationships/hyperlink" Target="https://www.youtube.com/watch?v=iJcOdxAwCwc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03403-B1F1-4726-83F0-B2673097F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Tiskárny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C60A49-573E-4178-89F5-F4B47C89D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58881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FF9DA-A282-49BC-96F4-2C97B8F0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Jehličková tiskárna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020C5A5-4C79-43A1-85A0-7F533E05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6924675" cy="2171700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C28597-9264-4AB8-A6D4-21509C3E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21669"/>
            <a:ext cx="3168352" cy="30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4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AE216A8-54CF-48A7-8D1A-AD33C11B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Jehličková tiskárna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CA10F9C-1071-4761-8965-14811A59C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>
                <a:hlinkClick r:id="rId2"/>
              </a:rPr>
              <a:t>http://www.youtube.com/watch?v=qlEUrEVqDbo</a:t>
            </a:r>
            <a:endParaRPr lang="cs-CZ" altLang="cs-CZ" sz="1800" dirty="0"/>
          </a:p>
          <a:p>
            <a:pPr eaLnBrk="1" hangingPunct="1"/>
            <a:r>
              <a:rPr lang="cs-CZ" altLang="cs-CZ" sz="1800" dirty="0">
                <a:hlinkClick r:id="rId3"/>
              </a:rPr>
              <a:t>http://www.youtube.com/watch?v=IqA9ejBS9k4</a:t>
            </a:r>
            <a:endParaRPr lang="cs-CZ" altLang="cs-CZ" sz="1800" dirty="0"/>
          </a:p>
          <a:p>
            <a:pPr eaLnBrk="1" hangingPunct="1"/>
            <a:r>
              <a:rPr lang="cs-CZ" altLang="cs-CZ" sz="1800" dirty="0">
                <a:hlinkClick r:id="rId4"/>
              </a:rPr>
              <a:t>http://www.youtube.com/watch?v=LyNlxDNVRlM</a:t>
            </a:r>
            <a:endParaRPr lang="cs-CZ" altLang="cs-CZ" sz="1800" dirty="0"/>
          </a:p>
          <a:p>
            <a:pPr eaLnBrk="1" hangingPunct="1"/>
            <a:endParaRPr lang="cs-CZ" altLang="cs-CZ" dirty="0"/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CDE2334-E5BE-4A12-8D15-D29E1C506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793" y="79375"/>
            <a:ext cx="7543800" cy="1295400"/>
          </a:xfrm>
        </p:spPr>
        <p:txBody>
          <a:bodyPr/>
          <a:lstStyle/>
          <a:p>
            <a:pPr eaLnBrk="1" hangingPunct="1"/>
            <a:r>
              <a:rPr lang="cs-CZ" altLang="cs-CZ"/>
              <a:t>Tepelné tiskárny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7DEB049-B289-4569-8E01-8353D29F7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800" b="1" dirty="0"/>
              <a:t>Termotiskárny</a:t>
            </a:r>
            <a:r>
              <a:rPr lang="cs-CZ" altLang="cs-CZ" sz="1800" dirty="0"/>
              <a:t> = Tepelné tiskárny</a:t>
            </a:r>
          </a:p>
          <a:p>
            <a:pPr eaLnBrk="1" hangingPunct="1"/>
            <a:r>
              <a:rPr lang="cs-CZ" altLang="cs-CZ" sz="1800" dirty="0"/>
              <a:t>Používají </a:t>
            </a:r>
            <a:r>
              <a:rPr lang="cs-CZ" altLang="cs-CZ" sz="1800" b="1" dirty="0"/>
              <a:t>speciální papír</a:t>
            </a:r>
            <a:r>
              <a:rPr lang="cs-CZ" altLang="cs-CZ" sz="1800" dirty="0"/>
              <a:t>, který působením tepla zčerná</a:t>
            </a:r>
          </a:p>
          <a:p>
            <a:pPr eaLnBrk="1" hangingPunct="1"/>
            <a:r>
              <a:rPr lang="cs-CZ" altLang="cs-CZ" sz="1800" dirty="0"/>
              <a:t>Na běžný papír tisknout nelze</a:t>
            </a:r>
          </a:p>
          <a:p>
            <a:pPr eaLnBrk="1" hangingPunct="1"/>
            <a:r>
              <a:rPr lang="cs-CZ" altLang="cs-CZ" sz="1800" dirty="0"/>
              <a:t>Pracují na podobném principu jako tiskárny jehličkové </a:t>
            </a:r>
          </a:p>
          <a:p>
            <a:pPr eaLnBrk="1" hangingPunct="1"/>
            <a:r>
              <a:rPr lang="cs-CZ" altLang="cs-CZ" sz="1800" dirty="0"/>
              <a:t>Jsou opět vybaveny tiskovou hlavu, která obsahuje sadu jehliček </a:t>
            </a:r>
          </a:p>
          <a:p>
            <a:pPr eaLnBrk="1" hangingPunct="1"/>
            <a:r>
              <a:rPr lang="cs-CZ" altLang="cs-CZ" sz="1800" dirty="0"/>
              <a:t>Jednotlivé jehličky jsou však na rozdíl od jehličkové tiskárny </a:t>
            </a:r>
            <a:r>
              <a:rPr lang="cs-CZ" altLang="cs-CZ" sz="1800" b="1" dirty="0"/>
              <a:t>zahřáty na vyšší teplotu</a:t>
            </a:r>
            <a:r>
              <a:rPr lang="cs-CZ" altLang="cs-CZ" sz="1800" dirty="0"/>
              <a:t>, která poté, co se jehlička přiblíží ke speciálnímu papíru citlivému na teplo, způsobí jeho ztmavnutí</a:t>
            </a:r>
          </a:p>
          <a:p>
            <a:pPr eaLnBrk="1" hangingPunct="1"/>
            <a:r>
              <a:rPr lang="cs-CZ" altLang="cs-CZ" sz="1800" dirty="0"/>
              <a:t>Tiskárna je </a:t>
            </a:r>
            <a:r>
              <a:rPr lang="cs-CZ" altLang="cs-CZ" sz="1800" b="1" dirty="0"/>
              <a:t>nehlučná, </a:t>
            </a:r>
            <a:r>
              <a:rPr lang="cs-CZ" altLang="cs-CZ" sz="1800" dirty="0"/>
              <a:t>nedochází k úplnému úderu jehličky do papíru</a:t>
            </a:r>
            <a:endParaRPr lang="cs-CZ" altLang="cs-CZ" sz="1800" b="1" dirty="0"/>
          </a:p>
          <a:p>
            <a:pPr eaLnBrk="1" hangingPunct="1"/>
            <a:r>
              <a:rPr lang="cs-CZ" altLang="cs-CZ" sz="1800" dirty="0"/>
              <a:t>Dnes se běžně používají v pokladnách, faxech, bankomatech</a:t>
            </a:r>
          </a:p>
          <a:p>
            <a:pPr eaLnBrk="1" hangingPunct="1"/>
            <a:r>
              <a:rPr lang="cs-CZ" altLang="cs-CZ" sz="1800" dirty="0"/>
              <a:t>Životnost vytištěného dokumentu je omezená – časem vybledne </a:t>
            </a:r>
          </a:p>
          <a:p>
            <a:pPr eaLnBrk="1" hangingPunct="1"/>
            <a:r>
              <a:rPr lang="cs-CZ" altLang="cs-CZ" sz="1800" dirty="0"/>
              <a:t>Účtenku vytištěnou termotiskárnou je dobré si vyfotografovat, pokud má sloužit jako doklad při případné budoucí reklamaci, protože později může být nečitelná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634298-AD3F-42DD-99CB-74EFB988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Tepelné tiskárny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31954D6-63E5-47DA-B7BF-6782CDC24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1" y="1700808"/>
            <a:ext cx="4411662" cy="4411662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0E5F686-4C87-4D76-A2D9-F63B9528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564904"/>
            <a:ext cx="4762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1B28C-22DA-4D5C-A4B7-66ADD799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Tepelné tiskárny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946B6-9B6A-47D4-B639-9F170E61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Hlavní výhodou je to, že do tiskárny se doplňuje pouze papír (obvykle cívka s dlouhým pásem úzkého papíru)</a:t>
            </a:r>
          </a:p>
          <a:p>
            <a:r>
              <a:rPr lang="cs-CZ" sz="2000" dirty="0"/>
              <a:t>Není zde žádný toner, inkoust nebo barvící páska</a:t>
            </a:r>
          </a:p>
          <a:p>
            <a:r>
              <a:rPr lang="cs-CZ" sz="2000" dirty="0"/>
              <a:t>Doplnění papíru je snadné a rychlé, zvládne ho každá proškolená osoba – proto jsou vhodné pro použití </a:t>
            </a:r>
            <a:r>
              <a:rPr lang="cs-CZ" sz="2000" b="1" dirty="0"/>
              <a:t>v pokladnách </a:t>
            </a:r>
            <a:r>
              <a:rPr lang="cs-CZ" sz="2000" dirty="0"/>
              <a:t>supermarketů</a:t>
            </a:r>
          </a:p>
          <a:p>
            <a:r>
              <a:rPr lang="cs-CZ" sz="2000" dirty="0"/>
              <a:t>Náklady na tisk jsou poměrně nízké. Obvykle se zde netiskne na volné listy papíru, takže náklady na „tisk jedné stránky“ nelze uvádět. </a:t>
            </a:r>
          </a:p>
          <a:p>
            <a:r>
              <a:rPr lang="cs-CZ" sz="2000" dirty="0"/>
              <a:t>Například 1 metr papírové pásky s šířkou 57 mm stojí zhruba 0,4 Kč</a:t>
            </a:r>
          </a:p>
          <a:p>
            <a:r>
              <a:rPr lang="cs-CZ" sz="2000" dirty="0"/>
              <a:t>Náklady na tisk 10 cm dlouhé účtenky jsou pak 0,04 Kč </a:t>
            </a:r>
          </a:p>
        </p:txBody>
      </p:sp>
    </p:spTree>
    <p:extLst>
      <p:ext uri="{BB962C8B-B14F-4D97-AF65-F5344CB8AC3E}">
        <p14:creationId xmlns:p14="http://schemas.microsoft.com/office/powerpoint/2010/main" val="54374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1ABAA8-4BAB-494B-B426-587ED47D9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Termotiskárny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5B0B728-5DAE-48FB-AD34-1D86D44BE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400" dirty="0">
                <a:hlinkClick r:id="rId2"/>
              </a:rPr>
              <a:t>http://www.youtube.com/watch?v=oY2agPXjZpQ</a:t>
            </a:r>
            <a:endParaRPr lang="cs-CZ" altLang="cs-CZ" sz="2400" dirty="0"/>
          </a:p>
          <a:p>
            <a:pPr eaLnBrk="1" hangingPunct="1"/>
            <a:r>
              <a:rPr lang="cs-CZ" altLang="cs-CZ" sz="2400" dirty="0">
                <a:hlinkClick r:id="rId3"/>
              </a:rPr>
              <a:t>https://www.youtube.com/watch?v=TiKiT3q4rfc</a:t>
            </a:r>
            <a:endParaRPr lang="cs-CZ" altLang="cs-CZ" sz="2400" dirty="0"/>
          </a:p>
          <a:p>
            <a:pPr marL="0" indent="0" eaLnBrk="1" hangingPunct="1">
              <a:buNone/>
            </a:pPr>
            <a:endParaRPr lang="cs-CZ" altLang="cs-CZ" dirty="0"/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45D39D-AD3B-4DB0-9B57-68E911AB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Termosublimační</a:t>
            </a:r>
            <a:r>
              <a:rPr lang="cs-CZ" dirty="0"/>
              <a:t> tiskárny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65C478-6C3E-4B0A-ABFE-9D8F1409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411662"/>
          </a:xfrm>
        </p:spPr>
        <p:txBody>
          <a:bodyPr/>
          <a:lstStyle/>
          <a:p>
            <a:r>
              <a:rPr lang="cs-CZ" sz="1800" dirty="0"/>
              <a:t>Slouží k tisku </a:t>
            </a:r>
            <a:r>
              <a:rPr lang="cs-CZ" sz="1800" b="1" dirty="0"/>
              <a:t>barevných fotografií</a:t>
            </a:r>
          </a:p>
          <a:p>
            <a:r>
              <a:rPr lang="cs-CZ" sz="1800" dirty="0"/>
              <a:t>Pro tisk textu a černobílých dokumentů nejsou vhodné</a:t>
            </a:r>
          </a:p>
          <a:p>
            <a:r>
              <a:rPr lang="cs-CZ" sz="1800" dirty="0"/>
              <a:t>Tiskne se na speciální papír s barevnou fólií</a:t>
            </a:r>
          </a:p>
          <a:p>
            <a:r>
              <a:rPr lang="cs-CZ" sz="1800" dirty="0"/>
              <a:t>Z barvové fólie, na které je naneseno barvivo v pevném skupenství, se po ohřevu nepohyblivou tepelnou hlavou uvolní barvivo a v plynném skupenství přechází do povrchové vrstvy papíru, kde opět změní skupenství na pevné</a:t>
            </a:r>
          </a:p>
          <a:p>
            <a:r>
              <a:rPr lang="cs-CZ" sz="1800" dirty="0"/>
              <a:t>Papír je pevný a odolný, vyrobený jako speciální sendvič, který je schopen se teplem na lícní straně otevřít barvivu a po ochladnutí své póry opět zavřít a chránit tak barvivo před okolním prostředím. </a:t>
            </a:r>
          </a:p>
          <a:p>
            <a:r>
              <a:rPr lang="cs-CZ" sz="1800" dirty="0"/>
              <a:t>Fotografie je opatřena ochrannou povrchovou vrstvou, která zajistí delší životnost a chrání proti otiskům prstů. </a:t>
            </a:r>
          </a:p>
          <a:p>
            <a:r>
              <a:rPr lang="cs-CZ" sz="1800" dirty="0"/>
              <a:t>Nevýhodou vysoké cenové náklady tisku.</a:t>
            </a:r>
          </a:p>
          <a:p>
            <a:r>
              <a:rPr lang="cs-CZ" sz="1800" dirty="0"/>
              <a:t>S </a:t>
            </a:r>
            <a:r>
              <a:rPr lang="cs-CZ" sz="1800" dirty="0" err="1"/>
              <a:t>termosublimačními</a:t>
            </a:r>
            <a:r>
              <a:rPr lang="cs-CZ" sz="1800" dirty="0"/>
              <a:t> tiskárnami se dnes setkáváme především ve </a:t>
            </a:r>
            <a:r>
              <a:rPr lang="cs-CZ" sz="1800" dirty="0" err="1"/>
              <a:t>fotokioscích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72534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7E0F94-9291-47F6-B762-3D8991A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Termosublimační</a:t>
            </a:r>
            <a:r>
              <a:rPr lang="cs-CZ" dirty="0"/>
              <a:t> tisk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C4098C9-6360-4CC5-85DC-D3EF3EEC1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7211144" cy="5221742"/>
          </a:xfrm>
        </p:spPr>
      </p:pic>
    </p:spTree>
    <p:extLst>
      <p:ext uri="{BB962C8B-B14F-4D97-AF65-F5344CB8AC3E}">
        <p14:creationId xmlns:p14="http://schemas.microsoft.com/office/powerpoint/2010/main" val="358359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50EEF-EEEE-49F7-9D11-7018E025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Termosublimační</a:t>
            </a:r>
            <a:r>
              <a:rPr lang="cs-CZ" dirty="0"/>
              <a:t>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F83440-8D02-4C95-80BF-2E4951F0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1556792"/>
            <a:ext cx="8856984" cy="4411662"/>
          </a:xfrm>
        </p:spPr>
        <p:txBody>
          <a:bodyPr/>
          <a:lstStyle/>
          <a:p>
            <a:r>
              <a:rPr lang="cs-CZ" sz="1800" b="1" dirty="0" err="1"/>
              <a:t>Ribbon</a:t>
            </a:r>
            <a:r>
              <a:rPr lang="cs-CZ" sz="1800" dirty="0"/>
              <a:t> je tenká polyesterová fólie, nosič barviva připraveného difundovat do papíru v množství, které odpovídá teplotě tiskové hlavy (větší teplota = více barviva difunduje z </a:t>
            </a:r>
            <a:r>
              <a:rPr lang="cs-CZ" sz="1800" dirty="0" err="1"/>
              <a:t>ribbonu</a:t>
            </a:r>
            <a:r>
              <a:rPr lang="cs-CZ" sz="1800" dirty="0"/>
              <a:t> do papíru). </a:t>
            </a:r>
          </a:p>
          <a:p>
            <a:r>
              <a:rPr lang="cs-CZ" sz="1800" dirty="0"/>
              <a:t>Kromě barevných polí disponuje i čirým oddílem, který je zdrojem ochranné vrstvy. Aplikaci tohoto pole si můžeme představit jako použití ultra-tenké laminační fólie. </a:t>
            </a:r>
          </a:p>
          <a:p>
            <a:r>
              <a:rPr lang="cs-CZ" sz="1800" dirty="0"/>
              <a:t>Je tu ještě jedna funkce ochranné vrstvy: podle algoritmu její aplikace získáme fotografii lesklou, </a:t>
            </a:r>
            <a:r>
              <a:rPr lang="cs-CZ" sz="1800" dirty="0" err="1"/>
              <a:t>polomatnou</a:t>
            </a:r>
            <a:r>
              <a:rPr lang="cs-CZ" sz="1800" dirty="0"/>
              <a:t> nebo matnou.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CAF9D01-C075-4F6C-857C-7B07FE2A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33056"/>
            <a:ext cx="5008691" cy="34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A2E153-9F98-4B5F-A5B6-92AA62A31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Inkoustové tiskárny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3E0B770-A77A-4510-B343-5A1F34BD4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 dirty="0"/>
              <a:t>Inkoustová tiskárna tiskne pomocí </a:t>
            </a:r>
            <a:r>
              <a:rPr lang="cs-CZ" altLang="cs-CZ" sz="2000" b="1" dirty="0"/>
              <a:t>kapiček inkoustu</a:t>
            </a:r>
            <a:r>
              <a:rPr lang="cs-CZ" altLang="cs-CZ" sz="2000" dirty="0"/>
              <a:t>, který je vystřikován na papír </a:t>
            </a:r>
          </a:p>
          <a:p>
            <a:pPr eaLnBrk="1" hangingPunct="1"/>
            <a:r>
              <a:rPr lang="cs-CZ" altLang="cs-CZ" sz="2000" dirty="0"/>
              <a:t>Inkoust bývá umístěn v malé nádržce, jež se pohybuje společně s tiskovou hlavou</a:t>
            </a:r>
          </a:p>
          <a:p>
            <a:pPr eaLnBrk="1" hangingPunct="1"/>
            <a:r>
              <a:rPr lang="cs-CZ" altLang="cs-CZ" sz="2000" dirty="0"/>
              <a:t>Tisková hlava tryská z několika desítek mikroskopických trysek na papír miniaturní kapičky inkoustu  - co kapka inkoustu, to jeden konkrétní tiskový bod </a:t>
            </a:r>
          </a:p>
          <a:p>
            <a:pPr eaLnBrk="1" hangingPunct="1"/>
            <a:r>
              <a:rPr lang="cs-CZ" altLang="cs-CZ" sz="2000" dirty="0"/>
              <a:t>Tisk je </a:t>
            </a:r>
            <a:r>
              <a:rPr lang="cs-CZ" altLang="cs-CZ" sz="2000" b="1" dirty="0"/>
              <a:t>bezkontaktní</a:t>
            </a:r>
            <a:r>
              <a:rPr lang="cs-CZ" altLang="cs-CZ" sz="2000" dirty="0"/>
              <a:t> (neimpaktní) - nehlučný</a:t>
            </a:r>
          </a:p>
          <a:p>
            <a:pPr eaLnBrk="1" hangingPunct="1"/>
            <a:r>
              <a:rPr lang="cs-CZ" altLang="cs-CZ" sz="2000" dirty="0"/>
              <a:t>Existují různé metody inkoustového tisku lišící se mezi sebou způsobem vytlačení inkoustu</a:t>
            </a:r>
          </a:p>
          <a:p>
            <a:pPr eaLnBrk="1" hangingPunct="1">
              <a:lnSpc>
                <a:spcPct val="90000"/>
              </a:lnSpc>
            </a:pPr>
            <a:endParaRPr lang="cs-CZ" altLang="cs-CZ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62C5113-038B-476C-A95A-12BB25D54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Základní parametry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E85A76-188C-4EF1-BFF2-183E4DE6B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cs-CZ" altLang="cs-CZ" sz="1600" b="1" dirty="0"/>
              <a:t>Rychlost tisku</a:t>
            </a:r>
          </a:p>
          <a:p>
            <a:pPr lvl="1" eaLnBrk="1" hangingPunct="1">
              <a:defRPr/>
            </a:pPr>
            <a:r>
              <a:rPr lang="cs-CZ" altLang="cs-CZ" sz="1600" b="1" dirty="0"/>
              <a:t>PPM</a:t>
            </a:r>
            <a:r>
              <a:rPr lang="cs-CZ" altLang="cs-CZ" sz="1600" dirty="0"/>
              <a:t> – </a:t>
            </a:r>
            <a:r>
              <a:rPr lang="cs-CZ" altLang="cs-CZ" sz="1600" dirty="0" err="1"/>
              <a:t>pages</a:t>
            </a:r>
            <a:r>
              <a:rPr lang="cs-CZ" altLang="cs-CZ" sz="1600" dirty="0"/>
              <a:t> per minut – rychlost tisku udávaná v počtu vytištěných stránek za minutu. U moderních tiskáren je rychlost tisku konstantní a nezáleží na pokrytí papíru (prázdné listy lezou z tiskárny stejně rychle jako plně potištěné)</a:t>
            </a:r>
          </a:p>
          <a:p>
            <a:pPr lvl="1" eaLnBrk="1" hangingPunct="1">
              <a:defRPr/>
            </a:pPr>
            <a:r>
              <a:rPr lang="cs-CZ" altLang="cs-CZ" sz="1600" dirty="0"/>
              <a:t>U starších tiskáren se udával počet řádků nebo počet znaků za sekundu, minutu a doba tisku jedné stránky byla proměnlivá podle toho, jak hodně byla pokrytá</a:t>
            </a:r>
          </a:p>
          <a:p>
            <a:pPr eaLnBrk="1" hangingPunct="1">
              <a:lnSpc>
                <a:spcPct val="80000"/>
              </a:lnSpc>
              <a:defRPr/>
            </a:pPr>
            <a:endParaRPr lang="cs-CZ" altLang="cs-CZ" sz="16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1600" b="1" dirty="0"/>
              <a:t>Formát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cs-CZ" altLang="cs-CZ" sz="1600" dirty="0"/>
              <a:t>Šířka papíru, na který se provádí tisk</a:t>
            </a:r>
          </a:p>
          <a:p>
            <a:pPr lvl="1" eaLnBrk="1" hangingPunct="1">
              <a:defRPr/>
            </a:pPr>
            <a:r>
              <a:rPr lang="cs-CZ" altLang="cs-CZ" sz="1600" dirty="0"/>
              <a:t>Nejčastěji A4, ale existují i velkoformátové tiskárny (A3 – A1) nebo naopak malé tiskárny (pokladny, účtenky, jízdenky, pořadové lístky v čekárně)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cs-CZ" altLang="cs-CZ" sz="16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1600" b="1" dirty="0"/>
              <a:t>Rozlišení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cs-CZ" altLang="cs-CZ" sz="1600" b="1" dirty="0"/>
              <a:t>DPI</a:t>
            </a:r>
            <a:r>
              <a:rPr lang="cs-CZ" altLang="cs-CZ" sz="1600" dirty="0"/>
              <a:t> – </a:t>
            </a:r>
            <a:r>
              <a:rPr lang="cs-CZ" altLang="cs-CZ" sz="1600" dirty="0" err="1"/>
              <a:t>dots</a:t>
            </a:r>
            <a:r>
              <a:rPr lang="cs-CZ" altLang="cs-CZ" sz="1600" dirty="0"/>
              <a:t> per </a:t>
            </a:r>
            <a:r>
              <a:rPr lang="cs-CZ" altLang="cs-CZ" sz="1600" dirty="0" err="1"/>
              <a:t>inch</a:t>
            </a:r>
            <a:r>
              <a:rPr lang="cs-CZ" altLang="cs-CZ" sz="1600" dirty="0"/>
              <a:t> – rozlišení tisku udávané v počtech rozlišitelných bodu na jeden palec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cs-CZ" altLang="cs-CZ" sz="1600" dirty="0"/>
              <a:t>1 palec = 25,4 mm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cs-CZ" altLang="cs-CZ" sz="1600" dirty="0"/>
              <a:t>Rozlišení 100 DPI tedy odpovídá přibližně  4 body / milimetr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cs-CZ" altLang="cs-CZ" sz="1600" dirty="0"/>
              <a:t>Inkoustové tiskárny mají rozlišení až 4800 DPI – 190 bodů/milimetr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cs-CZ" altLang="cs-CZ" sz="1600" dirty="0"/>
              <a:t>Laserové tiskárny dnes mívají rozlišení 1200 DPI – 50 bodů/milimetr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cs-CZ" altLang="cs-CZ" sz="1600" dirty="0"/>
          </a:p>
          <a:p>
            <a:pPr lvl="1" eaLnBrk="1" hangingPunct="1">
              <a:lnSpc>
                <a:spcPct val="80000"/>
              </a:lnSpc>
              <a:defRPr/>
            </a:pPr>
            <a:endParaRPr lang="cs-CZ" altLang="cs-CZ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altLang="cs-CZ" sz="2100" dirty="0"/>
          </a:p>
          <a:p>
            <a:pPr eaLnBrk="1" hangingPunct="1">
              <a:lnSpc>
                <a:spcPct val="80000"/>
              </a:lnSpc>
              <a:defRPr/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D2DA338-52D4-42E1-9686-510C1AF93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Inkoustové tiskárny</a:t>
            </a:r>
            <a:br>
              <a:rPr lang="cs-CZ" altLang="cs-CZ"/>
            </a:br>
            <a:r>
              <a:rPr lang="cs-CZ" altLang="cs-CZ"/>
              <a:t>Termální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78819D9-D455-4222-B72E-63A344ACE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700" dirty="0"/>
              <a:t>Tisková hlava obsahuje množství trysek s komůrkami, které se během tisku neustále zaplňují inkoustem </a:t>
            </a:r>
          </a:p>
          <a:p>
            <a:pPr eaLnBrk="1" hangingPunct="1"/>
            <a:r>
              <a:rPr lang="cs-CZ" altLang="cs-CZ" sz="1700" b="1" dirty="0"/>
              <a:t>Rychlým ohřevem </a:t>
            </a:r>
            <a:r>
              <a:rPr lang="cs-CZ" altLang="cs-CZ" sz="1700" dirty="0"/>
              <a:t>vznikne v prostoru komůrky </a:t>
            </a:r>
            <a:r>
              <a:rPr lang="cs-CZ" altLang="cs-CZ" sz="1700" b="1" dirty="0"/>
              <a:t>přetlak</a:t>
            </a:r>
            <a:r>
              <a:rPr lang="cs-CZ" altLang="cs-CZ" sz="1700" dirty="0"/>
              <a:t>, který vystřelí kapičku z komůrky tryskou na potiskové médium</a:t>
            </a:r>
          </a:p>
          <a:p>
            <a:pPr eaLnBrk="1" hangingPunct="1"/>
            <a:r>
              <a:rPr lang="cs-CZ" altLang="cs-CZ" sz="1700" dirty="0"/>
              <a:t>Komůrka obsahuje topný mikroelement, na jehož povrchu začne vařit inkoust (zahřeje se na cca 200</a:t>
            </a:r>
            <a:r>
              <a:rPr lang="en-US" altLang="cs-CZ" sz="1700" dirty="0">
                <a:cs typeface="Arial" panose="020B0604020202020204" pitchFamily="34" charset="0"/>
              </a:rPr>
              <a:t>°</a:t>
            </a:r>
            <a:r>
              <a:rPr lang="cs-CZ" altLang="cs-CZ" sz="1700" dirty="0"/>
              <a:t> C)</a:t>
            </a:r>
          </a:p>
          <a:p>
            <a:pPr eaLnBrk="1" hangingPunct="1"/>
            <a:r>
              <a:rPr lang="cs-CZ" altLang="cs-CZ" sz="1700" dirty="0"/>
              <a:t>Var zvýší objem inkoustu v komůrce a naroste tlak až na 10 </a:t>
            </a:r>
            <a:r>
              <a:rPr lang="cs-CZ" altLang="cs-CZ" sz="1700" dirty="0" err="1"/>
              <a:t>MPa</a:t>
            </a:r>
            <a:endParaRPr lang="cs-CZ" altLang="cs-CZ" sz="1700" dirty="0"/>
          </a:p>
          <a:p>
            <a:pPr eaLnBrk="1" hangingPunct="1"/>
            <a:r>
              <a:rPr lang="cs-CZ" altLang="cs-CZ" sz="1700" dirty="0"/>
              <a:t>Kapka dopadá na papír rychlostí okolo 10m/s</a:t>
            </a:r>
          </a:p>
          <a:p>
            <a:pPr eaLnBrk="1" hangingPunct="1"/>
            <a:r>
              <a:rPr lang="cs-CZ" altLang="cs-CZ" sz="1700" dirty="0"/>
              <a:t>Po vypnutí proudu se topný element ochladí, objem inkoustu v komůrce se zmenší, vznikne podtlak a tím se nasaje ze zásobníku nový inkoust</a:t>
            </a:r>
          </a:p>
          <a:p>
            <a:pPr eaLnBrk="1" hangingPunct="1"/>
            <a:r>
              <a:rPr lang="cs-CZ" altLang="cs-CZ" sz="1700" dirty="0"/>
              <a:t>Tato technologie je také nazývána </a:t>
            </a:r>
            <a:r>
              <a:rPr lang="cs-CZ" altLang="cs-CZ" sz="1700" b="1" dirty="0" err="1"/>
              <a:t>bubble</a:t>
            </a:r>
            <a:r>
              <a:rPr lang="cs-CZ" altLang="cs-CZ" sz="1700" b="1" dirty="0"/>
              <a:t>-jet</a:t>
            </a:r>
          </a:p>
          <a:p>
            <a:pPr eaLnBrk="1" hangingPunct="1"/>
            <a:r>
              <a:rPr lang="cs-CZ" altLang="cs-CZ" sz="1700" dirty="0"/>
              <a:t>Inkoust musí mít speciální chemické vlastnosti a obsahovat ve vodě rozpustné barvivo, aby nezanášel hlavu</a:t>
            </a:r>
          </a:p>
          <a:p>
            <a:pPr eaLnBrk="1" hangingPunct="1"/>
            <a:r>
              <a:rPr lang="cs-CZ" altLang="cs-CZ" sz="1700" dirty="0"/>
              <a:t>Doplnění inkoustem s jinými chemickými vlastnostmi, než pro jaké je hlava konstruovaná způsobí její zničení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A855043-B2E8-4958-A600-20D0F551B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Inkoustové tiskárny</a:t>
            </a:r>
            <a:br>
              <a:rPr lang="cs-CZ" altLang="cs-CZ" dirty="0"/>
            </a:br>
            <a:r>
              <a:rPr lang="cs-CZ" altLang="cs-CZ" dirty="0"/>
              <a:t>Piezoelektrické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8B904DF-EDE4-46BD-8D68-B3AF11D3A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100" dirty="0"/>
              <a:t>Součástí tiskové hlavy je v tomto případě </a:t>
            </a:r>
            <a:r>
              <a:rPr lang="cs-CZ" altLang="cs-CZ" sz="2100" b="1" dirty="0"/>
              <a:t>piezoelektrický krystal</a:t>
            </a:r>
            <a:r>
              <a:rPr lang="cs-CZ" altLang="cs-CZ" sz="2100" dirty="0"/>
              <a:t>, fungující jako miniaturní pumpička vytlačující velkou rychlostí inkoust směrem k podložce</a:t>
            </a:r>
          </a:p>
          <a:p>
            <a:pPr eaLnBrk="1" hangingPunct="1"/>
            <a:r>
              <a:rPr lang="cs-CZ" altLang="cs-CZ" sz="2100" dirty="0" err="1"/>
              <a:t>Piezokrystal</a:t>
            </a:r>
            <a:r>
              <a:rPr lang="cs-CZ" altLang="cs-CZ" sz="2100" dirty="0"/>
              <a:t> se při přivedení napětí </a:t>
            </a:r>
            <a:r>
              <a:rPr lang="cs-CZ" altLang="cs-CZ" sz="2100" b="1" dirty="0"/>
              <a:t>deformuje</a:t>
            </a:r>
            <a:r>
              <a:rPr lang="cs-CZ" altLang="cs-CZ" sz="2100" dirty="0"/>
              <a:t> a zmenší prostor komůrky, ze které je vystřelen inkoust</a:t>
            </a:r>
          </a:p>
          <a:p>
            <a:pPr eaLnBrk="1" hangingPunct="1"/>
            <a:r>
              <a:rPr lang="cs-CZ" altLang="cs-CZ" sz="2100" dirty="0"/>
              <a:t>Piezoelektrické hlavy jsou trvanlivé, a jsou podstatě </a:t>
            </a:r>
            <a:r>
              <a:rPr lang="cs-CZ" altLang="cs-CZ" sz="2100" b="1" dirty="0"/>
              <a:t>dražší</a:t>
            </a:r>
            <a:r>
              <a:rPr lang="cs-CZ" altLang="cs-CZ" sz="2100" dirty="0"/>
              <a:t> než hlavy pro termální inkoustový tisk</a:t>
            </a:r>
          </a:p>
          <a:p>
            <a:pPr eaLnBrk="1" hangingPunct="1"/>
            <a:r>
              <a:rPr lang="cs-CZ" altLang="cs-CZ" sz="2100" dirty="0"/>
              <a:t>U </a:t>
            </a:r>
            <a:r>
              <a:rPr lang="cs-CZ" altLang="cs-CZ" sz="2100" dirty="0" err="1"/>
              <a:t>pizeoelektrického</a:t>
            </a:r>
            <a:r>
              <a:rPr lang="cs-CZ" altLang="cs-CZ" sz="2100" dirty="0"/>
              <a:t> tisku lze přesně </a:t>
            </a:r>
            <a:r>
              <a:rPr lang="cs-CZ" altLang="cs-CZ" sz="2100" b="1" dirty="0"/>
              <a:t>řídit velikost kapičky </a:t>
            </a:r>
            <a:r>
              <a:rPr lang="cs-CZ" altLang="cs-CZ" sz="2100" dirty="0"/>
              <a:t>(stupněm deformace </a:t>
            </a:r>
            <a:r>
              <a:rPr lang="cs-CZ" altLang="cs-CZ" sz="2100" dirty="0" err="1"/>
              <a:t>piezokrystalu</a:t>
            </a:r>
            <a:r>
              <a:rPr lang="cs-CZ" altLang="cs-CZ" sz="2100" dirty="0"/>
              <a:t>)</a:t>
            </a:r>
          </a:p>
          <a:p>
            <a:pPr eaLnBrk="1" hangingPunct="1"/>
            <a:r>
              <a:rPr lang="cs-CZ" altLang="cs-CZ" sz="2100" dirty="0"/>
              <a:t>Mechanické vypuzování kapiček inkoustu funguje nezávisle na jeho chemickém složení, což je jedna z výhod této technologie  </a:t>
            </a:r>
          </a:p>
          <a:p>
            <a:pPr eaLnBrk="1" hangingPunct="1"/>
            <a:r>
              <a:rPr lang="cs-CZ" altLang="cs-CZ" sz="2100" dirty="0"/>
              <a:t>Tato technologie je také nazývána </a:t>
            </a:r>
            <a:r>
              <a:rPr lang="cs-CZ" altLang="cs-CZ" sz="2100" b="1" dirty="0" err="1"/>
              <a:t>ink</a:t>
            </a:r>
            <a:r>
              <a:rPr lang="cs-CZ" altLang="cs-CZ" sz="2100" b="1" dirty="0"/>
              <a:t>-jet</a:t>
            </a:r>
          </a:p>
          <a:p>
            <a:pPr eaLnBrk="1" hangingPunct="1"/>
            <a:endParaRPr lang="cs-CZ" altLang="cs-CZ" sz="2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DEC5F8-116E-4A1E-ABF4-18A02815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/>
              <a:t>Inkoustové tiskárny</a:t>
            </a:r>
            <a:br>
              <a:rPr lang="cs-CZ" altLang="cs-CZ" dirty="0"/>
            </a:br>
            <a:r>
              <a:rPr lang="cs-CZ" altLang="cs-CZ" dirty="0"/>
              <a:t>Piezoelektrické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3E0F504-3937-4187-AAA8-F61DEBAA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556792"/>
            <a:ext cx="91135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5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2CF5387-0398-41B9-9400-B8318A3BE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Inkoustové tiskárny</a:t>
            </a:r>
            <a:br>
              <a:rPr lang="cs-CZ" altLang="cs-CZ"/>
            </a:br>
            <a:r>
              <a:rPr lang="cs-CZ" altLang="cs-CZ"/>
              <a:t>Barevný tisk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85F6D7A-A27B-42F1-BA97-E244E4D9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5016499"/>
          </a:xfrm>
        </p:spPr>
        <p:txBody>
          <a:bodyPr/>
          <a:lstStyle/>
          <a:p>
            <a:pPr eaLnBrk="1" hangingPunct="1"/>
            <a:r>
              <a:rPr lang="cs-CZ" altLang="cs-CZ" sz="1700" dirty="0"/>
              <a:t>K barevnému tisku se používá míchaní barev </a:t>
            </a:r>
            <a:r>
              <a:rPr lang="cs-CZ" altLang="cs-CZ" sz="1700" b="1" dirty="0"/>
              <a:t>CMYK</a:t>
            </a:r>
          </a:p>
          <a:p>
            <a:pPr eaLnBrk="1" hangingPunct="1"/>
            <a:r>
              <a:rPr lang="cs-CZ" altLang="cs-CZ" sz="1700" b="1" dirty="0"/>
              <a:t>C = Cyan </a:t>
            </a:r>
            <a:r>
              <a:rPr lang="cs-CZ" altLang="cs-CZ" sz="1700" dirty="0"/>
              <a:t>(modrozelená G+B) – pohlcuje červenou</a:t>
            </a:r>
          </a:p>
          <a:p>
            <a:pPr eaLnBrk="1" hangingPunct="1"/>
            <a:r>
              <a:rPr lang="cs-CZ" altLang="cs-CZ" sz="1700" b="1" dirty="0"/>
              <a:t>M = Magenta </a:t>
            </a:r>
            <a:r>
              <a:rPr lang="cs-CZ" altLang="cs-CZ" sz="1700" dirty="0"/>
              <a:t>(purpurová R+B) – pohlcuje zelenou </a:t>
            </a:r>
          </a:p>
          <a:p>
            <a:pPr eaLnBrk="1" hangingPunct="1"/>
            <a:r>
              <a:rPr lang="cs-CZ" altLang="cs-CZ" sz="1700" b="1" dirty="0"/>
              <a:t>Y = </a:t>
            </a:r>
            <a:r>
              <a:rPr lang="cs-CZ" altLang="cs-CZ" sz="1700" b="1" dirty="0" err="1"/>
              <a:t>Yellow</a:t>
            </a:r>
            <a:r>
              <a:rPr lang="cs-CZ" altLang="cs-CZ" sz="1700" b="1" dirty="0"/>
              <a:t> </a:t>
            </a:r>
            <a:r>
              <a:rPr lang="cs-CZ" altLang="cs-CZ" sz="1700" dirty="0"/>
              <a:t>(žlutá R+G) – pohlcuje modrou část spektra</a:t>
            </a:r>
          </a:p>
          <a:p>
            <a:pPr eaLnBrk="1" hangingPunct="1"/>
            <a:r>
              <a:rPr lang="cs-CZ" altLang="cs-CZ" sz="1700" b="1" dirty="0"/>
              <a:t>K = </a:t>
            </a:r>
            <a:r>
              <a:rPr lang="cs-CZ" altLang="cs-CZ" sz="1700" b="1" dirty="0" err="1"/>
              <a:t>blac</a:t>
            </a:r>
            <a:r>
              <a:rPr lang="cs-CZ" altLang="cs-CZ" sz="1700" b="1" u="sng" dirty="0" err="1"/>
              <a:t>K</a:t>
            </a:r>
            <a:r>
              <a:rPr lang="cs-CZ" altLang="cs-CZ" sz="1700" b="1" dirty="0"/>
              <a:t> </a:t>
            </a:r>
            <a:r>
              <a:rPr lang="cs-CZ" altLang="cs-CZ" sz="1700" dirty="0"/>
              <a:t>(černá) – pohlcuje celé spektrum</a:t>
            </a:r>
          </a:p>
          <a:p>
            <a:pPr eaLnBrk="1" hangingPunct="1"/>
            <a:r>
              <a:rPr lang="cs-CZ" altLang="cs-CZ" sz="1700" dirty="0"/>
              <a:t>Směs tří barev C+M+Y by měla dát černou, ale protože nevznikne dokonalá černá, používá se samostatná černá barevná náplň</a:t>
            </a:r>
          </a:p>
          <a:p>
            <a:pPr eaLnBrk="1" hangingPunct="1"/>
            <a:r>
              <a:rPr lang="cs-CZ" altLang="cs-CZ" sz="1700" dirty="0"/>
              <a:t>Je důležité uvědomit si, že tisk probíhá na </a:t>
            </a:r>
            <a:r>
              <a:rPr lang="cs-CZ" altLang="cs-CZ" sz="1700" b="1" dirty="0"/>
              <a:t>bílý</a:t>
            </a:r>
            <a:r>
              <a:rPr lang="cs-CZ" altLang="cs-CZ" sz="1700" dirty="0"/>
              <a:t> papír a nanášením kapek barvy jas (odrazivost papíru) klesá</a:t>
            </a:r>
          </a:p>
          <a:p>
            <a:pPr eaLnBrk="1" hangingPunct="1"/>
            <a:r>
              <a:rPr lang="cs-CZ" altLang="cs-CZ" sz="1700" dirty="0"/>
              <a:t>Barvy se tedy </a:t>
            </a:r>
            <a:r>
              <a:rPr lang="cs-CZ" altLang="cs-CZ" sz="1700" b="1" dirty="0"/>
              <a:t>nesčítají</a:t>
            </a:r>
            <a:r>
              <a:rPr lang="cs-CZ" altLang="cs-CZ" sz="1700" dirty="0"/>
              <a:t> jako v aditivním RGB modelu, ale </a:t>
            </a:r>
            <a:r>
              <a:rPr lang="cs-CZ" altLang="cs-CZ" sz="1700" b="1" dirty="0"/>
              <a:t>odečítají</a:t>
            </a:r>
            <a:r>
              <a:rPr lang="cs-CZ" altLang="cs-CZ" sz="1700" dirty="0"/>
              <a:t> se od </a:t>
            </a:r>
            <a:r>
              <a:rPr lang="cs-CZ" altLang="cs-CZ" sz="1700" b="1" dirty="0"/>
              <a:t>výchozí bílé</a:t>
            </a:r>
          </a:p>
          <a:p>
            <a:pPr eaLnBrk="1" hangingPunct="1"/>
            <a:r>
              <a:rPr lang="cs-CZ" altLang="cs-CZ" sz="1700" b="1" dirty="0"/>
              <a:t>Subtraktivní</a:t>
            </a:r>
            <a:r>
              <a:rPr lang="cs-CZ" altLang="cs-CZ" sz="1700" dirty="0"/>
              <a:t> míchání barev - mícháním od sebe barvy </a:t>
            </a:r>
            <a:r>
              <a:rPr lang="cs-CZ" altLang="cs-CZ" sz="1700" b="1" dirty="0"/>
              <a:t>odčítáme</a:t>
            </a:r>
            <a:r>
              <a:rPr lang="cs-CZ" altLang="cs-CZ" sz="1700" dirty="0"/>
              <a:t>, tedy omezujeme barevné spektrum, které se odráží od povrchu </a:t>
            </a:r>
          </a:p>
          <a:p>
            <a:pPr eaLnBrk="1" hangingPunct="1"/>
            <a:r>
              <a:rPr lang="cs-CZ" altLang="cs-CZ" sz="1700" dirty="0"/>
              <a:t>Čím více barvy, tím bude místo na papíru tmavší, protože odráží méně světla</a:t>
            </a:r>
          </a:p>
          <a:p>
            <a:pPr eaLnBrk="1" hangingPunct="1"/>
            <a:r>
              <a:rPr lang="cs-CZ" altLang="cs-CZ" sz="1700" i="1" dirty="0"/>
              <a:t>U aditivního modelu RGB na monitorech je to naopak – čím větší hodnoty R, G, B tím je bod </a:t>
            </a:r>
            <a:r>
              <a:rPr lang="cs-CZ" altLang="cs-CZ" sz="1700" b="1" i="1" dirty="0" err="1"/>
              <a:t>světlější</a:t>
            </a:r>
            <a:endParaRPr lang="cs-CZ" altLang="cs-CZ" sz="1700" b="1" i="1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1FBD77B5-7E86-4420-BB72-9070685A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341438"/>
            <a:ext cx="15113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C61BFD6-D10A-4CFC-A485-4237F2473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CMYK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623D337-8BD3-43F9-84CF-9FFA1DE63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/>
              <a:t>Před tiskem </a:t>
            </a:r>
            <a:r>
              <a:rPr lang="cs-CZ" altLang="cs-CZ" sz="2000" b="1"/>
              <a:t>RGB</a:t>
            </a:r>
            <a:r>
              <a:rPr lang="cs-CZ" altLang="cs-CZ" sz="2000"/>
              <a:t> obrázku je  nutné ho převést do barevného prostoru (režimu) </a:t>
            </a:r>
            <a:r>
              <a:rPr lang="cs-CZ" altLang="cs-CZ" sz="2000" b="1"/>
              <a:t>CMYK</a:t>
            </a:r>
          </a:p>
          <a:p>
            <a:pPr eaLnBrk="1" hangingPunct="1"/>
            <a:r>
              <a:rPr lang="cs-CZ" altLang="cs-CZ" sz="2000"/>
              <a:t>Ovšem jako není dokonalý model </a:t>
            </a:r>
            <a:r>
              <a:rPr lang="cs-CZ" altLang="cs-CZ" sz="2000" b="1"/>
              <a:t>RGB</a:t>
            </a:r>
            <a:r>
              <a:rPr lang="cs-CZ" altLang="cs-CZ" sz="2000"/>
              <a:t>, ani </a:t>
            </a:r>
            <a:r>
              <a:rPr lang="cs-CZ" altLang="cs-CZ" sz="2000" b="1"/>
              <a:t>CMYK</a:t>
            </a:r>
            <a:r>
              <a:rPr lang="cs-CZ" altLang="cs-CZ" sz="2000"/>
              <a:t> nepokrývá celou část barevného spektra, určitou část barevného spektra ted zařízení pracující ve CMYK není schopno zobrazit</a:t>
            </a:r>
            <a:r>
              <a:rPr lang="cs-CZ" altLang="cs-CZ"/>
              <a:t> 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2F57CAC1-24D1-4489-9AFF-C227083A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00438"/>
            <a:ext cx="30607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05B7390C-3B02-4F0A-9DB9-F8E5E8B85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500438"/>
            <a:ext cx="30257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9E08B68-60C1-48CA-91F9-225567C18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Šestibarevný tisk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1275C07-8C3B-4F24-B63A-89F69E1CD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400" dirty="0"/>
              <a:t>Levné tiskárny mají jen 4 inkoustové náplně (cyan, magenta, </a:t>
            </a:r>
            <a:r>
              <a:rPr lang="cs-CZ" sz="2400" dirty="0" err="1"/>
              <a:t>yellow</a:t>
            </a:r>
            <a:r>
              <a:rPr lang="cs-CZ" sz="2400" dirty="0"/>
              <a:t>, </a:t>
            </a:r>
            <a:r>
              <a:rPr lang="cs-CZ" sz="2400" dirty="0" err="1"/>
              <a:t>black</a:t>
            </a:r>
            <a:r>
              <a:rPr lang="cs-CZ" sz="2400" dirty="0"/>
              <a:t>), ale kvalitnější tiskárny mívají víc zásobníků s různými barvami. Důsledkem je dokonalejší míchání barev, důležité pro </a:t>
            </a:r>
            <a:r>
              <a:rPr lang="cs-CZ" sz="2400" dirty="0" err="1"/>
              <a:t>fototisk</a:t>
            </a:r>
            <a:endParaRPr lang="cs-CZ" sz="2400" dirty="0"/>
          </a:p>
          <a:p>
            <a:endParaRPr lang="cs-CZ" altLang="cs-CZ" sz="2400" b="1" dirty="0"/>
          </a:p>
          <a:p>
            <a:pPr eaLnBrk="1" hangingPunct="1"/>
            <a:r>
              <a:rPr lang="cs-CZ" altLang="cs-CZ" sz="2400" b="1" dirty="0" err="1"/>
              <a:t>CMYKLmLc</a:t>
            </a:r>
            <a:r>
              <a:rPr lang="cs-CZ" altLang="cs-CZ" sz="2400" dirty="0"/>
              <a:t> -  umožňuje větší barevné spektrum</a:t>
            </a:r>
          </a:p>
          <a:p>
            <a:pPr eaLnBrk="1" hangingPunct="1"/>
            <a:r>
              <a:rPr lang="cs-CZ" altLang="cs-CZ" sz="2400" b="1" dirty="0" err="1"/>
              <a:t>Lm</a:t>
            </a:r>
            <a:r>
              <a:rPr lang="cs-CZ" altLang="cs-CZ" sz="2400" dirty="0"/>
              <a:t> – </a:t>
            </a:r>
            <a:r>
              <a:rPr lang="cs-CZ" altLang="cs-CZ" sz="2400" dirty="0" err="1"/>
              <a:t>light</a:t>
            </a:r>
            <a:r>
              <a:rPr lang="cs-CZ" altLang="cs-CZ" sz="2400" dirty="0"/>
              <a:t> magenta</a:t>
            </a:r>
          </a:p>
          <a:p>
            <a:pPr eaLnBrk="1" hangingPunct="1"/>
            <a:r>
              <a:rPr lang="cs-CZ" altLang="cs-CZ" sz="2400" b="1" dirty="0" err="1"/>
              <a:t>Lc</a:t>
            </a:r>
            <a:r>
              <a:rPr lang="cs-CZ" altLang="cs-CZ" sz="2400" dirty="0"/>
              <a:t> – </a:t>
            </a:r>
            <a:r>
              <a:rPr lang="cs-CZ" altLang="cs-CZ" sz="2400" dirty="0" err="1"/>
              <a:t>light</a:t>
            </a:r>
            <a:r>
              <a:rPr lang="cs-CZ" altLang="cs-CZ" sz="2400" dirty="0"/>
              <a:t> cyan</a:t>
            </a:r>
          </a:p>
          <a:p>
            <a:pPr eaLnBrk="1" hangingPunct="1"/>
            <a:r>
              <a:rPr lang="cs-CZ" altLang="cs-CZ" sz="2400" dirty="0"/>
              <a:t>Světlejší purpurová a světlejší modrozelená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dirty="0"/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1A56566-6473-4360-9849-3C8BE92FE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Osmibarevný tisk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B252960-4B4B-4B8B-A5EA-EA626B695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Barevný model </a:t>
            </a:r>
            <a:r>
              <a:rPr lang="cs-CZ" altLang="cs-CZ" b="1" dirty="0" err="1"/>
              <a:t>CMYKOGLmLc</a:t>
            </a:r>
            <a:endParaRPr lang="cs-CZ" altLang="cs-CZ" b="1" dirty="0"/>
          </a:p>
          <a:p>
            <a:pPr eaLnBrk="1" hangingPunct="1"/>
            <a:r>
              <a:rPr lang="cs-CZ" altLang="cs-CZ" dirty="0"/>
              <a:t>K předchozím šesti barvám se přidává </a:t>
            </a:r>
            <a:r>
              <a:rPr lang="cs-CZ" altLang="cs-CZ" b="1" dirty="0"/>
              <a:t>zelená</a:t>
            </a:r>
            <a:r>
              <a:rPr lang="cs-CZ" altLang="cs-CZ" dirty="0"/>
              <a:t> a </a:t>
            </a:r>
            <a:r>
              <a:rPr lang="cs-CZ" altLang="cs-CZ" b="1" dirty="0"/>
              <a:t>oranžová</a:t>
            </a:r>
          </a:p>
          <a:p>
            <a:pPr eaLnBrk="1" hangingPunct="1"/>
            <a:r>
              <a:rPr lang="cs-CZ" altLang="cs-CZ" dirty="0"/>
              <a:t>To umožní již velmi realistické podání barev</a:t>
            </a:r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981361F-3599-4A81-A738-76063950D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DPI a PPI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11BB9FF-1ADF-48A5-AF45-5CB0C51C6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700" dirty="0"/>
              <a:t>Na každé pozici bodu může nejjednodušší druh barevné tiskárny buď ponechat prázdné místo nebo tisknout bod jedné ze čtyř barev CMYK</a:t>
            </a:r>
          </a:p>
          <a:p>
            <a:pPr eaLnBrk="1" hangingPunct="1"/>
            <a:r>
              <a:rPr lang="cs-CZ" altLang="cs-CZ" sz="1700" dirty="0"/>
              <a:t>Bod (</a:t>
            </a:r>
            <a:r>
              <a:rPr lang="cs-CZ" altLang="cs-CZ" sz="1700" dirty="0" err="1"/>
              <a:t>dot</a:t>
            </a:r>
            <a:r>
              <a:rPr lang="cs-CZ" altLang="cs-CZ" sz="1700" dirty="0"/>
              <a:t>) na papíře tedy může mít pět různých barev (bílá, C, M, Y, K)</a:t>
            </a:r>
          </a:p>
          <a:p>
            <a:pPr eaLnBrk="1" hangingPunct="1"/>
            <a:r>
              <a:rPr lang="cs-CZ" altLang="cs-CZ" sz="1700" dirty="0"/>
              <a:t>To je velmi málo v porovnání s RGB monitorem, kde každý pixel produkuje 256 intenzit v každé ze tří barev RGB, aby vytvořili 256³ = 16 777 216 barev </a:t>
            </a:r>
          </a:p>
          <a:p>
            <a:pPr eaLnBrk="1" hangingPunct="1"/>
            <a:endParaRPr lang="cs-CZ" altLang="cs-CZ" sz="1700" dirty="0"/>
          </a:p>
          <a:p>
            <a:pPr eaLnBrk="1" hangingPunct="1"/>
            <a:r>
              <a:rPr lang="cs-CZ" altLang="cs-CZ" sz="1700" b="1" dirty="0"/>
              <a:t>Pixel</a:t>
            </a:r>
            <a:r>
              <a:rPr lang="cs-CZ" altLang="cs-CZ" sz="1700" dirty="0"/>
              <a:t> na monitoru je tedy něco úplně jiného než </a:t>
            </a:r>
            <a:r>
              <a:rPr lang="cs-CZ" altLang="cs-CZ" sz="1700" b="1" dirty="0"/>
              <a:t>vytištěný bod </a:t>
            </a:r>
            <a:r>
              <a:rPr lang="cs-CZ" altLang="cs-CZ" sz="1700" dirty="0"/>
              <a:t>na papíře</a:t>
            </a:r>
          </a:p>
          <a:p>
            <a:pPr eaLnBrk="1" hangingPunct="1"/>
            <a:r>
              <a:rPr lang="cs-CZ" altLang="cs-CZ" sz="1700" dirty="0"/>
              <a:t>Na monitoru dokážeme zobrazit šedý pixel, ale tiskárna neumí vytisknout šedý bod. Bod na papíře bude buď černý nebo bílý</a:t>
            </a:r>
          </a:p>
          <a:p>
            <a:pPr eaLnBrk="1" hangingPunct="1"/>
            <a:r>
              <a:rPr lang="cs-CZ" altLang="cs-CZ" sz="1700" dirty="0"/>
              <a:t>Šedý pixel při tisku musíme napodobit složením mnoha černých a bílých bodů, které budou při pohledu z dálky vypadat jako šedá</a:t>
            </a:r>
          </a:p>
          <a:p>
            <a:pPr eaLnBrk="1" hangingPunct="1"/>
            <a:r>
              <a:rPr lang="cs-CZ" altLang="cs-CZ" sz="1700" dirty="0"/>
              <a:t>DPI udává počet vytištěných bodu na jeden palec</a:t>
            </a:r>
          </a:p>
          <a:p>
            <a:pPr eaLnBrk="1" hangingPunct="1"/>
            <a:r>
              <a:rPr lang="cs-CZ" altLang="cs-CZ" sz="1700" dirty="0"/>
              <a:t>PPI (pixel per </a:t>
            </a:r>
            <a:r>
              <a:rPr lang="cs-CZ" altLang="cs-CZ" sz="1700" dirty="0" err="1"/>
              <a:t>inch</a:t>
            </a:r>
            <a:r>
              <a:rPr lang="cs-CZ" altLang="cs-CZ" sz="1700" dirty="0"/>
              <a:t>) pak udává počet vytvořených pixelů na jeden palec a při barevném tisku je PPI vždy nižší než DPI, protože k vytvoření barvy jednoho pixelu na papíru je tedy třeba vytisknout mnoho bodů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FF5460-0A99-46EC-89E8-23236A737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4E2DD3D9-2F24-4220-BFA6-07E5CFF71D0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0"/>
            <a:ext cx="8785225" cy="6477000"/>
          </a:xfrm>
        </p:spPr>
      </p:pic>
      <p:sp>
        <p:nvSpPr>
          <p:cNvPr id="21508" name="Text Box 4">
            <a:extLst>
              <a:ext uri="{FF2B5EF4-FFF2-40B4-BE49-F238E27FC236}">
                <a16:creationId xmlns:a16="http://schemas.microsoft.com/office/drawing/2014/main" id="{3B82EE84-E396-4AAE-8CFE-53214869A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133600"/>
            <a:ext cx="46799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cs-CZ" sz="1800"/>
              <a:t>Tiskárna nedokáže vytisknout bod dané barvy přímo, ale iluzi požadované barvy vytvoří z matice mnoha malých bodů s omezeným počtem barev</a:t>
            </a:r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C8B9A920-FDBF-402E-8057-BA79F2010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213100"/>
            <a:ext cx="1008063" cy="14398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1C6C0EB4-BBDC-4F6C-9EEC-C14E260973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3213100"/>
            <a:ext cx="3529012" cy="14398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FCB99-09C0-4C19-9F1B-C25D64AD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Dithering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6E8106-3A9C-4ADD-AE75-D6757D3A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Většina tiskáren musí vytvářet další barvy pomocí polotónů (</a:t>
            </a:r>
            <a:r>
              <a:rPr lang="cs-CZ" altLang="cs-CZ" sz="1800" dirty="0" err="1"/>
              <a:t>ditheringu</a:t>
            </a:r>
            <a:r>
              <a:rPr lang="cs-CZ" altLang="cs-CZ" sz="1800" dirty="0"/>
              <a:t>)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Drobné body různých barev mohou být střídavě tištěny vedle sebe a oko je vnímá jako jednu barvu</a:t>
            </a:r>
          </a:p>
          <a:p>
            <a:pPr marL="0" indent="0" eaLnBrk="1" hangingPunct="1">
              <a:buNone/>
            </a:pPr>
            <a:endParaRPr lang="cs-CZ" altLang="cs-CZ" sz="1800" dirty="0"/>
          </a:p>
          <a:p>
            <a:pPr eaLnBrk="1" hangingPunct="1"/>
            <a:r>
              <a:rPr lang="cs-CZ" altLang="cs-CZ" sz="1800" dirty="0"/>
              <a:t>Šedou lze vytisknout střídáním černých kapek a bílých míst</a:t>
            </a:r>
          </a:p>
          <a:p>
            <a:pPr eaLnBrk="1" hangingPunct="1"/>
            <a:r>
              <a:rPr lang="cs-CZ" altLang="cs-CZ" sz="1800" dirty="0"/>
              <a:t>Čím vyšší rozlišení tiskárna nabízí, tím hustší může být střídání černých a bílých bodů. Na stejně velkou plochu se takových bodů vejde víc a tím pádem lze vytvořit více různých poměrů jejich počtu, kterými půjde vytvořit iluzi většího počtu stupňů šedi.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Například z bodů magenty tištěné s bílými mezerami, vzniká růžová barva, protože naše oko vnímá drobounké tečky magenty a bílý papír mezi nimi jako zesvětlení </a:t>
            </a:r>
          </a:p>
          <a:p>
            <a:pPr eaLnBrk="1" hangingPunct="1"/>
            <a:endParaRPr lang="cs-CZ" alt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7230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B22EAF-A2B5-4F76-B02E-FBA0B236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parametry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D0FCAB4-33E3-46E9-A898-007245DF2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451529" cy="4176464"/>
          </a:xfrm>
        </p:spPr>
      </p:pic>
    </p:spTree>
    <p:extLst>
      <p:ext uri="{BB962C8B-B14F-4D97-AF65-F5344CB8AC3E}">
        <p14:creationId xmlns:p14="http://schemas.microsoft.com/office/powerpoint/2010/main" val="3567822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345E1B4-A726-471B-8F70-C747D3ED5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/>
              <a:t>Dithering</a:t>
            </a:r>
            <a:endParaRPr lang="cs-CZ" altLang="cs-CZ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78AF03-C12A-4125-9ACE-A4606349A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cs-CZ" altLang="cs-CZ" sz="1900" dirty="0"/>
              <a:t>Barva jednoho originálního bodu obrázku je tiskárnou vyrobena pomocí matice mnoha bodů, které mohou mít jen základní barvy (C,M,Y,K, prázdné bílé místo)</a:t>
            </a:r>
          </a:p>
          <a:p>
            <a:pPr eaLnBrk="1" hangingPunct="1">
              <a:spcBef>
                <a:spcPts val="0"/>
              </a:spcBef>
            </a:pPr>
            <a:r>
              <a:rPr lang="cs-CZ" altLang="cs-CZ" sz="1900" dirty="0"/>
              <a:t>Tisk jednoho originálního bodu může na papíře vyžadovat čtverec o straně čtyř až osmi bodů (4x4, 6x6, 8x8 bodů….), aby byla na této ploše pomocí více kapiček věrně reprodukována barva</a:t>
            </a:r>
          </a:p>
          <a:p>
            <a:pPr eaLnBrk="1" hangingPunct="1">
              <a:spcBef>
                <a:spcPts val="0"/>
              </a:spcBef>
            </a:pPr>
            <a:r>
              <a:rPr lang="cs-CZ" altLang="cs-CZ" sz="1900" dirty="0"/>
              <a:t>Obraz, který je v počítači 100 </a:t>
            </a:r>
            <a:r>
              <a:rPr lang="cs-CZ" altLang="cs-CZ" sz="1900" b="1" dirty="0"/>
              <a:t>pixelů</a:t>
            </a:r>
            <a:r>
              <a:rPr lang="cs-CZ" altLang="cs-CZ" sz="1900" dirty="0"/>
              <a:t> široký, bude potřebovat od 400 do 800 </a:t>
            </a:r>
            <a:r>
              <a:rPr lang="cs-CZ" altLang="cs-CZ" sz="1900" b="1" dirty="0"/>
              <a:t>bodů </a:t>
            </a:r>
            <a:r>
              <a:rPr lang="cs-CZ" altLang="cs-CZ" sz="1900" dirty="0"/>
              <a:t>šířky v tištěném výstupu</a:t>
            </a:r>
          </a:p>
          <a:p>
            <a:pPr eaLnBrk="1" hangingPunct="1">
              <a:spcBef>
                <a:spcPts val="0"/>
              </a:spcBef>
            </a:pPr>
            <a:r>
              <a:rPr lang="cs-CZ" altLang="cs-CZ" sz="1900" dirty="0"/>
              <a:t>Jestliže 100x100 pixelů velký barevný obrázek má být tištěný uvnitř čtverce o straně 1 palec, tiskárna musí dokázat rozlišení 400 až 800 bodů na palec</a:t>
            </a:r>
          </a:p>
          <a:p>
            <a:pPr eaLnBrk="1" hangingPunct="1">
              <a:spcBef>
                <a:spcPts val="0"/>
              </a:spcBef>
            </a:pPr>
            <a:r>
              <a:rPr lang="cs-CZ" altLang="cs-CZ" sz="1900" dirty="0"/>
              <a:t>Pro tisk fotografií je běžné rozlišení 300 PPI (tím je myšleno 300 originálních pixelů na palec)</a:t>
            </a:r>
          </a:p>
          <a:p>
            <a:pPr eaLnBrk="1" hangingPunct="1">
              <a:spcBef>
                <a:spcPts val="0"/>
              </a:spcBef>
            </a:pPr>
            <a:r>
              <a:rPr lang="cs-CZ" altLang="cs-CZ" sz="1900" dirty="0"/>
              <a:t>Tiskárna by tedy měla mít rozlišení alespoň 1800 až 2400 DPI, aby kvalitně dokázala </a:t>
            </a:r>
            <a:r>
              <a:rPr lang="cs-CZ" altLang="cs-CZ" sz="1900" dirty="0" err="1"/>
              <a:t>ditheringem</a:t>
            </a:r>
            <a:r>
              <a:rPr lang="cs-CZ" altLang="cs-CZ" sz="1900" dirty="0"/>
              <a:t> namíchat barvy 300 původních pixelů na jednom palci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>
            <a:extLst>
              <a:ext uri="{FF2B5EF4-FFF2-40B4-BE49-F238E27FC236}">
                <a16:creationId xmlns:a16="http://schemas.microsoft.com/office/drawing/2014/main" id="{4F69FBC9-DD29-45A9-9BF2-8FA63BEF4246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15888"/>
            <a:ext cx="6697662" cy="6697662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CF467EE-893F-4259-9DD4-180844550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Inkoustové tiskárny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F27F222-8E75-4B05-8A20-086035A97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pPr eaLnBrk="1" hangingPunct="1"/>
            <a:r>
              <a:rPr lang="cs-CZ" altLang="cs-CZ" sz="1600" dirty="0"/>
              <a:t>Inkoustové tiskárny poskytují vyšší rychlost tisku než tiskárny jehličkové </a:t>
            </a:r>
          </a:p>
          <a:p>
            <a:pPr eaLnBrk="1" hangingPunct="1"/>
            <a:r>
              <a:rPr lang="cs-CZ" altLang="cs-CZ" sz="1600" dirty="0"/>
              <a:t>Jsou vhodné pro tisk běžných textových i grafických dokumentů</a:t>
            </a:r>
          </a:p>
          <a:p>
            <a:pPr eaLnBrk="1" hangingPunct="1"/>
            <a:r>
              <a:rPr lang="cs-CZ" altLang="cs-CZ" sz="1600" b="1" dirty="0"/>
              <a:t>Pořizovací cena je nízká</a:t>
            </a:r>
            <a:r>
              <a:rPr lang="cs-CZ" altLang="cs-CZ" sz="1600" dirty="0"/>
              <a:t> </a:t>
            </a:r>
          </a:p>
          <a:p>
            <a:pPr eaLnBrk="1" hangingPunct="1"/>
            <a:r>
              <a:rPr lang="cs-CZ" altLang="cs-CZ" sz="1600" dirty="0"/>
              <a:t>Jejich nevýhodou je však někdy poměrně vysoká cena za vytištěnou stránku, která je dána cenou inkoustu</a:t>
            </a:r>
          </a:p>
          <a:p>
            <a:pPr eaLnBrk="1" hangingPunct="1"/>
            <a:r>
              <a:rPr lang="cs-CZ" altLang="cs-CZ" sz="1600" dirty="0"/>
              <a:t>Může nastat i situace, kdy náhradní náplň do tiskárny stojí stejně nebo dokonce více než samotná (obvykle velmi levná) tiskárna</a:t>
            </a:r>
          </a:p>
          <a:p>
            <a:pPr eaLnBrk="1" hangingPunct="1"/>
            <a:r>
              <a:rPr lang="cs-CZ" altLang="cs-CZ" sz="1600" dirty="0"/>
              <a:t>Náklady na tisk lze snížit použitím inkoustových náplní jiných výrobců, ale přitom může hrozit poškození tiskové hlavy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Při barevném tisku je nutné počítat s vyšší cenou kvalitního papíru („fotopapír“) </a:t>
            </a:r>
          </a:p>
          <a:p>
            <a:r>
              <a:rPr lang="cs-CZ" sz="1600" dirty="0"/>
              <a:t>U inkoustových tiskáren hrozí nebezpečí vyschnutí inkoustu, zvláště v tiskových hlavách. Proto je důležité pravidelné čištění trysek od nánosu zaschlého inkoustu</a:t>
            </a:r>
          </a:p>
          <a:p>
            <a:r>
              <a:rPr lang="cs-CZ" sz="1600" dirty="0"/>
              <a:t>z toho důvodu také inkoustové tiskárny nejsou vhodné tam, kde se tiskne málo s dlouhými přestávkami (např. jednou za dva měsíce)</a:t>
            </a:r>
          </a:p>
          <a:p>
            <a:r>
              <a:rPr lang="cs-CZ" sz="1600" dirty="0"/>
              <a:t>Většina tiskáren při vypnutí zaparkuje tiskovou hlavu do polohy, ve které je riziko vyschnutí minimální. </a:t>
            </a:r>
          </a:p>
          <a:p>
            <a:r>
              <a:rPr lang="cs-CZ" sz="1600" dirty="0"/>
              <a:t>Pokud je inkoustová tiskárna vypnuta náhle (výpadkem proudu, vytažením ze zásuvky), tiskárna nestihne hlavu zaparkovat</a:t>
            </a:r>
            <a:endParaRPr lang="cs-CZ" altLang="cs-CZ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BAC836-7DBE-498B-BECE-7D4A0DC4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Inkoustové tiskárny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8FB816-49E7-4D63-83EA-050C4859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Kapičky inkoustu se chovají různě na různých typech papíru</a:t>
            </a:r>
          </a:p>
          <a:p>
            <a:pPr eaLnBrk="1" hangingPunct="1"/>
            <a:r>
              <a:rPr lang="cs-CZ" altLang="cs-CZ" sz="1800" dirty="0"/>
              <a:t>Na některých površích se rozpíjejí, sousední kapky se slévají, někde vsakují rychleji do papíru, jinde po něm stékají</a:t>
            </a:r>
          </a:p>
          <a:p>
            <a:pPr eaLnBrk="1" hangingPunct="1"/>
            <a:r>
              <a:rPr lang="cs-CZ" altLang="cs-CZ" sz="1800" dirty="0"/>
              <a:t>Typ použitého papíru a jeho vlastnosti mají u inkoustových tiskáren zásadní vliv na kvalitu tisku (zatímco u laserových a jehličkových na papíru téměř nezáleží)</a:t>
            </a:r>
          </a:p>
          <a:p>
            <a:pPr eaLnBrk="1" hangingPunct="1"/>
            <a:r>
              <a:rPr lang="cs-CZ" altLang="cs-CZ" sz="1800" dirty="0"/>
              <a:t>Inkoustové tiskárny mají </a:t>
            </a:r>
            <a:r>
              <a:rPr lang="cs-CZ" altLang="cs-CZ" sz="1800" b="1" dirty="0"/>
              <a:t>nejvyšší rozlišení ze všech typů tiskáren </a:t>
            </a:r>
            <a:r>
              <a:rPr lang="cs-CZ" altLang="cs-CZ" sz="1800" dirty="0"/>
              <a:t>– až 4800 DPI</a:t>
            </a:r>
          </a:p>
          <a:p>
            <a:pPr eaLnBrk="1" hangingPunct="1"/>
            <a:r>
              <a:rPr lang="cs-CZ" altLang="cs-CZ" sz="1800" dirty="0"/>
              <a:t>Trysky tiskové hlavy opravdu na jeden palec vystříknou vedle sebe 4800 oddělených kapiček inkoustu, ale ty se pak na papíře obvykle spojí, rozpijí a dle kvality papíru jsou pak různě rozlišitelné</a:t>
            </a:r>
          </a:p>
          <a:p>
            <a:pPr eaLnBrk="1" hangingPunct="1"/>
            <a:r>
              <a:rPr lang="cs-CZ" altLang="cs-CZ" sz="1800" dirty="0"/>
              <a:t>Tedy opticky pak obvykle na obrázku vytištěném inkoustovou tiskárnou nelze rozlišit 4800 bodů na jeden palec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4377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46B290E-4920-4D67-9636-52564D5A2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Laserové tiskárny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49CBBE8-CDF0-4486-8D97-83A789D97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Používají </a:t>
            </a:r>
            <a:r>
              <a:rPr lang="cs-CZ" altLang="cs-CZ" sz="1800" b="1" dirty="0"/>
              <a:t>práškový toner</a:t>
            </a:r>
            <a:r>
              <a:rPr lang="cs-CZ" altLang="cs-CZ" sz="1800" dirty="0"/>
              <a:t>, který je přenesen na papír z válce, na kterém se zachytil v místech osvícených laserem</a:t>
            </a:r>
          </a:p>
          <a:p>
            <a:pPr eaLnBrk="1" hangingPunct="1"/>
            <a:r>
              <a:rPr lang="cs-CZ" altLang="cs-CZ" sz="1800" dirty="0"/>
              <a:t>Laser v žádném případě </a:t>
            </a:r>
            <a:r>
              <a:rPr lang="cs-CZ" altLang="cs-CZ" sz="1800" b="1" dirty="0"/>
              <a:t>nesvítí na papír!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Nabitý selenový válec se na některých místech osvítí laserovým paprskem</a:t>
            </a:r>
          </a:p>
          <a:p>
            <a:pPr eaLnBrk="1" hangingPunct="1"/>
            <a:r>
              <a:rPr lang="cs-CZ" altLang="cs-CZ" sz="1800" dirty="0"/>
              <a:t>Na takto osvícených místech na povrchu válce zmizí elektrický náboj</a:t>
            </a:r>
          </a:p>
          <a:p>
            <a:pPr eaLnBrk="1" hangingPunct="1"/>
            <a:r>
              <a:rPr lang="cs-CZ" altLang="cs-CZ" sz="1800" dirty="0"/>
              <a:t>Práškový toner je nabitý stejně jako válec, takže toner je od válce odpuzován</a:t>
            </a:r>
          </a:p>
          <a:p>
            <a:pPr eaLnBrk="1" hangingPunct="1"/>
            <a:r>
              <a:rPr lang="cs-CZ" altLang="cs-CZ" sz="1800" dirty="0"/>
              <a:t>Místa, která byla na povrchu válce osvícena laserem, nejsou nabitá a toner neodpuzují</a:t>
            </a:r>
          </a:p>
          <a:p>
            <a:pPr eaLnBrk="1" hangingPunct="1"/>
            <a:r>
              <a:rPr lang="cs-CZ" altLang="cs-CZ" sz="1800" dirty="0"/>
              <a:t>Na válec se na „osvícená“ místa uchytí tonerový prášek, který je následně přenesen (obtisknut) na papír </a:t>
            </a:r>
          </a:p>
          <a:p>
            <a:pPr eaLnBrk="1" hangingPunct="1"/>
            <a:r>
              <a:rPr lang="cs-CZ" altLang="cs-CZ" sz="1800" dirty="0"/>
              <a:t>Aby toner na papíru pevně ulpěl, používá se tepelné a tlakové fixace - papír prochází přítlakovými válci, které jsou navíc zahřáty na vysokou teplotu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800px-Laser-printer-diagram-cs">
            <a:extLst>
              <a:ext uri="{FF2B5EF4-FFF2-40B4-BE49-F238E27FC236}">
                <a16:creationId xmlns:a16="http://schemas.microsoft.com/office/drawing/2014/main" id="{D08A4417-774F-4106-97FE-688A0D4F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7620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5">
            <a:extLst>
              <a:ext uri="{FF2B5EF4-FFF2-40B4-BE49-F238E27FC236}">
                <a16:creationId xmlns:a16="http://schemas.microsoft.com/office/drawing/2014/main" id="{72F8B9AE-A9E1-4926-BDBB-7D33D537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981075"/>
            <a:ext cx="5184775" cy="8255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cs-CZ" sz="1600" dirty="0"/>
              <a:t>V </a:t>
            </a:r>
            <a:r>
              <a:rPr lang="en-US" altLang="cs-CZ" sz="1600" dirty="0" err="1"/>
              <a:t>bodech</a:t>
            </a:r>
            <a:r>
              <a:rPr lang="en-US" altLang="cs-CZ" sz="1600" dirty="0"/>
              <a:t>, </a:t>
            </a:r>
            <a:r>
              <a:rPr lang="en-US" altLang="cs-CZ" sz="1600" dirty="0" err="1"/>
              <a:t>které</a:t>
            </a:r>
            <a:r>
              <a:rPr lang="en-US" altLang="cs-CZ" sz="1600" dirty="0"/>
              <a:t> se </a:t>
            </a:r>
            <a:r>
              <a:rPr lang="en-US" altLang="cs-CZ" sz="1600" dirty="0" err="1"/>
              <a:t>mají</a:t>
            </a:r>
            <a:r>
              <a:rPr lang="en-US" altLang="cs-CZ" sz="1600" dirty="0"/>
              <a:t> </a:t>
            </a:r>
            <a:r>
              <a:rPr lang="en-US" altLang="cs-CZ" sz="1600" dirty="0" err="1"/>
              <a:t>tisknout</a:t>
            </a:r>
            <a:r>
              <a:rPr lang="en-US" altLang="cs-CZ" sz="1600" dirty="0"/>
              <a:t> je </a:t>
            </a:r>
            <a:r>
              <a:rPr lang="en-US" altLang="cs-CZ" sz="1600" dirty="0" err="1"/>
              <a:t>válec</a:t>
            </a:r>
            <a:r>
              <a:rPr lang="en-US" altLang="cs-CZ" sz="1600" dirty="0"/>
              <a:t> </a:t>
            </a:r>
            <a:r>
              <a:rPr lang="en-US" altLang="cs-CZ" sz="1600" dirty="0" err="1"/>
              <a:t>osvícen</a:t>
            </a:r>
            <a:r>
              <a:rPr lang="en-US" altLang="cs-CZ" sz="1600" dirty="0"/>
              <a:t> </a:t>
            </a:r>
            <a:r>
              <a:rPr lang="en-US" altLang="cs-CZ" sz="1600" dirty="0" err="1"/>
              <a:t>laserem</a:t>
            </a:r>
            <a:r>
              <a:rPr lang="en-US" altLang="cs-CZ" sz="1600" dirty="0"/>
              <a:t>, </a:t>
            </a:r>
            <a:r>
              <a:rPr lang="en-US" altLang="cs-CZ" sz="1600" dirty="0" err="1"/>
              <a:t>tím</a:t>
            </a:r>
            <a:r>
              <a:rPr lang="en-US" altLang="cs-CZ" sz="1600" dirty="0"/>
              <a:t> je </a:t>
            </a:r>
            <a:r>
              <a:rPr lang="en-US" altLang="cs-CZ" sz="1600" dirty="0" err="1"/>
              <a:t>odpor</a:t>
            </a:r>
            <a:r>
              <a:rPr lang="en-US" altLang="cs-CZ" sz="1600" dirty="0"/>
              <a:t> </a:t>
            </a:r>
            <a:r>
              <a:rPr lang="en-US" altLang="cs-CZ" sz="1600" dirty="0" err="1"/>
              <a:t>polovodiče</a:t>
            </a:r>
            <a:r>
              <a:rPr lang="en-US" altLang="cs-CZ" sz="1600" dirty="0"/>
              <a:t> </a:t>
            </a:r>
            <a:r>
              <a:rPr lang="cs-CZ" altLang="cs-CZ" sz="1600" dirty="0"/>
              <a:t>v některých místech</a:t>
            </a:r>
            <a:r>
              <a:rPr lang="en-US" altLang="cs-CZ" sz="1600" dirty="0"/>
              <a:t> </a:t>
            </a:r>
            <a:r>
              <a:rPr lang="en-US" altLang="cs-CZ" sz="1600" dirty="0" err="1"/>
              <a:t>snížen</a:t>
            </a:r>
            <a:r>
              <a:rPr lang="en-US" altLang="cs-CZ" sz="1600" dirty="0"/>
              <a:t> a </a:t>
            </a:r>
            <a:r>
              <a:rPr lang="en-US" altLang="cs-CZ" sz="1600" dirty="0" err="1"/>
              <a:t>náboj</a:t>
            </a:r>
            <a:r>
              <a:rPr lang="en-US" altLang="cs-CZ" sz="1600" dirty="0"/>
              <a:t> z </a:t>
            </a:r>
            <a:r>
              <a:rPr lang="en-US" altLang="cs-CZ" sz="1600" dirty="0" err="1"/>
              <a:t>povrchu</a:t>
            </a:r>
            <a:r>
              <a:rPr lang="en-US" altLang="cs-CZ" sz="1600" dirty="0"/>
              <a:t> se </a:t>
            </a:r>
            <a:r>
              <a:rPr lang="en-US" altLang="cs-CZ" sz="1600" dirty="0" err="1"/>
              <a:t>vybije</a:t>
            </a:r>
            <a:r>
              <a:rPr lang="en-US" altLang="cs-CZ" sz="1600" dirty="0"/>
              <a:t> do </a:t>
            </a:r>
            <a:r>
              <a:rPr lang="en-US" altLang="cs-CZ" sz="1600" dirty="0" err="1"/>
              <a:t>středu</a:t>
            </a:r>
            <a:r>
              <a:rPr lang="en-US" altLang="cs-CZ" sz="1600" dirty="0"/>
              <a:t> </a:t>
            </a:r>
            <a:r>
              <a:rPr lang="en-US" altLang="cs-CZ" sz="1600" dirty="0" err="1"/>
              <a:t>válce</a:t>
            </a:r>
            <a:r>
              <a:rPr lang="en-US" altLang="cs-CZ" sz="1600" dirty="0"/>
              <a:t>. </a:t>
            </a:r>
          </a:p>
        </p:txBody>
      </p:sp>
      <p:sp>
        <p:nvSpPr>
          <p:cNvPr id="26628" name="Text Box 6">
            <a:extLst>
              <a:ext uri="{FF2B5EF4-FFF2-40B4-BE49-F238E27FC236}">
                <a16:creationId xmlns:a16="http://schemas.microsoft.com/office/drawing/2014/main" id="{1CAF464E-AEE4-428D-88B2-1DF6E9A81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34050"/>
            <a:ext cx="8748712" cy="915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cs-CZ" sz="1800" dirty="0"/>
              <a:t>Toner (</a:t>
            </a:r>
            <a:r>
              <a:rPr lang="en-US" altLang="cs-CZ" sz="1800" dirty="0" err="1"/>
              <a:t>suchý</a:t>
            </a:r>
            <a:r>
              <a:rPr lang="en-US" altLang="cs-CZ" sz="1800" dirty="0"/>
              <a:t> </a:t>
            </a:r>
            <a:r>
              <a:rPr lang="en-US" altLang="cs-CZ" sz="1800" dirty="0" err="1"/>
              <a:t>jemný</a:t>
            </a:r>
            <a:r>
              <a:rPr lang="en-US" altLang="cs-CZ" sz="1800" dirty="0"/>
              <a:t> </a:t>
            </a:r>
            <a:r>
              <a:rPr lang="en-US" altLang="cs-CZ" sz="1800" dirty="0" err="1"/>
              <a:t>prášek</a:t>
            </a:r>
            <a:r>
              <a:rPr lang="en-US" altLang="cs-CZ" sz="1800" dirty="0"/>
              <a:t>) je </a:t>
            </a:r>
            <a:r>
              <a:rPr lang="en-US" altLang="cs-CZ" sz="1800" dirty="0" err="1"/>
              <a:t>nabit</a:t>
            </a:r>
            <a:r>
              <a:rPr lang="cs-CZ" altLang="cs-CZ" sz="1800" dirty="0"/>
              <a:t>ý</a:t>
            </a:r>
            <a:r>
              <a:rPr lang="en-US" altLang="cs-CZ" sz="1800" dirty="0"/>
              <a:t> </a:t>
            </a:r>
            <a:r>
              <a:rPr lang="en-US" altLang="cs-CZ" sz="1800" dirty="0" err="1"/>
              <a:t>na</a:t>
            </a:r>
            <a:r>
              <a:rPr lang="en-US" altLang="cs-CZ" sz="1800" dirty="0"/>
              <a:t> </a:t>
            </a:r>
            <a:r>
              <a:rPr lang="en-US" altLang="cs-CZ" sz="1800" dirty="0" err="1"/>
              <a:t>stejnou</a:t>
            </a:r>
            <a:r>
              <a:rPr lang="en-US" altLang="cs-CZ" sz="1800" dirty="0"/>
              <a:t> </a:t>
            </a:r>
            <a:r>
              <a:rPr lang="en-US" altLang="cs-CZ" sz="1800" dirty="0" err="1"/>
              <a:t>polaritu</a:t>
            </a:r>
            <a:r>
              <a:rPr lang="en-US" altLang="cs-CZ" sz="1800" dirty="0"/>
              <a:t> </a:t>
            </a:r>
            <a:r>
              <a:rPr lang="en-US" altLang="cs-CZ" sz="1800" dirty="0" err="1"/>
              <a:t>jako</a:t>
            </a:r>
            <a:r>
              <a:rPr lang="en-US" altLang="cs-CZ" sz="1800" dirty="0"/>
              <a:t> </a:t>
            </a:r>
            <a:r>
              <a:rPr lang="en-US" altLang="cs-CZ" sz="1800" dirty="0" err="1"/>
              <a:t>povrch</a:t>
            </a:r>
            <a:r>
              <a:rPr lang="en-US" altLang="cs-CZ" sz="1800" dirty="0"/>
              <a:t> </a:t>
            </a:r>
            <a:r>
              <a:rPr lang="en-US" altLang="cs-CZ" sz="1800" dirty="0" err="1"/>
              <a:t>válce</a:t>
            </a:r>
            <a:r>
              <a:rPr lang="en-US" altLang="cs-CZ" sz="1800" dirty="0"/>
              <a:t> a </a:t>
            </a:r>
            <a:r>
              <a:rPr lang="en-US" altLang="cs-CZ" sz="1800" dirty="0" err="1"/>
              <a:t>přilne</a:t>
            </a:r>
            <a:r>
              <a:rPr lang="en-US" altLang="cs-CZ" sz="1800" dirty="0"/>
              <a:t> k </a:t>
            </a:r>
            <a:r>
              <a:rPr lang="en-US" altLang="cs-CZ" sz="1800" dirty="0" err="1"/>
              <a:t>válci</a:t>
            </a:r>
            <a:r>
              <a:rPr lang="en-US" altLang="cs-CZ" sz="1800" dirty="0"/>
              <a:t> </a:t>
            </a:r>
            <a:r>
              <a:rPr lang="en-US" altLang="cs-CZ" sz="1800" dirty="0" err="1"/>
              <a:t>pouze</a:t>
            </a:r>
            <a:r>
              <a:rPr lang="en-US" altLang="cs-CZ" sz="1800" dirty="0"/>
              <a:t> </a:t>
            </a:r>
            <a:r>
              <a:rPr lang="en-US" altLang="cs-CZ" sz="1800" dirty="0" err="1"/>
              <a:t>na</a:t>
            </a:r>
            <a:r>
              <a:rPr lang="en-US" altLang="cs-CZ" sz="1800" dirty="0"/>
              <a:t> </a:t>
            </a:r>
            <a:r>
              <a:rPr lang="en-US" altLang="cs-CZ" sz="1800" dirty="0" err="1"/>
              <a:t>místech</a:t>
            </a:r>
            <a:r>
              <a:rPr lang="en-US" altLang="cs-CZ" sz="1800" dirty="0"/>
              <a:t>, </a:t>
            </a:r>
            <a:r>
              <a:rPr lang="en-US" altLang="cs-CZ" sz="1800" dirty="0" err="1"/>
              <a:t>kde</a:t>
            </a:r>
            <a:r>
              <a:rPr lang="en-US" altLang="cs-CZ" sz="1800" dirty="0"/>
              <a:t> </a:t>
            </a:r>
            <a:r>
              <a:rPr lang="en-US" altLang="cs-CZ" sz="1800" dirty="0" err="1"/>
              <a:t>byl</a:t>
            </a:r>
            <a:r>
              <a:rPr lang="en-US" altLang="cs-CZ" sz="1800" dirty="0"/>
              <a:t> </a:t>
            </a:r>
            <a:r>
              <a:rPr lang="en-US" altLang="cs-CZ" sz="1800" dirty="0" err="1"/>
              <a:t>odstraněn</a:t>
            </a:r>
            <a:r>
              <a:rPr lang="en-US" altLang="cs-CZ" sz="1800" dirty="0"/>
              <a:t> </a:t>
            </a:r>
            <a:r>
              <a:rPr lang="en-US" altLang="cs-CZ" sz="1800" dirty="0" err="1"/>
              <a:t>nábo</a:t>
            </a:r>
            <a:r>
              <a:rPr lang="cs-CZ" altLang="cs-CZ" sz="1800" dirty="0"/>
              <a:t>j. V ostatních místech je toner od válce odpuzován, protože má stejnou polaritu náboje</a:t>
            </a:r>
          </a:p>
        </p:txBody>
      </p:sp>
      <p:sp>
        <p:nvSpPr>
          <p:cNvPr id="26629" name="Line 7">
            <a:extLst>
              <a:ext uri="{FF2B5EF4-FFF2-40B4-BE49-F238E27FC236}">
                <a16:creationId xmlns:a16="http://schemas.microsoft.com/office/drawing/2014/main" id="{9F514E72-B07A-4095-9C4C-079221DB3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3716338"/>
            <a:ext cx="1081088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30" name="Line 8">
            <a:extLst>
              <a:ext uri="{FF2B5EF4-FFF2-40B4-BE49-F238E27FC236}">
                <a16:creationId xmlns:a16="http://schemas.microsoft.com/office/drawing/2014/main" id="{38DC8CB8-7348-437D-82F3-3A946FE1AC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1700213"/>
            <a:ext cx="35877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31" name="Text Box 9">
            <a:extLst>
              <a:ext uri="{FF2B5EF4-FFF2-40B4-BE49-F238E27FC236}">
                <a16:creationId xmlns:a16="http://schemas.microsoft.com/office/drawing/2014/main" id="{A967F79C-1735-46AC-90CF-EE10D46A6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989138"/>
            <a:ext cx="2592387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cs-CZ" sz="1800"/>
              <a:t>Otočné zrcátko směruje laserový paprsek na válec po jednotlivých řádcích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800px-Laser-printer-diagram-cs">
            <a:extLst>
              <a:ext uri="{FF2B5EF4-FFF2-40B4-BE49-F238E27FC236}">
                <a16:creationId xmlns:a16="http://schemas.microsoft.com/office/drawing/2014/main" id="{3DD23741-454F-4531-8927-6733ECB5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7620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5">
            <a:extLst>
              <a:ext uri="{FF2B5EF4-FFF2-40B4-BE49-F238E27FC236}">
                <a16:creationId xmlns:a16="http://schemas.microsoft.com/office/drawing/2014/main" id="{2AE3A783-8935-4386-A2F5-80CB342CF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7596188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cs-CZ" sz="1800"/>
              <a:t>Papír se pod válec dostane ze vstupního zásobníku a je nabit opačným nábojem než povrch válce a toner. </a:t>
            </a: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42A3E0EF-B9DA-4111-9513-A2BC0AF6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34050"/>
            <a:ext cx="67691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cs-CZ" sz="1800"/>
              <a:t>Toner se z míst na válci s neutrálním nábojem přenese na papír, který je nabit nábojem opačným (než toner). </a:t>
            </a:r>
            <a:endParaRPr lang="cs-CZ" altLang="cs-CZ" sz="1800"/>
          </a:p>
        </p:txBody>
      </p:sp>
      <p:sp>
        <p:nvSpPr>
          <p:cNvPr id="27653" name="Text Box 7">
            <a:extLst>
              <a:ext uri="{FF2B5EF4-FFF2-40B4-BE49-F238E27FC236}">
                <a16:creationId xmlns:a16="http://schemas.microsoft.com/office/drawing/2014/main" id="{5A13837E-749D-47D0-8872-8841B9E3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773238"/>
            <a:ext cx="2592387" cy="17399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/>
              <a:t>Toner je</a:t>
            </a:r>
            <a:r>
              <a:rPr lang="en-US" altLang="cs-CZ" sz="1800"/>
              <a:t> vysok</a:t>
            </a:r>
            <a:r>
              <a:rPr lang="cs-CZ" altLang="cs-CZ" sz="1800"/>
              <a:t>ou</a:t>
            </a:r>
            <a:r>
              <a:rPr lang="en-US" altLang="cs-CZ" sz="1800"/>
              <a:t> teplot</a:t>
            </a:r>
            <a:r>
              <a:rPr lang="cs-CZ" altLang="cs-CZ" sz="1800"/>
              <a:t>ou </a:t>
            </a:r>
            <a:r>
              <a:rPr lang="en-US" altLang="cs-CZ" sz="1800"/>
              <a:t>(okolo </a:t>
            </a:r>
            <a:r>
              <a:rPr lang="cs-CZ" altLang="cs-CZ" sz="1800"/>
              <a:t>20</a:t>
            </a:r>
            <a:r>
              <a:rPr lang="en-US" altLang="cs-CZ" sz="1800"/>
              <a:t>0˚C) a tlak</a:t>
            </a:r>
            <a:r>
              <a:rPr lang="cs-CZ" altLang="cs-CZ" sz="1800"/>
              <a:t>em</a:t>
            </a:r>
            <a:r>
              <a:rPr lang="en-US" altLang="cs-CZ" sz="1800"/>
              <a:t> roztaven a zapečen do papíru a následně je z papíru sejmut náboj</a:t>
            </a:r>
            <a:endParaRPr lang="cs-CZ" altLang="cs-CZ" sz="1800"/>
          </a:p>
        </p:txBody>
      </p:sp>
      <p:sp>
        <p:nvSpPr>
          <p:cNvPr id="27654" name="Line 8">
            <a:extLst>
              <a:ext uri="{FF2B5EF4-FFF2-40B4-BE49-F238E27FC236}">
                <a16:creationId xmlns:a16="http://schemas.microsoft.com/office/drawing/2014/main" id="{F6FB5319-ADCD-4030-A0CC-87A4774DB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1341438"/>
            <a:ext cx="43180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7655" name="Line 9">
            <a:extLst>
              <a:ext uri="{FF2B5EF4-FFF2-40B4-BE49-F238E27FC236}">
                <a16:creationId xmlns:a16="http://schemas.microsoft.com/office/drawing/2014/main" id="{90DB622E-26D9-445D-8E8B-E509B897C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4724400"/>
            <a:ext cx="43180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7656" name="Line 10">
            <a:extLst>
              <a:ext uri="{FF2B5EF4-FFF2-40B4-BE49-F238E27FC236}">
                <a16:creationId xmlns:a16="http://schemas.microsoft.com/office/drawing/2014/main" id="{EAE4ACED-BB8F-43C2-876E-A6426D378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3213100"/>
            <a:ext cx="7921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800px-Laser-printer-diagram-cs">
            <a:extLst>
              <a:ext uri="{FF2B5EF4-FFF2-40B4-BE49-F238E27FC236}">
                <a16:creationId xmlns:a16="http://schemas.microsoft.com/office/drawing/2014/main" id="{D623A163-5328-4CE9-80B6-25980E82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7620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6">
            <a:extLst>
              <a:ext uri="{FF2B5EF4-FFF2-40B4-BE49-F238E27FC236}">
                <a16:creationId xmlns:a16="http://schemas.microsoft.com/office/drawing/2014/main" id="{5319BF67-5677-4876-B8B4-F9D1D91A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876925"/>
            <a:ext cx="4846637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cs-CZ" sz="1800"/>
              <a:t>Mechanický stěrač setře zbytky toneru a žárovka odstraní náboj z předchozí fáze tisku </a:t>
            </a:r>
          </a:p>
        </p:txBody>
      </p:sp>
      <p:sp>
        <p:nvSpPr>
          <p:cNvPr id="28676" name="Line 7">
            <a:extLst>
              <a:ext uri="{FF2B5EF4-FFF2-40B4-BE49-F238E27FC236}">
                <a16:creationId xmlns:a16="http://schemas.microsoft.com/office/drawing/2014/main" id="{9EB7EE34-3B69-411D-B35D-B551FCF2F1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95738" y="4292600"/>
            <a:ext cx="71437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705px-Laser_printer-Writing-cs">
            <a:extLst>
              <a:ext uri="{FF2B5EF4-FFF2-40B4-BE49-F238E27FC236}">
                <a16:creationId xmlns:a16="http://schemas.microsoft.com/office/drawing/2014/main" id="{81CF3D9B-DE91-4A77-AC8B-3B78A43B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9275"/>
            <a:ext cx="6715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5">
            <a:extLst>
              <a:ext uri="{FF2B5EF4-FFF2-40B4-BE49-F238E27FC236}">
                <a16:creationId xmlns:a16="http://schemas.microsoft.com/office/drawing/2014/main" id="{D7E85DBF-1371-4B30-9E65-750BDD89A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0"/>
            <a:ext cx="2411412" cy="3544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cs-CZ" sz="1600"/>
              <a:t>Laserový paprsek prochází deflektorem, což je součástka, která v závislosti na přivedeném napětí propouští nebo nepropouští světlo (laserový paprsek).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cs-CZ" sz="1600"/>
              <a:t>Napětí přivedené do deflektoru je obrazem bitmapy tištěné stránky.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cs-CZ" sz="1600"/>
              <a:t>Rotující zrcátko rozprostírá paprsek po celé šířce válce.</a:t>
            </a:r>
            <a:r>
              <a:rPr lang="cs-CZ" altLang="cs-CZ" sz="180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3D925C8-496A-4BF2-ABEE-D143E43FB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Laserový tisk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ECF902F-814F-4865-92AD-FFB436655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900" dirty="0"/>
              <a:t>Laserové tiskárny jsou výhodné pro rychlý, relativně levný (0,2 až 0,7 Kč/str.) a velmi </a:t>
            </a:r>
            <a:r>
              <a:rPr lang="cs-CZ" altLang="cs-CZ" sz="1900" b="1" dirty="0"/>
              <a:t>kvalitní černobílý tisk</a:t>
            </a:r>
          </a:p>
          <a:p>
            <a:pPr eaLnBrk="1" hangingPunct="1"/>
            <a:r>
              <a:rPr lang="cs-CZ" altLang="cs-CZ" sz="1900" dirty="0"/>
              <a:t>Rozlišení je dnes běžně </a:t>
            </a:r>
            <a:r>
              <a:rPr lang="cs-CZ" altLang="cs-CZ" sz="1900" b="1" dirty="0"/>
              <a:t>1200 DPI</a:t>
            </a:r>
          </a:p>
          <a:p>
            <a:pPr eaLnBrk="1" hangingPunct="1"/>
            <a:r>
              <a:rPr lang="cs-CZ" altLang="cs-CZ" sz="1900" dirty="0"/>
              <a:t>Rozlišení je číselně nižší než u inkoustových tiskáren, přesto je černobílý tisk textu na laserové tiskárně na pohled kvalitnější – práškový toner se na papíře nerozpíjí, sousední body se neslévají</a:t>
            </a:r>
          </a:p>
          <a:p>
            <a:pPr eaLnBrk="1" hangingPunct="1"/>
            <a:r>
              <a:rPr lang="cs-CZ" altLang="cs-CZ" sz="1900" dirty="0"/>
              <a:t>Zatížitelnost bývá vyšší než u inkoustových tiskáren</a:t>
            </a:r>
          </a:p>
          <a:p>
            <a:pPr eaLnBrk="1" hangingPunct="1"/>
            <a:r>
              <a:rPr lang="cs-CZ" altLang="cs-CZ" sz="1900" dirty="0"/>
              <a:t>Živostnost je omezena opotřebením selenového válce</a:t>
            </a:r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884666-5FCE-4976-A129-798716BC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parametry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D5B215-D74E-4AE5-ADF4-BDA85A1F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cs-CZ" altLang="cs-CZ" sz="2000" b="1" dirty="0"/>
              <a:t>Technologie</a:t>
            </a:r>
            <a:r>
              <a:rPr lang="cs-CZ" altLang="cs-CZ" sz="2000" dirty="0"/>
              <a:t> tisku</a:t>
            </a:r>
          </a:p>
          <a:p>
            <a:pPr lvl="1" eaLnBrk="1" hangingPunct="1">
              <a:defRPr/>
            </a:pPr>
            <a:r>
              <a:rPr lang="cs-CZ" altLang="cs-CZ" sz="1600" dirty="0"/>
              <a:t>Jehličková</a:t>
            </a:r>
          </a:p>
          <a:p>
            <a:pPr lvl="1" eaLnBrk="1" hangingPunct="1">
              <a:defRPr/>
            </a:pPr>
            <a:r>
              <a:rPr lang="cs-CZ" altLang="cs-CZ" sz="1600" dirty="0"/>
              <a:t>Inkoustová</a:t>
            </a:r>
          </a:p>
          <a:p>
            <a:pPr lvl="1" eaLnBrk="1" hangingPunct="1">
              <a:defRPr/>
            </a:pPr>
            <a:r>
              <a:rPr lang="cs-CZ" altLang="cs-CZ" sz="1600" dirty="0"/>
              <a:t>Termální</a:t>
            </a:r>
          </a:p>
          <a:p>
            <a:pPr lvl="1" eaLnBrk="1" hangingPunct="1">
              <a:defRPr/>
            </a:pPr>
            <a:r>
              <a:rPr lang="cs-CZ" altLang="cs-CZ" sz="1600" dirty="0"/>
              <a:t>Laserová</a:t>
            </a:r>
          </a:p>
          <a:p>
            <a:pPr marL="344487" lvl="1" indent="0" eaLnBrk="1" hangingPunct="1">
              <a:lnSpc>
                <a:spcPct val="80000"/>
              </a:lnSpc>
              <a:buNone/>
              <a:defRPr/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2000" dirty="0"/>
              <a:t>Možnost </a:t>
            </a:r>
            <a:r>
              <a:rPr lang="cs-CZ" altLang="cs-CZ" sz="2000" b="1" dirty="0"/>
              <a:t>barevného</a:t>
            </a:r>
            <a:r>
              <a:rPr lang="cs-CZ" altLang="cs-CZ" sz="2000" dirty="0"/>
              <a:t> tisku</a:t>
            </a:r>
          </a:p>
          <a:p>
            <a:pPr lvl="1" eaLnBrk="1" hangingPunct="1">
              <a:defRPr/>
            </a:pPr>
            <a:r>
              <a:rPr lang="cs-CZ" altLang="cs-CZ" sz="1600" dirty="0"/>
              <a:t>Jednotlivé technologie tisku se mezi sebou významně liší v možnostech a kvalitě barevného tisku</a:t>
            </a:r>
          </a:p>
          <a:p>
            <a:pPr eaLnBrk="1" hangingPunct="1">
              <a:lnSpc>
                <a:spcPct val="80000"/>
              </a:lnSpc>
              <a:defRPr/>
            </a:pPr>
            <a:endParaRPr lang="cs-CZ" altLang="cs-CZ" sz="2100" dirty="0"/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2100" dirty="0"/>
              <a:t>Způsob </a:t>
            </a:r>
            <a:r>
              <a:rPr lang="cs-CZ" altLang="cs-CZ" sz="2100" b="1" dirty="0"/>
              <a:t>připojení</a:t>
            </a:r>
            <a:r>
              <a:rPr lang="cs-CZ" altLang="cs-CZ" sz="2100" dirty="0"/>
              <a:t> </a:t>
            </a:r>
          </a:p>
          <a:p>
            <a:pPr lvl="1" eaLnBrk="1" hangingPunct="1">
              <a:defRPr/>
            </a:pPr>
            <a:r>
              <a:rPr lang="cs-CZ" altLang="cs-CZ" sz="1700" dirty="0"/>
              <a:t>kvůli tiskárnám kdysi vznikl paralelní port (LPT), který dnes již nepoužíváme</a:t>
            </a:r>
          </a:p>
          <a:p>
            <a:pPr lvl="1" eaLnBrk="1" hangingPunct="1">
              <a:defRPr/>
            </a:pPr>
            <a:r>
              <a:rPr lang="cs-CZ" altLang="cs-CZ" sz="1700" dirty="0"/>
              <a:t>Všechny moderní tiskárny komunikují přes </a:t>
            </a:r>
            <a:r>
              <a:rPr lang="cs-CZ" altLang="cs-CZ" sz="1700" b="1" dirty="0"/>
              <a:t>USB</a:t>
            </a:r>
          </a:p>
          <a:p>
            <a:pPr lvl="1" eaLnBrk="1" hangingPunct="1">
              <a:defRPr/>
            </a:pPr>
            <a:r>
              <a:rPr lang="cs-CZ" altLang="cs-CZ" sz="1700" dirty="0"/>
              <a:t>Bezdrátová komunikace – </a:t>
            </a:r>
            <a:r>
              <a:rPr lang="cs-CZ" altLang="cs-CZ" sz="1700" dirty="0" err="1"/>
              <a:t>WiFi</a:t>
            </a:r>
            <a:r>
              <a:rPr lang="cs-CZ" altLang="cs-CZ" sz="1700" dirty="0"/>
              <a:t>, Bluetooth</a:t>
            </a:r>
          </a:p>
          <a:p>
            <a:pPr lvl="1" eaLnBrk="1" hangingPunct="1">
              <a:defRPr/>
            </a:pPr>
            <a:r>
              <a:rPr lang="cs-CZ" altLang="cs-CZ" sz="1700" dirty="0"/>
              <a:t>Síťová tiskárna – může jí sdílet více počítačů</a:t>
            </a:r>
          </a:p>
          <a:p>
            <a:pPr marL="344487" lvl="1" indent="0" eaLnBrk="1" hangingPunct="1">
              <a:lnSpc>
                <a:spcPct val="80000"/>
              </a:lnSpc>
              <a:buNone/>
              <a:defRPr/>
            </a:pPr>
            <a:endParaRPr lang="cs-CZ" altLang="cs-CZ" sz="17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152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59A1C8-6AE8-4CCE-A8A3-77E4DC14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LED tiskárny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AA65E7-E2E0-4855-BA4C-C376762C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LED tiskárny pracují na podobném principu jako laserové, ale místo laseru je použita řada LED (pro každý bod na řádku jedna, typicky tedy několik tisíc na řádek) se zaostřovacím mechanismem </a:t>
            </a:r>
          </a:p>
          <a:p>
            <a:r>
              <a:rPr lang="cs-CZ" sz="2400" dirty="0"/>
              <a:t>Válec je fotocitlivý a světlo o příslušné vlnové délce stačí na změnu elektrického náboje, teplo není generováno</a:t>
            </a:r>
          </a:p>
          <a:p>
            <a:r>
              <a:rPr lang="cs-CZ" sz="2400" dirty="0"/>
              <a:t>Oproti laserovým tiskárnám mají LED tiskárny výhodu ve vyšší spolehlivosti (méně pohyblivých prvků – žádné rotující zrcátko), menších rozměrech a nižší spotřebě energie.</a:t>
            </a:r>
          </a:p>
        </p:txBody>
      </p:sp>
    </p:spTree>
    <p:extLst>
      <p:ext uri="{BB962C8B-B14F-4D97-AF65-F5344CB8AC3E}">
        <p14:creationId xmlns:p14="http://schemas.microsoft.com/office/powerpoint/2010/main" val="3045883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BE4FA4-54F3-465F-B53E-E5B8A036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Barevný laserový tisk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3C8BCC-19C9-467B-96C1-D05C5154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Pro </a:t>
            </a:r>
            <a:r>
              <a:rPr lang="cs-CZ" altLang="cs-CZ" sz="1600" b="1" dirty="0"/>
              <a:t>barevný laserový tisk</a:t>
            </a:r>
            <a:r>
              <a:rPr lang="cs-CZ" altLang="cs-CZ" sz="1600" dirty="0"/>
              <a:t> je potřeba čtyř průchodů papíru kolem válce a čtyř tonerů (CMYK) při jednom válci</a:t>
            </a:r>
          </a:p>
          <a:p>
            <a:pPr eaLnBrk="1" hangingPunct="1"/>
            <a:r>
              <a:rPr lang="cs-CZ" altLang="cs-CZ" sz="1600" dirty="0"/>
              <a:t>Na papír se postupně při každém průchodu kolem válce nanáší toner různých barev </a:t>
            </a:r>
          </a:p>
          <a:p>
            <a:pPr eaLnBrk="1" hangingPunct="1"/>
            <a:r>
              <a:rPr lang="cs-CZ" altLang="cs-CZ" sz="1600" dirty="0"/>
              <a:t>Při prvním průchodu se válec osvítí na místech, kde se mají tisknout černé body a použije se černý toner. Při druhém průchodu se osvítí na místech, kde se mají tisknout žluté body a použije se žlutý toner atd…. Papír jezdí stále dokola a tisk se musí správně trefit, aby byl zarovnaný s barvami, které již byly naneseny na papír dříve</a:t>
            </a:r>
          </a:p>
          <a:p>
            <a:pPr eaLnBrk="1" hangingPunct="1"/>
            <a:r>
              <a:rPr lang="cs-CZ" altLang="cs-CZ" sz="1600" dirty="0"/>
              <a:t>Rychlejší barevný tisk umožní dražší tiskárna při jednom průchodu papíru kolem čtyř válců s různými tonery </a:t>
            </a:r>
          </a:p>
          <a:p>
            <a:pPr eaLnBrk="1" hangingPunct="1"/>
            <a:r>
              <a:rPr lang="cs-CZ" altLang="cs-CZ" sz="1600" dirty="0"/>
              <a:t>Pro barevný laserový tisk musí být pohyb papíru a válce při více průchodech nebo více válcích dokonale zkalibrován, aby se jednotlivé barevné vrstvy obrazu „neposunuly“</a:t>
            </a:r>
          </a:p>
          <a:p>
            <a:pPr eaLnBrk="1" hangingPunct="1"/>
            <a:r>
              <a:rPr lang="cs-CZ" altLang="cs-CZ" sz="1600" dirty="0"/>
              <a:t>Také laserová barevná tiskárna musí řešit barvy </a:t>
            </a:r>
            <a:r>
              <a:rPr lang="cs-CZ" altLang="cs-CZ" sz="1600" dirty="0" err="1"/>
              <a:t>ditheringem</a:t>
            </a:r>
            <a:r>
              <a:rPr lang="cs-CZ" altLang="cs-CZ" sz="1600" dirty="0"/>
              <a:t> (a jde jí to ještě hůř, protože má nižší rozlišení a barevné složky toneru se vzájemně překryjí na rozdíl od inkoustových kapiček, které se rozpijí a smíchají)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7960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8F940C-EF89-404F-9D9E-D25D5895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videa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916134-B9EA-42AD-8F5C-9EDECC0E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>
                <a:hlinkClick r:id="rId2"/>
              </a:rPr>
              <a:t>https://www.youtube.com/watch?v=JEVurb1uVFA</a:t>
            </a:r>
            <a:endParaRPr lang="cs-CZ" sz="2400" dirty="0"/>
          </a:p>
          <a:p>
            <a:r>
              <a:rPr lang="cs-CZ" sz="2400" dirty="0">
                <a:solidFill>
                  <a:srgbClr val="7E9CE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https://www.youtube.com/watch?v=WB0HnXcW8qQ</a:t>
            </a:r>
            <a:endParaRPr lang="cs-CZ" sz="2400" dirty="0">
              <a:solidFill>
                <a:srgbClr val="7E9CE8"/>
              </a:solidFill>
            </a:endParaRPr>
          </a:p>
          <a:p>
            <a:r>
              <a:rPr lang="cs-CZ" sz="2400" dirty="0">
                <a:hlinkClick r:id="rId4"/>
              </a:rPr>
              <a:t>https://www.youtube.com/watch?v=iJcOdxAwCwc</a:t>
            </a:r>
            <a:endParaRPr lang="cs-CZ" sz="2400" dirty="0"/>
          </a:p>
          <a:p>
            <a:r>
              <a:rPr lang="cs-CZ" sz="2400" dirty="0">
                <a:hlinkClick r:id="rId5"/>
              </a:rPr>
              <a:t>https://www.youtube.com/watch?v=TSGfitxlkzI</a:t>
            </a:r>
            <a:endParaRPr lang="cs-CZ" sz="2400" dirty="0"/>
          </a:p>
          <a:p>
            <a:r>
              <a:rPr lang="cs-CZ" sz="2400" dirty="0">
                <a:hlinkClick r:id="rId6"/>
              </a:rPr>
              <a:t>https://www.youtube.com/watch?v=EwvmNv1leUo</a:t>
            </a:r>
            <a:endParaRPr lang="cs-CZ" sz="2400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2111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2899DB4-AF84-40BE-8876-5C8FCDFA1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C45415F-E831-4C7A-B175-E8C2460F2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878089"/>
          </a:xfrm>
        </p:spPr>
        <p:txBody>
          <a:bodyPr/>
          <a:lstStyle/>
          <a:p>
            <a:pPr eaLnBrk="1" hangingPunct="1"/>
            <a:r>
              <a:rPr lang="cs-CZ" altLang="cs-CZ" sz="1600" dirty="0"/>
              <a:t>Co to znamená „impaktní tisk“ ?</a:t>
            </a:r>
          </a:p>
          <a:p>
            <a:pPr eaLnBrk="1" hangingPunct="1"/>
            <a:r>
              <a:rPr lang="cs-CZ" altLang="cs-CZ" sz="1600" dirty="0"/>
              <a:t>Proč se pro tisk používá barevný model CMYK a ne RGB ?</a:t>
            </a:r>
          </a:p>
          <a:p>
            <a:pPr eaLnBrk="1" hangingPunct="1"/>
            <a:r>
              <a:rPr lang="cs-CZ" altLang="cs-CZ" sz="1600" dirty="0"/>
              <a:t>Jaké tiskové rozlišení v DPI mají moderní laserové tiskárny ?</a:t>
            </a:r>
          </a:p>
          <a:p>
            <a:pPr eaLnBrk="1" hangingPunct="1"/>
            <a:r>
              <a:rPr lang="cs-CZ" altLang="cs-CZ" sz="1600" dirty="0"/>
              <a:t>Jaké tiskové rozlišení v DPI mají moderní inkoustové tiskárny ?</a:t>
            </a:r>
          </a:p>
          <a:p>
            <a:pPr eaLnBrk="1" hangingPunct="1"/>
            <a:r>
              <a:rPr lang="cs-CZ" altLang="cs-CZ" sz="1600" dirty="0"/>
              <a:t>Jaké jsou průměrné náklady na tisk jedné stránky na laserové a na inkoustové tiskárně ?</a:t>
            </a:r>
          </a:p>
          <a:p>
            <a:pPr eaLnBrk="1" hangingPunct="1"/>
            <a:r>
              <a:rPr lang="cs-CZ" altLang="cs-CZ" sz="1600" dirty="0"/>
              <a:t>Jak funguje </a:t>
            </a:r>
            <a:r>
              <a:rPr lang="cs-CZ" altLang="cs-CZ" sz="1600" dirty="0" err="1"/>
              <a:t>dithering</a:t>
            </a:r>
            <a:r>
              <a:rPr lang="cs-CZ" altLang="cs-CZ" sz="1600" dirty="0"/>
              <a:t> ?</a:t>
            </a:r>
          </a:p>
          <a:p>
            <a:pPr eaLnBrk="1" hangingPunct="1"/>
            <a:r>
              <a:rPr lang="cs-CZ" altLang="cs-CZ" sz="1600" dirty="0"/>
              <a:t>V čem spočívá rozdíl mezi piezoelektrickým a </a:t>
            </a:r>
            <a:r>
              <a:rPr lang="cs-CZ" altLang="cs-CZ" sz="1600" dirty="0" err="1"/>
              <a:t>bubble</a:t>
            </a:r>
            <a:r>
              <a:rPr lang="cs-CZ" altLang="cs-CZ" sz="1600" dirty="0"/>
              <a:t>-jet inkoustovým tiskem ?</a:t>
            </a:r>
          </a:p>
          <a:p>
            <a:pPr eaLnBrk="1" hangingPunct="1"/>
            <a:r>
              <a:rPr lang="cs-CZ" altLang="cs-CZ" sz="1600" dirty="0"/>
              <a:t>Jakou výhodu má jehličková tiskárna a používá se dnes ještě někde ?</a:t>
            </a:r>
          </a:p>
          <a:p>
            <a:pPr eaLnBrk="1" hangingPunct="1"/>
            <a:r>
              <a:rPr lang="cs-CZ" altLang="cs-CZ" sz="1600" dirty="0"/>
              <a:t>Co je osvětlováno laserem v laserové tiskárně ?</a:t>
            </a:r>
          </a:p>
          <a:p>
            <a:pPr eaLnBrk="1" hangingPunct="1"/>
            <a:r>
              <a:rPr lang="cs-CZ" altLang="cs-CZ" sz="1600" dirty="0"/>
              <a:t>Jaké základní parametry laserové tiskárny výrobci udávají ?</a:t>
            </a:r>
          </a:p>
          <a:p>
            <a:pPr eaLnBrk="1" hangingPunct="1"/>
            <a:r>
              <a:rPr lang="cs-CZ" altLang="cs-CZ" sz="1600" dirty="0"/>
              <a:t>Je snadněji realizovatelný barevný inkoustový nebo laserový tisk? Odpověď zdůvodněte.</a:t>
            </a:r>
          </a:p>
          <a:p>
            <a:pPr eaLnBrk="1" hangingPunct="1"/>
            <a:r>
              <a:rPr lang="cs-CZ" altLang="cs-CZ" sz="1600" dirty="0"/>
              <a:t>Vysvětlete zkratky DPI, PPI, PPM</a:t>
            </a:r>
          </a:p>
          <a:p>
            <a:pPr eaLnBrk="1" hangingPunct="1"/>
            <a:r>
              <a:rPr lang="cs-CZ" altLang="cs-CZ" sz="1600" dirty="0"/>
              <a:t>Zjistěte, při kterém typu tisku dochází ke vzniku zdraví škodlivého ozonu</a:t>
            </a:r>
          </a:p>
          <a:p>
            <a:pPr eaLnBrk="1" hangingPunct="1">
              <a:lnSpc>
                <a:spcPct val="80000"/>
              </a:lnSpc>
            </a:pPr>
            <a:endParaRPr lang="cs-CZ" altLang="cs-CZ" sz="1800" dirty="0"/>
          </a:p>
          <a:p>
            <a:pPr eaLnBrk="1" hangingPunct="1">
              <a:lnSpc>
                <a:spcPct val="80000"/>
              </a:lnSpc>
            </a:pPr>
            <a:endParaRPr lang="cs-CZ" altLang="cs-CZ" sz="1800" dirty="0"/>
          </a:p>
          <a:p>
            <a:pPr eaLnBrk="1" hangingPunct="1">
              <a:lnSpc>
                <a:spcPct val="80000"/>
              </a:lnSpc>
            </a:pPr>
            <a:endParaRPr lang="cs-CZ" altLang="cs-CZ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>
            <a:extLst>
              <a:ext uri="{FF2B5EF4-FFF2-40B4-BE49-F238E27FC236}">
                <a16:creationId xmlns:a16="http://schemas.microsoft.com/office/drawing/2014/main" id="{7CD98982-4A06-4670-A94A-EACA3A42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Základní parametry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20D57BF-125D-4D2E-A58B-A41E6A91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cs-CZ" altLang="cs-CZ" sz="1800" b="1" dirty="0"/>
              <a:t>Životnost </a:t>
            </a:r>
            <a:endParaRPr lang="cs-CZ" altLang="cs-CZ" sz="1800" dirty="0"/>
          </a:p>
          <a:p>
            <a:pPr lvl="1" eaLnBrk="1" hangingPunct="1">
              <a:defRPr/>
            </a:pPr>
            <a:r>
              <a:rPr lang="cs-CZ" altLang="cs-CZ" sz="1800" dirty="0"/>
              <a:t>obvykle se udává životnost jednotlivých částí, např. válce a hlavy. U dražších profesionálních tiskáren se počítá s průběžnými výměnami opotřebovaných komponent</a:t>
            </a:r>
          </a:p>
          <a:p>
            <a:pPr lvl="1" eaLnBrk="1" hangingPunct="1">
              <a:defRPr/>
            </a:pPr>
            <a:r>
              <a:rPr lang="cs-CZ" altLang="cs-CZ" sz="1800" dirty="0"/>
              <a:t>U běžných domácích a kancelářských tiskáren se výměny jednotlivých dílů nebo opravy nevyplatí</a:t>
            </a:r>
          </a:p>
          <a:p>
            <a:pPr lvl="1" eaLnBrk="1" hangingPunct="1">
              <a:defRPr/>
            </a:pPr>
            <a:r>
              <a:rPr lang="cs-CZ" altLang="cs-CZ" sz="1800" dirty="0"/>
              <a:t>Průměrná domácí tiskárna má životnost 30000 stránek</a:t>
            </a:r>
          </a:p>
          <a:p>
            <a:pPr marL="344487" lvl="1" indent="0" eaLnBrk="1" hangingPunct="1">
              <a:lnSpc>
                <a:spcPct val="80000"/>
              </a:lnSpc>
              <a:buNone/>
              <a:defRPr/>
            </a:pPr>
            <a:endParaRPr lang="cs-CZ" altLang="cs-CZ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1800" b="1" dirty="0"/>
              <a:t>Zatížitelnost</a:t>
            </a:r>
            <a:r>
              <a:rPr lang="cs-CZ" altLang="cs-CZ" sz="1800" dirty="0"/>
              <a:t> </a:t>
            </a:r>
          </a:p>
          <a:p>
            <a:pPr lvl="1" eaLnBrk="1" hangingPunct="1">
              <a:defRPr/>
            </a:pPr>
            <a:r>
              <a:rPr lang="cs-CZ" altLang="cs-CZ" sz="1800" dirty="0"/>
              <a:t>udává se maximální počet stran za měsíc </a:t>
            </a:r>
          </a:p>
          <a:p>
            <a:pPr lvl="1" eaLnBrk="1" hangingPunct="1">
              <a:defRPr/>
            </a:pPr>
            <a:r>
              <a:rPr lang="cs-CZ" altLang="cs-CZ" sz="1800" dirty="0"/>
              <a:t>při překročení se může významně zvýšit poruchovost a zkrátit životnost</a:t>
            </a:r>
          </a:p>
          <a:p>
            <a:pPr lvl="1" eaLnBrk="1" hangingPunct="1">
              <a:defRPr/>
            </a:pPr>
            <a:r>
              <a:rPr lang="cs-CZ" altLang="cs-CZ" sz="1800" dirty="0"/>
              <a:t>Levné domácí tiskárny mohou mít zatížitelnost pouze 1500 stran/měsíc</a:t>
            </a:r>
          </a:p>
          <a:p>
            <a:pPr lvl="1" eaLnBrk="1" hangingPunct="1">
              <a:defRPr/>
            </a:pPr>
            <a:r>
              <a:rPr lang="cs-CZ" altLang="cs-CZ" sz="1800" dirty="0"/>
              <a:t>Servis umí zjistit diagnostickými nástroji celkový počet vytištěných stran a může zamítnout reklamaci porouchané přetěžované tiskárny v záruční době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24223-4203-4056-A2B5-BFC446AE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parametry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72F079-C904-45C7-A441-117A9542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435280" cy="4950097"/>
          </a:xfrm>
        </p:spPr>
        <p:txBody>
          <a:bodyPr/>
          <a:lstStyle/>
          <a:p>
            <a:r>
              <a:rPr lang="cs-CZ" altLang="cs-CZ" sz="1800" b="1" dirty="0"/>
              <a:t>Náklady</a:t>
            </a:r>
            <a:r>
              <a:rPr lang="cs-CZ" altLang="cs-CZ" sz="1800" dirty="0"/>
              <a:t> na tisk jedné stránky</a:t>
            </a:r>
          </a:p>
          <a:p>
            <a:pPr lvl="1"/>
            <a:r>
              <a:rPr lang="cs-CZ" sz="1600" dirty="0"/>
              <a:t>Žádná tiskárna netiskne zadarmo</a:t>
            </a:r>
          </a:p>
          <a:p>
            <a:pPr lvl="1"/>
            <a:r>
              <a:rPr lang="cs-CZ" sz="1600" dirty="0"/>
              <a:t>Tento důležitý parametr výrobci obvykle neudávají</a:t>
            </a:r>
          </a:p>
          <a:p>
            <a:pPr lvl="1"/>
            <a:r>
              <a:rPr lang="cs-CZ" sz="1600" dirty="0"/>
              <a:t>Lze zjistit z recenzí nebo zkušeností uživatelů</a:t>
            </a:r>
          </a:p>
          <a:p>
            <a:pPr lvl="1"/>
            <a:r>
              <a:rPr lang="cs-CZ" sz="1600" dirty="0"/>
              <a:t>Přibližně lze vypočítat z poměru ceny toneru či inkoustové náplně a její životnosti (počtu vytištěných stran)</a:t>
            </a:r>
          </a:p>
          <a:p>
            <a:pPr lvl="1"/>
            <a:r>
              <a:rPr lang="cs-CZ" sz="1600" dirty="0"/>
              <a:t>Náklady na tisk jedné stránky lze snížit použitím neoriginálních inkoustů a tonerů – obvykle na 0,1 – 0,2 Kč/str.</a:t>
            </a:r>
          </a:p>
          <a:p>
            <a:pPr lvl="1"/>
            <a:r>
              <a:rPr lang="cs-CZ" sz="1600" dirty="0"/>
              <a:t>Náklady na tisk jedné stránky jsou různé, podle toho, jak hodně je pokrytá</a:t>
            </a:r>
          </a:p>
          <a:p>
            <a:pPr lvl="1"/>
            <a:r>
              <a:rPr lang="cs-CZ" sz="1600" dirty="0"/>
              <a:t>Životnost tonerů a inkoustových náplní se obvykle udává v počtu vytištěných stránek s pokrytím 5%</a:t>
            </a:r>
          </a:p>
          <a:p>
            <a:pPr lvl="1"/>
            <a:r>
              <a:rPr lang="cs-CZ" sz="1600" dirty="0"/>
              <a:t>Tisk obrázků, grafů, vyplněných ploch je dražší než tisk prostého textů</a:t>
            </a:r>
          </a:p>
          <a:p>
            <a:pPr lvl="1"/>
            <a:r>
              <a:rPr lang="cs-CZ" sz="1600" dirty="0"/>
              <a:t>Náklady na tisk fotografií jsou výrazně vyšší</a:t>
            </a:r>
          </a:p>
          <a:p>
            <a:pPr lvl="1"/>
            <a:r>
              <a:rPr lang="cs-CZ" sz="1600" dirty="0"/>
              <a:t>Plně pokrytá barevná stránka A4 může vyjít na 30 Kč</a:t>
            </a:r>
          </a:p>
          <a:p>
            <a:pPr lvl="1"/>
            <a:r>
              <a:rPr lang="cs-CZ" sz="1600" dirty="0"/>
              <a:t>Do nákladů na tisk je třeba připočítat i cenu papíru (běžný list A4 – 0,15 Kč, kvalitní papír pro tisk barevných fotografií A4 až 10 Kč)</a:t>
            </a:r>
          </a:p>
        </p:txBody>
      </p:sp>
    </p:spTree>
    <p:extLst>
      <p:ext uri="{BB962C8B-B14F-4D97-AF65-F5344CB8AC3E}">
        <p14:creationId xmlns:p14="http://schemas.microsoft.com/office/powerpoint/2010/main" val="390190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09BDE4E-494D-41C9-986E-7DC5988DE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Jehličková tiskárna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81FFAD-2231-4426-A888-289B77DB7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9296" cy="4411662"/>
          </a:xfrm>
        </p:spPr>
        <p:txBody>
          <a:bodyPr/>
          <a:lstStyle/>
          <a:p>
            <a:pPr eaLnBrk="1" hangingPunct="1"/>
            <a:r>
              <a:rPr lang="cs-CZ" altLang="cs-CZ" sz="1600" dirty="0"/>
              <a:t>U jehličkové tiskárny se k tisku využívá tisková hlava, která obsahuje sadu pod sebou umístěných </a:t>
            </a:r>
            <a:r>
              <a:rPr lang="cs-CZ" altLang="cs-CZ" sz="1600" b="1" dirty="0"/>
              <a:t>jehliček</a:t>
            </a:r>
            <a:r>
              <a:rPr lang="cs-CZ" altLang="cs-CZ" sz="1600" dirty="0"/>
              <a:t> </a:t>
            </a:r>
          </a:p>
          <a:p>
            <a:pPr eaLnBrk="1" hangingPunct="1"/>
            <a:r>
              <a:rPr lang="cs-CZ" altLang="cs-CZ" sz="1600" dirty="0"/>
              <a:t>Jehličky jsou připojeny k elektromagnetům, které je při tisku vystřelují proti </a:t>
            </a:r>
            <a:r>
              <a:rPr lang="cs-CZ" altLang="cs-CZ" sz="1600" b="1" dirty="0"/>
              <a:t>barvící pásce</a:t>
            </a:r>
          </a:p>
          <a:p>
            <a:pPr eaLnBrk="1" hangingPunct="1"/>
            <a:r>
              <a:rPr lang="cs-CZ" altLang="cs-CZ" sz="1600" dirty="0"/>
              <a:t>Barvící páska dopadne v daném místě  na papír, kde způsobí malý barevný bod (otisk) </a:t>
            </a:r>
          </a:p>
          <a:p>
            <a:pPr eaLnBrk="1" hangingPunct="1"/>
            <a:r>
              <a:rPr lang="cs-CZ" altLang="cs-CZ" sz="1600" dirty="0"/>
              <a:t>Tisk je </a:t>
            </a:r>
            <a:r>
              <a:rPr lang="cs-CZ" altLang="cs-CZ" sz="1600" b="1" dirty="0"/>
              <a:t>impaktní</a:t>
            </a:r>
            <a:r>
              <a:rPr lang="cs-CZ" altLang="cs-CZ" sz="1600" dirty="0"/>
              <a:t> (dotykový, úderový)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7814EF4-701C-4066-BB79-7CF3694E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32" y="3501008"/>
            <a:ext cx="5210136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4560BF-43CB-4633-8F6B-63E93747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Jehličková tiskárna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787DBD-2769-4D90-9DBA-2AF715D5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50359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500" dirty="0"/>
              <a:t>Základním parametrem je </a:t>
            </a:r>
            <a:r>
              <a:rPr lang="cs-CZ" altLang="cs-CZ" sz="1500" b="1" dirty="0"/>
              <a:t>počet jehliček</a:t>
            </a:r>
          </a:p>
          <a:p>
            <a:pPr eaLnBrk="1" hangingPunct="1"/>
            <a:r>
              <a:rPr lang="cs-CZ" altLang="cs-CZ" sz="1500" dirty="0"/>
              <a:t>Rozlišení 60 – 100 DPI</a:t>
            </a:r>
          </a:p>
          <a:p>
            <a:pPr eaLnBrk="1" hangingPunct="1"/>
            <a:r>
              <a:rPr lang="cs-CZ" altLang="cs-CZ" sz="1500" dirty="0"/>
              <a:t>Čím více jehliček, tím kvalitnější a rychlejší je tisk</a:t>
            </a:r>
          </a:p>
          <a:p>
            <a:pPr eaLnBrk="1" hangingPunct="1"/>
            <a:r>
              <a:rPr lang="cs-CZ" altLang="cs-CZ" sz="1500" dirty="0"/>
              <a:t>Vyráběny byly</a:t>
            </a:r>
          </a:p>
          <a:p>
            <a:pPr lvl="1" eaLnBrk="1" hangingPunct="1"/>
            <a:r>
              <a:rPr lang="cs-CZ" altLang="cs-CZ" sz="1500" dirty="0"/>
              <a:t>Jednojehličkové, dvoujehličkové tiskárny (velmi </a:t>
            </a:r>
            <a:r>
              <a:rPr lang="cs-CZ" altLang="cs-CZ" sz="1500" dirty="0" err="1"/>
              <a:t>velmi</a:t>
            </a:r>
            <a:r>
              <a:rPr lang="cs-CZ" altLang="cs-CZ" sz="1500" dirty="0"/>
              <a:t> pomalé, dříve konstruované i doma v amatérských podmínkách)</a:t>
            </a:r>
          </a:p>
          <a:p>
            <a:pPr lvl="1" eaLnBrk="1" hangingPunct="1"/>
            <a:r>
              <a:rPr lang="cs-CZ" altLang="cs-CZ" sz="1500" dirty="0"/>
              <a:t>7-jehličkové – používané dnes v pokladnách</a:t>
            </a:r>
          </a:p>
          <a:p>
            <a:pPr lvl="1" eaLnBrk="1" hangingPunct="1"/>
            <a:r>
              <a:rPr lang="cs-CZ" altLang="cs-CZ" sz="1500" dirty="0"/>
              <a:t>9-jehličkové – nejběžnější pro domácí použití (zejména v 90. letech minulého století)</a:t>
            </a:r>
          </a:p>
          <a:p>
            <a:pPr lvl="1" eaLnBrk="1" hangingPunct="1"/>
            <a:r>
              <a:rPr lang="cs-CZ" altLang="cs-CZ" sz="1500" dirty="0"/>
              <a:t>24-jehličkové – rychlé a tisk je poměrně kvalitní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F572F9-6045-4336-B1BF-3E5E45FA1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85032"/>
            <a:ext cx="3672408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9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97F20D5-8DC1-4A27-A5B1-F450B6C54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Jehličková tiskárna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621CEDB-0B95-4712-8796-68671E51B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28750"/>
            <a:ext cx="8229600" cy="4411663"/>
          </a:xfrm>
        </p:spPr>
        <p:txBody>
          <a:bodyPr/>
          <a:lstStyle/>
          <a:p>
            <a:pPr eaLnBrk="1" hangingPunct="1"/>
            <a:r>
              <a:rPr lang="cs-CZ" altLang="cs-CZ" sz="1800" u="sng" dirty="0"/>
              <a:t>Nevýhody</a:t>
            </a:r>
          </a:p>
          <a:p>
            <a:pPr eaLnBrk="1" hangingPunct="1"/>
            <a:r>
              <a:rPr lang="cs-CZ" altLang="cs-CZ" sz="1800" dirty="0"/>
              <a:t>Hlučnost</a:t>
            </a:r>
          </a:p>
          <a:p>
            <a:pPr eaLnBrk="1" hangingPunct="1"/>
            <a:r>
              <a:rPr lang="cs-CZ" altLang="cs-CZ" sz="1800" dirty="0"/>
              <a:t>Nízká rychlost</a:t>
            </a:r>
          </a:p>
          <a:p>
            <a:pPr eaLnBrk="1" hangingPunct="1"/>
            <a:r>
              <a:rPr lang="cs-CZ" altLang="cs-CZ" sz="1800" dirty="0"/>
              <a:t>Nízká kvalita tisku (barva kolísá vlivem opotřebení pásky, velikost bodů je velká, rozlišení nízké)</a:t>
            </a:r>
          </a:p>
          <a:p>
            <a:pPr eaLnBrk="1" hangingPunct="1"/>
            <a:r>
              <a:rPr lang="cs-CZ" altLang="cs-CZ" sz="1800" dirty="0"/>
              <a:t>Barevný tisk možný jen s použitím vícebarevné pásky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u="sng" dirty="0"/>
              <a:t>Výhody</a:t>
            </a:r>
          </a:p>
          <a:p>
            <a:pPr eaLnBrk="1" hangingPunct="1"/>
            <a:r>
              <a:rPr lang="cs-CZ" altLang="cs-CZ" sz="1800" dirty="0"/>
              <a:t>Nízké provozní náklady – barvící páska je levná a vydrží velmi dlouho</a:t>
            </a:r>
          </a:p>
          <a:p>
            <a:pPr eaLnBrk="1" hangingPunct="1"/>
            <a:r>
              <a:rPr lang="cs-CZ" altLang="cs-CZ" sz="1800" dirty="0"/>
              <a:t>Nezáleží, jaký papír použijete. Tisk vypadá stejně na křídovém, chlupatém, lesklém, hrubém, hladkém papíře…. Ze všech typů tiskáren je nejméně závislá na kvalitě papíru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Obvyklé použití „nekonečného“ perforovaného papíru /výhoda i nevýhoda/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3" ma:contentTypeDescription="Vytvoří nový dokument" ma:contentTypeScope="" ma:versionID="e7bb9269e0f9b83dc4e984bcb7eca1eb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2d0dbfc017c6a72bf426d9c447f5ea1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7CAEA9-97FD-4FC3-A02B-D92789D615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165354-4309-408D-A601-57D6ECDFB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FECBB2-FCC8-4F64-8695-541281D03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1202</TotalTime>
  <Words>3449</Words>
  <Application>Microsoft Office PowerPoint</Application>
  <PresentationFormat>Předvádění na obrazovce (4:3)</PresentationFormat>
  <Paragraphs>282</Paragraphs>
  <Slides>43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43</vt:i4>
      </vt:variant>
    </vt:vector>
  </HeadingPairs>
  <TitlesOfParts>
    <vt:vector size="46" baseType="lpstr">
      <vt:lpstr>Arial</vt:lpstr>
      <vt:lpstr>Wingdings</vt:lpstr>
      <vt:lpstr>Síť</vt:lpstr>
      <vt:lpstr>Tiskárny</vt:lpstr>
      <vt:lpstr>Základní parametry</vt:lpstr>
      <vt:lpstr>Základní parametry</vt:lpstr>
      <vt:lpstr>Základní parametry</vt:lpstr>
      <vt:lpstr>Základní parametry</vt:lpstr>
      <vt:lpstr>Základní parametry</vt:lpstr>
      <vt:lpstr>Jehličková tiskárna</vt:lpstr>
      <vt:lpstr>Jehličková tiskárna</vt:lpstr>
      <vt:lpstr>Jehličková tiskárna</vt:lpstr>
      <vt:lpstr>Jehličková tiskárna</vt:lpstr>
      <vt:lpstr>Jehličková tiskárna</vt:lpstr>
      <vt:lpstr>Tepelné tiskárny</vt:lpstr>
      <vt:lpstr>Tepelné tiskárny</vt:lpstr>
      <vt:lpstr>Tepelné tiskárny</vt:lpstr>
      <vt:lpstr>Termotiskárny</vt:lpstr>
      <vt:lpstr>Termosublimační tiskárny</vt:lpstr>
      <vt:lpstr>Termosublimační tisk</vt:lpstr>
      <vt:lpstr>Termosublimační tisk</vt:lpstr>
      <vt:lpstr>Inkoustové tiskárny</vt:lpstr>
      <vt:lpstr>Inkoustové tiskárny Termální</vt:lpstr>
      <vt:lpstr>Inkoustové tiskárny Piezoelektrické</vt:lpstr>
      <vt:lpstr>Inkoustové tiskárny Piezoelektrické</vt:lpstr>
      <vt:lpstr>Inkoustové tiskárny Barevný tisk</vt:lpstr>
      <vt:lpstr>CMYK</vt:lpstr>
      <vt:lpstr>Šestibarevný tisk</vt:lpstr>
      <vt:lpstr>Osmibarevný tisk</vt:lpstr>
      <vt:lpstr>DPI a PPI</vt:lpstr>
      <vt:lpstr>Prezentace aplikace PowerPoint</vt:lpstr>
      <vt:lpstr>Dithering</vt:lpstr>
      <vt:lpstr>Dithering</vt:lpstr>
      <vt:lpstr>Prezentace aplikace PowerPoint</vt:lpstr>
      <vt:lpstr>Inkoustové tiskárny</vt:lpstr>
      <vt:lpstr>Inkoustové tiskárny</vt:lpstr>
      <vt:lpstr>Laserové tiskárny</vt:lpstr>
      <vt:lpstr>Prezentace aplikace PowerPoint</vt:lpstr>
      <vt:lpstr>Prezentace aplikace PowerPoint</vt:lpstr>
      <vt:lpstr>Prezentace aplikace PowerPoint</vt:lpstr>
      <vt:lpstr>Prezentace aplikace PowerPoint</vt:lpstr>
      <vt:lpstr>Laserový tisk</vt:lpstr>
      <vt:lpstr>LED tiskárny</vt:lpstr>
      <vt:lpstr>Barevný laserový tisk</vt:lpstr>
      <vt:lpstr>Další videa</vt:lpstr>
      <vt:lpstr>Kontrolní otázky</vt:lpstr>
    </vt:vector>
  </TitlesOfParts>
  <Company>efgh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Tiskárny</dc:title>
  <dc:creator>RadekJ</dc:creator>
  <cp:lastModifiedBy>Čermák Karel</cp:lastModifiedBy>
  <cp:revision>58</cp:revision>
  <cp:lastPrinted>1601-01-01T00:00:00Z</cp:lastPrinted>
  <dcterms:created xsi:type="dcterms:W3CDTF">2009-06-10T07:47:17Z</dcterms:created>
  <dcterms:modified xsi:type="dcterms:W3CDTF">2023-05-16T22:21:04Z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ContentTypeId">
    <vt:lpwstr>0x010100584CE8C14981BF4CBC493A3F7F132DCE</vt:lpwstr>
  </property>
</Properties>
</file>